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7DE8320-8E71-4283-B27C-5D1B1F903503}"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DE8320-8E71-4283-B27C-5D1B1F903503}"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DE8320-8E71-4283-B27C-5D1B1F903503}"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7DE8320-8E71-4283-B27C-5D1B1F903503}"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7DE8320-8E71-4283-B27C-5D1B1F903503}"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7DE8320-8E71-4283-B27C-5D1B1F903503}"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7DE8320-8E71-4283-B27C-5D1B1F903503}" type="datetimeFigureOut">
              <a:rPr lang="fr-FR" smtClean="0"/>
              <a:t>16/02/2021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7DE8320-8E71-4283-B27C-5D1B1F903503}" type="datetimeFigureOut">
              <a:rPr lang="fr-FR" smtClean="0"/>
              <a:t>16/02/2021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7DE8320-8E71-4283-B27C-5D1B1F903503}" type="datetimeFigureOut">
              <a:rPr lang="fr-FR" smtClean="0"/>
              <a:t>16/02/2021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7DE8320-8E71-4283-B27C-5D1B1F903503}"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7DE8320-8E71-4283-B27C-5D1B1F903503}"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F83076-A4C8-4F49-A096-B7595BA76BC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E8320-8E71-4283-B27C-5D1B1F903503}" type="datetimeFigureOut">
              <a:rPr lang="fr-FR" smtClean="0"/>
              <a:t>16/02/2021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F83076-A4C8-4F49-A096-B7595BA76B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ar-DZ" sz="5400" b="1" dirty="0" smtClean="0"/>
              <a:t>جودة الخدمات المصرفية </a:t>
            </a:r>
            <a:endParaRPr lang="fr-FR" sz="5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normAutofit/>
          </a:bodyPr>
          <a:lstStyle/>
          <a:p>
            <a:pPr rtl="1"/>
            <a:r>
              <a:rPr lang="ar-DZ" sz="3600" b="1" u="sng" dirty="0" smtClean="0"/>
              <a:t>1- مفهوم جودة الخدمة المصرفية :</a:t>
            </a:r>
            <a:endParaRPr lang="fr-FR" sz="3600" b="1" u="sng" dirty="0"/>
          </a:p>
        </p:txBody>
      </p:sp>
      <p:sp>
        <p:nvSpPr>
          <p:cNvPr id="3" name="Espace réservé du contenu 2"/>
          <p:cNvSpPr>
            <a:spLocks noGrp="1"/>
          </p:cNvSpPr>
          <p:nvPr>
            <p:ph idx="1"/>
          </p:nvPr>
        </p:nvSpPr>
        <p:spPr>
          <a:xfrm>
            <a:off x="457200" y="1357298"/>
            <a:ext cx="8229600" cy="4768865"/>
          </a:xfrm>
        </p:spPr>
        <p:txBody>
          <a:bodyPr>
            <a:normAutofit fontScale="92500" lnSpcReduction="10000"/>
          </a:bodyPr>
          <a:lstStyle/>
          <a:p>
            <a:pPr algn="r" rtl="1">
              <a:buNone/>
            </a:pPr>
            <a:r>
              <a:rPr lang="ar-DZ" dirty="0" smtClean="0"/>
              <a:t>      تعرف </a:t>
            </a:r>
            <a:r>
              <a:rPr lang="ar-DZ" dirty="0"/>
              <a:t>جودة الخدمة المصرفية بأنها</a:t>
            </a:r>
            <a:r>
              <a:rPr lang="ar-DZ" dirty="0" smtClean="0"/>
              <a:t>: </a:t>
            </a:r>
            <a:r>
              <a:rPr lang="ar-DZ" dirty="0"/>
              <a:t>مقدرة الخدمات المصرفية على تحقيق توقعات الزبائن في ضوء مجموعة من الأبعاد يعتمدها الزبائن في الحكم على جودة الخدمات، بما في ذلك </a:t>
            </a:r>
            <a:r>
              <a:rPr lang="ar-DZ" dirty="0" err="1"/>
              <a:t>الموثوقية</a:t>
            </a:r>
            <a:r>
              <a:rPr lang="ar-DZ" dirty="0"/>
              <a:t> والأهمية المادية والاستجابة والتعاطف </a:t>
            </a:r>
            <a:r>
              <a:rPr lang="ar-DZ" dirty="0" smtClean="0"/>
              <a:t>والأمان.</a:t>
            </a:r>
          </a:p>
          <a:p>
            <a:pPr algn="r" rtl="1">
              <a:buNone/>
            </a:pPr>
            <a:endParaRPr lang="ar-DZ" dirty="0"/>
          </a:p>
          <a:p>
            <a:pPr algn="r" rtl="1">
              <a:buNone/>
            </a:pPr>
            <a:r>
              <a:rPr lang="ar-DZ" dirty="0" smtClean="0"/>
              <a:t>   و عليه فجودة الخدمة المصرفية تعتبر مقياس للدرجة التي يرقى إليها مستوى الخدمة لتقابل توقعات العملاء، </a:t>
            </a:r>
            <a:r>
              <a:rPr lang="ar-DZ" dirty="0" err="1" smtClean="0"/>
              <a:t>و</a:t>
            </a:r>
            <a:r>
              <a:rPr lang="ar-DZ" dirty="0" smtClean="0"/>
              <a:t> أن الجودة التي يدركها العميل للخدمة هو الفرق بين توقعات العميل لأبعاد جودة الخدمة </a:t>
            </a:r>
            <a:r>
              <a:rPr lang="ar-DZ" dirty="0" err="1" smtClean="0"/>
              <a:t>و</a:t>
            </a:r>
            <a:r>
              <a:rPr lang="ar-DZ" dirty="0" smtClean="0"/>
              <a:t> بين الأداء الفعلي الذي يعكس مدى توفر هذه الأبعاد بالفعل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rmAutofit/>
          </a:bodyPr>
          <a:lstStyle/>
          <a:p>
            <a:r>
              <a:rPr lang="ar-DZ" sz="3600" b="1" u="sng" dirty="0" smtClean="0"/>
              <a:t>2- أبعاد جودة الخدمة المصرفية :</a:t>
            </a:r>
            <a:endParaRPr lang="fr-FR" sz="3600" b="1" u="sng" dirty="0"/>
          </a:p>
        </p:txBody>
      </p:sp>
      <p:sp>
        <p:nvSpPr>
          <p:cNvPr id="3" name="Espace réservé du contenu 2"/>
          <p:cNvSpPr>
            <a:spLocks noGrp="1"/>
          </p:cNvSpPr>
          <p:nvPr>
            <p:ph idx="1"/>
          </p:nvPr>
        </p:nvSpPr>
        <p:spPr>
          <a:xfrm>
            <a:off x="457200" y="1357298"/>
            <a:ext cx="8229600" cy="4768865"/>
          </a:xfrm>
        </p:spPr>
        <p:txBody>
          <a:bodyPr>
            <a:normAutofit/>
          </a:bodyPr>
          <a:lstStyle/>
          <a:p>
            <a:pPr algn="r" rtl="1">
              <a:buNone/>
            </a:pPr>
            <a:r>
              <a:rPr lang="ar-DZ" dirty="0" smtClean="0"/>
              <a:t>       تعدد رؤى الكتاب في مجال مفهوم جودة الخدمة المصرفية حيث حددها </a:t>
            </a:r>
            <a:r>
              <a:rPr lang="fr-FR" dirty="0" smtClean="0"/>
              <a:t>Schwartz</a:t>
            </a:r>
            <a:r>
              <a:rPr lang="ar-DZ" dirty="0" smtClean="0"/>
              <a:t>(1989) في أربعة أبعاد رئيسية هي : الخدمة المصرفية، أسلوب تقديمها </a:t>
            </a:r>
            <a:r>
              <a:rPr lang="ar-DZ" dirty="0" err="1" smtClean="0"/>
              <a:t>و</a:t>
            </a:r>
            <a:r>
              <a:rPr lang="ar-DZ" dirty="0" smtClean="0"/>
              <a:t> خدمة العميل، الموارد </a:t>
            </a:r>
            <a:r>
              <a:rPr lang="ar-DZ" dirty="0" err="1" smtClean="0"/>
              <a:t>و</a:t>
            </a:r>
            <a:r>
              <a:rPr lang="ar-DZ" dirty="0" smtClean="0"/>
              <a:t> الإمكانيات المادية </a:t>
            </a:r>
            <a:r>
              <a:rPr lang="ar-DZ" dirty="0" err="1" smtClean="0"/>
              <a:t>و</a:t>
            </a:r>
            <a:r>
              <a:rPr lang="ar-DZ" dirty="0" smtClean="0"/>
              <a:t> الالكترونية </a:t>
            </a:r>
          </a:p>
          <a:p>
            <a:pPr algn="r" rtl="1">
              <a:buNone/>
            </a:pPr>
            <a:r>
              <a:rPr lang="ar-DZ" dirty="0" smtClean="0"/>
              <a:t>      بينما قدم </a:t>
            </a:r>
            <a:r>
              <a:rPr lang="fr-FR" dirty="0" err="1" smtClean="0"/>
              <a:t>Parasuman</a:t>
            </a:r>
            <a:r>
              <a:rPr lang="fr-FR" dirty="0" smtClean="0"/>
              <a:t> </a:t>
            </a:r>
            <a:r>
              <a:rPr lang="fr-FR" dirty="0"/>
              <a:t>et Al</a:t>
            </a:r>
            <a:r>
              <a:rPr lang="ar-DZ" dirty="0"/>
              <a:t> </a:t>
            </a:r>
            <a:r>
              <a:rPr lang="ar-DZ" dirty="0" smtClean="0"/>
              <a:t>( 1991) نموذج الفجوات </a:t>
            </a:r>
            <a:r>
              <a:rPr lang="ar-DZ" dirty="0" err="1" smtClean="0"/>
              <a:t>و</a:t>
            </a:r>
            <a:r>
              <a:rPr lang="ar-DZ" dirty="0" smtClean="0"/>
              <a:t> الذي عرف أيضا بنموذج ( </a:t>
            </a:r>
            <a:r>
              <a:rPr lang="fr-FR" dirty="0" smtClean="0"/>
              <a:t>PZB</a:t>
            </a:r>
            <a:r>
              <a:rPr lang="ar-DZ" dirty="0" smtClean="0"/>
              <a:t>) اختصارا لأسماء الباحثين الثلاثة الذين طوروا النموذج، </a:t>
            </a:r>
            <a:r>
              <a:rPr lang="ar-DZ" dirty="0" err="1" smtClean="0"/>
              <a:t>و</a:t>
            </a:r>
            <a:r>
              <a:rPr lang="ar-DZ" dirty="0" smtClean="0"/>
              <a:t> وفقا لهذا النموذج </a:t>
            </a:r>
            <a:r>
              <a:rPr lang="fr-FR" dirty="0" smtClean="0"/>
              <a:t>SERVQUAL</a:t>
            </a:r>
            <a:r>
              <a:rPr lang="ar-DZ" dirty="0" smtClean="0"/>
              <a:t> فان أبعاد جودة الخدمة المصرفية هي عشرة </a:t>
            </a:r>
            <a:r>
              <a:rPr lang="ar-DZ" dirty="0"/>
              <a:t>أبعاد </a:t>
            </a:r>
            <a:r>
              <a:rPr lang="ar-DZ" dirty="0" smtClean="0"/>
              <a:t>تتمثل في :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15040"/>
          </a:xfrm>
        </p:spPr>
        <p:txBody>
          <a:bodyPr>
            <a:normAutofit/>
          </a:bodyPr>
          <a:lstStyle/>
          <a:p>
            <a:pPr algn="r" rtl="1"/>
            <a:r>
              <a:rPr lang="ar-DZ" sz="2400" b="1" dirty="0"/>
              <a:t>الاعتمادية </a:t>
            </a:r>
            <a:r>
              <a:rPr lang="fr-FR" sz="2400" b="1" dirty="0" err="1"/>
              <a:t>Reliability</a:t>
            </a:r>
            <a:r>
              <a:rPr lang="ar-DZ" sz="2400" dirty="0"/>
              <a:t>: يعني ثبات </a:t>
            </a:r>
            <a:r>
              <a:rPr lang="ar-DZ" sz="2400" dirty="0" smtClean="0"/>
              <a:t>الأداء </a:t>
            </a:r>
            <a:r>
              <a:rPr lang="ar-DZ" sz="2400" dirty="0"/>
              <a:t>وقدرة المنظمة على تقديم الخدمة التي وعدت </a:t>
            </a:r>
            <a:r>
              <a:rPr lang="ar-DZ" sz="2400" dirty="0" err="1"/>
              <a:t>بها</a:t>
            </a:r>
            <a:r>
              <a:rPr lang="ar-DZ" sz="2400" dirty="0"/>
              <a:t> بالإضافة إلى </a:t>
            </a:r>
            <a:r>
              <a:rPr lang="ar-DZ" sz="2400" dirty="0" err="1"/>
              <a:t>آداء</a:t>
            </a:r>
            <a:r>
              <a:rPr lang="ar-DZ" sz="2400" dirty="0"/>
              <a:t> الخدمة بالطريقة الصحيحة من أول مرة. ويظم هذا البعد </a:t>
            </a:r>
            <a:r>
              <a:rPr lang="ar-DZ" sz="2400" dirty="0" err="1"/>
              <a:t>مايلي</a:t>
            </a:r>
            <a:r>
              <a:rPr lang="ar-DZ" sz="2400" dirty="0" smtClean="0"/>
              <a:t>:</a:t>
            </a:r>
          </a:p>
          <a:p>
            <a:pPr lvl="2" algn="r" rtl="1"/>
            <a:r>
              <a:rPr lang="ar-DZ" dirty="0" smtClean="0"/>
              <a:t> </a:t>
            </a:r>
            <a:r>
              <a:rPr lang="ar-DZ" dirty="0"/>
              <a:t>الدقة في الحسابات، الحفاظ على سجلات </a:t>
            </a:r>
            <a:r>
              <a:rPr lang="ar-DZ" dirty="0" smtClean="0"/>
              <a:t>صحيحة.دون حدوث </a:t>
            </a:r>
            <a:r>
              <a:rPr lang="ar-DZ" dirty="0" err="1" smtClean="0"/>
              <a:t>اخطاء</a:t>
            </a:r>
            <a:endParaRPr lang="ar-DZ" dirty="0" smtClean="0"/>
          </a:p>
          <a:p>
            <a:pPr lvl="2" algn="r" rtl="1"/>
            <a:r>
              <a:rPr lang="ar-DZ" dirty="0" smtClean="0"/>
              <a:t>تقديم الخدمة المصرفية بشكل صحيح</a:t>
            </a:r>
          </a:p>
          <a:p>
            <a:pPr lvl="2" algn="r" rtl="1"/>
            <a:r>
              <a:rPr lang="ar-DZ" dirty="0" smtClean="0"/>
              <a:t>تقديم الخدمة في المواعيد المحددة </a:t>
            </a:r>
            <a:r>
              <a:rPr lang="ar-DZ" dirty="0" err="1" smtClean="0"/>
              <a:t>و</a:t>
            </a:r>
            <a:r>
              <a:rPr lang="ar-DZ" dirty="0" smtClean="0"/>
              <a:t> في الوقت المصمم لها</a:t>
            </a:r>
          </a:p>
          <a:p>
            <a:pPr lvl="2" algn="r" rtl="1"/>
            <a:r>
              <a:rPr lang="ar-DZ" dirty="0" smtClean="0"/>
              <a:t>ثبات مستوى </a:t>
            </a:r>
            <a:r>
              <a:rPr lang="ar-DZ" dirty="0" err="1" smtClean="0"/>
              <a:t>اداء</a:t>
            </a:r>
            <a:r>
              <a:rPr lang="ar-DZ" dirty="0" smtClean="0"/>
              <a:t> الخدمة </a:t>
            </a:r>
          </a:p>
          <a:p>
            <a:pPr lvl="2" algn="r" rtl="1"/>
            <a:endParaRPr lang="fr-FR" dirty="0"/>
          </a:p>
          <a:p>
            <a:pPr algn="r" rtl="1"/>
            <a:r>
              <a:rPr lang="ar-DZ" sz="2400" b="1" dirty="0"/>
              <a:t>الاستجابة </a:t>
            </a:r>
            <a:r>
              <a:rPr lang="fr-FR" sz="2400" b="1" dirty="0" err="1"/>
              <a:t>Responsiveness</a:t>
            </a:r>
            <a:r>
              <a:rPr lang="ar-DZ" sz="2400" dirty="0"/>
              <a:t>: مدى استعداد مقدمي الخدمة لتقديم خدمة فورية للعملاء في المواعيد المحددة، تشمل: الاستجابة الفورية لاحتياجات العملاء، الرد الفوري على استفساراتهم وشكاويهم، تحديد المواعيد بسرعة؛</a:t>
            </a:r>
            <a:endParaRPr lang="fr-FR" sz="2400" dirty="0"/>
          </a:p>
          <a:p>
            <a:pPr algn="r" rtl="1"/>
            <a:r>
              <a:rPr lang="ar-DZ" sz="2400" b="1" dirty="0"/>
              <a:t>الكفاءة </a:t>
            </a:r>
            <a:r>
              <a:rPr lang="fr-FR" sz="2400" b="1" dirty="0" err="1"/>
              <a:t>Competence</a:t>
            </a:r>
            <a:r>
              <a:rPr lang="ar-DZ" sz="2400" dirty="0"/>
              <a:t>: </a:t>
            </a:r>
            <a:r>
              <a:rPr lang="ar-DZ" sz="2400" dirty="0" smtClean="0"/>
              <a:t>امتلاك </a:t>
            </a:r>
            <a:r>
              <a:rPr lang="ar-DZ" sz="2400" dirty="0"/>
              <a:t>المهارات والمعارف المطلوبة لتقديم الخدمة تشمل مهارات موظفي المكاتب </a:t>
            </a:r>
            <a:r>
              <a:rPr lang="ar-DZ" sz="2400" dirty="0" smtClean="0"/>
              <a:t>الأمامية؛</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85000" lnSpcReduction="10000"/>
          </a:bodyPr>
          <a:lstStyle/>
          <a:p>
            <a:pPr algn="r" rtl="1"/>
            <a:r>
              <a:rPr lang="ar-DZ" b="1" dirty="0" smtClean="0"/>
              <a:t>الوصول إلى الخدمة </a:t>
            </a:r>
            <a:r>
              <a:rPr lang="fr-FR" b="1" dirty="0" smtClean="0"/>
              <a:t>Access</a:t>
            </a:r>
            <a:r>
              <a:rPr lang="ar-DZ" dirty="0" smtClean="0"/>
              <a:t>: القرب وسهولة الاتصال بمقدم الخدمة تشمل: سهولة الخدمة عن طريق الهاتف، مدة الانتظار للحصول على الخدمة، ملائمة أوقات ومكان تقديم الخدمة؛</a:t>
            </a:r>
            <a:endParaRPr lang="fr-FR" dirty="0" smtClean="0"/>
          </a:p>
          <a:p>
            <a:pPr algn="r" rtl="1"/>
            <a:r>
              <a:rPr lang="ar-DZ" b="1" dirty="0" smtClean="0"/>
              <a:t>المجاملة </a:t>
            </a:r>
            <a:r>
              <a:rPr lang="fr-FR" b="1" dirty="0" err="1" smtClean="0"/>
              <a:t>Courtesy</a:t>
            </a:r>
            <a:r>
              <a:rPr lang="ar-DZ" dirty="0" smtClean="0"/>
              <a:t>: وتشمل أدب واحترام وصداقة موظفي المكاتب الأمامية للعملاء ويشمل هذا البعد ما يلي: مراعاة ظروف العملاء والتعاطف معهم، المظهر الحسن لموظفي المكاتب الأمامية.</a:t>
            </a:r>
          </a:p>
          <a:p>
            <a:pPr lvl="0" algn="r" rtl="1"/>
            <a:r>
              <a:rPr lang="ar-DZ" b="1" dirty="0"/>
              <a:t>الاتصال </a:t>
            </a:r>
            <a:r>
              <a:rPr lang="fr-FR" b="1" dirty="0"/>
              <a:t>Communication</a:t>
            </a:r>
            <a:r>
              <a:rPr lang="ar-DZ" dirty="0"/>
              <a:t>: جعل العملاء على علم دوما بخصائص الخدمة وكيفية الحصول عليها بمخاطبتهم باللغة التي يستطيعون فهمها وتشمل شرح الخدمة نفسها للعملاء، توضيح تكلفة الخدمة، توضيح المفاضلة بين الخدمة والتكلفة؛</a:t>
            </a:r>
            <a:endParaRPr lang="fr-FR" dirty="0"/>
          </a:p>
          <a:p>
            <a:pPr lvl="0" algn="r" rtl="1"/>
            <a:r>
              <a:rPr lang="ar-DZ" b="1" dirty="0"/>
              <a:t>المصداقية </a:t>
            </a:r>
            <a:r>
              <a:rPr lang="fr-FR" b="1" dirty="0" err="1"/>
              <a:t>Credibility</a:t>
            </a:r>
            <a:r>
              <a:rPr lang="ar-DZ" dirty="0"/>
              <a:t>: تعبر عن الثقة، الصدق، الأمانة فهي تعني جعل خدمة العميل من أولويات المنظمة، وتشمل: الثقة في </a:t>
            </a:r>
            <a:r>
              <a:rPr lang="ar-DZ" dirty="0" err="1" smtClean="0"/>
              <a:t>إسم</a:t>
            </a:r>
            <a:r>
              <a:rPr lang="ar-DZ" dirty="0" smtClean="0"/>
              <a:t> </a:t>
            </a:r>
            <a:r>
              <a:rPr lang="ar-DZ" dirty="0"/>
              <a:t>وسمعة المنظمة، الثقة في الخصائص الشخصية لموظفي المكاتب الأمامية؛</a:t>
            </a:r>
            <a:endParaRPr lang="fr-FR" dirty="0"/>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9"/>
            <a:ext cx="8229600" cy="5286412"/>
          </a:xfrm>
        </p:spPr>
        <p:txBody>
          <a:bodyPr>
            <a:normAutofit/>
          </a:bodyPr>
          <a:lstStyle/>
          <a:p>
            <a:pPr lvl="0" algn="r" rtl="1"/>
            <a:r>
              <a:rPr lang="ar-DZ" sz="2800" b="1" dirty="0" smtClean="0"/>
              <a:t>الأمان </a:t>
            </a:r>
            <a:r>
              <a:rPr lang="fr-FR" sz="2800" b="1" dirty="0" smtClean="0"/>
              <a:t>Security</a:t>
            </a:r>
            <a:r>
              <a:rPr lang="ar-DZ" sz="2800" dirty="0" smtClean="0"/>
              <a:t>: ويعني الخلو من الخطر والشك ويتضمن هذا البعد: الأمن المادي، الأمن المالي، المحافظة على سرية تعاملات العميل مع المصرف؛</a:t>
            </a:r>
            <a:endParaRPr lang="fr-FR" sz="2800" dirty="0" smtClean="0"/>
          </a:p>
          <a:p>
            <a:pPr lvl="0" algn="r" rtl="1"/>
            <a:r>
              <a:rPr lang="ar-DZ" sz="2800" b="1" dirty="0" smtClean="0"/>
              <a:t>فهم ومعرفة العميل </a:t>
            </a:r>
            <a:r>
              <a:rPr lang="fr-FR" sz="2800" b="1" dirty="0" smtClean="0"/>
              <a:t>Customer the </a:t>
            </a:r>
            <a:r>
              <a:rPr lang="fr-FR" sz="2800" b="1" dirty="0" err="1" smtClean="0"/>
              <a:t>Knowing</a:t>
            </a:r>
            <a:r>
              <a:rPr lang="fr-FR" sz="2800" b="1" dirty="0" smtClean="0"/>
              <a:t>/ </a:t>
            </a:r>
            <a:r>
              <a:rPr lang="fr-FR" sz="2800" b="1" dirty="0" err="1" smtClean="0"/>
              <a:t>Understanding</a:t>
            </a:r>
            <a:r>
              <a:rPr lang="ar-DZ" sz="2800" dirty="0" smtClean="0"/>
              <a:t>: محاولة بذل جهد من أجل فهم حاجات العميل وتشمل: معرفة حاجات العملاء بدقة، تقديم اهتمام فردي لكل عميل، معرفة العملاء الدائمين للمنظمة؛</a:t>
            </a:r>
            <a:endParaRPr lang="fr-FR" sz="2800" dirty="0" smtClean="0"/>
          </a:p>
          <a:p>
            <a:pPr lvl="0" algn="r" rtl="1"/>
            <a:r>
              <a:rPr lang="ar-DZ" sz="2800" b="1" dirty="0" smtClean="0"/>
              <a:t>الجوانب المادية الملموسة </a:t>
            </a:r>
            <a:r>
              <a:rPr lang="fr-FR" sz="2800" b="1" dirty="0" err="1" smtClean="0"/>
              <a:t>Trangibles</a:t>
            </a:r>
            <a:r>
              <a:rPr lang="ar-DZ" sz="2800" dirty="0" smtClean="0"/>
              <a:t>: الدلائل المادية في منظمة الخدمة، ويشمل مظهر الموظفين، الأدوات والتجهيزات المستخدمة في تقديم الخدمة، الصورة المادية للخدمة مثل: البطاقة البلاستيكية أو </a:t>
            </a:r>
            <a:r>
              <a:rPr lang="ar-DZ" sz="2800" dirty="0" err="1" smtClean="0"/>
              <a:t>كشوفات</a:t>
            </a:r>
            <a:r>
              <a:rPr lang="ar-DZ" sz="2800" dirty="0" smtClean="0"/>
              <a:t> البنك.</a:t>
            </a:r>
            <a:endParaRPr lang="fr-FR" sz="2800"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ar-DZ" sz="3600" b="1" u="sng" dirty="0" smtClean="0"/>
              <a:t>4- مستويات جودة الخدمة المصرفية : </a:t>
            </a:r>
            <a:endParaRPr lang="fr-FR" sz="3600" b="1" u="sng" dirty="0"/>
          </a:p>
        </p:txBody>
      </p:sp>
      <p:sp>
        <p:nvSpPr>
          <p:cNvPr id="3" name="Espace réservé du contenu 2"/>
          <p:cNvSpPr>
            <a:spLocks noGrp="1"/>
          </p:cNvSpPr>
          <p:nvPr>
            <p:ph idx="1"/>
          </p:nvPr>
        </p:nvSpPr>
        <p:spPr>
          <a:xfrm>
            <a:off x="457200" y="1214422"/>
            <a:ext cx="8229600" cy="5214974"/>
          </a:xfrm>
        </p:spPr>
        <p:txBody>
          <a:bodyPr>
            <a:normAutofit fontScale="92500"/>
          </a:bodyPr>
          <a:lstStyle/>
          <a:p>
            <a:pPr algn="r" rtl="1">
              <a:buNone/>
            </a:pPr>
            <a:r>
              <a:rPr lang="ar-DZ" sz="3000" dirty="0" smtClean="0"/>
              <a:t>تضمن نموذج الفجوات الذي قدمه </a:t>
            </a:r>
            <a:r>
              <a:rPr lang="fr-FR" sz="3000" dirty="0" err="1" smtClean="0"/>
              <a:t>Parasuman</a:t>
            </a:r>
            <a:r>
              <a:rPr lang="fr-FR" sz="3000" dirty="0" smtClean="0"/>
              <a:t> </a:t>
            </a:r>
            <a:r>
              <a:rPr lang="ar-DZ" sz="3000" dirty="0" smtClean="0"/>
              <a:t> عدة </a:t>
            </a:r>
            <a:r>
              <a:rPr lang="ar-DZ" sz="3000" dirty="0" err="1" smtClean="0"/>
              <a:t>انواع</a:t>
            </a:r>
            <a:r>
              <a:rPr lang="ar-DZ" sz="3000" dirty="0" smtClean="0"/>
              <a:t> من الجودة هي : </a:t>
            </a:r>
            <a:endParaRPr lang="ar-DZ" sz="3000" b="1" dirty="0"/>
          </a:p>
          <a:p>
            <a:pPr algn="r" rtl="1"/>
            <a:r>
              <a:rPr lang="ar-DZ" sz="3000" b="1" dirty="0" smtClean="0"/>
              <a:t>الجودة </a:t>
            </a:r>
            <a:r>
              <a:rPr lang="ar-DZ" sz="3000" b="1" dirty="0"/>
              <a:t>المتوقعة من قبل الزبائن</a:t>
            </a:r>
            <a:r>
              <a:rPr lang="ar-DZ" sz="3000" dirty="0"/>
              <a:t>: تمثل توقعات الزبائن لمستوى جودة الخدمات أي المواصفات التي يرغب الزبائن توفرها في الخدمات المصرفية المقدمة؛</a:t>
            </a:r>
            <a:endParaRPr lang="fr-FR" sz="3000" dirty="0"/>
          </a:p>
          <a:p>
            <a:pPr algn="r" rtl="1"/>
            <a:r>
              <a:rPr lang="ar-DZ" sz="3000" b="1" dirty="0"/>
              <a:t>الجودة </a:t>
            </a:r>
            <a:r>
              <a:rPr lang="ar-DZ" sz="3000" b="1" dirty="0" smtClean="0"/>
              <a:t>المدركة من قبل الإدارة </a:t>
            </a:r>
            <a:r>
              <a:rPr lang="ar-DZ" sz="3000" dirty="0" smtClean="0"/>
              <a:t>: </a:t>
            </a:r>
            <a:r>
              <a:rPr lang="ar-DZ" sz="3000" dirty="0"/>
              <a:t>تمثل مدى إدراك المصرف لاحتياجات وتوقعات زبائنه وتقديم الخدمات المصرفية بالمواصفات التي أدركها (المصرف) لتكون في المستوى الذي يرضي الزبائن؛</a:t>
            </a:r>
            <a:endParaRPr lang="fr-FR" sz="3000" dirty="0"/>
          </a:p>
          <a:p>
            <a:pPr algn="r" rtl="1"/>
            <a:r>
              <a:rPr lang="ar-DZ" sz="3000" b="1" dirty="0"/>
              <a:t>الجودة المروجة</a:t>
            </a:r>
            <a:r>
              <a:rPr lang="ar-DZ" sz="3000" dirty="0"/>
              <a:t>: تعني المعلومات الخاصة بالخدمات وخصائصها وما تعهد المصرف بتقديمه، والتي يتم نقلها إلى الزبائن من خلال المزيج الترويجي من إعلان وترويج شخصي </a:t>
            </a:r>
            <a:r>
              <a:rPr lang="ar-DZ" sz="3000" dirty="0" smtClean="0"/>
              <a:t>ومطبوعات</a:t>
            </a:r>
            <a:r>
              <a:rPr lang="ar-DZ" sz="3000" dirty="0"/>
              <a:t>.</a:t>
            </a:r>
            <a:r>
              <a:rPr lang="ar-DZ" dirty="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gn="r" rtl="1"/>
            <a:r>
              <a:rPr lang="ar-DZ" sz="2800" b="1" dirty="0" smtClean="0"/>
              <a:t>الجودة الفعلية المقدمة للزبائن</a:t>
            </a:r>
            <a:r>
              <a:rPr lang="ar-DZ" sz="2800" dirty="0" smtClean="0"/>
              <a:t>: تعني أداء الخدمات من طرف موظفي المصرف وتقديمها طبقا للمواصفات التي حددها المصرف مسبقا، وتتوقف على مهارة الموظفين وحسن تكوينهم وتدريبهم؛</a:t>
            </a:r>
            <a:endParaRPr lang="fr-FR" sz="2800" dirty="0" smtClean="0"/>
          </a:p>
          <a:p>
            <a:pPr algn="r" rtl="1"/>
            <a:r>
              <a:rPr lang="ar-DZ" sz="2800" b="1" dirty="0" smtClean="0"/>
              <a:t>الجودة المدركة</a:t>
            </a:r>
            <a:r>
              <a:rPr lang="ar-DZ" sz="2800" dirty="0" smtClean="0"/>
              <a:t>: هي تقدير الزبائن للخدمات الفعلية المقدمة لهم والتي تعتمد إلى حد كبير على مدى توقعات الزبائن.</a:t>
            </a:r>
            <a:endParaRPr lang="fr-FR" sz="2800" dirty="0" smtClean="0"/>
          </a:p>
          <a:p>
            <a:pPr algn="r" rtl="1">
              <a:buNone/>
            </a:pPr>
            <a:endParaRPr lang="ar-DZ" sz="2800" dirty="0" smtClean="0"/>
          </a:p>
          <a:p>
            <a:pPr algn="r" rtl="1">
              <a:buNone/>
            </a:pPr>
            <a:r>
              <a:rPr lang="ar-DZ" sz="2800" dirty="0"/>
              <a:t> </a:t>
            </a:r>
            <a:r>
              <a:rPr lang="ar-DZ" sz="2800" dirty="0" smtClean="0"/>
              <a:t>       إذن </a:t>
            </a:r>
            <a:r>
              <a:rPr lang="ar-DZ" sz="2800" dirty="0"/>
              <a:t>فجودة الخدمة المصرفية تعتبر مقياس للدرجة التي يرقى إليها مستوى الخدمة المقدمة للزبائن ليقابل توقعاتهم، وبالتالي فإن تقديم خدمة ذات جودة متميزة يعني تطابق مستوى الجودة الفعلي مع توقعات الزبائن، فمهموم جودة الخدمة المصرفية يكمن في مدى تطابق توقعات الزبائن لأبعاد جودة الخدمة ومستوى الأداء الفعلي الذي يعكس مدى توافر تلك الأبعاد بالفعل في الخدمة المقدمة لهم.</a:t>
            </a:r>
            <a:endParaRPr lang="fr-FR" sz="28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712</Words>
  <Application>Microsoft Office PowerPoint</Application>
  <PresentationFormat>Affichage à l'écran (4:3)</PresentationFormat>
  <Paragraphs>32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جودة الخدمات المصرفية </vt:lpstr>
      <vt:lpstr>1- مفهوم جودة الخدمة المصرفية :</vt:lpstr>
      <vt:lpstr>2- أبعاد جودة الخدمة المصرفية :</vt:lpstr>
      <vt:lpstr>Diapositive 4</vt:lpstr>
      <vt:lpstr>Diapositive 5</vt:lpstr>
      <vt:lpstr>Diapositive 6</vt:lpstr>
      <vt:lpstr>4- مستويات جودة الخدمة المصرفية : </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جودة الخدمات المصرفية </dc:title>
  <dc:creator>USER</dc:creator>
  <cp:lastModifiedBy>USER</cp:lastModifiedBy>
  <cp:revision>2</cp:revision>
  <dcterms:created xsi:type="dcterms:W3CDTF">2021-02-16T19:13:06Z</dcterms:created>
  <dcterms:modified xsi:type="dcterms:W3CDTF">2021-02-16T20:02:48Z</dcterms:modified>
</cp:coreProperties>
</file>