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4" r:id="rId4"/>
    <p:sldId id="285" r:id="rId5"/>
    <p:sldId id="272" r:id="rId6"/>
    <p:sldId id="273" r:id="rId7"/>
    <p:sldId id="274" r:id="rId8"/>
    <p:sldId id="287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EBBD-320D-4F91-8225-15E03DEA316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6FA0-69ED-4736-882D-4B34B400717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EBBD-320D-4F91-8225-15E03DEA316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6FA0-69ED-4736-882D-4B34B400717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EBBD-320D-4F91-8225-15E03DEA316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6FA0-69ED-4736-882D-4B34B400717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EBBD-320D-4F91-8225-15E03DEA316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6FA0-69ED-4736-882D-4B34B400717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EBBD-320D-4F91-8225-15E03DEA316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6FA0-69ED-4736-882D-4B34B400717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EBBD-320D-4F91-8225-15E03DEA316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6FA0-69ED-4736-882D-4B34B400717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EBBD-320D-4F91-8225-15E03DEA316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6FA0-69ED-4736-882D-4B34B400717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EBBD-320D-4F91-8225-15E03DEA316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6FA0-69ED-4736-882D-4B34B400717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EBBD-320D-4F91-8225-15E03DEA316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6FA0-69ED-4736-882D-4B34B400717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EBBD-320D-4F91-8225-15E03DEA316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6FA0-69ED-4736-882D-4B34B400717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EBBD-320D-4F91-8225-15E03DEA316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6FA0-69ED-4736-882D-4B34B400717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BEBBD-320D-4F91-8225-15E03DEA316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96FA0-69ED-4736-882D-4B34B400717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8001000" cy="14700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b="1" dirty="0" smtClean="0"/>
              <a:t>Module </a:t>
            </a:r>
            <a:br>
              <a:rPr lang="en-US" sz="2800" b="1" dirty="0" smtClean="0"/>
            </a:br>
            <a:r>
              <a:rPr lang="en-US" sz="3600" b="1" dirty="0" err="1" smtClean="0"/>
              <a:t>Recherche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documentaire</a:t>
            </a:r>
            <a:r>
              <a:rPr lang="en-US" sz="3600" b="1" dirty="0" smtClean="0"/>
              <a:t> et conception de </a:t>
            </a:r>
            <a:r>
              <a:rPr lang="en-US" sz="3600" b="1" dirty="0" err="1" smtClean="0"/>
              <a:t>mémoire</a:t>
            </a:r>
            <a:r>
              <a:rPr lang="en-US" sz="3600" b="1" dirty="0" smtClean="0"/>
              <a:t>  </a:t>
            </a:r>
            <a:endParaRPr lang="en-US" sz="2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8200" y="4419600"/>
            <a:ext cx="6400800" cy="1752600"/>
          </a:xfrm>
        </p:spPr>
        <p:txBody>
          <a:bodyPr>
            <a:normAutofit/>
          </a:bodyPr>
          <a:lstStyle/>
          <a:p>
            <a:pPr algn="l"/>
            <a:endParaRPr lang="fr-BE" sz="1800" dirty="0" smtClean="0">
              <a:solidFill>
                <a:schemeClr val="tx1"/>
              </a:solidFill>
            </a:endParaRPr>
          </a:p>
          <a:p>
            <a:pPr algn="l"/>
            <a:endParaRPr lang="fr-BE" sz="1800" dirty="0">
              <a:solidFill>
                <a:schemeClr val="tx1"/>
              </a:solidFill>
            </a:endParaRPr>
          </a:p>
          <a:p>
            <a:pPr algn="l"/>
            <a:endParaRPr lang="fr-BE" sz="1800" dirty="0" smtClean="0">
              <a:solidFill>
                <a:schemeClr val="tx1"/>
              </a:solidFill>
            </a:endParaRPr>
          </a:p>
          <a:p>
            <a:pPr algn="l"/>
            <a:endParaRPr lang="fr-BE" sz="1800" dirty="0">
              <a:solidFill>
                <a:schemeClr val="tx1"/>
              </a:solidFill>
            </a:endParaRPr>
          </a:p>
          <a:p>
            <a:pPr algn="l"/>
            <a:r>
              <a:rPr lang="fr-BE" sz="1800" dirty="0" smtClean="0">
                <a:solidFill>
                  <a:schemeClr val="tx1"/>
                </a:solidFill>
              </a:rPr>
              <a:t>                                                         année 2020-2021</a:t>
            </a:r>
            <a:endParaRPr lang="fr-BE" sz="1800" dirty="0">
              <a:solidFill>
                <a:schemeClr val="tx1"/>
              </a:solidFill>
            </a:endParaRPr>
          </a:p>
        </p:txBody>
      </p:sp>
      <p:sp>
        <p:nvSpPr>
          <p:cNvPr id="5" name="Titre 15"/>
          <p:cNvSpPr txBox="1">
            <a:spLocks/>
          </p:cNvSpPr>
          <p:nvPr/>
        </p:nvSpPr>
        <p:spPr>
          <a:xfrm>
            <a:off x="1066800" y="0"/>
            <a:ext cx="6985000" cy="29273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DZ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الجمهورية الجزائرية الديمقراطية الشعبية</a:t>
            </a:r>
            <a:br>
              <a:rPr lang="ar-DZ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République Algérienne Démocratique et Populaire</a:t>
            </a:r>
            <a:br>
              <a:rPr lang="fr-FR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Ministère de l’enseignement Supérieur et de la Recherche scientifique</a:t>
            </a:r>
            <a:br>
              <a:rPr lang="fr-FR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Université Mohamed </a:t>
            </a:r>
            <a:r>
              <a:rPr lang="fr-FR" sz="14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Khider</a:t>
            </a:r>
            <a:r>
              <a:rPr lang="fr-FR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Biskra</a:t>
            </a:r>
            <a:br>
              <a:rPr lang="fr-FR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Faculté des Sciences et de la Technologie</a:t>
            </a:r>
            <a:br>
              <a:rPr lang="fr-FR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Département de Génie Electrique</a:t>
            </a:r>
          </a:p>
          <a:p>
            <a:pPr algn="ctr"/>
            <a:r>
              <a:rPr lang="fr-FR" sz="1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Master 2 Energies renouvelables</a:t>
            </a:r>
            <a:r>
              <a:rPr lang="fr-FR" sz="1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fr-FR" sz="1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fr-FR" sz="1400" b="1" dirty="0" smtClean="0">
              <a:solidFill>
                <a:schemeClr val="accent5">
                  <a:lumMod val="1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www.univ-biskra.dz/images/stories/universite/logo_uni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381000"/>
            <a:ext cx="657192" cy="8636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2" descr="http://www.univ-biskra.dz/images/stories/universite/logo_uni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657192" cy="8636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7630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6868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5344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/>
              <a:t>II.3 Evaluer la qualité et la pertinence des sources  l’information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II.3.1</a:t>
            </a:r>
            <a:r>
              <a:rPr lang="fr-FR" sz="2800" dirty="0" smtClean="0"/>
              <a:t> </a:t>
            </a:r>
            <a:r>
              <a:rPr lang="fr-FR" sz="2800" b="1" dirty="0" smtClean="0"/>
              <a:t>Evaluer la qualité des sources d’information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réponde à un certain nombre de questions qui permettent de choisir l’information utile au travail à réaliser.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Consiste de faire preuve de jugement critique pour en évaluer la qualité, fiabilité d’une source, En utilisant la grille.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8077200" cy="602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b="1" dirty="0" smtClean="0"/>
              <a:t>II.3.2 Evaluer la pertinence des sources d’information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fr-FR" sz="2800" dirty="0" smtClean="0"/>
              <a:t>Assurer que  le contenu répond au x  besoins initiaux de travail. Pour évaluer la pertinence du document,</a:t>
            </a:r>
          </a:p>
          <a:p>
            <a:pPr algn="just"/>
            <a:r>
              <a:rPr lang="fr-FR" sz="2800" dirty="0" smtClean="0"/>
              <a:t> il n'est pas nécessaire de lire tout le document. Une exploration rapide suffit pour se faire une idée du contenu du document. 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On sera attentive :</a:t>
            </a:r>
            <a:endParaRPr lang="en-US" sz="2800" b="1" dirty="0" smtClean="0"/>
          </a:p>
          <a:p>
            <a:pPr lvl="0"/>
            <a:r>
              <a:rPr lang="en-US" sz="2800" dirty="0" smtClean="0"/>
              <a:t>au </a:t>
            </a:r>
            <a:r>
              <a:rPr lang="en-US" sz="2800" dirty="0" err="1" smtClean="0"/>
              <a:t>titre</a:t>
            </a:r>
            <a:r>
              <a:rPr lang="en-US" sz="2800" dirty="0" smtClean="0"/>
              <a:t> du document ;</a:t>
            </a:r>
            <a:endParaRPr lang="en-US" sz="2800" b="1" dirty="0" smtClean="0"/>
          </a:p>
          <a:p>
            <a:pPr lvl="0"/>
            <a:r>
              <a:rPr lang="fr-FR" sz="2800" dirty="0" smtClean="0"/>
              <a:t>au résumé (abstract):;</a:t>
            </a:r>
            <a:endParaRPr lang="en-US" sz="2800" b="1" dirty="0" smtClean="0"/>
          </a:p>
          <a:p>
            <a:pPr lvl="0"/>
            <a:r>
              <a:rPr lang="fr-FR" sz="2800" dirty="0" smtClean="0"/>
              <a:t>à la table des matières : elle permet de mieux apprécier le contenu (plan et logique de l'argumentation) et de bien repérer les chapitres qui peuvent être pertinents ;</a:t>
            </a:r>
            <a:endParaRPr lang="en-US" sz="2800" b="1" dirty="0" smtClean="0"/>
          </a:p>
          <a:p>
            <a:pPr lvl="0"/>
            <a:r>
              <a:rPr lang="fr-FR" sz="2800" dirty="0" smtClean="0"/>
              <a:t>aux tableaux, graphiques, etc.: </a:t>
            </a:r>
            <a:endParaRPr lang="en-US" sz="2800" b="1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315325" cy="597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Quelle est la différence entre document et ressource?</a:t>
            </a:r>
          </a:p>
          <a:p>
            <a:r>
              <a:rPr lang="fr-FR" dirty="0" smtClean="0"/>
              <a:t>Comment sélectionner les sources d’informations qui me seront utiles ?</a:t>
            </a:r>
          </a:p>
          <a:p>
            <a:endParaRPr lang="fr-FR" dirty="0" smtClean="0"/>
          </a:p>
          <a:p>
            <a:r>
              <a:rPr lang="fr-FR" dirty="0" smtClean="0"/>
              <a:t>Quels sont les documents préférables pour un projets de fin d’étude?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Chapitre</a:t>
            </a:r>
            <a:r>
              <a:rPr lang="en-US" dirty="0" smtClean="0"/>
              <a:t> II </a:t>
            </a:r>
            <a:br>
              <a:rPr lang="en-US" dirty="0" smtClean="0"/>
            </a:br>
            <a:r>
              <a:rPr lang="fr-FR" b="1" dirty="0" smtClean="0"/>
              <a:t> </a:t>
            </a:r>
            <a:r>
              <a:rPr lang="fr-FR" b="1" dirty="0"/>
              <a:t>Sélectionner les sources d'information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II . Sélectionner les sources d'information 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/>
              <a:t>II.1 </a:t>
            </a:r>
            <a:r>
              <a:rPr lang="fr-FR" sz="2800" dirty="0" err="1" smtClean="0"/>
              <a:t>Défintion</a:t>
            </a:r>
            <a:r>
              <a:rPr lang="fr-FR" sz="2800" dirty="0" smtClean="0"/>
              <a:t> </a:t>
            </a:r>
          </a:p>
          <a:p>
            <a:pPr>
              <a:buNone/>
            </a:pPr>
            <a:r>
              <a:rPr lang="fr-FR" sz="2800" dirty="0" smtClean="0"/>
              <a:t>Cette étape consiste de choisir les meilleures sources d'information pour  effectuer la recherche  documentaire. C'est à dire analyser </a:t>
            </a:r>
            <a:r>
              <a:rPr lang="fr-FR" sz="2800" dirty="0" smtClean="0">
                <a:solidFill>
                  <a:srgbClr val="C00000"/>
                </a:solidFill>
              </a:rPr>
              <a:t>si les documents  correspondent au sujet de ma recherche ou non</a:t>
            </a:r>
            <a:r>
              <a:rPr lang="fr-FR" sz="2800" dirty="0" smtClean="0"/>
              <a:t>. Elle se faite comme suite :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chercher tous les documents que j'ai trouvé. </a:t>
            </a:r>
          </a:p>
          <a:p>
            <a:r>
              <a:rPr lang="fr-FR" dirty="0" smtClean="0"/>
              <a:t>à l'aide des clés (index, sommaire, lexique, table des matières…), chercher les documents </a:t>
            </a:r>
          </a:p>
          <a:p>
            <a:pPr>
              <a:buNone/>
            </a:pPr>
            <a:r>
              <a:rPr lang="fr-FR" dirty="0" smtClean="0"/>
              <a:t>   qui vont pouvoir me donner des informations sur le sujet que j'ai choisi. </a:t>
            </a:r>
          </a:p>
          <a:p>
            <a:r>
              <a:rPr lang="fr-FR" dirty="0" smtClean="0"/>
              <a:t>ranger  les documents qui ne me sont pas utiles et je garde ceux qui sont le plus </a:t>
            </a:r>
            <a:r>
              <a:rPr lang="fr-FR" dirty="0" smtClean="0">
                <a:solidFill>
                  <a:srgbClr val="C00000"/>
                </a:solidFill>
              </a:rPr>
              <a:t>pertinents</a:t>
            </a:r>
            <a:r>
              <a:rPr lang="fr-FR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II.2 </a:t>
            </a:r>
            <a:r>
              <a:rPr lang="fr-FR" dirty="0" smtClean="0"/>
              <a:t>Type de documents  </a:t>
            </a:r>
            <a:br>
              <a:rPr lang="fr-FR" dirty="0" smtClean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/>
              <a:t>   Les types de documents sont entre autres des encyclopédies,  dictionnaires,  répertoires,   monographies, articles de revues ou de  journaux, publications officielles, données statistiques, thèses, actes de conférences, lois, normes,  brevets, etc.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Image result for Type de docu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914400"/>
            <a:ext cx="868459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861622"/>
            <a:ext cx="9525" cy="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447800"/>
            <a:ext cx="7048500" cy="453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Type de </a:t>
            </a:r>
            <a:r>
              <a:rPr lang="fr-BE" sz="3600" dirty="0" smtClean="0"/>
              <a:t>ressources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Il existe différents outils de recherche;  les  trois principaux </a:t>
            </a:r>
            <a:r>
              <a:rPr lang="fr-FR" sz="2400" dirty="0" smtClean="0"/>
              <a:t>sont: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pPr>
              <a:buNone/>
            </a:pPr>
            <a:r>
              <a:rPr lang="fr-FR" sz="2400" b="1" dirty="0"/>
              <a:t>Catalogue de </a:t>
            </a:r>
            <a:r>
              <a:rPr lang="fr-FR" sz="2400" b="1" dirty="0" smtClean="0"/>
              <a:t>bibliothèque</a:t>
            </a:r>
          </a:p>
          <a:p>
            <a:pPr>
              <a:buNone/>
            </a:pPr>
            <a:endParaRPr lang="fr-FR" sz="2400" b="1" dirty="0"/>
          </a:p>
          <a:p>
            <a:pPr>
              <a:buNone/>
            </a:pPr>
            <a:r>
              <a:rPr lang="fr-FR" sz="2400" b="1" dirty="0"/>
              <a:t>Bases de </a:t>
            </a:r>
            <a:r>
              <a:rPr lang="fr-FR" sz="2400" b="1" dirty="0" smtClean="0"/>
              <a:t>donnée</a:t>
            </a:r>
          </a:p>
          <a:p>
            <a:pPr>
              <a:buNone/>
            </a:pPr>
            <a:endParaRPr lang="fr-FR" sz="2400" b="1" dirty="0"/>
          </a:p>
          <a:p>
            <a:pPr>
              <a:buNone/>
            </a:pPr>
            <a:r>
              <a:rPr lang="fr-FR" sz="2400" b="1" dirty="0"/>
              <a:t>Internet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7756</TotalTime>
  <Words>333</Words>
  <Application>Microsoft Office PowerPoint</Application>
  <PresentationFormat>Affichage à l'écran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Thème Office</vt:lpstr>
      <vt:lpstr>Module  Recherche documentaire et conception de mémoire  </vt:lpstr>
      <vt:lpstr>Chapitre II   Sélectionner les sources d'information </vt:lpstr>
      <vt:lpstr>II . Sélectionner les sources d'information </vt:lpstr>
      <vt:lpstr>Présentation PowerPoint</vt:lpstr>
      <vt:lpstr>Présentation PowerPoint</vt:lpstr>
      <vt:lpstr>II.2 Type de documents   </vt:lpstr>
      <vt:lpstr>Présentation PowerPoint</vt:lpstr>
      <vt:lpstr>Présentation PowerPoint</vt:lpstr>
      <vt:lpstr>Type de ressources </vt:lpstr>
      <vt:lpstr>Présentation PowerPoint</vt:lpstr>
      <vt:lpstr>Présentation PowerPoint</vt:lpstr>
      <vt:lpstr>Présentation PowerPoint</vt:lpstr>
      <vt:lpstr>II.3 Evaluer la qualité et la pertinence des sources  l’information </vt:lpstr>
      <vt:lpstr>Présentation PowerPoint</vt:lpstr>
      <vt:lpstr>II.3.2 Evaluer la pertinence des sources d’information </vt:lpstr>
      <vt:lpstr>Présentation PowerPoint</vt:lpstr>
      <vt:lpstr>Présentation PowerPoint</vt:lpstr>
      <vt:lpstr>Exercice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 Recherche documentaire et conception de mémoire</dc:title>
  <dc:creator>okba</dc:creator>
  <cp:lastModifiedBy>GE</cp:lastModifiedBy>
  <cp:revision>9</cp:revision>
  <dcterms:created xsi:type="dcterms:W3CDTF">2019-10-09T05:16:14Z</dcterms:created>
  <dcterms:modified xsi:type="dcterms:W3CDTF">2021-01-23T08:42:35Z</dcterms:modified>
</cp:coreProperties>
</file>