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479" r:id="rId2"/>
    <p:sldId id="425" r:id="rId3"/>
    <p:sldId id="486" r:id="rId4"/>
    <p:sldId id="426" r:id="rId5"/>
    <p:sldId id="471" r:id="rId6"/>
    <p:sldId id="470" r:id="rId7"/>
    <p:sldId id="411" r:id="rId8"/>
    <p:sldId id="487" r:id="rId9"/>
    <p:sldId id="488" r:id="rId10"/>
    <p:sldId id="489" r:id="rId11"/>
    <p:sldId id="472" r:id="rId12"/>
    <p:sldId id="433" r:id="rId13"/>
    <p:sldId id="434" r:id="rId14"/>
    <p:sldId id="435" r:id="rId15"/>
    <p:sldId id="436" r:id="rId16"/>
    <p:sldId id="437" r:id="rId17"/>
    <p:sldId id="482" r:id="rId18"/>
    <p:sldId id="483" r:id="rId19"/>
    <p:sldId id="490" r:id="rId20"/>
    <p:sldId id="444" r:id="rId21"/>
    <p:sldId id="445" r:id="rId22"/>
    <p:sldId id="446" r:id="rId23"/>
    <p:sldId id="448" r:id="rId24"/>
    <p:sldId id="447" r:id="rId25"/>
    <p:sldId id="449" r:id="rId26"/>
    <p:sldId id="455" r:id="rId27"/>
    <p:sldId id="454" r:id="rId28"/>
    <p:sldId id="459" r:id="rId29"/>
    <p:sldId id="469" r:id="rId30"/>
    <p:sldId id="501" r:id="rId31"/>
    <p:sldId id="502" r:id="rId32"/>
    <p:sldId id="500" r:id="rId33"/>
    <p:sldId id="450" r:id="rId34"/>
    <p:sldId id="458" r:id="rId35"/>
    <p:sldId id="461" r:id="rId36"/>
    <p:sldId id="462" r:id="rId37"/>
    <p:sldId id="464" r:id="rId38"/>
    <p:sldId id="465" r:id="rId39"/>
    <p:sldId id="495" r:id="rId40"/>
    <p:sldId id="496" r:id="rId41"/>
    <p:sldId id="497" r:id="rId42"/>
    <p:sldId id="452" r:id="rId43"/>
    <p:sldId id="466" r:id="rId44"/>
    <p:sldId id="467" r:id="rId45"/>
    <p:sldId id="485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F3E087C-ECAF-4008-AF8F-5FAE610C6347}">
          <p14:sldIdLst>
            <p14:sldId id="479"/>
            <p14:sldId id="425"/>
            <p14:sldId id="486"/>
            <p14:sldId id="426"/>
            <p14:sldId id="471"/>
            <p14:sldId id="470"/>
            <p14:sldId id="411"/>
            <p14:sldId id="487"/>
            <p14:sldId id="488"/>
            <p14:sldId id="489"/>
            <p14:sldId id="472"/>
            <p14:sldId id="433"/>
            <p14:sldId id="434"/>
            <p14:sldId id="435"/>
            <p14:sldId id="436"/>
            <p14:sldId id="437"/>
            <p14:sldId id="482"/>
            <p14:sldId id="483"/>
            <p14:sldId id="490"/>
            <p14:sldId id="444"/>
            <p14:sldId id="445"/>
            <p14:sldId id="446"/>
            <p14:sldId id="448"/>
            <p14:sldId id="447"/>
            <p14:sldId id="449"/>
            <p14:sldId id="455"/>
            <p14:sldId id="454"/>
            <p14:sldId id="459"/>
            <p14:sldId id="469"/>
            <p14:sldId id="501"/>
            <p14:sldId id="502"/>
            <p14:sldId id="500"/>
            <p14:sldId id="450"/>
            <p14:sldId id="458"/>
            <p14:sldId id="461"/>
            <p14:sldId id="462"/>
            <p14:sldId id="464"/>
            <p14:sldId id="465"/>
            <p14:sldId id="495"/>
            <p14:sldId id="496"/>
            <p14:sldId id="497"/>
            <p14:sldId id="452"/>
            <p14:sldId id="466"/>
            <p14:sldId id="467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F6"/>
    <a:srgbClr val="FBAFF0"/>
    <a:srgbClr val="F76FE4"/>
    <a:srgbClr val="9966FF"/>
    <a:srgbClr val="6699FF"/>
    <a:srgbClr val="E208B8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35" autoAdjust="0"/>
    <p:restoredTop sz="89247" autoAdjust="0"/>
  </p:normalViewPr>
  <p:slideViewPr>
    <p:cSldViewPr>
      <p:cViewPr varScale="1">
        <p:scale>
          <a:sx n="59" d="100"/>
          <a:sy n="59" d="100"/>
        </p:scale>
        <p:origin x="17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E8936-6465-430C-97B2-594C93F15670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pPr rtl="1"/>
          <a:endParaRPr lang="ar-SA"/>
        </a:p>
      </dgm:t>
    </dgm:pt>
    <dgm:pt modelId="{215C640D-BBB7-489B-82E1-E5FE4140D22F}">
      <dgm:prSet phldrT="[نص]" custT="1"/>
      <dgm:spPr>
        <a:solidFill>
          <a:srgbClr val="FDCFF6">
            <a:alpha val="90000"/>
          </a:srgb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400" b="1" dirty="0" smtClean="0"/>
            <a:t>معامل الارتباط</a:t>
          </a:r>
          <a:endParaRPr lang="ar-SA" sz="2400" b="1" dirty="0"/>
        </a:p>
      </dgm:t>
    </dgm:pt>
    <dgm:pt modelId="{F4C9EE5C-9767-4F00-9ABC-B701EE5357AA}" type="par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B985145-355D-4519-91A5-EBC75672D035}" type="sib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42E61AE-118D-42A4-936D-28DD393AB8D9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endParaRPr lang="ar-SA" sz="2400" b="1" u="sng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AC915BB-2B37-4522-8EC4-B05D05D9AC07}" type="par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FA78032C-202B-45A6-9EDC-15E80BC82F14}" type="sib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88D76FE1-BD3E-4032-AD32-1B243B660D14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DZ" sz="2400" b="1" u="none" strike="noStrike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91B48F4-AD99-4E07-99AD-88B3A65894EB}" type="par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06BA1BCB-3CA1-40BD-AE94-1A207D1A3847}" type="sib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56E32958-1E2D-4640-AFCF-8D26E66B1C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rtl="1"/>
          <a:endParaRPr lang="fr-FR" sz="2400" dirty="0">
            <a:latin typeface="Simplified Arabic" pitchFamily="18" charset="-78"/>
            <a:cs typeface="Simplified Arabic" pitchFamily="18" charset="-78"/>
          </a:endParaRPr>
        </a:p>
      </dgm:t>
    </dgm:pt>
    <dgm:pt modelId="{F0DCC458-7D81-48B7-8672-303D9CF872A9}" type="parTrans" cxnId="{5D9F165E-2E94-4289-B46E-85E1799F6879}">
      <dgm:prSet/>
      <dgm:spPr/>
      <dgm:t>
        <a:bodyPr/>
        <a:lstStyle/>
        <a:p>
          <a:endParaRPr lang="fr-FR"/>
        </a:p>
      </dgm:t>
    </dgm:pt>
    <dgm:pt modelId="{BB1A7C82-2BB2-4B25-ADDC-0959A8E656DD}" type="sibTrans" cxnId="{5D9F165E-2E94-4289-B46E-85E1799F6879}">
      <dgm:prSet/>
      <dgm:spPr/>
      <dgm:t>
        <a:bodyPr/>
        <a:lstStyle/>
        <a:p>
          <a:endParaRPr lang="fr-FR"/>
        </a:p>
      </dgm:t>
    </dgm:pt>
    <dgm:pt modelId="{A3FA47D0-3719-48EB-8178-C72F7DCF7F75}" type="pres">
      <dgm:prSet presAssocID="{8B1E8936-6465-430C-97B2-594C93F156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E912E3-00B3-43F6-B3BF-6EFD1E738295}" type="pres">
      <dgm:prSet presAssocID="{215C640D-BBB7-489B-82E1-E5FE4140D22F}" presName="hierRoot1" presStyleCnt="0"/>
      <dgm:spPr/>
      <dgm:t>
        <a:bodyPr/>
        <a:lstStyle/>
        <a:p>
          <a:pPr rtl="1"/>
          <a:endParaRPr lang="ar-SA"/>
        </a:p>
      </dgm:t>
    </dgm:pt>
    <dgm:pt modelId="{0B7BC6BA-E81C-40F3-96CC-54667D1374AB}" type="pres">
      <dgm:prSet presAssocID="{215C640D-BBB7-489B-82E1-E5FE4140D22F}" presName="composite" presStyleCnt="0"/>
      <dgm:spPr/>
      <dgm:t>
        <a:bodyPr/>
        <a:lstStyle/>
        <a:p>
          <a:pPr rtl="1"/>
          <a:endParaRPr lang="ar-SA"/>
        </a:p>
      </dgm:t>
    </dgm:pt>
    <dgm:pt modelId="{3422185F-8DBD-43E8-B048-9BADE219D06C}" type="pres">
      <dgm:prSet presAssocID="{215C640D-BBB7-489B-82E1-E5FE4140D22F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8DE3D39-13D1-4413-B268-9A26EE72948D}" type="pres">
      <dgm:prSet presAssocID="{215C640D-BBB7-489B-82E1-E5FE4140D22F}" presName="text" presStyleLbl="fgAcc0" presStyleIdx="0" presStyleCnt="1" custScaleX="177614" custScaleY="68565" custLinFactNeighborX="6166" custLinFactNeighborY="-328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81DD91-5A9F-4A6E-BE21-AAE7FC92EFEC}" type="pres">
      <dgm:prSet presAssocID="{215C640D-BBB7-489B-82E1-E5FE4140D22F}" presName="hierChild2" presStyleCnt="0"/>
      <dgm:spPr/>
      <dgm:t>
        <a:bodyPr/>
        <a:lstStyle/>
        <a:p>
          <a:pPr rtl="1"/>
          <a:endParaRPr lang="ar-SA"/>
        </a:p>
      </dgm:t>
    </dgm:pt>
    <dgm:pt modelId="{DEF16ABD-36B9-4A2B-A05F-7559C61DE6A9}" type="pres">
      <dgm:prSet presAssocID="{F0DCC458-7D81-48B7-8672-303D9CF872A9}" presName="Name10" presStyleLbl="parChTrans1D2" presStyleIdx="0" presStyleCnt="3"/>
      <dgm:spPr/>
      <dgm:t>
        <a:bodyPr/>
        <a:lstStyle/>
        <a:p>
          <a:endParaRPr lang="fr-FR"/>
        </a:p>
      </dgm:t>
    </dgm:pt>
    <dgm:pt modelId="{B794B6F1-6E3A-43C7-87CA-6159FBA8A315}" type="pres">
      <dgm:prSet presAssocID="{56E32958-1E2D-4640-AFCF-8D26E66B1CD8}" presName="hierRoot2" presStyleCnt="0"/>
      <dgm:spPr/>
      <dgm:t>
        <a:bodyPr/>
        <a:lstStyle/>
        <a:p>
          <a:endParaRPr lang="fr-FR"/>
        </a:p>
      </dgm:t>
    </dgm:pt>
    <dgm:pt modelId="{00F8D0C8-D999-44C2-ADB4-C33F05EEEEDD}" type="pres">
      <dgm:prSet presAssocID="{56E32958-1E2D-4640-AFCF-8D26E66B1CD8}" presName="composite2" presStyleCnt="0"/>
      <dgm:spPr/>
      <dgm:t>
        <a:bodyPr/>
        <a:lstStyle/>
        <a:p>
          <a:endParaRPr lang="fr-FR"/>
        </a:p>
      </dgm:t>
    </dgm:pt>
    <dgm:pt modelId="{1321B2F4-8B1C-4EE0-B9E9-8BFF8CDD05FC}" type="pres">
      <dgm:prSet presAssocID="{56E32958-1E2D-4640-AFCF-8D26E66B1CD8}" presName="background2" presStyleLbl="node2" presStyleIdx="0" presStyleCnt="3"/>
      <dgm:spPr/>
      <dgm:t>
        <a:bodyPr/>
        <a:lstStyle/>
        <a:p>
          <a:endParaRPr lang="fr-FR"/>
        </a:p>
      </dgm:t>
    </dgm:pt>
    <dgm:pt modelId="{A9CC5690-A453-4BA3-96F7-186742CE9A33}" type="pres">
      <dgm:prSet presAssocID="{56E32958-1E2D-4640-AFCF-8D26E66B1CD8}" presName="text2" presStyleLbl="fgAcc2" presStyleIdx="0" presStyleCnt="3" custScaleX="173512" custScaleY="3799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0DB617-A545-4371-BA3E-648D285C0DC3}" type="pres">
      <dgm:prSet presAssocID="{56E32958-1E2D-4640-AFCF-8D26E66B1CD8}" presName="hierChild3" presStyleCnt="0"/>
      <dgm:spPr/>
      <dgm:t>
        <a:bodyPr/>
        <a:lstStyle/>
        <a:p>
          <a:endParaRPr lang="fr-FR"/>
        </a:p>
      </dgm:t>
    </dgm:pt>
    <dgm:pt modelId="{AC11CE69-B80C-4144-B913-7E142D7E360A}" type="pres">
      <dgm:prSet presAssocID="{0AC915BB-2B37-4522-8EC4-B05D05D9AC0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C996ADC9-FAEF-4045-97DC-F580B2F86D20}" type="pres">
      <dgm:prSet presAssocID="{042E61AE-118D-42A4-936D-28DD393AB8D9}" presName="hierRoot2" presStyleCnt="0"/>
      <dgm:spPr/>
      <dgm:t>
        <a:bodyPr/>
        <a:lstStyle/>
        <a:p>
          <a:pPr rtl="1"/>
          <a:endParaRPr lang="ar-SA"/>
        </a:p>
      </dgm:t>
    </dgm:pt>
    <dgm:pt modelId="{498F8177-7D01-47B2-8CE3-43FD516924D2}" type="pres">
      <dgm:prSet presAssocID="{042E61AE-118D-42A4-936D-28DD393AB8D9}" presName="composite2" presStyleCnt="0"/>
      <dgm:spPr/>
      <dgm:t>
        <a:bodyPr/>
        <a:lstStyle/>
        <a:p>
          <a:pPr rtl="1"/>
          <a:endParaRPr lang="ar-SA"/>
        </a:p>
      </dgm:t>
    </dgm:pt>
    <dgm:pt modelId="{C202AAEF-42D6-4F23-9CAA-6A5893C7E376}" type="pres">
      <dgm:prSet presAssocID="{042E61AE-118D-42A4-936D-28DD393AB8D9}" presName="background2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DA46822-D321-42CE-8E91-C56DE43915F4}" type="pres">
      <dgm:prSet presAssocID="{042E61AE-118D-42A4-936D-28DD393AB8D9}" presName="text2" presStyleLbl="fgAcc2" presStyleIdx="1" presStyleCnt="3" custScaleX="152079" custScaleY="384064" custLinFactNeighborX="-813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D82908-F978-4A51-97D3-E3AA8ABCE513}" type="pres">
      <dgm:prSet presAssocID="{042E61AE-118D-42A4-936D-28DD393AB8D9}" presName="hierChild3" presStyleCnt="0"/>
      <dgm:spPr/>
      <dgm:t>
        <a:bodyPr/>
        <a:lstStyle/>
        <a:p>
          <a:pPr rtl="1"/>
          <a:endParaRPr lang="ar-SA"/>
        </a:p>
      </dgm:t>
    </dgm:pt>
    <dgm:pt modelId="{FEAB4BF0-4F00-48F8-A5AD-189E686364C2}" type="pres">
      <dgm:prSet presAssocID="{091B48F4-AD99-4E07-99AD-88B3A65894EB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6E5C3AE-8410-4EA0-97B1-462E9604653A}" type="pres">
      <dgm:prSet presAssocID="{88D76FE1-BD3E-4032-AD32-1B243B660D14}" presName="hierRoot2" presStyleCnt="0"/>
      <dgm:spPr/>
      <dgm:t>
        <a:bodyPr/>
        <a:lstStyle/>
        <a:p>
          <a:pPr rtl="1"/>
          <a:endParaRPr lang="ar-SA"/>
        </a:p>
      </dgm:t>
    </dgm:pt>
    <dgm:pt modelId="{38A9E457-E5A4-4FBD-B908-69BBAD603571}" type="pres">
      <dgm:prSet presAssocID="{88D76FE1-BD3E-4032-AD32-1B243B660D14}" presName="composite2" presStyleCnt="0"/>
      <dgm:spPr/>
      <dgm:t>
        <a:bodyPr/>
        <a:lstStyle/>
        <a:p>
          <a:pPr rtl="1"/>
          <a:endParaRPr lang="ar-SA"/>
        </a:p>
      </dgm:t>
    </dgm:pt>
    <dgm:pt modelId="{D0B5504E-EA2B-47EB-A6DB-90C4E627499C}" type="pres">
      <dgm:prSet presAssocID="{88D76FE1-BD3E-4032-AD32-1B243B660D14}" presName="background2" presStyleLbl="node2" presStyleIdx="2" presStyleCnt="3"/>
      <dgm:spPr/>
      <dgm:t>
        <a:bodyPr/>
        <a:lstStyle/>
        <a:p>
          <a:pPr rtl="1"/>
          <a:endParaRPr lang="ar-SA"/>
        </a:p>
      </dgm:t>
    </dgm:pt>
    <dgm:pt modelId="{00102762-EB54-4119-99E8-9A58667BDCDA}" type="pres">
      <dgm:prSet presAssocID="{88D76FE1-BD3E-4032-AD32-1B243B660D14}" presName="text2" presStyleLbl="fgAcc2" presStyleIdx="2" presStyleCnt="3" custScaleX="142541" custScaleY="390583" custLinFactNeighborX="10487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D99E06-2F33-495E-A99F-F4CE8C2E75B3}" type="pres">
      <dgm:prSet presAssocID="{88D76FE1-BD3E-4032-AD32-1B243B660D14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99FD835A-F991-4422-9D82-1F63EAA77842}" type="presOf" srcId="{F0DCC458-7D81-48B7-8672-303D9CF872A9}" destId="{DEF16ABD-36B9-4A2B-A05F-7559C61DE6A9}" srcOrd="0" destOrd="0" presId="urn:microsoft.com/office/officeart/2005/8/layout/hierarchy1"/>
    <dgm:cxn modelId="{5DDF4C89-F01D-4D31-BF6B-F125CC003F62}" type="presOf" srcId="{0AC915BB-2B37-4522-8EC4-B05D05D9AC07}" destId="{AC11CE69-B80C-4144-B913-7E142D7E360A}" srcOrd="0" destOrd="0" presId="urn:microsoft.com/office/officeart/2005/8/layout/hierarchy1"/>
    <dgm:cxn modelId="{33B850EB-141F-4A27-B130-BDA055EFF704}" type="presOf" srcId="{88D76FE1-BD3E-4032-AD32-1B243B660D14}" destId="{00102762-EB54-4119-99E8-9A58667BDCDA}" srcOrd="0" destOrd="0" presId="urn:microsoft.com/office/officeart/2005/8/layout/hierarchy1"/>
    <dgm:cxn modelId="{ED351872-95AF-4CB5-818F-19EAB81BDD2F}" srcId="{8B1E8936-6465-430C-97B2-594C93F15670}" destId="{215C640D-BBB7-489B-82E1-E5FE4140D22F}" srcOrd="0" destOrd="0" parTransId="{F4C9EE5C-9767-4F00-9ABC-B701EE5357AA}" sibTransId="{0B985145-355D-4519-91A5-EBC75672D035}"/>
    <dgm:cxn modelId="{644A5762-9562-49BC-802F-21A29E045D97}" srcId="{215C640D-BBB7-489B-82E1-E5FE4140D22F}" destId="{88D76FE1-BD3E-4032-AD32-1B243B660D14}" srcOrd="2" destOrd="0" parTransId="{091B48F4-AD99-4E07-99AD-88B3A65894EB}" sibTransId="{06BA1BCB-3CA1-40BD-AE94-1A207D1A3847}"/>
    <dgm:cxn modelId="{5D9F165E-2E94-4289-B46E-85E1799F6879}" srcId="{215C640D-BBB7-489B-82E1-E5FE4140D22F}" destId="{56E32958-1E2D-4640-AFCF-8D26E66B1CD8}" srcOrd="0" destOrd="0" parTransId="{F0DCC458-7D81-48B7-8672-303D9CF872A9}" sibTransId="{BB1A7C82-2BB2-4B25-ADDC-0959A8E656DD}"/>
    <dgm:cxn modelId="{5F0A24DB-31FE-4603-9D1E-35AF79360109}" srcId="{215C640D-BBB7-489B-82E1-E5FE4140D22F}" destId="{042E61AE-118D-42A4-936D-28DD393AB8D9}" srcOrd="1" destOrd="0" parTransId="{0AC915BB-2B37-4522-8EC4-B05D05D9AC07}" sibTransId="{FA78032C-202B-45A6-9EDC-15E80BC82F14}"/>
    <dgm:cxn modelId="{9D8BEB53-0F3E-498A-A470-EF17F531D359}" type="presOf" srcId="{042E61AE-118D-42A4-936D-28DD393AB8D9}" destId="{8DA46822-D321-42CE-8E91-C56DE43915F4}" srcOrd="0" destOrd="0" presId="urn:microsoft.com/office/officeart/2005/8/layout/hierarchy1"/>
    <dgm:cxn modelId="{B80C4838-7C98-4A8B-8C65-B268E44374FA}" type="presOf" srcId="{8B1E8936-6465-430C-97B2-594C93F15670}" destId="{A3FA47D0-3719-48EB-8178-C72F7DCF7F75}" srcOrd="0" destOrd="0" presId="urn:microsoft.com/office/officeart/2005/8/layout/hierarchy1"/>
    <dgm:cxn modelId="{559367CF-9DC1-4FEE-9C4F-675D17C05D71}" type="presOf" srcId="{56E32958-1E2D-4640-AFCF-8D26E66B1CD8}" destId="{A9CC5690-A453-4BA3-96F7-186742CE9A33}" srcOrd="0" destOrd="0" presId="urn:microsoft.com/office/officeart/2005/8/layout/hierarchy1"/>
    <dgm:cxn modelId="{E9F24AB5-9345-4B9F-B3A3-B19EE4BF1638}" type="presOf" srcId="{091B48F4-AD99-4E07-99AD-88B3A65894EB}" destId="{FEAB4BF0-4F00-48F8-A5AD-189E686364C2}" srcOrd="0" destOrd="0" presId="urn:microsoft.com/office/officeart/2005/8/layout/hierarchy1"/>
    <dgm:cxn modelId="{468F6C73-8513-4A64-A4DD-B5B457AE3C7B}" type="presOf" srcId="{215C640D-BBB7-489B-82E1-E5FE4140D22F}" destId="{C8DE3D39-13D1-4413-B268-9A26EE72948D}" srcOrd="0" destOrd="0" presId="urn:microsoft.com/office/officeart/2005/8/layout/hierarchy1"/>
    <dgm:cxn modelId="{2D9C5394-FBDE-4664-93ED-4E0957C0BABF}" type="presParOf" srcId="{A3FA47D0-3719-48EB-8178-C72F7DCF7F75}" destId="{83E912E3-00B3-43F6-B3BF-6EFD1E738295}" srcOrd="0" destOrd="0" presId="urn:microsoft.com/office/officeart/2005/8/layout/hierarchy1"/>
    <dgm:cxn modelId="{86193232-B1FA-40FC-A4CC-93326AAEAA2F}" type="presParOf" srcId="{83E912E3-00B3-43F6-B3BF-6EFD1E738295}" destId="{0B7BC6BA-E81C-40F3-96CC-54667D1374AB}" srcOrd="0" destOrd="0" presId="urn:microsoft.com/office/officeart/2005/8/layout/hierarchy1"/>
    <dgm:cxn modelId="{6849391F-A8B2-4E2E-920C-82DEB44A81B6}" type="presParOf" srcId="{0B7BC6BA-E81C-40F3-96CC-54667D1374AB}" destId="{3422185F-8DBD-43E8-B048-9BADE219D06C}" srcOrd="0" destOrd="0" presId="urn:microsoft.com/office/officeart/2005/8/layout/hierarchy1"/>
    <dgm:cxn modelId="{C28CDAEE-7B32-4317-95A2-3649D3878F6A}" type="presParOf" srcId="{0B7BC6BA-E81C-40F3-96CC-54667D1374AB}" destId="{C8DE3D39-13D1-4413-B268-9A26EE72948D}" srcOrd="1" destOrd="0" presId="urn:microsoft.com/office/officeart/2005/8/layout/hierarchy1"/>
    <dgm:cxn modelId="{E58F3E9F-29F0-42BF-9B0B-86FA8E8A5764}" type="presParOf" srcId="{83E912E3-00B3-43F6-B3BF-6EFD1E738295}" destId="{D081DD91-5A9F-4A6E-BE21-AAE7FC92EFEC}" srcOrd="1" destOrd="0" presId="urn:microsoft.com/office/officeart/2005/8/layout/hierarchy1"/>
    <dgm:cxn modelId="{0BB5E095-F7C9-49F9-8F91-2F4299AFA8B2}" type="presParOf" srcId="{D081DD91-5A9F-4A6E-BE21-AAE7FC92EFEC}" destId="{DEF16ABD-36B9-4A2B-A05F-7559C61DE6A9}" srcOrd="0" destOrd="0" presId="urn:microsoft.com/office/officeart/2005/8/layout/hierarchy1"/>
    <dgm:cxn modelId="{7C0B8EF9-FF12-4EAA-804E-68B02E586C53}" type="presParOf" srcId="{D081DD91-5A9F-4A6E-BE21-AAE7FC92EFEC}" destId="{B794B6F1-6E3A-43C7-87CA-6159FBA8A315}" srcOrd="1" destOrd="0" presId="urn:microsoft.com/office/officeart/2005/8/layout/hierarchy1"/>
    <dgm:cxn modelId="{0DDDF10C-B34A-41B7-9D78-AEEEAB7E61F4}" type="presParOf" srcId="{B794B6F1-6E3A-43C7-87CA-6159FBA8A315}" destId="{00F8D0C8-D999-44C2-ADB4-C33F05EEEEDD}" srcOrd="0" destOrd="0" presId="urn:microsoft.com/office/officeart/2005/8/layout/hierarchy1"/>
    <dgm:cxn modelId="{D6FF3F3C-81C4-4BF0-9D38-BA5F5A4D6177}" type="presParOf" srcId="{00F8D0C8-D999-44C2-ADB4-C33F05EEEEDD}" destId="{1321B2F4-8B1C-4EE0-B9E9-8BFF8CDD05FC}" srcOrd="0" destOrd="0" presId="urn:microsoft.com/office/officeart/2005/8/layout/hierarchy1"/>
    <dgm:cxn modelId="{96BA00EC-2A5F-4B9E-B565-C649A5DC1545}" type="presParOf" srcId="{00F8D0C8-D999-44C2-ADB4-C33F05EEEEDD}" destId="{A9CC5690-A453-4BA3-96F7-186742CE9A33}" srcOrd="1" destOrd="0" presId="urn:microsoft.com/office/officeart/2005/8/layout/hierarchy1"/>
    <dgm:cxn modelId="{3431DAD7-4B91-4B63-A081-EEBC1275E6BF}" type="presParOf" srcId="{B794B6F1-6E3A-43C7-87CA-6159FBA8A315}" destId="{EE0DB617-A545-4371-BA3E-648D285C0DC3}" srcOrd="1" destOrd="0" presId="urn:microsoft.com/office/officeart/2005/8/layout/hierarchy1"/>
    <dgm:cxn modelId="{06BC0849-D2EC-4D75-AC25-FDDF631CF7F0}" type="presParOf" srcId="{D081DD91-5A9F-4A6E-BE21-AAE7FC92EFEC}" destId="{AC11CE69-B80C-4144-B913-7E142D7E360A}" srcOrd="2" destOrd="0" presId="urn:microsoft.com/office/officeart/2005/8/layout/hierarchy1"/>
    <dgm:cxn modelId="{9551C6AB-7CB7-4777-91E2-91EF08D2E9C5}" type="presParOf" srcId="{D081DD91-5A9F-4A6E-BE21-AAE7FC92EFEC}" destId="{C996ADC9-FAEF-4045-97DC-F580B2F86D20}" srcOrd="3" destOrd="0" presId="urn:microsoft.com/office/officeart/2005/8/layout/hierarchy1"/>
    <dgm:cxn modelId="{3CCA501A-4EFA-4AB2-84FB-899DD4462052}" type="presParOf" srcId="{C996ADC9-FAEF-4045-97DC-F580B2F86D20}" destId="{498F8177-7D01-47B2-8CE3-43FD516924D2}" srcOrd="0" destOrd="0" presId="urn:microsoft.com/office/officeart/2005/8/layout/hierarchy1"/>
    <dgm:cxn modelId="{7D6C0642-2D29-4D1B-9581-17A6D84D744F}" type="presParOf" srcId="{498F8177-7D01-47B2-8CE3-43FD516924D2}" destId="{C202AAEF-42D6-4F23-9CAA-6A5893C7E376}" srcOrd="0" destOrd="0" presId="urn:microsoft.com/office/officeart/2005/8/layout/hierarchy1"/>
    <dgm:cxn modelId="{BC46E656-CBCB-49D2-8556-EFC4377E1FD5}" type="presParOf" srcId="{498F8177-7D01-47B2-8CE3-43FD516924D2}" destId="{8DA46822-D321-42CE-8E91-C56DE43915F4}" srcOrd="1" destOrd="0" presId="urn:microsoft.com/office/officeart/2005/8/layout/hierarchy1"/>
    <dgm:cxn modelId="{973C4F39-ED36-4DAF-8D3C-5360243FC93C}" type="presParOf" srcId="{C996ADC9-FAEF-4045-97DC-F580B2F86D20}" destId="{A3D82908-F978-4A51-97D3-E3AA8ABCE513}" srcOrd="1" destOrd="0" presId="urn:microsoft.com/office/officeart/2005/8/layout/hierarchy1"/>
    <dgm:cxn modelId="{F1C33539-731B-485C-9BB6-8A54F528BB32}" type="presParOf" srcId="{D081DD91-5A9F-4A6E-BE21-AAE7FC92EFEC}" destId="{FEAB4BF0-4F00-48F8-A5AD-189E686364C2}" srcOrd="4" destOrd="0" presId="urn:microsoft.com/office/officeart/2005/8/layout/hierarchy1"/>
    <dgm:cxn modelId="{466CDF4B-C855-408A-9053-943D78C091F0}" type="presParOf" srcId="{D081DD91-5A9F-4A6E-BE21-AAE7FC92EFEC}" destId="{36E5C3AE-8410-4EA0-97B1-462E9604653A}" srcOrd="5" destOrd="0" presId="urn:microsoft.com/office/officeart/2005/8/layout/hierarchy1"/>
    <dgm:cxn modelId="{F5549074-D0C7-4DCC-88D3-DB1D940A6AE6}" type="presParOf" srcId="{36E5C3AE-8410-4EA0-97B1-462E9604653A}" destId="{38A9E457-E5A4-4FBD-B908-69BBAD603571}" srcOrd="0" destOrd="0" presId="urn:microsoft.com/office/officeart/2005/8/layout/hierarchy1"/>
    <dgm:cxn modelId="{C286EE29-CAEB-43D5-8FC6-8F89CD37AE48}" type="presParOf" srcId="{38A9E457-E5A4-4FBD-B908-69BBAD603571}" destId="{D0B5504E-EA2B-47EB-A6DB-90C4E627499C}" srcOrd="0" destOrd="0" presId="urn:microsoft.com/office/officeart/2005/8/layout/hierarchy1"/>
    <dgm:cxn modelId="{67932D10-9EC1-466A-BFB3-217C51B0EC79}" type="presParOf" srcId="{38A9E457-E5A4-4FBD-B908-69BBAD603571}" destId="{00102762-EB54-4119-99E8-9A58667BDCDA}" srcOrd="1" destOrd="0" presId="urn:microsoft.com/office/officeart/2005/8/layout/hierarchy1"/>
    <dgm:cxn modelId="{F1195857-EFE6-4EFC-BB53-9CD61860E798}" type="presParOf" srcId="{36E5C3AE-8410-4EA0-97B1-462E9604653A}" destId="{6AD99E06-2F33-495E-A99F-F4CE8C2E75B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B4BF0-4F00-48F8-A5AD-189E686364C2}">
      <dsp:nvSpPr>
        <dsp:cNvPr id="0" name=""/>
        <dsp:cNvSpPr/>
      </dsp:nvSpPr>
      <dsp:spPr>
        <a:xfrm>
          <a:off x="4582658" y="575879"/>
          <a:ext cx="3122977" cy="7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18"/>
              </a:lnTo>
              <a:lnTo>
                <a:pt x="3122977" y="551318"/>
              </a:lnTo>
              <a:lnTo>
                <a:pt x="3122977" y="7130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1CE69-B80C-4144-B913-7E142D7E360A}">
      <dsp:nvSpPr>
        <dsp:cNvPr id="0" name=""/>
        <dsp:cNvSpPr/>
      </dsp:nvSpPr>
      <dsp:spPr>
        <a:xfrm>
          <a:off x="4582658" y="575879"/>
          <a:ext cx="148521" cy="7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18"/>
              </a:lnTo>
              <a:lnTo>
                <a:pt x="148521" y="551318"/>
              </a:lnTo>
              <a:lnTo>
                <a:pt x="148521" y="7130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16ABD-36B9-4A2B-A05F-7559C61DE6A9}">
      <dsp:nvSpPr>
        <dsp:cNvPr id="0" name=""/>
        <dsp:cNvSpPr/>
      </dsp:nvSpPr>
      <dsp:spPr>
        <a:xfrm>
          <a:off x="1515007" y="575879"/>
          <a:ext cx="3067650" cy="789098"/>
        </a:xfrm>
        <a:custGeom>
          <a:avLst/>
          <a:gdLst/>
          <a:ahLst/>
          <a:cxnLst/>
          <a:rect l="0" t="0" r="0" b="0"/>
          <a:pathLst>
            <a:path>
              <a:moveTo>
                <a:pt x="3067650" y="0"/>
              </a:moveTo>
              <a:lnTo>
                <a:pt x="3067650" y="627353"/>
              </a:lnTo>
              <a:lnTo>
                <a:pt x="0" y="627353"/>
              </a:lnTo>
              <a:lnTo>
                <a:pt x="0" y="78909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2185F-8DBD-43E8-B048-9BADE219D06C}">
      <dsp:nvSpPr>
        <dsp:cNvPr id="0" name=""/>
        <dsp:cNvSpPr/>
      </dsp:nvSpPr>
      <dsp:spPr>
        <a:xfrm>
          <a:off x="3032108" y="-184297"/>
          <a:ext cx="3101099" cy="76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E3D39-13D1-4413-B268-9A26EE72948D}">
      <dsp:nvSpPr>
        <dsp:cNvPr id="0" name=""/>
        <dsp:cNvSpPr/>
      </dsp:nvSpPr>
      <dsp:spPr>
        <a:xfrm>
          <a:off x="3226105" y="0"/>
          <a:ext cx="3101099" cy="760177"/>
        </a:xfrm>
        <a:prstGeom prst="roundRect">
          <a:avLst>
            <a:gd name="adj" fmla="val 10000"/>
          </a:avLst>
        </a:prstGeom>
        <a:solidFill>
          <a:srgbClr val="FDCFF6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معامل الارتباط</a:t>
          </a:r>
          <a:endParaRPr lang="ar-SA" sz="2400" b="1" kern="1200" dirty="0"/>
        </a:p>
      </dsp:txBody>
      <dsp:txXfrm>
        <a:off x="3248370" y="22265"/>
        <a:ext cx="3056569" cy="715647"/>
      </dsp:txXfrm>
    </dsp:sp>
    <dsp:sp modelId="{1321B2F4-8B1C-4EE0-B9E9-8BFF8CDD05FC}">
      <dsp:nvSpPr>
        <dsp:cNvPr id="0" name=""/>
        <dsp:cNvSpPr/>
      </dsp:nvSpPr>
      <dsp:spPr>
        <a:xfrm>
          <a:off x="267" y="1364977"/>
          <a:ext cx="3029479" cy="4213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C5690-A453-4BA3-96F7-186742CE9A33}">
      <dsp:nvSpPr>
        <dsp:cNvPr id="0" name=""/>
        <dsp:cNvSpPr/>
      </dsp:nvSpPr>
      <dsp:spPr>
        <a:xfrm>
          <a:off x="194264" y="1549275"/>
          <a:ext cx="3029479" cy="4213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kern="1200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282994" y="1638005"/>
        <a:ext cx="2852019" cy="4035549"/>
      </dsp:txXfrm>
    </dsp:sp>
    <dsp:sp modelId="{C202AAEF-42D6-4F23-9CAA-6A5893C7E376}">
      <dsp:nvSpPr>
        <dsp:cNvPr id="0" name=""/>
        <dsp:cNvSpPr/>
      </dsp:nvSpPr>
      <dsp:spPr>
        <a:xfrm>
          <a:off x="3403547" y="1288943"/>
          <a:ext cx="2655264" cy="4258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A46822-D321-42CE-8E91-C56DE43915F4}">
      <dsp:nvSpPr>
        <dsp:cNvPr id="0" name=""/>
        <dsp:cNvSpPr/>
      </dsp:nvSpPr>
      <dsp:spPr>
        <a:xfrm>
          <a:off x="3597544" y="1473241"/>
          <a:ext cx="2655264" cy="4258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u="sng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kern="1200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3675314" y="1551011"/>
        <a:ext cx="2499724" cy="4102560"/>
      </dsp:txXfrm>
    </dsp:sp>
    <dsp:sp modelId="{D0B5504E-EA2B-47EB-A6DB-90C4E627499C}">
      <dsp:nvSpPr>
        <dsp:cNvPr id="0" name=""/>
        <dsp:cNvSpPr/>
      </dsp:nvSpPr>
      <dsp:spPr>
        <a:xfrm>
          <a:off x="6461269" y="1288943"/>
          <a:ext cx="2488733" cy="4330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02762-EB54-4119-99E8-9A58667BDCDA}">
      <dsp:nvSpPr>
        <dsp:cNvPr id="0" name=""/>
        <dsp:cNvSpPr/>
      </dsp:nvSpPr>
      <dsp:spPr>
        <a:xfrm>
          <a:off x="6655266" y="1473241"/>
          <a:ext cx="2488733" cy="4330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u="none" strike="noStrike" kern="1200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6728159" y="1546134"/>
        <a:ext cx="2342947" cy="418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C799-5AF9-44C7-8B5C-2031ED364915}" type="datetimeFigureOut">
              <a:rPr lang="fr-FR" smtClean="0"/>
              <a:pPr/>
              <a:t>12/04/2021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BA9-C524-4932-9CDD-2CB9CC4DA2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53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bun autre </a:t>
            </a:r>
            <a:r>
              <a:rPr lang="fr-FR" dirty="0" err="1" smtClean="0"/>
              <a:t>example</a:t>
            </a:r>
            <a:r>
              <a:rPr lang="fr-FR" dirty="0" smtClean="0"/>
              <a:t> concernant</a:t>
            </a:r>
            <a:r>
              <a:rPr lang="fr-FR" baseline="0" dirty="0" smtClean="0"/>
              <a:t> pour la non </a:t>
            </a:r>
            <a:r>
              <a:rPr lang="fr-FR" baseline="0" dirty="0" err="1" smtClean="0"/>
              <a:t>signi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1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3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12/04/2021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arabangel.net/vb/imgcache2/6521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خطط انسيابي: رابط 15"/>
          <p:cNvSpPr/>
          <p:nvPr/>
        </p:nvSpPr>
        <p:spPr>
          <a:xfrm rot="21001314">
            <a:off x="49121" y="116628"/>
            <a:ext cx="4846785" cy="6398464"/>
          </a:xfrm>
          <a:prstGeom prst="flowChartConnector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Simplified Arabic" pitchFamily="18" charset="-78"/>
                <a:ea typeface="Tahoma" pitchFamily="34" charset="0"/>
                <a:cs typeface="Simplified Arabic" pitchFamily="18" charset="-78"/>
              </a:rPr>
              <a:t>المحاضرة رقم 05: الارتباط+معامل الارتباط</a:t>
            </a:r>
            <a:endParaRPr lang="ar-SA" sz="3600" b="1" dirty="0">
              <a:solidFill>
                <a:schemeClr val="bg1"/>
              </a:solidFill>
              <a:latin typeface="Simplified Arabic" pitchFamily="18" charset="-78"/>
              <a:ea typeface="Tahoma" pitchFamily="34" charset="0"/>
              <a:cs typeface="Simplified Arabic" pitchFamily="18" charset="-78"/>
            </a:endParaRPr>
          </a:p>
        </p:txBody>
      </p:sp>
      <p:pic>
        <p:nvPicPr>
          <p:cNvPr id="20" name="Picture 2" descr="http://www.arabangel.net/vb/imgcache2/6521.gif"/>
          <p:cNvPicPr>
            <a:picLocks noChangeAspect="1" noChangeArrowheads="1"/>
          </p:cNvPicPr>
          <p:nvPr/>
        </p:nvPicPr>
        <p:blipFill>
          <a:blip r:embed="rId2" r:link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32436">
            <a:off x="6999829" y="4867157"/>
            <a:ext cx="2188161" cy="16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14"/>
          <p:cNvSpPr/>
          <p:nvPr/>
        </p:nvSpPr>
        <p:spPr>
          <a:xfrm>
            <a:off x="4071934" y="1285860"/>
            <a:ext cx="5000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مفهوم الارتباط</a:t>
            </a: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رسم مخطط الانتشار</a:t>
            </a: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إيجاد مُعامل الارتباط الخطي</a:t>
            </a:r>
            <a:endParaRPr lang="ar-DZ" sz="3200" b="1" dirty="0" smtClean="0">
              <a:solidFill>
                <a:srgbClr val="FFFF00"/>
              </a:solidFill>
            </a:endParaRP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خواص مُعامل </a:t>
            </a:r>
            <a:r>
              <a:rPr lang="ar-KW" sz="3200" b="1" dirty="0" err="1" smtClean="0">
                <a:solidFill>
                  <a:srgbClr val="FFFF00"/>
                </a:solidFill>
              </a:rPr>
              <a:t>الارتبا</a:t>
            </a:r>
            <a:r>
              <a:rPr lang="ar-DZ" sz="3200" b="1" dirty="0" smtClean="0">
                <a:solidFill>
                  <a:srgbClr val="FFFF00"/>
                </a:solidFill>
              </a:rPr>
              <a:t>ط</a:t>
            </a:r>
            <a:endParaRPr lang="ar-KW" sz="3200" b="1" dirty="0" smtClean="0">
              <a:solidFill>
                <a:srgbClr val="FFFF00"/>
              </a:solidFill>
            </a:endParaRPr>
          </a:p>
          <a:p>
            <a:pPr algn="r" rtl="1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إيجاد مُعامل ارتباط </a:t>
            </a:r>
            <a:r>
              <a:rPr lang="ar-DZ" sz="3200" b="1" dirty="0" smtClean="0">
                <a:solidFill>
                  <a:srgbClr val="FFFF00"/>
                </a:solidFill>
              </a:rPr>
              <a:t>باستخدام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r" rtl="1"/>
            <a:r>
              <a:rPr lang="ar-DZ" sz="3200" b="1" dirty="0" smtClean="0">
                <a:solidFill>
                  <a:srgbClr val="FFFF00"/>
                </a:solidFill>
              </a:rPr>
              <a:t>برنامج </a:t>
            </a:r>
            <a:r>
              <a:rPr lang="en-US" sz="3200" b="1" dirty="0" smtClean="0">
                <a:solidFill>
                  <a:srgbClr val="FFFF00"/>
                </a:solidFill>
              </a:rPr>
              <a:t>SPSS</a:t>
            </a:r>
            <a:endParaRPr lang="fr-FR" sz="3200" dirty="0" smtClean="0">
              <a:solidFill>
                <a:srgbClr val="FFFF00"/>
              </a:solidFill>
            </a:endParaRPr>
          </a:p>
          <a:p>
            <a:pPr algn="r"/>
            <a:endParaRPr lang="ar-KW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8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2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ثلث متساوي الساقين 11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702355" y="539969"/>
            <a:ext cx="15420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 smtClean="0"/>
              <a:t>مثال (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1</a:t>
            </a:r>
            <a:r>
              <a:rPr lang="ar-SA" sz="3200" b="1" dirty="0" smtClean="0"/>
              <a:t>)</a:t>
            </a:r>
            <a:endParaRPr lang="ar-SA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البيانات التالية تبين العلاقة بين عمر الشخص وعدد ساعات التمرينات الرياضية التي يقوم بها : 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-20000" contrast="40000"/>
          </a:blip>
          <a:srcRect b="8205"/>
          <a:stretch/>
        </p:blipFill>
        <p:spPr>
          <a:xfrm>
            <a:off x="15309" y="2634010"/>
            <a:ext cx="9128691" cy="1587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1721" y="5013176"/>
            <a:ext cx="576064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    ارسم مخطط الانتشار </a:t>
            </a:r>
            <a:r>
              <a:rPr lang="ar-DZ" sz="4000" b="1" dirty="0" smtClean="0"/>
              <a:t>.</a:t>
            </a:r>
            <a:endParaRPr lang="ar-SA" sz="4000" b="1" dirty="0" smtClean="0"/>
          </a:p>
          <a:p>
            <a:pPr algn="r" rtl="1"/>
            <a:r>
              <a:rPr lang="ar-SA" sz="4000" b="1" dirty="0" smtClean="0"/>
              <a:t>    حدد نوع العلاقة </a:t>
            </a:r>
            <a:r>
              <a:rPr lang="ar-DZ" sz="4000" b="1" dirty="0" smtClean="0"/>
              <a:t>.</a:t>
            </a:r>
            <a:endParaRPr lang="ar-SA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6093296"/>
            <a:ext cx="43045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العلاقة خطية عكسية </a:t>
            </a:r>
            <a:r>
              <a:rPr lang="ar-DZ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46205"/>
              </p:ext>
            </p:extLst>
          </p:nvPr>
        </p:nvGraphicFramePr>
        <p:xfrm>
          <a:off x="2" y="288036"/>
          <a:ext cx="9143998" cy="5949276"/>
        </p:xfrm>
        <a:graphic>
          <a:graphicData uri="http://schemas.openxmlformats.org/drawingml/2006/table">
            <a:tbl>
              <a:tblPr rtl="1" firstRow="1" bandRow="1"/>
              <a:tblGrid>
                <a:gridCol w="1573478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</a:tblGrid>
              <a:tr h="9773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20"/>
          <p:cNvGrpSpPr/>
          <p:nvPr/>
        </p:nvGrpSpPr>
        <p:grpSpPr>
          <a:xfrm>
            <a:off x="-17915" y="1340768"/>
            <a:ext cx="5309995" cy="4608008"/>
            <a:chOff x="342125" y="1484784"/>
            <a:chExt cx="5309995" cy="4608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87624" y="5625244"/>
                  <a:ext cx="446449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ar-SA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5625244"/>
                  <a:ext cx="4464496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611560" y="5661248"/>
              <a:ext cx="489654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107232" y="1556792"/>
              <a:ext cx="8384" cy="4536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2125" y="2049810"/>
              <a:ext cx="720080" cy="35394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8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7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6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5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4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3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2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1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ar-SA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Flowchart: Connector 21"/>
          <p:cNvSpPr/>
          <p:nvPr/>
        </p:nvSpPr>
        <p:spPr>
          <a:xfrm>
            <a:off x="1200622" y="211827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707243" y="249289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2195736" y="335699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699792" y="465313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3203848" y="418509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707904" y="483316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4211960" y="504919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12096" y="1983802"/>
            <a:ext cx="3407394" cy="302433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1556" y="426149"/>
            <a:ext cx="699061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tx2"/>
                </a:solidFill>
              </a:rPr>
              <a:t>ارسم مخطط الانتشار للبيانات التالية وحدد نوع العلاقة التي تعبر عنها :</a:t>
            </a:r>
            <a:endParaRPr lang="ar-SA" sz="40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259632" y="2708920"/>
            <a:ext cx="676875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7020272" y="764704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3600" b="1" dirty="0" smtClean="0">
                <a:latin typeface="Simplified Arabic" pitchFamily="18" charset="-78"/>
                <a:cs typeface="Simplified Arabic" pitchFamily="18" charset="-78"/>
              </a:rPr>
              <a:t>مثال 02:</a:t>
            </a:r>
            <a:endParaRPr lang="fr-FR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00193"/>
              </p:ext>
            </p:extLst>
          </p:nvPr>
        </p:nvGraphicFramePr>
        <p:xfrm>
          <a:off x="2" y="1772816"/>
          <a:ext cx="9143998" cy="5085185"/>
        </p:xfrm>
        <a:graphic>
          <a:graphicData uri="http://schemas.openxmlformats.org/drawingml/2006/table">
            <a:tbl>
              <a:tblPr rtl="1" firstRow="1" bandRow="1"/>
              <a:tblGrid>
                <a:gridCol w="1573478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</a:tblGrid>
              <a:tr h="835421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-180528" y="1700808"/>
            <a:ext cx="5544616" cy="4608008"/>
            <a:chOff x="-36512" y="1484784"/>
            <a:chExt cx="5544616" cy="4608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-36512" y="5669479"/>
                  <a:ext cx="554461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+mj-lt"/>
                    </a:rPr>
                    <a:t>1       2      3      4       5       6     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kumimoji="0" lang="ar-S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5669479"/>
                  <a:ext cx="5544616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611560" y="5661248"/>
              <a:ext cx="489654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107232" y="1556792"/>
              <a:ext cx="8384" cy="453600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42125" y="2408689"/>
              <a:ext cx="720080" cy="31085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sz="2800" b="1" kern="0" dirty="0">
                <a:solidFill>
                  <a:srgbClr val="00206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kumimoji="0" lang="ar-SA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lowchart: Connector 14"/>
          <p:cNvSpPr/>
          <p:nvPr/>
        </p:nvSpPr>
        <p:spPr>
          <a:xfrm>
            <a:off x="1907704" y="4995180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923928" y="453773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419872" y="538292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907704" y="411308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427984" y="541314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411760" y="371703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r-FR" dirty="0">
              <a:latin typeface="Arial"/>
            </a:endParaRPr>
          </a:p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915816" y="453377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445992" y="412364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419872" y="368329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2015" y="232125"/>
            <a:ext cx="3168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لا توجد علاقة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091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3326873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الاستنتاجات المبنية على المعاينات البصرية لمخطط الانتشار هي نسبية بامتياز ، لذا فنحن بحاجة الى قياسات أكثر دقة وموضوعية بالتالي نستخدم معامل الارتباط الخطي</a:t>
            </a:r>
            <a:r>
              <a:rPr lang="ar-DZ" sz="3600" b="1" dirty="0" smtClean="0">
                <a:solidFill>
                  <a:srgbClr val="002060"/>
                </a:solidFill>
              </a:rPr>
              <a:t> نرمز له بالرمز </a:t>
            </a:r>
            <a:r>
              <a:rPr lang="ar-SA" sz="3600" b="1" dirty="0" smtClean="0">
                <a:solidFill>
                  <a:srgbClr val="002060"/>
                </a:solidFill>
              </a:rPr>
              <a:t> (</a:t>
            </a:r>
            <a:r>
              <a:rPr lang="en-US" sz="3600" b="1" dirty="0" smtClean="0">
                <a:solidFill>
                  <a:srgbClr val="002060"/>
                </a:solidFill>
              </a:rPr>
              <a:t>R</a:t>
            </a:r>
            <a:r>
              <a:rPr lang="ar-SA" sz="3600" b="1" dirty="0" smtClean="0">
                <a:solidFill>
                  <a:srgbClr val="002060"/>
                </a:solidFill>
              </a:rPr>
              <a:t>) 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 rot="21231513">
            <a:off x="1167964" y="840342"/>
            <a:ext cx="5519731" cy="9975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597"/>
              </a:avLst>
            </a:prstTxWarp>
          </a:bodyPr>
          <a:lstStyle/>
          <a:p>
            <a:pPr algn="ctr"/>
            <a:r>
              <a:rPr lang="ar-SA" sz="4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معامل الارتباط   الخطي</a:t>
            </a:r>
            <a:endParaRPr lang="ar-KW" sz="4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3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20083"/>
            <a:ext cx="8748464" cy="4401205"/>
          </a:xfrm>
          <a:prstGeom prst="rect">
            <a:avLst/>
          </a:prstGeom>
          <a:solidFill>
            <a:srgbClr val="FBAF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just" rtl="1"/>
            <a:r>
              <a:rPr lang="ar-SA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تعريف:</a:t>
            </a: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ar-DZ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 rtl="1"/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fr-F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 rtl="1"/>
            <a:r>
              <a:rPr lang="ar-DZ" sz="2800" b="1" dirty="0" smtClean="0">
                <a:solidFill>
                  <a:schemeClr val="bg1"/>
                </a:solidFill>
              </a:rPr>
              <a:t>يقاس الارتباط بين متغيرين بمقياس إحصائي يسمى </a:t>
            </a:r>
            <a:r>
              <a:rPr lang="fr-FR" sz="2800" b="1" dirty="0" smtClean="0">
                <a:solidFill>
                  <a:schemeClr val="bg1"/>
                </a:solidFill>
              </a:rPr>
              <a:t> »</a:t>
            </a:r>
            <a:r>
              <a:rPr lang="ar-DZ" sz="2800" b="1" dirty="0" smtClean="0">
                <a:solidFill>
                  <a:schemeClr val="bg1"/>
                </a:solidFill>
              </a:rPr>
              <a:t>معامل الارتباط </a:t>
            </a:r>
            <a:r>
              <a:rPr lang="fr-FR" sz="2800" b="1" dirty="0" smtClean="0">
                <a:solidFill>
                  <a:schemeClr val="bg1"/>
                </a:solidFill>
              </a:rPr>
              <a:t>«</a:t>
            </a:r>
            <a:endParaRPr lang="ar-DZ" sz="2800" b="1" dirty="0" smtClean="0">
              <a:solidFill>
                <a:schemeClr val="bg1"/>
              </a:solidFill>
            </a:endParaRPr>
          </a:p>
          <a:p>
            <a:pPr algn="just" rtl="1"/>
            <a:r>
              <a:rPr lang="ar-DZ" sz="2800" b="1" dirty="0">
                <a:solidFill>
                  <a:schemeClr val="bg1"/>
                </a:solidFill>
              </a:rPr>
              <a:t>يتم استخدام معامل الارتباط في حالة اختبار فرضيات العلاقة والتي قد تكون</a:t>
            </a:r>
          </a:p>
          <a:p>
            <a:pPr algn="just" rtl="1"/>
            <a:r>
              <a:rPr lang="ar-DZ" sz="2800" b="1" dirty="0">
                <a:solidFill>
                  <a:schemeClr val="bg1"/>
                </a:solidFill>
              </a:rPr>
              <a:t>تبادلية بين المتغيرين ولا يوجد بينهما متغير تابع والآخر مستقل كون </a:t>
            </a:r>
            <a:r>
              <a:rPr lang="ar-DZ" sz="2800" b="1" dirty="0" smtClean="0">
                <a:solidFill>
                  <a:schemeClr val="bg1"/>
                </a:solidFill>
              </a:rPr>
              <a:t>العلاقة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ar-DZ" sz="2800" b="1" dirty="0" smtClean="0">
                <a:solidFill>
                  <a:schemeClr val="bg1"/>
                </a:solidFill>
              </a:rPr>
              <a:t>ليست تفسيرية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</a:p>
          <a:p>
            <a:pPr algn="just" rtl="1"/>
            <a:r>
              <a:rPr lang="ar-DZ" sz="2800" b="1" dirty="0" smtClean="0">
                <a:solidFill>
                  <a:schemeClr val="bg1"/>
                </a:solidFill>
                <a:cs typeface="Arabic Transparent" pitchFamily="2" charset="-78"/>
              </a:rPr>
              <a:t>اذن، ه</a:t>
            </a:r>
            <a:r>
              <a:rPr lang="ar-D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و معامل لدراسة العلاقة الارتباطية بين متغيرين أو أكثر</a:t>
            </a:r>
            <a:r>
              <a:rPr lang="fr-F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. </a:t>
            </a:r>
            <a:r>
              <a:rPr lang="ar-DZ" sz="2800" b="1" dirty="0" smtClean="0">
                <a:solidFill>
                  <a:schemeClr val="bg1"/>
                </a:solidFill>
              </a:rPr>
              <a:t>ويعكس هذا المقياس درجة أو قوة العلاقة بين المتغيرين واتجاه هذه العلاقة. وتنحصر قيمة معامل الارتباط بين + 1، - 1</a:t>
            </a:r>
            <a:r>
              <a:rPr lang="ar-DZ" sz="2800" b="1" dirty="0" smtClean="0">
                <a:solidFill>
                  <a:schemeClr val="bg1"/>
                </a:solidFill>
                <a:cs typeface="Arabic Transparent" pitchFamily="2" charset="-78"/>
              </a:rPr>
              <a:t>، وي</a:t>
            </a:r>
            <a:r>
              <a:rPr lang="ar-D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تم حساب مقدار العلاقة بين متغيرين أو أكثر باستخدام معاملات الارتباط التالية:</a:t>
            </a:r>
            <a:endParaRPr lang="fr-FR" sz="2800" b="1" dirty="0">
              <a:solidFill>
                <a:schemeClr val="bg1">
                  <a:lumMod val="95000"/>
                  <a:lumOff val="5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مستطيل مستدير الزوايا 8"/>
          <p:cNvSpPr/>
          <p:nvPr/>
        </p:nvSpPr>
        <p:spPr>
          <a:xfrm>
            <a:off x="642910" y="476672"/>
            <a:ext cx="8501090" cy="609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Coefficient de Corrélation </a:t>
            </a:r>
            <a:r>
              <a:rPr lang="ar-SA" sz="3200" b="1" dirty="0" smtClean="0">
                <a:solidFill>
                  <a:srgbClr val="FFFF00"/>
                </a:solidFill>
                <a:cs typeface="+mj-cs"/>
              </a:rPr>
              <a:t>معامل الارتباط</a:t>
            </a:r>
          </a:p>
        </p:txBody>
      </p:sp>
    </p:spTree>
    <p:extLst>
      <p:ext uri="{BB962C8B-B14F-4D97-AF65-F5344CB8AC3E}">
        <p14:creationId xmlns:p14="http://schemas.microsoft.com/office/powerpoint/2010/main" val="40769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6"/>
          <p:cNvGraphicFramePr/>
          <p:nvPr>
            <p:extLst>
              <p:ext uri="{D42A27DB-BD31-4B8C-83A1-F6EECF244321}">
                <p14:modId xmlns:p14="http://schemas.microsoft.com/office/powerpoint/2010/main" val="1543315846"/>
              </p:ext>
            </p:extLst>
          </p:nvPr>
        </p:nvGraphicFramePr>
        <p:xfrm>
          <a:off x="0" y="40466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9144000" cy="1152128"/>
          </a:xfrm>
        </p:spPr>
        <p:txBody>
          <a:bodyPr>
            <a:noAutofit/>
          </a:bodyPr>
          <a:lstStyle/>
          <a:p>
            <a:pPr algn="ctr" rtl="1"/>
            <a:endParaRPr lang="ar-DZ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 rtl="1"/>
            <a:r>
              <a:rPr lang="ar-DZ" sz="2900" b="1" dirty="0" smtClean="0">
                <a:latin typeface="Simplified Arabic" pitchFamily="18" charset="-78"/>
                <a:cs typeface="Simplified Arabic" pitchFamily="18" charset="-78"/>
              </a:rPr>
              <a:t>يكون معامل الارتباط محصورا بين 1 و-1 و يمكن تمثيلها كما يلي</a:t>
            </a:r>
            <a:r>
              <a:rPr lang="ar-DZ" sz="2900" dirty="0" smtClean="0"/>
              <a:t>:</a:t>
            </a:r>
            <a:endParaRPr lang="fr-FR" sz="2900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73024" y="1340768"/>
            <a:ext cx="9035480" cy="523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ar-DZ" sz="28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اذا كان معامل الارتباط = 1 ، فالعلاقة موجبة تماما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0,8 و 1، فالعلاقة موجبة قوية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يتراوح بين 0,5 و 0,8، فالعلاقة موجبة متوسطة</a:t>
            </a:r>
          </a:p>
          <a:p>
            <a:pPr marL="285750" lvl="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0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و 0,5 ، فالعلاقة موجبة ضعيفة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الارتباط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=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منعدمة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 و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0,5-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سالبة ضعيفة</a:t>
            </a:r>
          </a:p>
          <a:p>
            <a:pPr marL="285750" lvl="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0,5- و 0,8-، فالعلاقة سالبة متوسطة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0,8- و 1-، فالعلاقة سالبة قوية</a:t>
            </a:r>
            <a:endParaRPr kumimoji="0" lang="ar-DZ" sz="2800" b="1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ar-DZ" sz="2800" b="1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اذا</a:t>
            </a:r>
            <a:r>
              <a:rPr kumimoji="0" lang="ar-DZ" sz="28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 كان معامل الارتباط = -1 ، فالعلاقة سالبة تماما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endParaRPr kumimoji="0" lang="fr-FR" sz="2800" b="1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3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2086977"/>
            <a:ext cx="91440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من دراستنا السابقة تم عرض بعض المقاييس الإحصائية مثل :</a:t>
            </a:r>
          </a:p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مقاييس النزعة المركزية ( المتوسط الحسابي – الوسيط – المنوال ) </a:t>
            </a:r>
          </a:p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ومقاييس التشتت ( المدى – التباين – الانحراف المعياري) 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ومقاييس</a:t>
            </a:r>
            <a:r>
              <a:rPr lang="ar-DZ" sz="3200" dirty="0" smtClean="0">
                <a:latin typeface="Simplified Arabic" pitchFamily="18" charset="-78"/>
                <a:cs typeface="Simplified Arabic" pitchFamily="18" charset="-78"/>
              </a:rPr>
              <a:t> التوزيع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الالتواء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 والتف</a:t>
            </a:r>
            <a:r>
              <a:rPr lang="ar-DZ" sz="3200" dirty="0" smtClean="0"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طح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320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4379620"/>
            <a:ext cx="90011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نلاحظ أن هذه المقاييس كانت تصف شكل البيانات التي تم جمعها من ظاهرة إحصائية واحدة أي من متغير واحد</a:t>
            </a:r>
            <a:r>
              <a:rPr lang="ar-DZ" sz="3200" dirty="0" err="1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مستدير الزوايا 8"/>
          <p:cNvSpPr/>
          <p:nvPr/>
        </p:nvSpPr>
        <p:spPr>
          <a:xfrm>
            <a:off x="701428" y="247632"/>
            <a:ext cx="7542980" cy="6096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cs typeface="+mj-cs"/>
              </a:rPr>
              <a:t>La corrélation linéaire</a:t>
            </a:r>
            <a:r>
              <a:rPr lang="ar-DZ" sz="32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cs typeface="+mj-cs"/>
              </a:rPr>
              <a:t>الارتباط الخطي البسيط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6606" y="1188041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3200" dirty="0" smtClean="0"/>
              <a:t>مقـــدمة</a:t>
            </a:r>
            <a:endParaRPr lang="ar-SA" sz="3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07505" y="188640"/>
            <a:ext cx="903649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2800" b="1" dirty="0" smtClean="0"/>
              <a:t>إن ضعف أو قوة معامل الارتباط لا يعني غياب أو وجود دلالة إحصائية ، بمعنى إمكانية  أو عدم إمكانية تعميم معامل</a:t>
            </a:r>
            <a:r>
              <a:rPr lang="fr-FR" sz="2800" b="1" dirty="0" smtClean="0"/>
              <a:t> </a:t>
            </a:r>
            <a:r>
              <a:rPr lang="ar-DZ" sz="2800" b="1" dirty="0" smtClean="0"/>
              <a:t>الارتباط المحصل عليه إلى المجتمع العام. للوقوف على الدلالة الإحصائية لمعامل الارتباط يجب مقارنة المعامل المحصل عليه </a:t>
            </a:r>
            <a:r>
              <a:rPr lang="ar-DZ" sz="2800" b="1" dirty="0" smtClean="0"/>
              <a:t>( معامل الا </a:t>
            </a:r>
            <a:r>
              <a:rPr lang="ar-DZ" sz="2800" b="1" dirty="0" err="1" smtClean="0"/>
              <a:t>رتباط</a:t>
            </a:r>
            <a:r>
              <a:rPr lang="ar-DZ" sz="2800" b="1" dirty="0" smtClean="0"/>
              <a:t> المحسوب) </a:t>
            </a:r>
            <a:r>
              <a:rPr lang="ar-DZ" sz="2800" b="1" dirty="0" smtClean="0">
                <a:solidFill>
                  <a:srgbClr val="FF0000"/>
                </a:solidFill>
              </a:rPr>
              <a:t>بالارتباط </a:t>
            </a:r>
            <a:r>
              <a:rPr lang="ar-DZ" sz="2800" b="1" dirty="0" smtClean="0">
                <a:solidFill>
                  <a:srgbClr val="FF0000"/>
                </a:solidFill>
              </a:rPr>
              <a:t>الحرج </a:t>
            </a:r>
            <a:r>
              <a:rPr lang="ar-DZ" sz="2800" b="1" dirty="0" smtClean="0"/>
              <a:t>المقدم في جدول معاملات الارتباط.</a:t>
            </a:r>
            <a:endParaRPr lang="en-US" sz="2800" b="1" dirty="0" smtClean="0"/>
          </a:p>
          <a:p>
            <a:pPr algn="just" rtl="1">
              <a:lnSpc>
                <a:spcPct val="150000"/>
              </a:lnSpc>
            </a:pPr>
            <a:endParaRPr lang="ar-DZ" sz="2800" b="1" dirty="0" smtClean="0"/>
          </a:p>
          <a:p>
            <a:pPr algn="just" rtl="1">
              <a:lnSpc>
                <a:spcPct val="150000"/>
              </a:lnSpc>
            </a:pPr>
            <a:r>
              <a:rPr lang="ar-DZ" sz="2800" b="1" dirty="0" smtClean="0"/>
              <a:t>و يستخدم معامل الارتباط للارتباط للإجابة على 3 أسئلة: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هل هناك علاقة بين متغيرين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ما هو اتجاه هذا الارتباط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ما هي قوة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دلالة هذا الارتباط؟</a:t>
            </a:r>
          </a:p>
          <a:p>
            <a:pPr algn="just" rtl="1">
              <a:lnSpc>
                <a:spcPct val="150000"/>
              </a:lnSpc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42843" y="248314"/>
            <a:ext cx="853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FF00"/>
                </a:solidFill>
              </a:rPr>
              <a:t>دلالة معامل الارتباط: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2843" y="1225689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عندما يتم حساب معامل الارتباط بين متغيرين فان هذا المعامل يتراوح في كل الحالات بين -1 </a:t>
            </a:r>
            <a:r>
              <a:rPr lang="ar-DZ" sz="3000" b="1" dirty="0" err="1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+1  ،و لكن هذا المعامل لا يكتسب دلالة من قيمته المطلقة ، فلا أهمية لهذه القيمة إذا لم تأخذ بعين الاعتبار المؤشرات التي تدخل في حساب معامل الارتباط و هي:</a:t>
            </a:r>
          </a:p>
          <a:p>
            <a:pPr algn="just" rtl="1"/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حجم العينة ودرجات الحرية </a:t>
            </a:r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 مستوى المعنوية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مما يتعين على الباحث أن يتفحص دلالة معامل الارتباط و احتمال ظهور الارتباط في المجتمع ، وهذا بمقارنة قيمة معامل الارتباط المحسوبة بواسطة دالة الاختبار بقيمة نظرية مجدولة تحدد على أساس درجات الحرية و مستوى الدلالة الذي يختاره الباحث لنتائجه ، و لا تكون معاملات الارتباط المحسوبة </a:t>
            </a:r>
            <a:r>
              <a:rPr lang="ar-DZ" sz="3000" b="1" dirty="0">
                <a:latin typeface="Simplified Arabic" pitchFamily="18" charset="-78"/>
                <a:cs typeface="Simplified Arabic" pitchFamily="18" charset="-78"/>
              </a:rPr>
              <a:t>إلا إذا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فاقت أو تساوت مع تلك المجدولة عند احد مستويات الدلالة 0.05 أو 0.01 (5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%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أو 1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%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)</a:t>
            </a:r>
          </a:p>
          <a:p>
            <a:pPr algn="just" rtl="1"/>
            <a:endParaRPr lang="fr-FR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428596" y="571480"/>
            <a:ext cx="85330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/>
              <a:t>حيث توجد </a:t>
            </a:r>
            <a:r>
              <a:rPr lang="ar-DZ" sz="3200" b="1" dirty="0" err="1" smtClean="0"/>
              <a:t>فرضيتان:</a:t>
            </a:r>
            <a:endParaRPr lang="ar-DZ" sz="3200" b="1" dirty="0" smtClean="0"/>
          </a:p>
          <a:p>
            <a:pPr algn="just" rtl="1"/>
            <a:r>
              <a:rPr lang="fr-FR" sz="3200" b="1" dirty="0" smtClean="0"/>
              <a:t>H0</a:t>
            </a:r>
            <a:r>
              <a:rPr lang="ar-DZ" sz="3200" b="1" dirty="0" smtClean="0"/>
              <a:t> : الفرضية المعدومة</a:t>
            </a:r>
          </a:p>
          <a:p>
            <a:pPr algn="just" rtl="1"/>
            <a:r>
              <a:rPr lang="fr-FR" sz="3200" b="1" dirty="0" smtClean="0"/>
              <a:t>H1</a:t>
            </a:r>
            <a:r>
              <a:rPr lang="ar-DZ" sz="3200" b="1" dirty="0" smtClean="0"/>
              <a:t> : الفرضية العكسية</a:t>
            </a:r>
          </a:p>
          <a:p>
            <a:pPr algn="just" rtl="1"/>
            <a:r>
              <a:rPr lang="ar-DZ" sz="3200" b="1" dirty="0" smtClean="0"/>
              <a:t>درجة المعنوية </a:t>
            </a:r>
          </a:p>
          <a:p>
            <a:pPr algn="just" rtl="1"/>
            <a:r>
              <a:rPr lang="fr-FR" sz="3200" b="1" dirty="0" smtClean="0">
                <a:sym typeface="Symbol"/>
              </a:rPr>
              <a:t>         </a:t>
            </a:r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=0.01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  Bilatéral </a:t>
            </a:r>
            <a:r>
              <a:rPr lang="ar-DZ" sz="3200" b="1" dirty="0" smtClean="0">
                <a:sym typeface="Symbol"/>
              </a:rPr>
              <a:t> --</a:t>
            </a:r>
            <a:r>
              <a:rPr lang="fr-FR" sz="3200" b="1" dirty="0" smtClean="0">
                <a:sym typeface="Symbol"/>
              </a:rPr>
              <a:t> 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**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astérisque</a:t>
            </a:r>
            <a:r>
              <a:rPr lang="fr-FR" sz="3200" dirty="0" smtClean="0"/>
              <a:t> </a:t>
            </a:r>
            <a:endParaRPr lang="ar-DZ" sz="3200" b="1" dirty="0" smtClean="0">
              <a:sym typeface="Symbol"/>
            </a:endParaRPr>
          </a:p>
          <a:p>
            <a:pPr algn="just" rtl="1"/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=0.05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  Unilatéral        </a:t>
            </a:r>
            <a:r>
              <a:rPr lang="ar-DZ" sz="3200" b="1" dirty="0" smtClean="0">
                <a:sym typeface="Symbol"/>
              </a:rPr>
              <a:t>--</a:t>
            </a:r>
            <a:r>
              <a:rPr lang="fr-FR" sz="3200" b="1" dirty="0" smtClean="0">
                <a:sym typeface="Symbol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</a:t>
            </a:r>
          </a:p>
          <a:p>
            <a:pPr algn="just" rtl="1"/>
            <a:r>
              <a:rPr lang="ar-DZ" sz="3200" b="1" dirty="0" smtClean="0"/>
              <a:t>في حالة عدم ظهور النجوم لا تجود علاقة ارتباط.</a:t>
            </a:r>
          </a:p>
          <a:p>
            <a:pPr algn="just" rtl="1"/>
            <a:r>
              <a:rPr lang="fr-FR" sz="3200" b="1" dirty="0" err="1" smtClean="0"/>
              <a:t>Sig</a:t>
            </a:r>
            <a:r>
              <a:rPr lang="ar-DZ" sz="3200" b="1" dirty="0" smtClean="0"/>
              <a:t>: </a:t>
            </a:r>
            <a:r>
              <a:rPr lang="en-US" sz="3200" b="1" dirty="0" smtClean="0"/>
              <a:t>(Signification)</a:t>
            </a:r>
            <a:r>
              <a:rPr lang="ar-DZ" sz="3200" b="1" dirty="0" smtClean="0"/>
              <a:t> يتم اعتمادها من جدول </a:t>
            </a:r>
            <a:r>
              <a:rPr lang="fr-FR" sz="3200" b="1" dirty="0" smtClean="0"/>
              <a:t>SPSS </a:t>
            </a:r>
            <a:r>
              <a:rPr lang="ar-DZ" sz="3200" b="1" dirty="0" smtClean="0"/>
              <a:t> حيث اذا كانت :</a:t>
            </a: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&lt;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نرفض 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r>
              <a:rPr lang="ar-DZ" sz="3200" b="1" dirty="0" smtClean="0">
                <a:solidFill>
                  <a:srgbClr val="FFFF00"/>
                </a:solidFill>
              </a:rPr>
              <a:t>و نقبل </a:t>
            </a:r>
            <a:r>
              <a:rPr lang="fr-FR" sz="3200" b="1" dirty="0" smtClean="0">
                <a:solidFill>
                  <a:srgbClr val="FFFF00"/>
                </a:solidFill>
              </a:rPr>
              <a:t>H1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&gt;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نقبل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r>
              <a:rPr lang="ar-DZ" sz="3200" b="1" dirty="0" smtClean="0">
                <a:solidFill>
                  <a:srgbClr val="FFFF00"/>
                </a:solidFill>
              </a:rPr>
              <a:t>و نرفض </a:t>
            </a:r>
            <a:r>
              <a:rPr lang="fr-FR" sz="3200" b="1" dirty="0" smtClean="0">
                <a:solidFill>
                  <a:srgbClr val="FFFF00"/>
                </a:solidFill>
              </a:rPr>
              <a:t>H1</a:t>
            </a:r>
            <a:endParaRPr lang="fr-FR" sz="3200" b="1" dirty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117693"/>
            <a:ext cx="86439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DZ" sz="3200" b="1" dirty="0" smtClean="0"/>
              <a:t>إذا كان الاختبار أحادي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=0.05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Unilatéral </a:t>
            </a:r>
            <a:r>
              <a:rPr lang="ar-DZ" sz="3200" b="1" dirty="0" smtClean="0">
                <a:sym typeface="Symbol"/>
              </a:rPr>
              <a:t> حيث يتم اختبار الفرضيات التالية:</a:t>
            </a:r>
            <a:endParaRPr lang="fr-FR" sz="3200" b="1" dirty="0" smtClean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H0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R=0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H1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R≠0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3200" b="1" dirty="0" smtClean="0"/>
              <a:t>أما إذا كان الاختبار ثنائي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=0.01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Bilatéral </a:t>
            </a:r>
            <a:r>
              <a:rPr lang="ar-DZ" sz="3200" b="1" dirty="0" smtClean="0">
                <a:sym typeface="Symbol"/>
              </a:rPr>
              <a:t> حيث يتم اختبار الفرضيات التالية:</a:t>
            </a:r>
            <a:endParaRPr lang="fr-FR" sz="3200" b="1" dirty="0" smtClean="0">
              <a:sym typeface="Symbo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H0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R≤0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H1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 ≤ 1</a:t>
            </a:r>
            <a:r>
              <a:rPr lang="fr-FR" altLang="fr-FR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1" y="1170373"/>
            <a:ext cx="89297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60000"/>
                  <a:lumOff val="40000"/>
                </a:schemeClr>
              </a:buClr>
              <a:tabLst>
                <a:tab pos="4859338" algn="l"/>
              </a:tabLst>
            </a:pPr>
            <a:r>
              <a:rPr kumimoji="0" lang="ar-DZ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abic Transparent" pitchFamily="2" charset="-78"/>
              </a:rPr>
              <a:t>نقوم  بإتباع الخطوات التالية:</a:t>
            </a:r>
            <a:endParaRPr kumimoji="0" lang="fr-FR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ransparen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49354"/>
            <a:ext cx="9144000" cy="406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</a:t>
            </a:r>
            <a:r>
              <a:rPr lang="fr-FR" altLang="fr-FR" sz="2800" b="1" dirty="0" err="1" smtClean="0"/>
              <a:t>Bivariée</a:t>
            </a:r>
            <a:endParaRPr lang="fr-FR" altLang="fr-FR" sz="28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لحساب معامل الارتباط البسيط بين متغيرين</a:t>
            </a:r>
            <a:r>
              <a:rPr lang="en-US" altLang="fr-FR" sz="2600" b="1" dirty="0" smtClean="0"/>
              <a:t>X</a:t>
            </a:r>
            <a:r>
              <a:rPr lang="ar-DZ" altLang="fr-FR" sz="2600" b="1" dirty="0" smtClean="0"/>
              <a:t> و </a:t>
            </a:r>
            <a:r>
              <a:rPr lang="fr-FR" altLang="fr-FR" sz="2600" b="1" dirty="0" smtClean="0"/>
              <a:t>Y</a:t>
            </a:r>
            <a:r>
              <a:rPr lang="ar-DZ" altLang="fr-FR" sz="2600" b="1" dirty="0" smtClean="0"/>
              <a:t> نختار الارتباط الثنائي </a:t>
            </a:r>
            <a:r>
              <a:rPr lang="fr-FR" altLang="fr-FR" sz="2600" b="1" dirty="0" err="1" smtClean="0"/>
              <a:t>Bivariée</a:t>
            </a:r>
            <a:r>
              <a:rPr lang="ar-DZ" altLang="fr-FR" sz="2600" b="1" dirty="0" smtClean="0"/>
              <a:t> </a:t>
            </a:r>
            <a:endParaRPr lang="fr-FR" altLang="fr-FR" sz="26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نختار المعاملات المستخدمة لحساب </a:t>
            </a:r>
            <a:r>
              <a:rPr lang="fr-FR" altLang="fr-FR" sz="2600" b="1" dirty="0" smtClean="0"/>
              <a:t>R </a:t>
            </a:r>
            <a:r>
              <a:rPr lang="ar-DZ" altLang="fr-FR" sz="2600" b="1" dirty="0" smtClean="0"/>
              <a:t>  </a:t>
            </a:r>
            <a:endParaRPr lang="fr-FR" altLang="fr-FR" sz="2600" b="1" dirty="0" smtClean="0"/>
          </a:p>
          <a:p>
            <a:pPr rtl="1">
              <a:lnSpc>
                <a:spcPct val="150000"/>
              </a:lnSpc>
              <a:defRPr/>
            </a:pPr>
            <a:r>
              <a:rPr lang="fr-FR" altLang="fr-FR" sz="2600" b="1" dirty="0" smtClean="0"/>
              <a:t>              Spearman                Kendall                Pearson</a:t>
            </a:r>
            <a:r>
              <a:rPr lang="fr-FR" altLang="fr-FR" sz="3200" b="1" dirty="0" smtClean="0"/>
              <a:t> </a:t>
            </a:r>
            <a:endParaRPr lang="ar-DZ" altLang="fr-FR" sz="32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نحدد مستوى الدلالة الإحصائية لاختيار معامل الارتباط</a:t>
            </a:r>
            <a:r>
              <a:rPr lang="fr-FR" altLang="fr-FR" sz="2600" b="1" dirty="0" smtClean="0"/>
              <a:t>(Test de signification) </a:t>
            </a:r>
            <a:r>
              <a:rPr lang="ar-DZ" altLang="fr-FR" sz="2600" b="1" dirty="0" smtClean="0"/>
              <a:t> </a:t>
            </a:r>
            <a:endParaRPr lang="fr-FR" altLang="fr-FR" sz="2600" b="1" dirty="0" smtClean="0"/>
          </a:p>
          <a:p>
            <a:pPr algn="l">
              <a:lnSpc>
                <a:spcPct val="80000"/>
              </a:lnSpc>
              <a:defRPr/>
            </a:pPr>
            <a:endParaRPr lang="fr-FR" altLang="fr-FR" sz="3200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defRPr/>
            </a:pPr>
            <a:endParaRPr lang="fr-FR" altLang="fr-FR" sz="3200" dirty="0" smtClean="0"/>
          </a:p>
        </p:txBody>
      </p:sp>
      <p:grpSp>
        <p:nvGrpSpPr>
          <p:cNvPr id="2" name="Groupe 10"/>
          <p:cNvGrpSpPr/>
          <p:nvPr/>
        </p:nvGrpSpPr>
        <p:grpSpPr>
          <a:xfrm>
            <a:off x="571472" y="4286256"/>
            <a:ext cx="5143536" cy="357190"/>
            <a:chOff x="785786" y="3786190"/>
            <a:chExt cx="5143536" cy="357190"/>
          </a:xfrm>
        </p:grpSpPr>
        <p:sp>
          <p:nvSpPr>
            <p:cNvPr id="6" name="Rectangle 5"/>
            <p:cNvSpPr/>
            <p:nvPr/>
          </p:nvSpPr>
          <p:spPr>
            <a:xfrm>
              <a:off x="785786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43570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7554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282339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البسيط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90872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SPSS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5729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fr-FR" altLang="fr-FR" sz="3200" b="1" dirty="0" smtClean="0"/>
              <a:t>Option </a:t>
            </a: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  Statistique</a:t>
            </a:r>
            <a:r>
              <a:rPr lang="fr-FR" altLang="fr-FR" sz="3200" b="1" dirty="0" smtClean="0">
                <a:sym typeface="Wingdings" pitchFamily="2" charset="2"/>
              </a:rPr>
              <a:t>   </a:t>
            </a:r>
            <a:r>
              <a:rPr lang="fr-FR" altLang="fr-FR" sz="3200" b="1" dirty="0" smtClean="0"/>
              <a:t> Moyennes et écart-type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Valeurs Manquants     exclure seulement les composantes  non valides</a:t>
            </a:r>
            <a:r>
              <a:rPr lang="ar-DZ" altLang="fr-FR" sz="3200" b="1" dirty="0" smtClean="0"/>
              <a:t> </a:t>
            </a:r>
            <a:r>
              <a:rPr lang="fr-FR" altLang="fr-FR" sz="3200" b="1" dirty="0" smtClean="0"/>
              <a:t> </a:t>
            </a:r>
            <a:r>
              <a:rPr lang="ar-DZ" altLang="fr-FR" sz="3200" b="1" dirty="0" smtClean="0"/>
              <a:t> ( إبعاد القيم المفقودة )</a:t>
            </a:r>
            <a:r>
              <a:rPr lang="fr-FR" altLang="fr-FR" sz="3200" b="1" dirty="0" smtClean="0"/>
              <a:t> </a:t>
            </a: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        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3200" b="1" dirty="0" smtClean="0">
                <a:sym typeface="Wingdings" pitchFamily="2" charset="2"/>
              </a:rPr>
              <a:t> Poursuivre  </a:t>
            </a:r>
            <a:r>
              <a:rPr lang="fr-FR" altLang="fr-FR" sz="3200" b="1" dirty="0" smtClean="0"/>
              <a:t>  Ok        </a:t>
            </a:r>
          </a:p>
        </p:txBody>
      </p:sp>
      <p:grpSp>
        <p:nvGrpSpPr>
          <p:cNvPr id="2" name="Groupe 4"/>
          <p:cNvGrpSpPr/>
          <p:nvPr/>
        </p:nvGrpSpPr>
        <p:grpSpPr>
          <a:xfrm>
            <a:off x="4000496" y="1643050"/>
            <a:ext cx="642942" cy="1071570"/>
            <a:chOff x="3857620" y="1643050"/>
            <a:chExt cx="642942" cy="1071570"/>
          </a:xfrm>
        </p:grpSpPr>
        <p:sp>
          <p:nvSpPr>
            <p:cNvPr id="11" name="Rectangle 10"/>
            <p:cNvSpPr/>
            <p:nvPr/>
          </p:nvSpPr>
          <p:spPr>
            <a:xfrm>
              <a:off x="4214810" y="164305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/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7620" y="235743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/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19008"/>
              </p:ext>
            </p:extLst>
          </p:nvPr>
        </p:nvGraphicFramePr>
        <p:xfrm>
          <a:off x="48937" y="1700808"/>
          <a:ext cx="9108505" cy="4896545"/>
        </p:xfrm>
        <a:graphic>
          <a:graphicData uri="http://schemas.openxmlformats.org/drawingml/2006/table">
            <a:tbl>
              <a:tblPr/>
              <a:tblGrid>
                <a:gridCol w="1544691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799196"/>
              </a:tblGrid>
              <a:tr h="9793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Année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Importations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9940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13534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18308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27631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39479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39294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40473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47247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50376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54852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33 058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Exportations</a:t>
                      </a:r>
                      <a:endParaRPr lang="fr-FR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22031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19132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18825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24612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32083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46001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54613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60163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79298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45194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57053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73489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71866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65917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95 662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0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Balance commerciale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12858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9192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6816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11078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13775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24545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33157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32532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39819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5900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16580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26242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21490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11065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62 604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178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مثال: درس العلاقة بين الصادرات و الميزان التجاري خلال الفترة (2000-2014) عند مستوى معنوية 0.01</a:t>
            </a:r>
            <a:endParaRPr kumimoji="0" lang="ar-D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48389" b="21875"/>
          <a:stretch>
            <a:fillRect/>
          </a:stretch>
        </p:blipFill>
        <p:spPr bwMode="auto">
          <a:xfrm>
            <a:off x="142876" y="1000108"/>
            <a:ext cx="8715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643306" y="14285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4000" dirty="0" smtClean="0">
                <a:solidFill>
                  <a:srgbClr val="FFFF00"/>
                </a:solidFill>
              </a:rPr>
              <a:t>الحل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438" r="35245" b="22610"/>
          <a:stretch>
            <a:fillRect/>
          </a:stretch>
        </p:blipFill>
        <p:spPr bwMode="auto">
          <a:xfrm>
            <a:off x="0" y="27384"/>
            <a:ext cx="9144000" cy="66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72677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fr-FR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نتائج التحليل الإحصائي في شكل مصفوفة ارتباط حيث أن معامل الارتباط بين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متغير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balance_comerciale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متغير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Exportations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 بلغ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0.780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بما ان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l-GR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منه نرفض فرضية العدم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6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6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نقبل الفرضية البديلة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2600" b="1" baseline="-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2600" b="1" baseline="-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مما يدل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على أن لمعامل الارتباط دلالة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إحصائية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يعني وجود علاقة ارتباط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معنوية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)عند مستوى معنوية 0,01= </a:t>
            </a:r>
            <a:r>
              <a:rPr kumimoji="0" lang="el-GR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حجم العينة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15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ومنه وجود ارتباط </a:t>
            </a:r>
            <a:r>
              <a:rPr lang="ar-DZ" sz="2600" b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موجب </a:t>
            </a:r>
            <a:r>
              <a:rPr lang="ar-DZ" sz="2600" b="1" smtClean="0">
                <a:latin typeface="Calibri" pitchFamily="34" charset="0"/>
                <a:ea typeface="Calibri" pitchFamily="34" charset="0"/>
                <a:cs typeface="Arial" pitchFamily="34" charset="0"/>
              </a:rPr>
              <a:t>متوسط</a:t>
            </a:r>
            <a:r>
              <a:rPr kumimoji="0" lang="ar-DZ" sz="26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ar-DZ" sz="2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068" t="29156" r="33577" b="13751"/>
          <a:stretch>
            <a:fillRect/>
          </a:stretch>
        </p:blipFill>
        <p:spPr bwMode="auto">
          <a:xfrm>
            <a:off x="0" y="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5"/>
          <p:cNvSpPr txBox="1">
            <a:spLocks noGrp="1"/>
          </p:cNvSpPr>
          <p:nvPr>
            <p:ph sz="quarter" idx="13"/>
          </p:nvPr>
        </p:nvSpPr>
        <p:spPr>
          <a:xfrm>
            <a:off x="352426" y="1780942"/>
            <a:ext cx="854005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EG" sz="3800" b="1" spc="0" dirty="0" smtClean="0">
                <a:latin typeface="Simplified Arabic" pitchFamily="18" charset="-78"/>
                <a:cs typeface="Simplified Arabic" pitchFamily="18" charset="-78"/>
              </a:rPr>
              <a:t>وننتقل من التعامل مع متغير واحد إلى التعامل مع متغيرين أو أكثر، وسنتناول دراسة وتحليل العلاقة بين</a:t>
            </a:r>
            <a:r>
              <a:rPr lang="en-US" sz="3800" b="1" spc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800" b="1" spc="0" dirty="0" smtClean="0">
                <a:latin typeface="Simplified Arabic" pitchFamily="18" charset="-78"/>
                <a:cs typeface="Simplified Arabic" pitchFamily="18" charset="-78"/>
              </a:rPr>
              <a:t>متغيرين، وذلك باستخدام بعض طرق التحليل الإحصائي مثل تحليل الارتباط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 ، وذلك لدراسة العلاقة بين متغيرين  </a:t>
            </a:r>
            <a:r>
              <a:rPr lang="en-US" sz="3800" b="1" spc="0" dirty="0" smtClean="0">
                <a:latin typeface="Simplified Arabic" pitchFamily="18" charset="-78"/>
                <a:cs typeface="Simplified Arabic" pitchFamily="18" charset="-78"/>
              </a:rPr>
              <a:t>(X,Y)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fr-FR" sz="3800" b="1" spc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ويكون تساؤلنا:</a:t>
            </a:r>
          </a:p>
        </p:txBody>
      </p:sp>
    </p:spTree>
    <p:extLst>
      <p:ext uri="{BB962C8B-B14F-4D97-AF65-F5344CB8AC3E}">
        <p14:creationId xmlns:p14="http://schemas.microsoft.com/office/powerpoint/2010/main" val="11721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850" r="20236" b="49188"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768" t="33266" r="31656" b="40156"/>
          <a:stretch>
            <a:fillRect/>
          </a:stretch>
        </p:blipFill>
        <p:spPr bwMode="auto">
          <a:xfrm>
            <a:off x="0" y="4221088"/>
            <a:ext cx="73083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512" t="8485" r="27462" b="13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2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3033" b="22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71406" y="285728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الجزئي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836712"/>
            <a:ext cx="88924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ar-DZ" sz="2600" b="1" dirty="0" smtClean="0"/>
          </a:p>
          <a:p>
            <a:pPr algn="just" rtl="1"/>
            <a:r>
              <a:rPr lang="ar-SA" sz="2800" b="1" dirty="0" smtClean="0"/>
              <a:t>يستخدم الارتباط الجزئي لقياس الارتباط بين متغيرين بمعزل عن تأثير المتغيرات </a:t>
            </a:r>
            <a:r>
              <a:rPr lang="ar-SA" sz="2800" b="1" dirty="0" err="1" smtClean="0"/>
              <a:t>الأخرى </a:t>
            </a:r>
            <a:r>
              <a:rPr lang="ar-SA" sz="2800" b="1" dirty="0" smtClean="0"/>
              <a:t>، فقد يبدو معامل الارتباط البسيط بين </a:t>
            </a:r>
            <a:r>
              <a:rPr lang="ar-SA" sz="2800" b="1" dirty="0" err="1" smtClean="0"/>
              <a:t>متغيرين </a:t>
            </a:r>
            <a:r>
              <a:rPr lang="ar-SA" sz="2800" b="1" dirty="0" smtClean="0"/>
              <a:t>( على غير </a:t>
            </a:r>
            <a:r>
              <a:rPr lang="ar-SA" sz="2800" b="1" dirty="0" err="1" smtClean="0"/>
              <a:t>الواقع </a:t>
            </a:r>
            <a:r>
              <a:rPr lang="ar-SA" sz="2800" b="1" dirty="0" smtClean="0"/>
              <a:t>) كبيراً و ذا دلالة </a:t>
            </a:r>
            <a:r>
              <a:rPr lang="ar-SA" sz="2800" b="1" dirty="0" err="1" smtClean="0"/>
              <a:t>إحصائية </a:t>
            </a:r>
            <a:r>
              <a:rPr lang="ar-SA" sz="2800" b="1" dirty="0" smtClean="0"/>
              <a:t>، لأن متغيراً ثالثاً أو مجموعة من المتغيرات تؤثر في المتغيرات </a:t>
            </a:r>
            <a:r>
              <a:rPr lang="ar-SA" sz="2800" b="1" dirty="0" err="1" smtClean="0"/>
              <a:t>معاً .</a:t>
            </a:r>
            <a:r>
              <a:rPr lang="ar-SA" sz="2800" b="1" dirty="0" smtClean="0"/>
              <a:t> </a:t>
            </a:r>
            <a:endParaRPr lang="fr-FR" sz="2800" b="1" dirty="0" smtClean="0"/>
          </a:p>
          <a:p>
            <a:pPr algn="just" rtl="1"/>
            <a:r>
              <a:rPr lang="ar-SA" sz="2800" b="1" dirty="0" smtClean="0"/>
              <a:t>أما معامل الارتباط الجزئي فإنه يقيس الارتباط الفعلي بين </a:t>
            </a:r>
            <a:r>
              <a:rPr lang="ar-SA" sz="2800" b="1" dirty="0" err="1" smtClean="0"/>
              <a:t>المتغيرين </a:t>
            </a:r>
            <a:r>
              <a:rPr lang="ar-SA" sz="2800" b="1" dirty="0" smtClean="0"/>
              <a:t>، بعد أن يعزل تأثير المتغيرات الأخرى </a:t>
            </a:r>
            <a:r>
              <a:rPr lang="ar-SA" sz="2800" b="1" dirty="0" err="1" smtClean="0"/>
              <a:t>عنهما .</a:t>
            </a:r>
            <a:endParaRPr lang="ar-DZ" sz="2600" b="1" dirty="0" smtClean="0"/>
          </a:p>
          <a:p>
            <a:pPr algn="just" rtl="1"/>
            <a:r>
              <a:rPr lang="ar-DZ" sz="2600" b="1" dirty="0" smtClean="0"/>
              <a:t>لدراسة الارتباط الجزئي لا بد من وجود علاقة ارتباط بين متغيرين و نثبت هل يوجد متغير أخر يؤثر على العلاقة </a:t>
            </a:r>
            <a:r>
              <a:rPr lang="ar-DZ" sz="2600" b="1" dirty="0" err="1" smtClean="0"/>
              <a:t>الارتباطية</a:t>
            </a:r>
            <a:r>
              <a:rPr lang="ar-DZ" sz="2600" b="1" dirty="0" smtClean="0"/>
              <a:t> </a:t>
            </a:r>
            <a:r>
              <a:rPr lang="ar-DZ" sz="2600" b="1" dirty="0" err="1" smtClean="0"/>
              <a:t>.</a:t>
            </a:r>
            <a:endParaRPr lang="ar-DZ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4638035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partielle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  </a:t>
            </a:r>
            <a:r>
              <a:rPr lang="ar-DZ" altLang="fr-FR" sz="2800" b="1" dirty="0" smtClean="0"/>
              <a:t>( أضف المتغيرات الموجودة التي توجد بينها علاقة 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à"/>
              <a:defRPr/>
            </a:pPr>
            <a:r>
              <a:rPr lang="fr-FR" altLang="fr-FR" sz="2800" b="1" dirty="0" smtClean="0">
                <a:sym typeface="Wingdings" pitchFamily="2" charset="2"/>
              </a:rPr>
              <a:t>Contrôler</a:t>
            </a:r>
            <a:r>
              <a:rPr lang="en-US" altLang="fr-FR" sz="2800" b="1" dirty="0" smtClean="0">
                <a:sym typeface="Wingdings" pitchFamily="2" charset="2"/>
              </a:rPr>
              <a:t> par </a:t>
            </a:r>
            <a:r>
              <a:rPr lang="ar-DZ" altLang="fr-FR" sz="2800" b="1" dirty="0" smtClean="0">
                <a:sym typeface="Wingdings" pitchFamily="2" charset="2"/>
              </a:rPr>
              <a:t>( أضف المتغير الأخر) </a:t>
            </a:r>
            <a:r>
              <a:rPr lang="fr-FR" altLang="fr-FR" sz="2800" b="1" dirty="0" smtClean="0">
                <a:sym typeface="Wingdings" pitchFamily="2" charset="2"/>
              </a:rPr>
              <a:t>  OK</a:t>
            </a: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11" y="2776347"/>
          <a:ext cx="9144010" cy="1472184"/>
        </p:xfrm>
        <a:graphic>
          <a:graphicData uri="http://schemas.openxmlformats.org/drawingml/2006/table">
            <a:tbl>
              <a:tblPr/>
              <a:tblGrid>
                <a:gridCol w="1536806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Revenu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Epargne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80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Enfants 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1" y="181254"/>
            <a:ext cx="91440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ادرس العلاقة بين الدخل </a:t>
            </a:r>
            <a:r>
              <a:rPr kumimoji="0" lang="ar-DZ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الادخار عند مستوى معنوية 0.05</a:t>
            </a:r>
            <a:endParaRPr kumimoji="0" lang="fr-F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ادرس العلاقة بين الدخل والادخار بعد استبعاد تأثير متغير الأولاد عند مستوى معنوية0.05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ar-D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DZ" sz="3000" dirty="0" smtClean="0">
                <a:latin typeface="Calibri" pitchFamily="34" charset="0"/>
                <a:cs typeface="Arial" pitchFamily="34" charset="0"/>
              </a:rPr>
              <a:t>دراسة تأثير متغير الأولاد على العلاقة بين الدخل و الادخار</a:t>
            </a:r>
            <a:endParaRPr kumimoji="0" lang="ar-D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196" t="3906" r="26976" b="24804"/>
          <a:stretch>
            <a:fillRect/>
          </a:stretch>
        </p:blipFill>
        <p:spPr bwMode="auto">
          <a:xfrm>
            <a:off x="-32" y="785794"/>
            <a:ext cx="914403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643306" y="14285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4000" dirty="0" smtClean="0">
                <a:solidFill>
                  <a:srgbClr val="FFFF00"/>
                </a:solidFill>
              </a:rPr>
              <a:t>الحل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429256" y="571480"/>
            <a:ext cx="37147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نتائج التحليل الإحصائي في شكل مصفوفة ارتباط حيث أن معامل الارتباط بين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الدخل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متغير الادخار وقد بلغ 0.582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بما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منه نرفض فرضية العدم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مما يدل على أن لمعامل الارتباط دلالة إحصائية عند مستوى معنوية 0.05=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حجم العينة 11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منه وجود ارتباط موجب متوسط.</a:t>
            </a:r>
            <a:endParaRPr kumimoji="0" lang="ar-DZ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5332" t="26367" r="56625" b="16015"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21962" r="46193" b="50195"/>
          <a:stretch>
            <a:fillRect/>
          </a:stretch>
        </p:blipFill>
        <p:spPr bwMode="auto">
          <a:xfrm>
            <a:off x="-32" y="0"/>
            <a:ext cx="521497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l="31881" t="19726" r="12115" b="24609"/>
          <a:stretch>
            <a:fillRect/>
          </a:stretch>
        </p:blipFill>
        <p:spPr bwMode="auto">
          <a:xfrm>
            <a:off x="0" y="278603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13726" t="20508" r="51704" b="21989"/>
          <a:stretch>
            <a:fillRect/>
          </a:stretch>
        </p:blipFill>
        <p:spPr bwMode="auto">
          <a:xfrm>
            <a:off x="71406" y="0"/>
            <a:ext cx="535785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5286380" y="45205"/>
            <a:ext cx="385762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خلال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استبعاد تأثير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 الأولاد نلاحظ 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 عامل الارتباط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الجزئي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=0.565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بما أن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&lt;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منه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نرفض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فرضية العدم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نقبل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الفرضية </a:t>
            </a:r>
            <a:r>
              <a:rPr lang="fr-FR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H1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القائلة بأن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الارتباط معنوي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منه توجد علاقة ارتباط موجبة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متوسطة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ين</a:t>
            </a:r>
            <a:r>
              <a:rPr kumimoji="0" lang="ar-SA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5085184"/>
            <a:ext cx="8748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معامل الارتباط الجزئي بعد استبعاد تأثير متغير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الاولاد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=0.565 وهو أصغر من القيمة التي حسبناها في الارتباط البسيط باستخدام معامل ارتباط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بيرسون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= 0.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582هذا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الانخفاض يدل على أن لمتغير الاولاد أثر على العلاقة الظاهرية بين متغير الدخل و الادخار 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881" t="19726" r="12115" b="24609"/>
          <a:stretch>
            <a:fillRect/>
          </a:stretch>
        </p:blipFill>
        <p:spPr bwMode="auto">
          <a:xfrm>
            <a:off x="0" y="0"/>
            <a:ext cx="8496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flipH="1">
            <a:off x="5508104" y="1340768"/>
            <a:ext cx="316835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400" t="4515" r="31353" b="11782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/>
          <p:cNvSpPr txBox="1"/>
          <p:nvPr/>
        </p:nvSpPr>
        <p:spPr>
          <a:xfrm>
            <a:off x="6072198" y="3714752"/>
            <a:ext cx="9286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6600FF"/>
                </a:solidFill>
              </a:rPr>
              <a:t> </a:t>
            </a:r>
            <a:endParaRPr lang="ar-SA" sz="4400" b="1" dirty="0">
              <a:solidFill>
                <a:srgbClr val="66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64305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هل هناك علاقة بين هذه المتغيرات ؟</a:t>
            </a:r>
            <a:b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وما هو شكل هذه العلاقة ؟</a:t>
            </a:r>
            <a:endParaRPr lang="fr-FR" sz="4000" b="1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0969" y="404664"/>
            <a:ext cx="8533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مثال</a:t>
            </a:r>
          </a:p>
          <a:p>
            <a:pPr algn="just"/>
            <a:endParaRPr lang="ar-DZ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53811" y="285728"/>
            <a:ext cx="889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المتعدد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500174"/>
            <a:ext cx="85330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معامل الارتباط المتعدد يحلل العلاقة بين متغير تابع واحد بمتغيرين مستقلين أو أكثر.</a:t>
            </a:r>
          </a:p>
          <a:p>
            <a:pPr algn="just"/>
            <a:endParaRPr lang="ar-DZ" dirty="0" smtClean="0"/>
          </a:p>
          <a:p>
            <a:pPr algn="just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40" y="2928934"/>
            <a:ext cx="8572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</a:t>
            </a:r>
            <a:r>
              <a:rPr lang="fr-FR" altLang="fr-FR" sz="2800" b="1" dirty="0" err="1" smtClean="0"/>
              <a:t>Bivariée</a:t>
            </a:r>
            <a:r>
              <a:rPr lang="fr-FR" altLang="fr-FR" sz="2800" b="1" dirty="0" smtClean="0"/>
              <a:t> </a:t>
            </a:r>
            <a:r>
              <a:rPr lang="fr-FR" altLang="fr-FR" sz="2800" b="1" dirty="0" smtClean="0">
                <a:sym typeface="Wingdings" pitchFamily="2" charset="2"/>
              </a:rPr>
              <a:t> entrer les variables  Pearson Bilatéral, Unilatéral  option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Moyenne et écart-type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Exclure seulement les comparaisons non valides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 poursuivre Ok</a:t>
            </a:r>
            <a:endParaRPr lang="fr-FR" alt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357166"/>
            <a:ext cx="853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FF00"/>
                </a:solidFill>
              </a:rPr>
              <a:t>التمثيل البياني:</a:t>
            </a:r>
          </a:p>
          <a:p>
            <a:pPr algn="ctr"/>
            <a:endParaRPr lang="ar-DZ" dirty="0" smtClean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282" y="1785926"/>
            <a:ext cx="8786842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Graphes </a:t>
            </a:r>
            <a:r>
              <a:rPr lang="fr-FR" altLang="fr-FR" sz="2800" b="1" dirty="0" smtClean="0">
                <a:sym typeface="Wingdings" pitchFamily="2" charset="2"/>
              </a:rPr>
              <a:t> </a:t>
            </a:r>
            <a:r>
              <a:rPr lang="fr-FR" altLang="fr-FR" sz="2800" b="1" dirty="0" smtClean="0"/>
              <a:t>Boite de dialogue ancienne version</a:t>
            </a:r>
            <a:r>
              <a:rPr lang="fr-FR" altLang="fr-FR" sz="2800" b="1" dirty="0" smtClean="0">
                <a:sym typeface="Wingdings" pitchFamily="2" charset="2"/>
              </a:rPr>
              <a:t> </a:t>
            </a:r>
            <a:r>
              <a:rPr lang="fr-FR" altLang="fr-FR" sz="2800" b="1" dirty="0" smtClean="0"/>
              <a:t>Bâtons</a:t>
            </a:r>
            <a:r>
              <a:rPr lang="fr-FR" altLang="fr-FR" sz="2800" b="1" dirty="0" smtClean="0">
                <a:sym typeface="Wingdings" pitchFamily="2" charset="2"/>
              </a:rPr>
              <a:t> Juxtaposées  Récapitulatifs pour variables distinctes  Les bâtons représentent (entrer les variable) Axe des modularités( entrer les variables) par exemple (Année) OK</a:t>
            </a: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46120" t="20733" r="3916" b="32617"/>
          <a:stretch>
            <a:fillRect/>
          </a:stretch>
        </p:blipFill>
        <p:spPr bwMode="auto">
          <a:xfrm>
            <a:off x="0" y="428628"/>
            <a:ext cx="521494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34078" t="30469" r="40117" b="17773"/>
          <a:stretch>
            <a:fillRect/>
          </a:stretch>
        </p:blipFill>
        <p:spPr bwMode="auto">
          <a:xfrm>
            <a:off x="5000628" y="428604"/>
            <a:ext cx="414337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27452" r="27525" b="12109"/>
          <a:stretch>
            <a:fillRect/>
          </a:stretch>
        </p:blipFill>
        <p:spPr bwMode="auto">
          <a:xfrm>
            <a:off x="571472" y="142876"/>
            <a:ext cx="814393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153"/>
          <a:stretch>
            <a:fillRect/>
          </a:stretch>
        </p:blipFill>
        <p:spPr bwMode="auto">
          <a:xfrm>
            <a:off x="467544" y="642918"/>
            <a:ext cx="80335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0" y="2143116"/>
            <a:ext cx="9144000" cy="4108813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دخل الأسرة والمستوى التعليمي لرب الأسرة . 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fr-FR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مستوى الإنتاجية وجودة المنتج في مصنع لإنتاج سلعة معين</a:t>
            </a:r>
            <a:r>
              <a:rPr lang="ar-DZ" sz="2900" b="1" dirty="0" smtClean="0">
                <a:solidFill>
                  <a:srgbClr val="FFFF00"/>
                </a:solidFill>
              </a:rPr>
              <a:t>ة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الكمية المطلوبة والسعر لسلعة معينة.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r-FR" sz="2900" b="1" dirty="0" smtClean="0">
                <a:solidFill>
                  <a:srgbClr val="FFFF00"/>
                </a:solidFill>
              </a:rPr>
              <a:t>…….</a:t>
            </a:r>
            <a:endParaRPr lang="en-US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11"/>
          <p:cNvSpPr txBox="1"/>
          <p:nvPr/>
        </p:nvSpPr>
        <p:spPr>
          <a:xfrm>
            <a:off x="159390" y="260648"/>
            <a:ext cx="88252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/>
              <a:t>كثيرًا ما يرى الباحثون ضرورة دراسة العلاقة بين متغيرين (ظاهرتين) كما يتضح من الأمثلة التالية :   </a:t>
            </a:r>
            <a:endParaRPr lang="ar-SA" sz="3200" b="1" dirty="0">
              <a:latin typeface="Gabriola" pitchFamily="82" charset="0"/>
              <a:cs typeface="Bold Italic Ar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6024" y="174698"/>
            <a:ext cx="8748464" cy="6278638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تعري</a:t>
            </a:r>
            <a:r>
              <a:rPr lang="ar-DZ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SA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الارتباط: </a:t>
            </a: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الارتباط يعنى وجود علاقة بين ظاهرتين 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متغيرين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بمعنى أن التغير في احد المتغيرين يؤدى إلى التغير في المتغير الأخر سواء بالزيادة أو النقص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ان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، و إذا كان المتغيران يزيدان معا وي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نقصان معا فان العلاقة بينهما (طردية)، أما إذا كان أحدهما ينقص بزيادة المتغير الأخر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،فالعلاقة بينهما عكسية.</a:t>
            </a:r>
          </a:p>
          <a:p>
            <a:pPr algn="just" rtl="1">
              <a:lnSpc>
                <a:spcPct val="150000"/>
              </a:lnSpc>
            </a:pPr>
            <a:endParaRPr lang="fr-FR" sz="1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وابسط الطرق لدراسة العلاقة بين المتغيرين أو الظاهرتين هو شكل الانتشار.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23528" y="10399"/>
            <a:ext cx="8715404" cy="6417137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شكل الانتشار</a:t>
            </a:r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EG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هو عبارة عن تمثيل أزواج قيم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المتغيرين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(X,Y)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  بمجموعة من النقاط على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الرسم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فيتم تمثيل المتغير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على المحور الأفقي ، والمتغير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Y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على المحور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العمودي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حيث نرصد لكل زوج 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(paire)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من قيم المتغيرين بنقطة على الرسم فنحصل على شكل الانتشار.</a:t>
            </a:r>
            <a:endParaRPr lang="fr-FR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وتمثيل قيم المتغيرين بشكل الانتشار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أخذ أشكالا مختلفة على النحو التالي 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:</a:t>
            </a:r>
            <a:endParaRPr lang="en-US" sz="30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ar-SA" sz="3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6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7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4064</TotalTime>
  <Words>1599</Words>
  <Application>Microsoft Office PowerPoint</Application>
  <PresentationFormat>Affichage à l'écran (4:3)</PresentationFormat>
  <Paragraphs>264</Paragraphs>
  <Slides>45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63" baseType="lpstr">
      <vt:lpstr>Andalus</vt:lpstr>
      <vt:lpstr>Arabic Transparent</vt:lpstr>
      <vt:lpstr>Arial</vt:lpstr>
      <vt:lpstr>Bold Italic Art</vt:lpstr>
      <vt:lpstr>Calibri</vt:lpstr>
      <vt:lpstr>Cambria Math</vt:lpstr>
      <vt:lpstr>Corbel</vt:lpstr>
      <vt:lpstr>Gabriola</vt:lpstr>
      <vt:lpstr>Perpetua</vt:lpstr>
      <vt:lpstr>Sakkal Majalla-Identity-H</vt:lpstr>
      <vt:lpstr>Simplified Arabic</vt:lpstr>
      <vt:lpstr>Symbol</vt:lpstr>
      <vt:lpstr>Tahoma</vt:lpstr>
      <vt:lpstr>Times New Roman</vt:lpstr>
      <vt:lpstr>Traditional Arabic</vt:lpstr>
      <vt:lpstr>Tunga</vt:lpstr>
      <vt:lpstr>Wingdings</vt:lpstr>
      <vt:lpstr>Mylar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1: مفاهيم اساسية</dc:title>
  <dc:creator>aa</dc:creator>
  <cp:lastModifiedBy>PC</cp:lastModifiedBy>
  <cp:revision>207</cp:revision>
  <dcterms:created xsi:type="dcterms:W3CDTF">2018-02-04T21:26:55Z</dcterms:created>
  <dcterms:modified xsi:type="dcterms:W3CDTF">2021-04-12T07:54:39Z</dcterms:modified>
</cp:coreProperties>
</file>