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C0FEA86-E3D0-4C55-803B-774F1DC7EA96}" type="datetimeFigureOut">
              <a:rPr lang="fr-FR" smtClean="0"/>
              <a:pPr/>
              <a:t>06/01/2021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D3ED50-9BF6-4503-9691-92BD63FF693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FEA86-E3D0-4C55-803B-774F1DC7EA96}" type="datetimeFigureOut">
              <a:rPr lang="fr-FR" smtClean="0"/>
              <a:pPr/>
              <a:t>06/01/2021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D3ED50-9BF6-4503-9691-92BD63FF693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r.wikipedia.org/w/index.php?title=%D9%82%D8%B7%D8%A7%D8%B9_%D8%B3%D9%88%D9%82%D9%8A&amp;action=edit&amp;redlink=1" TargetMode="External"/><Relationship Id="rId2" Type="http://schemas.openxmlformats.org/officeDocument/2006/relationships/hyperlink" Target="https://ar.wikipedia.org/w/index.php?title=%D8%B3%D9%88%D9%82_%D9%83%D9%84%D9%8A&amp;action=edit&amp;redlink=1" TargetMode="External"/><Relationship Id="rId1" Type="http://schemas.openxmlformats.org/officeDocument/2006/relationships/slideLayout" Target="../slideLayouts/slideLayout2.xml"/><Relationship Id="rId5" Type="http://schemas.openxmlformats.org/officeDocument/2006/relationships/hyperlink" Target="https://ar.wikipedia.org/wiki/%D9%85%D8%B2%D9%8A%D8%AC_%D8%AA%D8%B3%D9%88%D9%8A%D9%82%D9%8A" TargetMode="External"/><Relationship Id="rId4" Type="http://schemas.openxmlformats.org/officeDocument/2006/relationships/hyperlink" Target="https://ar.wikipedia.org/w/index.php?title=%D8%B3%D9%88%D9%82_%D9%81%D8%B1%D8%B9%D9%8A&amp;action=edit&amp;redlink=1"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42910" y="428604"/>
            <a:ext cx="8143932" cy="6072230"/>
          </a:xfrm>
        </p:spPr>
        <p:txBody>
          <a:bodyPr>
            <a:normAutofit/>
          </a:bodyPr>
          <a:lstStyle/>
          <a:p>
            <a:pPr rtl="1"/>
            <a:r>
              <a:rPr lang="ar-DZ" b="1" u="sng" dirty="0">
                <a:solidFill>
                  <a:schemeClr val="tx1"/>
                </a:solidFill>
              </a:rPr>
              <a:t>- المستهلك المصرفي </a:t>
            </a:r>
            <a:r>
              <a:rPr lang="ar-DZ" b="1" u="sng" dirty="0" err="1">
                <a:solidFill>
                  <a:schemeClr val="tx1"/>
                </a:solidFill>
              </a:rPr>
              <a:t>و</a:t>
            </a:r>
            <a:r>
              <a:rPr lang="ar-DZ" b="1" u="sng" dirty="0">
                <a:solidFill>
                  <a:schemeClr val="tx1"/>
                </a:solidFill>
              </a:rPr>
              <a:t> خصائصه :</a:t>
            </a:r>
            <a:endParaRPr lang="fr-FR" dirty="0">
              <a:solidFill>
                <a:schemeClr val="tx1"/>
              </a:solidFill>
            </a:endParaRPr>
          </a:p>
          <a:p>
            <a:pPr rtl="1"/>
            <a:r>
              <a:rPr lang="ar-DZ" sz="4800" b="1" dirty="0">
                <a:solidFill>
                  <a:schemeClr val="tx1"/>
                </a:solidFill>
              </a:rPr>
              <a:t>يعرف المستهلك المصرفي بأنه ذلك الشخص الذي يشتري أو لديه القدرة على شراء الخدمات المصرفية لإشباع حاجاته ورغباته.و ينقسم إلى نوعين هما الأفراد </a:t>
            </a:r>
            <a:r>
              <a:rPr lang="ar-DZ" sz="4800" b="1" dirty="0" err="1">
                <a:solidFill>
                  <a:schemeClr val="tx1"/>
                </a:solidFill>
              </a:rPr>
              <a:t>و</a:t>
            </a:r>
            <a:r>
              <a:rPr lang="ar-DZ" sz="4800" b="1" dirty="0">
                <a:solidFill>
                  <a:schemeClr val="tx1"/>
                </a:solidFill>
              </a:rPr>
              <a:t> المنظمات، </a:t>
            </a:r>
            <a:r>
              <a:rPr lang="ar-DZ" dirty="0" smtClean="0"/>
              <a:t>: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lgn="ctr" rtl="1">
              <a:buNone/>
            </a:pPr>
            <a:r>
              <a:rPr lang="ar-SY" sz="4400" b="1" dirty="0" smtClean="0"/>
              <a:t>العوامل السلوكية : </a:t>
            </a:r>
            <a:endParaRPr lang="fr-FR" sz="4400" dirty="0" smtClean="0"/>
          </a:p>
          <a:p>
            <a:pPr algn="r" rtl="1">
              <a:buNone/>
            </a:pPr>
            <a:r>
              <a:rPr lang="ar-SY" sz="4400" dirty="0" smtClean="0"/>
              <a:t>يقصد </a:t>
            </a:r>
            <a:r>
              <a:rPr lang="ar-SY" sz="4400" dirty="0" err="1" smtClean="0"/>
              <a:t>بها</a:t>
            </a:r>
            <a:r>
              <a:rPr lang="ar-SY" sz="4400" dirty="0" smtClean="0"/>
              <a:t> خصائص التكوين النفسي للأفراد </a:t>
            </a:r>
            <a:r>
              <a:rPr lang="ar-SY" sz="4400" dirty="0" err="1" smtClean="0"/>
              <a:t>و</a:t>
            </a:r>
            <a:r>
              <a:rPr lang="ar-SY" sz="4400" dirty="0" smtClean="0"/>
              <a:t> التي تعتبر من أهم العوامل المؤثرة على سلوك الأفراد </a:t>
            </a:r>
            <a:r>
              <a:rPr lang="ar-SY" sz="4400" dirty="0" err="1" smtClean="0"/>
              <a:t>و</a:t>
            </a:r>
            <a:r>
              <a:rPr lang="ar-SY" sz="4400" dirty="0" smtClean="0"/>
              <a:t> على تجزئة السوق  </a:t>
            </a:r>
            <a:r>
              <a:rPr lang="ar-SY" sz="4400" dirty="0" err="1" smtClean="0"/>
              <a:t>و</a:t>
            </a:r>
            <a:r>
              <a:rPr lang="ar-SY" sz="4400" dirty="0" smtClean="0"/>
              <a:t> من أصعبها قياسا </a:t>
            </a:r>
            <a:r>
              <a:rPr lang="ar-SY" sz="4400" dirty="0" err="1" smtClean="0"/>
              <a:t>و</a:t>
            </a:r>
            <a:r>
              <a:rPr lang="ar-SY" sz="4400" dirty="0" smtClean="0"/>
              <a:t> لا</a:t>
            </a:r>
            <a:r>
              <a:rPr lang="ar-DZ" sz="4400" dirty="0" smtClean="0"/>
              <a:t> </a:t>
            </a:r>
            <a:r>
              <a:rPr lang="ar-SY" sz="4400" dirty="0" smtClean="0"/>
              <a:t>يمكن التعرف عليها بسهولة أو</a:t>
            </a:r>
            <a:r>
              <a:rPr lang="ar-DZ" sz="4400" dirty="0" smtClean="0"/>
              <a:t> </a:t>
            </a:r>
            <a:r>
              <a:rPr lang="ar-SY" sz="4400" dirty="0" smtClean="0"/>
              <a:t>ملاحظتها و إنما يمكن التعرف عليها من خلال السلوك الظاهر </a:t>
            </a:r>
            <a:r>
              <a:rPr lang="ar-SY" sz="4400" dirty="0" err="1" smtClean="0"/>
              <a:t>و</a:t>
            </a:r>
            <a:r>
              <a:rPr lang="ar-SY" sz="4400" dirty="0" smtClean="0"/>
              <a:t> ردود أفعال </a:t>
            </a:r>
            <a:r>
              <a:rPr lang="ar-SY" sz="4400" dirty="0" err="1" smtClean="0"/>
              <a:t>العملا</a:t>
            </a:r>
            <a:r>
              <a:rPr lang="ar-DZ" sz="4400" dirty="0" smtClean="0"/>
              <a:t>ء</a:t>
            </a:r>
            <a:endParaRPr lang="fr-FR" sz="4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lstStyle/>
          <a:p>
            <a:r>
              <a:rPr lang="ar-DZ" b="1" u="sng" dirty="0" smtClean="0"/>
              <a:t>2- الأسس الخاصة :</a:t>
            </a:r>
            <a:endParaRPr lang="fr-FR" b="1" u="sng" dirty="0"/>
          </a:p>
        </p:txBody>
      </p:sp>
      <p:sp>
        <p:nvSpPr>
          <p:cNvPr id="3" name="Espace réservé du contenu 2"/>
          <p:cNvSpPr>
            <a:spLocks noGrp="1"/>
          </p:cNvSpPr>
          <p:nvPr>
            <p:ph idx="1"/>
          </p:nvPr>
        </p:nvSpPr>
        <p:spPr>
          <a:xfrm>
            <a:off x="457200" y="1142984"/>
            <a:ext cx="8186766" cy="4983179"/>
          </a:xfrm>
        </p:spPr>
        <p:txBody>
          <a:bodyPr>
            <a:noAutofit/>
          </a:bodyPr>
          <a:lstStyle/>
          <a:p>
            <a:pPr algn="r" rtl="1">
              <a:buNone/>
            </a:pPr>
            <a:r>
              <a:rPr lang="ar-SY" sz="3600" b="1" dirty="0"/>
              <a:t>المنافع المتوقعة :</a:t>
            </a:r>
            <a:endParaRPr lang="fr-FR" sz="3600" dirty="0"/>
          </a:p>
          <a:p>
            <a:pPr algn="r" rtl="1">
              <a:buNone/>
            </a:pPr>
            <a:r>
              <a:rPr lang="ar-SY" sz="3600" dirty="0"/>
              <a:t>يسعى العملاء باستمرار إلى تحقيق أكبر قدر ممكن من المنافع من خلال استخدام هذه الخدمات التي يقومون بشرائها لذلك فإن تجزئة السوق وفقا للمنافع المختلفة التي يبحث عنها العملاء يعد من العوامل المهمة في التجزئة خاصة من وجهة النظر تسويقية </a:t>
            </a:r>
            <a:r>
              <a:rPr lang="ar-SY" sz="3600" dirty="0" err="1"/>
              <a:t>و</a:t>
            </a:r>
            <a:r>
              <a:rPr lang="ar-SY" sz="3600" dirty="0"/>
              <a:t> ذلك لأنها تشكل الأساس لعملية تطوير المنتج  , بهدف إيجاد خدمات مصرفية جديدة تحقق أكبر قدر ممكن من الإشباع للعملاء .</a:t>
            </a:r>
            <a:endParaRPr lang="fr-FR" sz="3600" dirty="0"/>
          </a:p>
          <a:p>
            <a:pPr>
              <a:buNone/>
            </a:pPr>
            <a:endParaRPr lang="fr-FR"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857916"/>
          </a:xfrm>
        </p:spPr>
        <p:txBody>
          <a:bodyPr>
            <a:noAutofit/>
          </a:bodyPr>
          <a:lstStyle/>
          <a:p>
            <a:pPr algn="r" rtl="1">
              <a:buNone/>
            </a:pPr>
            <a:r>
              <a:rPr lang="ar-SY" sz="3600" b="1" dirty="0" smtClean="0"/>
              <a:t>معدل الاستخدام :</a:t>
            </a:r>
            <a:endParaRPr lang="fr-FR" sz="3600" dirty="0" smtClean="0"/>
          </a:p>
          <a:p>
            <a:pPr algn="r" rtl="1">
              <a:buNone/>
            </a:pPr>
            <a:r>
              <a:rPr lang="ar-SY" sz="3600" dirty="0" smtClean="0"/>
              <a:t>يشير هذا المعيار إلى عدد </a:t>
            </a:r>
            <a:r>
              <a:rPr lang="ar-SY" sz="3600" dirty="0" err="1" smtClean="0"/>
              <a:t>و</a:t>
            </a:r>
            <a:r>
              <a:rPr lang="ar-SY" sz="3600" dirty="0" smtClean="0"/>
              <a:t> قيم التعامل التي يقوم </a:t>
            </a:r>
            <a:r>
              <a:rPr lang="ar-SY" sz="3600" dirty="0" err="1" smtClean="0"/>
              <a:t>به</a:t>
            </a:r>
            <a:r>
              <a:rPr lang="ar-SY" sz="3600" dirty="0" smtClean="0"/>
              <a:t> المستخدم لخدمة معينة  </a:t>
            </a:r>
            <a:r>
              <a:rPr lang="ar-SY" sz="3600" dirty="0" err="1" smtClean="0"/>
              <a:t>و</a:t>
            </a:r>
            <a:r>
              <a:rPr lang="ar-SY" sz="3600" dirty="0" smtClean="0"/>
              <a:t> يمكن تمييز أربع مجموعات معدل استخدام عالي , متوسط , قليل , </a:t>
            </a:r>
            <a:r>
              <a:rPr lang="ar-SY" sz="3600" dirty="0" err="1" smtClean="0"/>
              <a:t>و</a:t>
            </a:r>
            <a:r>
              <a:rPr lang="ar-SY" sz="3600" dirty="0" smtClean="0"/>
              <a:t> متوقف حالياً </a:t>
            </a:r>
            <a:endParaRPr lang="fr-FR" sz="3600" dirty="0" smtClean="0"/>
          </a:p>
          <a:p>
            <a:pPr algn="r" rtl="1">
              <a:buNone/>
            </a:pPr>
            <a:r>
              <a:rPr lang="ar-SY" sz="3600" dirty="0" smtClean="0"/>
              <a:t>و هذا النوع يمكن المصرف من التركيز على مجموعة من تلك المجموعات ....... كأن ينصب اهتمامه على الشريحة ذات معدل الاستخدام العالي , أو التركيز على الشريحة التي لا تستخدم هذه الخدمة حاليا  </a:t>
            </a:r>
            <a:r>
              <a:rPr lang="ar-SY" sz="3600" dirty="0" err="1" smtClean="0"/>
              <a:t>و</a:t>
            </a:r>
            <a:r>
              <a:rPr lang="ar-SY" sz="3600" dirty="0" smtClean="0"/>
              <a:t> معرفة إمكانية  استخدام هذه الشريحة للخدمة مستقبلا </a:t>
            </a:r>
            <a:r>
              <a:rPr lang="ar-SY" sz="3600" dirty="0" err="1" smtClean="0"/>
              <a:t>و</a:t>
            </a:r>
            <a:r>
              <a:rPr lang="ar-SY" sz="3600" dirty="0" smtClean="0"/>
              <a:t> العمل على حثهم </a:t>
            </a:r>
            <a:r>
              <a:rPr lang="ar-SY" sz="3600" dirty="0" err="1" smtClean="0"/>
              <a:t>و</a:t>
            </a:r>
            <a:r>
              <a:rPr lang="ar-SY" sz="3600" dirty="0" smtClean="0"/>
              <a:t> إقناعهم</a:t>
            </a:r>
            <a:endParaRPr lang="fr-FR"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lgn="r" rtl="1">
              <a:buNone/>
            </a:pPr>
            <a:r>
              <a:rPr lang="ar-SY" sz="4400" b="1" dirty="0" smtClean="0"/>
              <a:t>الولاء :</a:t>
            </a:r>
            <a:endParaRPr lang="fr-FR" sz="4400" dirty="0" smtClean="0"/>
          </a:p>
          <a:p>
            <a:pPr algn="r" rtl="1">
              <a:buNone/>
            </a:pPr>
            <a:r>
              <a:rPr lang="ar-SY" sz="4400" dirty="0" smtClean="0"/>
              <a:t>يعبر العملاء عن </a:t>
            </a:r>
            <a:r>
              <a:rPr lang="ar-SY" sz="4400" dirty="0" err="1" smtClean="0"/>
              <a:t>و</a:t>
            </a:r>
            <a:r>
              <a:rPr lang="ar-SY" sz="4400" dirty="0" smtClean="0"/>
              <a:t> </a:t>
            </a:r>
            <a:r>
              <a:rPr lang="ar-SY" sz="4400" dirty="0" err="1" smtClean="0"/>
              <a:t>لائهم</a:t>
            </a:r>
            <a:r>
              <a:rPr lang="ar-SY" sz="4400" dirty="0" smtClean="0"/>
              <a:t> من خلال تكرار شراء الخدمة أومن خلال التعامل مع المصرف </a:t>
            </a:r>
            <a:r>
              <a:rPr lang="ar-SY" sz="4400" dirty="0" err="1" smtClean="0"/>
              <a:t>و</a:t>
            </a:r>
            <a:r>
              <a:rPr lang="ar-SY" sz="4400" dirty="0" smtClean="0"/>
              <a:t> تشجيع الأهل </a:t>
            </a:r>
            <a:r>
              <a:rPr lang="ar-SY" sz="4400" dirty="0" err="1" smtClean="0"/>
              <a:t>و</a:t>
            </a:r>
            <a:r>
              <a:rPr lang="ar-SY" sz="4400" dirty="0" smtClean="0"/>
              <a:t> الأصدقاء , </a:t>
            </a:r>
            <a:r>
              <a:rPr lang="ar-SY" sz="4400" dirty="0" err="1" smtClean="0"/>
              <a:t>و</a:t>
            </a:r>
            <a:r>
              <a:rPr lang="ar-SY" sz="4400" dirty="0" smtClean="0"/>
              <a:t> بما أن لكل عميل  مستوى معين من الولاء للمصرف الذي يتعامل معه فإن المصارف قامت بتجزئة أسواقها استنادا إلى مستوى الولاء</a:t>
            </a:r>
            <a:endParaRPr lang="fr-FR"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sz="4000" b="1" dirty="0" smtClean="0"/>
              <a:t/>
            </a:r>
            <a:br>
              <a:rPr lang="ar-DZ" sz="4000" b="1" dirty="0" smtClean="0"/>
            </a:br>
            <a:r>
              <a:rPr lang="ar-SY" sz="4000" b="1" u="sng" dirty="0" smtClean="0"/>
              <a:t>تحديد إستراتيجية </a:t>
            </a:r>
            <a:r>
              <a:rPr lang="ar-SY" sz="4000" b="1" u="sng" dirty="0"/>
              <a:t>السوق المستهدفة في القطاع المصرفي </a:t>
            </a:r>
            <a:r>
              <a:rPr lang="ar-SY" sz="4000" b="1" dirty="0"/>
              <a:t>:</a:t>
            </a:r>
            <a:r>
              <a:rPr lang="fr-FR" dirty="0"/>
              <a:t/>
            </a:r>
            <a:br>
              <a:rPr lang="fr-FR" dirty="0"/>
            </a:br>
            <a:endParaRPr lang="fr-FR" dirty="0"/>
          </a:p>
        </p:txBody>
      </p:sp>
      <p:sp>
        <p:nvSpPr>
          <p:cNvPr id="3" name="Espace réservé du contenu 2"/>
          <p:cNvSpPr>
            <a:spLocks noGrp="1"/>
          </p:cNvSpPr>
          <p:nvPr>
            <p:ph idx="1"/>
          </p:nvPr>
        </p:nvSpPr>
        <p:spPr/>
        <p:txBody>
          <a:bodyPr>
            <a:normAutofit fontScale="92500" lnSpcReduction="10000"/>
          </a:bodyPr>
          <a:lstStyle/>
          <a:p>
            <a:pPr algn="r" rtl="1">
              <a:buNone/>
            </a:pPr>
            <a:r>
              <a:rPr lang="ar-SY" dirty="0"/>
              <a:t>عندما يحدد المصرف اختيار </a:t>
            </a:r>
            <a:r>
              <a:rPr lang="ar-SY" dirty="0" smtClean="0"/>
              <a:t>إستراتيجية </a:t>
            </a:r>
            <a:r>
              <a:rPr lang="ar-SY" dirty="0"/>
              <a:t>معينة للأسواق المستهدفة لابد من أن يراعي </a:t>
            </a:r>
            <a:r>
              <a:rPr lang="ar-SY" b="1" dirty="0"/>
              <a:t>مجموعة من العوامل</a:t>
            </a:r>
            <a:r>
              <a:rPr lang="ar-SY" dirty="0"/>
              <a:t> تؤثر على هذا الخيار منها :</a:t>
            </a:r>
            <a:endParaRPr lang="fr-FR" dirty="0"/>
          </a:p>
          <a:p>
            <a:pPr marL="514350" lvl="0" indent="-514350" algn="r" rtl="1">
              <a:buFont typeface="+mj-lt"/>
              <a:buAutoNum type="arabicPeriod"/>
            </a:pPr>
            <a:r>
              <a:rPr lang="ar-SY" dirty="0"/>
              <a:t>حاجات العملاء .</a:t>
            </a:r>
            <a:endParaRPr lang="fr-FR" dirty="0"/>
          </a:p>
          <a:p>
            <a:pPr marL="514350" lvl="0" indent="-514350" algn="r" rtl="1">
              <a:buFont typeface="+mj-lt"/>
              <a:buAutoNum type="arabicPeriod"/>
            </a:pPr>
            <a:r>
              <a:rPr lang="ar-SY" dirty="0"/>
              <a:t>سوق المنتج من حيث الحجم </a:t>
            </a:r>
            <a:r>
              <a:rPr lang="ar-SY" dirty="0" err="1"/>
              <a:t>و</a:t>
            </a:r>
            <a:r>
              <a:rPr lang="ar-SY" dirty="0"/>
              <a:t> الهيكل .</a:t>
            </a:r>
            <a:endParaRPr lang="fr-FR" dirty="0"/>
          </a:p>
          <a:p>
            <a:pPr marL="514350" lvl="0" indent="-514350" algn="r" rtl="1">
              <a:buFont typeface="+mj-lt"/>
              <a:buAutoNum type="arabicPeriod"/>
            </a:pPr>
            <a:r>
              <a:rPr lang="ar-SY" dirty="0"/>
              <a:t>سمعة المصرف </a:t>
            </a:r>
            <a:r>
              <a:rPr lang="en-US" dirty="0"/>
              <a:t>/</a:t>
            </a:r>
            <a:r>
              <a:rPr lang="ar-SY" dirty="0"/>
              <a:t> الحصة السوقية .</a:t>
            </a:r>
            <a:endParaRPr lang="fr-FR" dirty="0"/>
          </a:p>
          <a:p>
            <a:pPr marL="514350" lvl="0" indent="-514350" algn="r" rtl="1">
              <a:buFont typeface="+mj-lt"/>
              <a:buAutoNum type="arabicPeriod"/>
            </a:pPr>
            <a:r>
              <a:rPr lang="ar-SY" dirty="0"/>
              <a:t>موارد </a:t>
            </a:r>
            <a:r>
              <a:rPr lang="ar-SY" dirty="0" err="1"/>
              <a:t>و</a:t>
            </a:r>
            <a:r>
              <a:rPr lang="ar-SY" dirty="0"/>
              <a:t> إمكانات  المصرف .</a:t>
            </a:r>
            <a:endParaRPr lang="fr-FR" dirty="0"/>
          </a:p>
          <a:p>
            <a:pPr marL="514350" lvl="0" indent="-514350" algn="r" rtl="1">
              <a:buFont typeface="+mj-lt"/>
              <a:buAutoNum type="arabicPeriod"/>
            </a:pPr>
            <a:r>
              <a:rPr lang="ar-SY" dirty="0"/>
              <a:t>شدة المنافسة .</a:t>
            </a:r>
            <a:endParaRPr lang="fr-FR" dirty="0"/>
          </a:p>
          <a:p>
            <a:pPr marL="514350" indent="-514350" algn="r" rtl="1">
              <a:buFont typeface="+mj-lt"/>
              <a:buAutoNum type="arabicPeriod"/>
            </a:pPr>
            <a:r>
              <a:rPr lang="ar-SY" dirty="0"/>
              <a:t>متطلبات الإنتاج </a:t>
            </a:r>
            <a:r>
              <a:rPr lang="ar-SY" dirty="0" err="1"/>
              <a:t>و</a:t>
            </a:r>
            <a:r>
              <a:rPr lang="ar-SY" dirty="0"/>
              <a:t> التسويق </a:t>
            </a:r>
            <a:r>
              <a:rPr lang="ar-SY" dirty="0" err="1"/>
              <a:t>و</a:t>
            </a:r>
            <a:r>
              <a:rPr lang="ar-SY" dirty="0"/>
              <a:t> المقاييس </a:t>
            </a:r>
            <a:r>
              <a:rPr lang="ar-SY" dirty="0" smtClean="0"/>
              <a:t>الاقتصادية </a:t>
            </a:r>
            <a:r>
              <a:rPr lang="ar-SY" dirty="0"/>
              <a:t>.</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600" b="1" u="sng" dirty="0" smtClean="0"/>
              <a:t>1- </a:t>
            </a:r>
            <a:r>
              <a:rPr lang="ar-SY" sz="3600" b="1" u="sng" dirty="0" smtClean="0"/>
              <a:t>إستراتيجية </a:t>
            </a:r>
            <a:r>
              <a:rPr lang="ar-SY" sz="3600" b="1" u="sng" dirty="0"/>
              <a:t>التسويق المعمم ( التسويق الموحد ):</a:t>
            </a:r>
            <a:endParaRPr lang="fr-FR" sz="3600" u="sng" dirty="0"/>
          </a:p>
        </p:txBody>
      </p:sp>
      <p:sp>
        <p:nvSpPr>
          <p:cNvPr id="3" name="Espace réservé du contenu 2"/>
          <p:cNvSpPr>
            <a:spLocks noGrp="1"/>
          </p:cNvSpPr>
          <p:nvPr>
            <p:ph idx="1"/>
          </p:nvPr>
        </p:nvSpPr>
        <p:spPr>
          <a:xfrm>
            <a:off x="457200" y="1428736"/>
            <a:ext cx="8229600" cy="4697427"/>
          </a:xfrm>
        </p:spPr>
        <p:txBody>
          <a:bodyPr>
            <a:normAutofit/>
          </a:bodyPr>
          <a:lstStyle/>
          <a:p>
            <a:pPr algn="r" rtl="1">
              <a:buNone/>
            </a:pPr>
            <a:r>
              <a:rPr lang="ar-SY" sz="3600" dirty="0"/>
              <a:t>من خلال هذه الإستراتيجية يتم وضع مزيج تسويقي واحد </a:t>
            </a:r>
            <a:r>
              <a:rPr lang="ar-SY" sz="3600" dirty="0" err="1"/>
              <a:t>و</a:t>
            </a:r>
            <a:r>
              <a:rPr lang="ar-SY" sz="3600" dirty="0"/>
              <a:t> متشابه يوجهه إلى جميع القطاعات السوقية باعتبارها أسواق مستهدفة . و تستخدم هذه الإستراتيجية عندما تكون جميع القطاعات متماثلة </a:t>
            </a:r>
            <a:r>
              <a:rPr lang="ar-SY" sz="3600" dirty="0" err="1"/>
              <a:t>و</a:t>
            </a:r>
            <a:r>
              <a:rPr lang="ar-SY" sz="3600" dirty="0"/>
              <a:t> تستهلك نفس المنتج ( خدمات الحساب </a:t>
            </a:r>
            <a:r>
              <a:rPr lang="ar-SY" sz="3600" dirty="0" smtClean="0"/>
              <a:t>الجاري</a:t>
            </a:r>
            <a:r>
              <a:rPr lang="ar-DZ" sz="3600" dirty="0" smtClean="0"/>
              <a:t> ، </a:t>
            </a:r>
            <a:r>
              <a:rPr lang="ar-SY" sz="3600" dirty="0" smtClean="0"/>
              <a:t>شهادات </a:t>
            </a:r>
            <a:r>
              <a:rPr lang="ar-SY" sz="3600" dirty="0"/>
              <a:t>الإيداع </a:t>
            </a:r>
            <a:r>
              <a:rPr lang="ar-DZ" sz="3600" dirty="0"/>
              <a:t>،</a:t>
            </a:r>
            <a:r>
              <a:rPr lang="ar-SY" sz="3600" dirty="0" smtClean="0"/>
              <a:t>الحفظ </a:t>
            </a:r>
            <a:r>
              <a:rPr lang="ar-SY" sz="3600" dirty="0"/>
              <a:t>الأمين للوثائق </a:t>
            </a:r>
            <a:r>
              <a:rPr lang="ar-SY" sz="3600" dirty="0" err="1"/>
              <a:t>و</a:t>
            </a:r>
            <a:r>
              <a:rPr lang="ar-SY" sz="3600" dirty="0"/>
              <a:t> القيم الثمينة </a:t>
            </a:r>
            <a:r>
              <a:rPr lang="ar-SY" sz="3600" dirty="0" smtClean="0"/>
              <a:t>)</a:t>
            </a:r>
            <a:endParaRPr lang="fr-FR" sz="3600" dirty="0"/>
          </a:p>
          <a:p>
            <a:pPr algn="r" rtl="1">
              <a:buNone/>
            </a:pPr>
            <a:r>
              <a:rPr lang="ar-SY" dirty="0"/>
              <a:t> </a:t>
            </a:r>
            <a:endParaRPr lang="fr-FR" dirty="0"/>
          </a:p>
          <a:p>
            <a:pPr algn="r">
              <a:buNone/>
            </a:pPr>
            <a:r>
              <a:rPr lang="ar-SY" b="1" dirty="0"/>
              <a:t>	</a:t>
            </a:r>
            <a:r>
              <a:rPr lang="ar-SY" b="1" dirty="0" smtClean="0"/>
              <a:t>المزيج التسويقي للمصرف </a:t>
            </a:r>
            <a:r>
              <a:rPr lang="ar-DZ" b="1" dirty="0" smtClean="0"/>
              <a:t>                 </a:t>
            </a:r>
            <a:r>
              <a:rPr lang="ar-SY" b="1" dirty="0" smtClean="0"/>
              <a:t>السوق </a:t>
            </a:r>
            <a:r>
              <a:rPr lang="ar-SY" b="1" dirty="0"/>
              <a:t>المصرفي</a:t>
            </a:r>
            <a:endParaRPr lang="fr-FR" dirty="0"/>
          </a:p>
        </p:txBody>
      </p:sp>
      <p:cxnSp>
        <p:nvCxnSpPr>
          <p:cNvPr id="5" name="Connecteur droit avec flèche 4"/>
          <p:cNvCxnSpPr/>
          <p:nvPr/>
        </p:nvCxnSpPr>
        <p:spPr>
          <a:xfrm rot="10800000">
            <a:off x="3357554" y="5715016"/>
            <a:ext cx="1571636"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fontScale="90000"/>
          </a:bodyPr>
          <a:lstStyle/>
          <a:p>
            <a:pPr rtl="1"/>
            <a:r>
              <a:rPr lang="ar-DZ" b="1" u="sng" dirty="0" smtClean="0"/>
              <a:t>2- </a:t>
            </a:r>
            <a:r>
              <a:rPr lang="ar-SY" b="1" u="sng" dirty="0" smtClean="0"/>
              <a:t>إستراتيجية </a:t>
            </a:r>
            <a:r>
              <a:rPr lang="ar-SY" b="1" u="sng" dirty="0"/>
              <a:t>التسويق المتنوع أو المتباين </a:t>
            </a:r>
            <a:r>
              <a:rPr lang="ar-SY" b="1" u="sng" dirty="0" smtClean="0"/>
              <a:t>:</a:t>
            </a:r>
            <a:r>
              <a:rPr lang="fr-FR" u="sng" dirty="0"/>
              <a:t/>
            </a:r>
            <a:br>
              <a:rPr lang="fr-FR" u="sng" dirty="0"/>
            </a:br>
            <a:endParaRPr lang="fr-FR" u="sng" dirty="0"/>
          </a:p>
        </p:txBody>
      </p:sp>
      <p:sp>
        <p:nvSpPr>
          <p:cNvPr id="3" name="Espace réservé du contenu 2"/>
          <p:cNvSpPr>
            <a:spLocks noGrp="1"/>
          </p:cNvSpPr>
          <p:nvPr>
            <p:ph idx="1"/>
          </p:nvPr>
        </p:nvSpPr>
        <p:spPr>
          <a:xfrm>
            <a:off x="457200" y="928670"/>
            <a:ext cx="8229600" cy="5197493"/>
          </a:xfrm>
        </p:spPr>
        <p:txBody>
          <a:bodyPr>
            <a:normAutofit fontScale="77500" lnSpcReduction="20000"/>
          </a:bodyPr>
          <a:lstStyle/>
          <a:p>
            <a:pPr algn="r" rtl="1">
              <a:buNone/>
            </a:pPr>
            <a:endParaRPr lang="ar-DZ" sz="4800" dirty="0" smtClean="0"/>
          </a:p>
          <a:p>
            <a:pPr algn="r" rtl="1">
              <a:buNone/>
            </a:pPr>
            <a:r>
              <a:rPr lang="ar-SY" sz="5200" dirty="0" smtClean="0"/>
              <a:t>و هنا كل قطاع من القطاعات السوقية المختلفة يعتبر سوقا مصرفيا مستهدفا منفصلا عن القطاعات الأخرى .و تقوم المنظمة بوضع   مزيج تسويقي موجه لكل قطاع بما يتناسب معه, </a:t>
            </a:r>
            <a:r>
              <a:rPr lang="ar-SY" sz="5200" dirty="0" err="1" smtClean="0"/>
              <a:t>و</a:t>
            </a:r>
            <a:r>
              <a:rPr lang="ar-SY" sz="5200" dirty="0" smtClean="0"/>
              <a:t> تستخدم هذه الإستراتيجية عندما تتعامل المؤسسة المصرفية مع أكثر من منتج خدمي واحد , </a:t>
            </a:r>
            <a:r>
              <a:rPr lang="ar-SY" sz="5200" dirty="0" err="1" smtClean="0"/>
              <a:t>و</a:t>
            </a:r>
            <a:r>
              <a:rPr lang="ar-SY" sz="5200" dirty="0" smtClean="0"/>
              <a:t> أن كل منتج خدمي موجه لقطاع معين.</a:t>
            </a:r>
            <a:endParaRPr lang="fr-FR" sz="5200" dirty="0" smtClean="0"/>
          </a:p>
          <a:p>
            <a:pPr rtl="1">
              <a:buNone/>
            </a:pPr>
            <a:r>
              <a:rPr lang="ar-SY" dirty="0"/>
              <a:t> </a:t>
            </a:r>
            <a:endParaRPr lang="fr-FR" dirty="0"/>
          </a:p>
          <a:p>
            <a:pPr rtl="1">
              <a:buNone/>
            </a:pPr>
            <a:r>
              <a:rPr lang="ar-SY" b="1"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rtl="1"/>
            <a:r>
              <a:rPr lang="ar-SY" sz="2800" b="1" dirty="0" smtClean="0"/>
              <a:t>مزيج تسويقي  "1"                                       قطاع "1" : قروض العاملين</a:t>
            </a:r>
            <a:endParaRPr lang="ar-DZ" sz="2800" b="1" dirty="0" smtClean="0"/>
          </a:p>
          <a:p>
            <a:pPr rtl="1">
              <a:buNone/>
            </a:pPr>
            <a:r>
              <a:rPr lang="ar-SY" sz="2800" b="1" dirty="0" smtClean="0"/>
              <a:t> </a:t>
            </a:r>
            <a:endParaRPr lang="fr-FR" sz="2800" dirty="0" smtClean="0"/>
          </a:p>
          <a:p>
            <a:pPr rtl="1"/>
            <a:r>
              <a:rPr lang="ar-SY" sz="2800" b="1" dirty="0" smtClean="0"/>
              <a:t>  مزيج تسويقي  "2"                                         قطاع"2" : القروض الصناعية</a:t>
            </a:r>
            <a:endParaRPr lang="ar-DZ" sz="2800" b="1" dirty="0" smtClean="0"/>
          </a:p>
          <a:p>
            <a:pPr rtl="1"/>
            <a:endParaRPr lang="ar-DZ" sz="2800" b="1" dirty="0" smtClean="0"/>
          </a:p>
          <a:p>
            <a:pPr rtl="1"/>
            <a:r>
              <a:rPr lang="ar-SY" sz="2800" b="1" dirty="0" smtClean="0"/>
              <a:t>مزيج تسويقي  "3"                    </a:t>
            </a:r>
            <a:r>
              <a:rPr lang="ar-DZ" sz="2800" b="1" dirty="0" smtClean="0"/>
              <a:t>  </a:t>
            </a:r>
            <a:r>
              <a:rPr lang="ar-SY" sz="2800" b="1" dirty="0" smtClean="0"/>
              <a:t>                   قطاع"3" </a:t>
            </a:r>
            <a:endParaRPr lang="ar-DZ" sz="2800" b="1" dirty="0" smtClean="0"/>
          </a:p>
          <a:p>
            <a:pPr rtl="1"/>
            <a:r>
              <a:rPr lang="ar-SY" sz="2800" b="1" dirty="0" smtClean="0"/>
              <a:t>: القروض السياحية</a:t>
            </a:r>
            <a:endParaRPr lang="ar-DZ" sz="2800" b="1" dirty="0" smtClean="0"/>
          </a:p>
          <a:p>
            <a:pPr rtl="1">
              <a:buNone/>
            </a:pPr>
            <a:r>
              <a:rPr lang="ar-SY" sz="2800" b="1" dirty="0" smtClean="0"/>
              <a:t>  </a:t>
            </a:r>
            <a:endParaRPr lang="fr-FR" sz="2800" dirty="0" smtClean="0"/>
          </a:p>
          <a:p>
            <a:pPr rtl="1"/>
            <a:r>
              <a:rPr lang="ar-SY" sz="2800" b="1" dirty="0" smtClean="0"/>
              <a:t>  مزيج تسويقي  "4"                                      قطاع"4" : القروض </a:t>
            </a:r>
            <a:r>
              <a:rPr lang="ar-SY" sz="2800" b="1" dirty="0" err="1" smtClean="0"/>
              <a:t>المشافي</a:t>
            </a:r>
            <a:endParaRPr lang="fr-FR" sz="2800" dirty="0" smtClean="0"/>
          </a:p>
          <a:p>
            <a:endParaRPr lang="fr-FR" dirty="0"/>
          </a:p>
        </p:txBody>
      </p:sp>
      <p:cxnSp>
        <p:nvCxnSpPr>
          <p:cNvPr id="5" name="Connecteur droit avec flèche 4"/>
          <p:cNvCxnSpPr/>
          <p:nvPr/>
        </p:nvCxnSpPr>
        <p:spPr>
          <a:xfrm rot="10800000">
            <a:off x="2643174" y="1000108"/>
            <a:ext cx="292895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rot="10800000">
            <a:off x="3000364" y="2571744"/>
            <a:ext cx="235745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rot="10800000">
            <a:off x="3214678" y="3857628"/>
            <a:ext cx="214314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rot="10800000">
            <a:off x="2500298" y="5286388"/>
            <a:ext cx="292895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b="1" u="sng" dirty="0" smtClean="0"/>
              <a:t>3- </a:t>
            </a:r>
            <a:r>
              <a:rPr lang="ar-SY" b="1" u="sng" dirty="0" smtClean="0"/>
              <a:t>إستراتيجية </a:t>
            </a:r>
            <a:r>
              <a:rPr lang="ar-SY" b="1" u="sng" dirty="0"/>
              <a:t>التسويق المركز </a:t>
            </a:r>
            <a:r>
              <a:rPr lang="ar-SY" b="1" u="sng" dirty="0" smtClean="0"/>
              <a:t>:</a:t>
            </a:r>
            <a:r>
              <a:rPr lang="fr-FR" u="sng" dirty="0"/>
              <a:t/>
            </a:r>
            <a:br>
              <a:rPr lang="fr-FR" u="sng" dirty="0"/>
            </a:br>
            <a:endParaRPr lang="fr-FR" u="sng" dirty="0"/>
          </a:p>
        </p:txBody>
      </p:sp>
      <p:sp>
        <p:nvSpPr>
          <p:cNvPr id="3" name="Espace réservé du contenu 2"/>
          <p:cNvSpPr>
            <a:spLocks noGrp="1"/>
          </p:cNvSpPr>
          <p:nvPr>
            <p:ph idx="1"/>
          </p:nvPr>
        </p:nvSpPr>
        <p:spPr>
          <a:xfrm>
            <a:off x="457200" y="1214422"/>
            <a:ext cx="8229600" cy="4911741"/>
          </a:xfrm>
        </p:spPr>
        <p:txBody>
          <a:bodyPr>
            <a:normAutofit/>
          </a:bodyPr>
          <a:lstStyle/>
          <a:p>
            <a:pPr algn="r" rtl="1">
              <a:buNone/>
            </a:pPr>
            <a:r>
              <a:rPr lang="ar-SY" dirty="0">
                <a:cs typeface="+mj-cs"/>
              </a:rPr>
              <a:t>حيث يتم وضع مزيج تسويقي واحد يوجه إلى قطاع واحد ( أو عدد قليل من القطاعات ) كقروض المصارف المتخصصة من حيث خدمات التمويل الزراعي أو الصناعي أو العقاري </a:t>
            </a:r>
            <a:r>
              <a:rPr lang="ar-SY" dirty="0"/>
              <a:t>.</a:t>
            </a:r>
            <a:r>
              <a:rPr lang="ar-SY" b="1" dirty="0"/>
              <a:t>	</a:t>
            </a:r>
            <a:r>
              <a:rPr lang="ar-SY" sz="3000" b="1" dirty="0"/>
              <a:t>                           </a:t>
            </a:r>
            <a:r>
              <a:rPr lang="fr-FR" sz="3000" b="1" dirty="0"/>
              <a:t>                                                         </a:t>
            </a:r>
            <a:r>
              <a:rPr lang="ar-DZ" sz="3000" b="1" dirty="0" smtClean="0"/>
              <a:t>                                  </a:t>
            </a:r>
            <a:r>
              <a:rPr lang="fr-FR" sz="3000" b="1" dirty="0" smtClean="0"/>
              <a:t>   </a:t>
            </a:r>
            <a:r>
              <a:rPr lang="ar-SY" sz="3000" b="1" dirty="0"/>
              <a:t>القطاع 1: زراعة الحبوب </a:t>
            </a:r>
            <a:endParaRPr lang="fr-FR" sz="3000" dirty="0"/>
          </a:p>
          <a:p>
            <a:pPr algn="r" rtl="1">
              <a:buNone/>
            </a:pPr>
            <a:r>
              <a:rPr lang="ar-SY" sz="3000" b="1" dirty="0"/>
              <a:t>المزيج التسويقي	   </a:t>
            </a:r>
            <a:r>
              <a:rPr lang="en-US" sz="3000" b="1" dirty="0"/>
              <a:t>  </a:t>
            </a:r>
            <a:r>
              <a:rPr lang="en-US" sz="3000" b="1" dirty="0" smtClean="0"/>
              <a:t>                 </a:t>
            </a:r>
            <a:r>
              <a:rPr lang="ar-SY" sz="3000" b="1" dirty="0" smtClean="0"/>
              <a:t>   </a:t>
            </a:r>
            <a:r>
              <a:rPr lang="ar-SY" sz="3000" b="1" dirty="0"/>
              <a:t>القطاع 2: مشاريع الري     </a:t>
            </a:r>
            <a:endParaRPr lang="fr-FR" sz="3000" dirty="0"/>
          </a:p>
          <a:p>
            <a:pPr rtl="1">
              <a:buNone/>
            </a:pPr>
            <a:r>
              <a:rPr lang="ar-DZ" sz="3000" b="1" dirty="0" smtClean="0"/>
              <a:t>   </a:t>
            </a:r>
            <a:r>
              <a:rPr lang="ar-SY" sz="3000" b="1" dirty="0" smtClean="0"/>
              <a:t>القطاع </a:t>
            </a:r>
            <a:r>
              <a:rPr lang="ar-SY" sz="3000" b="1" dirty="0"/>
              <a:t>3: التشجير </a:t>
            </a:r>
            <a:r>
              <a:rPr lang="ar-SY" sz="3000" b="1" dirty="0" err="1" smtClean="0"/>
              <a:t>المثم</a:t>
            </a:r>
            <a:r>
              <a:rPr lang="ar-DZ" sz="3000" b="1" dirty="0" smtClean="0"/>
              <a:t>ر</a:t>
            </a:r>
          </a:p>
          <a:p>
            <a:pPr rtl="1">
              <a:buNone/>
            </a:pPr>
            <a:r>
              <a:rPr lang="ar-SY" sz="3000" b="1" dirty="0" smtClean="0"/>
              <a:t>القطاع :4 زراعة الخضار</a:t>
            </a:r>
            <a:endParaRPr lang="fr-FR" sz="3000" dirty="0"/>
          </a:p>
        </p:txBody>
      </p:sp>
      <p:sp>
        <p:nvSpPr>
          <p:cNvPr id="4" name="Accolade fermante 3"/>
          <p:cNvSpPr/>
          <p:nvPr/>
        </p:nvSpPr>
        <p:spPr>
          <a:xfrm>
            <a:off x="3857620" y="3214686"/>
            <a:ext cx="500066" cy="2071702"/>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6" name="Connecteur droit avec flèche 5"/>
          <p:cNvCxnSpPr/>
          <p:nvPr/>
        </p:nvCxnSpPr>
        <p:spPr>
          <a:xfrm rot="10800000" flipV="1">
            <a:off x="4572000" y="4071942"/>
            <a:ext cx="1857388" cy="7143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428625"/>
          <a:ext cx="8258176" cy="6156960"/>
        </p:xfrm>
        <a:graphic>
          <a:graphicData uri="http://schemas.openxmlformats.org/drawingml/2006/table">
            <a:tbl>
              <a:tblPr firstRow="1" bandRow="1">
                <a:tableStyleId>{5C22544A-7EE6-4342-B048-85BDC9FD1C3A}</a:tableStyleId>
              </a:tblPr>
              <a:tblGrid>
                <a:gridCol w="4129088"/>
                <a:gridCol w="4129088"/>
              </a:tblGrid>
              <a:tr h="370840">
                <a:tc>
                  <a:txBody>
                    <a:bodyPr/>
                    <a:lstStyle/>
                    <a:p>
                      <a:pPr algn="ctr" rtl="1"/>
                      <a:r>
                        <a:rPr lang="ar-DZ" sz="3200" dirty="0" smtClean="0">
                          <a:cs typeface="+mj-cs"/>
                        </a:rPr>
                        <a:t>المنظمات </a:t>
                      </a:r>
                      <a:endParaRPr lang="fr-FR" sz="3200" dirty="0">
                        <a:cs typeface="+mj-cs"/>
                      </a:endParaRPr>
                    </a:p>
                  </a:txBody>
                  <a:tcPr/>
                </a:tc>
                <a:tc>
                  <a:txBody>
                    <a:bodyPr/>
                    <a:lstStyle/>
                    <a:p>
                      <a:pPr algn="ctr" rtl="1"/>
                      <a:r>
                        <a:rPr lang="ar-DZ" sz="3200" dirty="0" err="1" smtClean="0">
                          <a:cs typeface="+mj-cs"/>
                        </a:rPr>
                        <a:t>الافراد</a:t>
                      </a:r>
                      <a:endParaRPr lang="fr-FR" sz="3200" dirty="0">
                        <a:cs typeface="+mj-cs"/>
                      </a:endParaRPr>
                    </a:p>
                  </a:txBody>
                  <a:tcPr/>
                </a:tc>
              </a:tr>
              <a:tr h="370840">
                <a:tc>
                  <a:txBody>
                    <a:bodyPr/>
                    <a:lstStyle/>
                    <a:p>
                      <a:pPr lvl="0" algn="r" rtl="1">
                        <a:buFont typeface="Arial" pitchFamily="34" charset="0"/>
                        <a:buChar char="•"/>
                      </a:pPr>
                      <a:r>
                        <a:rPr lang="ar-DZ" sz="4400" kern="1200" dirty="0" smtClean="0">
                          <a:solidFill>
                            <a:schemeClr val="dk1"/>
                          </a:solidFill>
                          <a:latin typeface="+mn-lt"/>
                          <a:ea typeface="+mn-ea"/>
                          <a:cs typeface="+mj-cs"/>
                        </a:rPr>
                        <a:t>العدد قليل ومركز نسبيا </a:t>
                      </a:r>
                      <a:endParaRPr lang="fr-FR" sz="4400" kern="1200" dirty="0" smtClean="0">
                        <a:solidFill>
                          <a:schemeClr val="dk1"/>
                        </a:solidFill>
                        <a:latin typeface="+mn-lt"/>
                        <a:ea typeface="+mn-ea"/>
                        <a:cs typeface="+mj-cs"/>
                      </a:endParaRPr>
                    </a:p>
                    <a:p>
                      <a:pPr lvl="0" algn="r" rtl="1">
                        <a:buFont typeface="Arial" pitchFamily="34" charset="0"/>
                        <a:buChar char="•"/>
                      </a:pPr>
                      <a:r>
                        <a:rPr lang="ar-DZ" sz="4400" kern="1200" dirty="0" smtClean="0">
                          <a:solidFill>
                            <a:schemeClr val="dk1"/>
                          </a:solidFill>
                          <a:latin typeface="+mn-lt"/>
                          <a:ea typeface="+mn-ea"/>
                          <a:cs typeface="+mj-cs"/>
                        </a:rPr>
                        <a:t>التقسيم حسب النشاط</a:t>
                      </a:r>
                      <a:endParaRPr lang="fr-FR" sz="4400" kern="1200" dirty="0" smtClean="0">
                        <a:solidFill>
                          <a:schemeClr val="dk1"/>
                        </a:solidFill>
                        <a:latin typeface="+mn-lt"/>
                        <a:ea typeface="+mn-ea"/>
                        <a:cs typeface="+mj-cs"/>
                      </a:endParaRPr>
                    </a:p>
                    <a:p>
                      <a:pPr lvl="0" algn="r" rtl="1">
                        <a:buFont typeface="Arial" pitchFamily="34" charset="0"/>
                        <a:buChar char="•"/>
                      </a:pPr>
                      <a:r>
                        <a:rPr lang="ar-DZ" sz="4400" kern="1200" dirty="0" smtClean="0">
                          <a:solidFill>
                            <a:schemeClr val="dk1"/>
                          </a:solidFill>
                          <a:latin typeface="+mn-lt"/>
                          <a:ea typeface="+mn-ea"/>
                          <a:cs typeface="+mj-cs"/>
                        </a:rPr>
                        <a:t>حجم الودائع ضخم نسبيا</a:t>
                      </a:r>
                      <a:endParaRPr lang="fr-FR" sz="4400" kern="1200" dirty="0" smtClean="0">
                        <a:solidFill>
                          <a:schemeClr val="dk1"/>
                        </a:solidFill>
                        <a:latin typeface="+mn-lt"/>
                        <a:ea typeface="+mn-ea"/>
                        <a:cs typeface="+mj-cs"/>
                      </a:endParaRPr>
                    </a:p>
                    <a:p>
                      <a:pPr lvl="0" algn="r" rtl="1">
                        <a:buFont typeface="Arial" pitchFamily="34" charset="0"/>
                        <a:buChar char="•"/>
                      </a:pPr>
                      <a:r>
                        <a:rPr lang="ar-DZ" sz="4400" kern="1200" dirty="0" smtClean="0">
                          <a:solidFill>
                            <a:schemeClr val="dk1"/>
                          </a:solidFill>
                          <a:latin typeface="+mn-lt"/>
                          <a:ea typeface="+mn-ea"/>
                          <a:cs typeface="+mj-cs"/>
                        </a:rPr>
                        <a:t>تفكير رشيد عادة </a:t>
                      </a:r>
                      <a:endParaRPr lang="fr-FR" sz="4400" kern="1200" dirty="0" smtClean="0">
                        <a:solidFill>
                          <a:schemeClr val="dk1"/>
                        </a:solidFill>
                        <a:latin typeface="+mn-lt"/>
                        <a:ea typeface="+mn-ea"/>
                        <a:cs typeface="+mj-cs"/>
                      </a:endParaRPr>
                    </a:p>
                    <a:p>
                      <a:pPr algn="r" rtl="1">
                        <a:buFont typeface="Arial" pitchFamily="34" charset="0"/>
                        <a:buChar char="•"/>
                      </a:pPr>
                      <a:r>
                        <a:rPr lang="ar-DZ" sz="4400" kern="1200" dirty="0" smtClean="0">
                          <a:solidFill>
                            <a:schemeClr val="dk1"/>
                          </a:solidFill>
                          <a:latin typeface="+mn-lt"/>
                          <a:ea typeface="+mn-ea"/>
                          <a:cs typeface="+mj-cs"/>
                        </a:rPr>
                        <a:t>يشترك في القرار عدة أفراد </a:t>
                      </a:r>
                      <a:endParaRPr lang="fr-FR" sz="4400" dirty="0">
                        <a:cs typeface="+mj-cs"/>
                      </a:endParaRPr>
                    </a:p>
                  </a:txBody>
                  <a:tcPr/>
                </a:tc>
                <a:tc>
                  <a:txBody>
                    <a:bodyPr/>
                    <a:lstStyle/>
                    <a:p>
                      <a:pPr lvl="0" algn="r" rtl="1">
                        <a:buFont typeface="Arial" pitchFamily="34" charset="0"/>
                        <a:buChar char="•"/>
                      </a:pPr>
                      <a:r>
                        <a:rPr lang="ar-DZ" sz="4000" kern="1200" dirty="0" smtClean="0">
                          <a:solidFill>
                            <a:schemeClr val="dk1"/>
                          </a:solidFill>
                          <a:latin typeface="+mn-lt"/>
                          <a:ea typeface="+mn-ea"/>
                          <a:cs typeface="+mj-cs"/>
                        </a:rPr>
                        <a:t>العدد كبير ومنتشر</a:t>
                      </a:r>
                      <a:endParaRPr lang="fr-FR" sz="4000" kern="1200" dirty="0" smtClean="0">
                        <a:solidFill>
                          <a:schemeClr val="dk1"/>
                        </a:solidFill>
                        <a:latin typeface="+mn-lt"/>
                        <a:ea typeface="+mn-ea"/>
                        <a:cs typeface="+mj-cs"/>
                      </a:endParaRPr>
                    </a:p>
                    <a:p>
                      <a:pPr lvl="0" algn="r" rtl="1">
                        <a:buFont typeface="Arial" pitchFamily="34" charset="0"/>
                        <a:buChar char="•"/>
                      </a:pPr>
                      <a:r>
                        <a:rPr lang="ar-DZ" sz="4000" kern="1200" dirty="0" smtClean="0">
                          <a:solidFill>
                            <a:schemeClr val="dk1"/>
                          </a:solidFill>
                          <a:latin typeface="+mn-lt"/>
                          <a:ea typeface="+mn-ea"/>
                          <a:cs typeface="+mj-cs"/>
                        </a:rPr>
                        <a:t>التقسيم حسب العوامل </a:t>
                      </a:r>
                      <a:r>
                        <a:rPr lang="ar-DZ" sz="4000" kern="1200" dirty="0" err="1" smtClean="0">
                          <a:solidFill>
                            <a:schemeClr val="dk1"/>
                          </a:solidFill>
                          <a:latin typeface="+mn-lt"/>
                          <a:ea typeface="+mn-ea"/>
                          <a:cs typeface="+mj-cs"/>
                        </a:rPr>
                        <a:t>الديمغرافية</a:t>
                      </a:r>
                      <a:r>
                        <a:rPr lang="ar-DZ" sz="4000" kern="1200" dirty="0" smtClean="0">
                          <a:solidFill>
                            <a:schemeClr val="dk1"/>
                          </a:solidFill>
                          <a:latin typeface="+mn-lt"/>
                          <a:ea typeface="+mn-ea"/>
                          <a:cs typeface="+mj-cs"/>
                        </a:rPr>
                        <a:t> (الدخل، المهنة، السن،.... )</a:t>
                      </a:r>
                      <a:endParaRPr lang="fr-FR" sz="4000" kern="1200" dirty="0" smtClean="0">
                        <a:solidFill>
                          <a:schemeClr val="dk1"/>
                        </a:solidFill>
                        <a:latin typeface="+mn-lt"/>
                        <a:ea typeface="+mn-ea"/>
                        <a:cs typeface="+mj-cs"/>
                      </a:endParaRPr>
                    </a:p>
                    <a:p>
                      <a:pPr lvl="0" algn="r" rtl="1">
                        <a:buFont typeface="Arial" pitchFamily="34" charset="0"/>
                        <a:buChar char="•"/>
                      </a:pPr>
                      <a:r>
                        <a:rPr lang="ar-DZ" sz="4000" kern="1200" dirty="0" smtClean="0">
                          <a:solidFill>
                            <a:schemeClr val="dk1"/>
                          </a:solidFill>
                          <a:latin typeface="+mn-lt"/>
                          <a:ea typeface="+mn-ea"/>
                          <a:cs typeface="+mj-cs"/>
                        </a:rPr>
                        <a:t>حجم الودائع صغير نسبيا</a:t>
                      </a:r>
                      <a:endParaRPr lang="fr-FR" sz="4000" kern="1200" dirty="0" smtClean="0">
                        <a:solidFill>
                          <a:schemeClr val="dk1"/>
                        </a:solidFill>
                        <a:latin typeface="+mn-lt"/>
                        <a:ea typeface="+mn-ea"/>
                        <a:cs typeface="+mj-cs"/>
                      </a:endParaRPr>
                    </a:p>
                    <a:p>
                      <a:pPr lvl="0" algn="r" rtl="1">
                        <a:buFont typeface="Arial" pitchFamily="34" charset="0"/>
                        <a:buChar char="•"/>
                      </a:pPr>
                      <a:r>
                        <a:rPr lang="ar-DZ" sz="4000" kern="1200" dirty="0" smtClean="0">
                          <a:solidFill>
                            <a:schemeClr val="dk1"/>
                          </a:solidFill>
                          <a:latin typeface="+mn-lt"/>
                          <a:ea typeface="+mn-ea"/>
                          <a:cs typeface="+mj-cs"/>
                        </a:rPr>
                        <a:t>تفكير يتأثر بالناحية العاطفية</a:t>
                      </a:r>
                      <a:endParaRPr lang="fr-FR" sz="4000" kern="1200" dirty="0" smtClean="0">
                        <a:solidFill>
                          <a:schemeClr val="dk1"/>
                        </a:solidFill>
                        <a:latin typeface="+mn-lt"/>
                        <a:ea typeface="+mn-ea"/>
                        <a:cs typeface="+mj-cs"/>
                      </a:endParaRPr>
                    </a:p>
                    <a:p>
                      <a:pPr algn="r" rtl="1">
                        <a:buFont typeface="Arial" pitchFamily="34" charset="0"/>
                        <a:buChar char="•"/>
                      </a:pPr>
                      <a:r>
                        <a:rPr lang="ar-DZ" sz="4000" kern="1200" dirty="0" smtClean="0">
                          <a:solidFill>
                            <a:schemeClr val="dk1"/>
                          </a:solidFill>
                          <a:latin typeface="+mn-lt"/>
                          <a:ea typeface="+mn-ea"/>
                          <a:cs typeface="+mj-cs"/>
                        </a:rPr>
                        <a:t>القرار يكون فردي عادة </a:t>
                      </a:r>
                      <a:endParaRPr lang="fr-FR" sz="4000" dirty="0">
                        <a:cs typeface="+mj-cs"/>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ar-DZ" b="1" u="sng" dirty="0" smtClean="0"/>
              <a:t>مفهوم تجزئة السوق </a:t>
            </a:r>
            <a:endParaRPr lang="fr-FR" b="1" u="sng" dirty="0"/>
          </a:p>
        </p:txBody>
      </p:sp>
      <p:sp>
        <p:nvSpPr>
          <p:cNvPr id="3" name="Espace réservé du contenu 2"/>
          <p:cNvSpPr>
            <a:spLocks noGrp="1"/>
          </p:cNvSpPr>
          <p:nvPr>
            <p:ph idx="1"/>
          </p:nvPr>
        </p:nvSpPr>
        <p:spPr>
          <a:xfrm>
            <a:off x="457200" y="1142984"/>
            <a:ext cx="8229600" cy="5214974"/>
          </a:xfrm>
        </p:spPr>
        <p:txBody>
          <a:bodyPr>
            <a:noAutofit/>
          </a:bodyPr>
          <a:lstStyle/>
          <a:p>
            <a:pPr algn="r" rtl="1"/>
            <a:r>
              <a:rPr lang="ar-DZ" sz="3600" dirty="0" smtClean="0"/>
              <a:t>تجزئة </a:t>
            </a:r>
            <a:r>
              <a:rPr lang="ar-DZ" sz="3600" dirty="0"/>
              <a:t>السوق هي </a:t>
            </a:r>
            <a:r>
              <a:rPr lang="ar-DZ" sz="3600" dirty="0" err="1"/>
              <a:t>استراتيجية</a:t>
            </a:r>
            <a:r>
              <a:rPr lang="ar-DZ" sz="3600" dirty="0"/>
              <a:t> التسويق التي تنطوي على تقسيم السوق المستهدفة الواسعة إلى مجموعات فرعية من المستهلكين الذين لديهم احتياجات وتطبيقات مشتركة للسلع والخدمات ذات الصلة.</a:t>
            </a:r>
          </a:p>
          <a:p>
            <a:pPr algn="r" rtl="1"/>
            <a:r>
              <a:rPr lang="ar-DZ" sz="3600" dirty="0"/>
              <a:t>اعتماداً على الخصائص المحددة للمنتج، يمكن تقسيم هذه المجموعات الفرعية وفقاً لمعايير مثل العمر والجنس، أو عناصر التمييز الأخرى، مثل الموقع أو الدخل. ويمكن بعد ذلك تصميم حملات التسويق وتنفذ لاستهداف هذه الشرائح الخاصة للعملاء.</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329642" cy="5626121"/>
          </a:xfrm>
        </p:spPr>
        <p:txBody>
          <a:bodyPr>
            <a:normAutofit/>
          </a:bodyPr>
          <a:lstStyle/>
          <a:p>
            <a:pPr algn="ctr">
              <a:buNone/>
            </a:pPr>
            <a:r>
              <a:rPr lang="ar-DZ" sz="4000" dirty="0"/>
              <a:t>يقصد </a:t>
            </a:r>
            <a:r>
              <a:rPr lang="ar-DZ" sz="4000" b="1" dirty="0"/>
              <a:t>بتجزئة السوق</a:t>
            </a:r>
            <a:r>
              <a:rPr lang="ar-DZ" sz="4000" dirty="0"/>
              <a:t> تقسيمه </a:t>
            </a:r>
            <a:r>
              <a:rPr lang="ar-DZ" sz="4000" dirty="0" smtClean="0"/>
              <a:t>إلى </a:t>
            </a:r>
            <a:r>
              <a:rPr lang="ar-DZ" sz="4000" dirty="0"/>
              <a:t>مجموعة من </a:t>
            </a:r>
            <a:r>
              <a:rPr lang="ar-DZ" sz="4000" dirty="0" smtClean="0"/>
              <a:t>الأسواق </a:t>
            </a:r>
            <a:r>
              <a:rPr lang="ar-DZ" sz="4000" dirty="0"/>
              <a:t>الفرعية لكل منها مجموعة من الخصائص المميزة أي تقسيم </a:t>
            </a:r>
            <a:r>
              <a:rPr lang="ar-DZ" sz="4000" dirty="0">
                <a:hlinkClick r:id="rId2" tooltip="سوق كلي (الصفحة غير موجودة)"/>
              </a:rPr>
              <a:t>السوق الكلي</a:t>
            </a:r>
            <a:r>
              <a:rPr lang="ar-DZ" sz="4000" dirty="0"/>
              <a:t> </a:t>
            </a:r>
            <a:r>
              <a:rPr lang="ar-DZ" sz="4000" dirty="0" smtClean="0"/>
              <a:t>إلى </a:t>
            </a:r>
            <a:r>
              <a:rPr lang="ar-DZ" sz="4000" dirty="0"/>
              <a:t>قطاعات ومجموعات متجانسة من المستهلكين تعرف باسم </a:t>
            </a:r>
            <a:r>
              <a:rPr lang="ar-DZ" sz="4000" dirty="0">
                <a:hlinkClick r:id="rId3" tooltip="قطاع سوقي (الصفحة غير موجودة)"/>
              </a:rPr>
              <a:t>القطاعات السوقية</a:t>
            </a:r>
            <a:r>
              <a:rPr lang="ar-DZ" sz="4000" dirty="0"/>
              <a:t> والعمل علي </a:t>
            </a:r>
            <a:r>
              <a:rPr lang="ar-DZ" sz="4000" dirty="0" smtClean="0"/>
              <a:t>إشباع </a:t>
            </a:r>
            <a:r>
              <a:rPr lang="ar-DZ" sz="4000" dirty="0"/>
              <a:t>احتياجات كل </a:t>
            </a:r>
            <a:r>
              <a:rPr lang="ar-DZ" sz="4000" dirty="0">
                <a:hlinkClick r:id="rId3" tooltip="قطاع سوقي (الصفحة غير موجودة)"/>
              </a:rPr>
              <a:t>قطاع سوقي</a:t>
            </a:r>
            <a:r>
              <a:rPr lang="ar-DZ" sz="4000" dirty="0"/>
              <a:t> أو </a:t>
            </a:r>
            <a:r>
              <a:rPr lang="ar-DZ" sz="4000" dirty="0">
                <a:hlinkClick r:id="rId4" tooltip="سوق فرعي (الصفحة غير موجودة)"/>
              </a:rPr>
              <a:t>سوق فرعي</a:t>
            </a:r>
            <a:r>
              <a:rPr lang="ar-DZ" sz="4000" dirty="0"/>
              <a:t> حسب </a:t>
            </a:r>
            <a:r>
              <a:rPr lang="ar-DZ" sz="4000" dirty="0" smtClean="0"/>
              <a:t>خصائصه </a:t>
            </a:r>
            <a:r>
              <a:rPr lang="ar-DZ" sz="4000" dirty="0"/>
              <a:t>المميزة وذلك بتقديم أفضل </a:t>
            </a:r>
            <a:r>
              <a:rPr lang="ar-DZ" sz="4000" dirty="0">
                <a:hlinkClick r:id="rId5" tooltip="مزيج تسويقي"/>
              </a:rPr>
              <a:t>مزيج تسويقي</a:t>
            </a:r>
            <a:r>
              <a:rPr lang="ar-DZ" sz="4000" dirty="0"/>
              <a:t> له</a:t>
            </a:r>
            <a:endParaRPr lang="fr-FR"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pPr rtl="1"/>
            <a:r>
              <a:rPr lang="ar-SY" b="1" u="sng" dirty="0" smtClean="0"/>
              <a:t>يستند </a:t>
            </a:r>
            <a:r>
              <a:rPr lang="ar-SY" b="1" u="sng" dirty="0"/>
              <a:t>مفهوم تجزئة السوق على الحقائق التالية :</a:t>
            </a:r>
            <a:endParaRPr lang="fr-FR" b="1" u="sng" dirty="0"/>
          </a:p>
        </p:txBody>
      </p:sp>
      <p:sp>
        <p:nvSpPr>
          <p:cNvPr id="3" name="Espace réservé du contenu 2"/>
          <p:cNvSpPr>
            <a:spLocks noGrp="1"/>
          </p:cNvSpPr>
          <p:nvPr>
            <p:ph idx="1"/>
          </p:nvPr>
        </p:nvSpPr>
        <p:spPr>
          <a:xfrm>
            <a:off x="457200" y="1285860"/>
            <a:ext cx="8229600" cy="4840303"/>
          </a:xfrm>
        </p:spPr>
        <p:txBody>
          <a:bodyPr>
            <a:normAutofit fontScale="85000" lnSpcReduction="20000"/>
          </a:bodyPr>
          <a:lstStyle/>
          <a:p>
            <a:pPr lvl="0" algn="r" rtl="1"/>
            <a:r>
              <a:rPr lang="ar-SY" sz="3600" dirty="0"/>
              <a:t>يمكن تقسيم العملاء إلى عدة شرائح وفقاً لحاجاتهم </a:t>
            </a:r>
            <a:r>
              <a:rPr lang="ar-SY" sz="3600" dirty="0" err="1"/>
              <a:t>و</a:t>
            </a:r>
            <a:r>
              <a:rPr lang="ar-SY" sz="3600" dirty="0"/>
              <a:t> رغباتهم </a:t>
            </a:r>
            <a:r>
              <a:rPr lang="ar-SY" sz="3600" dirty="0" err="1"/>
              <a:t>و</a:t>
            </a:r>
            <a:r>
              <a:rPr lang="ar-SY" sz="3600" dirty="0"/>
              <a:t> العوامل المؤثرة عليهم سواء كانت عوامل خارجية أو عوامل تخص العميل نفسه </a:t>
            </a:r>
            <a:r>
              <a:rPr lang="ar-SY" sz="3600" dirty="0" smtClean="0"/>
              <a:t>.</a:t>
            </a:r>
            <a:endParaRPr lang="ar-DZ" sz="3600" dirty="0" smtClean="0"/>
          </a:p>
          <a:p>
            <a:pPr lvl="0" algn="r" rtl="1"/>
            <a:endParaRPr lang="fr-FR" sz="3600" dirty="0"/>
          </a:p>
          <a:p>
            <a:pPr lvl="0" algn="r" rtl="1"/>
            <a:r>
              <a:rPr lang="ar-SY" sz="3600" dirty="0"/>
              <a:t>يرحب العملاء عادة بأي جهد من جانب المصرف يأتي متوافقا مع حاجاتهم </a:t>
            </a:r>
            <a:r>
              <a:rPr lang="ar-SY" sz="3600" dirty="0" err="1"/>
              <a:t>و</a:t>
            </a:r>
            <a:r>
              <a:rPr lang="ar-SY" sz="3600" dirty="0"/>
              <a:t> رغباتهم </a:t>
            </a:r>
            <a:r>
              <a:rPr lang="ar-SY" sz="3600" dirty="0" err="1"/>
              <a:t>و</a:t>
            </a:r>
            <a:r>
              <a:rPr lang="ar-SY" sz="3600" dirty="0"/>
              <a:t> يحقق لهم المنافع التي يتوقعونها </a:t>
            </a:r>
            <a:r>
              <a:rPr lang="ar-SY" sz="3600" dirty="0" smtClean="0"/>
              <a:t>.</a:t>
            </a:r>
            <a:endParaRPr lang="ar-DZ" sz="3600" dirty="0" smtClean="0"/>
          </a:p>
          <a:p>
            <a:pPr lvl="0" algn="r" rtl="1"/>
            <a:endParaRPr lang="fr-FR" sz="3600" dirty="0"/>
          </a:p>
          <a:p>
            <a:pPr lvl="0" algn="r" rtl="1"/>
            <a:r>
              <a:rPr lang="ar-SY" sz="3600" dirty="0"/>
              <a:t>يتمثل الهدف الرئيسي للمنظمة المالية في تحديد الأسواق المستهدفة ( أي الأكثر ربحية ) </a:t>
            </a:r>
            <a:r>
              <a:rPr lang="ar-SY" sz="3600" dirty="0" err="1"/>
              <a:t>و</a:t>
            </a:r>
            <a:r>
              <a:rPr lang="ar-SY" sz="3600" dirty="0"/>
              <a:t> المحافظة على العملاء الحاليين </a:t>
            </a:r>
            <a:r>
              <a:rPr lang="ar-SY" sz="3600" dirty="0" err="1"/>
              <a:t>و</a:t>
            </a:r>
            <a:r>
              <a:rPr lang="ar-SY" sz="3600" dirty="0"/>
              <a:t> اجتذاب عملاء جدد لضمان الاستمرار في السوق </a:t>
            </a:r>
            <a:r>
              <a:rPr lang="ar-SY" sz="3600" dirty="0" err="1"/>
              <a:t>و</a:t>
            </a:r>
            <a:r>
              <a:rPr lang="ar-SY" sz="3600" dirty="0"/>
              <a:t> الصمود بوجه المنافسة </a:t>
            </a:r>
            <a:r>
              <a:rPr lang="ar-SY" sz="3600" dirty="0" smtClean="0"/>
              <a:t>.</a:t>
            </a:r>
            <a:endParaRPr lang="ar-DZ" sz="3600" dirty="0" smtClean="0"/>
          </a:p>
          <a:p>
            <a:pPr lvl="0" algn="r" rtl="1"/>
            <a:endParaRPr lang="fr-FR"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pPr lvl="0" algn="r" rtl="1"/>
            <a:r>
              <a:rPr lang="ar-SY" sz="4000" dirty="0" smtClean="0"/>
              <a:t>تساعد تجزئة السوق الإدارة على تحديد الاستراتيجيات المناسبة لكل قطاع .</a:t>
            </a:r>
            <a:endParaRPr lang="ar-DZ" sz="4000" dirty="0" smtClean="0"/>
          </a:p>
          <a:p>
            <a:pPr lvl="0" algn="r" rtl="1"/>
            <a:endParaRPr lang="fr-FR" sz="4000" dirty="0" smtClean="0"/>
          </a:p>
          <a:p>
            <a:pPr lvl="0" algn="r" rtl="1"/>
            <a:r>
              <a:rPr lang="ar-SY" sz="4000" dirty="0" smtClean="0"/>
              <a:t>تسمح تجزئة السوق بتحديد السياسات الخاصة بكل قطاع </a:t>
            </a:r>
            <a:r>
              <a:rPr lang="ar-SY" sz="4000" dirty="0" err="1" smtClean="0"/>
              <a:t>و</a:t>
            </a:r>
            <a:r>
              <a:rPr lang="ar-SY" sz="4000" dirty="0" smtClean="0"/>
              <a:t> في تحديد المزيج التسويقي له .</a:t>
            </a:r>
            <a:endParaRPr lang="ar-DZ" sz="4000" dirty="0" smtClean="0"/>
          </a:p>
          <a:p>
            <a:pPr lvl="0" algn="r" rtl="1"/>
            <a:endParaRPr lang="fr-FR" sz="4000" dirty="0" smtClean="0"/>
          </a:p>
          <a:p>
            <a:pPr lvl="0" algn="r" rtl="1"/>
            <a:r>
              <a:rPr lang="ar-SY" sz="4000" dirty="0" smtClean="0"/>
              <a:t>تتمكن الإدارة من تحديد الأهداف التي يسعى إلى تحقيقها في كل قطاع </a:t>
            </a:r>
            <a:r>
              <a:rPr lang="ar-SY" sz="4000" dirty="0" err="1" smtClean="0"/>
              <a:t>و</a:t>
            </a:r>
            <a:r>
              <a:rPr lang="ar-SY" sz="4000" dirty="0" smtClean="0"/>
              <a:t> توفير المستلزمات المناسبة لذلك .</a:t>
            </a:r>
            <a:endParaRPr lang="fr-FR" sz="4000"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u="sng" dirty="0" smtClean="0"/>
              <a:t>أسس تجزئة السوق المصرفية </a:t>
            </a:r>
            <a:r>
              <a:rPr lang="ar-DZ" dirty="0" smtClean="0"/>
              <a:t>:</a:t>
            </a:r>
            <a:endParaRPr lang="fr-FR" dirty="0"/>
          </a:p>
        </p:txBody>
      </p:sp>
      <p:sp>
        <p:nvSpPr>
          <p:cNvPr id="3" name="Espace réservé du contenu 2"/>
          <p:cNvSpPr>
            <a:spLocks noGrp="1"/>
          </p:cNvSpPr>
          <p:nvPr>
            <p:ph idx="1"/>
          </p:nvPr>
        </p:nvSpPr>
        <p:spPr/>
        <p:txBody>
          <a:bodyPr>
            <a:normAutofit/>
          </a:bodyPr>
          <a:lstStyle/>
          <a:p>
            <a:pPr algn="r" rtl="1">
              <a:buNone/>
            </a:pPr>
            <a:r>
              <a:rPr lang="ar-SY" sz="4000" dirty="0"/>
              <a:t>يمكن تقسيم هذه الأسس إلى مجموعتين رئيسيتين :</a:t>
            </a:r>
            <a:endParaRPr lang="fr-FR" sz="4000" dirty="0"/>
          </a:p>
          <a:p>
            <a:pPr lvl="1" algn="r" rtl="1"/>
            <a:r>
              <a:rPr lang="ar-SY" sz="3600" b="1" dirty="0"/>
              <a:t>الأسس العامة </a:t>
            </a:r>
            <a:r>
              <a:rPr lang="ar-SY" sz="3600" dirty="0"/>
              <a:t>: تضم العوامل الجغرافية </a:t>
            </a:r>
            <a:r>
              <a:rPr lang="ar-SY" sz="3600" dirty="0" err="1"/>
              <a:t>و</a:t>
            </a:r>
            <a:r>
              <a:rPr lang="ar-SY" sz="3600" dirty="0"/>
              <a:t> السكانية والسلوكية .</a:t>
            </a:r>
            <a:endParaRPr lang="fr-FR" sz="3600" dirty="0"/>
          </a:p>
          <a:p>
            <a:pPr lvl="1" algn="r" rtl="1"/>
            <a:r>
              <a:rPr lang="ar-SY" sz="3600" b="1" dirty="0"/>
              <a:t>الأسس الخاصة </a:t>
            </a:r>
            <a:r>
              <a:rPr lang="ar-SY" sz="3600" dirty="0"/>
              <a:t>: تمثل العوامل المرتبطة بالمنتج كالمنافع المتوقعة , معدل الاستخدام </a:t>
            </a:r>
            <a:r>
              <a:rPr lang="ar-SY" sz="3600" dirty="0" err="1"/>
              <a:t>و</a:t>
            </a:r>
            <a:r>
              <a:rPr lang="ar-SY" sz="3600" dirty="0"/>
              <a:t> الولاء . </a:t>
            </a:r>
            <a:endParaRPr lang="fr-FR"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pPr rtl="1"/>
            <a:r>
              <a:rPr lang="ar-DZ" b="1" u="sng" dirty="0" smtClean="0"/>
              <a:t>1- الأسس العامة  : </a:t>
            </a:r>
            <a:endParaRPr lang="fr-FR" b="1" u="sng" dirty="0"/>
          </a:p>
        </p:txBody>
      </p:sp>
      <p:sp>
        <p:nvSpPr>
          <p:cNvPr id="3" name="Espace réservé du contenu 2"/>
          <p:cNvSpPr>
            <a:spLocks noGrp="1"/>
          </p:cNvSpPr>
          <p:nvPr>
            <p:ph idx="1"/>
          </p:nvPr>
        </p:nvSpPr>
        <p:spPr>
          <a:xfrm>
            <a:off x="457200" y="1142984"/>
            <a:ext cx="8229600" cy="4983179"/>
          </a:xfrm>
        </p:spPr>
        <p:txBody>
          <a:bodyPr>
            <a:normAutofit lnSpcReduction="10000"/>
          </a:bodyPr>
          <a:lstStyle/>
          <a:p>
            <a:pPr algn="r" rtl="1"/>
            <a:r>
              <a:rPr lang="ar-SY" sz="3600" b="1" dirty="0"/>
              <a:t>العوامل الجغرافية :</a:t>
            </a:r>
            <a:endParaRPr lang="fr-FR" sz="3600" dirty="0"/>
          </a:p>
          <a:p>
            <a:pPr algn="r" rtl="1"/>
            <a:r>
              <a:rPr lang="ar-SY" sz="3600" dirty="0"/>
              <a:t>حيث يتم تقسيم السوق إلى وحدات مختلفة مثل الأقاليم أو المحافظات أو المناطق أو المدن ... و ذلك لأن العملاء الذين يقيمون في نفس الوحدة الجغرافية لهم تقريبا حاجات </a:t>
            </a:r>
            <a:r>
              <a:rPr lang="ar-SY" sz="3600" dirty="0" err="1"/>
              <a:t>و</a:t>
            </a:r>
            <a:r>
              <a:rPr lang="ar-SY" sz="3600" dirty="0"/>
              <a:t> رغبات متجانسة تميزهم عن غيرهم .</a:t>
            </a:r>
            <a:endParaRPr lang="fr-FR" sz="3600" dirty="0"/>
          </a:p>
          <a:p>
            <a:pPr algn="r" rtl="1"/>
            <a:r>
              <a:rPr lang="ar-SY" sz="3600" dirty="0"/>
              <a:t>كتقسيم السوق </a:t>
            </a:r>
            <a:r>
              <a:rPr lang="ar-DZ" sz="3600" dirty="0" smtClean="0"/>
              <a:t>الجزائرية </a:t>
            </a:r>
            <a:r>
              <a:rPr lang="ar-SY" sz="3600" dirty="0" smtClean="0"/>
              <a:t>إلى </a:t>
            </a:r>
            <a:r>
              <a:rPr lang="ar-SY" sz="3600" dirty="0"/>
              <a:t>المنطقة الجنوبية , المنطقة الوسطى , الساحلية , الشمالية </a:t>
            </a:r>
            <a:r>
              <a:rPr lang="ar-SY" sz="3600" dirty="0" err="1"/>
              <a:t>و</a:t>
            </a:r>
            <a:r>
              <a:rPr lang="ar-SY" sz="3600" dirty="0"/>
              <a:t> الشمالية الشرقية .</a:t>
            </a:r>
            <a:endParaRPr lang="fr-FR" sz="3600" dirty="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29642" cy="5940444"/>
          </a:xfrm>
        </p:spPr>
        <p:txBody>
          <a:bodyPr>
            <a:noAutofit/>
          </a:bodyPr>
          <a:lstStyle/>
          <a:p>
            <a:pPr rtl="1"/>
            <a:r>
              <a:rPr lang="ar-SY" sz="3200" b="1" dirty="0" smtClean="0"/>
              <a:t>العوامل السكانية </a:t>
            </a:r>
            <a:r>
              <a:rPr lang="ar-SY" sz="2800" b="1" dirty="0" smtClean="0"/>
              <a:t>:</a:t>
            </a:r>
            <a:r>
              <a:rPr lang="fr-FR" sz="2800" dirty="0" smtClean="0"/>
              <a:t/>
            </a:r>
            <a:br>
              <a:rPr lang="fr-FR" sz="2800" dirty="0" smtClean="0"/>
            </a:br>
            <a:r>
              <a:rPr lang="ar-SY" sz="2800" dirty="0" smtClean="0"/>
              <a:t>تستند عملية تجزئة السوق المصرفية على استخدام واحد أو أكثر من الخصائص السكانية مثل  العمر </a:t>
            </a:r>
            <a:r>
              <a:rPr lang="ar-SY" sz="2800" dirty="0" err="1" smtClean="0"/>
              <a:t>و</a:t>
            </a:r>
            <a:r>
              <a:rPr lang="ar-SY" sz="2800" dirty="0" smtClean="0"/>
              <a:t> الجنس </a:t>
            </a:r>
            <a:r>
              <a:rPr lang="ar-SY" sz="2800" dirty="0" err="1" smtClean="0"/>
              <a:t>و</a:t>
            </a:r>
            <a:r>
              <a:rPr lang="ar-SY" sz="2800" dirty="0" smtClean="0"/>
              <a:t> الدخل </a:t>
            </a:r>
            <a:r>
              <a:rPr lang="ar-SY" sz="2800" dirty="0" err="1" smtClean="0"/>
              <a:t>و</a:t>
            </a:r>
            <a:r>
              <a:rPr lang="ar-SY" sz="2800" dirty="0" smtClean="0"/>
              <a:t> الحالة الاجتماعية , المهنة </a:t>
            </a:r>
            <a:r>
              <a:rPr lang="ar-SY" sz="2800" dirty="0" err="1" smtClean="0"/>
              <a:t>و</a:t>
            </a:r>
            <a:r>
              <a:rPr lang="ar-SY" sz="2800" dirty="0" smtClean="0"/>
              <a:t> التحصيل العلمي .</a:t>
            </a:r>
            <a:r>
              <a:rPr lang="fr-FR" sz="2800" dirty="0" smtClean="0"/>
              <a:t/>
            </a:r>
            <a:br>
              <a:rPr lang="fr-FR" sz="2800" dirty="0" smtClean="0"/>
            </a:br>
            <a:r>
              <a:rPr lang="ar-SY" sz="2800" dirty="0" smtClean="0"/>
              <a:t>و يمكن استخدام أكثر من عامل في آن واحد بهدف التعرف على مدى تأثيرها على قرار العملاء </a:t>
            </a:r>
            <a:r>
              <a:rPr lang="ar-SY" sz="2800" dirty="0" err="1" smtClean="0"/>
              <a:t>و</a:t>
            </a:r>
            <a:r>
              <a:rPr lang="ar-SY" sz="2800" dirty="0" smtClean="0"/>
              <a:t> على رغبتهم في الاستفادة من الخدمة المصرفية .</a:t>
            </a:r>
            <a:r>
              <a:rPr lang="fr-FR" sz="2800" dirty="0" smtClean="0"/>
              <a:t/>
            </a:r>
            <a:br>
              <a:rPr lang="fr-FR" sz="2800" dirty="0" smtClean="0"/>
            </a:br>
            <a:r>
              <a:rPr lang="ar-SY" sz="2800" dirty="0" smtClean="0"/>
              <a:t> كالمصارف الإنكليزية التي قامت  بتخصيص فروع للنساء فقط  </a:t>
            </a:r>
            <a:r>
              <a:rPr lang="ar-SY" sz="2800" dirty="0" err="1" smtClean="0"/>
              <a:t>و</a:t>
            </a:r>
            <a:r>
              <a:rPr lang="ar-SY" sz="2800" dirty="0" smtClean="0"/>
              <a:t> التي تم افتتاح أول فرع لها 1964 , كما تم إنشاء أول مصرف نسائي في الولايات المتحدة عام 1975 اعتماد على دراسة أظهرت بأن هناك الكثير من النساء يفضلن التعامل مع هذا النوع من المصارف</a:t>
            </a:r>
            <a:endParaRPr lang="fr-FR" sz="28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879</Words>
  <Application>Microsoft Office PowerPoint</Application>
  <PresentationFormat>Affichage à l'écran (4:3)</PresentationFormat>
  <Paragraphs>78</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Diapositive 1</vt:lpstr>
      <vt:lpstr>Diapositive 2</vt:lpstr>
      <vt:lpstr>مفهوم تجزئة السوق </vt:lpstr>
      <vt:lpstr>Diapositive 4</vt:lpstr>
      <vt:lpstr>يستند مفهوم تجزئة السوق على الحقائق التالية :</vt:lpstr>
      <vt:lpstr>Diapositive 6</vt:lpstr>
      <vt:lpstr>أسس تجزئة السوق المصرفية :</vt:lpstr>
      <vt:lpstr>1- الأسس العامة  : </vt:lpstr>
      <vt:lpstr>العوامل السكانية : تستند عملية تجزئة السوق المصرفية على استخدام واحد أو أكثر من الخصائص السكانية مثل  العمر و الجنس و الدخل و الحالة الاجتماعية , المهنة و التحصيل العلمي . و يمكن استخدام أكثر من عامل في آن واحد بهدف التعرف على مدى تأثيرها على قرار العملاء و على رغبتهم في الاستفادة من الخدمة المصرفية .  كالمصارف الإنكليزية التي قامت  بتخصيص فروع للنساء فقط  و التي تم افتتاح أول فرع لها 1964 , كما تم إنشاء أول مصرف نسائي في الولايات المتحدة عام 1975 اعتماد على دراسة أظهرت بأن هناك الكثير من النساء يفضلن التعامل مع هذا النوع من المصارف</vt:lpstr>
      <vt:lpstr>Diapositive 10</vt:lpstr>
      <vt:lpstr>2- الأسس الخاصة :</vt:lpstr>
      <vt:lpstr>Diapositive 12</vt:lpstr>
      <vt:lpstr>Diapositive 13</vt:lpstr>
      <vt:lpstr> تحديد إستراتيجية السوق المستهدفة في القطاع المصرفي : </vt:lpstr>
      <vt:lpstr>1- إستراتيجية التسويق المعمم ( التسويق الموحد ):</vt:lpstr>
      <vt:lpstr>2- إستراتيجية التسويق المتنوع أو المتباين : </vt:lpstr>
      <vt:lpstr>Diapositive 17</vt:lpstr>
      <vt:lpstr>3- إستراتيجية التسويق المركز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USER</dc:creator>
  <cp:lastModifiedBy>USER</cp:lastModifiedBy>
  <cp:revision>13</cp:revision>
  <dcterms:created xsi:type="dcterms:W3CDTF">2021-01-06T09:14:46Z</dcterms:created>
  <dcterms:modified xsi:type="dcterms:W3CDTF">2021-01-06T10:35:29Z</dcterms:modified>
</cp:coreProperties>
</file>