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88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BB4E370-4727-488C-90C1-EFB23A1C83DC}" type="doc">
      <dgm:prSet loTypeId="urn:microsoft.com/office/officeart/2005/8/layout/radial1" loCatId="cycle" qsTypeId="urn:microsoft.com/office/officeart/2005/8/quickstyle/simple5" qsCatId="simple" csTypeId="urn:microsoft.com/office/officeart/2005/8/colors/colorful1#1" csCatId="colorful" phldr="1"/>
      <dgm:spPr/>
      <dgm:t>
        <a:bodyPr/>
        <a:lstStyle/>
        <a:p>
          <a:endParaRPr lang="fr-FR"/>
        </a:p>
      </dgm:t>
    </dgm:pt>
    <dgm:pt modelId="{786782A0-25E1-4644-BB44-269567B9CFE8}">
      <dgm:prSet phldrT="[Texte]"/>
      <dgm:spPr/>
      <dgm:t>
        <a:bodyPr/>
        <a:lstStyle/>
        <a:p>
          <a:r>
            <a:rPr lang="fr-FR" dirty="0" smtClean="0"/>
            <a:t>Les techniques de DATA MINING</a:t>
          </a:r>
          <a:endParaRPr lang="fr-FR" dirty="0"/>
        </a:p>
      </dgm:t>
    </dgm:pt>
    <dgm:pt modelId="{0D17B788-7B30-45F2-B24B-85E95ED2E73E}" type="parTrans" cxnId="{D53D2BB5-E148-401B-9BEF-2BBD9E2B1B59}">
      <dgm:prSet/>
      <dgm:spPr/>
      <dgm:t>
        <a:bodyPr/>
        <a:lstStyle/>
        <a:p>
          <a:endParaRPr lang="fr-FR"/>
        </a:p>
      </dgm:t>
    </dgm:pt>
    <dgm:pt modelId="{17DC09A4-A887-4E05-8F8F-36B456431C7C}" type="sibTrans" cxnId="{D53D2BB5-E148-401B-9BEF-2BBD9E2B1B59}">
      <dgm:prSet/>
      <dgm:spPr/>
      <dgm:t>
        <a:bodyPr/>
        <a:lstStyle/>
        <a:p>
          <a:endParaRPr lang="fr-FR"/>
        </a:p>
      </dgm:t>
    </dgm:pt>
    <dgm:pt modelId="{57C8EBE3-8642-4CF4-889F-8ACF00C69273}">
      <dgm:prSet phldrT="[Texte]"/>
      <dgm:spPr/>
      <dgm:t>
        <a:bodyPr/>
        <a:lstStyle/>
        <a:p>
          <a:r>
            <a:rPr lang="fr-FR" dirty="0" smtClean="0"/>
            <a:t>LES RESEAUX DE NEURONES</a:t>
          </a:r>
          <a:endParaRPr lang="fr-FR" dirty="0"/>
        </a:p>
      </dgm:t>
    </dgm:pt>
    <dgm:pt modelId="{F39962BF-827D-488A-9334-7ADFF81B129C}" type="parTrans" cxnId="{114A5F06-589D-402A-934B-8A2A62C44740}">
      <dgm:prSet/>
      <dgm:spPr/>
      <dgm:t>
        <a:bodyPr/>
        <a:lstStyle/>
        <a:p>
          <a:endParaRPr lang="fr-FR"/>
        </a:p>
      </dgm:t>
    </dgm:pt>
    <dgm:pt modelId="{1A42F0A6-4FC4-43F6-B67C-AF134102061A}" type="sibTrans" cxnId="{114A5F06-589D-402A-934B-8A2A62C44740}">
      <dgm:prSet/>
      <dgm:spPr/>
      <dgm:t>
        <a:bodyPr/>
        <a:lstStyle/>
        <a:p>
          <a:endParaRPr lang="fr-FR"/>
        </a:p>
      </dgm:t>
    </dgm:pt>
    <dgm:pt modelId="{6B2E2B18-7B3F-4D25-9DDC-6A15FFDE2EA9}">
      <dgm:prSet phldrT="[Texte]"/>
      <dgm:spPr/>
      <dgm:t>
        <a:bodyPr/>
        <a:lstStyle/>
        <a:p>
          <a:r>
            <a:rPr lang="fr-FR" dirty="0" smtClean="0"/>
            <a:t>LES ARBRES DE DECISION</a:t>
          </a:r>
          <a:endParaRPr lang="fr-FR" dirty="0"/>
        </a:p>
      </dgm:t>
    </dgm:pt>
    <dgm:pt modelId="{7ADA386C-E568-4F77-B8F5-6F7544CA195A}" type="parTrans" cxnId="{0C24CE08-F3E1-48E7-A85E-25304CD197F6}">
      <dgm:prSet/>
      <dgm:spPr/>
      <dgm:t>
        <a:bodyPr/>
        <a:lstStyle/>
        <a:p>
          <a:endParaRPr lang="fr-FR"/>
        </a:p>
      </dgm:t>
    </dgm:pt>
    <dgm:pt modelId="{DB72946D-A9B9-4618-8D62-F4E42F2BEE89}" type="sibTrans" cxnId="{0C24CE08-F3E1-48E7-A85E-25304CD197F6}">
      <dgm:prSet/>
      <dgm:spPr/>
      <dgm:t>
        <a:bodyPr/>
        <a:lstStyle/>
        <a:p>
          <a:endParaRPr lang="fr-FR"/>
        </a:p>
      </dgm:t>
    </dgm:pt>
    <dgm:pt modelId="{5B9A074A-912A-4A5C-822B-13A19E8A6D32}">
      <dgm:prSet phldrT="[Texte]" custT="1"/>
      <dgm:spPr>
        <a:ln w="76200">
          <a:solidFill>
            <a:srgbClr val="FF0000"/>
          </a:solidFill>
        </a:ln>
      </dgm:spPr>
      <dgm:t>
        <a:bodyPr/>
        <a:lstStyle/>
        <a:p>
          <a:r>
            <a:rPr lang="fr-FR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LES ALGORITHMES GENETIQUES</a:t>
          </a:r>
          <a:endParaRPr lang="fr-FR" sz="1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4A825E8-77E4-41CE-8F97-D0EED2B5C0BE}" type="parTrans" cxnId="{182B11FE-8001-4F7F-803B-3EE967146AB6}">
      <dgm:prSet/>
      <dgm:spPr/>
      <dgm:t>
        <a:bodyPr/>
        <a:lstStyle/>
        <a:p>
          <a:endParaRPr lang="fr-FR"/>
        </a:p>
      </dgm:t>
    </dgm:pt>
    <dgm:pt modelId="{C99C4FFD-7633-47B0-9760-DFD49303A824}" type="sibTrans" cxnId="{182B11FE-8001-4F7F-803B-3EE967146AB6}">
      <dgm:prSet/>
      <dgm:spPr/>
      <dgm:t>
        <a:bodyPr/>
        <a:lstStyle/>
        <a:p>
          <a:endParaRPr lang="fr-FR"/>
        </a:p>
      </dgm:t>
    </dgm:pt>
    <dgm:pt modelId="{C048128D-95E9-4F53-AFD4-68D7ED5598F6}">
      <dgm:prSet phldrT="[Texte]"/>
      <dgm:spPr/>
      <dgm:t>
        <a:bodyPr/>
        <a:lstStyle/>
        <a:p>
          <a:r>
            <a:rPr lang="fr-FR" dirty="0" smtClean="0"/>
            <a:t>LES REGLES ASSOCIATIVES</a:t>
          </a:r>
          <a:endParaRPr lang="fr-FR" dirty="0"/>
        </a:p>
      </dgm:t>
    </dgm:pt>
    <dgm:pt modelId="{2F805718-CA83-41B9-8F0E-F4EF14674702}" type="parTrans" cxnId="{43274BB2-4B35-4E09-90C5-A892FD1DBDF3}">
      <dgm:prSet/>
      <dgm:spPr/>
      <dgm:t>
        <a:bodyPr/>
        <a:lstStyle/>
        <a:p>
          <a:endParaRPr lang="fr-FR"/>
        </a:p>
      </dgm:t>
    </dgm:pt>
    <dgm:pt modelId="{8D4E5D0A-07ED-493D-8432-A23AF621F155}" type="sibTrans" cxnId="{43274BB2-4B35-4E09-90C5-A892FD1DBDF3}">
      <dgm:prSet/>
      <dgm:spPr/>
      <dgm:t>
        <a:bodyPr/>
        <a:lstStyle/>
        <a:p>
          <a:endParaRPr lang="fr-FR"/>
        </a:p>
      </dgm:t>
    </dgm:pt>
    <dgm:pt modelId="{40542DB9-9E62-464F-AB72-B4F9F0B01526}">
      <dgm:prSet phldrT="[Texte]"/>
      <dgm:spPr/>
      <dgm:t>
        <a:bodyPr/>
        <a:lstStyle/>
        <a:p>
          <a:r>
            <a:rPr lang="fr-FR" dirty="0" smtClean="0"/>
            <a:t>L’ALGORITHME DES K-PLUS PROCHES VOISINS</a:t>
          </a:r>
          <a:endParaRPr lang="fr-FR" dirty="0"/>
        </a:p>
      </dgm:t>
    </dgm:pt>
    <dgm:pt modelId="{FE5ED035-A211-413F-BF16-960B44633D66}" type="parTrans" cxnId="{86B0144B-5532-4351-96D5-4F32D44E8800}">
      <dgm:prSet/>
      <dgm:spPr/>
      <dgm:t>
        <a:bodyPr/>
        <a:lstStyle/>
        <a:p>
          <a:endParaRPr lang="fr-FR"/>
        </a:p>
      </dgm:t>
    </dgm:pt>
    <dgm:pt modelId="{F89412ED-81DE-4B79-8CF2-8EFE28AEE171}" type="sibTrans" cxnId="{86B0144B-5532-4351-96D5-4F32D44E8800}">
      <dgm:prSet/>
      <dgm:spPr/>
      <dgm:t>
        <a:bodyPr/>
        <a:lstStyle/>
        <a:p>
          <a:endParaRPr lang="fr-FR"/>
        </a:p>
      </dgm:t>
    </dgm:pt>
    <dgm:pt modelId="{ABA0C71B-FDE3-4934-8B5F-C3A96B73D750}">
      <dgm:prSet phldrT="[Texte]"/>
      <dgm:spPr/>
      <dgm:t>
        <a:bodyPr/>
        <a:lstStyle/>
        <a:p>
          <a:r>
            <a:rPr lang="fr-FR" dirty="0" smtClean="0"/>
            <a:t>L'ALGORITHME DES K-MOYENNES (K-MEANS)</a:t>
          </a:r>
          <a:endParaRPr lang="fr-FR" dirty="0"/>
        </a:p>
      </dgm:t>
    </dgm:pt>
    <dgm:pt modelId="{53A5262D-3A58-4F71-8EC1-66D8DE90B59A}" type="parTrans" cxnId="{5C8398E7-C8C2-450B-AD57-0CBA1236CD3E}">
      <dgm:prSet/>
      <dgm:spPr/>
      <dgm:t>
        <a:bodyPr/>
        <a:lstStyle/>
        <a:p>
          <a:endParaRPr lang="fr-FR"/>
        </a:p>
      </dgm:t>
    </dgm:pt>
    <dgm:pt modelId="{6A2EF10B-B605-4A4D-A319-B11E15CEB114}" type="sibTrans" cxnId="{5C8398E7-C8C2-450B-AD57-0CBA1236CD3E}">
      <dgm:prSet/>
      <dgm:spPr/>
      <dgm:t>
        <a:bodyPr/>
        <a:lstStyle/>
        <a:p>
          <a:endParaRPr lang="fr-FR"/>
        </a:p>
      </dgm:t>
    </dgm:pt>
    <dgm:pt modelId="{FC5F0059-B2D6-4EB9-B300-6A6315E4301D}" type="pres">
      <dgm:prSet presAssocID="{CBB4E370-4727-488C-90C1-EFB23A1C83DC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CDB15955-9FC2-4B6A-8794-EBC6F10F55DF}" type="pres">
      <dgm:prSet presAssocID="{786782A0-25E1-4644-BB44-269567B9CFE8}" presName="centerShape" presStyleLbl="node0" presStyleIdx="0" presStyleCnt="1"/>
      <dgm:spPr/>
      <dgm:t>
        <a:bodyPr/>
        <a:lstStyle/>
        <a:p>
          <a:endParaRPr lang="fr-FR"/>
        </a:p>
      </dgm:t>
    </dgm:pt>
    <dgm:pt modelId="{9E318A67-CCE7-4184-A0BB-B5B024CE6915}" type="pres">
      <dgm:prSet presAssocID="{F39962BF-827D-488A-9334-7ADFF81B129C}" presName="Name9" presStyleLbl="parChTrans1D2" presStyleIdx="0" presStyleCnt="6"/>
      <dgm:spPr/>
      <dgm:t>
        <a:bodyPr/>
        <a:lstStyle/>
        <a:p>
          <a:endParaRPr lang="fr-FR"/>
        </a:p>
      </dgm:t>
    </dgm:pt>
    <dgm:pt modelId="{530F57F7-7649-42EB-8EA2-18AF1DB28641}" type="pres">
      <dgm:prSet presAssocID="{F39962BF-827D-488A-9334-7ADFF81B129C}" presName="connTx" presStyleLbl="parChTrans1D2" presStyleIdx="0" presStyleCnt="6"/>
      <dgm:spPr/>
      <dgm:t>
        <a:bodyPr/>
        <a:lstStyle/>
        <a:p>
          <a:endParaRPr lang="fr-FR"/>
        </a:p>
      </dgm:t>
    </dgm:pt>
    <dgm:pt modelId="{15D95AF1-6215-4B87-8310-3478B0BCCB3C}" type="pres">
      <dgm:prSet presAssocID="{57C8EBE3-8642-4CF4-889F-8ACF00C69273}" presName="node" presStyleLbl="node1" presStyleIdx="0" presStyleCnt="6" custRadScaleRad="10313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7FE8A41-A0E3-40CC-B0DD-FC77880DED15}" type="pres">
      <dgm:prSet presAssocID="{7ADA386C-E568-4F77-B8F5-6F7544CA195A}" presName="Name9" presStyleLbl="parChTrans1D2" presStyleIdx="1" presStyleCnt="6"/>
      <dgm:spPr/>
      <dgm:t>
        <a:bodyPr/>
        <a:lstStyle/>
        <a:p>
          <a:endParaRPr lang="fr-FR"/>
        </a:p>
      </dgm:t>
    </dgm:pt>
    <dgm:pt modelId="{BEF9B080-1603-4866-A37B-6C8A2F6530FA}" type="pres">
      <dgm:prSet presAssocID="{7ADA386C-E568-4F77-B8F5-6F7544CA195A}" presName="connTx" presStyleLbl="parChTrans1D2" presStyleIdx="1" presStyleCnt="6"/>
      <dgm:spPr/>
      <dgm:t>
        <a:bodyPr/>
        <a:lstStyle/>
        <a:p>
          <a:endParaRPr lang="fr-FR"/>
        </a:p>
      </dgm:t>
    </dgm:pt>
    <dgm:pt modelId="{1B317908-360F-4F45-8316-BF66E7CB244D}" type="pres">
      <dgm:prSet presAssocID="{6B2E2B18-7B3F-4D25-9DDC-6A15FFDE2EA9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FDE6115-423D-4106-B277-6DA1C10CEAE4}" type="pres">
      <dgm:prSet presAssocID="{E4A825E8-77E4-41CE-8F97-D0EED2B5C0BE}" presName="Name9" presStyleLbl="parChTrans1D2" presStyleIdx="2" presStyleCnt="6"/>
      <dgm:spPr/>
      <dgm:t>
        <a:bodyPr/>
        <a:lstStyle/>
        <a:p>
          <a:endParaRPr lang="fr-FR"/>
        </a:p>
      </dgm:t>
    </dgm:pt>
    <dgm:pt modelId="{F8D50AA6-9BD5-46B2-A298-4CD143C9D29F}" type="pres">
      <dgm:prSet presAssocID="{E4A825E8-77E4-41CE-8F97-D0EED2B5C0BE}" presName="connTx" presStyleLbl="parChTrans1D2" presStyleIdx="2" presStyleCnt="6"/>
      <dgm:spPr/>
      <dgm:t>
        <a:bodyPr/>
        <a:lstStyle/>
        <a:p>
          <a:endParaRPr lang="fr-FR"/>
        </a:p>
      </dgm:t>
    </dgm:pt>
    <dgm:pt modelId="{5F27CF43-0449-42D4-8C1B-9D70A53E5BE6}" type="pres">
      <dgm:prSet presAssocID="{5B9A074A-912A-4A5C-822B-13A19E8A6D32}" presName="node" presStyleLbl="node1" presStyleIdx="2" presStyleCnt="6" custScaleX="123663" custScaleY="117922" custRadScaleRad="113603" custRadScaleInc="-466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8CD11C2-5A17-47F3-8831-E8810595C952}" type="pres">
      <dgm:prSet presAssocID="{2F805718-CA83-41B9-8F0E-F4EF14674702}" presName="Name9" presStyleLbl="parChTrans1D2" presStyleIdx="3" presStyleCnt="6"/>
      <dgm:spPr/>
      <dgm:t>
        <a:bodyPr/>
        <a:lstStyle/>
        <a:p>
          <a:endParaRPr lang="fr-FR"/>
        </a:p>
      </dgm:t>
    </dgm:pt>
    <dgm:pt modelId="{0F8EFDBD-3265-4E11-85B3-798C1677B1C7}" type="pres">
      <dgm:prSet presAssocID="{2F805718-CA83-41B9-8F0E-F4EF14674702}" presName="connTx" presStyleLbl="parChTrans1D2" presStyleIdx="3" presStyleCnt="6"/>
      <dgm:spPr/>
      <dgm:t>
        <a:bodyPr/>
        <a:lstStyle/>
        <a:p>
          <a:endParaRPr lang="fr-FR"/>
        </a:p>
      </dgm:t>
    </dgm:pt>
    <dgm:pt modelId="{EFD3BBAE-DE2F-44EB-9044-2BB203482268}" type="pres">
      <dgm:prSet presAssocID="{C048128D-95E9-4F53-AFD4-68D7ED5598F6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00FA3CA-3CAD-4FF1-B410-CD778FC2276A}" type="pres">
      <dgm:prSet presAssocID="{FE5ED035-A211-413F-BF16-960B44633D66}" presName="Name9" presStyleLbl="parChTrans1D2" presStyleIdx="4" presStyleCnt="6"/>
      <dgm:spPr/>
      <dgm:t>
        <a:bodyPr/>
        <a:lstStyle/>
        <a:p>
          <a:endParaRPr lang="fr-FR"/>
        </a:p>
      </dgm:t>
    </dgm:pt>
    <dgm:pt modelId="{BBC4FDA4-C82A-40EF-A80A-7570B93D8D6D}" type="pres">
      <dgm:prSet presAssocID="{FE5ED035-A211-413F-BF16-960B44633D66}" presName="connTx" presStyleLbl="parChTrans1D2" presStyleIdx="4" presStyleCnt="6"/>
      <dgm:spPr/>
      <dgm:t>
        <a:bodyPr/>
        <a:lstStyle/>
        <a:p>
          <a:endParaRPr lang="fr-FR"/>
        </a:p>
      </dgm:t>
    </dgm:pt>
    <dgm:pt modelId="{0CC565CD-EE3A-4CF4-9954-F9B77BD2078D}" type="pres">
      <dgm:prSet presAssocID="{40542DB9-9E62-464F-AB72-B4F9F0B01526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BAF2BF2-D005-43D5-B9AF-444D9B5286EE}" type="pres">
      <dgm:prSet presAssocID="{53A5262D-3A58-4F71-8EC1-66D8DE90B59A}" presName="Name9" presStyleLbl="parChTrans1D2" presStyleIdx="5" presStyleCnt="6"/>
      <dgm:spPr/>
      <dgm:t>
        <a:bodyPr/>
        <a:lstStyle/>
        <a:p>
          <a:endParaRPr lang="fr-FR"/>
        </a:p>
      </dgm:t>
    </dgm:pt>
    <dgm:pt modelId="{FDA9CE6B-3121-4B97-B1BD-24C66740CE06}" type="pres">
      <dgm:prSet presAssocID="{53A5262D-3A58-4F71-8EC1-66D8DE90B59A}" presName="connTx" presStyleLbl="parChTrans1D2" presStyleIdx="5" presStyleCnt="6"/>
      <dgm:spPr/>
      <dgm:t>
        <a:bodyPr/>
        <a:lstStyle/>
        <a:p>
          <a:endParaRPr lang="fr-FR"/>
        </a:p>
      </dgm:t>
    </dgm:pt>
    <dgm:pt modelId="{84D57F4E-A71A-4CD1-926A-7122520EE28A}" type="pres">
      <dgm:prSet presAssocID="{ABA0C71B-FDE3-4934-8B5F-C3A96B73D750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5C8398E7-C8C2-450B-AD57-0CBA1236CD3E}" srcId="{786782A0-25E1-4644-BB44-269567B9CFE8}" destId="{ABA0C71B-FDE3-4934-8B5F-C3A96B73D750}" srcOrd="5" destOrd="0" parTransId="{53A5262D-3A58-4F71-8EC1-66D8DE90B59A}" sibTransId="{6A2EF10B-B605-4A4D-A319-B11E15CEB114}"/>
    <dgm:cxn modelId="{382ABB11-F0BA-4DE3-9C35-51C177352154}" type="presOf" srcId="{CBB4E370-4727-488C-90C1-EFB23A1C83DC}" destId="{FC5F0059-B2D6-4EB9-B300-6A6315E4301D}" srcOrd="0" destOrd="0" presId="urn:microsoft.com/office/officeart/2005/8/layout/radial1"/>
    <dgm:cxn modelId="{59078A22-A2E3-4F75-8BAD-D73AD85028E2}" type="presOf" srcId="{5B9A074A-912A-4A5C-822B-13A19E8A6D32}" destId="{5F27CF43-0449-42D4-8C1B-9D70A53E5BE6}" srcOrd="0" destOrd="0" presId="urn:microsoft.com/office/officeart/2005/8/layout/radial1"/>
    <dgm:cxn modelId="{86B0144B-5532-4351-96D5-4F32D44E8800}" srcId="{786782A0-25E1-4644-BB44-269567B9CFE8}" destId="{40542DB9-9E62-464F-AB72-B4F9F0B01526}" srcOrd="4" destOrd="0" parTransId="{FE5ED035-A211-413F-BF16-960B44633D66}" sibTransId="{F89412ED-81DE-4B79-8CF2-8EFE28AEE171}"/>
    <dgm:cxn modelId="{31B332E5-6237-44D7-A0C2-2DA13363FBEE}" type="presOf" srcId="{2F805718-CA83-41B9-8F0E-F4EF14674702}" destId="{0F8EFDBD-3265-4E11-85B3-798C1677B1C7}" srcOrd="1" destOrd="0" presId="urn:microsoft.com/office/officeart/2005/8/layout/radial1"/>
    <dgm:cxn modelId="{DA002106-A860-4742-92F5-2A52DFE5EA57}" type="presOf" srcId="{F39962BF-827D-488A-9334-7ADFF81B129C}" destId="{530F57F7-7649-42EB-8EA2-18AF1DB28641}" srcOrd="1" destOrd="0" presId="urn:microsoft.com/office/officeart/2005/8/layout/radial1"/>
    <dgm:cxn modelId="{D53D2BB5-E148-401B-9BEF-2BBD9E2B1B59}" srcId="{CBB4E370-4727-488C-90C1-EFB23A1C83DC}" destId="{786782A0-25E1-4644-BB44-269567B9CFE8}" srcOrd="0" destOrd="0" parTransId="{0D17B788-7B30-45F2-B24B-85E95ED2E73E}" sibTransId="{17DC09A4-A887-4E05-8F8F-36B456431C7C}"/>
    <dgm:cxn modelId="{335031F5-99E8-4399-B324-A3D1F240B8BC}" type="presOf" srcId="{40542DB9-9E62-464F-AB72-B4F9F0B01526}" destId="{0CC565CD-EE3A-4CF4-9954-F9B77BD2078D}" srcOrd="0" destOrd="0" presId="urn:microsoft.com/office/officeart/2005/8/layout/radial1"/>
    <dgm:cxn modelId="{0C24CE08-F3E1-48E7-A85E-25304CD197F6}" srcId="{786782A0-25E1-4644-BB44-269567B9CFE8}" destId="{6B2E2B18-7B3F-4D25-9DDC-6A15FFDE2EA9}" srcOrd="1" destOrd="0" parTransId="{7ADA386C-E568-4F77-B8F5-6F7544CA195A}" sibTransId="{DB72946D-A9B9-4618-8D62-F4E42F2BEE89}"/>
    <dgm:cxn modelId="{C6F5E830-69BD-4A55-B2F2-659233D87DE6}" type="presOf" srcId="{6B2E2B18-7B3F-4D25-9DDC-6A15FFDE2EA9}" destId="{1B317908-360F-4F45-8316-BF66E7CB244D}" srcOrd="0" destOrd="0" presId="urn:microsoft.com/office/officeart/2005/8/layout/radial1"/>
    <dgm:cxn modelId="{59902786-6F9D-40ED-A01F-5DCE7EFBED34}" type="presOf" srcId="{786782A0-25E1-4644-BB44-269567B9CFE8}" destId="{CDB15955-9FC2-4B6A-8794-EBC6F10F55DF}" srcOrd="0" destOrd="0" presId="urn:microsoft.com/office/officeart/2005/8/layout/radial1"/>
    <dgm:cxn modelId="{A5438FDA-E49D-49CB-A23C-F737F4CFD1DF}" type="presOf" srcId="{C048128D-95E9-4F53-AFD4-68D7ED5598F6}" destId="{EFD3BBAE-DE2F-44EB-9044-2BB203482268}" srcOrd="0" destOrd="0" presId="urn:microsoft.com/office/officeart/2005/8/layout/radial1"/>
    <dgm:cxn modelId="{182B11FE-8001-4F7F-803B-3EE967146AB6}" srcId="{786782A0-25E1-4644-BB44-269567B9CFE8}" destId="{5B9A074A-912A-4A5C-822B-13A19E8A6D32}" srcOrd="2" destOrd="0" parTransId="{E4A825E8-77E4-41CE-8F97-D0EED2B5C0BE}" sibTransId="{C99C4FFD-7633-47B0-9760-DFD49303A824}"/>
    <dgm:cxn modelId="{43274BB2-4B35-4E09-90C5-A892FD1DBDF3}" srcId="{786782A0-25E1-4644-BB44-269567B9CFE8}" destId="{C048128D-95E9-4F53-AFD4-68D7ED5598F6}" srcOrd="3" destOrd="0" parTransId="{2F805718-CA83-41B9-8F0E-F4EF14674702}" sibTransId="{8D4E5D0A-07ED-493D-8432-A23AF621F155}"/>
    <dgm:cxn modelId="{7251C494-0094-4D62-AA4B-067FCA3EE1FE}" type="presOf" srcId="{2F805718-CA83-41B9-8F0E-F4EF14674702}" destId="{28CD11C2-5A17-47F3-8831-E8810595C952}" srcOrd="0" destOrd="0" presId="urn:microsoft.com/office/officeart/2005/8/layout/radial1"/>
    <dgm:cxn modelId="{649E0DE5-F187-4804-9555-21D403B2EA6C}" type="presOf" srcId="{7ADA386C-E568-4F77-B8F5-6F7544CA195A}" destId="{BEF9B080-1603-4866-A37B-6C8A2F6530FA}" srcOrd="1" destOrd="0" presId="urn:microsoft.com/office/officeart/2005/8/layout/radial1"/>
    <dgm:cxn modelId="{0E602FFD-520D-4EA3-87C5-6C2FFC167F47}" type="presOf" srcId="{57C8EBE3-8642-4CF4-889F-8ACF00C69273}" destId="{15D95AF1-6215-4B87-8310-3478B0BCCB3C}" srcOrd="0" destOrd="0" presId="urn:microsoft.com/office/officeart/2005/8/layout/radial1"/>
    <dgm:cxn modelId="{D12AC45F-E9F5-405B-9C91-1A8B75F3F977}" type="presOf" srcId="{E4A825E8-77E4-41CE-8F97-D0EED2B5C0BE}" destId="{F8D50AA6-9BD5-46B2-A298-4CD143C9D29F}" srcOrd="1" destOrd="0" presId="urn:microsoft.com/office/officeart/2005/8/layout/radial1"/>
    <dgm:cxn modelId="{114A5F06-589D-402A-934B-8A2A62C44740}" srcId="{786782A0-25E1-4644-BB44-269567B9CFE8}" destId="{57C8EBE3-8642-4CF4-889F-8ACF00C69273}" srcOrd="0" destOrd="0" parTransId="{F39962BF-827D-488A-9334-7ADFF81B129C}" sibTransId="{1A42F0A6-4FC4-43F6-B67C-AF134102061A}"/>
    <dgm:cxn modelId="{E0EC87D4-93D4-4C6A-9330-8DE057C3651D}" type="presOf" srcId="{FE5ED035-A211-413F-BF16-960B44633D66}" destId="{BBC4FDA4-C82A-40EF-A80A-7570B93D8D6D}" srcOrd="1" destOrd="0" presId="urn:microsoft.com/office/officeart/2005/8/layout/radial1"/>
    <dgm:cxn modelId="{F668D9D7-9668-4ED4-9783-727C6192C46A}" type="presOf" srcId="{7ADA386C-E568-4F77-B8F5-6F7544CA195A}" destId="{C7FE8A41-A0E3-40CC-B0DD-FC77880DED15}" srcOrd="0" destOrd="0" presId="urn:microsoft.com/office/officeart/2005/8/layout/radial1"/>
    <dgm:cxn modelId="{8DA394DE-59FE-4ADC-A7E5-032E31280AC9}" type="presOf" srcId="{ABA0C71B-FDE3-4934-8B5F-C3A96B73D750}" destId="{84D57F4E-A71A-4CD1-926A-7122520EE28A}" srcOrd="0" destOrd="0" presId="urn:microsoft.com/office/officeart/2005/8/layout/radial1"/>
    <dgm:cxn modelId="{E8B26B00-117A-4069-B008-A5C8340E8B13}" type="presOf" srcId="{53A5262D-3A58-4F71-8EC1-66D8DE90B59A}" destId="{FDA9CE6B-3121-4B97-B1BD-24C66740CE06}" srcOrd="1" destOrd="0" presId="urn:microsoft.com/office/officeart/2005/8/layout/radial1"/>
    <dgm:cxn modelId="{914F64B4-EA67-4514-BEC8-29D8F89C7F09}" type="presOf" srcId="{E4A825E8-77E4-41CE-8F97-D0EED2B5C0BE}" destId="{8FDE6115-423D-4106-B277-6DA1C10CEAE4}" srcOrd="0" destOrd="0" presId="urn:microsoft.com/office/officeart/2005/8/layout/radial1"/>
    <dgm:cxn modelId="{9F8D22F6-4455-4C76-81D2-C677663992EE}" type="presOf" srcId="{F39962BF-827D-488A-9334-7ADFF81B129C}" destId="{9E318A67-CCE7-4184-A0BB-B5B024CE6915}" srcOrd="0" destOrd="0" presId="urn:microsoft.com/office/officeart/2005/8/layout/radial1"/>
    <dgm:cxn modelId="{BE476452-8E56-4D12-9C5C-D2FF35F4BFFB}" type="presOf" srcId="{FE5ED035-A211-413F-BF16-960B44633D66}" destId="{B00FA3CA-3CAD-4FF1-B410-CD778FC2276A}" srcOrd="0" destOrd="0" presId="urn:microsoft.com/office/officeart/2005/8/layout/radial1"/>
    <dgm:cxn modelId="{C5911010-89EB-4976-9A46-1801A5DF2785}" type="presOf" srcId="{53A5262D-3A58-4F71-8EC1-66D8DE90B59A}" destId="{2BAF2BF2-D005-43D5-B9AF-444D9B5286EE}" srcOrd="0" destOrd="0" presId="urn:microsoft.com/office/officeart/2005/8/layout/radial1"/>
    <dgm:cxn modelId="{0CEB79DA-1547-43A9-AE9B-4A5F7AA19C62}" type="presParOf" srcId="{FC5F0059-B2D6-4EB9-B300-6A6315E4301D}" destId="{CDB15955-9FC2-4B6A-8794-EBC6F10F55DF}" srcOrd="0" destOrd="0" presId="urn:microsoft.com/office/officeart/2005/8/layout/radial1"/>
    <dgm:cxn modelId="{E918BF48-9ECB-4E0F-A008-DAA363D60175}" type="presParOf" srcId="{FC5F0059-B2D6-4EB9-B300-6A6315E4301D}" destId="{9E318A67-CCE7-4184-A0BB-B5B024CE6915}" srcOrd="1" destOrd="0" presId="urn:microsoft.com/office/officeart/2005/8/layout/radial1"/>
    <dgm:cxn modelId="{E25F286E-BCBB-4977-951B-2FE67F733E88}" type="presParOf" srcId="{9E318A67-CCE7-4184-A0BB-B5B024CE6915}" destId="{530F57F7-7649-42EB-8EA2-18AF1DB28641}" srcOrd="0" destOrd="0" presId="urn:microsoft.com/office/officeart/2005/8/layout/radial1"/>
    <dgm:cxn modelId="{741D78CB-8BFE-4808-B877-FF50414FDA68}" type="presParOf" srcId="{FC5F0059-B2D6-4EB9-B300-6A6315E4301D}" destId="{15D95AF1-6215-4B87-8310-3478B0BCCB3C}" srcOrd="2" destOrd="0" presId="urn:microsoft.com/office/officeart/2005/8/layout/radial1"/>
    <dgm:cxn modelId="{B7C1C625-DE0B-4B41-B9C9-ABF48EE59230}" type="presParOf" srcId="{FC5F0059-B2D6-4EB9-B300-6A6315E4301D}" destId="{C7FE8A41-A0E3-40CC-B0DD-FC77880DED15}" srcOrd="3" destOrd="0" presId="urn:microsoft.com/office/officeart/2005/8/layout/radial1"/>
    <dgm:cxn modelId="{268DA887-8476-4E28-B4FC-62D202D86B50}" type="presParOf" srcId="{C7FE8A41-A0E3-40CC-B0DD-FC77880DED15}" destId="{BEF9B080-1603-4866-A37B-6C8A2F6530FA}" srcOrd="0" destOrd="0" presId="urn:microsoft.com/office/officeart/2005/8/layout/radial1"/>
    <dgm:cxn modelId="{7C565376-90E8-4644-B416-F0636F29A3D7}" type="presParOf" srcId="{FC5F0059-B2D6-4EB9-B300-6A6315E4301D}" destId="{1B317908-360F-4F45-8316-BF66E7CB244D}" srcOrd="4" destOrd="0" presId="urn:microsoft.com/office/officeart/2005/8/layout/radial1"/>
    <dgm:cxn modelId="{4581C57B-CCBF-4F42-82A4-BB136500DB4D}" type="presParOf" srcId="{FC5F0059-B2D6-4EB9-B300-6A6315E4301D}" destId="{8FDE6115-423D-4106-B277-6DA1C10CEAE4}" srcOrd="5" destOrd="0" presId="urn:microsoft.com/office/officeart/2005/8/layout/radial1"/>
    <dgm:cxn modelId="{18A5438B-4A14-4A10-BBBE-68F4C256B9B0}" type="presParOf" srcId="{8FDE6115-423D-4106-B277-6DA1C10CEAE4}" destId="{F8D50AA6-9BD5-46B2-A298-4CD143C9D29F}" srcOrd="0" destOrd="0" presId="urn:microsoft.com/office/officeart/2005/8/layout/radial1"/>
    <dgm:cxn modelId="{0DEE9EA4-12A1-417A-932E-BDD1AB613648}" type="presParOf" srcId="{FC5F0059-B2D6-4EB9-B300-6A6315E4301D}" destId="{5F27CF43-0449-42D4-8C1B-9D70A53E5BE6}" srcOrd="6" destOrd="0" presId="urn:microsoft.com/office/officeart/2005/8/layout/radial1"/>
    <dgm:cxn modelId="{52B16608-722C-4015-B74A-C5188B5596C3}" type="presParOf" srcId="{FC5F0059-B2D6-4EB9-B300-6A6315E4301D}" destId="{28CD11C2-5A17-47F3-8831-E8810595C952}" srcOrd="7" destOrd="0" presId="urn:microsoft.com/office/officeart/2005/8/layout/radial1"/>
    <dgm:cxn modelId="{A427BF8C-E856-4ECE-9A36-27B6D060EF2E}" type="presParOf" srcId="{28CD11C2-5A17-47F3-8831-E8810595C952}" destId="{0F8EFDBD-3265-4E11-85B3-798C1677B1C7}" srcOrd="0" destOrd="0" presId="urn:microsoft.com/office/officeart/2005/8/layout/radial1"/>
    <dgm:cxn modelId="{B17524BA-10F7-4EB0-8FD5-7D2892FD900A}" type="presParOf" srcId="{FC5F0059-B2D6-4EB9-B300-6A6315E4301D}" destId="{EFD3BBAE-DE2F-44EB-9044-2BB203482268}" srcOrd="8" destOrd="0" presId="urn:microsoft.com/office/officeart/2005/8/layout/radial1"/>
    <dgm:cxn modelId="{3D5613A8-BBD8-4214-A1D7-94D6B6684EA9}" type="presParOf" srcId="{FC5F0059-B2D6-4EB9-B300-6A6315E4301D}" destId="{B00FA3CA-3CAD-4FF1-B410-CD778FC2276A}" srcOrd="9" destOrd="0" presId="urn:microsoft.com/office/officeart/2005/8/layout/radial1"/>
    <dgm:cxn modelId="{B3C631D3-F1B4-4FA0-B846-AE4D4BA8DB2C}" type="presParOf" srcId="{B00FA3CA-3CAD-4FF1-B410-CD778FC2276A}" destId="{BBC4FDA4-C82A-40EF-A80A-7570B93D8D6D}" srcOrd="0" destOrd="0" presId="urn:microsoft.com/office/officeart/2005/8/layout/radial1"/>
    <dgm:cxn modelId="{F2F5FA7B-41E6-4054-B8B6-5259AE2ADE00}" type="presParOf" srcId="{FC5F0059-B2D6-4EB9-B300-6A6315E4301D}" destId="{0CC565CD-EE3A-4CF4-9954-F9B77BD2078D}" srcOrd="10" destOrd="0" presId="urn:microsoft.com/office/officeart/2005/8/layout/radial1"/>
    <dgm:cxn modelId="{FAD8EE38-EC3D-428D-8F44-BD44CB75803E}" type="presParOf" srcId="{FC5F0059-B2D6-4EB9-B300-6A6315E4301D}" destId="{2BAF2BF2-D005-43D5-B9AF-444D9B5286EE}" srcOrd="11" destOrd="0" presId="urn:microsoft.com/office/officeart/2005/8/layout/radial1"/>
    <dgm:cxn modelId="{FFE0B9EF-43CB-443C-9B21-95E68B670105}" type="presParOf" srcId="{2BAF2BF2-D005-43D5-B9AF-444D9B5286EE}" destId="{FDA9CE6B-3121-4B97-B1BD-24C66740CE06}" srcOrd="0" destOrd="0" presId="urn:microsoft.com/office/officeart/2005/8/layout/radial1"/>
    <dgm:cxn modelId="{CD8ED72D-5203-4EA6-967A-4097CE17AA40}" type="presParOf" srcId="{FC5F0059-B2D6-4EB9-B300-6A6315E4301D}" destId="{84D57F4E-A71A-4CD1-926A-7122520EE28A}" srcOrd="12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B15955-9FC2-4B6A-8794-EBC6F10F55DF}">
      <dsp:nvSpPr>
        <dsp:cNvPr id="0" name=""/>
        <dsp:cNvSpPr/>
      </dsp:nvSpPr>
      <dsp:spPr>
        <a:xfrm>
          <a:off x="2999612" y="2405537"/>
          <a:ext cx="1827468" cy="182746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200" kern="1200" dirty="0" smtClean="0"/>
            <a:t>Les techniques de DATA MINING</a:t>
          </a:r>
          <a:endParaRPr lang="fr-FR" sz="2200" kern="1200" dirty="0"/>
        </a:p>
      </dsp:txBody>
      <dsp:txXfrm>
        <a:off x="3267238" y="2673163"/>
        <a:ext cx="1292216" cy="1292216"/>
      </dsp:txXfrm>
    </dsp:sp>
    <dsp:sp modelId="{9E318A67-CCE7-4184-A0BB-B5B024CE6915}">
      <dsp:nvSpPr>
        <dsp:cNvPr id="0" name=""/>
        <dsp:cNvSpPr/>
      </dsp:nvSpPr>
      <dsp:spPr>
        <a:xfrm rot="16200000">
          <a:off x="3624311" y="2096053"/>
          <a:ext cx="578069" cy="40898"/>
        </a:xfrm>
        <a:custGeom>
          <a:avLst/>
          <a:gdLst/>
          <a:ahLst/>
          <a:cxnLst/>
          <a:rect l="0" t="0" r="0" b="0"/>
          <a:pathLst>
            <a:path>
              <a:moveTo>
                <a:pt x="0" y="20449"/>
              </a:moveTo>
              <a:lnTo>
                <a:pt x="578069" y="20449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3898894" y="2102051"/>
        <a:ext cx="28903" cy="28903"/>
      </dsp:txXfrm>
    </dsp:sp>
    <dsp:sp modelId="{15D95AF1-6215-4B87-8310-3478B0BCCB3C}">
      <dsp:nvSpPr>
        <dsp:cNvPr id="0" name=""/>
        <dsp:cNvSpPr/>
      </dsp:nvSpPr>
      <dsp:spPr>
        <a:xfrm>
          <a:off x="2999612" y="0"/>
          <a:ext cx="1827468" cy="182746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LES RESEAUX DE NEURONES</a:t>
          </a:r>
          <a:endParaRPr lang="fr-FR" sz="1600" kern="1200" dirty="0"/>
        </a:p>
      </dsp:txBody>
      <dsp:txXfrm>
        <a:off x="3267238" y="267626"/>
        <a:ext cx="1292216" cy="1292216"/>
      </dsp:txXfrm>
    </dsp:sp>
    <dsp:sp modelId="{C7FE8A41-A0E3-40CC-B0DD-FC77880DED15}">
      <dsp:nvSpPr>
        <dsp:cNvPr id="0" name=""/>
        <dsp:cNvSpPr/>
      </dsp:nvSpPr>
      <dsp:spPr>
        <a:xfrm rot="19800000">
          <a:off x="4667693" y="2703982"/>
          <a:ext cx="551891" cy="40898"/>
        </a:xfrm>
        <a:custGeom>
          <a:avLst/>
          <a:gdLst/>
          <a:ahLst/>
          <a:cxnLst/>
          <a:rect l="0" t="0" r="0" b="0"/>
          <a:pathLst>
            <a:path>
              <a:moveTo>
                <a:pt x="0" y="20449"/>
              </a:moveTo>
              <a:lnTo>
                <a:pt x="551891" y="20449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4929842" y="2710634"/>
        <a:ext cx="27594" cy="27594"/>
      </dsp:txXfrm>
    </dsp:sp>
    <dsp:sp modelId="{1B317908-360F-4F45-8316-BF66E7CB244D}">
      <dsp:nvSpPr>
        <dsp:cNvPr id="0" name=""/>
        <dsp:cNvSpPr/>
      </dsp:nvSpPr>
      <dsp:spPr>
        <a:xfrm>
          <a:off x="5060198" y="1215857"/>
          <a:ext cx="1827468" cy="1827468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LES ARBRES DE DECISION</a:t>
          </a:r>
          <a:endParaRPr lang="fr-FR" sz="1600" kern="1200" dirty="0"/>
        </a:p>
      </dsp:txBody>
      <dsp:txXfrm>
        <a:off x="5327824" y="1483483"/>
        <a:ext cx="1292216" cy="1292216"/>
      </dsp:txXfrm>
    </dsp:sp>
    <dsp:sp modelId="{8FDE6115-423D-4106-B277-6DA1C10CEAE4}">
      <dsp:nvSpPr>
        <dsp:cNvPr id="0" name=""/>
        <dsp:cNvSpPr/>
      </dsp:nvSpPr>
      <dsp:spPr>
        <a:xfrm rot="1715958">
          <a:off x="4674597" y="3897054"/>
          <a:ext cx="672033" cy="40898"/>
        </a:xfrm>
        <a:custGeom>
          <a:avLst/>
          <a:gdLst/>
          <a:ahLst/>
          <a:cxnLst/>
          <a:rect l="0" t="0" r="0" b="0"/>
          <a:pathLst>
            <a:path>
              <a:moveTo>
                <a:pt x="0" y="20449"/>
              </a:moveTo>
              <a:lnTo>
                <a:pt x="672033" y="20449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4993813" y="3900703"/>
        <a:ext cx="33601" cy="33601"/>
      </dsp:txXfrm>
    </dsp:sp>
    <dsp:sp modelId="{5F27CF43-0449-42D4-8C1B-9D70A53E5BE6}">
      <dsp:nvSpPr>
        <dsp:cNvPr id="0" name=""/>
        <dsp:cNvSpPr/>
      </dsp:nvSpPr>
      <dsp:spPr>
        <a:xfrm>
          <a:off x="5156620" y="3535665"/>
          <a:ext cx="2259902" cy="2154987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76200">
          <a:solidFill>
            <a:srgbClr val="FF0000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LES ALGORITHMES GENETIQUES</a:t>
          </a:r>
          <a:endParaRPr lang="fr-FR" sz="1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487575" y="3851256"/>
        <a:ext cx="1597992" cy="1523805"/>
      </dsp:txXfrm>
    </dsp:sp>
    <dsp:sp modelId="{28CD11C2-5A17-47F3-8831-E8810595C952}">
      <dsp:nvSpPr>
        <dsp:cNvPr id="0" name=""/>
        <dsp:cNvSpPr/>
      </dsp:nvSpPr>
      <dsp:spPr>
        <a:xfrm rot="5400000">
          <a:off x="3637400" y="4488502"/>
          <a:ext cx="551891" cy="40898"/>
        </a:xfrm>
        <a:custGeom>
          <a:avLst/>
          <a:gdLst/>
          <a:ahLst/>
          <a:cxnLst/>
          <a:rect l="0" t="0" r="0" b="0"/>
          <a:pathLst>
            <a:path>
              <a:moveTo>
                <a:pt x="0" y="20449"/>
              </a:moveTo>
              <a:lnTo>
                <a:pt x="551891" y="20449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3899549" y="4495154"/>
        <a:ext cx="27594" cy="27594"/>
      </dsp:txXfrm>
    </dsp:sp>
    <dsp:sp modelId="{EFD3BBAE-DE2F-44EB-9044-2BB203482268}">
      <dsp:nvSpPr>
        <dsp:cNvPr id="0" name=""/>
        <dsp:cNvSpPr/>
      </dsp:nvSpPr>
      <dsp:spPr>
        <a:xfrm>
          <a:off x="2999612" y="4784897"/>
          <a:ext cx="1827468" cy="1827468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LES REGLES ASSOCIATIVES</a:t>
          </a:r>
          <a:endParaRPr lang="fr-FR" sz="1600" kern="1200" dirty="0"/>
        </a:p>
      </dsp:txBody>
      <dsp:txXfrm>
        <a:off x="3267238" y="5052523"/>
        <a:ext cx="1292216" cy="1292216"/>
      </dsp:txXfrm>
    </dsp:sp>
    <dsp:sp modelId="{B00FA3CA-3CAD-4FF1-B410-CD778FC2276A}">
      <dsp:nvSpPr>
        <dsp:cNvPr id="0" name=""/>
        <dsp:cNvSpPr/>
      </dsp:nvSpPr>
      <dsp:spPr>
        <a:xfrm rot="9000000">
          <a:off x="2607107" y="3893662"/>
          <a:ext cx="551891" cy="40898"/>
        </a:xfrm>
        <a:custGeom>
          <a:avLst/>
          <a:gdLst/>
          <a:ahLst/>
          <a:cxnLst/>
          <a:rect l="0" t="0" r="0" b="0"/>
          <a:pathLst>
            <a:path>
              <a:moveTo>
                <a:pt x="0" y="20449"/>
              </a:moveTo>
              <a:lnTo>
                <a:pt x="551891" y="20449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 rot="10800000">
        <a:off x="2869256" y="3900314"/>
        <a:ext cx="27594" cy="27594"/>
      </dsp:txXfrm>
    </dsp:sp>
    <dsp:sp modelId="{0CC565CD-EE3A-4CF4-9954-F9B77BD2078D}">
      <dsp:nvSpPr>
        <dsp:cNvPr id="0" name=""/>
        <dsp:cNvSpPr/>
      </dsp:nvSpPr>
      <dsp:spPr>
        <a:xfrm>
          <a:off x="939026" y="3595217"/>
          <a:ext cx="1827468" cy="1827468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L’ALGORITHME DES K-PLUS PROCHES VOISINS</a:t>
          </a:r>
          <a:endParaRPr lang="fr-FR" sz="1600" kern="1200" dirty="0"/>
        </a:p>
      </dsp:txBody>
      <dsp:txXfrm>
        <a:off x="1206652" y="3862843"/>
        <a:ext cx="1292216" cy="1292216"/>
      </dsp:txXfrm>
    </dsp:sp>
    <dsp:sp modelId="{2BAF2BF2-D005-43D5-B9AF-444D9B5286EE}">
      <dsp:nvSpPr>
        <dsp:cNvPr id="0" name=""/>
        <dsp:cNvSpPr/>
      </dsp:nvSpPr>
      <dsp:spPr>
        <a:xfrm rot="12600000">
          <a:off x="2607107" y="2703982"/>
          <a:ext cx="551891" cy="40898"/>
        </a:xfrm>
        <a:custGeom>
          <a:avLst/>
          <a:gdLst/>
          <a:ahLst/>
          <a:cxnLst/>
          <a:rect l="0" t="0" r="0" b="0"/>
          <a:pathLst>
            <a:path>
              <a:moveTo>
                <a:pt x="0" y="20449"/>
              </a:moveTo>
              <a:lnTo>
                <a:pt x="551891" y="20449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 rot="10800000">
        <a:off x="2869256" y="2710634"/>
        <a:ext cx="27594" cy="27594"/>
      </dsp:txXfrm>
    </dsp:sp>
    <dsp:sp modelId="{84D57F4E-A71A-4CD1-926A-7122520EE28A}">
      <dsp:nvSpPr>
        <dsp:cNvPr id="0" name=""/>
        <dsp:cNvSpPr/>
      </dsp:nvSpPr>
      <dsp:spPr>
        <a:xfrm>
          <a:off x="939026" y="1215857"/>
          <a:ext cx="1827468" cy="182746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L'ALGORITHME DES K-MOYENNES (K-MEANS)</a:t>
          </a:r>
          <a:endParaRPr lang="fr-FR" sz="1600" kern="1200" dirty="0"/>
        </a:p>
      </dsp:txBody>
      <dsp:txXfrm>
        <a:off x="1206652" y="1483483"/>
        <a:ext cx="1292216" cy="12922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EF5155-89DC-4C47-8A6F-A865C6934BA1}" type="datetimeFigureOut">
              <a:rPr lang="fr-FR" smtClean="0"/>
              <a:t>28/12/2020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FB3B73-F4C5-4052-8734-A20FB9D1E1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35003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6774B8-BB61-4985-85E9-B655B207CCE2}" type="slidenum">
              <a:rPr lang="fr-FR" smtClean="0"/>
              <a:pPr/>
              <a:t>2</a:t>
            </a:fld>
            <a:endParaRPr lang="fr-FR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6774B8-BB61-4985-85E9-B655B207CCE2}" type="slidenum">
              <a:rPr lang="fr-FR" smtClean="0"/>
              <a:pPr/>
              <a:t>3</a:t>
            </a:fld>
            <a:endParaRPr lang="fr-FR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6774B8-BB61-4985-85E9-B655B207CCE2}" type="slidenum">
              <a:rPr lang="fr-FR" smtClean="0"/>
              <a:pPr/>
              <a:t>4</a:t>
            </a:fld>
            <a:endParaRPr lang="fr-FR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6774B8-BB61-4985-85E9-B655B207CCE2}" type="slidenum">
              <a:rPr lang="fr-FR" smtClean="0"/>
              <a:pPr/>
              <a:t>5</a:t>
            </a:fld>
            <a:endParaRPr lang="fr-FR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6774B8-BB61-4985-85E9-B655B207CCE2}" type="slidenum">
              <a:rPr lang="fr-FR" smtClean="0"/>
              <a:pPr/>
              <a:t>6</a:t>
            </a:fld>
            <a:endParaRPr lang="fr-FR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6774B8-BB61-4985-85E9-B655B207CCE2}" type="slidenum">
              <a:rPr lang="fr-FR" smtClean="0"/>
              <a:pPr/>
              <a:t>7</a:t>
            </a:fld>
            <a:endParaRPr lang="fr-FR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6774B8-BB61-4985-85E9-B655B207CCE2}" type="slidenum">
              <a:rPr lang="fr-FR" smtClean="0"/>
              <a:pPr/>
              <a:t>8</a:t>
            </a:fld>
            <a:endParaRPr lang="fr-FR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6774B8-BB61-4985-85E9-B655B207CCE2}" type="slidenum">
              <a:rPr lang="fr-FR" smtClean="0"/>
              <a:pPr/>
              <a:t>9</a:t>
            </a:fld>
            <a:endParaRPr lang="fr-F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F576B-DB40-46E4-9B71-CAC8CEF30819}" type="datetimeFigureOut">
              <a:rPr lang="fr-FR" smtClean="0"/>
              <a:t>28/12/2020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FEDE2-B1F6-40A3-9266-647E047FAF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1033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F576B-DB40-46E4-9B71-CAC8CEF30819}" type="datetimeFigureOut">
              <a:rPr lang="fr-FR" smtClean="0"/>
              <a:t>28/12/2020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FEDE2-B1F6-40A3-9266-647E047FAF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2985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F576B-DB40-46E4-9B71-CAC8CEF30819}" type="datetimeFigureOut">
              <a:rPr lang="fr-FR" smtClean="0"/>
              <a:t>28/12/2020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FEDE2-B1F6-40A3-9266-647E047FAF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503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rvi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615" y="552337"/>
            <a:ext cx="8229600" cy="1143000"/>
          </a:xfrm>
        </p:spPr>
        <p:txBody>
          <a:bodyPr/>
          <a:lstStyle>
            <a:lvl1pPr>
              <a:lnSpc>
                <a:spcPts val="2300"/>
              </a:lnSpc>
              <a:defRPr sz="28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2273" y="2021546"/>
            <a:ext cx="2520000" cy="1921714"/>
          </a:xfrm>
        </p:spPr>
        <p:txBody>
          <a:bodyPr>
            <a:normAutofit/>
          </a:bodyPr>
          <a:lstStyle>
            <a:lvl1pPr marL="0" indent="0">
              <a:spcAft>
                <a:spcPts val="300"/>
              </a:spcAft>
              <a:buNone/>
              <a:defRPr sz="1800">
                <a:solidFill>
                  <a:srgbClr val="344447"/>
                </a:solidFill>
              </a:defRPr>
            </a:lvl1pPr>
            <a:lvl2pPr marL="457200" indent="0">
              <a:spcAft>
                <a:spcPts val="300"/>
              </a:spcAft>
              <a:buNone/>
              <a:defRPr>
                <a:solidFill>
                  <a:srgbClr val="344447"/>
                </a:solidFill>
              </a:defRPr>
            </a:lvl2pPr>
            <a:lvl3pPr marL="914400" indent="0">
              <a:spcAft>
                <a:spcPts val="300"/>
              </a:spcAft>
              <a:buNone/>
              <a:defRPr>
                <a:solidFill>
                  <a:srgbClr val="344447"/>
                </a:solidFill>
              </a:defRPr>
            </a:lvl3pPr>
            <a:lvl4pPr marL="1371600" indent="0">
              <a:spcAft>
                <a:spcPts val="300"/>
              </a:spcAft>
              <a:buNone/>
              <a:defRPr>
                <a:solidFill>
                  <a:srgbClr val="344447"/>
                </a:solidFill>
              </a:defRPr>
            </a:lvl4pPr>
            <a:lvl5pPr marL="1828800" indent="0">
              <a:spcAft>
                <a:spcPts val="300"/>
              </a:spcAft>
              <a:buNone/>
              <a:defRPr>
                <a:solidFill>
                  <a:srgbClr val="344447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6093259" y="2023450"/>
            <a:ext cx="2520000" cy="192024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5"/>
          </p:nvPr>
        </p:nvSpPr>
        <p:spPr>
          <a:xfrm>
            <a:off x="3199819" y="4275378"/>
            <a:ext cx="2520000" cy="1921714"/>
          </a:xfrm>
        </p:spPr>
        <p:txBody>
          <a:bodyPr>
            <a:normAutofit/>
          </a:bodyPr>
          <a:lstStyle>
            <a:lvl1pPr marL="0" indent="0">
              <a:spcAft>
                <a:spcPts val="300"/>
              </a:spcAft>
              <a:buNone/>
              <a:defRPr sz="1800">
                <a:solidFill>
                  <a:srgbClr val="344447"/>
                </a:solidFill>
              </a:defRPr>
            </a:lvl1pPr>
            <a:lvl2pPr marL="457200" indent="0">
              <a:spcAft>
                <a:spcPts val="300"/>
              </a:spcAft>
              <a:buNone/>
              <a:defRPr>
                <a:solidFill>
                  <a:srgbClr val="344447"/>
                </a:solidFill>
              </a:defRPr>
            </a:lvl2pPr>
            <a:lvl3pPr marL="914400" indent="0">
              <a:spcAft>
                <a:spcPts val="300"/>
              </a:spcAft>
              <a:buNone/>
              <a:defRPr>
                <a:solidFill>
                  <a:srgbClr val="344447"/>
                </a:solidFill>
              </a:defRPr>
            </a:lvl3pPr>
            <a:lvl4pPr marL="1371600" indent="0">
              <a:spcAft>
                <a:spcPts val="300"/>
              </a:spcAft>
              <a:buNone/>
              <a:defRPr>
                <a:solidFill>
                  <a:srgbClr val="344447"/>
                </a:solidFill>
              </a:defRPr>
            </a:lvl4pPr>
            <a:lvl5pPr marL="1828800" indent="0">
              <a:spcAft>
                <a:spcPts val="300"/>
              </a:spcAft>
              <a:buNone/>
              <a:defRPr>
                <a:solidFill>
                  <a:srgbClr val="344447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GB" dirty="0"/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6"/>
          </p:nvPr>
        </p:nvSpPr>
        <p:spPr>
          <a:xfrm>
            <a:off x="6090805" y="4277281"/>
            <a:ext cx="2520000" cy="192024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7"/>
          </p:nvPr>
        </p:nvSpPr>
        <p:spPr>
          <a:xfrm>
            <a:off x="361042" y="2028866"/>
            <a:ext cx="2520000" cy="1921714"/>
          </a:xfrm>
        </p:spPr>
        <p:txBody>
          <a:bodyPr>
            <a:normAutofit/>
          </a:bodyPr>
          <a:lstStyle>
            <a:lvl1pPr marL="0" indent="0">
              <a:spcAft>
                <a:spcPts val="300"/>
              </a:spcAft>
              <a:buNone/>
              <a:defRPr sz="1800">
                <a:solidFill>
                  <a:srgbClr val="344447"/>
                </a:solidFill>
              </a:defRPr>
            </a:lvl1pPr>
            <a:lvl2pPr marL="457200" indent="0">
              <a:spcAft>
                <a:spcPts val="300"/>
              </a:spcAft>
              <a:buNone/>
              <a:defRPr>
                <a:solidFill>
                  <a:srgbClr val="344447"/>
                </a:solidFill>
              </a:defRPr>
            </a:lvl2pPr>
            <a:lvl3pPr marL="914400" indent="0">
              <a:spcAft>
                <a:spcPts val="300"/>
              </a:spcAft>
              <a:buNone/>
              <a:defRPr>
                <a:solidFill>
                  <a:srgbClr val="344447"/>
                </a:solidFill>
              </a:defRPr>
            </a:lvl3pPr>
            <a:lvl4pPr marL="1371600" indent="0">
              <a:spcAft>
                <a:spcPts val="300"/>
              </a:spcAft>
              <a:buNone/>
              <a:defRPr>
                <a:solidFill>
                  <a:srgbClr val="344447"/>
                </a:solidFill>
              </a:defRPr>
            </a:lvl4pPr>
            <a:lvl5pPr marL="1828800" indent="0">
              <a:spcAft>
                <a:spcPts val="300"/>
              </a:spcAft>
              <a:buNone/>
              <a:defRPr>
                <a:solidFill>
                  <a:srgbClr val="344447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GB" dirty="0"/>
          </a:p>
        </p:txBody>
      </p:sp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358588" y="4282698"/>
            <a:ext cx="2520000" cy="1921714"/>
          </a:xfrm>
        </p:spPr>
        <p:txBody>
          <a:bodyPr>
            <a:normAutofit/>
          </a:bodyPr>
          <a:lstStyle>
            <a:lvl1pPr marL="0" indent="0">
              <a:spcAft>
                <a:spcPts val="300"/>
              </a:spcAft>
              <a:buNone/>
              <a:defRPr sz="1800">
                <a:solidFill>
                  <a:srgbClr val="344447"/>
                </a:solidFill>
              </a:defRPr>
            </a:lvl1pPr>
            <a:lvl2pPr marL="457200" indent="0">
              <a:spcAft>
                <a:spcPts val="300"/>
              </a:spcAft>
              <a:buNone/>
              <a:defRPr>
                <a:solidFill>
                  <a:srgbClr val="344447"/>
                </a:solidFill>
              </a:defRPr>
            </a:lvl2pPr>
            <a:lvl3pPr marL="914400" indent="0">
              <a:spcAft>
                <a:spcPts val="300"/>
              </a:spcAft>
              <a:buNone/>
              <a:defRPr>
                <a:solidFill>
                  <a:srgbClr val="344447"/>
                </a:solidFill>
              </a:defRPr>
            </a:lvl3pPr>
            <a:lvl4pPr marL="1371600" indent="0">
              <a:spcAft>
                <a:spcPts val="300"/>
              </a:spcAft>
              <a:buNone/>
              <a:defRPr>
                <a:solidFill>
                  <a:srgbClr val="344447"/>
                </a:solidFill>
              </a:defRPr>
            </a:lvl4pPr>
            <a:lvl5pPr marL="1828800" indent="0">
              <a:spcAft>
                <a:spcPts val="300"/>
              </a:spcAft>
              <a:buNone/>
              <a:defRPr>
                <a:solidFill>
                  <a:srgbClr val="344447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GB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9"/>
          </p:nvPr>
        </p:nvSpPr>
        <p:spPr>
          <a:xfrm>
            <a:off x="358775" y="1690074"/>
            <a:ext cx="2516188" cy="259200"/>
          </a:xfrm>
          <a:solidFill>
            <a:srgbClr val="E31A79"/>
          </a:solidFill>
        </p:spPr>
        <p:txBody>
          <a:bodyPr anchor="ctr">
            <a:noAutofit/>
          </a:bodyPr>
          <a:lstStyle>
            <a:lvl1pPr>
              <a:buNone/>
              <a:defRPr sz="1100" cap="all" baseline="0">
                <a:solidFill>
                  <a:schemeClr val="bg1"/>
                </a:solidFill>
                <a:latin typeface="Helvetica Neue" pitchFamily="2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Text Placeholder 16"/>
          <p:cNvSpPr>
            <a:spLocks noGrp="1"/>
          </p:cNvSpPr>
          <p:nvPr>
            <p:ph type="body" sz="quarter" idx="20"/>
          </p:nvPr>
        </p:nvSpPr>
        <p:spPr>
          <a:xfrm>
            <a:off x="3205910" y="1697394"/>
            <a:ext cx="2516188" cy="259200"/>
          </a:xfrm>
          <a:solidFill>
            <a:srgbClr val="E31A79"/>
          </a:solidFill>
        </p:spPr>
        <p:txBody>
          <a:bodyPr anchor="ctr">
            <a:noAutofit/>
          </a:bodyPr>
          <a:lstStyle>
            <a:lvl1pPr>
              <a:buNone/>
              <a:defRPr sz="1100" cap="all" baseline="0">
                <a:solidFill>
                  <a:schemeClr val="bg1"/>
                </a:solidFill>
                <a:latin typeface="Helvetica Neue" pitchFamily="2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16"/>
          <p:cNvSpPr>
            <a:spLocks noGrp="1"/>
          </p:cNvSpPr>
          <p:nvPr>
            <p:ph type="body" sz="quarter" idx="21"/>
          </p:nvPr>
        </p:nvSpPr>
        <p:spPr>
          <a:xfrm>
            <a:off x="6091517" y="1687153"/>
            <a:ext cx="2516188" cy="259200"/>
          </a:xfrm>
          <a:solidFill>
            <a:srgbClr val="E31A79"/>
          </a:solidFill>
        </p:spPr>
        <p:txBody>
          <a:bodyPr anchor="ctr">
            <a:noAutofit/>
          </a:bodyPr>
          <a:lstStyle>
            <a:lvl1pPr>
              <a:buNone/>
              <a:defRPr sz="1100" cap="all" baseline="0">
                <a:solidFill>
                  <a:schemeClr val="bg1"/>
                </a:solidFill>
                <a:latin typeface="Helvetica Neue" pitchFamily="2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16"/>
          <p:cNvSpPr>
            <a:spLocks noGrp="1"/>
          </p:cNvSpPr>
          <p:nvPr>
            <p:ph type="body" sz="quarter" idx="22"/>
          </p:nvPr>
        </p:nvSpPr>
        <p:spPr>
          <a:xfrm>
            <a:off x="364875" y="3935837"/>
            <a:ext cx="2516188" cy="259200"/>
          </a:xfrm>
          <a:solidFill>
            <a:srgbClr val="E31A79"/>
          </a:solidFill>
        </p:spPr>
        <p:txBody>
          <a:bodyPr anchor="ctr">
            <a:noAutofit/>
          </a:bodyPr>
          <a:lstStyle>
            <a:lvl1pPr>
              <a:buNone/>
              <a:defRPr sz="1100" cap="all" baseline="0">
                <a:solidFill>
                  <a:schemeClr val="bg1"/>
                </a:solidFill>
                <a:latin typeface="Helvetica Neue" pitchFamily="2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Text Placeholder 16"/>
          <p:cNvSpPr>
            <a:spLocks noGrp="1"/>
          </p:cNvSpPr>
          <p:nvPr>
            <p:ph type="body" sz="quarter" idx="23"/>
          </p:nvPr>
        </p:nvSpPr>
        <p:spPr>
          <a:xfrm>
            <a:off x="3212010" y="3943157"/>
            <a:ext cx="2516188" cy="259200"/>
          </a:xfrm>
          <a:solidFill>
            <a:srgbClr val="E31A79"/>
          </a:solidFill>
        </p:spPr>
        <p:txBody>
          <a:bodyPr anchor="ctr">
            <a:noAutofit/>
          </a:bodyPr>
          <a:lstStyle>
            <a:lvl1pPr>
              <a:buNone/>
              <a:defRPr sz="1100" cap="all" baseline="0">
                <a:solidFill>
                  <a:schemeClr val="bg1"/>
                </a:solidFill>
                <a:latin typeface="Helvetica Neue" pitchFamily="2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16"/>
          <p:cNvSpPr>
            <a:spLocks noGrp="1"/>
          </p:cNvSpPr>
          <p:nvPr>
            <p:ph type="body" sz="quarter" idx="24"/>
          </p:nvPr>
        </p:nvSpPr>
        <p:spPr>
          <a:xfrm>
            <a:off x="6097617" y="3932916"/>
            <a:ext cx="2516188" cy="259200"/>
          </a:xfrm>
          <a:solidFill>
            <a:srgbClr val="E31A79"/>
          </a:solidFill>
        </p:spPr>
        <p:txBody>
          <a:bodyPr anchor="ctr">
            <a:noAutofit/>
          </a:bodyPr>
          <a:lstStyle>
            <a:lvl1pPr>
              <a:buNone/>
              <a:defRPr sz="1100" cap="all" baseline="0">
                <a:solidFill>
                  <a:schemeClr val="bg1"/>
                </a:solidFill>
                <a:latin typeface="Helvetica Neue" pitchFamily="2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52E495-52E2-4477-A88E-974E783DE909}" type="datetime1">
              <a:rPr lang="en-GB"/>
              <a:pPr>
                <a:defRPr/>
              </a:pPr>
              <a:t>28/12/2020</a:t>
            </a:fld>
            <a:endParaRPr lang="en-GB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3" name="Slide Number Placeholder 5"/>
          <p:cNvSpPr>
            <a:spLocks noGrp="1"/>
          </p:cNvSpPr>
          <p:nvPr>
            <p:ph type="sldNum" sz="quarter" idx="2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59BA2-2C87-49DD-9E1A-0B3AD72FDAB4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2164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F576B-DB40-46E4-9B71-CAC8CEF30819}" type="datetimeFigureOut">
              <a:rPr lang="fr-FR" smtClean="0"/>
              <a:t>28/12/2020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FEDE2-B1F6-40A3-9266-647E047FAF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7163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F576B-DB40-46E4-9B71-CAC8CEF30819}" type="datetimeFigureOut">
              <a:rPr lang="fr-FR" smtClean="0"/>
              <a:t>28/12/2020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FEDE2-B1F6-40A3-9266-647E047FAF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2174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F576B-DB40-46E4-9B71-CAC8CEF30819}" type="datetimeFigureOut">
              <a:rPr lang="fr-FR" smtClean="0"/>
              <a:t>28/12/2020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FEDE2-B1F6-40A3-9266-647E047FAF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9047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F576B-DB40-46E4-9B71-CAC8CEF30819}" type="datetimeFigureOut">
              <a:rPr lang="fr-FR" smtClean="0"/>
              <a:t>28/12/2020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FEDE2-B1F6-40A3-9266-647E047FAF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0632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F576B-DB40-46E4-9B71-CAC8CEF30819}" type="datetimeFigureOut">
              <a:rPr lang="fr-FR" smtClean="0"/>
              <a:t>28/12/2020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FEDE2-B1F6-40A3-9266-647E047FAF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347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F576B-DB40-46E4-9B71-CAC8CEF30819}" type="datetimeFigureOut">
              <a:rPr lang="fr-FR" smtClean="0"/>
              <a:t>28/12/2020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FEDE2-B1F6-40A3-9266-647E047FAF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8096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F576B-DB40-46E4-9B71-CAC8CEF30819}" type="datetimeFigureOut">
              <a:rPr lang="fr-FR" smtClean="0"/>
              <a:t>28/12/2020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FEDE2-B1F6-40A3-9266-647E047FAF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5783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F576B-DB40-46E4-9B71-CAC8CEF30819}" type="datetimeFigureOut">
              <a:rPr lang="fr-FR" smtClean="0"/>
              <a:t>28/12/2020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FEDE2-B1F6-40A3-9266-647E047FAF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9903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CF576B-DB40-46E4-9B71-CAC8CEF30819}" type="datetimeFigureOut">
              <a:rPr lang="fr-FR" smtClean="0"/>
              <a:t>28/12/2020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FEDE2-B1F6-40A3-9266-647E047FAF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2121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03650" y="153459"/>
            <a:ext cx="1111250" cy="46460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fr-F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Buts</a:t>
            </a:r>
            <a:endParaRPr lang="fr-F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28650" y="829734"/>
            <a:ext cx="8047806" cy="331934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Buts principaux :</a:t>
            </a:r>
          </a:p>
          <a:p>
            <a:pPr marL="1439863" indent="-457200" algn="just"/>
            <a:r>
              <a:rPr lang="fr-F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obtenir un « bon » modèle : la prévision obtenue est proche de la vraie valeur</a:t>
            </a:r>
          </a:p>
          <a:p>
            <a:pPr marL="1439863" indent="-457200" algn="just">
              <a:tabLst>
                <a:tab pos="896938" algn="l"/>
              </a:tabLst>
            </a:pPr>
            <a:r>
              <a:rPr lang="fr-F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obtenir rapidement un modèle rapide : temps de </a:t>
            </a:r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construction</a:t>
            </a:r>
            <a:r>
              <a:rPr lang="fr-F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du modèle et temps nécessaire à l’obtention d’une prévision</a:t>
            </a:r>
          </a:p>
          <a:p>
            <a:pPr marL="1439863" indent="-457200" algn="just"/>
            <a:r>
              <a:rPr lang="fr-F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pouvoir garantir les performances : avec une probabilité de 1 − r, la prévision sera bonne à peu près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611560" y="4509120"/>
            <a:ext cx="8208912" cy="196977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Buts annexes 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1439863" indent="-542925" algn="just">
              <a:buFont typeface="Arial" panose="020B0604020202020204" pitchFamily="34" charset="0"/>
              <a:buChar char="•"/>
            </a:pP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obtenir un modèle compréhensible : comment le modèle prend il une décision ?</a:t>
            </a:r>
          </a:p>
          <a:p>
            <a:pPr marL="1439863" indent="-542925" algn="just">
              <a:buFont typeface="Arial" panose="020B0604020202020204" pitchFamily="34" charset="0"/>
              <a:buChar char="•"/>
            </a:pP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obtenir un modèle modifiable : pouvoir prendre en compte de nouvelles données, s’adapter à un environnement changeant, </a:t>
            </a:r>
            <a:r>
              <a:rPr lang="fr-F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endParaRPr 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64115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re 1"/>
          <p:cNvSpPr>
            <a:spLocks noGrp="1"/>
          </p:cNvSpPr>
          <p:nvPr>
            <p:ph type="title"/>
          </p:nvPr>
        </p:nvSpPr>
        <p:spPr>
          <a:xfrm>
            <a:off x="1357289" y="702946"/>
            <a:ext cx="6786611" cy="868666"/>
          </a:xfrm>
          <a:solidFill>
            <a:schemeClr val="accent3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fr-FR" sz="2400" b="1" dirty="0" smtClean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TECHNIQUE DU DATA MINING</a:t>
            </a:r>
            <a:endParaRPr lang="fr-FR" sz="2400" b="1" dirty="0">
              <a:solidFill>
                <a:schemeClr val="tx2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3"/>
          </p:nvPr>
        </p:nvSpPr>
        <p:spPr>
          <a:xfrm>
            <a:off x="285720" y="2143116"/>
            <a:ext cx="8643998" cy="2852746"/>
          </a:xfr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algn="just">
              <a:lnSpc>
                <a:spcPct val="120000"/>
              </a:lnSpc>
              <a:defRPr/>
            </a:pPr>
            <a:r>
              <a:rPr lang="fr-FR" sz="5100" dirty="0" smtClean="0">
                <a:latin typeface="Tahoma" pitchFamily="34" charset="0"/>
                <a:cs typeface="Tahoma" pitchFamily="34" charset="0"/>
              </a:rPr>
              <a:t>Pour effectuer les taches du Data </a:t>
            </a:r>
            <a:r>
              <a:rPr lang="fr-FR" sz="5100" dirty="0" err="1" smtClean="0">
                <a:latin typeface="Tahoma" pitchFamily="34" charset="0"/>
                <a:cs typeface="Tahoma" pitchFamily="34" charset="0"/>
              </a:rPr>
              <a:t>Mining</a:t>
            </a:r>
            <a:r>
              <a:rPr lang="fr-FR" sz="5100" dirty="0" smtClean="0">
                <a:latin typeface="Tahoma" pitchFamily="34" charset="0"/>
                <a:cs typeface="Tahoma" pitchFamily="34" charset="0"/>
              </a:rPr>
              <a:t> il existe plusieurs techniques issus de disciplines scientifiques diverses (statistiques, intelligence artificielle, base de données) afin de faire apparaître des corrélations cachées dans des gisements de données pour construire des modèles à partir de ces données.</a:t>
            </a:r>
          </a:p>
          <a:p>
            <a:pPr algn="just">
              <a:lnSpc>
                <a:spcPct val="150000"/>
              </a:lnSpc>
              <a:defRPr/>
            </a:pPr>
            <a:endParaRPr lang="fr-FR" sz="2400" dirty="0" smtClean="0">
              <a:latin typeface="Arial Narrow" panose="020B0606020202030204" pitchFamily="34" charset="0"/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pPr>
              <a:defRPr/>
            </a:pPr>
            <a:fld id="{4716927A-3721-410A-ABD2-824D4D7011D8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5836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35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Diagramme 14"/>
          <p:cNvGraphicFramePr/>
          <p:nvPr/>
        </p:nvGraphicFramePr>
        <p:xfrm>
          <a:off x="563880" y="137160"/>
          <a:ext cx="8042910" cy="6638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Espace réservé du numéro de diapositive 1"/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pPr>
              <a:defRPr/>
            </a:pPr>
            <a:fld id="{1CF1FE29-0D4F-4525-8F1D-8459FFEA63B1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0439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5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071538" y="500042"/>
            <a:ext cx="70009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latin typeface="Tahoma" pitchFamily="34" charset="0"/>
                <a:cs typeface="Tahoma" pitchFamily="34" charset="0"/>
              </a:rPr>
              <a:t>Les tableaux de  données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1071538" y="928670"/>
            <a:ext cx="68580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Variables, caractères, attributs,</a:t>
            </a:r>
          </a:p>
          <a:p>
            <a:pPr algn="ctr"/>
            <a:r>
              <a:rPr lang="fr-FR" b="1" dirty="0" smtClean="0"/>
              <a:t>Descripteurs, champs, etc.</a:t>
            </a:r>
          </a:p>
          <a:p>
            <a:endParaRPr lang="fr-FR" b="1" dirty="0" smtClean="0"/>
          </a:p>
          <a:p>
            <a:endParaRPr lang="fr-FR" b="1" dirty="0" smtClean="0"/>
          </a:p>
          <a:p>
            <a:endParaRPr lang="fr-FR" b="1" dirty="0" smtClean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1571604" y="3071810"/>
          <a:ext cx="60960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428628">
                <a:tc>
                  <a:txBody>
                    <a:bodyPr/>
                    <a:lstStyle/>
                    <a:p>
                      <a:r>
                        <a:rPr lang="fr-FR" sz="18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Success</a:t>
                      </a:r>
                      <a:endParaRPr lang="fr-FR" sz="1800" b="1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Wages</a:t>
                      </a:r>
                      <a:endParaRPr lang="fr-FR" sz="1800" b="1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Job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Refunding</a:t>
                      </a:r>
                      <a:endParaRPr lang="fr-FR" sz="1800" b="1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Y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2000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TRAVAILLEUR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RAPID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CHOMAGE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LENT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….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" name="Connecteur droit avec flèche 5"/>
          <p:cNvCxnSpPr/>
          <p:nvPr/>
        </p:nvCxnSpPr>
        <p:spPr>
          <a:xfrm rot="5400000">
            <a:off x="2928926" y="1643050"/>
            <a:ext cx="1428760" cy="12858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 rot="16200000" flipH="1">
            <a:off x="3786182" y="2071678"/>
            <a:ext cx="1357322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>
            <a:off x="4286248" y="1571612"/>
            <a:ext cx="2357454" cy="1428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642910" y="5357826"/>
            <a:ext cx="5429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Individus, observations, objets, enregistrements, etc.</a:t>
            </a:r>
          </a:p>
        </p:txBody>
      </p:sp>
      <p:cxnSp>
        <p:nvCxnSpPr>
          <p:cNvPr id="13" name="Connecteur droit avec flèche 12"/>
          <p:cNvCxnSpPr/>
          <p:nvPr/>
        </p:nvCxnSpPr>
        <p:spPr>
          <a:xfrm flipV="1">
            <a:off x="642910" y="4500570"/>
            <a:ext cx="857256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 rot="5400000" flipH="1" flipV="1">
            <a:off x="357158" y="4143380"/>
            <a:ext cx="1428760" cy="857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1011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500034" y="428604"/>
            <a:ext cx="72866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latin typeface="Tahoma" pitchFamily="34" charset="0"/>
                <a:cs typeface="Tahoma" pitchFamily="34" charset="0"/>
              </a:rPr>
              <a:t>Types de variables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714348" y="1000108"/>
            <a:ext cx="7358114" cy="15234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>
              <a:buFont typeface="Wingdings" pitchFamily="2" charset="2"/>
              <a:buChar char="Ø"/>
            </a:pPr>
            <a:r>
              <a:rPr lang="fr-FR" sz="2000" b="1" dirty="0" smtClean="0">
                <a:latin typeface="Tahoma" pitchFamily="34" charset="0"/>
                <a:cs typeface="Tahoma" pitchFamily="34" charset="0"/>
              </a:rPr>
              <a:t>données nominales:</a:t>
            </a:r>
          </a:p>
          <a:p>
            <a:pPr lvl="2">
              <a:buFont typeface="Wingdings" pitchFamily="2" charset="2"/>
              <a:buChar char="§"/>
            </a:pPr>
            <a:r>
              <a:rPr lang="fr-FR" dirty="0" smtClean="0">
                <a:latin typeface="Tahoma" pitchFamily="34" charset="0"/>
                <a:cs typeface="Tahoma" pitchFamily="34" charset="0"/>
              </a:rPr>
              <a:t>nombre de cas dénombrables</a:t>
            </a:r>
          </a:p>
          <a:p>
            <a:pPr lvl="2">
              <a:buFont typeface="Wingdings" pitchFamily="2" charset="2"/>
              <a:buChar char="§"/>
            </a:pPr>
            <a:r>
              <a:rPr lang="fr-FR" sz="19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fr-FR" dirty="0" smtClean="0">
                <a:latin typeface="Tahoma" pitchFamily="34" charset="0"/>
                <a:cs typeface="Tahoma" pitchFamily="34" charset="0"/>
              </a:rPr>
              <a:t>codés pour distinguer les </a:t>
            </a:r>
            <a:r>
              <a:rPr lang="fr-FR" sz="1900" dirty="0" smtClean="0">
                <a:latin typeface="Tahoma" pitchFamily="34" charset="0"/>
                <a:cs typeface="Tahoma" pitchFamily="34" charset="0"/>
              </a:rPr>
              <a:t>modalités</a:t>
            </a:r>
          </a:p>
          <a:p>
            <a:pPr lvl="2">
              <a:buFont typeface="Wingdings" pitchFamily="2" charset="2"/>
              <a:buChar char="§"/>
            </a:pPr>
            <a:r>
              <a:rPr lang="fr-FR" dirty="0" smtClean="0">
                <a:latin typeface="Tahoma" pitchFamily="34" charset="0"/>
                <a:cs typeface="Tahoma" pitchFamily="34" charset="0"/>
              </a:rPr>
              <a:t>aucune relation d ’ordre entre les codes</a:t>
            </a:r>
          </a:p>
          <a:p>
            <a:pPr lvl="2">
              <a:buFont typeface="Wingdings" pitchFamily="2" charset="2"/>
              <a:buChar char="§"/>
            </a:pPr>
            <a:r>
              <a:rPr lang="fr-FR" dirty="0" smtClean="0">
                <a:latin typeface="Tahoma" pitchFamily="34" charset="0"/>
                <a:cs typeface="Tahoma" pitchFamily="34" charset="0"/>
              </a:rPr>
              <a:t>opérateurs arithmétiques/mathématiques inapplicables</a:t>
            </a:r>
            <a:endParaRPr lang="fr-FR" sz="2000" b="1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714348" y="2714620"/>
            <a:ext cx="7215238" cy="18620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>
              <a:buFont typeface="Wingdings" pitchFamily="2" charset="2"/>
              <a:buChar char="Ø"/>
            </a:pPr>
            <a:r>
              <a:rPr lang="fr-FR" sz="2000" b="1" dirty="0" smtClean="0">
                <a:latin typeface="Tahoma" pitchFamily="34" charset="0"/>
                <a:cs typeface="Tahoma" pitchFamily="34" charset="0"/>
              </a:rPr>
              <a:t>données ordinales</a:t>
            </a:r>
          </a:p>
          <a:p>
            <a:pPr lvl="2">
              <a:buFont typeface="Wingdings" pitchFamily="2" charset="2"/>
              <a:buChar char="§"/>
            </a:pPr>
            <a:r>
              <a:rPr lang="fr-FR" sz="1900" dirty="0" smtClean="0"/>
              <a:t> </a:t>
            </a:r>
            <a:r>
              <a:rPr lang="fr-FR" dirty="0" smtClean="0">
                <a:latin typeface="Tahoma" pitchFamily="34" charset="0"/>
                <a:cs typeface="Tahoma" pitchFamily="34" charset="0"/>
              </a:rPr>
              <a:t>nombre de cas dénombrables</a:t>
            </a:r>
          </a:p>
          <a:p>
            <a:pPr lvl="2">
              <a:buFont typeface="Wingdings" pitchFamily="2" charset="2"/>
              <a:buChar char="§"/>
            </a:pPr>
            <a:r>
              <a:rPr lang="fr-FR" sz="19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fr-FR" dirty="0" smtClean="0">
                <a:latin typeface="Tahoma" pitchFamily="34" charset="0"/>
                <a:cs typeface="Tahoma" pitchFamily="34" charset="0"/>
              </a:rPr>
              <a:t>codés pour distinguer les modalités</a:t>
            </a:r>
          </a:p>
          <a:p>
            <a:pPr lvl="2">
              <a:buFont typeface="Wingdings" pitchFamily="2" charset="2"/>
              <a:buChar char="§"/>
            </a:pPr>
            <a:r>
              <a:rPr lang="fr-FR" sz="19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fr-FR" dirty="0" smtClean="0">
                <a:latin typeface="Tahoma" pitchFamily="34" charset="0"/>
                <a:cs typeface="Tahoma" pitchFamily="34" charset="0"/>
              </a:rPr>
              <a:t>il existe une relation d ’ordre entre les modalités</a:t>
            </a:r>
          </a:p>
          <a:p>
            <a:pPr lvl="2">
              <a:buFont typeface="Wingdings" pitchFamily="2" charset="2"/>
              <a:buChar char="§"/>
            </a:pPr>
            <a:r>
              <a:rPr lang="fr-FR" sz="19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fr-FR" dirty="0" smtClean="0">
                <a:latin typeface="Tahoma" pitchFamily="34" charset="0"/>
                <a:cs typeface="Tahoma" pitchFamily="34" charset="0"/>
              </a:rPr>
              <a:t>les écarts ne sont pas quantifiables</a:t>
            </a:r>
          </a:p>
          <a:p>
            <a:pPr lvl="2">
              <a:buFont typeface="Wingdings" pitchFamily="2" charset="2"/>
              <a:buChar char="§"/>
            </a:pPr>
            <a:r>
              <a:rPr lang="fr-FR" sz="19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fr-FR" dirty="0" smtClean="0">
                <a:latin typeface="Tahoma" pitchFamily="34" charset="0"/>
                <a:cs typeface="Tahoma" pitchFamily="34" charset="0"/>
              </a:rPr>
              <a:t>codés sous forme de rangs, on peut appliquer des calculs</a:t>
            </a:r>
            <a:endParaRPr lang="fr-FR" sz="2000" b="1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714348" y="4786322"/>
            <a:ext cx="7929618" cy="153888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>
              <a:buFont typeface="Wingdings" pitchFamily="2" charset="2"/>
              <a:buChar char="Ø"/>
            </a:pPr>
            <a:r>
              <a:rPr lang="fr-FR" sz="2000" b="1" dirty="0" smtClean="0">
                <a:latin typeface="Tahoma" pitchFamily="34" charset="0"/>
                <a:cs typeface="Tahoma" pitchFamily="34" charset="0"/>
              </a:rPr>
              <a:t>données numériques ou continues</a:t>
            </a:r>
          </a:p>
          <a:p>
            <a:pPr lvl="2">
              <a:buFont typeface="Wingdings" pitchFamily="2" charset="2"/>
              <a:buChar char="§"/>
            </a:pPr>
            <a:r>
              <a:rPr lang="fr-FR" dirty="0" smtClean="0">
                <a:latin typeface="Tahoma" pitchFamily="34" charset="0"/>
                <a:cs typeface="Tahoma" pitchFamily="34" charset="0"/>
              </a:rPr>
              <a:t>il existe une relation d ’ordre entre les valeurs</a:t>
            </a:r>
          </a:p>
          <a:p>
            <a:pPr lvl="2">
              <a:buFont typeface="Wingdings" pitchFamily="2" charset="2"/>
              <a:buChar char="§"/>
            </a:pPr>
            <a:r>
              <a:rPr lang="fr-FR" sz="19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fr-FR" dirty="0" smtClean="0">
                <a:latin typeface="Tahoma" pitchFamily="34" charset="0"/>
                <a:cs typeface="Tahoma" pitchFamily="34" charset="0"/>
              </a:rPr>
              <a:t>les écarts sont quantifiables</a:t>
            </a:r>
          </a:p>
          <a:p>
            <a:pPr lvl="2">
              <a:buFont typeface="Wingdings" pitchFamily="2" charset="2"/>
              <a:buChar char="§"/>
            </a:pPr>
            <a:r>
              <a:rPr lang="fr-FR" sz="19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fr-FR" dirty="0" smtClean="0">
                <a:latin typeface="Tahoma" pitchFamily="34" charset="0"/>
                <a:cs typeface="Tahoma" pitchFamily="34" charset="0"/>
              </a:rPr>
              <a:t>distinction entre échelle proportionnelle et non-proportionnelle</a:t>
            </a:r>
          </a:p>
          <a:p>
            <a:pPr lvl="2">
              <a:buFont typeface="Wingdings" pitchFamily="2" charset="2"/>
              <a:buChar char="§"/>
            </a:pPr>
            <a:r>
              <a:rPr lang="fr-FR" dirty="0" smtClean="0">
                <a:latin typeface="Tahoma" pitchFamily="34" charset="0"/>
                <a:cs typeface="Tahoma" pitchFamily="34" charset="0"/>
              </a:rPr>
              <a:t>calculs autorisés, algébriques</a:t>
            </a:r>
            <a:endParaRPr lang="fr-FR" sz="2000" b="1" dirty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5010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57158" y="428604"/>
            <a:ext cx="792958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Comment peut on distinguer les types de variables?</a:t>
            </a:r>
          </a:p>
          <a:p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357158" y="1285860"/>
            <a:ext cx="8786842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fr-FR" dirty="0" smtClean="0">
                <a:latin typeface="Tahoma" pitchFamily="34" charset="0"/>
                <a:cs typeface="Tahoma" pitchFamily="34" charset="0"/>
              </a:rPr>
              <a:t>On peut distinguer les différents types de données à partir de la définition de                 l ’opérateur différence :</a:t>
            </a:r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57356" y="2500305"/>
            <a:ext cx="4714908" cy="345423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4137562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857224" y="500042"/>
            <a:ext cx="7858180" cy="44012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2000" b="1" u="sng" dirty="0" smtClean="0">
                <a:latin typeface="Tahoma" pitchFamily="34" charset="0"/>
                <a:cs typeface="Tahoma" pitchFamily="34" charset="0"/>
              </a:rPr>
              <a:t>Passage des données qualitatives vers continues</a:t>
            </a:r>
          </a:p>
          <a:p>
            <a:endParaRPr lang="fr-FR" sz="2000" dirty="0" smtClean="0">
              <a:latin typeface="Tahoma" pitchFamily="34" charset="0"/>
              <a:cs typeface="Tahoma" pitchFamily="34" charset="0"/>
            </a:endParaRPr>
          </a:p>
          <a:p>
            <a:r>
              <a:rPr lang="fr-FR" sz="2000" dirty="0" smtClean="0"/>
              <a:t>	</a:t>
            </a:r>
            <a:r>
              <a:rPr lang="fr-FR" sz="2000" b="1" dirty="0" smtClean="0">
                <a:latin typeface="Tahoma" pitchFamily="34" charset="0"/>
                <a:cs typeface="Tahoma" pitchFamily="34" charset="0"/>
              </a:rPr>
              <a:t>Données  qualitatives </a:t>
            </a:r>
            <a:r>
              <a:rPr lang="fr-FR" sz="2000" dirty="0" smtClean="0"/>
              <a:t>(nominales, ordinales)</a:t>
            </a:r>
          </a:p>
          <a:p>
            <a:r>
              <a:rPr lang="fr-FR" sz="2000" dirty="0" smtClean="0"/>
              <a:t>                                                    </a:t>
            </a:r>
          </a:p>
          <a:p>
            <a:endParaRPr lang="fr-FR" sz="2000" dirty="0" smtClean="0"/>
          </a:p>
          <a:p>
            <a:endParaRPr lang="fr-FR" sz="2000" dirty="0" smtClean="0"/>
          </a:p>
          <a:p>
            <a:endParaRPr lang="fr-FR" sz="2000" dirty="0" smtClean="0"/>
          </a:p>
          <a:p>
            <a:r>
              <a:rPr lang="fr-FR" sz="2000" dirty="0" smtClean="0"/>
              <a:t>		</a:t>
            </a:r>
            <a:r>
              <a:rPr lang="fr-FR" sz="2000" b="1" dirty="0" smtClean="0">
                <a:latin typeface="Tahoma" pitchFamily="34" charset="0"/>
                <a:cs typeface="Tahoma" pitchFamily="34" charset="0"/>
              </a:rPr>
              <a:t>Données continues</a:t>
            </a:r>
          </a:p>
          <a:p>
            <a:r>
              <a:rPr lang="fr-FR" sz="2000" b="1" dirty="0" smtClean="0">
                <a:latin typeface="Tahoma" pitchFamily="34" charset="0"/>
                <a:cs typeface="Tahoma" pitchFamily="34" charset="0"/>
              </a:rPr>
              <a:t>Exemple </a:t>
            </a:r>
          </a:p>
          <a:p>
            <a:endParaRPr lang="fr-FR" sz="2000" b="1" dirty="0" smtClean="0">
              <a:latin typeface="Tahoma" pitchFamily="34" charset="0"/>
              <a:cs typeface="Tahoma" pitchFamily="34" charset="0"/>
            </a:endParaRPr>
          </a:p>
          <a:p>
            <a:r>
              <a:rPr lang="fr-FR" sz="2000" b="1" dirty="0" smtClean="0">
                <a:latin typeface="Tahoma" pitchFamily="34" charset="0"/>
                <a:cs typeface="Tahoma" pitchFamily="34" charset="0"/>
              </a:rPr>
              <a:t>Rapide, normal			0</a:t>
            </a:r>
          </a:p>
          <a:p>
            <a:r>
              <a:rPr lang="fr-FR" sz="2000" b="1" dirty="0" smtClean="0">
                <a:latin typeface="Tahoma" pitchFamily="34" charset="0"/>
                <a:cs typeface="Tahoma" pitchFamily="34" charset="0"/>
              </a:rPr>
              <a:t>Lent					1</a:t>
            </a:r>
          </a:p>
          <a:p>
            <a:endParaRPr lang="fr-FR" sz="2000" b="1" dirty="0" smtClean="0">
              <a:latin typeface="Tahoma" pitchFamily="34" charset="0"/>
              <a:cs typeface="Tahoma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fr-FR" sz="2000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on perd l ’information d ’ordre sur les données ordinales</a:t>
            </a:r>
            <a:endParaRPr lang="fr-FR" sz="20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5" name="Flèche droite 4"/>
          <p:cNvSpPr/>
          <p:nvPr/>
        </p:nvSpPr>
        <p:spPr>
          <a:xfrm rot="5400000">
            <a:off x="3349837" y="1865081"/>
            <a:ext cx="107157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lèche droite 5"/>
          <p:cNvSpPr/>
          <p:nvPr/>
        </p:nvSpPr>
        <p:spPr>
          <a:xfrm>
            <a:off x="3786182" y="3714752"/>
            <a:ext cx="107157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8027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000100" y="428604"/>
            <a:ext cx="6858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latin typeface="Tahoma" pitchFamily="34" charset="0"/>
                <a:cs typeface="Tahoma" pitchFamily="34" charset="0"/>
              </a:rPr>
              <a:t>Passage des données continues vers ordinales</a:t>
            </a:r>
          </a:p>
          <a:p>
            <a:endParaRPr lang="fr-FR" b="1" u="sng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142976" y="1142984"/>
            <a:ext cx="6643734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i="1" dirty="0" smtClean="0">
                <a:latin typeface="Tahoma" pitchFamily="34" charset="0"/>
                <a:cs typeface="Tahoma" pitchFamily="34" charset="0"/>
              </a:rPr>
              <a:t>Discrétisation</a:t>
            </a:r>
          </a:p>
          <a:p>
            <a:pPr lvl="2">
              <a:buFont typeface="Wingdings" pitchFamily="2" charset="2"/>
              <a:buChar char="§"/>
            </a:pPr>
            <a:r>
              <a:rPr lang="fr-FR" dirty="0" smtClean="0"/>
              <a:t> </a:t>
            </a:r>
            <a:r>
              <a:rPr lang="fr-FR" dirty="0" smtClean="0">
                <a:latin typeface="Tahoma" pitchFamily="34" charset="0"/>
                <a:cs typeface="Tahoma" pitchFamily="34" charset="0"/>
              </a:rPr>
              <a:t>par expert</a:t>
            </a:r>
          </a:p>
          <a:p>
            <a:pPr lvl="2">
              <a:buFont typeface="Wingdings" pitchFamily="2" charset="2"/>
              <a:buChar char="§"/>
            </a:pPr>
            <a:r>
              <a:rPr lang="fr-FR" dirty="0" smtClean="0">
                <a:latin typeface="Tahoma" pitchFamily="34" charset="0"/>
                <a:cs typeface="Tahoma" pitchFamily="34" charset="0"/>
              </a:rPr>
              <a:t> automatique non-contextuelle</a:t>
            </a:r>
          </a:p>
          <a:p>
            <a:pPr lvl="2">
              <a:buFont typeface="Wingdings" pitchFamily="2" charset="2"/>
              <a:buChar char="§"/>
            </a:pPr>
            <a:r>
              <a:rPr lang="fr-FR" dirty="0" smtClean="0">
                <a:latin typeface="Tahoma" pitchFamily="34" charset="0"/>
                <a:cs typeface="Tahoma" pitchFamily="34" charset="0"/>
              </a:rPr>
              <a:t> automatique contextuelle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1142976" y="2786058"/>
            <a:ext cx="6643734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0		100		jeune  adulte  vieux</a:t>
            </a:r>
          </a:p>
          <a:p>
            <a:r>
              <a:rPr lang="fr-FR" dirty="0" smtClean="0"/>
              <a:t>Age					                 </a:t>
            </a:r>
            <a:r>
              <a:rPr lang="fr-FR" dirty="0" err="1" smtClean="0"/>
              <a:t>Age</a:t>
            </a:r>
            <a:endParaRPr lang="fr-FR" dirty="0"/>
          </a:p>
        </p:txBody>
      </p:sp>
      <p:cxnSp>
        <p:nvCxnSpPr>
          <p:cNvPr id="6" name="Connecteur droit avec flèche 5"/>
          <p:cNvCxnSpPr/>
          <p:nvPr/>
        </p:nvCxnSpPr>
        <p:spPr>
          <a:xfrm>
            <a:off x="1285852" y="3143248"/>
            <a:ext cx="228601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>
            <a:off x="5143504" y="3214686"/>
            <a:ext cx="164307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 rot="5400000">
            <a:off x="5394331" y="3035297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 rot="5400000">
            <a:off x="6108711" y="3035297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ZoneTexte 15"/>
          <p:cNvSpPr txBox="1"/>
          <p:nvPr/>
        </p:nvSpPr>
        <p:spPr>
          <a:xfrm>
            <a:off x="1071538" y="4071942"/>
            <a:ext cx="6715172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fr-FR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on perd l ’information sur les écarts</a:t>
            </a:r>
          </a:p>
          <a:p>
            <a:pPr>
              <a:buFont typeface="Wingdings" pitchFamily="2" charset="2"/>
              <a:buChar char="q"/>
            </a:pPr>
            <a:r>
              <a:rPr lang="fr-FR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on peut traiter des relations non-linéaires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32159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857224" y="428604"/>
            <a:ext cx="72866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latin typeface="Tahoma" pitchFamily="34" charset="0"/>
                <a:cs typeface="Tahoma" pitchFamily="34" charset="0"/>
              </a:rPr>
              <a:t>Passage des données continues vers continues</a:t>
            </a:r>
          </a:p>
          <a:p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1000100" y="2500306"/>
            <a:ext cx="7786742" cy="20313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fr-FR" b="1" i="1" dirty="0" smtClean="0">
                <a:latin typeface="Tahoma" pitchFamily="34" charset="0"/>
                <a:cs typeface="Tahoma" pitchFamily="34" charset="0"/>
              </a:rPr>
              <a:t>Standardisation</a:t>
            </a:r>
          </a:p>
          <a:p>
            <a:r>
              <a:rPr lang="fr-FR" b="1" dirty="0" smtClean="0">
                <a:latin typeface="Tahoma" pitchFamily="34" charset="0"/>
                <a:cs typeface="Tahoma" pitchFamily="34" charset="0"/>
              </a:rPr>
              <a:t> centrage </a:t>
            </a:r>
            <a:r>
              <a:rPr lang="fr-FR" dirty="0" smtClean="0">
                <a:latin typeface="Tahoma" pitchFamily="34" charset="0"/>
                <a:cs typeface="Tahoma" pitchFamily="34" charset="0"/>
              </a:rPr>
              <a:t>ex : taille = 2m20, taille = 0m50 au dessus de la moyenne</a:t>
            </a:r>
          </a:p>
          <a:p>
            <a:r>
              <a:rPr lang="fr-FR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fr-FR" b="1" dirty="0" smtClean="0">
                <a:latin typeface="Tahoma" pitchFamily="34" charset="0"/>
                <a:cs typeface="Tahoma" pitchFamily="34" charset="0"/>
              </a:rPr>
              <a:t>réduction</a:t>
            </a:r>
            <a:r>
              <a:rPr lang="fr-FR" dirty="0" smtClean="0">
                <a:latin typeface="Tahoma" pitchFamily="34" charset="0"/>
                <a:cs typeface="Tahoma" pitchFamily="34" charset="0"/>
              </a:rPr>
              <a:t> ex : taille = 0m50 ou taille = 50cm au dessus de la moyenne</a:t>
            </a:r>
          </a:p>
          <a:p>
            <a:endParaRPr lang="fr-FR" dirty="0" smtClean="0">
              <a:latin typeface="Tahoma" pitchFamily="34" charset="0"/>
              <a:cs typeface="Tahoma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fr-FR" b="1" i="1" dirty="0" smtClean="0">
                <a:latin typeface="Tahoma" pitchFamily="34" charset="0"/>
                <a:cs typeface="Tahoma" pitchFamily="34" charset="0"/>
              </a:rPr>
              <a:t>Transformation distributionnelle</a:t>
            </a:r>
          </a:p>
          <a:p>
            <a:endParaRPr lang="fr-FR" dirty="0" smtClean="0">
              <a:latin typeface="Tahoma" pitchFamily="34" charset="0"/>
              <a:cs typeface="Tahoma" pitchFamily="34" charset="0"/>
            </a:endParaRPr>
          </a:p>
          <a:p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1071538" y="1285860"/>
            <a:ext cx="7286676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dirty="0" smtClean="0">
                <a:latin typeface="Tahoma" pitchFamily="34" charset="0"/>
                <a:cs typeface="Tahoma" pitchFamily="34" charset="0"/>
              </a:rPr>
              <a:t>Données continues 			Données continues</a:t>
            </a:r>
          </a:p>
          <a:p>
            <a:endParaRPr lang="fr-FR" dirty="0"/>
          </a:p>
        </p:txBody>
      </p:sp>
      <p:sp>
        <p:nvSpPr>
          <p:cNvPr id="6" name="Flèche droite 5"/>
          <p:cNvSpPr/>
          <p:nvPr/>
        </p:nvSpPr>
        <p:spPr>
          <a:xfrm>
            <a:off x="4214810" y="1357298"/>
            <a:ext cx="107157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1905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431</Words>
  <Application>Microsoft Office PowerPoint</Application>
  <PresentationFormat>Affichage à l'écran (4:3)</PresentationFormat>
  <Paragraphs>94</Paragraphs>
  <Slides>9</Slides>
  <Notes>8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Thème Office</vt:lpstr>
      <vt:lpstr>Buts</vt:lpstr>
      <vt:lpstr>TECHNIQUE DU DATA MINING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Buts</dc:title>
  <dc:creator>ZERARKA</dc:creator>
  <cp:lastModifiedBy>ZERARKA</cp:lastModifiedBy>
  <cp:revision>1</cp:revision>
  <dcterms:created xsi:type="dcterms:W3CDTF">2020-12-28T15:34:03Z</dcterms:created>
  <dcterms:modified xsi:type="dcterms:W3CDTF">2020-12-28T15:34:42Z</dcterms:modified>
</cp:coreProperties>
</file>