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0" r:id="rId5"/>
    <p:sldId id="259" r:id="rId6"/>
    <p:sldId id="258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57CE9-3BBB-4C85-949B-7E0686EBE064}" type="doc">
      <dgm:prSet loTypeId="urn:microsoft.com/office/officeart/2005/8/layout/arrow6" loCatId="relationship" qsTypeId="urn:microsoft.com/office/officeart/2005/8/quickstyle/simple3" qsCatId="simple" csTypeId="urn:microsoft.com/office/officeart/2005/8/colors/accent5_4" csCatId="accent5" phldr="1"/>
      <dgm:spPr/>
      <dgm:t>
        <a:bodyPr/>
        <a:lstStyle/>
        <a:p>
          <a:endParaRPr lang="fr-FR"/>
        </a:p>
      </dgm:t>
    </dgm:pt>
    <dgm:pt modelId="{FF8F99A1-7582-42E8-AF4A-1C01358EF00A}">
      <dgm:prSet phldrT="[Texte]"/>
      <dgm:spPr/>
      <dgm:t>
        <a:bodyPr/>
        <a:lstStyle/>
        <a:p>
          <a:r>
            <a:rPr lang="fr-FR" b="1" dirty="0" smtClean="0">
              <a:solidFill>
                <a:srgbClr val="7030A0"/>
              </a:solidFill>
            </a:rPr>
            <a:t>Intentions architecturale</a:t>
          </a:r>
          <a:endParaRPr lang="fr-FR" dirty="0"/>
        </a:p>
      </dgm:t>
    </dgm:pt>
    <dgm:pt modelId="{B8D6AD8B-4798-4EF8-A666-C9A23BC8E98E}" type="parTrans" cxnId="{1B68B4F4-1213-46D6-A243-4CB6E95BF29C}">
      <dgm:prSet/>
      <dgm:spPr/>
      <dgm:t>
        <a:bodyPr/>
        <a:lstStyle/>
        <a:p>
          <a:endParaRPr lang="fr-FR"/>
        </a:p>
      </dgm:t>
    </dgm:pt>
    <dgm:pt modelId="{D8360A62-7CFA-450E-90AC-96629541D0DD}" type="sibTrans" cxnId="{1B68B4F4-1213-46D6-A243-4CB6E95BF29C}">
      <dgm:prSet/>
      <dgm:spPr/>
      <dgm:t>
        <a:bodyPr/>
        <a:lstStyle/>
        <a:p>
          <a:endParaRPr lang="fr-FR"/>
        </a:p>
      </dgm:t>
    </dgm:pt>
    <dgm:pt modelId="{F3B6540D-44E3-454C-B99E-E81C18D18F49}">
      <dgm:prSet phldrT="[Texte]"/>
      <dgm:spPr/>
      <dgm:t>
        <a:bodyPr/>
        <a:lstStyle/>
        <a:p>
          <a:r>
            <a:rPr lang="fr-FR" b="1" dirty="0" smtClean="0">
              <a:solidFill>
                <a:schemeClr val="accent6">
                  <a:lumMod val="75000"/>
                </a:schemeClr>
              </a:solidFill>
            </a:rPr>
            <a:t>Choix constructifs</a:t>
          </a:r>
          <a:endParaRPr lang="fr-FR" dirty="0">
            <a:solidFill>
              <a:schemeClr val="accent6">
                <a:lumMod val="75000"/>
              </a:schemeClr>
            </a:solidFill>
          </a:endParaRPr>
        </a:p>
      </dgm:t>
    </dgm:pt>
    <dgm:pt modelId="{D2EDFEA9-E6A9-4197-9D23-5CA908B32BD6}" type="parTrans" cxnId="{1E9C480F-21A0-491D-A2E2-CB12902ACCF6}">
      <dgm:prSet/>
      <dgm:spPr/>
      <dgm:t>
        <a:bodyPr/>
        <a:lstStyle/>
        <a:p>
          <a:endParaRPr lang="fr-FR"/>
        </a:p>
      </dgm:t>
    </dgm:pt>
    <dgm:pt modelId="{5ED2FF28-423F-4082-A235-3A28C1A975B9}" type="sibTrans" cxnId="{1E9C480F-21A0-491D-A2E2-CB12902ACCF6}">
      <dgm:prSet/>
      <dgm:spPr/>
      <dgm:t>
        <a:bodyPr/>
        <a:lstStyle/>
        <a:p>
          <a:endParaRPr lang="fr-FR"/>
        </a:p>
      </dgm:t>
    </dgm:pt>
    <dgm:pt modelId="{FFA273B7-FF53-40FF-81CE-269FD1442377}" type="pres">
      <dgm:prSet presAssocID="{85057CE9-3BBB-4C85-949B-7E0686EBE06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43EFE53-AADA-4FFD-8E26-76C5433CCE8E}" type="pres">
      <dgm:prSet presAssocID="{85057CE9-3BBB-4C85-949B-7E0686EBE064}" presName="ribbon" presStyleLbl="node1" presStyleIdx="0" presStyleCnt="1"/>
      <dgm:spPr/>
    </dgm:pt>
    <dgm:pt modelId="{E25675B0-6FCE-4D06-A8CD-6E0B68232A39}" type="pres">
      <dgm:prSet presAssocID="{85057CE9-3BBB-4C85-949B-7E0686EBE06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F16CDA-89FF-4365-A93E-09C54D2A3CDB}" type="pres">
      <dgm:prSet presAssocID="{85057CE9-3BBB-4C85-949B-7E0686EBE06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9C480F-21A0-491D-A2E2-CB12902ACCF6}" srcId="{85057CE9-3BBB-4C85-949B-7E0686EBE064}" destId="{F3B6540D-44E3-454C-B99E-E81C18D18F49}" srcOrd="1" destOrd="0" parTransId="{D2EDFEA9-E6A9-4197-9D23-5CA908B32BD6}" sibTransId="{5ED2FF28-423F-4082-A235-3A28C1A975B9}"/>
    <dgm:cxn modelId="{1B68B4F4-1213-46D6-A243-4CB6E95BF29C}" srcId="{85057CE9-3BBB-4C85-949B-7E0686EBE064}" destId="{FF8F99A1-7582-42E8-AF4A-1C01358EF00A}" srcOrd="0" destOrd="0" parTransId="{B8D6AD8B-4798-4EF8-A666-C9A23BC8E98E}" sibTransId="{D8360A62-7CFA-450E-90AC-96629541D0DD}"/>
    <dgm:cxn modelId="{747F10F9-172A-46E0-A4C4-FFFD2CD7BECA}" type="presOf" srcId="{85057CE9-3BBB-4C85-949B-7E0686EBE064}" destId="{FFA273B7-FF53-40FF-81CE-269FD1442377}" srcOrd="0" destOrd="0" presId="urn:microsoft.com/office/officeart/2005/8/layout/arrow6"/>
    <dgm:cxn modelId="{D5397127-3D6F-424B-BE9B-2E897AC003F2}" type="presOf" srcId="{F3B6540D-44E3-454C-B99E-E81C18D18F49}" destId="{F1F16CDA-89FF-4365-A93E-09C54D2A3CDB}" srcOrd="0" destOrd="0" presId="urn:microsoft.com/office/officeart/2005/8/layout/arrow6"/>
    <dgm:cxn modelId="{1A5F3C38-6E2D-4E00-A463-3123D06E3BA7}" type="presOf" srcId="{FF8F99A1-7582-42E8-AF4A-1C01358EF00A}" destId="{E25675B0-6FCE-4D06-A8CD-6E0B68232A39}" srcOrd="0" destOrd="0" presId="urn:microsoft.com/office/officeart/2005/8/layout/arrow6"/>
    <dgm:cxn modelId="{9E86F5F1-6204-4DF9-9ACD-CFF9F6857FF7}" type="presParOf" srcId="{FFA273B7-FF53-40FF-81CE-269FD1442377}" destId="{A43EFE53-AADA-4FFD-8E26-76C5433CCE8E}" srcOrd="0" destOrd="0" presId="urn:microsoft.com/office/officeart/2005/8/layout/arrow6"/>
    <dgm:cxn modelId="{1A73B2ED-54BA-449C-B274-67FD78355C6A}" type="presParOf" srcId="{FFA273B7-FF53-40FF-81CE-269FD1442377}" destId="{E25675B0-6FCE-4D06-A8CD-6E0B68232A39}" srcOrd="1" destOrd="0" presId="urn:microsoft.com/office/officeart/2005/8/layout/arrow6"/>
    <dgm:cxn modelId="{2250D458-1FC4-4AED-8984-7E919217F78C}" type="presParOf" srcId="{FFA273B7-FF53-40FF-81CE-269FD1442377}" destId="{F1F16CDA-89FF-4365-A93E-09C54D2A3CDB}" srcOrd="2" destOrd="0" presId="urn:microsoft.com/office/officeart/2005/8/layout/arrow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9426E-D3C3-4F39-83CA-59A44CCE57D2}" type="datetimeFigureOut">
              <a:rPr lang="fr-FR" smtClean="0"/>
              <a:pPr/>
              <a:t>21/03/2021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4F6A1-6203-4820-9C49-FD9B35D5935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00166" y="2314510"/>
            <a:ext cx="635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Enseignant:</a:t>
            </a:r>
            <a:r>
              <a:rPr lang="fr-FR" sz="2000" b="1" dirty="0" smtClean="0">
                <a:solidFill>
                  <a:srgbClr val="7030A0"/>
                </a:solidFill>
              </a:rPr>
              <a:t> 	</a:t>
            </a:r>
            <a:r>
              <a:rPr lang="fr-FR" sz="2000" dirty="0" err="1" smtClean="0">
                <a:solidFill>
                  <a:srgbClr val="7030A0"/>
                </a:solidFill>
              </a:rPr>
              <a:t>Benferhat</a:t>
            </a:r>
            <a:r>
              <a:rPr lang="fr-FR" sz="2000" dirty="0" smtClean="0">
                <a:solidFill>
                  <a:srgbClr val="7030A0"/>
                </a:solidFill>
              </a:rPr>
              <a:t> Mohamed </a:t>
            </a:r>
            <a:r>
              <a:rPr lang="fr-FR" sz="2000" dirty="0" err="1" smtClean="0">
                <a:solidFill>
                  <a:srgbClr val="7030A0"/>
                </a:solidFill>
              </a:rPr>
              <a:t>Ladaoui</a:t>
            </a:r>
            <a:endParaRPr lang="fr-FR" sz="2000" dirty="0">
              <a:solidFill>
                <a:srgbClr val="7030A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7422" y="5786454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Année Universitaire </a:t>
            </a:r>
            <a:r>
              <a:rPr lang="fr-FR" b="1" dirty="0" smtClean="0">
                <a:solidFill>
                  <a:srgbClr val="FF0000"/>
                </a:solidFill>
              </a:rPr>
              <a:t>2018-2019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285984" y="996719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Département d’Architecture.</a:t>
            </a:r>
          </a:p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fr-FR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ère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Année Master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43108" y="291679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Cours N°1</a:t>
            </a:r>
            <a:r>
              <a:rPr lang="fr-FR" dirty="0" smtClean="0"/>
              <a:t>: Introduction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5984" y="285728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Université de Biskra.</a:t>
            </a:r>
          </a:p>
          <a:p>
            <a:pPr algn="ctr"/>
            <a:r>
              <a:rPr lang="fr-F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Faculté des Sciences et de la Technologie.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28662" y="1885882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Matière:</a:t>
            </a:r>
            <a:r>
              <a:rPr lang="fr-FR" sz="2000" b="1" dirty="0" smtClean="0">
                <a:solidFill>
                  <a:srgbClr val="7030A0"/>
                </a:solidFill>
              </a:rPr>
              <a:t> 	Initiations aux Détails et Corps d’Etat Secondaire</a:t>
            </a:r>
            <a:endParaRPr lang="fr-FR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oisons et plafonds GH Futur - BoÃ®te dans la boÃ®te - SystÃ¨me constructif autoporteu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786190"/>
            <a:ext cx="2857520" cy="2857522"/>
          </a:xfrm>
          <a:prstGeom prst="rect">
            <a:avLst/>
          </a:prstGeom>
          <a:noFill/>
        </p:spPr>
      </p:pic>
      <p:sp>
        <p:nvSpPr>
          <p:cNvPr id="21508" name="AutoShape 4" descr="RÃ©sultat de recherche d'images pour &quot;bard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510" name="AutoShape 6" descr="RÃ©sultat de recherche d'images pour &quot;bard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1516" name="Picture 12" descr="Le bardage : mode dâemploi et conse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5762625" cy="3457576"/>
          </a:xfrm>
          <a:prstGeom prst="rect">
            <a:avLst/>
          </a:prstGeom>
          <a:noFill/>
        </p:spPr>
      </p:pic>
      <p:pic>
        <p:nvPicPr>
          <p:cNvPr id="21514" name="Picture 10" descr="Bardage en terre cuite de 14 ou 38 mm d'Ã©paisseur | ZÃ©phir Evolu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2571744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La photo a Ã©tÃ© prise au petit matin par un tÃ©moin qui souhaite rester anony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857232"/>
            <a:ext cx="712260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Mouvement Moderne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072066" y="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postmodernisme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714612" y="314324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High-Tech</a:t>
            </a:r>
            <a:endParaRPr lang="fr-FR" dirty="0"/>
          </a:p>
        </p:txBody>
      </p:sp>
      <p:pic>
        <p:nvPicPr>
          <p:cNvPr id="23554" name="Picture 2" descr="http://ekladata.com/Lz9IDt06GXsF8icD-ongYcjlX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3333773" cy="2500330"/>
          </a:xfrm>
          <a:prstGeom prst="rect">
            <a:avLst/>
          </a:prstGeom>
          <a:noFill/>
        </p:spPr>
      </p:pic>
      <p:pic>
        <p:nvPicPr>
          <p:cNvPr id="23556" name="Picture 4" descr="Niteroi Oscar Niemeyer Clarissa Cavalheiro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85751"/>
            <a:ext cx="4429156" cy="2571769"/>
          </a:xfrm>
          <a:prstGeom prst="rect">
            <a:avLst/>
          </a:prstGeom>
          <a:noFill/>
        </p:spPr>
      </p:pic>
      <p:pic>
        <p:nvPicPr>
          <p:cNvPr id="23558" name="Picture 6" descr="https://d39gusjpdm7p1o.cloudfront.net/data/layout_grouping/product_index_header_image/20937/centre-pompidou.1000w.jpg?ver=15221556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66159"/>
            <a:ext cx="9144000" cy="3291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71472" y="150017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Déconstructivisme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286116" y="378619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Architecture Contemporaine</a:t>
            </a:r>
            <a:endParaRPr lang="fr-FR" dirty="0"/>
          </a:p>
        </p:txBody>
      </p:sp>
      <p:sp>
        <p:nvSpPr>
          <p:cNvPr id="24578" name="AutoShape 2" descr="https://img.newatlas.com/2016-zaha-hadid-8.jpg?auto=format%2Ccompress&amp;ch=Width%2CDPR&amp;fit=crop&amp;h=347&amp;q=60&amp;rect=87%2C172%2C1354%2C761&amp;w=616&amp;s=7988244a28d0b7ad780d66290a063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0" name="AutoShape 4" descr="https://img.newatlas.com/2016-zaha-hadid-8.jpg?auto=format%2Ccompress&amp;ch=Width%2CDPR&amp;fit=crop&amp;h=347&amp;q=60&amp;rect=87%2C172%2C1354%2C761&amp;w=616&amp;s=7988244a28d0b7ad780d66290a063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2" name="AutoShape 6" descr="Azerbaijan's Heydar Aliyev Centre is one of Hadid's finest 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4" name="AutoShape 8" descr="Azerbaijan's Heydar Aliyev Centre is one of Hadid's finest 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6" name="AutoShape 10" descr="Azerbaijan's Heydar Aliyev Centre is one of Hadid's finest w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588" name="AutoShape 12" descr="Azerbaijan's Heydar Aliyev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2"/>
          <a:srcRect l="3843" t="28320" r="51135" b="31641"/>
          <a:stretch>
            <a:fillRect/>
          </a:stretch>
        </p:blipFill>
        <p:spPr bwMode="auto">
          <a:xfrm>
            <a:off x="3000364" y="642918"/>
            <a:ext cx="58579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91" name="Picture 15" descr="Pierre Minassian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6190"/>
            <a:ext cx="3211904" cy="3071810"/>
          </a:xfrm>
          <a:prstGeom prst="rect">
            <a:avLst/>
          </a:prstGeom>
          <a:noFill/>
        </p:spPr>
      </p:pic>
      <p:pic>
        <p:nvPicPr>
          <p:cNvPr id="24593" name="Picture 17" descr="tadaoando_polygrandtheater"/>
          <p:cNvPicPr>
            <a:picLocks noChangeAspect="1" noChangeArrowheads="1"/>
          </p:cNvPicPr>
          <p:nvPr/>
        </p:nvPicPr>
        <p:blipFill>
          <a:blip r:embed="rId4"/>
          <a:srcRect t="19737"/>
          <a:stretch>
            <a:fillRect/>
          </a:stretch>
        </p:blipFill>
        <p:spPr bwMode="auto">
          <a:xfrm>
            <a:off x="3428992" y="4357695"/>
            <a:ext cx="558812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164305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Systèmes Constructifs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572000" y="1643050"/>
            <a:ext cx="30003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Poteaux Poutres </a:t>
            </a:r>
          </a:p>
          <a:p>
            <a:endParaRPr lang="fr-FR" dirty="0" smtClean="0"/>
          </a:p>
          <a:p>
            <a:r>
              <a:rPr lang="fr-FR" dirty="0" smtClean="0"/>
              <a:t>Portiques.</a:t>
            </a:r>
          </a:p>
          <a:p>
            <a:endParaRPr lang="fr-FR" dirty="0" smtClean="0"/>
          </a:p>
          <a:p>
            <a:r>
              <a:rPr lang="fr-FR" dirty="0" smtClean="0"/>
              <a:t>Charpente Métallique</a:t>
            </a:r>
          </a:p>
          <a:p>
            <a:r>
              <a:rPr lang="fr-FR" dirty="0" smtClean="0"/>
              <a:t> </a:t>
            </a:r>
          </a:p>
          <a:p>
            <a:r>
              <a:rPr lang="fr-FR" dirty="0" err="1" smtClean="0"/>
              <a:t>Tri-dimensionnelle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…</a:t>
            </a:r>
            <a:r>
              <a:rPr lang="fr-FR" dirty="0" err="1" smtClean="0"/>
              <a:t>etc</a:t>
            </a:r>
            <a:endParaRPr lang="fr-FR" dirty="0"/>
          </a:p>
        </p:txBody>
      </p:sp>
      <p:pic>
        <p:nvPicPr>
          <p:cNvPr id="25602" name="Picture 2" descr="Chantier ossature Poteau-Poutre SEA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29132"/>
            <a:ext cx="2296836" cy="1785926"/>
          </a:xfrm>
          <a:prstGeom prst="rect">
            <a:avLst/>
          </a:prstGeom>
          <a:noFill/>
        </p:spPr>
      </p:pic>
      <p:pic>
        <p:nvPicPr>
          <p:cNvPr id="25604" name="Picture 4" descr="http://www.saint-eloi.eu/wp-content/uploads/2008/12/pechdavid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4500570"/>
            <a:ext cx="2276423" cy="1707317"/>
          </a:xfrm>
          <a:prstGeom prst="rect">
            <a:avLst/>
          </a:prstGeom>
          <a:noFill/>
        </p:spPr>
      </p:pic>
      <p:pic>
        <p:nvPicPr>
          <p:cNvPr id="25606" name="Picture 6" descr="http://1.bp.blogspot.com/-Ncj2lYJu7KQ/UpUoJhoon5I/AAAAAAAAGUY/vCmKmm02oxk/s320/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3" y="4500570"/>
            <a:ext cx="397567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7224" y="164305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Détails constructifs</a:t>
            </a:r>
            <a:endParaRPr lang="fr-FR" dirty="0"/>
          </a:p>
        </p:txBody>
      </p:sp>
      <p:sp>
        <p:nvSpPr>
          <p:cNvPr id="26626" name="AutoShape 2" descr="https://bbri.eu/homepage/media/svg/details/thumb/1093_DET1_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928926" y="785794"/>
            <a:ext cx="2719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/>
              <a:t>Contenu du Programme</a:t>
            </a:r>
            <a:endParaRPr lang="fr-FR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2628" t="17578" r="14348" b="17968"/>
          <a:stretch>
            <a:fillRect/>
          </a:stretch>
        </p:blipFill>
        <p:spPr bwMode="auto">
          <a:xfrm>
            <a:off x="0" y="1214422"/>
            <a:ext cx="8925421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143248"/>
            <a:ext cx="885828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6357950" y="3143248"/>
            <a:ext cx="428628" cy="357190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/>
        </p:nvGraphicFramePr>
        <p:xfrm>
          <a:off x="1428728" y="9286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1428736"/>
            <a:ext cx="7000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Est-ce que la </a:t>
            </a:r>
            <a:r>
              <a:rPr lang="fr-FR" sz="2000" b="1" u="sng" dirty="0" smtClean="0">
                <a:solidFill>
                  <a:srgbClr val="00B050"/>
                </a:solidFill>
              </a:rPr>
              <a:t>forme architecturale </a:t>
            </a:r>
            <a:r>
              <a:rPr lang="fr-FR" sz="2000" b="1" dirty="0" smtClean="0">
                <a:solidFill>
                  <a:srgbClr val="FF0000"/>
                </a:solidFill>
              </a:rPr>
              <a:t>qui suit le </a:t>
            </a:r>
            <a:r>
              <a:rPr lang="fr-FR" sz="2000" b="1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système constructif </a:t>
            </a:r>
            <a:r>
              <a:rPr lang="fr-FR" sz="2000" b="1" dirty="0" smtClean="0">
                <a:solidFill>
                  <a:srgbClr val="FF0000"/>
                </a:solidFill>
              </a:rPr>
              <a:t>ou le contraire?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71538" y="3792684"/>
            <a:ext cx="700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</a:rPr>
              <a:t>Est-ce que ça était toujours le cas?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6787" t="18554" r="39055" b="52149"/>
          <a:stretch>
            <a:fillRect/>
          </a:stretch>
        </p:blipFill>
        <p:spPr bwMode="auto">
          <a:xfrm>
            <a:off x="500034" y="214290"/>
            <a:ext cx="408625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 descr="File:Mosta Dome 1 (694684640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621423" cy="2652693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24195" t="34375" r="49451" b="17773"/>
          <a:stretch>
            <a:fillRect/>
          </a:stretch>
        </p:blipFill>
        <p:spPr bwMode="auto">
          <a:xfrm>
            <a:off x="4929190" y="214290"/>
            <a:ext cx="342902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357694"/>
            <a:ext cx="8918081" cy="168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0042"/>
            <a:ext cx="44100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3071834" cy="385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25805" t="21484" r="53331" b="48242"/>
          <a:stretch>
            <a:fillRect/>
          </a:stretch>
        </p:blipFill>
        <p:spPr bwMode="auto">
          <a:xfrm>
            <a:off x="571472" y="500042"/>
            <a:ext cx="350276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architecture mÃ©tall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00042"/>
            <a:ext cx="4292410" cy="2857520"/>
          </a:xfrm>
          <a:prstGeom prst="rect">
            <a:avLst/>
          </a:prstGeom>
          <a:noFill/>
        </p:spPr>
      </p:pic>
      <p:pic>
        <p:nvPicPr>
          <p:cNvPr id="3076" name="Picture 4" descr="Kibble Pala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571876"/>
            <a:ext cx="4429156" cy="295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cience.blog.lemonde.fr/files/2017/07/Sans-titre3-1-300x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620828" cy="2643206"/>
          </a:xfrm>
          <a:prstGeom prst="rect">
            <a:avLst/>
          </a:prstGeom>
          <a:noFill/>
        </p:spPr>
      </p:pic>
      <p:pic>
        <p:nvPicPr>
          <p:cNvPr id="2052" name="Picture 4" descr="http://science.blog.lemonde.fr/files/2017/07/te%CC%81le%CC%81chargement-1-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363" y="3357563"/>
            <a:ext cx="495856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5859</TotalTime>
  <Words>80</Words>
  <Application>Microsoft Office PowerPoint</Application>
  <PresentationFormat>Affichage à l'écran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ladaoui</dc:creator>
  <cp:lastModifiedBy>ladaoui</cp:lastModifiedBy>
  <cp:revision>4</cp:revision>
  <dcterms:created xsi:type="dcterms:W3CDTF">2019-01-31T08:22:30Z</dcterms:created>
  <dcterms:modified xsi:type="dcterms:W3CDTF">2021-03-25T08:42:14Z</dcterms:modified>
</cp:coreProperties>
</file>