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8" r:id="rId2"/>
    <p:sldId id="269" r:id="rId3"/>
    <p:sldId id="270" r:id="rId4"/>
    <p:sldId id="271" r:id="rId5"/>
    <p:sldId id="27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3907" autoAdjust="0"/>
  </p:normalViewPr>
  <p:slideViewPr>
    <p:cSldViewPr>
      <p:cViewPr varScale="1">
        <p:scale>
          <a:sx n="68" d="100"/>
          <a:sy n="68" d="100"/>
        </p:scale>
        <p:origin x="-143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42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05DE-6248-44C2-9900-0CC5ECC86B95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084858-AF2C-4BB6-84E2-8E05A59CC14C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8C3C7E-3EAE-4F33-A647-59F14BAE280D}" type="datetimeFigureOut">
              <a:rPr lang="fr-FR" smtClean="0"/>
              <a:pPr/>
              <a:t>27/01/2021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F14266-F9A2-48E1-A843-8176C5914436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3600" b="1" dirty="0" smtClean="0">
                <a:solidFill>
                  <a:srgbClr val="FF0000"/>
                </a:solidFill>
              </a:rPr>
              <a:t>What is Marketing Management?</a:t>
            </a:r>
            <a:endParaRPr lang="ar-DZ" sz="3600" b="1" dirty="0" smtClean="0">
              <a:solidFill>
                <a:srgbClr val="FF0000"/>
              </a:solidFill>
            </a:endParaRPr>
          </a:p>
          <a:p>
            <a:r>
              <a:rPr lang="en-US" sz="3600" b="1" u="sng" dirty="0" smtClean="0"/>
              <a:t>Marketing management </a:t>
            </a:r>
            <a:r>
              <a:rPr lang="en-US" sz="3600" b="1" dirty="0" smtClean="0"/>
              <a:t>is the</a:t>
            </a:r>
          </a:p>
          <a:p>
            <a:r>
              <a:rPr lang="en-US" sz="3600" b="1" i="1" dirty="0" smtClean="0"/>
              <a:t>art and science</a:t>
            </a:r>
            <a:r>
              <a:rPr lang="ar-DZ" sz="3600" b="1" i="1" dirty="0" smtClean="0"/>
              <a:t> </a:t>
            </a:r>
            <a:r>
              <a:rPr lang="en-US" sz="3600" b="1" dirty="0" smtClean="0"/>
              <a:t>of choosing target markets </a:t>
            </a:r>
          </a:p>
          <a:p>
            <a:r>
              <a:rPr lang="en-US" sz="3600" b="1" dirty="0" smtClean="0"/>
              <a:t>and getting, keeping, and growing </a:t>
            </a:r>
          </a:p>
          <a:p>
            <a:r>
              <a:rPr lang="en-US" sz="3600" b="1" dirty="0" smtClean="0"/>
              <a:t>customers through</a:t>
            </a:r>
          </a:p>
          <a:p>
            <a:r>
              <a:rPr lang="en-US" sz="3600" b="1" dirty="0" smtClean="0"/>
              <a:t>creating, delivering, and communicating</a:t>
            </a:r>
          </a:p>
          <a:p>
            <a:r>
              <a:rPr lang="en-US" sz="3600" b="1" dirty="0" smtClean="0"/>
              <a:t>superior customer value.</a:t>
            </a:r>
          </a:p>
          <a:p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r>
              <a:rPr lang="en-US" sz="4000" dirty="0" smtClean="0">
                <a:solidFill>
                  <a:srgbClr val="FF0000"/>
                </a:solidFill>
              </a:rPr>
              <a:t>What is Marketed?</a:t>
            </a:r>
            <a:endParaRPr lang="ar-DZ" sz="4000" dirty="0" smtClean="0">
              <a:solidFill>
                <a:srgbClr val="FF0000"/>
              </a:solidFill>
            </a:endParaRPr>
          </a:p>
          <a:p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295274" y="1643050"/>
            <a:ext cx="7562873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3200" dirty="0"/>
              <a:t> </a:t>
            </a:r>
            <a:r>
              <a:rPr lang="en-US" sz="2400" dirty="0"/>
              <a:t>Goods (products</a:t>
            </a:r>
            <a:r>
              <a:rPr lang="en-US" sz="2400" dirty="0" smtClean="0"/>
              <a:t>)</a:t>
            </a:r>
            <a:r>
              <a:rPr lang="ar-DZ" sz="2400" dirty="0" smtClean="0"/>
              <a:t> ---      </a:t>
            </a:r>
            <a:r>
              <a:rPr lang="en-US" sz="2400" dirty="0" smtClean="0"/>
              <a:t> Services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 smtClean="0"/>
              <a:t> Events</a:t>
            </a:r>
            <a:r>
              <a:rPr lang="ar-DZ" sz="2400" dirty="0" smtClean="0"/>
              <a:t>  ----                          </a:t>
            </a:r>
            <a:r>
              <a:rPr lang="en-US" sz="2400" dirty="0" smtClean="0"/>
              <a:t> </a:t>
            </a:r>
            <a:r>
              <a:rPr lang="en-US" sz="2400" dirty="0"/>
              <a:t>Experiences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Persons</a:t>
            </a:r>
            <a:r>
              <a:rPr lang="ar-DZ" sz="2400" dirty="0" smtClean="0"/>
              <a:t>                                    </a:t>
            </a:r>
            <a:r>
              <a:rPr lang="en-US" sz="2400" dirty="0" smtClean="0"/>
              <a:t> </a:t>
            </a:r>
            <a:r>
              <a:rPr lang="ar-DZ" sz="2400" dirty="0" smtClean="0"/>
              <a:t>  --</a:t>
            </a:r>
            <a:r>
              <a:rPr lang="en-US" sz="2400" dirty="0" smtClean="0"/>
              <a:t>Places</a:t>
            </a:r>
            <a:endParaRPr lang="en-US" sz="2400" dirty="0"/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Properties</a:t>
            </a:r>
            <a:r>
              <a:rPr lang="ar-DZ" sz="2400" dirty="0" smtClean="0"/>
              <a:t>   --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Organizations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2400" dirty="0"/>
              <a:t> </a:t>
            </a:r>
            <a:r>
              <a:rPr lang="en-US" sz="2400" dirty="0" smtClean="0"/>
              <a:t>Information</a:t>
            </a:r>
            <a:r>
              <a:rPr lang="ar-DZ" sz="2400" dirty="0" smtClean="0"/>
              <a:t>   ---                                                   </a:t>
            </a:r>
            <a:r>
              <a:rPr lang="en-US" sz="2400" dirty="0" smtClean="0"/>
              <a:t> </a:t>
            </a:r>
            <a:r>
              <a:rPr lang="en-US" sz="2400" dirty="0"/>
              <a:t>Ideas</a:t>
            </a: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Title 5"/>
          <p:cNvSpPr txBox="1">
            <a:spLocks/>
          </p:cNvSpPr>
          <p:nvPr/>
        </p:nvSpPr>
        <p:spPr>
          <a:xfrm>
            <a:off x="0" y="857232"/>
            <a:ext cx="8267672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Structure of Flows in Modern Exchange Economy</a:t>
            </a: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1428736"/>
            <a:ext cx="8143932" cy="5429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714348" y="571480"/>
            <a:ext cx="7696200" cy="12858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Core Concepts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762000" y="1600200"/>
            <a:ext cx="3771900" cy="457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Needs, wants, and demands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3200" dirty="0"/>
              <a:t>Target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markets, positioning, segmentation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Offerings and brands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Value and satisfaction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686300" y="1600200"/>
            <a:ext cx="3771900" cy="45720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channels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Supply chain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Competition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environment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Marketing planning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1"/>
          <p:cNvSpPr txBox="1">
            <a:spLocks noGrp="1"/>
          </p:cNvSpPr>
          <p:nvPr>
            <p:ph type="ctrTitle"/>
          </p:nvPr>
        </p:nvSpPr>
        <p:spPr>
          <a:xfrm>
            <a:off x="214282" y="214291"/>
            <a:ext cx="7929618" cy="571504"/>
          </a:xfrm>
          <a:prstGeom prst="rect">
            <a:avLst/>
          </a:prstGeom>
          <a:solidFill>
            <a:schemeClr val="accent6"/>
          </a:solidFill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ar-DZ" sz="3200" b="1" dirty="0" smtClean="0"/>
              <a:t>محاضرات التسويق الإستراتيجي للخدمات/د.</a:t>
            </a:r>
            <a:r>
              <a:rPr lang="ar-DZ" sz="3200" b="1" dirty="0" err="1" smtClean="0"/>
              <a:t>براهيمي</a:t>
            </a:r>
            <a:r>
              <a:rPr lang="ar-DZ" sz="3200" b="1" dirty="0" smtClean="0"/>
              <a:t> فاروق</a:t>
            </a:r>
            <a:endParaRPr lang="fr-FR" sz="3200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63093" y="-24"/>
            <a:ext cx="880939" cy="1149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Connecteur droit 5"/>
          <p:cNvCxnSpPr/>
          <p:nvPr/>
        </p:nvCxnSpPr>
        <p:spPr>
          <a:xfrm rot="5400000">
            <a:off x="6144430" y="3857628"/>
            <a:ext cx="5142742" cy="794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214313" y="1071563"/>
            <a:ext cx="8215312" cy="5572125"/>
          </a:xfr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chemeClr val="tx1"/>
                </a:solidFill>
                <a:latin typeface="Garamond" pitchFamily="18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Garamond" pitchFamily="18" charset="0"/>
              </a:rPr>
            </a:br>
            <a:endParaRPr lang="en-US" b="1" i="1" dirty="0" smtClean="0">
              <a:solidFill>
                <a:schemeClr val="tx1"/>
              </a:solidFill>
              <a:latin typeface="Garamond" pitchFamily="18" charset="0"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304800" y="928670"/>
            <a:ext cx="7981976" cy="5286412"/>
          </a:xfrm>
          <a:prstGeom prst="rect">
            <a:avLst/>
          </a:prstGeom>
          <a:noFill/>
        </p:spPr>
        <p:txBody>
          <a:bodyPr vert="horz" lIns="81203" tIns="39889" rIns="81203" bIns="39889" rtlCol="0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Needs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states of felt deprivation including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physical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food,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social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belonging and </a:t>
            </a:r>
            <a:r>
              <a:rPr kumimoji="0" lang="en-US" sz="3200" b="0" i="0" u="sng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individual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needs for self-expression.   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Wants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form that a human need takes as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shaped by culture and individual personality. 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i.e. I want a Coca-Cola.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Demands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- human wants backed by buying power. i.e. I have money to buy a Coca-Cola.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1094</TotalTime>
  <Words>187</Words>
  <Application>Microsoft Office PowerPoint</Application>
  <PresentationFormat>Affichage à l'écran (4:3)</PresentationFormat>
  <Paragraphs>38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  <vt:lpstr>محاضرات التسويق الإستراتيجي للخدمات/د.براهيمي فاروق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محاضرات التسويق الداخلي المصرفي/د.براهيمي فاروق</dc:title>
  <dc:creator>client</dc:creator>
  <cp:lastModifiedBy>client</cp:lastModifiedBy>
  <cp:revision>22</cp:revision>
  <dcterms:created xsi:type="dcterms:W3CDTF">2020-12-16T09:25:46Z</dcterms:created>
  <dcterms:modified xsi:type="dcterms:W3CDTF">2021-01-27T17:03:26Z</dcterms:modified>
</cp:coreProperties>
</file>