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77FAF4-7227-40CD-9700-4B10E54B9372}" type="datetimeFigureOut">
              <a:rPr lang="fr-FR" smtClean="0"/>
              <a:pPr/>
              <a:t>03/02/2021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B4716B-D0EA-4998-995B-8F1095887E8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7FAF4-7227-40CD-9700-4B10E54B9372}" type="datetimeFigureOut">
              <a:rPr lang="fr-FR" smtClean="0"/>
              <a:pPr/>
              <a:t>03/02/2021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4716B-D0EA-4998-995B-8F1095887E8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ar-DZ" sz="5400" b="1" dirty="0" smtClean="0"/>
              <a:t>استراتيجيات تسعير الخدمات المصرفية </a:t>
            </a:r>
            <a:endParaRPr lang="fr-FR" sz="5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طرق التسعير : </a:t>
            </a:r>
            <a:endParaRPr lang="fr-FR" b="1" u="sng" dirty="0"/>
          </a:p>
        </p:txBody>
      </p:sp>
      <p:grpSp>
        <p:nvGrpSpPr>
          <p:cNvPr id="4" name="Group 26"/>
          <p:cNvGrpSpPr>
            <a:grpSpLocks noGrp="1"/>
          </p:cNvGrpSpPr>
          <p:nvPr>
            <p:ph idx="1"/>
          </p:nvPr>
        </p:nvGrpSpPr>
        <p:grpSpPr bwMode="auto">
          <a:xfrm>
            <a:off x="571472" y="1571612"/>
            <a:ext cx="8129278" cy="4517294"/>
            <a:chOff x="2965456" y="1371600"/>
            <a:chExt cx="2444738" cy="3302013"/>
          </a:xfrm>
        </p:grpSpPr>
        <p:grpSp>
          <p:nvGrpSpPr>
            <p:cNvPr id="5" name="Group 1"/>
            <p:cNvGrpSpPr>
              <a:grpSpLocks/>
            </p:cNvGrpSpPr>
            <p:nvPr/>
          </p:nvGrpSpPr>
          <p:grpSpPr bwMode="auto">
            <a:xfrm>
              <a:off x="4493222" y="3910056"/>
              <a:ext cx="912216" cy="763557"/>
              <a:chOff x="955" y="-13"/>
              <a:chExt cx="575" cy="482"/>
            </a:xfrm>
          </p:grpSpPr>
          <p:sp>
            <p:nvSpPr>
              <p:cNvPr id="20" name="Freeform 3"/>
              <p:cNvSpPr>
                <a:spLocks noChangeArrowheads="1"/>
              </p:cNvSpPr>
              <p:nvPr/>
            </p:nvSpPr>
            <p:spPr bwMode="auto">
              <a:xfrm>
                <a:off x="996" y="-13"/>
                <a:ext cx="529" cy="482"/>
              </a:xfrm>
              <a:custGeom>
                <a:avLst/>
                <a:gdLst>
                  <a:gd name="T0" fmla="*/ 14 w 1525"/>
                  <a:gd name="T1" fmla="*/ 14 h 469"/>
                  <a:gd name="T2" fmla="*/ 14 w 1525"/>
                  <a:gd name="T3" fmla="*/ 455 h 469"/>
                  <a:gd name="T4" fmla="*/ 1510 w 1525"/>
                  <a:gd name="T5" fmla="*/ 455 h 469"/>
                  <a:gd name="T6" fmla="*/ 1510 w 1525"/>
                  <a:gd name="T7" fmla="*/ 14 h 469"/>
                  <a:gd name="T8" fmla="*/ 14 w 1525"/>
                  <a:gd name="T9" fmla="*/ 14 h 469"/>
                  <a:gd name="T10" fmla="*/ 0 w 1525"/>
                  <a:gd name="T11" fmla="*/ 0 h 469"/>
                  <a:gd name="T12" fmla="*/ 0 w 1525"/>
                  <a:gd name="T13" fmla="*/ 469 h 469"/>
                  <a:gd name="T14" fmla="*/ 1525 w 1525"/>
                  <a:gd name="T15" fmla="*/ 469 h 469"/>
                  <a:gd name="T16" fmla="*/ 1525 w 1525"/>
                  <a:gd name="T17" fmla="*/ 0 h 469"/>
                  <a:gd name="T18" fmla="*/ 0 w 1525"/>
                  <a:gd name="T19" fmla="*/ 0 h 4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25"/>
                  <a:gd name="T31" fmla="*/ 0 h 469"/>
                  <a:gd name="T32" fmla="*/ 1525 w 1525"/>
                  <a:gd name="T33" fmla="*/ 469 h 46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25" h="469">
                    <a:moveTo>
                      <a:pt x="14" y="14"/>
                    </a:moveTo>
                    <a:lnTo>
                      <a:pt x="14" y="455"/>
                    </a:lnTo>
                    <a:lnTo>
                      <a:pt x="1510" y="455"/>
                    </a:lnTo>
                    <a:lnTo>
                      <a:pt x="1510" y="14"/>
                    </a:lnTo>
                    <a:lnTo>
                      <a:pt x="14" y="14"/>
                    </a:lnTo>
                    <a:moveTo>
                      <a:pt x="0" y="0"/>
                    </a:moveTo>
                    <a:lnTo>
                      <a:pt x="0" y="469"/>
                    </a:lnTo>
                    <a:lnTo>
                      <a:pt x="1525" y="469"/>
                    </a:lnTo>
                    <a:lnTo>
                      <a:pt x="1525" y="0"/>
                    </a:lnTo>
                    <a:lnTo>
                      <a:pt x="0" y="0"/>
                    </a:lnTo>
                  </a:path>
                </a:pathLst>
              </a:custGeom>
              <a:noFill/>
              <a:ln w="9525">
                <a:noFill/>
                <a:round/>
                <a:headEnd type="none" w="sm" len="sm"/>
                <a:tailEnd type="none" w="sm" len="sm"/>
              </a:ln>
            </p:spPr>
            <p:txBody>
              <a:bodyPr/>
              <a:lstStyle/>
              <a:p>
                <a:endParaRPr lang="fr-FR"/>
              </a:p>
            </p:txBody>
          </p:sp>
          <p:sp>
            <p:nvSpPr>
              <p:cNvPr id="22" name="Freeform 5"/>
              <p:cNvSpPr>
                <a:spLocks noChangeArrowheads="1"/>
              </p:cNvSpPr>
              <p:nvPr/>
            </p:nvSpPr>
            <p:spPr bwMode="auto">
              <a:xfrm flipH="1">
                <a:off x="955" y="-13"/>
                <a:ext cx="554" cy="441"/>
              </a:xfrm>
              <a:custGeom>
                <a:avLst/>
                <a:gdLst>
                  <a:gd name="T0" fmla="*/ 0 w 440"/>
                  <a:gd name="T1" fmla="*/ 0 h 440"/>
                  <a:gd name="T2" fmla="*/ 0 w 440"/>
                  <a:gd name="T3" fmla="*/ 443 h 440"/>
                  <a:gd name="T4" fmla="*/ 443 w 440"/>
                  <a:gd name="T5" fmla="*/ 0 h 440"/>
                  <a:gd name="T6" fmla="*/ 0 w 440"/>
                  <a:gd name="T7" fmla="*/ 0 h 440"/>
                  <a:gd name="T8" fmla="*/ 0 60000 65536"/>
                  <a:gd name="T9" fmla="*/ 0 60000 65536"/>
                  <a:gd name="T10" fmla="*/ 0 60000 65536"/>
                  <a:gd name="T11" fmla="*/ 0 60000 65536"/>
                  <a:gd name="T12" fmla="*/ 0 w 440"/>
                  <a:gd name="T13" fmla="*/ 0 h 440"/>
                  <a:gd name="T14" fmla="*/ 440 w 440"/>
                  <a:gd name="T15" fmla="*/ 440 h 440"/>
                </a:gdLst>
                <a:ahLst/>
                <a:cxnLst>
                  <a:cxn ang="T8">
                    <a:pos x="T0" y="T1"/>
                  </a:cxn>
                  <a:cxn ang="T9">
                    <a:pos x="T2" y="T3"/>
                  </a:cxn>
                  <a:cxn ang="T10">
                    <a:pos x="T4" y="T5"/>
                  </a:cxn>
                  <a:cxn ang="T11">
                    <a:pos x="T6" y="T7"/>
                  </a:cxn>
                </a:cxnLst>
                <a:rect l="T12" t="T13" r="T14" b="T15"/>
                <a:pathLst>
                  <a:path w="440" h="440">
                    <a:moveTo>
                      <a:pt x="0" y="0"/>
                    </a:moveTo>
                    <a:lnTo>
                      <a:pt x="0" y="440"/>
                    </a:lnTo>
                    <a:lnTo>
                      <a:pt x="440" y="0"/>
                    </a:lnTo>
                    <a:lnTo>
                      <a:pt x="0" y="0"/>
                    </a:lnTo>
                  </a:path>
                </a:pathLst>
              </a:custGeom>
              <a:blipFill dpi="0" rotWithShape="1">
                <a:blip r:embed="rId2"/>
                <a:srcRect/>
                <a:stretch>
                  <a:fillRect/>
                </a:stretch>
              </a:blipFill>
              <a:ln w="9525">
                <a:noFill/>
                <a:round/>
                <a:headEnd type="none" w="sm" len="sm"/>
                <a:tailEnd type="none" w="sm" len="sm"/>
              </a:ln>
            </p:spPr>
            <p:txBody>
              <a:bodyPr/>
              <a:lstStyle/>
              <a:p>
                <a:endParaRPr lang="fr-FR"/>
              </a:p>
            </p:txBody>
          </p:sp>
          <p:sp>
            <p:nvSpPr>
              <p:cNvPr id="23" name="Freeform 6"/>
              <p:cNvSpPr>
                <a:spLocks noChangeArrowheads="1"/>
              </p:cNvSpPr>
              <p:nvPr/>
            </p:nvSpPr>
            <p:spPr bwMode="auto">
              <a:xfrm rot="10800000">
                <a:off x="1070" y="14"/>
                <a:ext cx="440" cy="441"/>
              </a:xfrm>
              <a:custGeom>
                <a:avLst/>
                <a:gdLst>
                  <a:gd name="T0" fmla="*/ 0 w 440"/>
                  <a:gd name="T1" fmla="*/ 0 h 440"/>
                  <a:gd name="T2" fmla="*/ 0 w 440"/>
                  <a:gd name="T3" fmla="*/ 443 h 440"/>
                  <a:gd name="T4" fmla="*/ 440 w 440"/>
                  <a:gd name="T5" fmla="*/ 0 h 440"/>
                  <a:gd name="T6" fmla="*/ 0 w 440"/>
                  <a:gd name="T7" fmla="*/ 0 h 440"/>
                  <a:gd name="T8" fmla="*/ 0 60000 65536"/>
                  <a:gd name="T9" fmla="*/ 0 60000 65536"/>
                  <a:gd name="T10" fmla="*/ 0 60000 65536"/>
                  <a:gd name="T11" fmla="*/ 0 60000 65536"/>
                  <a:gd name="T12" fmla="*/ 0 w 440"/>
                  <a:gd name="T13" fmla="*/ 0 h 440"/>
                  <a:gd name="T14" fmla="*/ 440 w 440"/>
                  <a:gd name="T15" fmla="*/ 440 h 440"/>
                </a:gdLst>
                <a:ahLst/>
                <a:cxnLst>
                  <a:cxn ang="T8">
                    <a:pos x="T0" y="T1"/>
                  </a:cxn>
                  <a:cxn ang="T9">
                    <a:pos x="T2" y="T3"/>
                  </a:cxn>
                  <a:cxn ang="T10">
                    <a:pos x="T4" y="T5"/>
                  </a:cxn>
                  <a:cxn ang="T11">
                    <a:pos x="T6" y="T7"/>
                  </a:cxn>
                </a:cxnLst>
                <a:rect l="T12" t="T13" r="T14" b="T15"/>
                <a:pathLst>
                  <a:path w="440" h="440">
                    <a:moveTo>
                      <a:pt x="0" y="0"/>
                    </a:moveTo>
                    <a:lnTo>
                      <a:pt x="0" y="440"/>
                    </a:lnTo>
                    <a:lnTo>
                      <a:pt x="440" y="0"/>
                    </a:lnTo>
                    <a:lnTo>
                      <a:pt x="0" y="0"/>
                    </a:lnTo>
                  </a:path>
                </a:pathLst>
              </a:custGeom>
              <a:blipFill dpi="0" rotWithShape="1">
                <a:blip r:embed="rId3">
                  <a:alphaModFix amt="50000"/>
                </a:blip>
                <a:srcRect/>
                <a:stretch>
                  <a:fillRect/>
                </a:stretch>
              </a:blipFill>
              <a:ln w="9525">
                <a:noFill/>
                <a:round/>
                <a:headEnd type="none" w="sm" len="sm"/>
                <a:tailEnd type="none" w="sm" len="sm"/>
              </a:ln>
            </p:spPr>
            <p:txBody>
              <a:bodyPr/>
              <a:lstStyle/>
              <a:p>
                <a:endParaRPr lang="fr-FR"/>
              </a:p>
            </p:txBody>
          </p:sp>
          <p:sp>
            <p:nvSpPr>
              <p:cNvPr id="24" name="Text Box 7"/>
              <p:cNvSpPr txBox="1">
                <a:spLocks noChangeArrowheads="1"/>
              </p:cNvSpPr>
              <p:nvPr/>
            </p:nvSpPr>
            <p:spPr bwMode="auto">
              <a:xfrm>
                <a:off x="996" y="-13"/>
                <a:ext cx="534" cy="482"/>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000" b="1">
                    <a:solidFill>
                      <a:srgbClr val="FFFFFF"/>
                    </a:solidFill>
                  </a:rPr>
                  <a:t>تكلفة المنتج</a:t>
                </a:r>
                <a:endParaRPr lang="en-GB" sz="2000" b="1">
                  <a:solidFill>
                    <a:srgbClr val="FFFFFF"/>
                  </a:solidFill>
                </a:endParaRPr>
              </a:p>
            </p:txBody>
          </p:sp>
        </p:grpSp>
        <p:grpSp>
          <p:nvGrpSpPr>
            <p:cNvPr id="6" name="Group 8"/>
            <p:cNvGrpSpPr>
              <a:grpSpLocks/>
            </p:cNvGrpSpPr>
            <p:nvPr/>
          </p:nvGrpSpPr>
          <p:grpSpPr bwMode="auto">
            <a:xfrm>
              <a:off x="2965456" y="1371600"/>
              <a:ext cx="2435218" cy="820747"/>
              <a:chOff x="-5" y="0"/>
              <a:chExt cx="1535" cy="518"/>
            </a:xfrm>
          </p:grpSpPr>
          <p:sp>
            <p:nvSpPr>
              <p:cNvPr id="14" name="Freeform 10"/>
              <p:cNvSpPr>
                <a:spLocks noChangeArrowheads="1"/>
              </p:cNvSpPr>
              <p:nvPr/>
            </p:nvSpPr>
            <p:spPr bwMode="auto">
              <a:xfrm>
                <a:off x="0" y="0"/>
                <a:ext cx="1525" cy="518"/>
              </a:xfrm>
              <a:custGeom>
                <a:avLst/>
                <a:gdLst>
                  <a:gd name="T0" fmla="*/ 14 w 1525"/>
                  <a:gd name="T1" fmla="*/ 14 h 518"/>
                  <a:gd name="T2" fmla="*/ 14 w 1525"/>
                  <a:gd name="T3" fmla="*/ 504 h 518"/>
                  <a:gd name="T4" fmla="*/ 1510 w 1525"/>
                  <a:gd name="T5" fmla="*/ 504 h 518"/>
                  <a:gd name="T6" fmla="*/ 1510 w 1525"/>
                  <a:gd name="T7" fmla="*/ 14 h 518"/>
                  <a:gd name="T8" fmla="*/ 14 w 1525"/>
                  <a:gd name="T9" fmla="*/ 14 h 518"/>
                  <a:gd name="T10" fmla="*/ 0 w 1525"/>
                  <a:gd name="T11" fmla="*/ 0 h 518"/>
                  <a:gd name="T12" fmla="*/ 0 w 1525"/>
                  <a:gd name="T13" fmla="*/ 518 h 518"/>
                  <a:gd name="T14" fmla="*/ 1525 w 1525"/>
                  <a:gd name="T15" fmla="*/ 518 h 518"/>
                  <a:gd name="T16" fmla="*/ 1525 w 1525"/>
                  <a:gd name="T17" fmla="*/ 0 h 518"/>
                  <a:gd name="T18" fmla="*/ 0 w 1525"/>
                  <a:gd name="T19" fmla="*/ 0 h 5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25"/>
                  <a:gd name="T31" fmla="*/ 0 h 518"/>
                  <a:gd name="T32" fmla="*/ 1525 w 1525"/>
                  <a:gd name="T33" fmla="*/ 518 h 5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25" h="518">
                    <a:moveTo>
                      <a:pt x="14" y="14"/>
                    </a:moveTo>
                    <a:lnTo>
                      <a:pt x="14" y="504"/>
                    </a:lnTo>
                    <a:lnTo>
                      <a:pt x="1510" y="504"/>
                    </a:lnTo>
                    <a:lnTo>
                      <a:pt x="1510" y="14"/>
                    </a:lnTo>
                    <a:lnTo>
                      <a:pt x="14" y="14"/>
                    </a:lnTo>
                    <a:moveTo>
                      <a:pt x="0" y="0"/>
                    </a:moveTo>
                    <a:lnTo>
                      <a:pt x="0" y="518"/>
                    </a:lnTo>
                    <a:lnTo>
                      <a:pt x="1525" y="518"/>
                    </a:lnTo>
                    <a:lnTo>
                      <a:pt x="1525" y="0"/>
                    </a:lnTo>
                    <a:lnTo>
                      <a:pt x="0" y="0"/>
                    </a:lnTo>
                  </a:path>
                </a:pathLst>
              </a:custGeom>
              <a:blipFill dpi="0" rotWithShape="1">
                <a:blip r:embed="rId4">
                  <a:alphaModFix amt="10000"/>
                </a:blip>
                <a:srcRect/>
                <a:stretch>
                  <a:fillRect/>
                </a:stretch>
              </a:blipFill>
              <a:ln w="9525">
                <a:noFill/>
                <a:round/>
                <a:headEnd type="none" w="sm" len="sm"/>
                <a:tailEnd type="none" w="sm" len="sm"/>
              </a:ln>
            </p:spPr>
            <p:txBody>
              <a:bodyPr/>
              <a:lstStyle/>
              <a:p>
                <a:endParaRPr lang="fr-FR"/>
              </a:p>
            </p:txBody>
          </p:sp>
          <p:sp>
            <p:nvSpPr>
              <p:cNvPr id="16" name="Freeform 12"/>
              <p:cNvSpPr>
                <a:spLocks noChangeArrowheads="1"/>
              </p:cNvSpPr>
              <p:nvPr/>
            </p:nvSpPr>
            <p:spPr bwMode="auto">
              <a:xfrm flipH="1">
                <a:off x="504" y="14"/>
                <a:ext cx="590" cy="490"/>
              </a:xfrm>
              <a:custGeom>
                <a:avLst/>
                <a:gdLst>
                  <a:gd name="T0" fmla="*/ 0 w 489"/>
                  <a:gd name="T1" fmla="*/ 0 h 489"/>
                  <a:gd name="T2" fmla="*/ 0 w 489"/>
                  <a:gd name="T3" fmla="*/ 492 h 489"/>
                  <a:gd name="T4" fmla="*/ 492 w 489"/>
                  <a:gd name="T5" fmla="*/ 0 h 489"/>
                  <a:gd name="T6" fmla="*/ 0 w 489"/>
                  <a:gd name="T7" fmla="*/ 0 h 489"/>
                  <a:gd name="T8" fmla="*/ 0 60000 65536"/>
                  <a:gd name="T9" fmla="*/ 0 60000 65536"/>
                  <a:gd name="T10" fmla="*/ 0 60000 65536"/>
                  <a:gd name="T11" fmla="*/ 0 60000 65536"/>
                  <a:gd name="T12" fmla="*/ 0 w 489"/>
                  <a:gd name="T13" fmla="*/ 0 h 489"/>
                  <a:gd name="T14" fmla="*/ 489 w 489"/>
                  <a:gd name="T15" fmla="*/ 489 h 489"/>
                </a:gdLst>
                <a:ahLst/>
                <a:cxnLst>
                  <a:cxn ang="T8">
                    <a:pos x="T0" y="T1"/>
                  </a:cxn>
                  <a:cxn ang="T9">
                    <a:pos x="T2" y="T3"/>
                  </a:cxn>
                  <a:cxn ang="T10">
                    <a:pos x="T4" y="T5"/>
                  </a:cxn>
                  <a:cxn ang="T11">
                    <a:pos x="T6" y="T7"/>
                  </a:cxn>
                </a:cxnLst>
                <a:rect l="T12" t="T13" r="T14" b="T15"/>
                <a:pathLst>
                  <a:path w="489" h="489">
                    <a:moveTo>
                      <a:pt x="0" y="0"/>
                    </a:moveTo>
                    <a:lnTo>
                      <a:pt x="0" y="489"/>
                    </a:lnTo>
                    <a:lnTo>
                      <a:pt x="489" y="0"/>
                    </a:lnTo>
                    <a:lnTo>
                      <a:pt x="0" y="0"/>
                    </a:lnTo>
                  </a:path>
                </a:pathLst>
              </a:custGeom>
              <a:blipFill dpi="0" rotWithShape="1">
                <a:blip r:embed="rId5"/>
                <a:srcRect/>
                <a:stretch>
                  <a:fillRect/>
                </a:stretch>
              </a:blipFill>
              <a:ln w="9525">
                <a:noFill/>
                <a:round/>
                <a:headEnd type="none" w="sm" len="sm"/>
                <a:tailEnd type="none" w="sm" len="sm"/>
              </a:ln>
            </p:spPr>
            <p:txBody>
              <a:bodyPr/>
              <a:lstStyle/>
              <a:p>
                <a:endParaRPr lang="fr-FR"/>
              </a:p>
            </p:txBody>
          </p:sp>
          <p:sp>
            <p:nvSpPr>
              <p:cNvPr id="17" name="Freeform 13"/>
              <p:cNvSpPr>
                <a:spLocks noChangeArrowheads="1"/>
              </p:cNvSpPr>
              <p:nvPr/>
            </p:nvSpPr>
            <p:spPr bwMode="auto">
              <a:xfrm rot="10800000">
                <a:off x="1021" y="14"/>
                <a:ext cx="489" cy="490"/>
              </a:xfrm>
              <a:custGeom>
                <a:avLst/>
                <a:gdLst>
                  <a:gd name="T0" fmla="*/ 0 w 489"/>
                  <a:gd name="T1" fmla="*/ 0 h 489"/>
                  <a:gd name="T2" fmla="*/ 0 w 489"/>
                  <a:gd name="T3" fmla="*/ 492 h 489"/>
                  <a:gd name="T4" fmla="*/ 489 w 489"/>
                  <a:gd name="T5" fmla="*/ 0 h 489"/>
                  <a:gd name="T6" fmla="*/ 0 w 489"/>
                  <a:gd name="T7" fmla="*/ 0 h 489"/>
                  <a:gd name="T8" fmla="*/ 0 60000 65536"/>
                  <a:gd name="T9" fmla="*/ 0 60000 65536"/>
                  <a:gd name="T10" fmla="*/ 0 60000 65536"/>
                  <a:gd name="T11" fmla="*/ 0 60000 65536"/>
                  <a:gd name="T12" fmla="*/ 0 w 489"/>
                  <a:gd name="T13" fmla="*/ 0 h 489"/>
                  <a:gd name="T14" fmla="*/ 489 w 489"/>
                  <a:gd name="T15" fmla="*/ 489 h 489"/>
                </a:gdLst>
                <a:ahLst/>
                <a:cxnLst>
                  <a:cxn ang="T8">
                    <a:pos x="T0" y="T1"/>
                  </a:cxn>
                  <a:cxn ang="T9">
                    <a:pos x="T2" y="T3"/>
                  </a:cxn>
                  <a:cxn ang="T10">
                    <a:pos x="T4" y="T5"/>
                  </a:cxn>
                  <a:cxn ang="T11">
                    <a:pos x="T6" y="T7"/>
                  </a:cxn>
                </a:cxnLst>
                <a:rect l="T12" t="T13" r="T14" b="T15"/>
                <a:pathLst>
                  <a:path w="489" h="489">
                    <a:moveTo>
                      <a:pt x="0" y="0"/>
                    </a:moveTo>
                    <a:lnTo>
                      <a:pt x="0" y="489"/>
                    </a:lnTo>
                    <a:lnTo>
                      <a:pt x="489" y="0"/>
                    </a:lnTo>
                    <a:lnTo>
                      <a:pt x="0" y="0"/>
                    </a:lnTo>
                  </a:path>
                </a:pathLst>
              </a:custGeom>
              <a:blipFill dpi="0" rotWithShape="1">
                <a:blip r:embed="rId6">
                  <a:alphaModFix amt="50000"/>
                </a:blip>
                <a:srcRect/>
                <a:stretch>
                  <a:fillRect/>
                </a:stretch>
              </a:blipFill>
              <a:ln w="9525">
                <a:noFill/>
                <a:round/>
                <a:headEnd type="none" w="sm" len="sm"/>
                <a:tailEnd type="none" w="sm" len="sm"/>
              </a:ln>
            </p:spPr>
            <p:txBody>
              <a:bodyPr/>
              <a:lstStyle/>
              <a:p>
                <a:endParaRPr lang="fr-FR"/>
              </a:p>
            </p:txBody>
          </p:sp>
          <p:sp>
            <p:nvSpPr>
              <p:cNvPr id="18" name="Text Box 14"/>
              <p:cNvSpPr txBox="1">
                <a:spLocks noChangeArrowheads="1"/>
              </p:cNvSpPr>
              <p:nvPr/>
            </p:nvSpPr>
            <p:spPr bwMode="auto">
              <a:xfrm>
                <a:off x="-5" y="0"/>
                <a:ext cx="1535" cy="518"/>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000" b="1" dirty="0">
                    <a:solidFill>
                      <a:srgbClr val="FFFFFF"/>
                    </a:solidFill>
                  </a:rPr>
                  <a:t>مفهوم </a:t>
                </a:r>
                <a:r>
                  <a:rPr lang="ar-SA" sz="2000" b="1" dirty="0" smtClean="0">
                    <a:solidFill>
                      <a:srgbClr val="FFFFFF"/>
                    </a:solidFill>
                  </a:rPr>
                  <a:t>السعر</a:t>
                </a:r>
                <a:r>
                  <a:rPr lang="ar-DZ" sz="2400" b="1" dirty="0" err="1" smtClean="0">
                    <a:solidFill>
                      <a:srgbClr val="FFFFFF"/>
                    </a:solidFill>
                  </a:rPr>
                  <a:t>سسس</a:t>
                </a:r>
                <a:r>
                  <a:rPr lang="ar-DZ" sz="2400" b="1" dirty="0" err="1" smtClean="0"/>
                  <a:t>سقف</a:t>
                </a:r>
                <a:r>
                  <a:rPr lang="ar-DZ" sz="2400" b="1" dirty="0" smtClean="0"/>
                  <a:t> الأسعار</a:t>
                </a:r>
                <a:endParaRPr lang="en-GB" sz="2400" b="1" dirty="0"/>
              </a:p>
            </p:txBody>
          </p:sp>
        </p:grpSp>
        <p:grpSp>
          <p:nvGrpSpPr>
            <p:cNvPr id="9" name="Group 22"/>
            <p:cNvGrpSpPr>
              <a:grpSpLocks/>
            </p:cNvGrpSpPr>
            <p:nvPr/>
          </p:nvGrpSpPr>
          <p:grpSpPr bwMode="auto">
            <a:xfrm>
              <a:off x="4578879" y="2230217"/>
              <a:ext cx="831315" cy="1652971"/>
              <a:chOff x="1008" y="0"/>
              <a:chExt cx="524" cy="1043"/>
            </a:xfrm>
          </p:grpSpPr>
          <p:sp>
            <p:nvSpPr>
              <p:cNvPr id="11" name="Freeform 19"/>
              <p:cNvSpPr>
                <a:spLocks noChangeArrowheads="1"/>
              </p:cNvSpPr>
              <p:nvPr/>
            </p:nvSpPr>
            <p:spPr bwMode="auto">
              <a:xfrm>
                <a:off x="1008" y="0"/>
                <a:ext cx="524" cy="1043"/>
              </a:xfrm>
              <a:custGeom>
                <a:avLst/>
                <a:gdLst>
                  <a:gd name="T0" fmla="*/ 32 w 1495"/>
                  <a:gd name="T1" fmla="*/ 1045 h 1042"/>
                  <a:gd name="T2" fmla="*/ 14 w 1495"/>
                  <a:gd name="T3" fmla="*/ 1041 h 1042"/>
                  <a:gd name="T4" fmla="*/ 3 w 1495"/>
                  <a:gd name="T5" fmla="*/ 1030 h 1042"/>
                  <a:gd name="T6" fmla="*/ 0 w 1495"/>
                  <a:gd name="T7" fmla="*/ 1016 h 1042"/>
                  <a:gd name="T8" fmla="*/ 0 w 1495"/>
                  <a:gd name="T9" fmla="*/ 29 h 1042"/>
                  <a:gd name="T10" fmla="*/ 3 w 1495"/>
                  <a:gd name="T11" fmla="*/ 14 h 1042"/>
                  <a:gd name="T12" fmla="*/ 14 w 1495"/>
                  <a:gd name="T13" fmla="*/ 3 h 1042"/>
                  <a:gd name="T14" fmla="*/ 32 w 1495"/>
                  <a:gd name="T15" fmla="*/ 0 h 1042"/>
                  <a:gd name="T16" fmla="*/ 1577 w 1495"/>
                  <a:gd name="T17" fmla="*/ 0 h 1042"/>
                  <a:gd name="T18" fmla="*/ 1595 w 1495"/>
                  <a:gd name="T19" fmla="*/ 3 h 1042"/>
                  <a:gd name="T20" fmla="*/ 1605 w 1495"/>
                  <a:gd name="T21" fmla="*/ 14 h 1042"/>
                  <a:gd name="T22" fmla="*/ 1609 w 1495"/>
                  <a:gd name="T23" fmla="*/ 29 h 1042"/>
                  <a:gd name="T24" fmla="*/ 1609 w 1495"/>
                  <a:gd name="T25" fmla="*/ 1016 h 1042"/>
                  <a:gd name="T26" fmla="*/ 1605 w 1495"/>
                  <a:gd name="T27" fmla="*/ 1030 h 1042"/>
                  <a:gd name="T28" fmla="*/ 1595 w 1495"/>
                  <a:gd name="T29" fmla="*/ 1041 h 1042"/>
                  <a:gd name="T30" fmla="*/ 1577 w 1495"/>
                  <a:gd name="T31" fmla="*/ 1045 h 1042"/>
                  <a:gd name="T32" fmla="*/ 32 w 1495"/>
                  <a:gd name="T33" fmla="*/ 1045 h 10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95"/>
                  <a:gd name="T52" fmla="*/ 0 h 1042"/>
                  <a:gd name="T53" fmla="*/ 1495 w 1495"/>
                  <a:gd name="T54" fmla="*/ 1042 h 10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95" h="1042">
                    <a:moveTo>
                      <a:pt x="29" y="1042"/>
                    </a:moveTo>
                    <a:cubicBezTo>
                      <a:pt x="29" y="1042"/>
                      <a:pt x="21" y="1042"/>
                      <a:pt x="14" y="1038"/>
                    </a:cubicBezTo>
                    <a:cubicBezTo>
                      <a:pt x="14" y="1038"/>
                      <a:pt x="7" y="1034"/>
                      <a:pt x="3" y="1027"/>
                    </a:cubicBezTo>
                    <a:cubicBezTo>
                      <a:pt x="3" y="1027"/>
                      <a:pt x="0" y="1020"/>
                      <a:pt x="0" y="1013"/>
                    </a:cubicBezTo>
                    <a:lnTo>
                      <a:pt x="0" y="29"/>
                    </a:lnTo>
                    <a:cubicBezTo>
                      <a:pt x="0" y="29"/>
                      <a:pt x="0" y="21"/>
                      <a:pt x="3" y="14"/>
                    </a:cubicBezTo>
                    <a:cubicBezTo>
                      <a:pt x="3" y="14"/>
                      <a:pt x="7" y="7"/>
                      <a:pt x="14" y="3"/>
                    </a:cubicBezTo>
                    <a:cubicBezTo>
                      <a:pt x="14" y="3"/>
                      <a:pt x="21" y="0"/>
                      <a:pt x="29" y="0"/>
                    </a:cubicBezTo>
                    <a:lnTo>
                      <a:pt x="1466" y="0"/>
                    </a:lnTo>
                    <a:cubicBezTo>
                      <a:pt x="1466" y="0"/>
                      <a:pt x="1474" y="0"/>
                      <a:pt x="1481" y="3"/>
                    </a:cubicBezTo>
                    <a:cubicBezTo>
                      <a:pt x="1481" y="3"/>
                      <a:pt x="1487" y="7"/>
                      <a:pt x="1491" y="14"/>
                    </a:cubicBezTo>
                    <a:cubicBezTo>
                      <a:pt x="1491" y="14"/>
                      <a:pt x="1495" y="21"/>
                      <a:pt x="1495" y="29"/>
                    </a:cubicBezTo>
                    <a:lnTo>
                      <a:pt x="1495" y="1013"/>
                    </a:lnTo>
                    <a:cubicBezTo>
                      <a:pt x="1495" y="1013"/>
                      <a:pt x="1495" y="1020"/>
                      <a:pt x="1491" y="1027"/>
                    </a:cubicBezTo>
                    <a:cubicBezTo>
                      <a:pt x="1491" y="1027"/>
                      <a:pt x="1487" y="1034"/>
                      <a:pt x="1481" y="1038"/>
                    </a:cubicBezTo>
                    <a:cubicBezTo>
                      <a:pt x="1481" y="1038"/>
                      <a:pt x="1474" y="1042"/>
                      <a:pt x="1466" y="1042"/>
                    </a:cubicBezTo>
                    <a:lnTo>
                      <a:pt x="29" y="1042"/>
                    </a:lnTo>
                  </a:path>
                </a:pathLst>
              </a:custGeom>
              <a:solidFill>
                <a:srgbClr val="FFFFFF"/>
              </a:solidFill>
              <a:ln w="9525">
                <a:solidFill>
                  <a:srgbClr val="000000">
                    <a:alpha val="20000"/>
                  </a:srgbClr>
                </a:solidFill>
                <a:round/>
                <a:headEnd type="none" w="med" len="med"/>
                <a:tailEnd type="none" w="med" len="med"/>
              </a:ln>
            </p:spPr>
            <p:txBody>
              <a:bodyPr/>
              <a:lstStyle/>
              <a:p>
                <a:endParaRPr lang="fr-FR"/>
              </a:p>
            </p:txBody>
          </p:sp>
          <p:sp>
            <p:nvSpPr>
              <p:cNvPr id="12" name="Text Box 20"/>
              <p:cNvSpPr txBox="1">
                <a:spLocks noChangeArrowheads="1"/>
              </p:cNvSpPr>
              <p:nvPr/>
            </p:nvSpPr>
            <p:spPr bwMode="auto">
              <a:xfrm>
                <a:off x="1023" y="0"/>
                <a:ext cx="478" cy="1042"/>
              </a:xfrm>
              <a:prstGeom prst="rect">
                <a:avLst/>
              </a:prstGeom>
              <a:noFill/>
              <a:ln w="9525">
                <a:noFill/>
                <a:miter lim="800000"/>
                <a:headEnd/>
                <a:tailEnd/>
              </a:ln>
            </p:spPr>
            <p:txBody>
              <a:bodyPr lIns="54000" tIns="54000" rIns="54000" bIns="54000" anchor="ctr"/>
              <a:lstStyle/>
              <a:p>
                <a:pPr algn="ctr" defTabSz="455613" rtl="1"/>
                <a:r>
                  <a:rPr lang="ar-SA" sz="3200" dirty="0">
                    <a:solidFill>
                      <a:srgbClr val="252525"/>
                    </a:solidFill>
                  </a:rPr>
                  <a:t>أسعار المنافسين والعوامل </a:t>
                </a:r>
                <a:r>
                  <a:rPr lang="ar-SA" sz="3200" dirty="0" smtClean="0">
                    <a:solidFill>
                      <a:srgbClr val="252525"/>
                    </a:solidFill>
                  </a:rPr>
                  <a:t>الأخرى</a:t>
                </a:r>
                <a:r>
                  <a:rPr lang="ar-DZ" sz="3200" dirty="0" smtClean="0">
                    <a:solidFill>
                      <a:srgbClr val="252525"/>
                    </a:solidFill>
                  </a:rPr>
                  <a:t>            </a:t>
                </a:r>
                <a:r>
                  <a:rPr lang="ar-SA" sz="3200" dirty="0" smtClean="0">
                    <a:solidFill>
                      <a:srgbClr val="252525"/>
                    </a:solidFill>
                  </a:rPr>
                  <a:t> </a:t>
                </a:r>
                <a:r>
                  <a:rPr lang="ar-SA" sz="3200" dirty="0">
                    <a:solidFill>
                      <a:srgbClr val="252525"/>
                    </a:solidFill>
                  </a:rPr>
                  <a:t>التي تتحكم في </a:t>
                </a:r>
                <a:r>
                  <a:rPr lang="ar-SA" sz="3200" dirty="0" smtClean="0">
                    <a:solidFill>
                      <a:srgbClr val="252525"/>
                    </a:solidFill>
                  </a:rPr>
                  <a:t>السعر</a:t>
                </a:r>
                <a:r>
                  <a:rPr lang="ar-DZ" sz="3200" dirty="0" smtClean="0">
                    <a:solidFill>
                      <a:srgbClr val="252525"/>
                    </a:solidFill>
                  </a:rPr>
                  <a:t>                   </a:t>
                </a:r>
                <a:endParaRPr lang="en-GB" sz="3200" dirty="0">
                  <a:solidFill>
                    <a:srgbClr val="252525"/>
                  </a:solidFill>
                </a:endParaRPr>
              </a:p>
            </p:txBody>
          </p:sp>
        </p:grpSp>
      </p:grpSp>
      <p:sp>
        <p:nvSpPr>
          <p:cNvPr id="25" name="Rectangle 24"/>
          <p:cNvSpPr/>
          <p:nvPr/>
        </p:nvSpPr>
        <p:spPr>
          <a:xfrm>
            <a:off x="5929322" y="5143512"/>
            <a:ext cx="278608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t>تكلفة المنتج </a:t>
            </a:r>
            <a:endParaRPr lang="fr-FR" sz="2000" dirty="0"/>
          </a:p>
        </p:txBody>
      </p:sp>
      <p:sp>
        <p:nvSpPr>
          <p:cNvPr id="26" name="Rectangle 25"/>
          <p:cNvSpPr/>
          <p:nvPr/>
        </p:nvSpPr>
        <p:spPr>
          <a:xfrm>
            <a:off x="5929322" y="1571612"/>
            <a:ext cx="2786082"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t>مفهوم السعر لدى المستهلك </a:t>
            </a:r>
            <a:endParaRPr lang="fr-FR" sz="2000" dirty="0"/>
          </a:p>
        </p:txBody>
      </p:sp>
      <p:cxnSp>
        <p:nvCxnSpPr>
          <p:cNvPr id="28" name="Connecteur droit 27"/>
          <p:cNvCxnSpPr/>
          <p:nvPr/>
        </p:nvCxnSpPr>
        <p:spPr>
          <a:xfrm rot="5400000">
            <a:off x="3107521" y="3893347"/>
            <a:ext cx="4357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5286380" y="1714488"/>
            <a:ext cx="50006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5286380" y="2928934"/>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a:off x="5286380" y="321468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a:off x="5286380" y="3643314"/>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5286380" y="4929198"/>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5286380" y="4000504"/>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5286380" y="4357694"/>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a:off x="5286380" y="4643446"/>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a:off x="5286380" y="6072206"/>
            <a:ext cx="428628" cy="1588"/>
          </a:xfrm>
          <a:prstGeom prst="line">
            <a:avLst/>
          </a:prstGeom>
        </p:spPr>
        <p:style>
          <a:lnRef idx="1">
            <a:schemeClr val="accent1"/>
          </a:lnRef>
          <a:fillRef idx="0">
            <a:schemeClr val="accent1"/>
          </a:fillRef>
          <a:effectRef idx="0">
            <a:schemeClr val="accent1"/>
          </a:effectRef>
          <a:fontRef idx="minor">
            <a:schemeClr val="tx1"/>
          </a:fontRef>
        </p:style>
      </p:cxnSp>
      <p:sp>
        <p:nvSpPr>
          <p:cNvPr id="50" name="Accolade ouvrante 49"/>
          <p:cNvSpPr/>
          <p:nvPr/>
        </p:nvSpPr>
        <p:spPr>
          <a:xfrm>
            <a:off x="5000628" y="1714488"/>
            <a:ext cx="142876" cy="1143008"/>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sp>
        <p:nvSpPr>
          <p:cNvPr id="51" name="Accolade ouvrante 50"/>
          <p:cNvSpPr/>
          <p:nvPr/>
        </p:nvSpPr>
        <p:spPr>
          <a:xfrm>
            <a:off x="5000628" y="2857496"/>
            <a:ext cx="142876" cy="2071702"/>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sp>
        <p:nvSpPr>
          <p:cNvPr id="52" name="Accolade ouvrante 51"/>
          <p:cNvSpPr/>
          <p:nvPr/>
        </p:nvSpPr>
        <p:spPr>
          <a:xfrm>
            <a:off x="5000628" y="4929198"/>
            <a:ext cx="117157" cy="1143008"/>
          </a:xfrm>
          <a:prstGeom prst="leftBrace">
            <a:avLst/>
          </a:pr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fr-FR"/>
          </a:p>
        </p:txBody>
      </p:sp>
      <p:sp>
        <p:nvSpPr>
          <p:cNvPr id="53" name="Rectangle 52"/>
          <p:cNvSpPr/>
          <p:nvPr/>
        </p:nvSpPr>
        <p:spPr>
          <a:xfrm>
            <a:off x="2643174" y="3000372"/>
            <a:ext cx="2214578" cy="8572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حدود الأسعار</a:t>
            </a:r>
            <a:endParaRPr lang="fr-FR" sz="2400" b="1" dirty="0">
              <a:solidFill>
                <a:schemeClr val="tx1"/>
              </a:solidFill>
            </a:endParaRPr>
          </a:p>
        </p:txBody>
      </p:sp>
      <p:sp>
        <p:nvSpPr>
          <p:cNvPr id="54" name="Rectangle 53"/>
          <p:cNvSpPr/>
          <p:nvPr/>
        </p:nvSpPr>
        <p:spPr>
          <a:xfrm>
            <a:off x="3000364" y="5143512"/>
            <a:ext cx="1857388" cy="7858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أرضية الأسعار </a:t>
            </a:r>
            <a:endParaRPr lang="fr-FR" sz="2400" b="1"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marL="231775" indent="-231775" algn="just" rtl="1"/>
            <a:r>
              <a:rPr lang="ar-SA" b="1" dirty="0" smtClean="0"/>
              <a:t>التسعير على أساس التكلفة</a:t>
            </a:r>
            <a:r>
              <a:rPr lang="ar-DZ" b="1" dirty="0" smtClean="0"/>
              <a:t> : </a:t>
            </a:r>
            <a:r>
              <a:rPr lang="ar-DZ" dirty="0" smtClean="0"/>
              <a:t>أي التكلفة + هامش الربح</a:t>
            </a:r>
          </a:p>
          <a:p>
            <a:pPr marL="231775" indent="-231775" algn="just" rtl="1">
              <a:buNone/>
            </a:pPr>
            <a:endParaRPr lang="ar-SA" dirty="0" smtClean="0"/>
          </a:p>
          <a:p>
            <a:pPr marL="231775" indent="-231775" algn="just" rtl="1"/>
            <a:r>
              <a:rPr lang="ar-SA" b="1" dirty="0" smtClean="0"/>
              <a:t>التسعير على أساس الطلب</a:t>
            </a:r>
            <a:r>
              <a:rPr lang="ar-DZ" b="1" dirty="0" smtClean="0"/>
              <a:t> : </a:t>
            </a:r>
            <a:r>
              <a:rPr lang="ar-DZ" dirty="0" smtClean="0"/>
              <a:t>قانون العرض </a:t>
            </a:r>
            <a:r>
              <a:rPr lang="ar-DZ" dirty="0" err="1" smtClean="0"/>
              <a:t>و</a:t>
            </a:r>
            <a:r>
              <a:rPr lang="ar-DZ" dirty="0" smtClean="0"/>
              <a:t> الطلب كلما زاد الطلب يزيد السعر </a:t>
            </a:r>
            <a:r>
              <a:rPr lang="ar-DZ" dirty="0" err="1" smtClean="0"/>
              <a:t>و</a:t>
            </a:r>
            <a:r>
              <a:rPr lang="ar-DZ" dirty="0" smtClean="0"/>
              <a:t> العكس صحيح.</a:t>
            </a:r>
          </a:p>
          <a:p>
            <a:pPr marL="231775" indent="-231775" algn="just" rtl="1">
              <a:buNone/>
            </a:pPr>
            <a:endParaRPr lang="ar-SA" dirty="0" smtClean="0"/>
          </a:p>
          <a:p>
            <a:pPr marL="231775" indent="-231775" algn="just" rtl="1"/>
            <a:r>
              <a:rPr lang="ar-SA" b="1" dirty="0" smtClean="0"/>
              <a:t>التسعير على أساس أسعار المنافسين</a:t>
            </a:r>
            <a:r>
              <a:rPr lang="ar-DZ" b="1" dirty="0" smtClean="0"/>
              <a:t> : </a:t>
            </a:r>
            <a:r>
              <a:rPr lang="ar-DZ" dirty="0" smtClean="0"/>
              <a:t>أي مواكبة أسعار المنافسين عن طريق تحديد الأسعار بما يتناسب مع أسعار الخدمات المماثلة للمنافسين </a:t>
            </a:r>
            <a:endParaRPr lang="ar-SA" dirty="0" smtClean="0"/>
          </a:p>
          <a:p>
            <a:pPr algn="r" rtl="1">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استراتيجيات التسعير </a:t>
            </a:r>
            <a:endParaRPr lang="fr-FR" b="1" u="sng" dirty="0"/>
          </a:p>
        </p:txBody>
      </p:sp>
      <p:sp>
        <p:nvSpPr>
          <p:cNvPr id="3" name="Espace réservé du contenu 2"/>
          <p:cNvSpPr>
            <a:spLocks noGrp="1"/>
          </p:cNvSpPr>
          <p:nvPr>
            <p:ph idx="1"/>
          </p:nvPr>
        </p:nvSpPr>
        <p:spPr/>
        <p:txBody>
          <a:bodyPr/>
          <a:lstStyle/>
          <a:p>
            <a:pPr algn="r" rtl="1">
              <a:lnSpc>
                <a:spcPct val="90000"/>
              </a:lnSpc>
              <a:buNone/>
            </a:pPr>
            <a:r>
              <a:rPr lang="ar-DZ" b="1" dirty="0" smtClean="0"/>
              <a:t>أ- </a:t>
            </a:r>
            <a:r>
              <a:rPr lang="ar-SA" b="1" dirty="0" smtClean="0"/>
              <a:t>الاستراتيجيات</a:t>
            </a:r>
            <a:r>
              <a:rPr lang="ar-DZ" b="1" dirty="0" smtClean="0"/>
              <a:t> تسعير الخدمات الجديدة </a:t>
            </a:r>
            <a:r>
              <a:rPr lang="ar-DZ" dirty="0" smtClean="0"/>
              <a:t>:</a:t>
            </a:r>
          </a:p>
          <a:p>
            <a:pPr algn="r" rtl="1">
              <a:lnSpc>
                <a:spcPct val="90000"/>
              </a:lnSpc>
              <a:buNone/>
            </a:pPr>
            <a:r>
              <a:rPr lang="ar-DZ" dirty="0" smtClean="0"/>
              <a:t>1</a:t>
            </a:r>
            <a:r>
              <a:rPr lang="ar-SA" dirty="0" smtClean="0"/>
              <a:t>-إستراتيجية </a:t>
            </a:r>
            <a:r>
              <a:rPr lang="ar-SA" dirty="0"/>
              <a:t>القشط</a:t>
            </a:r>
            <a:r>
              <a:rPr lang="en-US" dirty="0"/>
              <a:t>Skimming Strategy </a:t>
            </a:r>
          </a:p>
          <a:p>
            <a:pPr algn="r" rtl="1">
              <a:lnSpc>
                <a:spcPct val="90000"/>
              </a:lnSpc>
              <a:buNone/>
            </a:pPr>
            <a:r>
              <a:rPr lang="ar-DZ" dirty="0" smtClean="0"/>
              <a:t>2</a:t>
            </a:r>
            <a:r>
              <a:rPr lang="ar-SA" dirty="0" smtClean="0"/>
              <a:t>-إستراتيجية </a:t>
            </a:r>
            <a:r>
              <a:rPr lang="ar-SA" dirty="0"/>
              <a:t>التغلغل </a:t>
            </a:r>
            <a:r>
              <a:rPr lang="en-US" dirty="0"/>
              <a:t>Penetration Strategy</a:t>
            </a:r>
          </a:p>
          <a:p>
            <a:pPr algn="r" rtl="1">
              <a:lnSpc>
                <a:spcPct val="90000"/>
              </a:lnSpc>
              <a:buNone/>
            </a:pPr>
            <a:r>
              <a:rPr lang="ar-DZ" dirty="0" smtClean="0"/>
              <a:t>3</a:t>
            </a:r>
            <a:r>
              <a:rPr lang="ar-SA" dirty="0" smtClean="0"/>
              <a:t>- الإستراتيجية </a:t>
            </a:r>
            <a:r>
              <a:rPr lang="ar-SA" dirty="0"/>
              <a:t>النفسية-القيمة المتوقعة -</a:t>
            </a:r>
            <a:r>
              <a:rPr lang="en-US" dirty="0"/>
              <a:t>Expected Value Strategy</a:t>
            </a:r>
          </a:p>
          <a:p>
            <a:pPr algn="r" rtl="1">
              <a:buNone/>
            </a:pPr>
            <a:r>
              <a:rPr lang="ar-DZ" b="1" dirty="0" smtClean="0"/>
              <a:t>ب-</a:t>
            </a:r>
            <a:r>
              <a:rPr lang="ar-DZ" dirty="0" smtClean="0"/>
              <a:t> </a:t>
            </a:r>
            <a:r>
              <a:rPr lang="ar-DZ" b="1" dirty="0" smtClean="0"/>
              <a:t>إستراتيجية التسعير بسعر السوق (</a:t>
            </a:r>
            <a:r>
              <a:rPr lang="ar-SA" b="1" dirty="0" smtClean="0"/>
              <a:t> تعديل أسعار الخدمات الحالية</a:t>
            </a:r>
            <a:r>
              <a:rPr lang="ar-DZ" b="1" dirty="0" smtClean="0"/>
              <a:t>)</a:t>
            </a:r>
            <a:endParaRPr lang="fr-FR" b="1" dirty="0" smtClean="0"/>
          </a:p>
          <a:p>
            <a:pPr algn="r" rtl="1">
              <a:buNone/>
            </a:pPr>
            <a:r>
              <a:rPr lang="ar-DZ" b="1" dirty="0" smtClean="0"/>
              <a:t>ج- التسعير على أساس التكلفة .</a:t>
            </a:r>
          </a:p>
          <a:p>
            <a:pPr algn="r" rtl="1">
              <a:buNone/>
            </a:pPr>
            <a:endParaRPr lang="ar-DZ" b="1" dirty="0" smtClean="0"/>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pPr rtl="1"/>
            <a:r>
              <a:rPr lang="ar-DZ" b="1" u="sng" dirty="0" smtClean="0"/>
              <a:t>أ- استراتيجيات تسعير المنتجات الجديدة :</a:t>
            </a:r>
            <a:endParaRPr lang="fr-FR" b="1" u="sng" dirty="0"/>
          </a:p>
        </p:txBody>
      </p:sp>
      <p:sp>
        <p:nvSpPr>
          <p:cNvPr id="3" name="Espace réservé du contenu 2"/>
          <p:cNvSpPr>
            <a:spLocks noGrp="1"/>
          </p:cNvSpPr>
          <p:nvPr>
            <p:ph idx="1"/>
          </p:nvPr>
        </p:nvSpPr>
        <p:spPr>
          <a:xfrm>
            <a:off x="457200" y="1285860"/>
            <a:ext cx="8229600" cy="4840303"/>
          </a:xfrm>
        </p:spPr>
        <p:txBody>
          <a:bodyPr/>
          <a:lstStyle/>
          <a:p>
            <a:pPr>
              <a:buNone/>
            </a:pPr>
            <a:endParaRPr lang="ar-DZ" dirty="0"/>
          </a:p>
          <a:p>
            <a:pPr algn="r" rtl="1">
              <a:lnSpc>
                <a:spcPct val="90000"/>
              </a:lnSpc>
              <a:buNone/>
            </a:pPr>
            <a:r>
              <a:rPr lang="ar-DZ" dirty="0" smtClean="0"/>
              <a:t>فيها يتم </a:t>
            </a:r>
            <a:r>
              <a:rPr lang="ar-SA" dirty="0" smtClean="0"/>
              <a:t>تقديم </a:t>
            </a:r>
            <a:r>
              <a:rPr lang="ar-SA" dirty="0"/>
              <a:t>الخدمة الجديدة بسعر مرتفع لجني </a:t>
            </a:r>
            <a:r>
              <a:rPr lang="ar-SA" dirty="0" smtClean="0"/>
              <a:t>الأرباح</a:t>
            </a:r>
            <a:r>
              <a:rPr lang="ar-DZ" dirty="0" smtClean="0"/>
              <a:t> و هي تناسب الخدمات الجديدة لان :</a:t>
            </a:r>
            <a:endParaRPr lang="ar-SA" dirty="0"/>
          </a:p>
          <a:p>
            <a:pPr algn="r" rtl="1">
              <a:lnSpc>
                <a:spcPct val="90000"/>
              </a:lnSpc>
              <a:buNone/>
            </a:pPr>
            <a:r>
              <a:rPr lang="ar-SA" dirty="0" smtClean="0"/>
              <a:t>1-</a:t>
            </a:r>
            <a:r>
              <a:rPr lang="ar-SA" dirty="0" err="1" smtClean="0"/>
              <a:t>ان</a:t>
            </a:r>
            <a:r>
              <a:rPr lang="ar-SA" dirty="0" smtClean="0"/>
              <a:t> </a:t>
            </a:r>
            <a:r>
              <a:rPr lang="ar-SA" dirty="0"/>
              <a:t>يكون الطلب غير مرن </a:t>
            </a:r>
          </a:p>
          <a:p>
            <a:pPr algn="r" rtl="1">
              <a:lnSpc>
                <a:spcPct val="90000"/>
              </a:lnSpc>
              <a:buNone/>
            </a:pPr>
            <a:r>
              <a:rPr lang="ar-SA" dirty="0"/>
              <a:t>2-استمالة القطاعات السوقية ذات الحساسية المنخفضة للسعر</a:t>
            </a:r>
          </a:p>
          <a:p>
            <a:pPr algn="r" rtl="1">
              <a:lnSpc>
                <a:spcPct val="90000"/>
              </a:lnSpc>
              <a:buNone/>
            </a:pPr>
            <a:r>
              <a:rPr lang="ar-SA" dirty="0"/>
              <a:t>3-السعر المرتفع يعنى </a:t>
            </a:r>
            <a:r>
              <a:rPr lang="ar-SA" dirty="0" smtClean="0"/>
              <a:t>أن </a:t>
            </a:r>
            <a:r>
              <a:rPr lang="ar-SA" dirty="0"/>
              <a:t>الخدمة ذات جودة عالية</a:t>
            </a:r>
          </a:p>
          <a:p>
            <a:pPr algn="r" rtl="1">
              <a:lnSpc>
                <a:spcPct val="90000"/>
              </a:lnSpc>
              <a:buNone/>
            </a:pPr>
            <a:r>
              <a:rPr lang="ar-SA" dirty="0"/>
              <a:t>4-البدء بالسعر بالمرتفع ثم التخفيض يكون </a:t>
            </a:r>
            <a:r>
              <a:rPr lang="ar-SA" dirty="0" smtClean="0"/>
              <a:t>أسهل</a:t>
            </a:r>
            <a:endParaRPr lang="ar-SA" dirty="0"/>
          </a:p>
          <a:p>
            <a:pPr algn="r" rtl="1">
              <a:lnSpc>
                <a:spcPct val="90000"/>
              </a:lnSpc>
              <a:buNone/>
            </a:pPr>
            <a:r>
              <a:rPr lang="ar-SA" dirty="0"/>
              <a:t>5-جني </a:t>
            </a:r>
            <a:r>
              <a:rPr lang="ar-SA" dirty="0" smtClean="0"/>
              <a:t>الأرباح </a:t>
            </a:r>
            <a:r>
              <a:rPr lang="ar-SA" dirty="0"/>
              <a:t>خاصة في المرحلة </a:t>
            </a:r>
            <a:r>
              <a:rPr lang="ar-SA" dirty="0" smtClean="0"/>
              <a:t>الأولى</a:t>
            </a:r>
            <a:r>
              <a:rPr lang="ar-DZ" dirty="0" smtClean="0"/>
              <a:t> لدورة حياة الخدمة قبل تقليدها </a:t>
            </a:r>
            <a:endParaRPr lang="fr-FR" dirty="0"/>
          </a:p>
          <a:p>
            <a:endParaRPr lang="fr-FR" dirty="0"/>
          </a:p>
        </p:txBody>
      </p:sp>
      <p:sp>
        <p:nvSpPr>
          <p:cNvPr id="4" name="Rectangle 3"/>
          <p:cNvSpPr/>
          <p:nvPr/>
        </p:nvSpPr>
        <p:spPr>
          <a:xfrm>
            <a:off x="2357240" y="1285860"/>
            <a:ext cx="6150851" cy="535531"/>
          </a:xfrm>
          <a:prstGeom prst="rect">
            <a:avLst/>
          </a:prstGeom>
        </p:spPr>
        <p:txBody>
          <a:bodyPr wrap="none">
            <a:spAutoFit/>
          </a:bodyPr>
          <a:lstStyle/>
          <a:p>
            <a:pPr algn="r" rtl="1">
              <a:lnSpc>
                <a:spcPct val="90000"/>
              </a:lnSpc>
              <a:buNone/>
            </a:pPr>
            <a:r>
              <a:rPr lang="ar-DZ" sz="3200" dirty="0" smtClean="0"/>
              <a:t>1</a:t>
            </a:r>
            <a:r>
              <a:rPr lang="ar-SA" sz="3200" b="1" dirty="0" smtClean="0"/>
              <a:t>-إستراتيجية القشط</a:t>
            </a:r>
            <a:r>
              <a:rPr lang="en-US" sz="3200" b="1" dirty="0" smtClean="0"/>
              <a:t>Skimming Strategy</a:t>
            </a:r>
            <a:r>
              <a:rPr lang="en-US" sz="3200" dirty="0" smtClean="0"/>
              <a:t> </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lgn="r" rtl="1">
              <a:buNone/>
            </a:pPr>
            <a:r>
              <a:rPr lang="ar-DZ" b="1" dirty="0" smtClean="0"/>
              <a:t>2- </a:t>
            </a:r>
            <a:r>
              <a:rPr lang="ar-SA" b="1" dirty="0" smtClean="0"/>
              <a:t>إستراتيجية التغلغل </a:t>
            </a:r>
            <a:r>
              <a:rPr lang="en-US" b="1" dirty="0" smtClean="0"/>
              <a:t>Penetration Strategy</a:t>
            </a:r>
            <a:r>
              <a:rPr lang="ar-DZ" b="1" dirty="0" smtClean="0"/>
              <a:t>    </a:t>
            </a:r>
          </a:p>
          <a:p>
            <a:pPr algn="r" rtl="1">
              <a:buNone/>
            </a:pPr>
            <a:r>
              <a:rPr lang="ar-DZ" dirty="0" smtClean="0"/>
              <a:t>و هي عكس الإستراتيجية الأولى حيث يتم </a:t>
            </a:r>
            <a:r>
              <a:rPr lang="ar-SA" dirty="0" smtClean="0"/>
              <a:t>تقديم الخدمة الجديدة بسعر منخفض لزيادة الحصة السوقية</a:t>
            </a:r>
            <a:r>
              <a:rPr lang="ar-DZ" dirty="0" smtClean="0"/>
              <a:t>، </a:t>
            </a:r>
            <a:r>
              <a:rPr lang="ar-DZ" dirty="0" err="1" smtClean="0"/>
              <a:t>و</a:t>
            </a:r>
            <a:r>
              <a:rPr lang="ar-DZ" dirty="0" smtClean="0"/>
              <a:t> يجب أن تراعي الظروف التالية : </a:t>
            </a:r>
            <a:endParaRPr lang="ar-SA" dirty="0" smtClean="0"/>
          </a:p>
          <a:p>
            <a:pPr algn="r" rtl="1">
              <a:buNone/>
            </a:pPr>
            <a:r>
              <a:rPr lang="ar-SA" dirty="0" smtClean="0"/>
              <a:t>1- أن يكون الطلب مرنا</a:t>
            </a:r>
            <a:r>
              <a:rPr lang="ar-DZ" dirty="0" smtClean="0"/>
              <a:t> حيث يؤدي تخفيض السعر إلى زيادة الطلب </a:t>
            </a:r>
            <a:endParaRPr lang="ar-SA" dirty="0" smtClean="0"/>
          </a:p>
          <a:p>
            <a:pPr algn="r" rtl="1">
              <a:buNone/>
            </a:pPr>
            <a:r>
              <a:rPr lang="ar-SA" dirty="0" smtClean="0"/>
              <a:t>2- تحقيق </a:t>
            </a:r>
            <a:r>
              <a:rPr lang="ar-SA" dirty="0" err="1" smtClean="0"/>
              <a:t>وفورات</a:t>
            </a:r>
            <a:r>
              <a:rPr lang="ar-SA" dirty="0" smtClean="0"/>
              <a:t> جوهرية في الإنتاج والتوزيع</a:t>
            </a:r>
            <a:r>
              <a:rPr lang="ar-DZ" dirty="0" smtClean="0"/>
              <a:t> إذا كان الطلب على الخدمة كبيرا جدا</a:t>
            </a:r>
            <a:endParaRPr lang="ar-SA" dirty="0" smtClean="0"/>
          </a:p>
          <a:p>
            <a:pPr algn="r" rtl="1">
              <a:buNone/>
            </a:pPr>
            <a:r>
              <a:rPr lang="ar-SA" dirty="0" smtClean="0"/>
              <a:t>3- توقع زيادة حدة المنافسة</a:t>
            </a:r>
            <a:r>
              <a:rPr lang="ar-DZ" dirty="0" smtClean="0"/>
              <a:t> بعد إدخال الخدمة الجديدة للسوق </a:t>
            </a:r>
            <a:r>
              <a:rPr lang="ar-DZ" dirty="0" err="1" smtClean="0"/>
              <a:t>و</a:t>
            </a:r>
            <a:r>
              <a:rPr lang="ar-DZ" dirty="0" smtClean="0"/>
              <a:t> بالتالي فالسعر المنخفض عامل مثبط لها لانخفاض هامش الربح</a:t>
            </a:r>
            <a:endParaRPr lang="fr-FR" dirty="0" smtClean="0"/>
          </a:p>
          <a:p>
            <a:pPr algn="r" rtl="1">
              <a:buNone/>
            </a:pPr>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r" rtl="1">
              <a:buNone/>
            </a:pPr>
            <a:r>
              <a:rPr lang="ar-DZ" b="1" dirty="0" smtClean="0"/>
              <a:t>3- </a:t>
            </a:r>
            <a:r>
              <a:rPr lang="ar-SA" b="1" dirty="0" smtClean="0"/>
              <a:t>الإستراتيجية النفسية-القيمة المتوقعة -</a:t>
            </a:r>
            <a:r>
              <a:rPr lang="en-US" b="1" dirty="0" smtClean="0"/>
              <a:t>Expected Value Strategy</a:t>
            </a:r>
            <a:endParaRPr lang="ar-DZ" b="1" dirty="0" smtClean="0"/>
          </a:p>
          <a:p>
            <a:pPr algn="r" rtl="1">
              <a:buNone/>
            </a:pPr>
            <a:endParaRPr lang="ar-DZ" b="1" dirty="0"/>
          </a:p>
          <a:p>
            <a:pPr algn="r" rtl="1">
              <a:buNone/>
            </a:pPr>
            <a:r>
              <a:rPr lang="ar-SA" dirty="0" smtClean="0"/>
              <a:t>كلما زادت القيم </a:t>
            </a:r>
            <a:r>
              <a:rPr lang="ar-SA" dirty="0" err="1" smtClean="0"/>
              <a:t>المنفعية</a:t>
            </a:r>
            <a:r>
              <a:rPr lang="ar-SA" dirty="0" smtClean="0"/>
              <a:t> الملموسة وغير الملموسة المقترنة بالخدمة الجديدة يعني زيادة قيمة الخدمة وبالتالي زيادة اهتمام العملاء </a:t>
            </a:r>
            <a:r>
              <a:rPr lang="ar-SA" dirty="0" err="1" smtClean="0"/>
              <a:t>بها</a:t>
            </a:r>
            <a:r>
              <a:rPr lang="ar-SA" dirty="0" smtClean="0"/>
              <a:t> ومن ثم بيعها بسعر مرتفع</a:t>
            </a:r>
            <a:r>
              <a:rPr lang="ar-DZ" dirty="0" smtClean="0"/>
              <a:t>،و عليه يمكن للمصرف </a:t>
            </a:r>
            <a:r>
              <a:rPr lang="ar-DZ" dirty="0" err="1" smtClean="0"/>
              <a:t>ان</a:t>
            </a:r>
            <a:r>
              <a:rPr lang="ar-DZ" dirty="0" smtClean="0"/>
              <a:t> يميز خدماته </a:t>
            </a:r>
            <a:r>
              <a:rPr lang="ar-DZ" dirty="0" err="1" smtClean="0"/>
              <a:t>برط</a:t>
            </a:r>
            <a:r>
              <a:rPr lang="ar-DZ" dirty="0" smtClean="0"/>
              <a:t> خدمات أخرى </a:t>
            </a:r>
            <a:r>
              <a:rPr lang="ar-DZ" dirty="0" err="1" smtClean="0"/>
              <a:t>بها</a:t>
            </a:r>
            <a:r>
              <a:rPr lang="ar-DZ" dirty="0" smtClean="0"/>
              <a:t> أو بزيادة منافع أخرى غير السعر عليها.</a:t>
            </a:r>
            <a:endParaRPr lang="ar-SA" dirty="0" smtClean="0"/>
          </a:p>
          <a:p>
            <a:pPr algn="r" rtl="1">
              <a:buNone/>
            </a:pP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500166"/>
          </a:xfrm>
        </p:spPr>
        <p:txBody>
          <a:bodyPr>
            <a:normAutofit fontScale="90000"/>
          </a:bodyPr>
          <a:lstStyle/>
          <a:p>
            <a:pPr algn="r" rtl="1"/>
            <a:r>
              <a:rPr lang="ar-DZ" dirty="0" smtClean="0"/>
              <a:t> </a:t>
            </a:r>
            <a:r>
              <a:rPr lang="ar-DZ" b="1" dirty="0" smtClean="0"/>
              <a:t>ب-</a:t>
            </a:r>
            <a:r>
              <a:rPr lang="ar-DZ" dirty="0" smtClean="0"/>
              <a:t> </a:t>
            </a:r>
            <a:r>
              <a:rPr lang="ar-DZ" b="1" dirty="0" smtClean="0"/>
              <a:t>إستراتيجية التسعير بسعر السوق (</a:t>
            </a:r>
            <a:r>
              <a:rPr lang="ar-SA" b="1" dirty="0" smtClean="0"/>
              <a:t> تعديل أسعار الخدمات الحالية</a:t>
            </a:r>
            <a:r>
              <a:rPr lang="ar-DZ" b="1" dirty="0" smtClean="0"/>
              <a:t>)</a:t>
            </a:r>
            <a:br>
              <a:rPr lang="ar-DZ" b="1" dirty="0" smtClean="0"/>
            </a:br>
            <a:endParaRPr lang="fr-FR" dirty="0"/>
          </a:p>
        </p:txBody>
      </p:sp>
      <p:sp>
        <p:nvSpPr>
          <p:cNvPr id="3" name="Espace réservé du contenu 2"/>
          <p:cNvSpPr>
            <a:spLocks noGrp="1"/>
          </p:cNvSpPr>
          <p:nvPr>
            <p:ph idx="1"/>
          </p:nvPr>
        </p:nvSpPr>
        <p:spPr/>
        <p:txBody>
          <a:bodyPr>
            <a:normAutofit lnSpcReduction="10000"/>
          </a:bodyPr>
          <a:lstStyle/>
          <a:p>
            <a:pPr algn="r" rtl="1">
              <a:buNone/>
            </a:pPr>
            <a:r>
              <a:rPr lang="ar-DZ" dirty="0" smtClean="0"/>
              <a:t>باستخدام هذا الأسلوب يفقد المصرف المبادرة في التسعير </a:t>
            </a:r>
            <a:r>
              <a:rPr lang="ar-DZ" dirty="0" err="1" smtClean="0"/>
              <a:t>و</a:t>
            </a:r>
            <a:r>
              <a:rPr lang="ar-DZ" dirty="0" smtClean="0"/>
              <a:t> يتركها للمصارف المنافسة الأخرى حيث تضع هي الأسعار و غالبا ما يكون المصرف الرائد هو الواضع للسعر، </a:t>
            </a:r>
            <a:r>
              <a:rPr lang="ar-DZ" dirty="0" err="1" smtClean="0"/>
              <a:t>و</a:t>
            </a:r>
            <a:r>
              <a:rPr lang="ar-DZ" dirty="0" smtClean="0"/>
              <a:t> هي شائعة بين المصارف لعدم المعرفة الدقيقة لتكاليف تغير أسعار الخدمات الحالية، يتم تغيير أسعار الخدمات الحالية للمصارف </a:t>
            </a:r>
            <a:r>
              <a:rPr lang="ar-DZ" dirty="0" err="1" smtClean="0"/>
              <a:t>و</a:t>
            </a:r>
            <a:r>
              <a:rPr lang="ar-DZ" dirty="0" smtClean="0"/>
              <a:t> ذلك كما يلي : </a:t>
            </a:r>
            <a:endParaRPr lang="ar-DZ" dirty="0"/>
          </a:p>
          <a:p>
            <a:pPr algn="r" rtl="1">
              <a:buNone/>
            </a:pPr>
            <a:r>
              <a:rPr lang="ar-SA" dirty="0"/>
              <a:t>1- التعديل بمبادرة من </a:t>
            </a:r>
            <a:r>
              <a:rPr lang="ar-SA" dirty="0" smtClean="0"/>
              <a:t>إدارة المصرف</a:t>
            </a:r>
            <a:r>
              <a:rPr lang="ar-DZ" dirty="0" smtClean="0"/>
              <a:t> نفسه</a:t>
            </a:r>
            <a:endParaRPr lang="ar-SA" dirty="0"/>
          </a:p>
          <a:p>
            <a:pPr algn="r" rtl="1">
              <a:buNone/>
            </a:pPr>
            <a:r>
              <a:rPr lang="ar-SA" dirty="0"/>
              <a:t>2- التعديل </a:t>
            </a:r>
            <a:r>
              <a:rPr lang="ar-SA" dirty="0" smtClean="0"/>
              <a:t>كإستراتيجية </a:t>
            </a:r>
            <a:r>
              <a:rPr lang="ar-SA" dirty="0"/>
              <a:t>لمواجهة المنافسة</a:t>
            </a:r>
          </a:p>
          <a:p>
            <a:pPr algn="r" rtl="1">
              <a:buNone/>
            </a:pPr>
            <a:r>
              <a:rPr lang="ar-SA" dirty="0"/>
              <a:t>3- استجابة للقوانين والتشريعات الحكومية</a:t>
            </a:r>
          </a:p>
          <a:p>
            <a:pPr algn="r" rtl="1">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pPr algn="r" rtl="1"/>
            <a:r>
              <a:rPr lang="ar-DZ" b="1" dirty="0" smtClean="0"/>
              <a:t>ج- التسعير على أساس التكلفة </a:t>
            </a:r>
            <a:endParaRPr lang="fr-FR" b="1" dirty="0"/>
          </a:p>
        </p:txBody>
      </p:sp>
      <p:sp>
        <p:nvSpPr>
          <p:cNvPr id="3" name="Espace réservé du contenu 2"/>
          <p:cNvSpPr>
            <a:spLocks noGrp="1"/>
          </p:cNvSpPr>
          <p:nvPr>
            <p:ph idx="1"/>
          </p:nvPr>
        </p:nvSpPr>
        <p:spPr>
          <a:xfrm>
            <a:off x="457200" y="1142984"/>
            <a:ext cx="8229600" cy="5072098"/>
          </a:xfrm>
        </p:spPr>
        <p:txBody>
          <a:bodyPr>
            <a:normAutofit fontScale="92500"/>
          </a:bodyPr>
          <a:lstStyle/>
          <a:p>
            <a:pPr algn="r" rtl="1">
              <a:buNone/>
            </a:pPr>
            <a:r>
              <a:rPr lang="ar-DZ" dirty="0" smtClean="0"/>
              <a:t>        يتم </a:t>
            </a:r>
            <a:r>
              <a:rPr lang="ar-DZ" dirty="0"/>
              <a:t>بموجب هذه الطريقة تحديد تكلفة الخدمة ثم يضاف إليها هامش ربحية معين ليؤدى إلى السعر النهائي، والفكرة الأساسية من وراء هذه الطريقة هي أن كل خدمة يجب أن تساهم في جزء معين من إجمالي ربحية المصرف وهو قائم على افتراض أن المصرف قادر على تحديد كلفة كل خدمة بشكل </a:t>
            </a:r>
            <a:r>
              <a:rPr lang="ar-DZ" dirty="0" smtClean="0"/>
              <a:t>دقيق. </a:t>
            </a:r>
            <a:r>
              <a:rPr lang="ar-DZ" dirty="0"/>
              <a:t/>
            </a:r>
            <a:br>
              <a:rPr lang="ar-DZ" dirty="0"/>
            </a:br>
            <a:r>
              <a:rPr lang="ar-DZ" dirty="0" smtClean="0"/>
              <a:t>    ومن </a:t>
            </a:r>
            <a:r>
              <a:rPr lang="ar-DZ" dirty="0"/>
              <a:t>مزايا هذه الطريقة أنها تسهل عملية التسعير إذا كان هيكل التكلفة معروفاً وإذا استعملت جميع المصارف الأسلوب نفسه فإن المنافسة على الأسعار تخف قليلا إلا أنه يؤخذ على هذه الطريقة عدم أخذ أسعار المنافسين بعين الاعتبار ولا سياسة السعر لدى العميل، كما أن هناك عدم دقة في تحديد التكاليف.</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r" rtl="1">
              <a:buNone/>
            </a:pPr>
            <a:r>
              <a:rPr lang="ar-DZ" dirty="0" smtClean="0"/>
              <a:t>     </a:t>
            </a:r>
            <a:r>
              <a:rPr lang="ar-SA" dirty="0" smtClean="0"/>
              <a:t>يتم </a:t>
            </a:r>
            <a:r>
              <a:rPr lang="ar-SA" dirty="0"/>
              <a:t>تسعير الخدمة المصرفية لتصبح أكثر ملائمة لقدرة الزبون بحيث يستطيع تحمله ويتقنع </a:t>
            </a:r>
            <a:r>
              <a:rPr lang="ar-SA" dirty="0" err="1"/>
              <a:t>به</a:t>
            </a:r>
            <a:r>
              <a:rPr lang="ar-SA" dirty="0"/>
              <a:t>، والتسعير في العمل المصرفي لا ينصرف فقط إلى عامل التكلفة في ممارسة النشاط حيث تلعب قرارات التسعير دورا كبيرا في إستراتيجية التسويق حيث يجب أن يوضع السعر بالعلاقة مع العناصر الأخرى مثل </a:t>
            </a:r>
            <a:r>
              <a:rPr lang="ar-DZ" dirty="0" smtClean="0"/>
              <a:t>:</a:t>
            </a:r>
          </a:p>
          <a:p>
            <a:pPr algn="r" rtl="1">
              <a:buFontTx/>
              <a:buChar char="-"/>
            </a:pPr>
            <a:r>
              <a:rPr lang="ar-SA" dirty="0" smtClean="0"/>
              <a:t>دورة </a:t>
            </a:r>
            <a:r>
              <a:rPr lang="ar-SA" dirty="0"/>
              <a:t>حياة </a:t>
            </a:r>
            <a:r>
              <a:rPr lang="ar-SA" dirty="0" smtClean="0"/>
              <a:t>المنتوج</a:t>
            </a:r>
            <a:r>
              <a:rPr lang="ar-DZ" dirty="0" smtClean="0"/>
              <a:t>،</a:t>
            </a:r>
          </a:p>
          <a:p>
            <a:pPr algn="r" rtl="1">
              <a:buFontTx/>
              <a:buChar char="-"/>
            </a:pPr>
            <a:r>
              <a:rPr lang="ar-DZ" dirty="0" smtClean="0"/>
              <a:t> أهداف البيع</a:t>
            </a:r>
          </a:p>
          <a:p>
            <a:pPr algn="r" rtl="1">
              <a:buFontTx/>
              <a:buChar char="-"/>
            </a:pPr>
            <a:r>
              <a:rPr lang="ar-DZ" dirty="0" smtClean="0"/>
              <a:t>الحصة السوقية </a:t>
            </a:r>
            <a:r>
              <a:rPr lang="ar-DZ" dirty="0" err="1" smtClean="0"/>
              <a:t>و</a:t>
            </a:r>
            <a:r>
              <a:rPr lang="ar-DZ" dirty="0" smtClean="0"/>
              <a:t> غيرها.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pPr algn="r" rtl="1">
              <a:buNone/>
            </a:pPr>
            <a:r>
              <a:rPr lang="ar-DZ" dirty="0" smtClean="0"/>
              <a:t>و هناك عدة أنواع من الأسعار المصرفية مثل :</a:t>
            </a:r>
          </a:p>
          <a:p>
            <a:pPr algn="r" rtl="1">
              <a:buFontTx/>
              <a:buChar char="-"/>
            </a:pPr>
            <a:r>
              <a:rPr lang="ar-DZ" dirty="0" smtClean="0"/>
              <a:t>الفوائد</a:t>
            </a:r>
          </a:p>
          <a:p>
            <a:pPr algn="r" rtl="1">
              <a:buFontTx/>
              <a:buChar char="-"/>
            </a:pPr>
            <a:r>
              <a:rPr lang="ar-DZ" dirty="0" smtClean="0"/>
              <a:t>العمولات </a:t>
            </a:r>
            <a:endParaRPr lang="ar-DZ" dirty="0"/>
          </a:p>
          <a:p>
            <a:pPr algn="r" rtl="1">
              <a:buFontTx/>
              <a:buChar char="-"/>
            </a:pPr>
            <a:r>
              <a:rPr lang="ar-DZ" dirty="0" smtClean="0"/>
              <a:t> الرسوم</a:t>
            </a:r>
          </a:p>
          <a:p>
            <a:pPr algn="r" rtl="1">
              <a:buFontTx/>
              <a:buChar char="-"/>
            </a:pPr>
            <a:r>
              <a:rPr lang="ar-DZ" dirty="0" smtClean="0"/>
              <a:t>أسعار بعض الخدمات الأخرى.</a:t>
            </a:r>
          </a:p>
          <a:p>
            <a:pPr algn="r" rtl="1">
              <a:buNone/>
            </a:pPr>
            <a:r>
              <a:rPr lang="ar-DZ" dirty="0" smtClean="0"/>
              <a:t>و تشكل العناصر التالية الخطوات الرئيسية في المعادلة من اجل تحقيق اكبر ربح ممكن :</a:t>
            </a:r>
            <a:endParaRPr lang="ar-DZ" dirty="0"/>
          </a:p>
          <a:p>
            <a:pPr algn="ctr" rtl="1">
              <a:buNone/>
            </a:pPr>
            <a:r>
              <a:rPr lang="ar-DZ" sz="2800" b="1" dirty="0" smtClean="0"/>
              <a:t>( إيرادات من الفوائد المدينة + إيرادات أخرى من غير الفوائد) </a:t>
            </a:r>
          </a:p>
          <a:p>
            <a:pPr algn="ctr" rtl="1">
              <a:buNone/>
            </a:pPr>
            <a:r>
              <a:rPr lang="ar-DZ" sz="2800" b="1" dirty="0" smtClean="0"/>
              <a:t>– (الفوائد الدائنة + مصروفات مختلفة قبل الضرائب )</a:t>
            </a:r>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r" rtl="1">
              <a:buNone/>
            </a:pPr>
            <a:r>
              <a:rPr lang="ar-DZ" dirty="0" smtClean="0"/>
              <a:t>و يوجد نوعان من التكاليف في المصرف هما :</a:t>
            </a:r>
          </a:p>
          <a:p>
            <a:pPr algn="r" rtl="1">
              <a:buNone/>
            </a:pPr>
            <a:endParaRPr lang="ar-DZ" dirty="0" smtClean="0"/>
          </a:p>
          <a:p>
            <a:pPr algn="r" rtl="1">
              <a:buNone/>
            </a:pPr>
            <a:r>
              <a:rPr lang="ar-DZ" b="1" dirty="0" smtClean="0"/>
              <a:t>أ – التكاليف المباشرة </a:t>
            </a:r>
            <a:r>
              <a:rPr lang="ar-DZ" dirty="0" smtClean="0"/>
              <a:t>: </a:t>
            </a:r>
            <a:r>
              <a:rPr lang="ar-DZ" dirty="0" err="1" smtClean="0"/>
              <a:t>و</a:t>
            </a:r>
            <a:r>
              <a:rPr lang="ar-DZ" dirty="0" smtClean="0"/>
              <a:t> هي من اجل توفير خدمات المصرف مثل  : الإيجارات، المعدات، رواتب الموظفين المثبتين، الأجهزة و الكمبيوتر، </a:t>
            </a:r>
            <a:r>
              <a:rPr lang="ar-DZ" dirty="0" err="1" smtClean="0"/>
              <a:t>و</a:t>
            </a:r>
            <a:r>
              <a:rPr lang="ar-DZ" dirty="0" smtClean="0"/>
              <a:t> هي المصاريف التي لا تتغير مع الحجم في المدى القصير.</a:t>
            </a:r>
          </a:p>
          <a:p>
            <a:pPr algn="r" rtl="1">
              <a:buNone/>
            </a:pPr>
            <a:endParaRPr lang="ar-DZ" dirty="0" smtClean="0"/>
          </a:p>
          <a:p>
            <a:pPr algn="r" rtl="1">
              <a:buNone/>
            </a:pPr>
            <a:r>
              <a:rPr lang="ar-DZ" b="1" dirty="0" smtClean="0"/>
              <a:t>ب- المصاريف الإدارة و العامة </a:t>
            </a:r>
            <a:r>
              <a:rPr lang="ar-DZ" dirty="0" smtClean="0"/>
              <a:t>: </a:t>
            </a:r>
            <a:r>
              <a:rPr lang="ar-DZ" dirty="0" err="1" smtClean="0"/>
              <a:t>و</a:t>
            </a:r>
            <a:r>
              <a:rPr lang="ar-DZ" dirty="0" smtClean="0"/>
              <a:t> هي تنفق لتامين سير عمل المصرف مثل المصاريف الإدارية.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أهمية التسعير : </a:t>
            </a:r>
            <a:endParaRPr lang="fr-FR" b="1" u="sng" dirty="0"/>
          </a:p>
        </p:txBody>
      </p:sp>
      <p:sp>
        <p:nvSpPr>
          <p:cNvPr id="3" name="Espace réservé du contenu 2"/>
          <p:cNvSpPr>
            <a:spLocks noGrp="1"/>
          </p:cNvSpPr>
          <p:nvPr>
            <p:ph idx="1"/>
          </p:nvPr>
        </p:nvSpPr>
        <p:spPr>
          <a:xfrm>
            <a:off x="457200" y="1071546"/>
            <a:ext cx="8229600" cy="5357850"/>
          </a:xfrm>
        </p:spPr>
        <p:txBody>
          <a:bodyPr>
            <a:normAutofit/>
          </a:bodyPr>
          <a:lstStyle/>
          <a:p>
            <a:pPr marL="231775" indent="-231775" algn="just" rtl="1"/>
            <a:r>
              <a:rPr lang="ar-SA" dirty="0"/>
              <a:t>السعر هو العنصر الوحيد من عناصر المزيج التسويقي الذي يمثل الإيرادات بينما باقي عناصر المزيج التسويقي تمثل تكاليف</a:t>
            </a:r>
          </a:p>
          <a:p>
            <a:pPr marL="231775" indent="-231775" algn="just" rtl="1"/>
            <a:r>
              <a:rPr lang="ar-SA" dirty="0"/>
              <a:t>يسهل تغيير السعر من وقت لآخر حسب ظروف السوق بينما من الصعب تغيير عناصر المزيج التسويقي </a:t>
            </a:r>
            <a:r>
              <a:rPr lang="ar-SA" dirty="0" smtClean="0"/>
              <a:t>الأخرى</a:t>
            </a:r>
            <a:endParaRPr lang="ar-SA" dirty="0"/>
          </a:p>
          <a:p>
            <a:pPr marL="231775" indent="-231775" algn="just" rtl="1"/>
            <a:r>
              <a:rPr lang="ar-SA" dirty="0"/>
              <a:t>ينظر المستهلك إلى السعر على أنه القيمة المقابلة للحاجة التي يتم إشباعها عن طريق شراء المنتج</a:t>
            </a:r>
          </a:p>
          <a:p>
            <a:pPr algn="r" rt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86478"/>
          </a:xfrm>
        </p:spPr>
        <p:txBody>
          <a:bodyPr/>
          <a:lstStyle/>
          <a:p>
            <a:pPr algn="r" rtl="1"/>
            <a:r>
              <a:rPr lang="ar-SA" dirty="0" smtClean="0"/>
              <a:t>تسعى المنظمات إلى تحقيق الربح عن طريق وضع السعر المناسب للمنتج حيث أن وضع سعر منخفض يؤدي إلى انخفاض الأرباح ووضع سعر مرتفع يؤدي إلى إحجام</a:t>
            </a:r>
            <a:r>
              <a:rPr lang="fr-FR" dirty="0" smtClean="0"/>
              <a:t> </a:t>
            </a:r>
            <a:r>
              <a:rPr lang="ar-SA" dirty="0" smtClean="0"/>
              <a:t>المستهلك عن شراء المنتج</a:t>
            </a:r>
            <a:r>
              <a:rPr lang="ar-DZ" dirty="0" smtClean="0"/>
              <a:t>.</a:t>
            </a:r>
          </a:p>
          <a:p>
            <a:pPr marL="231775" indent="-231775" algn="r" rtl="1">
              <a:buNone/>
              <a:defRPr/>
            </a:pPr>
            <a:r>
              <a:rPr lang="ar-SA" sz="2800" b="1" dirty="0"/>
              <a:t>الربح = إجمالي المبيعات – إجمالي التكاليف</a:t>
            </a:r>
          </a:p>
          <a:p>
            <a:pPr marL="1309688" indent="-1309688" algn="r" rtl="1">
              <a:buNone/>
              <a:defRPr/>
            </a:pPr>
            <a:r>
              <a:rPr lang="ar-SA" sz="2800" b="1" dirty="0"/>
              <a:t>         = ( السعر </a:t>
            </a:r>
            <a:r>
              <a:rPr lang="en-US" sz="2800" b="1" dirty="0"/>
              <a:t>X</a:t>
            </a:r>
            <a:r>
              <a:rPr lang="ar-SA" sz="2800" b="1" dirty="0"/>
              <a:t> الكمية ) –  </a:t>
            </a:r>
            <a:r>
              <a:rPr lang="en-US" sz="2800" b="1" dirty="0"/>
              <a:t>]</a:t>
            </a:r>
            <a:r>
              <a:rPr lang="ar-SA" sz="2800" b="1" dirty="0"/>
              <a:t>( التكلفة الثابتة ) +                  (التكلفة المتغيرة </a:t>
            </a:r>
            <a:r>
              <a:rPr lang="en-US" sz="2800" b="1" dirty="0"/>
              <a:t>X</a:t>
            </a:r>
            <a:r>
              <a:rPr lang="ar-SA" sz="2800" b="1" dirty="0"/>
              <a:t> الكمية )</a:t>
            </a:r>
            <a:r>
              <a:rPr lang="en-US" sz="2800" b="1" dirty="0" smtClean="0"/>
              <a:t>[</a:t>
            </a:r>
            <a:endParaRPr lang="ar-DZ" sz="2800" b="1" dirty="0" smtClean="0"/>
          </a:p>
          <a:p>
            <a:pPr marL="1309688" indent="-1309688" algn="r" rtl="1">
              <a:buNone/>
              <a:defRPr/>
            </a:pPr>
            <a:endParaRPr lang="ar-DZ" sz="2400" b="1" dirty="0"/>
          </a:p>
          <a:p>
            <a:pPr marL="1309688" indent="-1309688" algn="r" rtl="1">
              <a:buNone/>
              <a:defRPr/>
            </a:pPr>
            <a:endParaRPr lang="en-US" sz="2400" b="1" dirty="0"/>
          </a:p>
          <a:p>
            <a:endParaRPr lang="fr-FR" dirty="0"/>
          </a:p>
        </p:txBody>
      </p:sp>
      <p:sp>
        <p:nvSpPr>
          <p:cNvPr id="4" name="TextBox 9"/>
          <p:cNvSpPr txBox="1">
            <a:spLocks noChangeArrowheads="1"/>
          </p:cNvSpPr>
          <p:nvPr/>
        </p:nvSpPr>
        <p:spPr bwMode="auto">
          <a:xfrm>
            <a:off x="357158" y="4214818"/>
            <a:ext cx="8337550" cy="2062103"/>
          </a:xfrm>
          <a:prstGeom prst="rect">
            <a:avLst/>
          </a:prstGeom>
          <a:noFill/>
          <a:ln w="9525">
            <a:noFill/>
            <a:miter lim="800000"/>
            <a:headEnd/>
            <a:tailEnd/>
          </a:ln>
        </p:spPr>
        <p:txBody>
          <a:bodyPr wrap="square">
            <a:spAutoFit/>
          </a:bodyPr>
          <a:lstStyle/>
          <a:p>
            <a:pPr marL="231775" indent="-231775" algn="just" rtl="1">
              <a:buFont typeface="Arial" pitchFamily="34" charset="0"/>
              <a:buChar char="•"/>
            </a:pPr>
            <a:r>
              <a:rPr lang="ar-SA" sz="3200" dirty="0"/>
              <a:t>يعتبر (العائد على الاستثمار) من أهم المقاييس التي تستخدم في معرفة ربحية </a:t>
            </a:r>
            <a:r>
              <a:rPr lang="ar-SA" sz="3200" dirty="0" smtClean="0"/>
              <a:t>المنظمات</a:t>
            </a:r>
            <a:r>
              <a:rPr lang="ar-DZ" sz="3200" dirty="0" smtClean="0"/>
              <a:t>   </a:t>
            </a:r>
            <a:r>
              <a:rPr lang="ar-DZ" sz="3200" b="1" dirty="0" smtClean="0"/>
              <a:t>صافي الأرباح</a:t>
            </a:r>
            <a:endParaRPr lang="ar-SA" sz="3200" b="1" dirty="0"/>
          </a:p>
          <a:p>
            <a:pPr marL="231775" indent="-231775" algn="r" rtl="1">
              <a:buFont typeface="Arial" pitchFamily="34" charset="0"/>
              <a:buChar char="•"/>
            </a:pPr>
            <a:r>
              <a:rPr lang="ar-SA" sz="3200" b="1" dirty="0"/>
              <a:t>العائد على الاستثمار = </a:t>
            </a:r>
            <a:r>
              <a:rPr lang="en-US" sz="3200" b="1" dirty="0"/>
              <a:t>       </a:t>
            </a:r>
            <a:r>
              <a:rPr lang="ar-DZ" sz="3200" b="1" dirty="0" smtClean="0"/>
              <a:t>                </a:t>
            </a:r>
            <a:r>
              <a:rPr lang="fr-FR" sz="3200" b="1" dirty="0" smtClean="0"/>
              <a:t>100   x</a:t>
            </a:r>
            <a:endParaRPr lang="ar-DZ" sz="3200" b="1" dirty="0" smtClean="0"/>
          </a:p>
          <a:p>
            <a:pPr marL="231775" indent="-231775" algn="r" rtl="1"/>
            <a:r>
              <a:rPr lang="ar-DZ" sz="3200" b="1" dirty="0"/>
              <a:t> </a:t>
            </a:r>
            <a:r>
              <a:rPr lang="ar-DZ" sz="3200" b="1" dirty="0" smtClean="0"/>
              <a:t>                              مجموع الأصول</a:t>
            </a:r>
            <a:endParaRPr lang="en-US" sz="2400" b="1" dirty="0"/>
          </a:p>
        </p:txBody>
      </p:sp>
      <p:cxnSp>
        <p:nvCxnSpPr>
          <p:cNvPr id="6" name="Connecteur droit 5"/>
          <p:cNvCxnSpPr/>
          <p:nvPr/>
        </p:nvCxnSpPr>
        <p:spPr>
          <a:xfrm>
            <a:off x="3143240" y="5500702"/>
            <a:ext cx="2000264"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ar-DZ" b="1" u="sng" dirty="0" smtClean="0"/>
              <a:t>أهداف التسعير : </a:t>
            </a:r>
            <a:endParaRPr lang="fr-FR" b="1" u="sng" dirty="0"/>
          </a:p>
        </p:txBody>
      </p:sp>
      <p:sp>
        <p:nvSpPr>
          <p:cNvPr id="3" name="Espace réservé du contenu 2"/>
          <p:cNvSpPr>
            <a:spLocks noGrp="1"/>
          </p:cNvSpPr>
          <p:nvPr>
            <p:ph idx="1"/>
          </p:nvPr>
        </p:nvSpPr>
        <p:spPr>
          <a:xfrm>
            <a:off x="457200" y="1071546"/>
            <a:ext cx="8229600" cy="5054617"/>
          </a:xfrm>
        </p:spPr>
        <p:txBody>
          <a:bodyPr>
            <a:normAutofit/>
          </a:bodyPr>
          <a:lstStyle/>
          <a:p>
            <a:pPr algn="r" rtl="1">
              <a:buNone/>
            </a:pPr>
            <a:r>
              <a:rPr lang="ar-DZ" b="1" dirty="0" smtClean="0"/>
              <a:t>1- </a:t>
            </a:r>
            <a:r>
              <a:rPr lang="ar-SA" b="1" dirty="0" smtClean="0"/>
              <a:t>أهداف </a:t>
            </a:r>
            <a:r>
              <a:rPr lang="ar-SA" b="1" dirty="0"/>
              <a:t>مرتبطة بالتعامل </a:t>
            </a:r>
            <a:r>
              <a:rPr lang="ar-DZ" dirty="0" smtClean="0"/>
              <a:t>:</a:t>
            </a:r>
            <a:endParaRPr lang="ar-DZ" dirty="0"/>
          </a:p>
          <a:p>
            <a:pPr algn="r" rtl="1">
              <a:buNone/>
            </a:pPr>
            <a:r>
              <a:rPr lang="ar-SA" dirty="0"/>
              <a:t/>
            </a:r>
            <a:br>
              <a:rPr lang="ar-SA" dirty="0"/>
            </a:br>
            <a:r>
              <a:rPr lang="ar-SA" sz="3600" dirty="0" smtClean="0"/>
              <a:t>تشمل هذه المجموعة تحقيق عدة أهداف نذكر منها :</a:t>
            </a:r>
            <a:br>
              <a:rPr lang="ar-SA" sz="3600" dirty="0" smtClean="0"/>
            </a:br>
            <a:r>
              <a:rPr lang="ar-SA" sz="3600" dirty="0" smtClean="0"/>
              <a:t>- الوصول إلى أكبر عدد ممكن من الزبائن.</a:t>
            </a:r>
            <a:br>
              <a:rPr lang="ar-SA" sz="3600" dirty="0" smtClean="0"/>
            </a:br>
            <a:r>
              <a:rPr lang="ar-SA" sz="3600" dirty="0" smtClean="0"/>
              <a:t>- تحقيق أكبر حصة سوقية داخل السوق من خلال طرح خدمات مصرفية متعددة ومتنوعة وبمستوى عال من الجودة، بأسعار منخفضة في البداية يهدف استقطاب حصة كبيرة عن السوق بأسرع وقت ممكن</a:t>
            </a:r>
            <a:r>
              <a:rPr lang="ar-DZ" sz="3600" dirty="0" smtClean="0"/>
              <a:t>.</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86478"/>
          </a:xfrm>
        </p:spPr>
        <p:txBody>
          <a:bodyPr>
            <a:normAutofit fontScale="55000" lnSpcReduction="20000"/>
          </a:bodyPr>
          <a:lstStyle/>
          <a:p>
            <a:pPr algn="r" rtl="1">
              <a:buNone/>
            </a:pPr>
            <a:r>
              <a:rPr lang="ar-SA" sz="5100" b="1" dirty="0" smtClean="0"/>
              <a:t>2-</a:t>
            </a:r>
            <a:r>
              <a:rPr lang="ar-SA" b="1" dirty="0" smtClean="0"/>
              <a:t> </a:t>
            </a:r>
            <a:r>
              <a:rPr lang="ar-SA" sz="5500" b="1" dirty="0" smtClean="0"/>
              <a:t>أهداف مرتبطة بالأرباح</a:t>
            </a:r>
            <a:r>
              <a:rPr lang="ar-DZ" sz="5500" b="1" dirty="0" smtClean="0"/>
              <a:t> :</a:t>
            </a:r>
            <a:r>
              <a:rPr lang="ar-SA" sz="5500" dirty="0" smtClean="0"/>
              <a:t/>
            </a:r>
            <a:br>
              <a:rPr lang="ar-SA" sz="5500" dirty="0" smtClean="0"/>
            </a:br>
            <a:r>
              <a:rPr lang="ar-SA" sz="5500" dirty="0" smtClean="0"/>
              <a:t>تسمى هذه المجموعة على تحقيق الأهداف الآتية </a:t>
            </a:r>
            <a:br>
              <a:rPr lang="ar-SA" sz="5500" dirty="0" smtClean="0"/>
            </a:br>
            <a:r>
              <a:rPr lang="ar-SA" sz="5500" dirty="0" smtClean="0"/>
              <a:t>- تحقيق قدر مناسب من الربح على المدى القصير.</a:t>
            </a:r>
            <a:br>
              <a:rPr lang="ar-SA" sz="5500" dirty="0" smtClean="0"/>
            </a:br>
            <a:r>
              <a:rPr lang="ar-SA" sz="5500" dirty="0" smtClean="0"/>
              <a:t>- تعظيم الربح على المدى الطويل.</a:t>
            </a:r>
            <a:br>
              <a:rPr lang="ar-SA" sz="5500" dirty="0" smtClean="0"/>
            </a:br>
            <a:r>
              <a:rPr lang="ar-SA" sz="5500" dirty="0" smtClean="0"/>
              <a:t>- تعظيم العائد على الاستثمار.</a:t>
            </a:r>
            <a:endParaRPr lang="ar-DZ" sz="5500" dirty="0" smtClean="0"/>
          </a:p>
          <a:p>
            <a:pPr algn="r" rtl="1">
              <a:buNone/>
            </a:pPr>
            <a:endParaRPr lang="ar-DZ" sz="5500" dirty="0" smtClean="0"/>
          </a:p>
          <a:p>
            <a:pPr algn="r" rtl="1">
              <a:buNone/>
            </a:pPr>
            <a:r>
              <a:rPr lang="ar-SA" sz="5500" dirty="0" smtClean="0"/>
              <a:t>3</a:t>
            </a:r>
            <a:r>
              <a:rPr lang="ar-SA" sz="5500" b="1" dirty="0" smtClean="0"/>
              <a:t>- أهداف لمواجهة المنافسة</a:t>
            </a:r>
            <a:r>
              <a:rPr lang="ar-DZ" sz="5500" b="1" dirty="0" smtClean="0"/>
              <a:t> : </a:t>
            </a:r>
            <a:r>
              <a:rPr lang="ar-SA" sz="5500" dirty="0" smtClean="0"/>
              <a:t>تشمل ما يلي :</a:t>
            </a:r>
            <a:br>
              <a:rPr lang="ar-SA" sz="5500" dirty="0" smtClean="0"/>
            </a:br>
            <a:r>
              <a:rPr lang="ar-SA" sz="5500" dirty="0" smtClean="0"/>
              <a:t>- المحافظة على الصورة الذهنية لدى الزبائن من خلال إحداث التمييز المناسب للخدمة المصرفية.</a:t>
            </a:r>
            <a:br>
              <a:rPr lang="ar-SA" sz="5500" dirty="0" smtClean="0"/>
            </a:br>
            <a:r>
              <a:rPr lang="ar-SA" sz="5500" dirty="0" smtClean="0"/>
              <a:t>- مواجهة المنافسة من قبل المصارف الأخرى العاملة في السوق المصرفية.</a:t>
            </a:r>
            <a:br>
              <a:rPr lang="ar-SA" sz="5500" dirty="0" smtClean="0"/>
            </a:br>
            <a:r>
              <a:rPr lang="ar-SA" sz="5500" dirty="0" smtClean="0"/>
              <a:t>- المحافظة على الحصة السوقية للمصرف في السوق المصرفية</a:t>
            </a:r>
            <a:endParaRPr lang="fr-FR" sz="5500" dirty="0" smtClean="0"/>
          </a:p>
          <a:p>
            <a:pPr algn="r" rtl="1">
              <a:buNone/>
            </a:pPr>
            <a:r>
              <a:rPr lang="ar-SA" sz="4000" dirty="0" smtClean="0"/>
              <a:t/>
            </a:r>
            <a:br>
              <a:rPr lang="ar-SA" sz="4000" dirty="0" smtClean="0"/>
            </a:br>
            <a:r>
              <a:rPr lang="ar-SA" dirty="0" smtClean="0"/>
              <a:t/>
            </a:r>
            <a:br>
              <a:rPr lang="ar-SA" dirty="0" smtClean="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lstStyle/>
          <a:p>
            <a:r>
              <a:rPr lang="ar-DZ" b="1" u="sng" dirty="0" smtClean="0"/>
              <a:t>العوامل المؤثرة في عملية التسعير :</a:t>
            </a:r>
            <a:endParaRPr lang="fr-FR" b="1" u="sng" dirty="0"/>
          </a:p>
        </p:txBody>
      </p:sp>
      <p:grpSp>
        <p:nvGrpSpPr>
          <p:cNvPr id="4" name="Group 119"/>
          <p:cNvGrpSpPr>
            <a:grpSpLocks noGrp="1"/>
          </p:cNvGrpSpPr>
          <p:nvPr>
            <p:ph idx="1"/>
          </p:nvPr>
        </p:nvGrpSpPr>
        <p:grpSpPr bwMode="auto">
          <a:xfrm>
            <a:off x="457200" y="1600200"/>
            <a:ext cx="8229600" cy="4525963"/>
            <a:chOff x="2282825" y="1919288"/>
            <a:chExt cx="4370388" cy="4244975"/>
          </a:xfrm>
        </p:grpSpPr>
        <p:grpSp>
          <p:nvGrpSpPr>
            <p:cNvPr id="5" name="Group 111"/>
            <p:cNvGrpSpPr>
              <a:grpSpLocks/>
            </p:cNvGrpSpPr>
            <p:nvPr/>
          </p:nvGrpSpPr>
          <p:grpSpPr bwMode="auto">
            <a:xfrm>
              <a:off x="2274896" y="1919288"/>
              <a:ext cx="3948577" cy="3381855"/>
              <a:chOff x="2274896" y="1919288"/>
              <a:chExt cx="3948577" cy="3381855"/>
            </a:xfrm>
          </p:grpSpPr>
          <p:grpSp>
            <p:nvGrpSpPr>
              <p:cNvPr id="13" name="Group 1"/>
              <p:cNvGrpSpPr>
                <a:grpSpLocks/>
              </p:cNvGrpSpPr>
              <p:nvPr/>
            </p:nvGrpSpPr>
            <p:grpSpPr bwMode="auto">
              <a:xfrm>
                <a:off x="3465519" y="3001963"/>
                <a:ext cx="1568786" cy="1552924"/>
                <a:chOff x="-5" y="0"/>
                <a:chExt cx="989" cy="979"/>
              </a:xfrm>
            </p:grpSpPr>
            <p:sp>
              <p:nvSpPr>
                <p:cNvPr id="56" name="Oval 2"/>
                <p:cNvSpPr>
                  <a:spLocks noChangeArrowheads="1"/>
                </p:cNvSpPr>
                <p:nvPr/>
              </p:nvSpPr>
              <p:spPr bwMode="auto">
                <a:xfrm>
                  <a:off x="0" y="0"/>
                  <a:ext cx="979" cy="979"/>
                </a:xfrm>
                <a:prstGeom prst="ellipse">
                  <a:avLst/>
                </a:prstGeom>
                <a:gradFill rotWithShape="0">
                  <a:gsLst>
                    <a:gs pos="0">
                      <a:srgbClr val="00B000"/>
                    </a:gs>
                    <a:gs pos="100000">
                      <a:srgbClr val="006F00"/>
                    </a:gs>
                  </a:gsLst>
                  <a:lin ang="5400000" scaled="1"/>
                </a:gradFill>
                <a:ln w="9525">
                  <a:solidFill>
                    <a:srgbClr val="006F00"/>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57" name="Oval 3"/>
                <p:cNvSpPr>
                  <a:spLocks noChangeArrowheads="1"/>
                </p:cNvSpPr>
                <p:nvPr/>
              </p:nvSpPr>
              <p:spPr bwMode="auto">
                <a:xfrm>
                  <a:off x="16" y="19"/>
                  <a:ext cx="946" cy="941"/>
                </a:xfrm>
                <a:prstGeom prst="ellipse">
                  <a:avLst/>
                </a:prstGeom>
                <a:gradFill rotWithShape="0">
                  <a:gsLst>
                    <a:gs pos="0">
                      <a:srgbClr val="00D000">
                        <a:alpha val="60001"/>
                      </a:srgbClr>
                    </a:gs>
                    <a:gs pos="100000">
                      <a:srgbClr val="008F00"/>
                    </a:gs>
                  </a:gsLst>
                  <a:lin ang="5400000" scaled="1"/>
                </a:gradFill>
                <a:ln w="9525">
                  <a:noFill/>
                  <a:round/>
                  <a:headEnd type="none" w="sm" len="sm"/>
                  <a:tailEnd type="none" w="sm" len="sm"/>
                </a:ln>
              </p:spPr>
              <p:txBody>
                <a:bodyPr/>
                <a:lstStyle/>
                <a:p>
                  <a:endParaRPr lang="fr-FR"/>
                </a:p>
              </p:txBody>
            </p:sp>
            <p:sp>
              <p:nvSpPr>
                <p:cNvPr id="58" name="Freeform 4"/>
                <p:cNvSpPr>
                  <a:spLocks noChangeArrowheads="1"/>
                </p:cNvSpPr>
                <p:nvPr/>
              </p:nvSpPr>
              <p:spPr bwMode="auto">
                <a:xfrm>
                  <a:off x="28" y="12"/>
                  <a:ext cx="920" cy="556"/>
                </a:xfrm>
                <a:custGeom>
                  <a:avLst/>
                  <a:gdLst>
                    <a:gd name="T0" fmla="*/ 0 w 920"/>
                    <a:gd name="T1" fmla="*/ 372 h 556"/>
                    <a:gd name="T2" fmla="*/ 292 w 920"/>
                    <a:gd name="T3" fmla="*/ 534 h 556"/>
                    <a:gd name="T4" fmla="*/ 627 w 920"/>
                    <a:gd name="T5" fmla="*/ 534 h 556"/>
                    <a:gd name="T6" fmla="*/ 920 w 920"/>
                    <a:gd name="T7" fmla="*/ 372 h 556"/>
                    <a:gd name="T8" fmla="*/ 830 w 920"/>
                    <a:gd name="T9" fmla="*/ 180 h 556"/>
                    <a:gd name="T10" fmla="*/ 666 w 920"/>
                    <a:gd name="T11" fmla="*/ 47 h 556"/>
                    <a:gd name="T12" fmla="*/ 460 w 920"/>
                    <a:gd name="T13" fmla="*/ 0 h 556"/>
                    <a:gd name="T14" fmla="*/ 254 w 920"/>
                    <a:gd name="T15" fmla="*/ 47 h 556"/>
                    <a:gd name="T16" fmla="*/ 89 w 920"/>
                    <a:gd name="T17" fmla="*/ 180 h 556"/>
                    <a:gd name="T18" fmla="*/ 0 w 920"/>
                    <a:gd name="T19" fmla="*/ 372 h 5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20"/>
                    <a:gd name="T31" fmla="*/ 0 h 556"/>
                    <a:gd name="T32" fmla="*/ 920 w 920"/>
                    <a:gd name="T33" fmla="*/ 556 h 5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20" h="556">
                      <a:moveTo>
                        <a:pt x="0" y="372"/>
                      </a:moveTo>
                      <a:cubicBezTo>
                        <a:pt x="0" y="372"/>
                        <a:pt x="125" y="490"/>
                        <a:pt x="292" y="534"/>
                      </a:cubicBezTo>
                      <a:cubicBezTo>
                        <a:pt x="292" y="534"/>
                        <a:pt x="460" y="577"/>
                        <a:pt x="627" y="534"/>
                      </a:cubicBezTo>
                      <a:cubicBezTo>
                        <a:pt x="627" y="534"/>
                        <a:pt x="794" y="490"/>
                        <a:pt x="920" y="372"/>
                      </a:cubicBezTo>
                      <a:cubicBezTo>
                        <a:pt x="920" y="372"/>
                        <a:pt x="897" y="266"/>
                        <a:pt x="830" y="180"/>
                      </a:cubicBezTo>
                      <a:cubicBezTo>
                        <a:pt x="830" y="180"/>
                        <a:pt x="763" y="95"/>
                        <a:pt x="666" y="47"/>
                      </a:cubicBezTo>
                      <a:cubicBezTo>
                        <a:pt x="666" y="47"/>
                        <a:pt x="568" y="0"/>
                        <a:pt x="460" y="0"/>
                      </a:cubicBezTo>
                      <a:cubicBezTo>
                        <a:pt x="460" y="0"/>
                        <a:pt x="351" y="0"/>
                        <a:pt x="254" y="47"/>
                      </a:cubicBezTo>
                      <a:cubicBezTo>
                        <a:pt x="254" y="47"/>
                        <a:pt x="156" y="95"/>
                        <a:pt x="89" y="180"/>
                      </a:cubicBezTo>
                      <a:cubicBezTo>
                        <a:pt x="89" y="180"/>
                        <a:pt x="22" y="266"/>
                        <a:pt x="0" y="372"/>
                      </a:cubicBezTo>
                    </a:path>
                  </a:pathLst>
                </a:custGeom>
                <a:gradFill rotWithShape="0">
                  <a:gsLst>
                    <a:gs pos="0">
                      <a:srgbClr val="D0FFA0"/>
                    </a:gs>
                    <a:gs pos="100000">
                      <a:srgbClr val="D0FFA0">
                        <a:alpha val="29999"/>
                      </a:srgbClr>
                    </a:gs>
                  </a:gsLst>
                  <a:lin ang="5400000" scaled="1"/>
                </a:gradFill>
                <a:ln w="9525">
                  <a:noFill/>
                  <a:round/>
                  <a:headEnd type="none" w="sm" len="sm"/>
                  <a:tailEnd type="none" w="sm" len="sm"/>
                </a:ln>
              </p:spPr>
              <p:txBody>
                <a:bodyPr/>
                <a:lstStyle/>
                <a:p>
                  <a:endParaRPr lang="fr-FR"/>
                </a:p>
              </p:txBody>
            </p:sp>
            <p:sp>
              <p:nvSpPr>
                <p:cNvPr id="59" name="Oval 5"/>
                <p:cNvSpPr>
                  <a:spLocks noChangeArrowheads="1"/>
                </p:cNvSpPr>
                <p:nvPr/>
              </p:nvSpPr>
              <p:spPr bwMode="auto">
                <a:xfrm>
                  <a:off x="224" y="29"/>
                  <a:ext cx="525" cy="293"/>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60" name="Oval 6"/>
                <p:cNvSpPr>
                  <a:spLocks noChangeArrowheads="1"/>
                </p:cNvSpPr>
                <p:nvPr/>
              </p:nvSpPr>
              <p:spPr bwMode="auto">
                <a:xfrm>
                  <a:off x="238" y="671"/>
                  <a:ext cx="500" cy="276"/>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61" name="Text Box 7"/>
                <p:cNvSpPr txBox="1">
                  <a:spLocks noChangeArrowheads="1"/>
                </p:cNvSpPr>
                <p:nvPr/>
              </p:nvSpPr>
              <p:spPr bwMode="auto">
                <a:xfrm>
                  <a:off x="-5" y="0"/>
                  <a:ext cx="989" cy="979"/>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400" b="1"/>
                    <a:t>قرار التسعير</a:t>
                  </a:r>
                  <a:endParaRPr lang="en-GB" sz="2400" b="1"/>
                </a:p>
              </p:txBody>
            </p:sp>
          </p:grpSp>
          <p:grpSp>
            <p:nvGrpSpPr>
              <p:cNvPr id="14" name="Group 8"/>
              <p:cNvGrpSpPr>
                <a:grpSpLocks/>
              </p:cNvGrpSpPr>
              <p:nvPr/>
            </p:nvGrpSpPr>
            <p:grpSpPr bwMode="auto">
              <a:xfrm>
                <a:off x="2551121" y="4281488"/>
                <a:ext cx="1037096" cy="1019652"/>
                <a:chOff x="-5" y="0"/>
                <a:chExt cx="654" cy="643"/>
              </a:xfrm>
            </p:grpSpPr>
            <p:sp>
              <p:nvSpPr>
                <p:cNvPr id="50" name="Oval 9"/>
                <p:cNvSpPr>
                  <a:spLocks noChangeArrowheads="1"/>
                </p:cNvSpPr>
                <p:nvPr/>
              </p:nvSpPr>
              <p:spPr bwMode="auto">
                <a:xfrm>
                  <a:off x="0" y="0"/>
                  <a:ext cx="644" cy="643"/>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51" name="Oval 10"/>
                <p:cNvSpPr>
                  <a:spLocks noChangeArrowheads="1"/>
                </p:cNvSpPr>
                <p:nvPr/>
              </p:nvSpPr>
              <p:spPr bwMode="auto">
                <a:xfrm>
                  <a:off x="10" y="12"/>
                  <a:ext cx="622" cy="618"/>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52" name="Freeform 11"/>
                <p:cNvSpPr>
                  <a:spLocks noChangeArrowheads="1"/>
                </p:cNvSpPr>
                <p:nvPr/>
              </p:nvSpPr>
              <p:spPr bwMode="auto">
                <a:xfrm>
                  <a:off x="18" y="8"/>
                  <a:ext cx="605" cy="365"/>
                </a:xfrm>
                <a:custGeom>
                  <a:avLst/>
                  <a:gdLst>
                    <a:gd name="T0" fmla="*/ 0 w 604"/>
                    <a:gd name="T1" fmla="*/ 244 h 365"/>
                    <a:gd name="T2" fmla="*/ 192 w 604"/>
                    <a:gd name="T3" fmla="*/ 351 h 365"/>
                    <a:gd name="T4" fmla="*/ 415 w 604"/>
                    <a:gd name="T5" fmla="*/ 351 h 365"/>
                    <a:gd name="T6" fmla="*/ 607 w 604"/>
                    <a:gd name="T7" fmla="*/ 244 h 365"/>
                    <a:gd name="T8" fmla="*/ 549 w 604"/>
                    <a:gd name="T9" fmla="*/ 118 h 365"/>
                    <a:gd name="T10" fmla="*/ 440 w 604"/>
                    <a:gd name="T11" fmla="*/ 31 h 365"/>
                    <a:gd name="T12" fmla="*/ 302 w 604"/>
                    <a:gd name="T13" fmla="*/ 0 h 365"/>
                    <a:gd name="T14" fmla="*/ 166 w 604"/>
                    <a:gd name="T15" fmla="*/ 31 h 365"/>
                    <a:gd name="T16" fmla="*/ 58 w 604"/>
                    <a:gd name="T17" fmla="*/ 118 h 365"/>
                    <a:gd name="T18" fmla="*/ 0 w 604"/>
                    <a:gd name="T19" fmla="*/ 244 h 3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4"/>
                    <a:gd name="T31" fmla="*/ 0 h 365"/>
                    <a:gd name="T32" fmla="*/ 604 w 604"/>
                    <a:gd name="T33" fmla="*/ 365 h 3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4" h="365">
                      <a:moveTo>
                        <a:pt x="0" y="244"/>
                      </a:moveTo>
                      <a:cubicBezTo>
                        <a:pt x="0" y="244"/>
                        <a:pt x="82" y="322"/>
                        <a:pt x="192" y="351"/>
                      </a:cubicBezTo>
                      <a:cubicBezTo>
                        <a:pt x="192" y="351"/>
                        <a:pt x="302" y="379"/>
                        <a:pt x="412" y="351"/>
                      </a:cubicBezTo>
                      <a:cubicBezTo>
                        <a:pt x="412" y="351"/>
                        <a:pt x="522" y="322"/>
                        <a:pt x="604" y="244"/>
                      </a:cubicBezTo>
                      <a:cubicBezTo>
                        <a:pt x="604" y="244"/>
                        <a:pt x="589" y="175"/>
                        <a:pt x="546" y="118"/>
                      </a:cubicBezTo>
                      <a:cubicBezTo>
                        <a:pt x="546" y="118"/>
                        <a:pt x="502" y="62"/>
                        <a:pt x="437" y="31"/>
                      </a:cubicBezTo>
                      <a:cubicBezTo>
                        <a:pt x="437" y="31"/>
                        <a:pt x="373" y="0"/>
                        <a:pt x="302" y="0"/>
                      </a:cubicBezTo>
                      <a:cubicBezTo>
                        <a:pt x="302" y="0"/>
                        <a:pt x="231" y="0"/>
                        <a:pt x="166" y="31"/>
                      </a:cubicBezTo>
                      <a:cubicBezTo>
                        <a:pt x="166" y="31"/>
                        <a:pt x="102" y="62"/>
                        <a:pt x="58" y="118"/>
                      </a:cubicBezTo>
                      <a:cubicBezTo>
                        <a:pt x="58" y="118"/>
                        <a:pt x="15" y="175"/>
                        <a:pt x="0" y="244"/>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53" name="Oval 12"/>
                <p:cNvSpPr>
                  <a:spLocks noChangeArrowheads="1"/>
                </p:cNvSpPr>
                <p:nvPr/>
              </p:nvSpPr>
              <p:spPr bwMode="auto">
                <a:xfrm>
                  <a:off x="147" y="19"/>
                  <a:ext cx="345" cy="192"/>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54" name="Oval 13"/>
                <p:cNvSpPr>
                  <a:spLocks noChangeArrowheads="1"/>
                </p:cNvSpPr>
                <p:nvPr/>
              </p:nvSpPr>
              <p:spPr bwMode="auto">
                <a:xfrm>
                  <a:off x="156" y="441"/>
                  <a:ext cx="329" cy="181"/>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55" name="Text Box 14"/>
                <p:cNvSpPr txBox="1">
                  <a:spLocks noChangeArrowheads="1"/>
                </p:cNvSpPr>
                <p:nvPr/>
              </p:nvSpPr>
              <p:spPr bwMode="auto">
                <a:xfrm>
                  <a:off x="-5" y="0"/>
                  <a:ext cx="654" cy="643"/>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000" b="1">
                      <a:latin typeface="Times New Roman" pitchFamily="18" charset="0"/>
                      <a:cs typeface="Times New Roman" pitchFamily="18" charset="0"/>
                    </a:rPr>
                    <a:t>أهداف التسعير</a:t>
                  </a:r>
                  <a:endParaRPr lang="en-GB" sz="2000" b="1">
                    <a:latin typeface="Times New Roman" pitchFamily="18" charset="0"/>
                  </a:endParaRPr>
                </a:p>
              </p:txBody>
            </p:sp>
          </p:grpSp>
          <p:grpSp>
            <p:nvGrpSpPr>
              <p:cNvPr id="15" name="Group 15"/>
              <p:cNvGrpSpPr>
                <a:grpSpLocks/>
              </p:cNvGrpSpPr>
              <p:nvPr/>
            </p:nvGrpSpPr>
            <p:grpSpPr bwMode="auto">
              <a:xfrm>
                <a:off x="2274896" y="3001963"/>
                <a:ext cx="1022813" cy="1006956"/>
                <a:chOff x="-5" y="0"/>
                <a:chExt cx="645" cy="635"/>
              </a:xfrm>
            </p:grpSpPr>
            <p:sp>
              <p:nvSpPr>
                <p:cNvPr id="44" name="Oval 16"/>
                <p:cNvSpPr>
                  <a:spLocks noChangeArrowheads="1"/>
                </p:cNvSpPr>
                <p:nvPr/>
              </p:nvSpPr>
              <p:spPr bwMode="auto">
                <a:xfrm>
                  <a:off x="0" y="0"/>
                  <a:ext cx="635" cy="635"/>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45" name="Oval 17"/>
                <p:cNvSpPr>
                  <a:spLocks noChangeArrowheads="1"/>
                </p:cNvSpPr>
                <p:nvPr/>
              </p:nvSpPr>
              <p:spPr bwMode="auto">
                <a:xfrm>
                  <a:off x="10" y="12"/>
                  <a:ext cx="614" cy="610"/>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46" name="Freeform 18"/>
                <p:cNvSpPr>
                  <a:spLocks noChangeArrowheads="1"/>
                </p:cNvSpPr>
                <p:nvPr/>
              </p:nvSpPr>
              <p:spPr bwMode="auto">
                <a:xfrm>
                  <a:off x="18" y="7"/>
                  <a:ext cx="597" cy="361"/>
                </a:xfrm>
                <a:custGeom>
                  <a:avLst/>
                  <a:gdLst>
                    <a:gd name="T0" fmla="*/ 0 w 597"/>
                    <a:gd name="T1" fmla="*/ 244 h 360"/>
                    <a:gd name="T2" fmla="*/ 189 w 597"/>
                    <a:gd name="T3" fmla="*/ 349 h 360"/>
                    <a:gd name="T4" fmla="*/ 407 w 597"/>
                    <a:gd name="T5" fmla="*/ 349 h 360"/>
                    <a:gd name="T6" fmla="*/ 597 w 597"/>
                    <a:gd name="T7" fmla="*/ 244 h 360"/>
                    <a:gd name="T8" fmla="*/ 538 w 597"/>
                    <a:gd name="T9" fmla="*/ 117 h 360"/>
                    <a:gd name="T10" fmla="*/ 432 w 597"/>
                    <a:gd name="T11" fmla="*/ 30 h 360"/>
                    <a:gd name="T12" fmla="*/ 298 w 597"/>
                    <a:gd name="T13" fmla="*/ 0 h 360"/>
                    <a:gd name="T14" fmla="*/ 164 w 597"/>
                    <a:gd name="T15" fmla="*/ 30 h 360"/>
                    <a:gd name="T16" fmla="*/ 58 w 597"/>
                    <a:gd name="T17" fmla="*/ 117 h 360"/>
                    <a:gd name="T18" fmla="*/ 0 w 597"/>
                    <a:gd name="T19" fmla="*/ 244 h 3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7"/>
                    <a:gd name="T31" fmla="*/ 0 h 360"/>
                    <a:gd name="T32" fmla="*/ 597 w 597"/>
                    <a:gd name="T33" fmla="*/ 360 h 3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7" h="360">
                      <a:moveTo>
                        <a:pt x="0" y="241"/>
                      </a:moveTo>
                      <a:cubicBezTo>
                        <a:pt x="0" y="241"/>
                        <a:pt x="81" y="318"/>
                        <a:pt x="189" y="346"/>
                      </a:cubicBezTo>
                      <a:cubicBezTo>
                        <a:pt x="189" y="346"/>
                        <a:pt x="298" y="374"/>
                        <a:pt x="407" y="346"/>
                      </a:cubicBezTo>
                      <a:cubicBezTo>
                        <a:pt x="407" y="346"/>
                        <a:pt x="515" y="318"/>
                        <a:pt x="597" y="241"/>
                      </a:cubicBezTo>
                      <a:cubicBezTo>
                        <a:pt x="597" y="241"/>
                        <a:pt x="582" y="172"/>
                        <a:pt x="538" y="117"/>
                      </a:cubicBezTo>
                      <a:cubicBezTo>
                        <a:pt x="538" y="117"/>
                        <a:pt x="495" y="61"/>
                        <a:pt x="432" y="30"/>
                      </a:cubicBezTo>
                      <a:cubicBezTo>
                        <a:pt x="432" y="30"/>
                        <a:pt x="368" y="0"/>
                        <a:pt x="298" y="0"/>
                      </a:cubicBezTo>
                      <a:cubicBezTo>
                        <a:pt x="298" y="0"/>
                        <a:pt x="228" y="0"/>
                        <a:pt x="164" y="30"/>
                      </a:cubicBezTo>
                      <a:cubicBezTo>
                        <a:pt x="164" y="30"/>
                        <a:pt x="101" y="61"/>
                        <a:pt x="58" y="117"/>
                      </a:cubicBezTo>
                      <a:cubicBezTo>
                        <a:pt x="58" y="117"/>
                        <a:pt x="14" y="172"/>
                        <a:pt x="0" y="241"/>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47" name="Oval 19"/>
                <p:cNvSpPr>
                  <a:spLocks noChangeArrowheads="1"/>
                </p:cNvSpPr>
                <p:nvPr/>
              </p:nvSpPr>
              <p:spPr bwMode="auto">
                <a:xfrm>
                  <a:off x="145" y="19"/>
                  <a:ext cx="341" cy="190"/>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48" name="Oval 20"/>
                <p:cNvSpPr>
                  <a:spLocks noChangeArrowheads="1"/>
                </p:cNvSpPr>
                <p:nvPr/>
              </p:nvSpPr>
              <p:spPr bwMode="auto">
                <a:xfrm>
                  <a:off x="154" y="435"/>
                  <a:ext cx="324" cy="179"/>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49" name="Text Box 21"/>
                <p:cNvSpPr txBox="1">
                  <a:spLocks noChangeArrowheads="1"/>
                </p:cNvSpPr>
                <p:nvPr/>
              </p:nvSpPr>
              <p:spPr bwMode="auto">
                <a:xfrm>
                  <a:off x="-5" y="0"/>
                  <a:ext cx="645" cy="635"/>
                </a:xfrm>
                <a:prstGeom prst="rect">
                  <a:avLst/>
                </a:prstGeom>
                <a:noFill/>
                <a:ln w="9525">
                  <a:noFill/>
                  <a:miter lim="800000"/>
                  <a:headEnd/>
                  <a:tailEnd/>
                </a:ln>
              </p:spPr>
              <p:txBody>
                <a:bodyPr lIns="25401" tIns="25401" rIns="25401" bIns="25401" anchor="ctr"/>
                <a:lstStyle/>
                <a:p>
                  <a:pPr algn="ctr" defTabSz="455613" rtl="1">
                    <a:lnSpc>
                      <a:spcPts val="1250"/>
                    </a:lnSpc>
                  </a:pPr>
                  <a:r>
                    <a:rPr lang="ar-SA" b="1"/>
                    <a:t>مرونة الطلب على الخدمات المصرفية</a:t>
                  </a:r>
                  <a:endParaRPr lang="en-GB" b="1"/>
                </a:p>
              </p:txBody>
            </p:sp>
          </p:grpSp>
          <p:grpSp>
            <p:nvGrpSpPr>
              <p:cNvPr id="16" name="Group 22"/>
              <p:cNvGrpSpPr>
                <a:grpSpLocks/>
              </p:cNvGrpSpPr>
              <p:nvPr/>
            </p:nvGrpSpPr>
            <p:grpSpPr bwMode="auto">
              <a:xfrm>
                <a:off x="3100396" y="1919288"/>
                <a:ext cx="1021227" cy="1005369"/>
                <a:chOff x="-5" y="0"/>
                <a:chExt cx="644" cy="634"/>
              </a:xfrm>
            </p:grpSpPr>
            <p:sp>
              <p:nvSpPr>
                <p:cNvPr id="38" name="Oval 23"/>
                <p:cNvSpPr>
                  <a:spLocks noChangeArrowheads="1"/>
                </p:cNvSpPr>
                <p:nvPr/>
              </p:nvSpPr>
              <p:spPr bwMode="auto">
                <a:xfrm>
                  <a:off x="0" y="0"/>
                  <a:ext cx="634" cy="634"/>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39" name="Oval 24"/>
                <p:cNvSpPr>
                  <a:spLocks noChangeArrowheads="1"/>
                </p:cNvSpPr>
                <p:nvPr/>
              </p:nvSpPr>
              <p:spPr bwMode="auto">
                <a:xfrm>
                  <a:off x="10" y="12"/>
                  <a:ext cx="613" cy="609"/>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40" name="Freeform 25"/>
                <p:cNvSpPr>
                  <a:spLocks noChangeArrowheads="1"/>
                </p:cNvSpPr>
                <p:nvPr/>
              </p:nvSpPr>
              <p:spPr bwMode="auto">
                <a:xfrm>
                  <a:off x="18" y="7"/>
                  <a:ext cx="596" cy="361"/>
                </a:xfrm>
                <a:custGeom>
                  <a:avLst/>
                  <a:gdLst>
                    <a:gd name="T0" fmla="*/ 0 w 596"/>
                    <a:gd name="T1" fmla="*/ 244 h 360"/>
                    <a:gd name="T2" fmla="*/ 189 w 596"/>
                    <a:gd name="T3" fmla="*/ 349 h 360"/>
                    <a:gd name="T4" fmla="*/ 406 w 596"/>
                    <a:gd name="T5" fmla="*/ 349 h 360"/>
                    <a:gd name="T6" fmla="*/ 596 w 596"/>
                    <a:gd name="T7" fmla="*/ 244 h 360"/>
                    <a:gd name="T8" fmla="*/ 538 w 596"/>
                    <a:gd name="T9" fmla="*/ 117 h 360"/>
                    <a:gd name="T10" fmla="*/ 431 w 596"/>
                    <a:gd name="T11" fmla="*/ 30 h 360"/>
                    <a:gd name="T12" fmla="*/ 298 w 596"/>
                    <a:gd name="T13" fmla="*/ 0 h 360"/>
                    <a:gd name="T14" fmla="*/ 164 w 596"/>
                    <a:gd name="T15" fmla="*/ 30 h 360"/>
                    <a:gd name="T16" fmla="*/ 58 w 596"/>
                    <a:gd name="T17" fmla="*/ 117 h 360"/>
                    <a:gd name="T18" fmla="*/ 0 w 596"/>
                    <a:gd name="T19" fmla="*/ 244 h 3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6"/>
                    <a:gd name="T31" fmla="*/ 0 h 360"/>
                    <a:gd name="T32" fmla="*/ 596 w 596"/>
                    <a:gd name="T33" fmla="*/ 360 h 3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6" h="360">
                      <a:moveTo>
                        <a:pt x="0" y="241"/>
                      </a:moveTo>
                      <a:cubicBezTo>
                        <a:pt x="0" y="241"/>
                        <a:pt x="81" y="317"/>
                        <a:pt x="189" y="346"/>
                      </a:cubicBezTo>
                      <a:cubicBezTo>
                        <a:pt x="189" y="346"/>
                        <a:pt x="298" y="374"/>
                        <a:pt x="406" y="346"/>
                      </a:cubicBezTo>
                      <a:cubicBezTo>
                        <a:pt x="406" y="346"/>
                        <a:pt x="514" y="317"/>
                        <a:pt x="596" y="241"/>
                      </a:cubicBezTo>
                      <a:cubicBezTo>
                        <a:pt x="596" y="241"/>
                        <a:pt x="581" y="172"/>
                        <a:pt x="538" y="117"/>
                      </a:cubicBezTo>
                      <a:cubicBezTo>
                        <a:pt x="538" y="117"/>
                        <a:pt x="494" y="61"/>
                        <a:pt x="431" y="30"/>
                      </a:cubicBezTo>
                      <a:cubicBezTo>
                        <a:pt x="431" y="30"/>
                        <a:pt x="368" y="0"/>
                        <a:pt x="298" y="0"/>
                      </a:cubicBezTo>
                      <a:cubicBezTo>
                        <a:pt x="298" y="0"/>
                        <a:pt x="227" y="0"/>
                        <a:pt x="164" y="30"/>
                      </a:cubicBezTo>
                      <a:cubicBezTo>
                        <a:pt x="164" y="30"/>
                        <a:pt x="101" y="61"/>
                        <a:pt x="58" y="117"/>
                      </a:cubicBezTo>
                      <a:cubicBezTo>
                        <a:pt x="58" y="117"/>
                        <a:pt x="14" y="172"/>
                        <a:pt x="0" y="241"/>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41" name="Oval 26"/>
                <p:cNvSpPr>
                  <a:spLocks noChangeArrowheads="1"/>
                </p:cNvSpPr>
                <p:nvPr/>
              </p:nvSpPr>
              <p:spPr bwMode="auto">
                <a:xfrm>
                  <a:off x="145" y="18"/>
                  <a:ext cx="340" cy="190"/>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42" name="Oval 27"/>
                <p:cNvSpPr>
                  <a:spLocks noChangeArrowheads="1"/>
                </p:cNvSpPr>
                <p:nvPr/>
              </p:nvSpPr>
              <p:spPr bwMode="auto">
                <a:xfrm>
                  <a:off x="154" y="435"/>
                  <a:ext cx="324" cy="178"/>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43" name="Text Box 28"/>
                <p:cNvSpPr txBox="1">
                  <a:spLocks noChangeArrowheads="1"/>
                </p:cNvSpPr>
                <p:nvPr/>
              </p:nvSpPr>
              <p:spPr bwMode="auto">
                <a:xfrm>
                  <a:off x="-5" y="0"/>
                  <a:ext cx="644" cy="634"/>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000" b="1"/>
                    <a:t>الموقف الائتماني للعمل</a:t>
                  </a:r>
                  <a:endParaRPr lang="en-GB" sz="2000" b="1"/>
                </a:p>
              </p:txBody>
            </p:sp>
          </p:grpSp>
          <p:grpSp>
            <p:nvGrpSpPr>
              <p:cNvPr id="17" name="Group 29"/>
              <p:cNvGrpSpPr>
                <a:grpSpLocks/>
              </p:cNvGrpSpPr>
              <p:nvPr/>
            </p:nvGrpSpPr>
            <p:grpSpPr bwMode="auto">
              <a:xfrm>
                <a:off x="4470409" y="1919288"/>
                <a:ext cx="1021226" cy="1005369"/>
                <a:chOff x="-5" y="0"/>
                <a:chExt cx="644" cy="634"/>
              </a:xfrm>
            </p:grpSpPr>
            <p:sp>
              <p:nvSpPr>
                <p:cNvPr id="32" name="Oval 30"/>
                <p:cNvSpPr>
                  <a:spLocks noChangeArrowheads="1"/>
                </p:cNvSpPr>
                <p:nvPr/>
              </p:nvSpPr>
              <p:spPr bwMode="auto">
                <a:xfrm>
                  <a:off x="0" y="0"/>
                  <a:ext cx="632" cy="634"/>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33" name="Oval 31"/>
                <p:cNvSpPr>
                  <a:spLocks noChangeArrowheads="1"/>
                </p:cNvSpPr>
                <p:nvPr/>
              </p:nvSpPr>
              <p:spPr bwMode="auto">
                <a:xfrm>
                  <a:off x="10" y="12"/>
                  <a:ext cx="613" cy="609"/>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34" name="Freeform 32"/>
                <p:cNvSpPr>
                  <a:spLocks noChangeArrowheads="1"/>
                </p:cNvSpPr>
                <p:nvPr/>
              </p:nvSpPr>
              <p:spPr bwMode="auto">
                <a:xfrm>
                  <a:off x="18" y="7"/>
                  <a:ext cx="596" cy="361"/>
                </a:xfrm>
                <a:custGeom>
                  <a:avLst/>
                  <a:gdLst>
                    <a:gd name="T0" fmla="*/ 0 w 596"/>
                    <a:gd name="T1" fmla="*/ 244 h 360"/>
                    <a:gd name="T2" fmla="*/ 189 w 596"/>
                    <a:gd name="T3" fmla="*/ 349 h 360"/>
                    <a:gd name="T4" fmla="*/ 406 w 596"/>
                    <a:gd name="T5" fmla="*/ 349 h 360"/>
                    <a:gd name="T6" fmla="*/ 596 w 596"/>
                    <a:gd name="T7" fmla="*/ 244 h 360"/>
                    <a:gd name="T8" fmla="*/ 538 w 596"/>
                    <a:gd name="T9" fmla="*/ 117 h 360"/>
                    <a:gd name="T10" fmla="*/ 431 w 596"/>
                    <a:gd name="T11" fmla="*/ 30 h 360"/>
                    <a:gd name="T12" fmla="*/ 298 w 596"/>
                    <a:gd name="T13" fmla="*/ 0 h 360"/>
                    <a:gd name="T14" fmla="*/ 164 w 596"/>
                    <a:gd name="T15" fmla="*/ 30 h 360"/>
                    <a:gd name="T16" fmla="*/ 58 w 596"/>
                    <a:gd name="T17" fmla="*/ 117 h 360"/>
                    <a:gd name="T18" fmla="*/ 0 w 596"/>
                    <a:gd name="T19" fmla="*/ 244 h 3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6"/>
                    <a:gd name="T31" fmla="*/ 0 h 360"/>
                    <a:gd name="T32" fmla="*/ 596 w 596"/>
                    <a:gd name="T33" fmla="*/ 360 h 3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6" h="360">
                      <a:moveTo>
                        <a:pt x="0" y="241"/>
                      </a:moveTo>
                      <a:cubicBezTo>
                        <a:pt x="0" y="241"/>
                        <a:pt x="81" y="317"/>
                        <a:pt x="189" y="346"/>
                      </a:cubicBezTo>
                      <a:cubicBezTo>
                        <a:pt x="189" y="346"/>
                        <a:pt x="298" y="374"/>
                        <a:pt x="406" y="346"/>
                      </a:cubicBezTo>
                      <a:cubicBezTo>
                        <a:pt x="406" y="346"/>
                        <a:pt x="514" y="317"/>
                        <a:pt x="596" y="241"/>
                      </a:cubicBezTo>
                      <a:cubicBezTo>
                        <a:pt x="596" y="241"/>
                        <a:pt x="581" y="172"/>
                        <a:pt x="538" y="117"/>
                      </a:cubicBezTo>
                      <a:cubicBezTo>
                        <a:pt x="538" y="117"/>
                        <a:pt x="494" y="61"/>
                        <a:pt x="431" y="30"/>
                      </a:cubicBezTo>
                      <a:cubicBezTo>
                        <a:pt x="431" y="30"/>
                        <a:pt x="368" y="0"/>
                        <a:pt x="298" y="0"/>
                      </a:cubicBezTo>
                      <a:cubicBezTo>
                        <a:pt x="298" y="0"/>
                        <a:pt x="227" y="0"/>
                        <a:pt x="164" y="30"/>
                      </a:cubicBezTo>
                      <a:cubicBezTo>
                        <a:pt x="164" y="30"/>
                        <a:pt x="101" y="61"/>
                        <a:pt x="58" y="117"/>
                      </a:cubicBezTo>
                      <a:cubicBezTo>
                        <a:pt x="58" y="117"/>
                        <a:pt x="14" y="172"/>
                        <a:pt x="0" y="241"/>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35" name="Oval 33"/>
                <p:cNvSpPr>
                  <a:spLocks noChangeArrowheads="1"/>
                </p:cNvSpPr>
                <p:nvPr/>
              </p:nvSpPr>
              <p:spPr bwMode="auto">
                <a:xfrm>
                  <a:off x="145" y="18"/>
                  <a:ext cx="340" cy="190"/>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36" name="Oval 34"/>
                <p:cNvSpPr>
                  <a:spLocks noChangeArrowheads="1"/>
                </p:cNvSpPr>
                <p:nvPr/>
              </p:nvSpPr>
              <p:spPr bwMode="auto">
                <a:xfrm>
                  <a:off x="154" y="435"/>
                  <a:ext cx="324" cy="178"/>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37" name="Text Box 35"/>
                <p:cNvSpPr txBox="1">
                  <a:spLocks noChangeArrowheads="1"/>
                </p:cNvSpPr>
                <p:nvPr/>
              </p:nvSpPr>
              <p:spPr bwMode="auto">
                <a:xfrm>
                  <a:off x="-5" y="0"/>
                  <a:ext cx="644" cy="634"/>
                </a:xfrm>
                <a:prstGeom prst="rect">
                  <a:avLst/>
                </a:prstGeom>
                <a:noFill/>
                <a:ln w="9525">
                  <a:noFill/>
                  <a:miter lim="800000"/>
                  <a:headEnd/>
                  <a:tailEnd/>
                </a:ln>
              </p:spPr>
              <p:txBody>
                <a:bodyPr lIns="25401" tIns="25401" rIns="25401" bIns="25401" anchor="ctr"/>
                <a:lstStyle/>
                <a:p>
                  <a:pPr algn="ctr" defTabSz="455613" rtl="1">
                    <a:lnSpc>
                      <a:spcPts val="1250"/>
                    </a:lnSpc>
                  </a:pPr>
                  <a:r>
                    <a:rPr lang="ar-SA" sz="2000" b="1"/>
                    <a:t>درجة المخاطرة في السوق</a:t>
                  </a:r>
                  <a:endParaRPr lang="en-GB" sz="2000" b="1"/>
                </a:p>
              </p:txBody>
            </p:sp>
          </p:grpSp>
          <p:grpSp>
            <p:nvGrpSpPr>
              <p:cNvPr id="18" name="Group 36"/>
              <p:cNvGrpSpPr>
                <a:grpSpLocks/>
              </p:cNvGrpSpPr>
              <p:nvPr/>
            </p:nvGrpSpPr>
            <p:grpSpPr bwMode="auto">
              <a:xfrm>
                <a:off x="5202246" y="3016250"/>
                <a:ext cx="1021227" cy="1005369"/>
                <a:chOff x="-5" y="0"/>
                <a:chExt cx="644" cy="634"/>
              </a:xfrm>
            </p:grpSpPr>
            <p:sp>
              <p:nvSpPr>
                <p:cNvPr id="26" name="Oval 37"/>
                <p:cNvSpPr>
                  <a:spLocks noChangeArrowheads="1"/>
                </p:cNvSpPr>
                <p:nvPr/>
              </p:nvSpPr>
              <p:spPr bwMode="auto">
                <a:xfrm>
                  <a:off x="0" y="0"/>
                  <a:ext cx="634" cy="634"/>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27" name="Oval 38"/>
                <p:cNvSpPr>
                  <a:spLocks noChangeArrowheads="1"/>
                </p:cNvSpPr>
                <p:nvPr/>
              </p:nvSpPr>
              <p:spPr bwMode="auto">
                <a:xfrm>
                  <a:off x="10" y="12"/>
                  <a:ext cx="613" cy="609"/>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28" name="Freeform 39"/>
                <p:cNvSpPr>
                  <a:spLocks noChangeArrowheads="1"/>
                </p:cNvSpPr>
                <p:nvPr/>
              </p:nvSpPr>
              <p:spPr bwMode="auto">
                <a:xfrm>
                  <a:off x="18" y="7"/>
                  <a:ext cx="596" cy="361"/>
                </a:xfrm>
                <a:custGeom>
                  <a:avLst/>
                  <a:gdLst>
                    <a:gd name="T0" fmla="*/ 0 w 596"/>
                    <a:gd name="T1" fmla="*/ 244 h 360"/>
                    <a:gd name="T2" fmla="*/ 189 w 596"/>
                    <a:gd name="T3" fmla="*/ 349 h 360"/>
                    <a:gd name="T4" fmla="*/ 406 w 596"/>
                    <a:gd name="T5" fmla="*/ 349 h 360"/>
                    <a:gd name="T6" fmla="*/ 596 w 596"/>
                    <a:gd name="T7" fmla="*/ 244 h 360"/>
                    <a:gd name="T8" fmla="*/ 538 w 596"/>
                    <a:gd name="T9" fmla="*/ 117 h 360"/>
                    <a:gd name="T10" fmla="*/ 431 w 596"/>
                    <a:gd name="T11" fmla="*/ 30 h 360"/>
                    <a:gd name="T12" fmla="*/ 298 w 596"/>
                    <a:gd name="T13" fmla="*/ 0 h 360"/>
                    <a:gd name="T14" fmla="*/ 164 w 596"/>
                    <a:gd name="T15" fmla="*/ 30 h 360"/>
                    <a:gd name="T16" fmla="*/ 58 w 596"/>
                    <a:gd name="T17" fmla="*/ 117 h 360"/>
                    <a:gd name="T18" fmla="*/ 0 w 596"/>
                    <a:gd name="T19" fmla="*/ 244 h 3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6"/>
                    <a:gd name="T31" fmla="*/ 0 h 360"/>
                    <a:gd name="T32" fmla="*/ 596 w 596"/>
                    <a:gd name="T33" fmla="*/ 360 h 3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6" h="360">
                      <a:moveTo>
                        <a:pt x="0" y="241"/>
                      </a:moveTo>
                      <a:cubicBezTo>
                        <a:pt x="0" y="241"/>
                        <a:pt x="81" y="317"/>
                        <a:pt x="189" y="346"/>
                      </a:cubicBezTo>
                      <a:cubicBezTo>
                        <a:pt x="189" y="346"/>
                        <a:pt x="298" y="374"/>
                        <a:pt x="406" y="346"/>
                      </a:cubicBezTo>
                      <a:cubicBezTo>
                        <a:pt x="406" y="346"/>
                        <a:pt x="514" y="317"/>
                        <a:pt x="596" y="241"/>
                      </a:cubicBezTo>
                      <a:cubicBezTo>
                        <a:pt x="596" y="241"/>
                        <a:pt x="581" y="172"/>
                        <a:pt x="538" y="117"/>
                      </a:cubicBezTo>
                      <a:cubicBezTo>
                        <a:pt x="538" y="117"/>
                        <a:pt x="494" y="61"/>
                        <a:pt x="431" y="30"/>
                      </a:cubicBezTo>
                      <a:cubicBezTo>
                        <a:pt x="431" y="30"/>
                        <a:pt x="368" y="0"/>
                        <a:pt x="298" y="0"/>
                      </a:cubicBezTo>
                      <a:cubicBezTo>
                        <a:pt x="298" y="0"/>
                        <a:pt x="227" y="0"/>
                        <a:pt x="164" y="30"/>
                      </a:cubicBezTo>
                      <a:cubicBezTo>
                        <a:pt x="164" y="30"/>
                        <a:pt x="101" y="61"/>
                        <a:pt x="58" y="117"/>
                      </a:cubicBezTo>
                      <a:cubicBezTo>
                        <a:pt x="58" y="117"/>
                        <a:pt x="14" y="172"/>
                        <a:pt x="0" y="241"/>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29" name="Oval 40"/>
                <p:cNvSpPr>
                  <a:spLocks noChangeArrowheads="1"/>
                </p:cNvSpPr>
                <p:nvPr/>
              </p:nvSpPr>
              <p:spPr bwMode="auto">
                <a:xfrm>
                  <a:off x="145" y="18"/>
                  <a:ext cx="340" cy="190"/>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30" name="Oval 41"/>
                <p:cNvSpPr>
                  <a:spLocks noChangeArrowheads="1"/>
                </p:cNvSpPr>
                <p:nvPr/>
              </p:nvSpPr>
              <p:spPr bwMode="auto">
                <a:xfrm>
                  <a:off x="154" y="435"/>
                  <a:ext cx="324" cy="178"/>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31" name="Text Box 42"/>
                <p:cNvSpPr txBox="1">
                  <a:spLocks noChangeArrowheads="1"/>
                </p:cNvSpPr>
                <p:nvPr/>
              </p:nvSpPr>
              <p:spPr bwMode="auto">
                <a:xfrm>
                  <a:off x="-5" y="0"/>
                  <a:ext cx="644" cy="634"/>
                </a:xfrm>
                <a:prstGeom prst="rect">
                  <a:avLst/>
                </a:prstGeom>
                <a:noFill/>
                <a:ln w="9525">
                  <a:noFill/>
                  <a:miter lim="800000"/>
                  <a:headEnd/>
                  <a:tailEnd/>
                </a:ln>
              </p:spPr>
              <p:txBody>
                <a:bodyPr lIns="25401" tIns="25401" rIns="25401" bIns="25401" anchor="ctr"/>
                <a:lstStyle/>
                <a:p>
                  <a:pPr algn="ctr" defTabSz="455613" rtl="1">
                    <a:lnSpc>
                      <a:spcPts val="1250"/>
                    </a:lnSpc>
                  </a:pPr>
                  <a:r>
                    <a:rPr lang="ar-SA" b="1"/>
                    <a:t>البيئة التنافسية</a:t>
                  </a:r>
                  <a:endParaRPr lang="en-GB" b="1"/>
                </a:p>
              </p:txBody>
            </p:sp>
          </p:grpSp>
          <p:grpSp>
            <p:nvGrpSpPr>
              <p:cNvPr id="19" name="Group 43"/>
              <p:cNvGrpSpPr>
                <a:grpSpLocks/>
              </p:cNvGrpSpPr>
              <p:nvPr/>
            </p:nvGrpSpPr>
            <p:grpSpPr bwMode="auto">
              <a:xfrm>
                <a:off x="4922846" y="4291013"/>
                <a:ext cx="1027573" cy="1010130"/>
                <a:chOff x="-5" y="0"/>
                <a:chExt cx="648" cy="637"/>
              </a:xfrm>
            </p:grpSpPr>
            <p:sp>
              <p:nvSpPr>
                <p:cNvPr id="20" name="Oval 44"/>
                <p:cNvSpPr>
                  <a:spLocks noChangeArrowheads="1"/>
                </p:cNvSpPr>
                <p:nvPr/>
              </p:nvSpPr>
              <p:spPr bwMode="auto">
                <a:xfrm>
                  <a:off x="0" y="0"/>
                  <a:ext cx="637" cy="637"/>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21" name="Oval 45"/>
                <p:cNvSpPr>
                  <a:spLocks noChangeArrowheads="1"/>
                </p:cNvSpPr>
                <p:nvPr/>
              </p:nvSpPr>
              <p:spPr bwMode="auto">
                <a:xfrm>
                  <a:off x="10" y="12"/>
                  <a:ext cx="616" cy="613"/>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22" name="Freeform 46"/>
                <p:cNvSpPr>
                  <a:spLocks noChangeArrowheads="1"/>
                </p:cNvSpPr>
                <p:nvPr/>
              </p:nvSpPr>
              <p:spPr bwMode="auto">
                <a:xfrm>
                  <a:off x="18" y="7"/>
                  <a:ext cx="599" cy="363"/>
                </a:xfrm>
                <a:custGeom>
                  <a:avLst/>
                  <a:gdLst>
                    <a:gd name="T0" fmla="*/ 0 w 599"/>
                    <a:gd name="T1" fmla="*/ 245 h 362"/>
                    <a:gd name="T2" fmla="*/ 190 w 599"/>
                    <a:gd name="T3" fmla="*/ 351 h 362"/>
                    <a:gd name="T4" fmla="*/ 408 w 599"/>
                    <a:gd name="T5" fmla="*/ 351 h 362"/>
                    <a:gd name="T6" fmla="*/ 599 w 599"/>
                    <a:gd name="T7" fmla="*/ 245 h 362"/>
                    <a:gd name="T8" fmla="*/ 541 w 599"/>
                    <a:gd name="T9" fmla="*/ 117 h 362"/>
                    <a:gd name="T10" fmla="*/ 433 w 599"/>
                    <a:gd name="T11" fmla="*/ 30 h 362"/>
                    <a:gd name="T12" fmla="*/ 299 w 599"/>
                    <a:gd name="T13" fmla="*/ 0 h 362"/>
                    <a:gd name="T14" fmla="*/ 165 w 599"/>
                    <a:gd name="T15" fmla="*/ 30 h 362"/>
                    <a:gd name="T16" fmla="*/ 58 w 599"/>
                    <a:gd name="T17" fmla="*/ 117 h 362"/>
                    <a:gd name="T18" fmla="*/ 0 w 599"/>
                    <a:gd name="T19" fmla="*/ 245 h 3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9"/>
                    <a:gd name="T31" fmla="*/ 0 h 362"/>
                    <a:gd name="T32" fmla="*/ 599 w 599"/>
                    <a:gd name="T33" fmla="*/ 362 h 36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9" h="362">
                      <a:moveTo>
                        <a:pt x="0" y="242"/>
                      </a:moveTo>
                      <a:cubicBezTo>
                        <a:pt x="0" y="242"/>
                        <a:pt x="81" y="319"/>
                        <a:pt x="190" y="348"/>
                      </a:cubicBezTo>
                      <a:cubicBezTo>
                        <a:pt x="190" y="348"/>
                        <a:pt x="299" y="375"/>
                        <a:pt x="408" y="348"/>
                      </a:cubicBezTo>
                      <a:cubicBezTo>
                        <a:pt x="408" y="348"/>
                        <a:pt x="517" y="319"/>
                        <a:pt x="599" y="242"/>
                      </a:cubicBezTo>
                      <a:cubicBezTo>
                        <a:pt x="599" y="242"/>
                        <a:pt x="584" y="173"/>
                        <a:pt x="541" y="117"/>
                      </a:cubicBezTo>
                      <a:cubicBezTo>
                        <a:pt x="541" y="117"/>
                        <a:pt x="497" y="62"/>
                        <a:pt x="433" y="30"/>
                      </a:cubicBezTo>
                      <a:cubicBezTo>
                        <a:pt x="433" y="30"/>
                        <a:pt x="370" y="0"/>
                        <a:pt x="299" y="0"/>
                      </a:cubicBezTo>
                      <a:cubicBezTo>
                        <a:pt x="299" y="0"/>
                        <a:pt x="229" y="0"/>
                        <a:pt x="165" y="30"/>
                      </a:cubicBezTo>
                      <a:cubicBezTo>
                        <a:pt x="165" y="30"/>
                        <a:pt x="101" y="62"/>
                        <a:pt x="58" y="117"/>
                      </a:cubicBezTo>
                      <a:cubicBezTo>
                        <a:pt x="58" y="117"/>
                        <a:pt x="14" y="173"/>
                        <a:pt x="0" y="242"/>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23" name="Oval 47"/>
                <p:cNvSpPr>
                  <a:spLocks noChangeArrowheads="1"/>
                </p:cNvSpPr>
                <p:nvPr/>
              </p:nvSpPr>
              <p:spPr bwMode="auto">
                <a:xfrm>
                  <a:off x="146" y="19"/>
                  <a:ext cx="342" cy="191"/>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24" name="Oval 48"/>
                <p:cNvSpPr>
                  <a:spLocks noChangeArrowheads="1"/>
                </p:cNvSpPr>
                <p:nvPr/>
              </p:nvSpPr>
              <p:spPr bwMode="auto">
                <a:xfrm>
                  <a:off x="155" y="437"/>
                  <a:ext cx="325" cy="179"/>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25" name="Text Box 49"/>
                <p:cNvSpPr txBox="1">
                  <a:spLocks noChangeArrowheads="1"/>
                </p:cNvSpPr>
                <p:nvPr/>
              </p:nvSpPr>
              <p:spPr bwMode="auto">
                <a:xfrm>
                  <a:off x="-5" y="0"/>
                  <a:ext cx="648" cy="637"/>
                </a:xfrm>
                <a:prstGeom prst="rect">
                  <a:avLst/>
                </a:prstGeom>
                <a:noFill/>
                <a:ln w="9525">
                  <a:noFill/>
                  <a:miter lim="800000"/>
                  <a:headEnd/>
                  <a:tailEnd/>
                </a:ln>
              </p:spPr>
              <p:txBody>
                <a:bodyPr lIns="25401" tIns="25401" rIns="25401" bIns="25401" anchor="ctr"/>
                <a:lstStyle/>
                <a:p>
                  <a:pPr algn="ctr" defTabSz="455613" rtl="1">
                    <a:lnSpc>
                      <a:spcPts val="1250"/>
                    </a:lnSpc>
                  </a:pPr>
                  <a:r>
                    <a:rPr lang="ar-SA" b="1"/>
                    <a:t>عوامل قانونية وتنظيمية</a:t>
                  </a:r>
                  <a:endParaRPr lang="en-GB" b="1"/>
                </a:p>
              </p:txBody>
            </p:sp>
          </p:grpSp>
        </p:grpSp>
        <p:grpSp>
          <p:nvGrpSpPr>
            <p:cNvPr id="6" name="Group 50"/>
            <p:cNvGrpSpPr>
              <a:grpSpLocks/>
            </p:cNvGrpSpPr>
            <p:nvPr/>
          </p:nvGrpSpPr>
          <p:grpSpPr bwMode="auto">
            <a:xfrm>
              <a:off x="3754446" y="4754563"/>
              <a:ext cx="989486" cy="972043"/>
              <a:chOff x="-5" y="0"/>
              <a:chExt cx="624" cy="613"/>
            </a:xfrm>
          </p:grpSpPr>
          <p:sp>
            <p:nvSpPr>
              <p:cNvPr id="7" name="Oval 51"/>
              <p:cNvSpPr>
                <a:spLocks noChangeArrowheads="1"/>
              </p:cNvSpPr>
              <p:nvPr/>
            </p:nvSpPr>
            <p:spPr bwMode="auto">
              <a:xfrm>
                <a:off x="0" y="0"/>
                <a:ext cx="613" cy="613"/>
              </a:xfrm>
              <a:prstGeom prst="ellipse">
                <a:avLst/>
              </a:prstGeom>
              <a:gradFill rotWithShape="0">
                <a:gsLst>
                  <a:gs pos="0">
                    <a:srgbClr val="9CCBFF"/>
                  </a:gs>
                  <a:gs pos="100000">
                    <a:srgbClr val="66A6FF"/>
                  </a:gs>
                </a:gsLst>
                <a:lin ang="5400000" scaled="1"/>
              </a:gradFill>
              <a:ln w="9525">
                <a:solidFill>
                  <a:srgbClr val="3373D3"/>
                </a:solidFill>
                <a:round/>
                <a:headEnd type="none" w="sm" len="sm"/>
                <a:tailEnd type="none" w="sm" len="sm"/>
              </a:ln>
              <a:effectLst>
                <a:outerShdw dist="107763" dir="2700000" algn="ctr" rotWithShape="0">
                  <a:srgbClr val="000000">
                    <a:alpha val="30000"/>
                  </a:srgbClr>
                </a:outerShdw>
              </a:effectLst>
            </p:spPr>
            <p:txBody>
              <a:bodyPr/>
              <a:lstStyle/>
              <a:p>
                <a:pPr>
                  <a:defRPr/>
                </a:pPr>
                <a:endParaRPr lang="en-US"/>
              </a:p>
            </p:txBody>
          </p:sp>
          <p:sp>
            <p:nvSpPr>
              <p:cNvPr id="8" name="Oval 52"/>
              <p:cNvSpPr>
                <a:spLocks noChangeArrowheads="1"/>
              </p:cNvSpPr>
              <p:nvPr/>
            </p:nvSpPr>
            <p:spPr bwMode="auto">
              <a:xfrm>
                <a:off x="10" y="11"/>
                <a:ext cx="593" cy="590"/>
              </a:xfrm>
              <a:prstGeom prst="ellipse">
                <a:avLst/>
              </a:prstGeom>
              <a:gradFill rotWithShape="0">
                <a:gsLst>
                  <a:gs pos="0">
                    <a:srgbClr val="CDEFFF">
                      <a:alpha val="60001"/>
                    </a:srgbClr>
                  </a:gs>
                  <a:gs pos="100000">
                    <a:srgbClr val="99D2FF"/>
                  </a:gs>
                </a:gsLst>
                <a:lin ang="5400000" scaled="1"/>
              </a:gradFill>
              <a:ln w="9525">
                <a:noFill/>
                <a:round/>
                <a:headEnd type="none" w="sm" len="sm"/>
                <a:tailEnd type="none" w="sm" len="sm"/>
              </a:ln>
            </p:spPr>
            <p:txBody>
              <a:bodyPr/>
              <a:lstStyle/>
              <a:p>
                <a:endParaRPr lang="fr-FR"/>
              </a:p>
            </p:txBody>
          </p:sp>
          <p:sp>
            <p:nvSpPr>
              <p:cNvPr id="9" name="Freeform 53"/>
              <p:cNvSpPr>
                <a:spLocks noChangeArrowheads="1"/>
              </p:cNvSpPr>
              <p:nvPr/>
            </p:nvSpPr>
            <p:spPr bwMode="auto">
              <a:xfrm>
                <a:off x="17" y="7"/>
                <a:ext cx="577" cy="349"/>
              </a:xfrm>
              <a:custGeom>
                <a:avLst/>
                <a:gdLst>
                  <a:gd name="T0" fmla="*/ 0 w 576"/>
                  <a:gd name="T1" fmla="*/ 236 h 348"/>
                  <a:gd name="T2" fmla="*/ 183 w 576"/>
                  <a:gd name="T3" fmla="*/ 338 h 348"/>
                  <a:gd name="T4" fmla="*/ 396 w 576"/>
                  <a:gd name="T5" fmla="*/ 338 h 348"/>
                  <a:gd name="T6" fmla="*/ 579 w 576"/>
                  <a:gd name="T7" fmla="*/ 236 h 348"/>
                  <a:gd name="T8" fmla="*/ 523 w 576"/>
                  <a:gd name="T9" fmla="*/ 113 h 348"/>
                  <a:gd name="T10" fmla="*/ 420 w 576"/>
                  <a:gd name="T11" fmla="*/ 29 h 348"/>
                  <a:gd name="T12" fmla="*/ 291 w 576"/>
                  <a:gd name="T13" fmla="*/ 0 h 348"/>
                  <a:gd name="T14" fmla="*/ 159 w 576"/>
                  <a:gd name="T15" fmla="*/ 29 h 348"/>
                  <a:gd name="T16" fmla="*/ 56 w 576"/>
                  <a:gd name="T17" fmla="*/ 113 h 348"/>
                  <a:gd name="T18" fmla="*/ 0 w 576"/>
                  <a:gd name="T19" fmla="*/ 236 h 3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6"/>
                  <a:gd name="T31" fmla="*/ 0 h 348"/>
                  <a:gd name="T32" fmla="*/ 576 w 576"/>
                  <a:gd name="T33" fmla="*/ 348 h 3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6" h="348">
                    <a:moveTo>
                      <a:pt x="0" y="233"/>
                    </a:moveTo>
                    <a:cubicBezTo>
                      <a:pt x="0" y="233"/>
                      <a:pt x="78" y="307"/>
                      <a:pt x="183" y="335"/>
                    </a:cubicBezTo>
                    <a:cubicBezTo>
                      <a:pt x="183" y="335"/>
                      <a:pt x="288" y="361"/>
                      <a:pt x="393" y="335"/>
                    </a:cubicBezTo>
                    <a:cubicBezTo>
                      <a:pt x="393" y="335"/>
                      <a:pt x="497" y="307"/>
                      <a:pt x="576" y="233"/>
                    </a:cubicBezTo>
                    <a:cubicBezTo>
                      <a:pt x="576" y="233"/>
                      <a:pt x="562" y="166"/>
                      <a:pt x="520" y="113"/>
                    </a:cubicBezTo>
                    <a:cubicBezTo>
                      <a:pt x="520" y="113"/>
                      <a:pt x="478" y="59"/>
                      <a:pt x="417" y="29"/>
                    </a:cubicBezTo>
                    <a:cubicBezTo>
                      <a:pt x="417" y="29"/>
                      <a:pt x="356" y="0"/>
                      <a:pt x="288" y="0"/>
                    </a:cubicBezTo>
                    <a:cubicBezTo>
                      <a:pt x="288" y="0"/>
                      <a:pt x="220" y="0"/>
                      <a:pt x="159" y="29"/>
                    </a:cubicBezTo>
                    <a:cubicBezTo>
                      <a:pt x="159" y="29"/>
                      <a:pt x="98" y="59"/>
                      <a:pt x="56" y="113"/>
                    </a:cubicBezTo>
                    <a:cubicBezTo>
                      <a:pt x="56" y="113"/>
                      <a:pt x="14" y="166"/>
                      <a:pt x="0" y="233"/>
                    </a:cubicBezTo>
                  </a:path>
                </a:pathLst>
              </a:custGeom>
              <a:gradFill rotWithShape="0">
                <a:gsLst>
                  <a:gs pos="0">
                    <a:srgbClr val="D0FFFF"/>
                  </a:gs>
                  <a:gs pos="100000">
                    <a:srgbClr val="D0FFFF">
                      <a:alpha val="29999"/>
                    </a:srgbClr>
                  </a:gs>
                </a:gsLst>
                <a:lin ang="5400000" scaled="1"/>
              </a:gradFill>
              <a:ln w="9525">
                <a:noFill/>
                <a:round/>
                <a:headEnd type="none" w="sm" len="sm"/>
                <a:tailEnd type="none" w="sm" len="sm"/>
              </a:ln>
            </p:spPr>
            <p:txBody>
              <a:bodyPr/>
              <a:lstStyle/>
              <a:p>
                <a:endParaRPr lang="fr-FR"/>
              </a:p>
            </p:txBody>
          </p:sp>
          <p:sp>
            <p:nvSpPr>
              <p:cNvPr id="10" name="Oval 54"/>
              <p:cNvSpPr>
                <a:spLocks noChangeArrowheads="1"/>
              </p:cNvSpPr>
              <p:nvPr/>
            </p:nvSpPr>
            <p:spPr bwMode="auto">
              <a:xfrm>
                <a:off x="140" y="18"/>
                <a:ext cx="329" cy="184"/>
              </a:xfrm>
              <a:prstGeom prst="ellipse">
                <a:avLst/>
              </a:prstGeom>
              <a:gradFill rotWithShape="0">
                <a:gsLst>
                  <a:gs pos="0">
                    <a:srgbClr val="FFFFFF"/>
                  </a:gs>
                  <a:gs pos="100000">
                    <a:srgbClr val="3C0000">
                      <a:alpha val="0"/>
                    </a:srgbClr>
                  </a:gs>
                </a:gsLst>
                <a:lin ang="5400000" scaled="1"/>
              </a:gradFill>
              <a:ln w="9525">
                <a:noFill/>
                <a:round/>
                <a:headEnd type="none" w="sm" len="sm"/>
                <a:tailEnd type="none" w="sm" len="sm"/>
              </a:ln>
            </p:spPr>
            <p:txBody>
              <a:bodyPr/>
              <a:lstStyle/>
              <a:p>
                <a:endParaRPr lang="fr-FR"/>
              </a:p>
            </p:txBody>
          </p:sp>
          <p:sp>
            <p:nvSpPr>
              <p:cNvPr id="11" name="Oval 55"/>
              <p:cNvSpPr>
                <a:spLocks noChangeArrowheads="1"/>
              </p:cNvSpPr>
              <p:nvPr/>
            </p:nvSpPr>
            <p:spPr bwMode="auto">
              <a:xfrm>
                <a:off x="149" y="420"/>
                <a:ext cx="313" cy="173"/>
              </a:xfrm>
              <a:prstGeom prst="ellipse">
                <a:avLst/>
              </a:prstGeom>
              <a:gradFill rotWithShape="0">
                <a:gsLst>
                  <a:gs pos="0">
                    <a:srgbClr val="3C0000">
                      <a:alpha val="0"/>
                    </a:srgbClr>
                  </a:gs>
                  <a:gs pos="100000">
                    <a:srgbClr val="FFFFFF">
                      <a:alpha val="60001"/>
                    </a:srgbClr>
                  </a:gs>
                </a:gsLst>
                <a:lin ang="5400000" scaled="1"/>
              </a:gradFill>
              <a:ln w="9525">
                <a:noFill/>
                <a:round/>
                <a:headEnd type="none" w="sm" len="sm"/>
                <a:tailEnd type="none" w="sm" len="sm"/>
              </a:ln>
            </p:spPr>
            <p:txBody>
              <a:bodyPr/>
              <a:lstStyle/>
              <a:p>
                <a:endParaRPr lang="fr-FR"/>
              </a:p>
            </p:txBody>
          </p:sp>
          <p:sp>
            <p:nvSpPr>
              <p:cNvPr id="12" name="Text Box 56"/>
              <p:cNvSpPr txBox="1">
                <a:spLocks noChangeArrowheads="1"/>
              </p:cNvSpPr>
              <p:nvPr/>
            </p:nvSpPr>
            <p:spPr bwMode="auto">
              <a:xfrm>
                <a:off x="-5" y="0"/>
                <a:ext cx="624" cy="613"/>
              </a:xfrm>
              <a:prstGeom prst="rect">
                <a:avLst/>
              </a:prstGeom>
              <a:noFill/>
              <a:ln w="9525">
                <a:noFill/>
                <a:miter lim="800000"/>
                <a:headEnd/>
                <a:tailEnd/>
              </a:ln>
            </p:spPr>
            <p:txBody>
              <a:bodyPr lIns="25401" tIns="25401" rIns="25401" bIns="25401" anchor="ctr"/>
              <a:lstStyle/>
              <a:p>
                <a:pPr algn="ctr" defTabSz="455613" rtl="1">
                  <a:lnSpc>
                    <a:spcPts val="1250"/>
                  </a:lnSpc>
                </a:pPr>
                <a:r>
                  <a:rPr lang="ar-SA" b="1"/>
                  <a:t>التكلفة</a:t>
                </a:r>
                <a:endParaRPr lang="en-GB" b="1"/>
              </a:p>
            </p:txBody>
          </p:sp>
        </p:grpSp>
      </p:gr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814</Words>
  <Application>Microsoft Office PowerPoint</Application>
  <PresentationFormat>Affichage à l'écran (4:3)</PresentationFormat>
  <Paragraphs>89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استراتيجيات تسعير الخدمات المصرفية </vt:lpstr>
      <vt:lpstr>Diapositive 2</vt:lpstr>
      <vt:lpstr>Diapositive 3</vt:lpstr>
      <vt:lpstr>Diapositive 4</vt:lpstr>
      <vt:lpstr>أهمية التسعير : </vt:lpstr>
      <vt:lpstr>Diapositive 6</vt:lpstr>
      <vt:lpstr>أهداف التسعير : </vt:lpstr>
      <vt:lpstr>Diapositive 8</vt:lpstr>
      <vt:lpstr>العوامل المؤثرة في عملية التسعير :</vt:lpstr>
      <vt:lpstr>طرق التسعير : </vt:lpstr>
      <vt:lpstr>Diapositive 11</vt:lpstr>
      <vt:lpstr>استراتيجيات التسعير </vt:lpstr>
      <vt:lpstr>أ- استراتيجيات تسعير المنتجات الجديدة :</vt:lpstr>
      <vt:lpstr>Diapositive 14</vt:lpstr>
      <vt:lpstr>Diapositive 15</vt:lpstr>
      <vt:lpstr> ب- إستراتيجية التسعير بسعر السوق ( تعديل أسعار الخدمات الحالية) </vt:lpstr>
      <vt:lpstr>ج- التسعير على أساس التكلفة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استراتيجيات تسعير الخدمات المصرفية </dc:title>
  <dc:creator>USER</dc:creator>
  <cp:lastModifiedBy>USER</cp:lastModifiedBy>
  <cp:revision>15</cp:revision>
  <dcterms:created xsi:type="dcterms:W3CDTF">2021-01-31T19:56:51Z</dcterms:created>
  <dcterms:modified xsi:type="dcterms:W3CDTF">2021-02-03T16:47:33Z</dcterms:modified>
</cp:coreProperties>
</file>