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1"/>
  </p:notesMasterIdLst>
  <p:sldIdLst>
    <p:sldId id="280" r:id="rId2"/>
    <p:sldId id="257" r:id="rId3"/>
    <p:sldId id="281" r:id="rId4"/>
    <p:sldId id="259" r:id="rId5"/>
    <p:sldId id="260" r:id="rId6"/>
    <p:sldId id="265" r:id="rId7"/>
    <p:sldId id="278" r:id="rId8"/>
    <p:sldId id="279" r:id="rId9"/>
    <p:sldId id="267" r:id="rId10"/>
    <p:sldId id="269" r:id="rId11"/>
    <p:sldId id="271" r:id="rId12"/>
    <p:sldId id="261" r:id="rId13"/>
    <p:sldId id="262" r:id="rId14"/>
    <p:sldId id="263" r:id="rId15"/>
    <p:sldId id="272" r:id="rId16"/>
    <p:sldId id="273" r:id="rId17"/>
    <p:sldId id="274" r:id="rId18"/>
    <p:sldId id="275" r:id="rId19"/>
    <p:sldId id="276" r:id="rId20"/>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1" autoAdjust="0"/>
    <p:restoredTop sz="94624" autoAdjust="0"/>
  </p:normalViewPr>
  <p:slideViewPr>
    <p:cSldViewPr snapToGrid="0">
      <p:cViewPr varScale="1">
        <p:scale>
          <a:sx n="61" d="100"/>
          <a:sy n="61" d="100"/>
        </p:scale>
        <p:origin x="-84" y="-17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DZ"/>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A0A54895-AD34-489B-A85B-976F2D93E5EE}" type="datetimeFigureOut">
              <a:rPr lang="ar-DZ" smtClean="0"/>
              <a:pPr/>
              <a:t>06-08-1439</a:t>
            </a:fld>
            <a:endParaRPr lang="ar-DZ"/>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DZ"/>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DZ"/>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EEA79D2-1D48-4E9D-8917-3914E318F310}" type="slidenum">
              <a:rPr lang="ar-DZ" smtClean="0"/>
              <a:pPr/>
              <a:t>‹N°›</a:t>
            </a:fld>
            <a:endParaRPr lang="ar-DZ"/>
          </a:p>
        </p:txBody>
      </p:sp>
    </p:spTree>
    <p:extLst>
      <p:ext uri="{BB962C8B-B14F-4D97-AF65-F5344CB8AC3E}">
        <p14:creationId xmlns:p14="http://schemas.microsoft.com/office/powerpoint/2010/main" xmlns="" val="181543914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DZ"/>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191238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108131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2475825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4102557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11"/>
          </p:nvPr>
        </p:nvSpPr>
        <p:spPr/>
        <p:txBody>
          <a:bodyPr/>
          <a:lstStyle/>
          <a:p>
            <a:endParaRPr lang="ar-DZ" dirty="0"/>
          </a:p>
        </p:txBody>
      </p:sp>
      <p:sp>
        <p:nvSpPr>
          <p:cNvPr id="6" name="عنصر نائب لرقم الشريحة 5"/>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8549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تاريخ 4"/>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3534174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7" name="عنصر نائب للتاريخ 6"/>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8" name="عنصر نائب للتذييل 7"/>
          <p:cNvSpPr>
            <a:spLocks noGrp="1"/>
          </p:cNvSpPr>
          <p:nvPr>
            <p:ph type="ftr" sz="quarter" idx="11"/>
          </p:nvPr>
        </p:nvSpPr>
        <p:spPr/>
        <p:txBody>
          <a:bodyPr/>
          <a:lstStyle/>
          <a:p>
            <a:endParaRPr lang="ar-DZ" dirty="0"/>
          </a:p>
        </p:txBody>
      </p:sp>
      <p:sp>
        <p:nvSpPr>
          <p:cNvPr id="9" name="عنصر نائب لرقم الشريحة 8"/>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96883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تاريخ 2"/>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4" name="عنصر نائب للتذييل 3"/>
          <p:cNvSpPr>
            <a:spLocks noGrp="1"/>
          </p:cNvSpPr>
          <p:nvPr>
            <p:ph type="ftr" sz="quarter" idx="11"/>
          </p:nvPr>
        </p:nvSpPr>
        <p:spPr/>
        <p:txBody>
          <a:bodyPr/>
          <a:lstStyle/>
          <a:p>
            <a:endParaRPr lang="ar-DZ" dirty="0"/>
          </a:p>
        </p:txBody>
      </p:sp>
      <p:sp>
        <p:nvSpPr>
          <p:cNvPr id="5" name="عنصر نائب لرقم الشريحة 4"/>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371896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3" name="عنصر نائب للتذييل 2"/>
          <p:cNvSpPr>
            <a:spLocks noGrp="1"/>
          </p:cNvSpPr>
          <p:nvPr>
            <p:ph type="ftr" sz="quarter" idx="11"/>
          </p:nvPr>
        </p:nvSpPr>
        <p:spPr/>
        <p:txBody>
          <a:bodyPr/>
          <a:lstStyle/>
          <a:p>
            <a:endParaRPr lang="ar-DZ" dirty="0"/>
          </a:p>
        </p:txBody>
      </p:sp>
      <p:sp>
        <p:nvSpPr>
          <p:cNvPr id="4" name="عنصر نائب لرقم الشريحة 3"/>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1612657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DZ"/>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290349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DZ"/>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dirty="0"/>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926789E-8CAD-400E-BBAD-888093FF0FC4}" type="datetimeFigureOut">
              <a:rPr lang="ar-DZ" smtClean="0"/>
              <a:pPr/>
              <a:t>06-08-1439</a:t>
            </a:fld>
            <a:endParaRPr lang="ar-DZ" dirty="0"/>
          </a:p>
        </p:txBody>
      </p:sp>
      <p:sp>
        <p:nvSpPr>
          <p:cNvPr id="6" name="عنصر نائب للتذييل 5"/>
          <p:cNvSpPr>
            <a:spLocks noGrp="1"/>
          </p:cNvSpPr>
          <p:nvPr>
            <p:ph type="ftr" sz="quarter" idx="11"/>
          </p:nvPr>
        </p:nvSpPr>
        <p:spPr/>
        <p:txBody>
          <a:bodyPr/>
          <a:lstStyle/>
          <a:p>
            <a:endParaRPr lang="ar-DZ" dirty="0"/>
          </a:p>
        </p:txBody>
      </p:sp>
      <p:sp>
        <p:nvSpPr>
          <p:cNvPr id="7" name="عنصر نائب لرقم الشريحة 6"/>
          <p:cNvSpPr>
            <a:spLocks noGrp="1"/>
          </p:cNvSpPr>
          <p:nvPr>
            <p:ph type="sldNum" sz="quarter" idx="12"/>
          </p:nvPr>
        </p:nvSpPr>
        <p:spPr/>
        <p:txBody>
          <a:body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363242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926789E-8CAD-400E-BBAD-888093FF0FC4}" type="datetimeFigureOut">
              <a:rPr lang="ar-DZ" smtClean="0"/>
              <a:pPr/>
              <a:t>06-08-1439</a:t>
            </a:fld>
            <a:endParaRPr lang="ar-DZ"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dirty="0"/>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ECDB316-77B8-4E5D-800E-0EDA1F67034B}" type="slidenum">
              <a:rPr lang="ar-DZ" smtClean="0"/>
              <a:pPr/>
              <a:t>‹N°›</a:t>
            </a:fld>
            <a:endParaRPr lang="ar-DZ" dirty="0"/>
          </a:p>
        </p:txBody>
      </p:sp>
    </p:spTree>
    <p:extLst>
      <p:ext uri="{BB962C8B-B14F-4D97-AF65-F5344CB8AC3E}">
        <p14:creationId xmlns:p14="http://schemas.microsoft.com/office/powerpoint/2010/main" xmlns="" val="3368167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4294967295"/>
          </p:nvPr>
        </p:nvSpPr>
        <p:spPr>
          <a:xfrm>
            <a:off x="7988300" y="6467476"/>
            <a:ext cx="3048000" cy="244475"/>
          </a:xfrm>
          <a:prstGeom prst="rect">
            <a:avLst/>
          </a:prstGeom>
        </p:spPr>
        <p:txBody>
          <a:bodyPr/>
          <a:lstStyle/>
          <a:p>
            <a:r>
              <a:rPr lang="en-US"/>
              <a:t>www.themegallery.com</a:t>
            </a:r>
          </a:p>
        </p:txBody>
      </p:sp>
      <p:sp>
        <p:nvSpPr>
          <p:cNvPr id="2050" name="Rectangle 2"/>
          <p:cNvSpPr>
            <a:spLocks noGrp="1" noChangeArrowheads="1"/>
          </p:cNvSpPr>
          <p:nvPr>
            <p:ph type="ctrTitle"/>
          </p:nvPr>
        </p:nvSpPr>
        <p:spPr>
          <a:xfrm>
            <a:off x="812800" y="1905001"/>
            <a:ext cx="10871200" cy="1298575"/>
          </a:xfrm>
        </p:spPr>
        <p:txBody>
          <a:bodyPr>
            <a:normAutofit fontScale="90000"/>
          </a:bodyPr>
          <a:lstStyle/>
          <a:p>
            <a:r>
              <a:rPr lang="ar-DZ" sz="3200" i="1" dirty="0" smtClean="0">
                <a:solidFill>
                  <a:schemeClr val="hlink"/>
                </a:solidFill>
                <a:latin typeface="Times New Roman" pitchFamily="18" charset="0"/>
              </a:rPr>
              <a:t>د.كردودي سهام </a:t>
            </a:r>
            <a:r>
              <a:rPr lang="en-US" sz="3600" b="0" i="1" dirty="0">
                <a:latin typeface="Times New Roman" pitchFamily="18" charset="0"/>
              </a:rPr>
              <a:t/>
            </a:r>
            <a:br>
              <a:rPr lang="en-US" sz="3600" b="0" i="1" dirty="0">
                <a:latin typeface="Times New Roman" pitchFamily="18" charset="0"/>
              </a:rPr>
            </a:br>
            <a:r>
              <a:rPr lang="ar-DZ" sz="6600" dirty="0" smtClean="0">
                <a:latin typeface="Times New Roman" pitchFamily="18" charset="0"/>
              </a:rPr>
              <a:t>الرقابة </a:t>
            </a:r>
            <a:r>
              <a:rPr lang="ar-DZ" sz="6600" dirty="0" err="1" smtClean="0">
                <a:latin typeface="Times New Roman" pitchFamily="18" charset="0"/>
              </a:rPr>
              <a:t>الجبائية</a:t>
            </a:r>
            <a:r>
              <a:rPr lang="ar-DZ" sz="6600" dirty="0" smtClean="0">
                <a:latin typeface="Times New Roman" pitchFamily="18" charset="0"/>
              </a:rPr>
              <a:t> </a:t>
            </a:r>
            <a:endParaRPr lang="en-US" sz="6600" dirty="0">
              <a:latin typeface="Times New Roman" pitchFamily="18" charset="0"/>
            </a:endParaRPr>
          </a:p>
        </p:txBody>
      </p:sp>
      <p:sp>
        <p:nvSpPr>
          <p:cNvPr id="2051" name="Rectangle 3"/>
          <p:cNvSpPr>
            <a:spLocks noGrp="1" noChangeArrowheads="1"/>
          </p:cNvSpPr>
          <p:nvPr>
            <p:ph type="subTitle" idx="1"/>
          </p:nvPr>
        </p:nvSpPr>
        <p:spPr>
          <a:xfrm>
            <a:off x="3251200" y="3352800"/>
            <a:ext cx="5994400" cy="762000"/>
          </a:xfrm>
        </p:spPr>
        <p:txBody>
          <a:bodyPr/>
          <a:lstStyle/>
          <a:p>
            <a:r>
              <a:rPr lang="ar-DZ" sz="2200" i="1" dirty="0" smtClean="0"/>
              <a:t>سنة الثالثة محاسبة وجباية </a:t>
            </a:r>
            <a:endParaRPr lang="en-US" sz="22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ثالثا: التزامات المكلفين بالضريبة</a:t>
            </a:r>
            <a:endParaRPr lang="ar-DZ" sz="2800" b="1" dirty="0"/>
          </a:p>
        </p:txBody>
      </p:sp>
      <p:sp>
        <p:nvSpPr>
          <p:cNvPr id="3" name="مربع نص 2"/>
          <p:cNvSpPr txBox="1"/>
          <p:nvPr/>
        </p:nvSpPr>
        <p:spPr>
          <a:xfrm>
            <a:off x="-391236" y="667616"/>
            <a:ext cx="12583236" cy="584775"/>
          </a:xfrm>
          <a:prstGeom prst="rect">
            <a:avLst/>
          </a:prstGeom>
          <a:noFill/>
        </p:spPr>
        <p:txBody>
          <a:bodyPr wrap="square" rtlCol="1">
            <a:spAutoFit/>
          </a:bodyPr>
          <a:lstStyle/>
          <a:p>
            <a:r>
              <a:rPr lang="ar-DZ" sz="3200" b="1" dirty="0" smtClean="0">
                <a:solidFill>
                  <a:srgbClr val="FF0000"/>
                </a:solidFill>
              </a:rPr>
              <a:t>1-الالتزامات المحاسبية: </a:t>
            </a:r>
            <a:r>
              <a:rPr lang="ar-DZ" sz="2800" b="1" dirty="0" smtClean="0"/>
              <a:t>تطبيق محاسبة تتماشى مع النظام الساري المفعول و مسك الدفاتر المحاسبية </a:t>
            </a:r>
            <a:endParaRPr lang="ar-DZ" sz="2800" b="1" dirty="0"/>
          </a:p>
        </p:txBody>
      </p:sp>
      <p:sp>
        <p:nvSpPr>
          <p:cNvPr id="4" name="مربع نص 3"/>
          <p:cNvSpPr txBox="1"/>
          <p:nvPr/>
        </p:nvSpPr>
        <p:spPr>
          <a:xfrm>
            <a:off x="-391236" y="1929050"/>
            <a:ext cx="12583236" cy="1015663"/>
          </a:xfrm>
          <a:prstGeom prst="rect">
            <a:avLst/>
          </a:prstGeom>
          <a:noFill/>
        </p:spPr>
        <p:txBody>
          <a:bodyPr wrap="square" rtlCol="1">
            <a:spAutoFit/>
          </a:bodyPr>
          <a:lstStyle/>
          <a:p>
            <a:r>
              <a:rPr lang="ar-DZ" sz="3200" b="1" dirty="0" smtClean="0">
                <a:solidFill>
                  <a:srgbClr val="FF0000"/>
                </a:solidFill>
              </a:rPr>
              <a:t>2-الالتزامات التصريحية: </a:t>
            </a:r>
            <a:r>
              <a:rPr lang="ar-DZ" sz="2800" b="1" dirty="0" smtClean="0"/>
              <a:t>التصريح بالوجود، التصريحات الشهرية والفصلية والسنوية،  </a:t>
            </a:r>
          </a:p>
          <a:p>
            <a:pPr algn="ctr"/>
            <a:r>
              <a:rPr lang="ar-DZ" sz="2800" b="1" dirty="0" smtClean="0"/>
              <a:t>التصريح بالتوقف </a:t>
            </a:r>
            <a:endParaRPr lang="ar-DZ" sz="2800" b="1" dirty="0"/>
          </a:p>
        </p:txBody>
      </p:sp>
    </p:spTree>
    <p:extLst>
      <p:ext uri="{BB962C8B-B14F-4D97-AF65-F5344CB8AC3E}">
        <p14:creationId xmlns:p14="http://schemas.microsoft.com/office/powerpoint/2010/main" xmlns="" val="2290831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سير عملية </a:t>
            </a:r>
            <a:endParaRPr lang="ar-DZ" dirty="0"/>
          </a:p>
        </p:txBody>
      </p:sp>
      <p:sp>
        <p:nvSpPr>
          <p:cNvPr id="3" name="عنوان فرعي 2"/>
          <p:cNvSpPr>
            <a:spLocks noGrp="1"/>
          </p:cNvSpPr>
          <p:nvPr>
            <p:ph type="subTitle" idx="1"/>
          </p:nvPr>
        </p:nvSpPr>
        <p:spPr/>
        <p:txBody>
          <a:bodyPr/>
          <a:lstStyle/>
          <a:p>
            <a:r>
              <a:rPr lang="ar-DZ" dirty="0" smtClean="0"/>
              <a:t>الرقابة الجبائية</a:t>
            </a:r>
            <a:endParaRPr lang="ar-DZ" dirty="0"/>
          </a:p>
        </p:txBody>
      </p:sp>
    </p:spTree>
    <p:extLst>
      <p:ext uri="{BB962C8B-B14F-4D97-AF65-F5344CB8AC3E}">
        <p14:creationId xmlns:p14="http://schemas.microsoft.com/office/powerpoint/2010/main" xmlns="" val="2114932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288951" y="0"/>
            <a:ext cx="1887055" cy="95410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الرقابة الشكلية</a:t>
            </a:r>
          </a:p>
        </p:txBody>
      </p:sp>
      <p:sp>
        <p:nvSpPr>
          <p:cNvPr id="3" name="مستطيل 2"/>
          <p:cNvSpPr/>
          <p:nvPr/>
        </p:nvSpPr>
        <p:spPr>
          <a:xfrm>
            <a:off x="0" y="954107"/>
            <a:ext cx="12192000" cy="2597827"/>
          </a:xfrm>
          <a:prstGeom prst="rect">
            <a:avLst/>
          </a:prstGeom>
        </p:spPr>
        <p:txBody>
          <a:bodyPr wrap="square">
            <a:spAutoFit/>
          </a:bodyPr>
          <a:lstStyle/>
          <a:p>
            <a:pPr algn="just">
              <a:lnSpc>
                <a:spcPct val="150000"/>
              </a:lnSpc>
            </a:pPr>
            <a:r>
              <a:rPr lang="ar-DZ" sz="2800" b="1" dirty="0"/>
              <a:t>تبدأ هذه الرقابة منذ استلام المصالح المعنية للتصريحات الجبائية المودعة من طرف المكلفين، وتتم مراقبتها بطريقة منتظمة وغير انتقائية وذلك عن طريق الفحص الشكلي للعناصر المصرح بها وتسوية الأخطاء إن </a:t>
            </a:r>
            <a:r>
              <a:rPr lang="ar-DZ" sz="2800" b="1" dirty="0" smtClean="0"/>
              <a:t>وجدت، وذلك وفق الإجراءات التالية:</a:t>
            </a:r>
          </a:p>
          <a:p>
            <a:pPr algn="just">
              <a:lnSpc>
                <a:spcPct val="150000"/>
              </a:lnSpc>
            </a:pPr>
            <a:endParaRPr lang="ar-DZ" sz="2800" b="1" dirty="0"/>
          </a:p>
        </p:txBody>
      </p:sp>
      <p:sp>
        <p:nvSpPr>
          <p:cNvPr id="4" name="مستطيل 3"/>
          <p:cNvSpPr/>
          <p:nvPr/>
        </p:nvSpPr>
        <p:spPr>
          <a:xfrm>
            <a:off x="514066" y="2947314"/>
            <a:ext cx="11436823" cy="3970318"/>
          </a:xfrm>
          <a:prstGeom prst="rect">
            <a:avLst/>
          </a:prstGeom>
        </p:spPr>
        <p:txBody>
          <a:bodyPr wrap="square">
            <a:spAutoFit/>
          </a:bodyPr>
          <a:lstStyle/>
          <a:p>
            <a:pPr algn="just">
              <a:lnSpc>
                <a:spcPct val="150000"/>
              </a:lnSpc>
            </a:pPr>
            <a:r>
              <a:rPr lang="ar-DZ" sz="2400" b="1" u="sng" dirty="0">
                <a:solidFill>
                  <a:srgbClr val="FF0000"/>
                </a:solidFill>
              </a:rPr>
              <a:t>المكلف: </a:t>
            </a:r>
            <a:r>
              <a:rPr lang="ar-DZ" sz="2400" b="1" dirty="0"/>
              <a:t>يجب أن يحتوي كل ملف جبائي على نسخة من الوثائق والمستندات التالية: السجل التجاري بطاقة إثبات الهوية، شهادة الإقامة، شهادة التصريح بالوجود، البطاقة الإحصائية، فضلا عن كل مراسلات المكلف.</a:t>
            </a:r>
            <a:endParaRPr lang="en-US" sz="2400" b="1" dirty="0"/>
          </a:p>
          <a:p>
            <a:pPr algn="just">
              <a:lnSpc>
                <a:spcPct val="150000"/>
              </a:lnSpc>
            </a:pPr>
            <a:r>
              <a:rPr lang="ar-DZ" sz="2400" b="1" u="sng" dirty="0">
                <a:solidFill>
                  <a:srgbClr val="FF0000"/>
                </a:solidFill>
              </a:rPr>
              <a:t>النشاط: </a:t>
            </a:r>
            <a:r>
              <a:rPr lang="ar-DZ" sz="2400" b="1" dirty="0"/>
              <a:t>يجب توفر بطاقة التعريف الجبائي، والتصريحات الشهرية والثلاثية الخاصة بمجموع الضرائب وملخصات أرقام الأعمال لكل سنة.</a:t>
            </a:r>
            <a:endParaRPr lang="en-US" sz="2400" b="1" dirty="0"/>
          </a:p>
          <a:p>
            <a:pPr algn="just">
              <a:lnSpc>
                <a:spcPct val="150000"/>
              </a:lnSpc>
            </a:pPr>
            <a:r>
              <a:rPr lang="ar-DZ" sz="2400" b="1" u="sng" dirty="0">
                <a:solidFill>
                  <a:srgbClr val="FF0000"/>
                </a:solidFill>
              </a:rPr>
              <a:t>الأخطاء المادية</a:t>
            </a:r>
            <a:r>
              <a:rPr lang="ar-DZ" sz="2400" b="1" dirty="0"/>
              <a:t>: التأكد من أن إيداع التصريحات الشهرية والثلاثية في آجالها المحددة، كما يتم التأكد أيضا من أن العمليات الحسابية مدونة في التصريحات وبدون وجود أخطاء في العمليات الحسابية فضلا على أن البيانات المشار إليها في الخانة صحيحة، وان كل بيان يخص الخانة المتعلقة بها.</a:t>
            </a:r>
            <a:endParaRPr lang="en-US" sz="2400" b="1" dirty="0"/>
          </a:p>
        </p:txBody>
      </p:sp>
    </p:spTree>
    <p:extLst>
      <p:ext uri="{BB962C8B-B14F-4D97-AF65-F5344CB8AC3E}">
        <p14:creationId xmlns:p14="http://schemas.microsoft.com/office/powerpoint/2010/main" xmlns="" val="336616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29502" y="0"/>
            <a:ext cx="2446504" cy="82041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الرقابة </a:t>
            </a:r>
            <a:r>
              <a:rPr lang="ar-DZ" sz="2800" b="1" dirty="0" smtClean="0">
                <a:solidFill>
                  <a:prstClr val="black"/>
                </a:solidFill>
              </a:rPr>
              <a:t>على الوثائق</a:t>
            </a:r>
            <a:endParaRPr lang="ar-DZ" sz="2800" b="1" dirty="0">
              <a:solidFill>
                <a:prstClr val="black"/>
              </a:solidFill>
            </a:endParaRPr>
          </a:p>
        </p:txBody>
      </p:sp>
      <p:sp>
        <p:nvSpPr>
          <p:cNvPr id="3" name="مستطيل 2"/>
          <p:cNvSpPr/>
          <p:nvPr/>
        </p:nvSpPr>
        <p:spPr>
          <a:xfrm>
            <a:off x="0" y="1068354"/>
            <a:ext cx="12091916" cy="5632311"/>
          </a:xfrm>
          <a:prstGeom prst="rect">
            <a:avLst/>
          </a:prstGeom>
        </p:spPr>
        <p:txBody>
          <a:bodyPr wrap="square">
            <a:spAutoFit/>
          </a:bodyPr>
          <a:lstStyle/>
          <a:p>
            <a:pPr algn="just">
              <a:lnSpc>
                <a:spcPct val="150000"/>
              </a:lnSpc>
            </a:pPr>
            <a:r>
              <a:rPr lang="ar-DZ" sz="2400" b="1" dirty="0"/>
              <a:t>فإن الرقابة على المستندات يجب أن تكون شاملة وهذا ما يتطلب الفحص الإنتقادي لجميع عناصر التصريح الجبائي، ومقارنتها بالمستندات الملحقة للتصريح وكذا المعلومات والبيانات التي في حوزة المصلحة وبصفة عامة فإن هذه الرقابة تتم على الملف وداخل المكتب حيث تتركز أهداف الرقابة على الوثائق</a:t>
            </a:r>
            <a:r>
              <a:rPr lang="ar-DZ" sz="2400" b="1" dirty="0" smtClean="0"/>
              <a:t>:</a:t>
            </a:r>
          </a:p>
          <a:p>
            <a:pPr algn="just">
              <a:lnSpc>
                <a:spcPct val="150000"/>
              </a:lnSpc>
            </a:pPr>
            <a:endParaRPr lang="en-US" sz="2400" b="1" dirty="0"/>
          </a:p>
          <a:p>
            <a:pPr algn="just">
              <a:lnSpc>
                <a:spcPct val="150000"/>
              </a:lnSpc>
            </a:pPr>
            <a:r>
              <a:rPr lang="ar-DZ" sz="2400" b="1" dirty="0" smtClean="0"/>
              <a:t>قيام </a:t>
            </a:r>
            <a:r>
              <a:rPr lang="ar-DZ" sz="2400" b="1" dirty="0"/>
              <a:t>مصلحة التحقيق بإجراء فحص دقيق وشامل لجميع التصريحات المكتتبة والمقدمة من طرف المكلفين بالضريبة.</a:t>
            </a:r>
            <a:endParaRPr lang="en-US" sz="2400" b="1" dirty="0"/>
          </a:p>
          <a:p>
            <a:pPr algn="just">
              <a:lnSpc>
                <a:spcPct val="150000"/>
              </a:lnSpc>
            </a:pPr>
            <a:r>
              <a:rPr lang="ar-DZ" sz="2400" b="1" dirty="0"/>
              <a:t>تحليل ومقارنة المعلومات عن طريق دراسة ترابطها و تطور ذمة المالية لكل مكلف .</a:t>
            </a:r>
            <a:endParaRPr lang="en-US" sz="2400" b="1" dirty="0"/>
          </a:p>
          <a:p>
            <a:pPr algn="just">
              <a:lnSpc>
                <a:spcPct val="150000"/>
              </a:lnSpc>
            </a:pPr>
            <a:r>
              <a:rPr lang="ar-DZ" sz="2400" b="1" dirty="0"/>
              <a:t>طلب معلومات إضافية من المكلف بالضريبة، او تبريرات وتوضيحات، فيما يخص مبالغ الرسوم المحسوبة والمتعلقة أساسا بالرسم على القيمة المضافة.</a:t>
            </a:r>
            <a:endParaRPr lang="en-US" sz="2400" b="1" dirty="0"/>
          </a:p>
          <a:p>
            <a:pPr algn="just">
              <a:lnSpc>
                <a:spcPct val="150000"/>
              </a:lnSpc>
            </a:pPr>
            <a:r>
              <a:rPr lang="ar-DZ" sz="2400" b="1" dirty="0"/>
              <a:t>التأكد من المعدلات الضريبية على كل عملية، زيادة إلى النظر في طبيعتها إن كانت فعلا متعلقة بالعمليات المحققة أو كانت من بين العمليات المخفية</a:t>
            </a:r>
            <a:r>
              <a:rPr lang="ar-DZ" sz="2400" b="1" dirty="0" smtClean="0"/>
              <a:t>.</a:t>
            </a:r>
            <a:endParaRPr lang="en-US" sz="2400" b="1" dirty="0"/>
          </a:p>
        </p:txBody>
      </p:sp>
    </p:spTree>
    <p:extLst>
      <p:ext uri="{BB962C8B-B14F-4D97-AF65-F5344CB8AC3E}">
        <p14:creationId xmlns:p14="http://schemas.microsoft.com/office/powerpoint/2010/main" xmlns="" val="134940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29502" y="0"/>
            <a:ext cx="2446504" cy="820417"/>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pPr lvl="0">
              <a:lnSpc>
                <a:spcPct val="200000"/>
              </a:lnSpc>
            </a:pPr>
            <a:r>
              <a:rPr lang="ar-DZ" sz="2800" b="1" dirty="0">
                <a:solidFill>
                  <a:prstClr val="black"/>
                </a:solidFill>
              </a:rPr>
              <a:t>التحقيق المحاسبي </a:t>
            </a:r>
          </a:p>
        </p:txBody>
      </p:sp>
      <p:sp>
        <p:nvSpPr>
          <p:cNvPr id="3" name="مستطيل 2"/>
          <p:cNvSpPr/>
          <p:nvPr/>
        </p:nvSpPr>
        <p:spPr>
          <a:xfrm>
            <a:off x="-109182" y="1000035"/>
            <a:ext cx="12301181" cy="1569660"/>
          </a:xfrm>
          <a:prstGeom prst="rect">
            <a:avLst/>
          </a:prstGeom>
        </p:spPr>
        <p:txBody>
          <a:bodyPr wrap="square">
            <a:spAutoFit/>
          </a:bodyPr>
          <a:lstStyle/>
          <a:p>
            <a:r>
              <a:rPr lang="ar-DZ" sz="3200" b="1" dirty="0" smtClean="0">
                <a:latin typeface="Times New Roman" panose="02020603050405020304" pitchFamily="18" charset="0"/>
                <a:ea typeface="SimSun" panose="02010600030101010101" pitchFamily="2" charset="-122"/>
              </a:rPr>
              <a:t>يهدف </a:t>
            </a:r>
            <a:r>
              <a:rPr lang="ar-DZ" sz="3200" b="1" dirty="0"/>
              <a:t>التحقيق</a:t>
            </a:r>
            <a:r>
              <a:rPr lang="ar-DZ" sz="3200" b="1" dirty="0">
                <a:latin typeface="Times New Roman" panose="02020603050405020304" pitchFamily="18" charset="0"/>
                <a:ea typeface="SimSun" panose="02010600030101010101" pitchFamily="2" charset="-122"/>
              </a:rPr>
              <a:t> المحاسبي إلى مراقبة الوضعية الجبائية للمؤسسة خلال السنوات المحقق فيها فحسب بل </a:t>
            </a:r>
            <a:r>
              <a:rPr lang="ar-DZ" sz="3200" b="1" dirty="0"/>
              <a:t>يسمح</a:t>
            </a:r>
            <a:r>
              <a:rPr lang="ar-DZ" sz="3200" b="1" dirty="0">
                <a:latin typeface="Times New Roman" panose="02020603050405020304" pitchFamily="18" charset="0"/>
                <a:ea typeface="SimSun" panose="02010600030101010101" pitchFamily="2" charset="-122"/>
              </a:rPr>
              <a:t> كذلك بإطلاع هذه الأخيرة على واجباتها الجبائية، ويُطلع عون الإدارة الجبائية المكلف بالضريبة على مصادر الأخطاء التي وقع فيها</a:t>
            </a:r>
            <a:endParaRPr lang="ar-DZ" sz="3200" b="1" dirty="0"/>
          </a:p>
        </p:txBody>
      </p:sp>
      <p:sp>
        <p:nvSpPr>
          <p:cNvPr id="4" name="مستطيل 3"/>
          <p:cNvSpPr/>
          <p:nvPr/>
        </p:nvSpPr>
        <p:spPr>
          <a:xfrm>
            <a:off x="4274738" y="2749313"/>
            <a:ext cx="3533340" cy="584775"/>
          </a:xfrm>
          <a:prstGeom prst="rect">
            <a:avLst/>
          </a:prstGeom>
        </p:spPr>
        <p:txBody>
          <a:bodyPr wrap="none">
            <a:spAutoFit/>
          </a:bodyPr>
          <a:lstStyle/>
          <a:p>
            <a:r>
              <a:rPr lang="ar-DZ" sz="3200" b="1" dirty="0" smtClean="0">
                <a:solidFill>
                  <a:srgbClr val="FF0000"/>
                </a:solidFill>
              </a:rPr>
              <a:t>برمجة </a:t>
            </a:r>
            <a:r>
              <a:rPr lang="ar-DZ" sz="3200" b="1" dirty="0">
                <a:solidFill>
                  <a:srgbClr val="FF0000"/>
                </a:solidFill>
              </a:rPr>
              <a:t>التحقيق المحاسبي</a:t>
            </a:r>
          </a:p>
        </p:txBody>
      </p:sp>
      <p:sp>
        <p:nvSpPr>
          <p:cNvPr id="7" name="مستطيل 6"/>
          <p:cNvSpPr/>
          <p:nvPr/>
        </p:nvSpPr>
        <p:spPr>
          <a:xfrm>
            <a:off x="0" y="3165381"/>
            <a:ext cx="11969086" cy="2957989"/>
          </a:xfrm>
          <a:prstGeom prst="rect">
            <a:avLst/>
          </a:prstGeom>
        </p:spPr>
        <p:txBody>
          <a:bodyPr wrap="square">
            <a:spAutoFit/>
          </a:bodyPr>
          <a:lstStyle/>
          <a:p>
            <a:pPr algn="just">
              <a:lnSpc>
                <a:spcPct val="150000"/>
              </a:lnSpc>
            </a:pPr>
            <a:r>
              <a:rPr lang="ar-SA" sz="3200" b="1" dirty="0" smtClean="0">
                <a:latin typeface="Times New Roman" panose="02020603050405020304" pitchFamily="18" charset="0"/>
                <a:ea typeface="SimSun" panose="02010600030101010101" pitchFamily="2" charset="-122"/>
              </a:rPr>
              <a:t>يكلف </a:t>
            </a:r>
            <a:r>
              <a:rPr lang="ar-SA" sz="3200" b="1" dirty="0">
                <a:latin typeface="Times New Roman" panose="02020603050405020304" pitchFamily="18" charset="0"/>
                <a:ea typeface="SimSun" panose="02010600030101010101" pitchFamily="2" charset="-122"/>
              </a:rPr>
              <a:t>رؤساء المفتشيات نهاية كل سنة بإرسال اقتراحات إلى المديرية الفرعية للرقابة الجبائية الولائية، ويقوم المدير الولائي للضرائب المعني للتشاور معها، ويحدد القائمة النهائية بالأخذ بعين الإعتبار معايير الانتقاء وتوجهات المصالح المركزية، ومن ناحية أخرى الإمكانيات المتوفرة.</a:t>
            </a:r>
            <a:endParaRPr lang="en-US" sz="3200" b="1"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xmlns="" val="205531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185439" y="0"/>
            <a:ext cx="3417923" cy="584775"/>
          </a:xfrm>
          <a:prstGeom prst="rect">
            <a:avLst/>
          </a:prstGeom>
        </p:spPr>
        <p:txBody>
          <a:bodyPr wrap="none">
            <a:spAutoFit/>
          </a:bodyPr>
          <a:lstStyle/>
          <a:p>
            <a:r>
              <a:rPr lang="ar-DZ" sz="3200" b="1" dirty="0" smtClean="0">
                <a:solidFill>
                  <a:srgbClr val="FF0000"/>
                </a:solidFill>
              </a:rPr>
              <a:t>التحضير </a:t>
            </a:r>
            <a:r>
              <a:rPr lang="ar-DZ" sz="3200" b="1" dirty="0">
                <a:solidFill>
                  <a:srgbClr val="FF0000"/>
                </a:solidFill>
              </a:rPr>
              <a:t>لإجراء التحقيق</a:t>
            </a:r>
          </a:p>
        </p:txBody>
      </p:sp>
      <p:sp>
        <p:nvSpPr>
          <p:cNvPr id="3" name="مربع نص 2"/>
          <p:cNvSpPr txBox="1"/>
          <p:nvPr/>
        </p:nvSpPr>
        <p:spPr>
          <a:xfrm>
            <a:off x="7008125" y="71641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دراسة </a:t>
            </a:r>
            <a:r>
              <a:rPr lang="ar-DZ" sz="2800" b="1" dirty="0"/>
              <a:t>الملف الجبائي للمكلف</a:t>
            </a:r>
            <a:endParaRPr lang="ar-DZ" sz="2800" b="1" dirty="0" smtClean="0"/>
          </a:p>
        </p:txBody>
      </p:sp>
      <p:sp>
        <p:nvSpPr>
          <p:cNvPr id="4" name="مربع نص 3"/>
          <p:cNvSpPr txBox="1"/>
          <p:nvPr/>
        </p:nvSpPr>
        <p:spPr>
          <a:xfrm>
            <a:off x="1057701" y="71641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دراسة </a:t>
            </a:r>
            <a:r>
              <a:rPr lang="ar-DZ" sz="2800" b="1" dirty="0"/>
              <a:t>الوثائق التقنية لنشاط المكلف</a:t>
            </a:r>
            <a:endParaRPr lang="ar-DZ" sz="2800" b="1" dirty="0" smtClean="0"/>
          </a:p>
        </p:txBody>
      </p:sp>
      <p:sp>
        <p:nvSpPr>
          <p:cNvPr id="5" name="سهم للأسفل 4"/>
          <p:cNvSpPr/>
          <p:nvPr/>
        </p:nvSpPr>
        <p:spPr>
          <a:xfrm>
            <a:off x="6083488" y="716415"/>
            <a:ext cx="634622" cy="216999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مربع نص 5"/>
          <p:cNvSpPr txBox="1"/>
          <p:nvPr/>
        </p:nvSpPr>
        <p:spPr>
          <a:xfrm>
            <a:off x="7603362" y="3229877"/>
            <a:ext cx="4433964"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إعداد </a:t>
            </a:r>
            <a:r>
              <a:rPr lang="ar-DZ" sz="2800" b="1" dirty="0"/>
              <a:t>كشف حالة المقارنة </a:t>
            </a:r>
            <a:r>
              <a:rPr lang="ar-DZ" sz="2800" b="1" dirty="0" smtClean="0"/>
              <a:t>للميزانيات</a:t>
            </a:r>
          </a:p>
        </p:txBody>
      </p:sp>
      <p:sp>
        <p:nvSpPr>
          <p:cNvPr id="7" name="مربع نص 6"/>
          <p:cNvSpPr txBox="1"/>
          <p:nvPr/>
        </p:nvSpPr>
        <p:spPr>
          <a:xfrm>
            <a:off x="4546683" y="4430880"/>
            <a:ext cx="269543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إعداد </a:t>
            </a:r>
            <a:r>
              <a:rPr lang="ar-DZ" sz="2800" b="1" dirty="0"/>
              <a:t>كشف المحاسبة</a:t>
            </a:r>
            <a:endParaRPr lang="ar-DZ" sz="2800" b="1" dirty="0" smtClean="0"/>
          </a:p>
        </p:txBody>
      </p:sp>
      <p:sp>
        <p:nvSpPr>
          <p:cNvPr id="8" name="مربع نص 7"/>
          <p:cNvSpPr txBox="1"/>
          <p:nvPr/>
        </p:nvSpPr>
        <p:spPr>
          <a:xfrm>
            <a:off x="124807" y="5809304"/>
            <a:ext cx="4367284"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كشف </a:t>
            </a:r>
            <a:r>
              <a:rPr lang="ar-DZ" sz="2800" b="1" dirty="0"/>
              <a:t>مفصل عن المصاريف العامة</a:t>
            </a:r>
            <a:endParaRPr lang="ar-DZ" sz="2800" b="1" dirty="0" smtClean="0"/>
          </a:p>
        </p:txBody>
      </p:sp>
    </p:spTree>
    <p:extLst>
      <p:ext uri="{BB962C8B-B14F-4D97-AF65-F5344CB8AC3E}">
        <p14:creationId xmlns:p14="http://schemas.microsoft.com/office/powerpoint/2010/main" xmlns="" val="29997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0-#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0-#ppt_w/2"/>
                                          </p:val>
                                        </p:tav>
                                        <p:tav tm="100000">
                                          <p:val>
                                            <p:strVal val="#ppt_x"/>
                                          </p:val>
                                        </p:tav>
                                      </p:tavLst>
                                    </p:anim>
                                    <p:anim calcmode="lin" valueType="num">
                                      <p:cBhvr additive="base">
                                        <p:cTn id="4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26036" y="0"/>
            <a:ext cx="4927952" cy="584775"/>
          </a:xfrm>
          <a:prstGeom prst="rect">
            <a:avLst/>
          </a:prstGeom>
        </p:spPr>
        <p:txBody>
          <a:bodyPr wrap="none">
            <a:spAutoFit/>
          </a:bodyPr>
          <a:lstStyle/>
          <a:p>
            <a:r>
              <a:rPr lang="ar-DZ" sz="3200" b="1" dirty="0">
                <a:solidFill>
                  <a:srgbClr val="FF0000"/>
                </a:solidFill>
              </a:rPr>
              <a:t>الانطلاق في عمليات الرقابة الجبائية</a:t>
            </a:r>
          </a:p>
        </p:txBody>
      </p:sp>
      <p:sp>
        <p:nvSpPr>
          <p:cNvPr id="3" name="مربع نص 2"/>
          <p:cNvSpPr txBox="1"/>
          <p:nvPr/>
        </p:nvSpPr>
        <p:spPr>
          <a:xfrm>
            <a:off x="3618215" y="127839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فحص </a:t>
            </a:r>
            <a:r>
              <a:rPr lang="ar-DZ" sz="2800" b="1" dirty="0"/>
              <a:t>محاسبة المكلف من حيث الشكل</a:t>
            </a:r>
            <a:endParaRPr lang="ar-DZ" sz="2800" b="1" dirty="0" smtClean="0"/>
          </a:p>
        </p:txBody>
      </p:sp>
      <p:sp>
        <p:nvSpPr>
          <p:cNvPr id="4" name="مربع نص 3"/>
          <p:cNvSpPr txBox="1"/>
          <p:nvPr/>
        </p:nvSpPr>
        <p:spPr>
          <a:xfrm>
            <a:off x="9029701" y="2506328"/>
            <a:ext cx="2727266"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يجب </a:t>
            </a:r>
            <a:r>
              <a:rPr lang="ar-DZ" sz="2800" b="1" dirty="0"/>
              <a:t>أن تكون كاملة ومنتظمة</a:t>
            </a:r>
            <a:endParaRPr lang="ar-DZ" sz="2800" b="1" dirty="0" smtClean="0"/>
          </a:p>
        </p:txBody>
      </p:sp>
      <p:sp>
        <p:nvSpPr>
          <p:cNvPr id="5" name="مربع نص 4"/>
          <p:cNvSpPr txBox="1"/>
          <p:nvPr/>
        </p:nvSpPr>
        <p:spPr>
          <a:xfrm>
            <a:off x="4981576" y="3849530"/>
            <a:ext cx="2727266"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يجب </a:t>
            </a:r>
            <a:r>
              <a:rPr lang="ar-DZ" sz="2800" b="1" dirty="0"/>
              <a:t>أن تكون متسلسلة وصحيحة</a:t>
            </a:r>
            <a:endParaRPr lang="ar-DZ" sz="2800" b="1" dirty="0" smtClean="0"/>
          </a:p>
        </p:txBody>
      </p:sp>
      <p:sp>
        <p:nvSpPr>
          <p:cNvPr id="6" name="مربع نص 5"/>
          <p:cNvSpPr txBox="1"/>
          <p:nvPr/>
        </p:nvSpPr>
        <p:spPr>
          <a:xfrm>
            <a:off x="1295401" y="2563960"/>
            <a:ext cx="272726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يجب أن تكون مقنعة</a:t>
            </a:r>
            <a:endParaRPr lang="ar-DZ" sz="2800" b="1" dirty="0" smtClean="0"/>
          </a:p>
        </p:txBody>
      </p:sp>
    </p:spTree>
    <p:extLst>
      <p:ext uri="{BB962C8B-B14F-4D97-AF65-F5344CB8AC3E}">
        <p14:creationId xmlns:p14="http://schemas.microsoft.com/office/powerpoint/2010/main" xmlns="" val="235185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370998" y="335415"/>
            <a:ext cx="514491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فحص </a:t>
            </a:r>
            <a:r>
              <a:rPr lang="ar-DZ" sz="2800" b="1" dirty="0"/>
              <a:t>محاسبة المكلف من حيث </a:t>
            </a:r>
            <a:r>
              <a:rPr lang="ar-DZ" sz="2800" b="1" dirty="0" smtClean="0"/>
              <a:t>المضمون</a:t>
            </a:r>
          </a:p>
        </p:txBody>
      </p:sp>
      <p:sp>
        <p:nvSpPr>
          <p:cNvPr id="4" name="مربع نص 3"/>
          <p:cNvSpPr txBox="1"/>
          <p:nvPr/>
        </p:nvSpPr>
        <p:spPr>
          <a:xfrm>
            <a:off x="3780140" y="245949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المشتريات والمبيعات</a:t>
            </a:r>
          </a:p>
        </p:txBody>
      </p:sp>
      <p:sp>
        <p:nvSpPr>
          <p:cNvPr id="5" name="مربع نص 4"/>
          <p:cNvSpPr txBox="1"/>
          <p:nvPr/>
        </p:nvSpPr>
        <p:spPr>
          <a:xfrm>
            <a:off x="8601076" y="3687428"/>
            <a:ext cx="331781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حسابات الميزانية</a:t>
            </a:r>
          </a:p>
        </p:txBody>
      </p:sp>
      <p:sp>
        <p:nvSpPr>
          <p:cNvPr id="6" name="مربع نص 5"/>
          <p:cNvSpPr txBox="1"/>
          <p:nvPr/>
        </p:nvSpPr>
        <p:spPr>
          <a:xfrm>
            <a:off x="1457325" y="3745060"/>
            <a:ext cx="3238499"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مراقبة حسابات التسيير</a:t>
            </a:r>
          </a:p>
        </p:txBody>
      </p:sp>
      <p:sp>
        <p:nvSpPr>
          <p:cNvPr id="7" name="سهم للأسفل 6"/>
          <p:cNvSpPr/>
          <p:nvPr/>
        </p:nvSpPr>
        <p:spPr>
          <a:xfrm>
            <a:off x="5513404" y="1011195"/>
            <a:ext cx="634622" cy="129573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xmlns="" val="256385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38544" y="763385"/>
            <a:ext cx="10586682" cy="1815882"/>
          </a:xfrm>
          <a:prstGeom prst="rect">
            <a:avLst/>
          </a:prstGeom>
        </p:spPr>
        <p:txBody>
          <a:bodyPr wrap="square">
            <a:spAutoFit/>
          </a:bodyPr>
          <a:lstStyle/>
          <a:p>
            <a:pPr algn="just"/>
            <a:r>
              <a:rPr lang="ar-DZ" sz="2800" b="1" dirty="0">
                <a:latin typeface="Times New Roman" panose="02020603050405020304" pitchFamily="18" charset="0"/>
                <a:ea typeface="SimSun" panose="02010600030101010101" pitchFamily="2" charset="-122"/>
              </a:rPr>
              <a:t>بعد إنتهاء المحقق من عملية التحقيق المحاسبي المتعلقة بالفحص الشكلي والضمني لنشاط المكلف يتمكن المحقق من استخلاص نتيجة رفض أو قبول المحاسبة، وفي كلتا الحالتين فإن المحقق ملزم بإرسال نسخة من هذه النتائج إلى المكلف بالضريبة مبينا له فيها التجاوزات الضريبية المكتشفة، والطرق المعتمدة في إعادة تأسيسها.</a:t>
            </a:r>
            <a:endParaRPr lang="ar-DZ" sz="2800" b="1" dirty="0"/>
          </a:p>
        </p:txBody>
      </p:sp>
      <p:sp>
        <p:nvSpPr>
          <p:cNvPr id="3" name="مربع نص 2"/>
          <p:cNvSpPr txBox="1"/>
          <p:nvPr/>
        </p:nvSpPr>
        <p:spPr>
          <a:xfrm>
            <a:off x="3551540" y="240165"/>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تقييم محاسبة المكلف</a:t>
            </a:r>
          </a:p>
        </p:txBody>
      </p:sp>
      <p:sp>
        <p:nvSpPr>
          <p:cNvPr id="4" name="مربع نص 3"/>
          <p:cNvSpPr txBox="1"/>
          <p:nvPr/>
        </p:nvSpPr>
        <p:spPr>
          <a:xfrm>
            <a:off x="8163488" y="2698150"/>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قبول المحاسبة</a:t>
            </a:r>
          </a:p>
        </p:txBody>
      </p:sp>
      <p:sp>
        <p:nvSpPr>
          <p:cNvPr id="5" name="سهم للأسفل 4"/>
          <p:cNvSpPr/>
          <p:nvPr/>
        </p:nvSpPr>
        <p:spPr>
          <a:xfrm rot="19699305">
            <a:off x="10362380" y="3277579"/>
            <a:ext cx="235430" cy="80694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مستطيل 5"/>
          <p:cNvSpPr/>
          <p:nvPr/>
        </p:nvSpPr>
        <p:spPr>
          <a:xfrm>
            <a:off x="10265385" y="4112155"/>
            <a:ext cx="1545615" cy="523220"/>
          </a:xfrm>
          <a:prstGeom prst="rect">
            <a:avLst/>
          </a:prstGeom>
        </p:spPr>
        <p:txBody>
          <a:bodyPr wrap="none">
            <a:spAutoFit/>
          </a:bodyPr>
          <a:lstStyle/>
          <a:p>
            <a:r>
              <a:rPr lang="ar-DZ" sz="2800" b="1" dirty="0" smtClean="0"/>
              <a:t>قبول </a:t>
            </a:r>
            <a:r>
              <a:rPr lang="ar-DZ" sz="2800" b="1" dirty="0"/>
              <a:t>صريح</a:t>
            </a:r>
          </a:p>
        </p:txBody>
      </p:sp>
      <p:sp>
        <p:nvSpPr>
          <p:cNvPr id="7" name="سهم للأسفل 6"/>
          <p:cNvSpPr/>
          <p:nvPr/>
        </p:nvSpPr>
        <p:spPr>
          <a:xfrm rot="1858767">
            <a:off x="8925791" y="3288832"/>
            <a:ext cx="243984" cy="69871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8" name="مستطيل 7"/>
          <p:cNvSpPr/>
          <p:nvPr/>
        </p:nvSpPr>
        <p:spPr>
          <a:xfrm>
            <a:off x="8163488" y="4086226"/>
            <a:ext cx="1435009" cy="523220"/>
          </a:xfrm>
          <a:prstGeom prst="rect">
            <a:avLst/>
          </a:prstGeom>
        </p:spPr>
        <p:txBody>
          <a:bodyPr wrap="none">
            <a:spAutoFit/>
          </a:bodyPr>
          <a:lstStyle/>
          <a:p>
            <a:r>
              <a:rPr lang="ar-DZ" sz="2800" b="1" dirty="0" smtClean="0"/>
              <a:t>قبول نسبي</a:t>
            </a:r>
            <a:endParaRPr lang="ar-DZ" sz="2800" b="1" dirty="0"/>
          </a:p>
        </p:txBody>
      </p:sp>
      <p:sp>
        <p:nvSpPr>
          <p:cNvPr id="9" name="مربع نص 8"/>
          <p:cNvSpPr txBox="1"/>
          <p:nvPr/>
        </p:nvSpPr>
        <p:spPr>
          <a:xfrm>
            <a:off x="1295963" y="2752653"/>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رفض المحاسبة</a:t>
            </a:r>
          </a:p>
        </p:txBody>
      </p:sp>
      <p:sp>
        <p:nvSpPr>
          <p:cNvPr id="10" name="مربع نص 9"/>
          <p:cNvSpPr txBox="1"/>
          <p:nvPr/>
        </p:nvSpPr>
        <p:spPr>
          <a:xfrm>
            <a:off x="3173742" y="4635375"/>
            <a:ext cx="5716285"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إجراءات </a:t>
            </a:r>
            <a:r>
              <a:rPr lang="ar-DZ" sz="2800" b="1" dirty="0"/>
              <a:t>التعديلات والعقوبات المفروضة</a:t>
            </a:r>
            <a:endParaRPr lang="ar-DZ" sz="2800" b="1" dirty="0" smtClean="0"/>
          </a:p>
        </p:txBody>
      </p:sp>
      <p:sp>
        <p:nvSpPr>
          <p:cNvPr id="11" name="مستطيل 10"/>
          <p:cNvSpPr/>
          <p:nvPr/>
        </p:nvSpPr>
        <p:spPr>
          <a:xfrm>
            <a:off x="8883143" y="5341494"/>
            <a:ext cx="2375971" cy="461665"/>
          </a:xfrm>
          <a:prstGeom prst="rect">
            <a:avLst/>
          </a:prstGeom>
        </p:spPr>
        <p:txBody>
          <a:bodyPr wrap="none">
            <a:spAutoFit/>
          </a:bodyPr>
          <a:lstStyle/>
          <a:p>
            <a:r>
              <a:rPr lang="ar-DZ" sz="2400" b="1" dirty="0" smtClean="0"/>
              <a:t>الإجراءات </a:t>
            </a:r>
            <a:r>
              <a:rPr lang="ar-DZ" sz="2400" b="1" dirty="0"/>
              <a:t>الاعتراضية</a:t>
            </a:r>
          </a:p>
        </p:txBody>
      </p:sp>
      <p:sp>
        <p:nvSpPr>
          <p:cNvPr id="12" name="مستطيل 11"/>
          <p:cNvSpPr/>
          <p:nvPr/>
        </p:nvSpPr>
        <p:spPr>
          <a:xfrm>
            <a:off x="8548549" y="5829048"/>
            <a:ext cx="2770310" cy="461665"/>
          </a:xfrm>
          <a:prstGeom prst="rect">
            <a:avLst/>
          </a:prstGeom>
        </p:spPr>
        <p:txBody>
          <a:bodyPr wrap="none">
            <a:spAutoFit/>
          </a:bodyPr>
          <a:lstStyle/>
          <a:p>
            <a:r>
              <a:rPr lang="ar-DZ" sz="2400" b="1" dirty="0" smtClean="0"/>
              <a:t>الإجراءات </a:t>
            </a:r>
            <a:r>
              <a:rPr lang="ar-DZ" sz="2400" b="1" dirty="0"/>
              <a:t>الأحادية الجانب</a:t>
            </a:r>
          </a:p>
        </p:txBody>
      </p:sp>
      <p:sp>
        <p:nvSpPr>
          <p:cNvPr id="13" name="مستطيل 12"/>
          <p:cNvSpPr/>
          <p:nvPr/>
        </p:nvSpPr>
        <p:spPr>
          <a:xfrm>
            <a:off x="2873308" y="5367383"/>
            <a:ext cx="1866217" cy="461665"/>
          </a:xfrm>
          <a:prstGeom prst="rect">
            <a:avLst/>
          </a:prstGeom>
        </p:spPr>
        <p:txBody>
          <a:bodyPr wrap="none">
            <a:spAutoFit/>
          </a:bodyPr>
          <a:lstStyle/>
          <a:p>
            <a:r>
              <a:rPr lang="ar-DZ" sz="2400" b="1" dirty="0" smtClean="0"/>
              <a:t>العقوبات الجبائية</a:t>
            </a:r>
            <a:endParaRPr lang="ar-DZ" sz="2400" b="1" dirty="0"/>
          </a:p>
        </p:txBody>
      </p:sp>
      <p:sp>
        <p:nvSpPr>
          <p:cNvPr id="14" name="مستطيل 13"/>
          <p:cNvSpPr/>
          <p:nvPr/>
        </p:nvSpPr>
        <p:spPr>
          <a:xfrm>
            <a:off x="1716375" y="5854937"/>
            <a:ext cx="3082895" cy="461665"/>
          </a:xfrm>
          <a:prstGeom prst="rect">
            <a:avLst/>
          </a:prstGeom>
        </p:spPr>
        <p:txBody>
          <a:bodyPr wrap="none">
            <a:spAutoFit/>
          </a:bodyPr>
          <a:lstStyle/>
          <a:p>
            <a:r>
              <a:rPr lang="ar-DZ" sz="2400" b="1" dirty="0" smtClean="0"/>
              <a:t>العقوبات الجزائية ( ق ض م)</a:t>
            </a:r>
            <a:endParaRPr lang="ar-DZ" sz="2400" b="1" dirty="0"/>
          </a:p>
        </p:txBody>
      </p:sp>
    </p:spTree>
    <p:extLst>
      <p:ext uri="{BB962C8B-B14F-4D97-AF65-F5344CB8AC3E}">
        <p14:creationId xmlns:p14="http://schemas.microsoft.com/office/powerpoint/2010/main" xmlns="" val="216985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1+#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1+#ppt_w/2"/>
                                          </p:val>
                                        </p:tav>
                                        <p:tav tm="100000">
                                          <p:val>
                                            <p:strVal val="#ppt_x"/>
                                          </p:val>
                                        </p:tav>
                                      </p:tavLst>
                                    </p:anim>
                                    <p:anim calcmode="lin" valueType="num">
                                      <p:cBhvr additive="base">
                                        <p:cTn id="4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7" grpId="0" animBg="1"/>
      <p:bldP spid="9" grpId="0" animBg="1"/>
      <p:bldP spid="10" grpId="0" animBg="1"/>
      <p:bldP spid="11" grpId="0"/>
      <p:bldP spid="12"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469654" y="431233"/>
            <a:ext cx="5716285"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إعادة تأسيس فرض الضريبة وتبليغ النتائج</a:t>
            </a:r>
            <a:endParaRPr lang="ar-DZ" sz="2800" b="1" dirty="0" smtClean="0"/>
          </a:p>
        </p:txBody>
      </p:sp>
      <p:sp>
        <p:nvSpPr>
          <p:cNvPr id="3" name="مربع نص 2"/>
          <p:cNvSpPr txBox="1"/>
          <p:nvPr/>
        </p:nvSpPr>
        <p:spPr>
          <a:xfrm>
            <a:off x="7999715" y="1920228"/>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التبليغ الاولي</a:t>
            </a:r>
          </a:p>
        </p:txBody>
      </p:sp>
      <p:sp>
        <p:nvSpPr>
          <p:cNvPr id="4" name="مربع نص 3"/>
          <p:cNvSpPr txBox="1"/>
          <p:nvPr/>
        </p:nvSpPr>
        <p:spPr>
          <a:xfrm>
            <a:off x="2608850" y="1920228"/>
            <a:ext cx="3095626"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التبليغ </a:t>
            </a:r>
            <a:r>
              <a:rPr lang="ar-DZ" sz="2800" b="1" dirty="0"/>
              <a:t>النهائي</a:t>
            </a:r>
            <a:endParaRPr lang="ar-DZ" sz="2800" b="1" dirty="0" smtClean="0"/>
          </a:p>
        </p:txBody>
      </p:sp>
      <p:sp>
        <p:nvSpPr>
          <p:cNvPr id="5" name="مربع نص 4"/>
          <p:cNvSpPr txBox="1"/>
          <p:nvPr/>
        </p:nvSpPr>
        <p:spPr>
          <a:xfrm>
            <a:off x="2142699" y="4581542"/>
            <a:ext cx="8952642"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a:t>إصدار جداول الإخضاع التي تتضمن كل الضرائب والرسوم المطلوب تسديدها والخاصة بالسنوات الأربع التي شملتها عملية التحقيق</a:t>
            </a:r>
            <a:endParaRPr lang="ar-DZ" sz="2800" b="1" dirty="0" smtClean="0"/>
          </a:p>
        </p:txBody>
      </p:sp>
      <p:sp>
        <p:nvSpPr>
          <p:cNvPr id="6" name="سهم للأسفل 5"/>
          <p:cNvSpPr/>
          <p:nvPr/>
        </p:nvSpPr>
        <p:spPr>
          <a:xfrm>
            <a:off x="4353344" y="2864628"/>
            <a:ext cx="634622" cy="129573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xmlns="" val="225460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1+#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23331" y="694252"/>
            <a:ext cx="10795379" cy="3539430"/>
          </a:xfrm>
          <a:prstGeom prst="rect">
            <a:avLst/>
          </a:prstGeom>
        </p:spPr>
        <p:txBody>
          <a:bodyPr wrap="square">
            <a:spAutoFit/>
          </a:bodyPr>
          <a:lstStyle/>
          <a:p>
            <a:r>
              <a:rPr lang="ar-DZ" sz="3200" b="1" dirty="0" smtClean="0"/>
              <a:t>فهي </a:t>
            </a:r>
            <a:r>
              <a:rPr lang="ar-DZ" sz="3200" b="1" dirty="0" smtClean="0"/>
              <a:t>ذلك النشاط المنتظم الذي تقوم </a:t>
            </a:r>
            <a:r>
              <a:rPr lang="ar-DZ" sz="3200" b="1" dirty="0" err="1" smtClean="0"/>
              <a:t>به</a:t>
            </a:r>
            <a:r>
              <a:rPr lang="ar-DZ" sz="3200" b="1" dirty="0" smtClean="0"/>
              <a:t> الإدارة </a:t>
            </a:r>
            <a:r>
              <a:rPr lang="ar-DZ" sz="3200" b="1" dirty="0" err="1" smtClean="0"/>
              <a:t>الجبائية</a:t>
            </a:r>
            <a:r>
              <a:rPr lang="ar-DZ" sz="3200" b="1" dirty="0" smtClean="0"/>
              <a:t> قصد التحقق من صحة ومصداقية التصريحات المكتتبة من طرف المكلفين، وتقييمها بطريقة موضوعية، لغرض اكتشاف العمليات </a:t>
            </a:r>
            <a:r>
              <a:rPr lang="ar-DZ" sz="3200" b="1" dirty="0" err="1" smtClean="0"/>
              <a:t>التدليسية</a:t>
            </a:r>
            <a:r>
              <a:rPr lang="ar-DZ" sz="3200" b="1" dirty="0" smtClean="0"/>
              <a:t> التي ترمي إلى التملص من أداء الدين الضريبي المستحق للخزينة العمومية والتهرّب من دفع الضريبة والهدف منها التأكد من صحة العمليات والمعلومات المقدمة من طرف المكلفين بالضريبة ومن خلال مكافحة الغش الضريبي، أو على الأقل التقليل من حدته وذلك باستعمال الإمكانيات المادية والقانونية المتاحة. </a:t>
            </a:r>
            <a:endParaRPr lang="fr-FR" sz="3200" b="1" dirty="0"/>
          </a:p>
        </p:txBody>
      </p:sp>
      <p:sp>
        <p:nvSpPr>
          <p:cNvPr id="3" name="مربع نص 2"/>
          <p:cNvSpPr txBox="1"/>
          <p:nvPr/>
        </p:nvSpPr>
        <p:spPr>
          <a:xfrm>
            <a:off x="4667534" y="24566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أولا: تعريف الرقابة الجبائية:</a:t>
            </a:r>
            <a:endParaRPr lang="ar-DZ" sz="2800" b="1" dirty="0"/>
          </a:p>
        </p:txBody>
      </p:sp>
    </p:spTree>
    <p:extLst>
      <p:ext uri="{BB962C8B-B14F-4D97-AF65-F5344CB8AC3E}">
        <p14:creationId xmlns:p14="http://schemas.microsoft.com/office/powerpoint/2010/main" xmlns="" val="32340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الاطار المفاهيمي</a:t>
            </a:r>
            <a:endParaRPr lang="ar-DZ" dirty="0"/>
          </a:p>
        </p:txBody>
      </p:sp>
      <p:sp>
        <p:nvSpPr>
          <p:cNvPr id="3" name="عنوان فرعي 2"/>
          <p:cNvSpPr>
            <a:spLocks noGrp="1"/>
          </p:cNvSpPr>
          <p:nvPr>
            <p:ph type="subTitle" idx="1"/>
          </p:nvPr>
        </p:nvSpPr>
        <p:spPr/>
        <p:txBody>
          <a:bodyPr/>
          <a:lstStyle/>
          <a:p>
            <a:r>
              <a:rPr lang="ar-DZ" dirty="0" smtClean="0"/>
              <a:t>للرقابة الجبائية</a:t>
            </a:r>
            <a:endParaRPr lang="ar-DZ" dirty="0"/>
          </a:p>
        </p:txBody>
      </p:sp>
    </p:spTree>
    <p:extLst>
      <p:ext uri="{BB962C8B-B14F-4D97-AF65-F5344CB8AC3E}">
        <p14:creationId xmlns:p14="http://schemas.microsoft.com/office/powerpoint/2010/main" xmlns="" val="20946647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p:cNvSpPr txBox="1"/>
          <p:nvPr/>
        </p:nvSpPr>
        <p:spPr>
          <a:xfrm>
            <a:off x="4120198" y="957687"/>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أسباب الرقابة الجبائية</a:t>
            </a:r>
            <a:endParaRPr lang="ar-DZ" sz="2800" b="1" dirty="0"/>
          </a:p>
        </p:txBody>
      </p:sp>
      <p:sp>
        <p:nvSpPr>
          <p:cNvPr id="9" name="مربع نص 8"/>
          <p:cNvSpPr txBox="1"/>
          <p:nvPr/>
        </p:nvSpPr>
        <p:spPr>
          <a:xfrm>
            <a:off x="7111333" y="2072633"/>
            <a:ext cx="4735773"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كوسيلة لمتابعة التصريحات الجبائية من أجل تحديد الوعاء الضريبي</a:t>
            </a:r>
          </a:p>
        </p:txBody>
      </p:sp>
      <p:sp>
        <p:nvSpPr>
          <p:cNvPr id="10" name="مربع نص 9"/>
          <p:cNvSpPr txBox="1"/>
          <p:nvPr/>
        </p:nvSpPr>
        <p:spPr>
          <a:xfrm>
            <a:off x="1160909" y="207263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كوسيلة لإكتشاف العمليات التدلسية</a:t>
            </a:r>
          </a:p>
        </p:txBody>
      </p:sp>
    </p:spTree>
    <p:extLst>
      <p:ext uri="{BB962C8B-B14F-4D97-AF65-F5344CB8AC3E}">
        <p14:creationId xmlns:p14="http://schemas.microsoft.com/office/powerpoint/2010/main" xmlns="" val="64652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667534" y="24566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ثانيا: اشكال الرقابة</a:t>
            </a:r>
            <a:endParaRPr lang="ar-DZ" sz="2800" b="1" dirty="0"/>
          </a:p>
        </p:txBody>
      </p:sp>
      <p:sp>
        <p:nvSpPr>
          <p:cNvPr id="4" name="مربع نص 3"/>
          <p:cNvSpPr txBox="1"/>
          <p:nvPr/>
        </p:nvSpPr>
        <p:spPr>
          <a:xfrm>
            <a:off x="7035420" y="109855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الرقابة الداخلية</a:t>
            </a:r>
          </a:p>
        </p:txBody>
      </p:sp>
      <p:sp>
        <p:nvSpPr>
          <p:cNvPr id="5" name="مربع نص 4"/>
          <p:cNvSpPr txBox="1"/>
          <p:nvPr/>
        </p:nvSpPr>
        <p:spPr>
          <a:xfrm>
            <a:off x="1084996" y="1098553"/>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الرقابة الخارجية</a:t>
            </a:r>
          </a:p>
        </p:txBody>
      </p:sp>
      <p:sp>
        <p:nvSpPr>
          <p:cNvPr id="14" name="مستطيل 13"/>
          <p:cNvSpPr/>
          <p:nvPr/>
        </p:nvSpPr>
        <p:spPr>
          <a:xfrm>
            <a:off x="272955" y="1869558"/>
            <a:ext cx="5147731" cy="2677656"/>
          </a:xfrm>
          <a:prstGeom prst="rect">
            <a:avLst/>
          </a:prstGeom>
        </p:spPr>
        <p:txBody>
          <a:bodyPr wrap="square">
            <a:spAutoFit/>
          </a:bodyPr>
          <a:lstStyle/>
          <a:p>
            <a:pPr>
              <a:lnSpc>
                <a:spcPct val="200000"/>
              </a:lnSpc>
            </a:pPr>
            <a:r>
              <a:rPr lang="ar-DZ" sz="2800" b="1" dirty="0" smtClean="0"/>
              <a:t>التحقيق المحاسبي</a:t>
            </a:r>
          </a:p>
          <a:p>
            <a:pPr>
              <a:lnSpc>
                <a:spcPct val="200000"/>
              </a:lnSpc>
            </a:pPr>
            <a:r>
              <a:rPr lang="ar-DZ" sz="2800" b="1" dirty="0" smtClean="0"/>
              <a:t>التحقيق المصوب في المحاسبة</a:t>
            </a:r>
          </a:p>
          <a:p>
            <a:pPr>
              <a:lnSpc>
                <a:spcPct val="200000"/>
              </a:lnSpc>
            </a:pPr>
            <a:r>
              <a:rPr lang="ar-DZ" sz="2800" b="1" dirty="0" smtClean="0"/>
              <a:t>التحقيق المعمق في مجمل الوضعية الجبائية</a:t>
            </a:r>
            <a:endParaRPr lang="ar-DZ" sz="2800" b="1" dirty="0"/>
          </a:p>
        </p:txBody>
      </p:sp>
      <p:sp>
        <p:nvSpPr>
          <p:cNvPr id="15" name="مستطيل 14"/>
          <p:cNvSpPr/>
          <p:nvPr/>
        </p:nvSpPr>
        <p:spPr>
          <a:xfrm>
            <a:off x="6500633" y="2367290"/>
            <a:ext cx="5147731" cy="1682192"/>
          </a:xfrm>
          <a:prstGeom prst="rect">
            <a:avLst/>
          </a:prstGeom>
        </p:spPr>
        <p:txBody>
          <a:bodyPr wrap="square">
            <a:spAutoFit/>
          </a:bodyPr>
          <a:lstStyle/>
          <a:p>
            <a:pPr>
              <a:lnSpc>
                <a:spcPct val="200000"/>
              </a:lnSpc>
            </a:pPr>
            <a:r>
              <a:rPr lang="ar-DZ" sz="2800" b="1" dirty="0" smtClean="0"/>
              <a:t>الرقابة الشكلية</a:t>
            </a:r>
          </a:p>
          <a:p>
            <a:pPr>
              <a:lnSpc>
                <a:spcPct val="200000"/>
              </a:lnSpc>
            </a:pPr>
            <a:r>
              <a:rPr lang="ar-DZ" sz="2800" b="1" dirty="0" smtClean="0"/>
              <a:t>الرقابة على الوثائق</a:t>
            </a:r>
          </a:p>
        </p:txBody>
      </p:sp>
    </p:spTree>
    <p:extLst>
      <p:ext uri="{BB962C8B-B14F-4D97-AF65-F5344CB8AC3E}">
        <p14:creationId xmlns:p14="http://schemas.microsoft.com/office/powerpoint/2010/main" xmlns="" val="336380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1+#ppt_w/2"/>
                                          </p:val>
                                        </p:tav>
                                        <p:tav tm="100000">
                                          <p:val>
                                            <p:strVal val="#ppt_x"/>
                                          </p:val>
                                        </p:tav>
                                      </p:tavLst>
                                    </p:anim>
                                    <p:anim calcmode="lin" valueType="num">
                                      <p:cBhvr additive="base">
                                        <p:cTn id="1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DZ" dirty="0" smtClean="0"/>
              <a:t>الاطار القانوني</a:t>
            </a:r>
            <a:endParaRPr lang="ar-DZ" dirty="0"/>
          </a:p>
        </p:txBody>
      </p:sp>
      <p:sp>
        <p:nvSpPr>
          <p:cNvPr id="3" name="عنوان فرعي 2"/>
          <p:cNvSpPr>
            <a:spLocks noGrp="1"/>
          </p:cNvSpPr>
          <p:nvPr>
            <p:ph type="subTitle" idx="1"/>
          </p:nvPr>
        </p:nvSpPr>
        <p:spPr/>
        <p:txBody>
          <a:bodyPr/>
          <a:lstStyle/>
          <a:p>
            <a:r>
              <a:rPr lang="ar-DZ" dirty="0" smtClean="0"/>
              <a:t>للرقابة الجبائية</a:t>
            </a:r>
            <a:endParaRPr lang="ar-DZ" dirty="0"/>
          </a:p>
        </p:txBody>
      </p:sp>
    </p:spTree>
    <p:extLst>
      <p:ext uri="{BB962C8B-B14F-4D97-AF65-F5344CB8AC3E}">
        <p14:creationId xmlns:p14="http://schemas.microsoft.com/office/powerpoint/2010/main" xmlns="" val="16811061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أولا: سلطات الرقابة الجبائية</a:t>
            </a:r>
            <a:endParaRPr lang="ar-DZ" sz="2800" b="1" dirty="0"/>
          </a:p>
        </p:txBody>
      </p:sp>
      <p:sp>
        <p:nvSpPr>
          <p:cNvPr id="5" name="مربع نص 4"/>
          <p:cNvSpPr txBox="1"/>
          <p:nvPr/>
        </p:nvSpPr>
        <p:spPr>
          <a:xfrm>
            <a:off x="0" y="653969"/>
            <a:ext cx="12119212" cy="4524315"/>
          </a:xfrm>
          <a:prstGeom prst="rect">
            <a:avLst/>
          </a:prstGeom>
          <a:noFill/>
        </p:spPr>
        <p:txBody>
          <a:bodyPr wrap="square" rtlCol="1">
            <a:spAutoFit/>
          </a:bodyPr>
          <a:lstStyle/>
          <a:p>
            <a:pPr lvl="0"/>
            <a:r>
              <a:rPr lang="ar-DZ" sz="3200" b="1" dirty="0" smtClean="0">
                <a:solidFill>
                  <a:srgbClr val="FF0000"/>
                </a:solidFill>
              </a:rPr>
              <a:t>حق المعاينة: </a:t>
            </a:r>
            <a:r>
              <a:rPr lang="ar-DZ" sz="3200" b="1" dirty="0" smtClean="0"/>
              <a:t>"عندما توجد قرائن تدل على ممارسات </a:t>
            </a:r>
            <a:r>
              <a:rPr lang="ar-DZ" sz="3200" b="1" dirty="0" err="1" smtClean="0"/>
              <a:t>تدليسية</a:t>
            </a:r>
            <a:r>
              <a:rPr lang="ar-DZ" sz="3200" b="1" dirty="0" smtClean="0"/>
              <a:t>، يُمكن للإدارة </a:t>
            </a:r>
            <a:r>
              <a:rPr lang="ar-DZ" sz="3200" b="1" dirty="0" err="1" smtClean="0"/>
              <a:t>الجبائية</a:t>
            </a:r>
            <a:r>
              <a:rPr lang="ar-DZ" sz="3200" b="1" dirty="0" smtClean="0"/>
              <a:t> أن ترخص لأعوانها الذين لهم على الأقل </a:t>
            </a:r>
            <a:r>
              <a:rPr lang="ar-DZ" sz="3200" b="1" u="sng" dirty="0" smtClean="0"/>
              <a:t>رتبة مفتش</a:t>
            </a:r>
            <a:r>
              <a:rPr lang="ar-DZ" sz="3200" b="1" dirty="0" smtClean="0"/>
              <a:t> والمؤهلين قانونا القيام بإجراءات المعاينة في كل المحلات قصد البحث والحصول وحجز كل المستندات والوثائق والدعائم أو العناصر المادية التي من شأنها أن تبرر التصرفات الهادفة إلى التملص من الوعاء والمراقبة ودفع الضريبة</a:t>
            </a:r>
            <a:r>
              <a:rPr lang="en-US" sz="3200" b="1" dirty="0" smtClean="0"/>
              <a:t>.</a:t>
            </a:r>
            <a:endParaRPr lang="fr-FR" sz="3200" b="1" dirty="0" smtClean="0"/>
          </a:p>
          <a:p>
            <a:r>
              <a:rPr lang="ar-DZ" sz="3200" b="1" dirty="0" smtClean="0">
                <a:solidFill>
                  <a:srgbClr val="FF0000"/>
                </a:solidFill>
              </a:rPr>
              <a:t>حق الإطلاع: </a:t>
            </a:r>
            <a:r>
              <a:rPr lang="ar-DZ" sz="3200" b="1" dirty="0" smtClean="0"/>
              <a:t>ويقصد </a:t>
            </a:r>
            <a:r>
              <a:rPr lang="ar-DZ" sz="3200" b="1" dirty="0" err="1" smtClean="0"/>
              <a:t>به</a:t>
            </a:r>
            <a:r>
              <a:rPr lang="ar-DZ" sz="3200" b="1" dirty="0" smtClean="0"/>
              <a:t>، أنه يجوز لموظفي إدارة الضرائب الإطلاع على سجلات ودفاتر وملفات المكلف ووثائقه الخاصة، لتتمكن من ربط الضريبة بشكل دقيق واكتشاف ما قد يحدث من مخالفات بهدف التخلص من الضريبة، ويمكن للمراقب طلب جميع الدفاتر مهما كان نوعها وممارسة حق الاطلاع عليها، حتى في حالة كون هذه الدفاتر آلية </a:t>
            </a:r>
            <a:r>
              <a:rPr lang="fr-FR" sz="3200" b="1" dirty="0" smtClean="0"/>
              <a:t> </a:t>
            </a:r>
            <a:endParaRPr lang="ar-DZ" sz="2800" b="1" dirty="0"/>
          </a:p>
        </p:txBody>
      </p:sp>
    </p:spTree>
    <p:extLst>
      <p:ext uri="{BB962C8B-B14F-4D97-AF65-F5344CB8AC3E}">
        <p14:creationId xmlns:p14="http://schemas.microsoft.com/office/powerpoint/2010/main" xmlns="" val="375887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أولا: سلطات الرقابة الجبائية</a:t>
            </a:r>
            <a:endParaRPr lang="ar-DZ" sz="2800" b="1" dirty="0"/>
          </a:p>
        </p:txBody>
      </p:sp>
      <p:sp>
        <p:nvSpPr>
          <p:cNvPr id="5" name="مربع نص 4"/>
          <p:cNvSpPr txBox="1"/>
          <p:nvPr/>
        </p:nvSpPr>
        <p:spPr>
          <a:xfrm>
            <a:off x="0" y="653969"/>
            <a:ext cx="12119212" cy="3539430"/>
          </a:xfrm>
          <a:prstGeom prst="rect">
            <a:avLst/>
          </a:prstGeom>
          <a:noFill/>
        </p:spPr>
        <p:txBody>
          <a:bodyPr wrap="square" rtlCol="1">
            <a:spAutoFit/>
          </a:bodyPr>
          <a:lstStyle/>
          <a:p>
            <a:pPr lvl="0"/>
            <a:r>
              <a:rPr lang="ar-DZ" sz="3200" b="1" dirty="0" smtClean="0">
                <a:solidFill>
                  <a:srgbClr val="FF0000"/>
                </a:solidFill>
              </a:rPr>
              <a:t>حق الرقابة: </a:t>
            </a:r>
            <a:r>
              <a:rPr lang="ar-DZ" sz="3200" b="1" dirty="0" smtClean="0"/>
              <a:t>يتمثل </a:t>
            </a:r>
            <a:r>
              <a:rPr lang="ar-DZ" sz="3200" b="1" dirty="0" smtClean="0"/>
              <a:t>في مجمل العمليات التي تسمح بالتحقيق من صحة ونزاهة التصريحات المقدمة من طرف المكلف وذلك بمقارنتها بمعطيات خارجية، </a:t>
            </a:r>
            <a:endParaRPr lang="fr-FR" sz="3200" b="1" dirty="0" smtClean="0"/>
          </a:p>
          <a:p>
            <a:pPr lvl="0"/>
            <a:r>
              <a:rPr lang="ar-DZ" sz="3200" b="1" dirty="0" smtClean="0">
                <a:solidFill>
                  <a:srgbClr val="FF0000"/>
                </a:solidFill>
              </a:rPr>
              <a:t>حق استدراك الخطأ</a:t>
            </a:r>
            <a:r>
              <a:rPr lang="ar-DZ" sz="3200" b="1" dirty="0" smtClean="0"/>
              <a:t>: يتمثل في الوسيلة الممنوحة للإدارة الضريبية لإجراء تقويمات لنفس المدّة ونفس ضرائب ورسوم المؤسسة عن طريق الجداول، وقد حددت الآجال القانونية لاستدراك الخطأ المتاح بأربع (04) سنوات للقيام بتحصيل جداول الضريبة واستدراك ما كان محل سهو أو نقص في الوعاء الضريبي </a:t>
            </a:r>
            <a:r>
              <a:rPr lang="ar-DZ" sz="3200" b="1" dirty="0" err="1" smtClean="0"/>
              <a:t>و</a:t>
            </a:r>
            <a:r>
              <a:rPr lang="ar-DZ" sz="3200" b="1" dirty="0" smtClean="0"/>
              <a:t> تطبيق العقوبات </a:t>
            </a:r>
            <a:r>
              <a:rPr lang="ar-DZ" sz="3200" b="1" dirty="0" err="1" smtClean="0"/>
              <a:t>الجبائية</a:t>
            </a:r>
            <a:r>
              <a:rPr lang="ar-DZ" sz="3200" b="1" dirty="0" smtClean="0"/>
              <a:t> المترتبة عن تأسيس الضرائب المعنية.</a:t>
            </a:r>
            <a:r>
              <a:rPr lang="ar-DZ" sz="3200" b="1" baseline="30000" dirty="0" smtClean="0"/>
              <a:t> </a:t>
            </a:r>
            <a:endParaRPr lang="ar-DZ" sz="2800" b="1" dirty="0"/>
          </a:p>
        </p:txBody>
      </p:sp>
      <p:sp>
        <p:nvSpPr>
          <p:cNvPr id="6" name="مربع نص 7"/>
          <p:cNvSpPr txBox="1"/>
          <p:nvPr/>
        </p:nvSpPr>
        <p:spPr>
          <a:xfrm>
            <a:off x="72788" y="4166549"/>
            <a:ext cx="12119212" cy="1015663"/>
          </a:xfrm>
          <a:prstGeom prst="rect">
            <a:avLst/>
          </a:prstGeom>
          <a:noFill/>
        </p:spPr>
        <p:txBody>
          <a:bodyPr wrap="square" rtlCol="1">
            <a:spAutoFit/>
          </a:bodyPr>
          <a:lstStyle/>
          <a:p>
            <a:r>
              <a:rPr lang="ar-DZ" sz="3200" b="1" dirty="0" smtClean="0">
                <a:solidFill>
                  <a:srgbClr val="FF0000"/>
                </a:solidFill>
              </a:rPr>
              <a:t>حق </a:t>
            </a:r>
            <a:r>
              <a:rPr lang="ar-DZ" sz="3200" b="1" dirty="0" smtClean="0">
                <a:solidFill>
                  <a:srgbClr val="FF0000"/>
                </a:solidFill>
              </a:rPr>
              <a:t>اجراء البحث</a:t>
            </a:r>
            <a:r>
              <a:rPr lang="ar-DZ" sz="2800" b="1" dirty="0" smtClean="0">
                <a:solidFill>
                  <a:srgbClr val="FF0000"/>
                </a:solidFill>
              </a:rPr>
              <a:t>: </a:t>
            </a:r>
            <a:r>
              <a:rPr lang="ar-DZ" sz="2800" b="1" dirty="0"/>
              <a:t> أي </a:t>
            </a:r>
            <a:r>
              <a:rPr lang="ar-DZ" sz="2800" b="1" dirty="0" smtClean="0"/>
              <a:t>التدخل </a:t>
            </a:r>
            <a:r>
              <a:rPr lang="ar-DZ" sz="2800" b="1" dirty="0"/>
              <a:t>بشكل مفاجئ في المؤسسات التي تقوم بعمليات خاضعة للرسم على القيمة المضافة ولدى كل شخص يقوم بهذه </a:t>
            </a:r>
            <a:r>
              <a:rPr lang="ar-DZ" sz="2800" b="1" dirty="0" smtClean="0"/>
              <a:t>العمليات.</a:t>
            </a:r>
            <a:endParaRPr lang="ar-DZ" sz="2800" b="1" dirty="0"/>
          </a:p>
        </p:txBody>
      </p:sp>
      <p:sp>
        <p:nvSpPr>
          <p:cNvPr id="7" name="مربع نص 8"/>
          <p:cNvSpPr txBox="1"/>
          <p:nvPr/>
        </p:nvSpPr>
        <p:spPr>
          <a:xfrm>
            <a:off x="72788" y="5105267"/>
            <a:ext cx="12119212" cy="1015663"/>
          </a:xfrm>
          <a:prstGeom prst="rect">
            <a:avLst/>
          </a:prstGeom>
          <a:noFill/>
        </p:spPr>
        <p:txBody>
          <a:bodyPr wrap="square" rtlCol="1">
            <a:spAutoFit/>
          </a:bodyPr>
          <a:lstStyle/>
          <a:p>
            <a:r>
              <a:rPr lang="ar-DZ" sz="3200" b="1" dirty="0" smtClean="0">
                <a:solidFill>
                  <a:srgbClr val="FF0000"/>
                </a:solidFill>
              </a:rPr>
              <a:t>حق </a:t>
            </a:r>
            <a:r>
              <a:rPr lang="ar-DZ" sz="3200" b="1" dirty="0" smtClean="0">
                <a:solidFill>
                  <a:srgbClr val="FF0000"/>
                </a:solidFill>
              </a:rPr>
              <a:t>التقادم:  </a:t>
            </a:r>
            <a:r>
              <a:rPr lang="ar-DZ" sz="2800" b="1" dirty="0"/>
              <a:t>نصت عليه المادة 39 من ق إ ج التي حددت الأجل الذي يتقادم فيه عمل الإدارة الجبائية والمحدودة بـ أربع (04) سنوات، الا في وجود مناورات تدليسية </a:t>
            </a:r>
            <a:r>
              <a:rPr lang="ar-DZ" sz="2800" b="1" dirty="0" smtClean="0"/>
              <a:t>.</a:t>
            </a:r>
            <a:endParaRPr lang="ar-DZ" sz="2800" b="1" dirty="0"/>
          </a:p>
        </p:txBody>
      </p:sp>
    </p:spTree>
    <p:extLst>
      <p:ext uri="{BB962C8B-B14F-4D97-AF65-F5344CB8AC3E}">
        <p14:creationId xmlns:p14="http://schemas.microsoft.com/office/powerpoint/2010/main" xmlns="" val="375887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667534" y="0"/>
            <a:ext cx="4735773"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DZ" sz="2800" b="1" dirty="0" smtClean="0"/>
              <a:t>ثانيا: </a:t>
            </a:r>
            <a:r>
              <a:rPr lang="ar-DZ" sz="2800" b="1" dirty="0"/>
              <a:t>حقوق المكلف الخاضع للرقابة</a:t>
            </a:r>
          </a:p>
        </p:txBody>
      </p:sp>
      <p:sp>
        <p:nvSpPr>
          <p:cNvPr id="4" name="مربع نص 3"/>
          <p:cNvSpPr txBox="1"/>
          <p:nvPr/>
        </p:nvSpPr>
        <p:spPr>
          <a:xfrm>
            <a:off x="-391236" y="667616"/>
            <a:ext cx="12583236" cy="1015663"/>
          </a:xfrm>
          <a:prstGeom prst="rect">
            <a:avLst/>
          </a:prstGeom>
          <a:noFill/>
        </p:spPr>
        <p:txBody>
          <a:bodyPr wrap="square" rtlCol="1">
            <a:spAutoFit/>
          </a:bodyPr>
          <a:lstStyle/>
          <a:p>
            <a:r>
              <a:rPr lang="ar-DZ" sz="3200" b="1" dirty="0" smtClean="0">
                <a:solidFill>
                  <a:srgbClr val="FF0000"/>
                </a:solidFill>
              </a:rPr>
              <a:t>1-الإعلام </a:t>
            </a:r>
            <a:r>
              <a:rPr lang="ar-DZ" sz="3200" b="1" dirty="0">
                <a:solidFill>
                  <a:srgbClr val="FF0000"/>
                </a:solidFill>
              </a:rPr>
              <a:t>المسبق وأجل التحضير: </a:t>
            </a:r>
            <a:r>
              <a:rPr lang="ar-DZ" sz="2800" b="1" dirty="0" smtClean="0"/>
              <a:t>إن </a:t>
            </a:r>
            <a:r>
              <a:rPr lang="ar-DZ" sz="2800" b="1" dirty="0"/>
              <a:t>أعوان </a:t>
            </a:r>
            <a:r>
              <a:rPr lang="ar-DZ" sz="2800" b="1" dirty="0" smtClean="0"/>
              <a:t>لا </a:t>
            </a:r>
            <a:r>
              <a:rPr lang="ar-DZ" sz="2800" b="1" dirty="0"/>
              <a:t>يستطيعون إجراء أي مراقبة جبائية بدون إرسال إشعار بالمراقبة، في مقابل إشعار بالاستلام من المكلف مرفقا بميثاق حقوق وواجبات المكلف الخاضع للرقابة</a:t>
            </a:r>
          </a:p>
        </p:txBody>
      </p:sp>
      <p:sp>
        <p:nvSpPr>
          <p:cNvPr id="5" name="مربع نص 4"/>
          <p:cNvSpPr txBox="1"/>
          <p:nvPr/>
        </p:nvSpPr>
        <p:spPr>
          <a:xfrm>
            <a:off x="-391236" y="1683279"/>
            <a:ext cx="12583236" cy="1015663"/>
          </a:xfrm>
          <a:prstGeom prst="rect">
            <a:avLst/>
          </a:prstGeom>
          <a:noFill/>
        </p:spPr>
        <p:txBody>
          <a:bodyPr wrap="square" rtlCol="1">
            <a:spAutoFit/>
          </a:bodyPr>
          <a:lstStyle/>
          <a:p>
            <a:r>
              <a:rPr lang="ar-DZ" sz="3200" b="1" dirty="0" smtClean="0">
                <a:solidFill>
                  <a:srgbClr val="FF0000"/>
                </a:solidFill>
              </a:rPr>
              <a:t>2-الاستعانة </a:t>
            </a:r>
            <a:r>
              <a:rPr lang="ar-DZ" sz="3200" b="1" dirty="0">
                <a:solidFill>
                  <a:srgbClr val="FF0000"/>
                </a:solidFill>
              </a:rPr>
              <a:t>بمستشار: </a:t>
            </a:r>
            <a:r>
              <a:rPr lang="ar-DZ" sz="2800" b="1" dirty="0"/>
              <a:t>يمكن لكل مكلف خاضع للرقابة أن يستعين بمستشار من اختياره (محامي، محاسب، مستشار جبائي) كما يمكن لهذا المستشار الإنابة </a:t>
            </a:r>
            <a:r>
              <a:rPr lang="ar-DZ" sz="2800" b="1" dirty="0" smtClean="0"/>
              <a:t>عنه أثناء </a:t>
            </a:r>
            <a:r>
              <a:rPr lang="ar-DZ" sz="2800" b="1" dirty="0"/>
              <a:t>عمليات </a:t>
            </a:r>
            <a:r>
              <a:rPr lang="ar-DZ" sz="2800" b="1" dirty="0" smtClean="0"/>
              <a:t>التحقيق.</a:t>
            </a:r>
            <a:endParaRPr lang="ar-DZ" sz="2800" b="1" dirty="0"/>
          </a:p>
        </p:txBody>
      </p:sp>
      <p:sp>
        <p:nvSpPr>
          <p:cNvPr id="7" name="مربع نص 6"/>
          <p:cNvSpPr txBox="1"/>
          <p:nvPr/>
        </p:nvSpPr>
        <p:spPr>
          <a:xfrm>
            <a:off x="-391236" y="2698942"/>
            <a:ext cx="12583236" cy="1015663"/>
          </a:xfrm>
          <a:prstGeom prst="rect">
            <a:avLst/>
          </a:prstGeom>
          <a:noFill/>
        </p:spPr>
        <p:txBody>
          <a:bodyPr wrap="square" rtlCol="1">
            <a:spAutoFit/>
          </a:bodyPr>
          <a:lstStyle/>
          <a:p>
            <a:r>
              <a:rPr lang="ar-DZ" sz="3200" b="1" dirty="0" smtClean="0">
                <a:solidFill>
                  <a:srgbClr val="FF0000"/>
                </a:solidFill>
              </a:rPr>
              <a:t>3-عدم </a:t>
            </a:r>
            <a:r>
              <a:rPr lang="ar-DZ" sz="3200" b="1" dirty="0">
                <a:solidFill>
                  <a:srgbClr val="FF0000"/>
                </a:solidFill>
              </a:rPr>
              <a:t>إعادة الرقابة: </a:t>
            </a:r>
            <a:r>
              <a:rPr lang="ar-DZ" sz="2800" b="1" dirty="0"/>
              <a:t>لا يمكن للإدارة الجبائية أن تجري رقابة أخرى فيما يخص نفس الضرائب والرسوم ونفس الفترة، وتكون الرقابة الجبائية نهائية عندما يعطي المكلف موافقته على التعديلات والاقتراحات</a:t>
            </a:r>
          </a:p>
        </p:txBody>
      </p:sp>
      <p:sp>
        <p:nvSpPr>
          <p:cNvPr id="8" name="مربع نص 7"/>
          <p:cNvSpPr txBox="1"/>
          <p:nvPr/>
        </p:nvSpPr>
        <p:spPr>
          <a:xfrm>
            <a:off x="-391236" y="3714605"/>
            <a:ext cx="12583236" cy="1077218"/>
          </a:xfrm>
          <a:prstGeom prst="rect">
            <a:avLst/>
          </a:prstGeom>
          <a:noFill/>
        </p:spPr>
        <p:txBody>
          <a:bodyPr wrap="square" rtlCol="1">
            <a:spAutoFit/>
          </a:bodyPr>
          <a:lstStyle/>
          <a:p>
            <a:r>
              <a:rPr lang="ar-DZ" sz="3200" b="1" dirty="0" smtClean="0">
                <a:solidFill>
                  <a:srgbClr val="FF0000"/>
                </a:solidFill>
              </a:rPr>
              <a:t>4-الاجراء </a:t>
            </a:r>
            <a:r>
              <a:rPr lang="ar-DZ" sz="3200" b="1" dirty="0" err="1" smtClean="0">
                <a:solidFill>
                  <a:srgbClr val="FF0000"/>
                </a:solidFill>
              </a:rPr>
              <a:t>الاعتراضي</a:t>
            </a:r>
            <a:r>
              <a:rPr lang="ar-DZ" sz="3200" b="1" dirty="0" smtClean="0">
                <a:solidFill>
                  <a:srgbClr val="FF0000"/>
                </a:solidFill>
              </a:rPr>
              <a:t>: </a:t>
            </a:r>
            <a:r>
              <a:rPr lang="ar-DZ" sz="2800" b="1" dirty="0" smtClean="0"/>
              <a:t>النقاش </a:t>
            </a:r>
            <a:r>
              <a:rPr lang="ar-DZ" sz="2800" b="1" dirty="0"/>
              <a:t>الشفوي أو الكتابي بين المحقق والمكلف من اجل </a:t>
            </a:r>
            <a:r>
              <a:rPr lang="ar-DZ" sz="2800" b="1" dirty="0" smtClean="0"/>
              <a:t>الاستعلام </a:t>
            </a:r>
            <a:r>
              <a:rPr lang="ar-DZ" sz="2800" b="1" dirty="0"/>
              <a:t>حول سير أشغال عملية الرقابة الجبائية، وهذا بدوره يسمح بإقامة جو من الثقة المتبادلة</a:t>
            </a:r>
            <a:r>
              <a:rPr lang="ar-DZ" sz="2800" b="1" dirty="0" smtClean="0">
                <a:solidFill>
                  <a:srgbClr val="FF0000"/>
                </a:solidFill>
              </a:rPr>
              <a:t> </a:t>
            </a:r>
            <a:r>
              <a:rPr lang="ar-DZ" sz="2800" b="1" dirty="0"/>
              <a:t>بين الطرفين</a:t>
            </a:r>
            <a:r>
              <a:rPr lang="ar-DZ" sz="3200" dirty="0"/>
              <a:t> </a:t>
            </a:r>
          </a:p>
        </p:txBody>
      </p:sp>
      <p:sp>
        <p:nvSpPr>
          <p:cNvPr id="9" name="مربع نص 8"/>
          <p:cNvSpPr txBox="1"/>
          <p:nvPr/>
        </p:nvSpPr>
        <p:spPr>
          <a:xfrm>
            <a:off x="-391236" y="4730268"/>
            <a:ext cx="12583236" cy="584775"/>
          </a:xfrm>
          <a:prstGeom prst="rect">
            <a:avLst/>
          </a:prstGeom>
          <a:noFill/>
        </p:spPr>
        <p:txBody>
          <a:bodyPr wrap="square" rtlCol="1">
            <a:spAutoFit/>
          </a:bodyPr>
          <a:lstStyle/>
          <a:p>
            <a:r>
              <a:rPr lang="ar-DZ" sz="3200" b="1" dirty="0" smtClean="0">
                <a:solidFill>
                  <a:srgbClr val="FF0000"/>
                </a:solidFill>
              </a:rPr>
              <a:t>5-السر المهني:</a:t>
            </a:r>
            <a:endParaRPr lang="ar-DZ" sz="3200" dirty="0"/>
          </a:p>
        </p:txBody>
      </p:sp>
      <p:sp>
        <p:nvSpPr>
          <p:cNvPr id="10" name="مربع نص 9"/>
          <p:cNvSpPr txBox="1"/>
          <p:nvPr/>
        </p:nvSpPr>
        <p:spPr>
          <a:xfrm>
            <a:off x="-357117" y="5315043"/>
            <a:ext cx="12583236" cy="2000548"/>
          </a:xfrm>
          <a:prstGeom prst="rect">
            <a:avLst/>
          </a:prstGeom>
          <a:noFill/>
        </p:spPr>
        <p:txBody>
          <a:bodyPr wrap="square" rtlCol="1">
            <a:spAutoFit/>
          </a:bodyPr>
          <a:lstStyle/>
          <a:p>
            <a:r>
              <a:rPr lang="ar-DZ" sz="3200" b="1" dirty="0" smtClean="0">
                <a:solidFill>
                  <a:srgbClr val="FF0000"/>
                </a:solidFill>
              </a:rPr>
              <a:t>6-اللجوء </a:t>
            </a:r>
            <a:r>
              <a:rPr lang="ar-DZ" sz="3200" b="1" dirty="0">
                <a:solidFill>
                  <a:srgbClr val="FF0000"/>
                </a:solidFill>
              </a:rPr>
              <a:t>النزاعي أو اللجوء الودي</a:t>
            </a:r>
            <a:r>
              <a:rPr lang="ar-DZ" sz="2800" b="1" dirty="0"/>
              <a:t>: اللجوء النزاعي الذي يهدف إلى تصحيح الأخطاء المرتكبة في </a:t>
            </a:r>
            <a:r>
              <a:rPr lang="ar-DZ" sz="2800" b="1" dirty="0" smtClean="0"/>
              <a:t>الوعاء، اللجوء </a:t>
            </a:r>
            <a:r>
              <a:rPr lang="ar-DZ" sz="2800" b="1" dirty="0"/>
              <a:t>الودي يسمح للمكلفين الذين يوجدون في حالة عسر مالي ويستحيل عليهم تسديد دينهم الجبائي بالاستفادة من تخفيض أو تعديل للحقوق </a:t>
            </a:r>
            <a:r>
              <a:rPr lang="ar-DZ" sz="2800" b="1" dirty="0" smtClean="0"/>
              <a:t>المفروضة</a:t>
            </a:r>
            <a:r>
              <a:rPr lang="ar-DZ" sz="3200" b="1" dirty="0" smtClean="0">
                <a:solidFill>
                  <a:srgbClr val="FF0000"/>
                </a:solidFill>
              </a:rPr>
              <a:t>.</a:t>
            </a:r>
            <a:endParaRPr lang="ar-DZ" sz="3200" b="1" dirty="0">
              <a:solidFill>
                <a:srgbClr val="FF0000"/>
              </a:solidFill>
            </a:endParaRPr>
          </a:p>
          <a:p>
            <a:endParaRPr lang="ar-DZ" sz="3200" dirty="0"/>
          </a:p>
        </p:txBody>
      </p:sp>
    </p:spTree>
    <p:extLst>
      <p:ext uri="{BB962C8B-B14F-4D97-AF65-F5344CB8AC3E}">
        <p14:creationId xmlns:p14="http://schemas.microsoft.com/office/powerpoint/2010/main" xmlns="" val="384244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p:bldP spid="8" grpId="0"/>
      <p:bldP spid="9" grpId="0"/>
      <p:bldP spid="10"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1135</Words>
  <Application>Microsoft Office PowerPoint</Application>
  <PresentationFormat>Personnalisé</PresentationFormat>
  <Paragraphs>87</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نسق Office</vt:lpstr>
      <vt:lpstr>د.كردودي سهام  الرقابة الجبائية </vt:lpstr>
      <vt:lpstr>Diapositive 2</vt:lpstr>
      <vt:lpstr>الاطار المفاهيمي</vt:lpstr>
      <vt:lpstr>Diapositive 4</vt:lpstr>
      <vt:lpstr>Diapositive 5</vt:lpstr>
      <vt:lpstr>الاطار القانوني</vt:lpstr>
      <vt:lpstr>Diapositive 7</vt:lpstr>
      <vt:lpstr>Diapositive 8</vt:lpstr>
      <vt:lpstr>Diapositive 9</vt:lpstr>
      <vt:lpstr>Diapositive 10</vt:lpstr>
      <vt:lpstr>سير عملية </vt:lpstr>
      <vt:lpstr>Diapositive 12</vt:lpstr>
      <vt:lpstr>Diapositive 13</vt:lpstr>
      <vt:lpstr>Diapositive 14</vt:lpstr>
      <vt:lpstr>Diapositive 15</vt:lpstr>
      <vt:lpstr>Diapositive 16</vt:lpstr>
      <vt:lpstr>Diapositive 17</vt:lpstr>
      <vt:lpstr>Diapositive 18</vt:lpstr>
      <vt:lpstr>Diapositive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الاطار النظري</dc:title>
  <dc:creator>I3</dc:creator>
  <cp:lastModifiedBy>Sihem</cp:lastModifiedBy>
  <cp:revision>64</cp:revision>
  <dcterms:created xsi:type="dcterms:W3CDTF">2016-03-12T18:57:11Z</dcterms:created>
  <dcterms:modified xsi:type="dcterms:W3CDTF">2018-04-21T20:07:32Z</dcterms:modified>
</cp:coreProperties>
</file>