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81491954-6461-448C-B122-D1E8D786EDFF}" type="datetimeFigureOut">
              <a:rPr lang="fr-FR" smtClean="0"/>
              <a:t>16/02/2021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9F341D9-F354-4B5D-A378-9C45FD047C9D}"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1491954-6461-448C-B122-D1E8D786EDFF}" type="datetimeFigureOut">
              <a:rPr lang="fr-FR" smtClean="0"/>
              <a:t>16/02/2021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9F341D9-F354-4B5D-A378-9C45FD047C9D}"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1491954-6461-448C-B122-D1E8D786EDFF}" type="datetimeFigureOut">
              <a:rPr lang="fr-FR" smtClean="0"/>
              <a:t>16/02/2021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9F341D9-F354-4B5D-A378-9C45FD047C9D}"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1491954-6461-448C-B122-D1E8D786EDFF}" type="datetimeFigureOut">
              <a:rPr lang="fr-FR" smtClean="0"/>
              <a:t>16/02/2021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9F341D9-F354-4B5D-A378-9C45FD047C9D}"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81491954-6461-448C-B122-D1E8D786EDFF}" type="datetimeFigureOut">
              <a:rPr lang="fr-FR" smtClean="0"/>
              <a:t>16/02/2021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9F341D9-F354-4B5D-A378-9C45FD047C9D}"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81491954-6461-448C-B122-D1E8D786EDFF}" type="datetimeFigureOut">
              <a:rPr lang="fr-FR" smtClean="0"/>
              <a:t>16/02/2021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9F341D9-F354-4B5D-A378-9C45FD047C9D}"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81491954-6461-448C-B122-D1E8D786EDFF}" type="datetimeFigureOut">
              <a:rPr lang="fr-FR" smtClean="0"/>
              <a:t>16/02/2021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9F341D9-F354-4B5D-A378-9C45FD047C9D}"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81491954-6461-448C-B122-D1E8D786EDFF}" type="datetimeFigureOut">
              <a:rPr lang="fr-FR" smtClean="0"/>
              <a:t>16/02/2021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9F341D9-F354-4B5D-A378-9C45FD047C9D}"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1491954-6461-448C-B122-D1E8D786EDFF}" type="datetimeFigureOut">
              <a:rPr lang="fr-FR" smtClean="0"/>
              <a:t>16/02/2021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9F341D9-F354-4B5D-A378-9C45FD047C9D}"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1491954-6461-448C-B122-D1E8D786EDFF}" type="datetimeFigureOut">
              <a:rPr lang="fr-FR" smtClean="0"/>
              <a:t>16/02/2021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9F341D9-F354-4B5D-A378-9C45FD047C9D}"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1491954-6461-448C-B122-D1E8D786EDFF}" type="datetimeFigureOut">
              <a:rPr lang="fr-FR" smtClean="0"/>
              <a:t>16/02/2021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9F341D9-F354-4B5D-A378-9C45FD047C9D}"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491954-6461-448C-B122-D1E8D786EDFF}" type="datetimeFigureOut">
              <a:rPr lang="fr-FR" smtClean="0"/>
              <a:t>16/02/2021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F341D9-F354-4B5D-A378-9C45FD047C9D}"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Autofit/>
          </a:bodyPr>
          <a:lstStyle/>
          <a:p>
            <a:r>
              <a:rPr lang="ar-DZ" sz="5400" b="1" dirty="0" smtClean="0"/>
              <a:t>الاستراتيجيات التسويقية المصرفية </a:t>
            </a:r>
            <a:endParaRPr lang="fr-FR" sz="5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39784"/>
          </a:xfrm>
        </p:spPr>
        <p:txBody>
          <a:bodyPr>
            <a:normAutofit/>
          </a:bodyPr>
          <a:lstStyle/>
          <a:p>
            <a:r>
              <a:rPr lang="ar-DZ" sz="3600" b="1" u="sng" dirty="0" smtClean="0"/>
              <a:t>1- تعريف الإستراتيجية التسويقية : </a:t>
            </a:r>
            <a:endParaRPr lang="fr-FR" sz="3600" b="1" u="sng" dirty="0"/>
          </a:p>
        </p:txBody>
      </p:sp>
      <p:sp>
        <p:nvSpPr>
          <p:cNvPr id="3" name="Espace réservé du contenu 2"/>
          <p:cNvSpPr>
            <a:spLocks noGrp="1"/>
          </p:cNvSpPr>
          <p:nvPr>
            <p:ph idx="1"/>
          </p:nvPr>
        </p:nvSpPr>
        <p:spPr>
          <a:xfrm>
            <a:off x="457200" y="1214422"/>
            <a:ext cx="8229600" cy="4911741"/>
          </a:xfrm>
        </p:spPr>
        <p:txBody>
          <a:bodyPr>
            <a:normAutofit lnSpcReduction="10000"/>
          </a:bodyPr>
          <a:lstStyle/>
          <a:p>
            <a:pPr algn="r" rtl="1">
              <a:buNone/>
            </a:pPr>
            <a:r>
              <a:rPr lang="ar-DZ" sz="2800" dirty="0" smtClean="0"/>
              <a:t>      الإستراتيجية </a:t>
            </a:r>
            <a:r>
              <a:rPr lang="ar-DZ" sz="2800" dirty="0"/>
              <a:t>التسويقية تعني التطلع نحو المدى البعيد في إعداد الخطط ورسم معالم المصرف على عدد طويل من السنوات القادمة </a:t>
            </a:r>
            <a:r>
              <a:rPr lang="ar-DZ" sz="2800" dirty="0" smtClean="0"/>
              <a:t>وتعرف الإستراتيجية </a:t>
            </a:r>
            <a:r>
              <a:rPr lang="ar-DZ" sz="2800" dirty="0"/>
              <a:t>على أنها تلك القرارات الخاصة بتوجيه النشاط ورسم إطار العمل وتوجيه الإدارات والفروع والإجابة عن التساؤلات المختلفة المطروحة في كافة الأحوال، هناك دور للبنك يتعين عليه ممارسته والقيام </a:t>
            </a:r>
            <a:r>
              <a:rPr lang="ar-DZ" sz="2800" dirty="0" err="1"/>
              <a:t>به</a:t>
            </a:r>
            <a:r>
              <a:rPr lang="ar-DZ" sz="2800" dirty="0"/>
              <a:t> في سبيل وضع </a:t>
            </a:r>
            <a:r>
              <a:rPr lang="ar-DZ" sz="2800" dirty="0" smtClean="0"/>
              <a:t>إستراتيجية </a:t>
            </a:r>
            <a:r>
              <a:rPr lang="ar-DZ" sz="2800" dirty="0"/>
              <a:t>تسويقية، وتختلف المصارف في القيام بهذا الدور باختلاف القائمين عليها، وعليه فإن إعداد أي </a:t>
            </a:r>
            <a:r>
              <a:rPr lang="ar-DZ" sz="2800" dirty="0" smtClean="0"/>
              <a:t>إستراتيجية </a:t>
            </a:r>
            <a:r>
              <a:rPr lang="ar-DZ" sz="2800" dirty="0"/>
              <a:t>في المصرف ترتبط بشكل كبير بمدى التنسيق والتماشي مع </a:t>
            </a:r>
            <a:r>
              <a:rPr lang="ar-DZ" sz="2800" dirty="0" smtClean="0"/>
              <a:t>الأهداف </a:t>
            </a:r>
            <a:r>
              <a:rPr lang="ar-DZ" sz="2800" dirty="0"/>
              <a:t>الكلية للمصرف، لذا فإن </a:t>
            </a:r>
            <a:r>
              <a:rPr lang="ar-DZ" sz="2800" dirty="0" smtClean="0"/>
              <a:t>الإستراتيجية </a:t>
            </a:r>
            <a:r>
              <a:rPr lang="ar-DZ" sz="2800" dirty="0"/>
              <a:t>التسويقية تعتبر جزءا من </a:t>
            </a:r>
            <a:r>
              <a:rPr lang="ar-DZ" sz="2800" dirty="0" smtClean="0"/>
              <a:t>الإستراتيجية </a:t>
            </a:r>
            <a:r>
              <a:rPr lang="ar-DZ" sz="2800" dirty="0"/>
              <a:t>العامة ومن ثم فالمصرف يعتمد عليها في إعداد الخطة العامة له بشكل عام والخطة التسويقية بشكل </a:t>
            </a:r>
            <a:r>
              <a:rPr lang="ar-DZ" sz="2800" dirty="0" smtClean="0"/>
              <a:t>خاص.</a:t>
            </a:r>
            <a:endParaRPr lang="fr-FR"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68346"/>
          </a:xfrm>
        </p:spPr>
        <p:txBody>
          <a:bodyPr>
            <a:normAutofit/>
          </a:bodyPr>
          <a:lstStyle/>
          <a:p>
            <a:r>
              <a:rPr lang="ar-DZ" sz="3600" b="1" u="sng" dirty="0" smtClean="0"/>
              <a:t>2- الخطة المصرفية : </a:t>
            </a:r>
            <a:endParaRPr lang="fr-FR" sz="3600" b="1" u="sng" dirty="0"/>
          </a:p>
        </p:txBody>
      </p:sp>
      <p:sp>
        <p:nvSpPr>
          <p:cNvPr id="3" name="Espace réservé du contenu 2"/>
          <p:cNvSpPr>
            <a:spLocks noGrp="1"/>
          </p:cNvSpPr>
          <p:nvPr>
            <p:ph idx="1"/>
          </p:nvPr>
        </p:nvSpPr>
        <p:spPr>
          <a:xfrm>
            <a:off x="457200" y="1142984"/>
            <a:ext cx="8229600" cy="5214974"/>
          </a:xfrm>
        </p:spPr>
        <p:txBody>
          <a:bodyPr>
            <a:normAutofit fontScale="70000" lnSpcReduction="20000"/>
          </a:bodyPr>
          <a:lstStyle/>
          <a:p>
            <a:pPr algn="r" rtl="1">
              <a:buNone/>
            </a:pPr>
            <a:r>
              <a:rPr lang="ar-DZ" dirty="0"/>
              <a:t>تقوم هذه الخطة على البرمجة والتخطيط المالي لمصادر وموارد وإمكانيات البنك لتحقيق الأهداف خلال فترة زمنية معينة وبما يحقق احتياجات الإدارة العامة من خلال العمليات المصرفية وتحقيق أهداف البنك في السوق المصرفي، وبصفة عامة فإن الخطة المصرفية هي خطة عامة محكمة يجب أن تحتوي على العناصر الثلاث </a:t>
            </a:r>
            <a:r>
              <a:rPr lang="ar-DZ" dirty="0" smtClean="0"/>
              <a:t>التالية :</a:t>
            </a:r>
          </a:p>
          <a:p>
            <a:pPr algn="r" rtl="1">
              <a:buNone/>
            </a:pPr>
            <a:endParaRPr lang="fr-FR" dirty="0"/>
          </a:p>
          <a:p>
            <a:pPr algn="r" rtl="1">
              <a:buNone/>
            </a:pPr>
            <a:r>
              <a:rPr lang="ar-DZ" b="1" dirty="0"/>
              <a:t>أ- المهام الاقتصادية</a:t>
            </a:r>
            <a:r>
              <a:rPr lang="ar-DZ" dirty="0"/>
              <a:t>: وهي المهام التي تشكل نوع النشاط المصرفي الخاص بالبنك.</a:t>
            </a:r>
            <a:endParaRPr lang="fr-FR" dirty="0"/>
          </a:p>
          <a:p>
            <a:pPr algn="r" rtl="1">
              <a:buNone/>
            </a:pPr>
            <a:r>
              <a:rPr lang="ar-DZ" b="1" dirty="0"/>
              <a:t>ب- إعداد الخطة المصرفية</a:t>
            </a:r>
            <a:r>
              <a:rPr lang="ar-DZ" dirty="0"/>
              <a:t>: إن إعداد الخطة المصرفية تعني القيام بمجموعة من الخطوات كتحديد وتشكيل أهداف التسويق وذلك وفق عدة عوامل كالمزيج الخدمات المصرفية، أنواع العملاء، البدائل المتاحة، تحديد الاحتياجات الحقيقية للسوق المصرفي، ويتم تحديد هذه الخطة وفق لهدف الربحية وتحقيق الحجم والنمو المناسب وزيادة حصة السوق</a:t>
            </a:r>
            <a:r>
              <a:rPr lang="ar-DZ" dirty="0" smtClean="0"/>
              <a:t>.</a:t>
            </a:r>
          </a:p>
          <a:p>
            <a:pPr algn="r" rtl="1">
              <a:buNone/>
            </a:pPr>
            <a:endParaRPr lang="fr-FR" dirty="0"/>
          </a:p>
          <a:p>
            <a:pPr algn="r" rtl="1">
              <a:buNone/>
            </a:pPr>
            <a:r>
              <a:rPr lang="ar-DZ" b="1" dirty="0"/>
              <a:t>ج- تخصيص الموارد التسويقية</a:t>
            </a:r>
            <a:r>
              <a:rPr lang="ar-DZ" dirty="0"/>
              <a:t>: ونعي بذلك المزيج التسويقي للمصرف بتحديد الموارد المتاحة بشرية كانت أو مادية والكفاءات الإدارية....الخ، حيث يتم تخطيط الموارد في المصرف لجل تطوير الجهاز التسويقي للمصرف وكذا نظام المعلومات ونظام التخطيط بالشكل الذي يفي باحتياجات تحقيق الأهداف التسويقية، إذ أنه يجب إيجاد تركيبة متوافقة من المزيج التسويقي للخدمات المصرفية بالتعامل مع الأنشطة التسويقية بشكل يحقق أهداف المصرف.</a:t>
            </a:r>
            <a:endParaRPr lang="fr-FR" dirty="0"/>
          </a:p>
          <a:p>
            <a:pPr algn="r" rtl="1">
              <a:buNone/>
            </a:pP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011222"/>
          </a:xfrm>
        </p:spPr>
        <p:txBody>
          <a:bodyPr>
            <a:normAutofit/>
          </a:bodyPr>
          <a:lstStyle/>
          <a:p>
            <a:r>
              <a:rPr lang="ar-DZ" sz="3600" b="1" u="sng" dirty="0" smtClean="0"/>
              <a:t>3- أنواع الاستراتيجيات التسويقية المصرفية </a:t>
            </a:r>
            <a:endParaRPr lang="fr-FR" sz="3600" b="1" u="sng" dirty="0"/>
          </a:p>
        </p:txBody>
      </p:sp>
      <p:sp>
        <p:nvSpPr>
          <p:cNvPr id="3" name="Espace réservé du contenu 2"/>
          <p:cNvSpPr>
            <a:spLocks noGrp="1"/>
          </p:cNvSpPr>
          <p:nvPr>
            <p:ph idx="1"/>
          </p:nvPr>
        </p:nvSpPr>
        <p:spPr>
          <a:xfrm>
            <a:off x="457200" y="1285860"/>
            <a:ext cx="8229600" cy="4840303"/>
          </a:xfrm>
        </p:spPr>
        <p:txBody>
          <a:bodyPr/>
          <a:lstStyle/>
          <a:p>
            <a:pPr algn="r" rtl="1">
              <a:buNone/>
            </a:pPr>
            <a:r>
              <a:rPr lang="ar-DZ" dirty="0"/>
              <a:t>هناك ثلاث أنواع من الاستراتيجيات التسويقية في المجال المصرفي وهي</a:t>
            </a:r>
            <a:r>
              <a:rPr lang="ar-DZ" dirty="0" smtClean="0"/>
              <a:t>:</a:t>
            </a:r>
          </a:p>
          <a:p>
            <a:pPr algn="r" rtl="1">
              <a:buNone/>
            </a:pPr>
            <a:r>
              <a:rPr lang="ar-DZ" dirty="0" smtClean="0"/>
              <a:t>أ- استراتيجيات هجومية .</a:t>
            </a:r>
          </a:p>
          <a:p>
            <a:pPr algn="r" rtl="1">
              <a:buNone/>
            </a:pPr>
            <a:r>
              <a:rPr lang="ar-DZ" dirty="0" smtClean="0"/>
              <a:t>ب- استراتيجيات دفاعية .</a:t>
            </a:r>
          </a:p>
          <a:p>
            <a:pPr algn="r" rtl="1">
              <a:buNone/>
            </a:pPr>
            <a:r>
              <a:rPr lang="ar-DZ" dirty="0" smtClean="0"/>
              <a:t>ج- استراتيجيات الرشاد التسويقي .</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2082792"/>
          </a:xfrm>
        </p:spPr>
        <p:txBody>
          <a:bodyPr>
            <a:normAutofit fontScale="90000"/>
          </a:bodyPr>
          <a:lstStyle/>
          <a:p>
            <a:pPr algn="r" rtl="1"/>
            <a:r>
              <a:rPr lang="ar-DZ" sz="3600" b="1" dirty="0" smtClean="0"/>
              <a:t>أ – </a:t>
            </a:r>
            <a:r>
              <a:rPr lang="ar-DZ" sz="3100" b="1" dirty="0" smtClean="0"/>
              <a:t>الاستراتيجيات الهجومية :</a:t>
            </a:r>
            <a:r>
              <a:rPr lang="ar-DZ" sz="3100" dirty="0" smtClean="0"/>
              <a:t> وتستخدمها البنوك الطموحة التي ترغب بأن يكون موقع القيادة ومركز الصدارة في السوق المصرفي، وتهدف هذه </a:t>
            </a:r>
            <a:r>
              <a:rPr lang="ar-DZ" sz="3100" dirty="0" err="1" smtClean="0"/>
              <a:t>الاستراتيجية</a:t>
            </a:r>
            <a:r>
              <a:rPr lang="ar-DZ" sz="3100" dirty="0" smtClean="0"/>
              <a:t> إلى تحقيق التوسع والانتشار والتحكم والسيطرة على السوق المصرفي بشكل يحقق مصالح المصرف الحالية والمستقبلية، وتشمل على الإستراتيجية على عدة استراتيجيات فرعية وهي </a:t>
            </a:r>
            <a:r>
              <a:rPr lang="ar-DZ" sz="3600" dirty="0" smtClean="0"/>
              <a:t>:</a:t>
            </a:r>
            <a:r>
              <a:rPr lang="ar-DZ" sz="3600" b="1" dirty="0" smtClean="0"/>
              <a:t> </a:t>
            </a:r>
            <a:endParaRPr lang="fr-FR" sz="3600" b="1" dirty="0"/>
          </a:p>
        </p:txBody>
      </p:sp>
      <p:sp>
        <p:nvSpPr>
          <p:cNvPr id="3" name="Espace réservé du contenu 2"/>
          <p:cNvSpPr>
            <a:spLocks noGrp="1"/>
          </p:cNvSpPr>
          <p:nvPr>
            <p:ph idx="1"/>
          </p:nvPr>
        </p:nvSpPr>
        <p:spPr>
          <a:xfrm>
            <a:off x="457200" y="2357430"/>
            <a:ext cx="8229600" cy="3929090"/>
          </a:xfrm>
        </p:spPr>
        <p:txBody>
          <a:bodyPr>
            <a:normAutofit fontScale="85000" lnSpcReduction="20000"/>
          </a:bodyPr>
          <a:lstStyle/>
          <a:p>
            <a:pPr algn="r" rtl="1">
              <a:buNone/>
            </a:pPr>
            <a:r>
              <a:rPr lang="ar-DZ" dirty="0" smtClean="0"/>
              <a:t>        </a:t>
            </a:r>
            <a:endParaRPr lang="fr-FR" dirty="0"/>
          </a:p>
          <a:p>
            <a:pPr algn="r" rtl="1">
              <a:buNone/>
            </a:pPr>
            <a:r>
              <a:rPr lang="ar-DZ" dirty="0"/>
              <a:t>* </a:t>
            </a:r>
            <a:r>
              <a:rPr lang="ar-DZ" b="1" dirty="0" smtClean="0"/>
              <a:t>إستراتيجية </a:t>
            </a:r>
            <a:r>
              <a:rPr lang="ar-DZ" b="1" dirty="0"/>
              <a:t>التوسع </a:t>
            </a:r>
            <a:r>
              <a:rPr lang="ar-DZ" b="1" dirty="0" smtClean="0"/>
              <a:t>الجغرافي</a:t>
            </a:r>
            <a:r>
              <a:rPr lang="ar-DZ" dirty="0"/>
              <a:t>: وتعني توسيع شبكة الفروع العاملة في مجال تقديم الخدمات المصرفية ونشرها.</a:t>
            </a:r>
            <a:endParaRPr lang="fr-FR" dirty="0"/>
          </a:p>
          <a:p>
            <a:pPr algn="r" rtl="1">
              <a:buNone/>
            </a:pPr>
            <a:r>
              <a:rPr lang="ar-DZ" b="1" dirty="0"/>
              <a:t>* </a:t>
            </a:r>
            <a:r>
              <a:rPr lang="ar-DZ" b="1" dirty="0" smtClean="0"/>
              <a:t>إستراتيجية </a:t>
            </a:r>
            <a:r>
              <a:rPr lang="ar-DZ" b="1" dirty="0"/>
              <a:t>اختيار السواق</a:t>
            </a:r>
            <a:r>
              <a:rPr lang="ar-DZ" dirty="0"/>
              <a:t>: وتهدف هذه </a:t>
            </a:r>
            <a:r>
              <a:rPr lang="ar-DZ" dirty="0" err="1" smtClean="0"/>
              <a:t>الاستراتيجية</a:t>
            </a:r>
            <a:r>
              <a:rPr lang="ar-DZ" dirty="0" smtClean="0"/>
              <a:t> </a:t>
            </a:r>
            <a:r>
              <a:rPr lang="ar-DZ" dirty="0"/>
              <a:t>منافسة المصارف الأخرى بجذب زبائنهم، والعمل على الحصول على نصيب من حصتها السوقية إضافة إلى جذب عملاء جدد في السوق الذي يعمل فيه المصرف حاليا</a:t>
            </a:r>
            <a:r>
              <a:rPr lang="ar-DZ" dirty="0" smtClean="0"/>
              <a:t>.</a:t>
            </a:r>
          </a:p>
          <a:p>
            <a:pPr algn="r" rtl="1">
              <a:buNone/>
            </a:pPr>
            <a:r>
              <a:rPr lang="ar-DZ" dirty="0" smtClean="0"/>
              <a:t>* </a:t>
            </a:r>
            <a:r>
              <a:rPr lang="ar-DZ" b="1" dirty="0" smtClean="0"/>
              <a:t>إستراتيجية السوق الجديدة</a:t>
            </a:r>
            <a:r>
              <a:rPr lang="ar-DZ" dirty="0" smtClean="0"/>
              <a:t>: وتعني جذب زبائن من أسواق جديدة لم يكن المصرف مهتما </a:t>
            </a:r>
            <a:r>
              <a:rPr lang="ar-DZ" dirty="0" err="1" smtClean="0"/>
              <a:t>بها</a:t>
            </a:r>
            <a:r>
              <a:rPr lang="ar-DZ" dirty="0" smtClean="0"/>
              <a:t> من قبل عن طريق تنمية السواق وفتح الفروع الجديدة لدى العملاء المرتقبون</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715040"/>
          </a:xfrm>
        </p:spPr>
        <p:txBody>
          <a:bodyPr>
            <a:normAutofit fontScale="85000" lnSpcReduction="10000"/>
          </a:bodyPr>
          <a:lstStyle/>
          <a:p>
            <a:pPr algn="r" rtl="1">
              <a:buNone/>
            </a:pPr>
            <a:r>
              <a:rPr lang="ar-DZ" b="1" dirty="0"/>
              <a:t>* </a:t>
            </a:r>
            <a:r>
              <a:rPr lang="ar-DZ" b="1" dirty="0" smtClean="0"/>
              <a:t>إستراتيجية </a:t>
            </a:r>
            <a:r>
              <a:rPr lang="ar-DZ" b="1" dirty="0"/>
              <a:t>قيادة السوق</a:t>
            </a:r>
            <a:r>
              <a:rPr lang="ar-DZ" dirty="0"/>
              <a:t>: تستعمل هذه </a:t>
            </a:r>
            <a:r>
              <a:rPr lang="ar-DZ" dirty="0" smtClean="0"/>
              <a:t>الإستراتيجية </a:t>
            </a:r>
            <a:r>
              <a:rPr lang="ar-DZ" dirty="0"/>
              <a:t>البنوك ذات الحجم الكبير والتي تستطيع أن تؤثر في السوق المصرفي والقادرة على التأقلم مع ردود أفعال البنوك الأخرى المنافسة له.</a:t>
            </a:r>
            <a:endParaRPr lang="fr-FR" dirty="0"/>
          </a:p>
          <a:p>
            <a:pPr algn="r" rtl="1">
              <a:buNone/>
            </a:pPr>
            <a:r>
              <a:rPr lang="ar-DZ" dirty="0"/>
              <a:t>* </a:t>
            </a:r>
            <a:r>
              <a:rPr lang="ar-DZ" b="1" dirty="0" smtClean="0"/>
              <a:t>إستراتيجية </a:t>
            </a:r>
            <a:r>
              <a:rPr lang="ar-DZ" b="1" dirty="0"/>
              <a:t>التحدي</a:t>
            </a:r>
            <a:r>
              <a:rPr lang="ar-DZ" dirty="0"/>
              <a:t>:وتعني هذه </a:t>
            </a:r>
            <a:r>
              <a:rPr lang="ar-DZ" dirty="0" smtClean="0"/>
              <a:t>الإستراتيجية </a:t>
            </a:r>
            <a:r>
              <a:rPr lang="ar-DZ" dirty="0"/>
              <a:t>القيام بتحدي المصرف الرائد في السوق المصرفي بهدف الحصول على حصة سوق.</a:t>
            </a:r>
            <a:endParaRPr lang="fr-FR" dirty="0"/>
          </a:p>
          <a:p>
            <a:pPr algn="r" rtl="1">
              <a:buNone/>
            </a:pPr>
            <a:r>
              <a:rPr lang="ar-DZ" dirty="0"/>
              <a:t>* </a:t>
            </a:r>
            <a:r>
              <a:rPr lang="ar-DZ" b="1" dirty="0" smtClean="0"/>
              <a:t>إستراتيجية </a:t>
            </a:r>
            <a:r>
              <a:rPr lang="ar-DZ" b="1" dirty="0"/>
              <a:t>الهيمنة المصرفية</a:t>
            </a:r>
            <a:r>
              <a:rPr lang="ar-DZ" dirty="0"/>
              <a:t>: وهدف لتحقيق التحكم والسيطرة الكاملة على السوق الصرفي عن طريق تكوين تكتلات مصرفية أو تحالفات لحماية المصالح المشتركة للمصارف.</a:t>
            </a:r>
            <a:endParaRPr lang="fr-FR" dirty="0"/>
          </a:p>
          <a:p>
            <a:pPr algn="r" rtl="1">
              <a:buNone/>
            </a:pPr>
            <a:r>
              <a:rPr lang="ar-DZ" dirty="0"/>
              <a:t>* </a:t>
            </a:r>
            <a:r>
              <a:rPr lang="ar-DZ" b="1" dirty="0" smtClean="0"/>
              <a:t>إستراتيجية </a:t>
            </a:r>
            <a:r>
              <a:rPr lang="ar-DZ" b="1" dirty="0"/>
              <a:t>المنتجات </a:t>
            </a:r>
            <a:r>
              <a:rPr lang="ar-DZ" b="1" dirty="0" err="1" smtClean="0"/>
              <a:t>الابتكارية</a:t>
            </a:r>
            <a:r>
              <a:rPr lang="ar-DZ" b="1" dirty="0" smtClean="0"/>
              <a:t> الجديدة</a:t>
            </a:r>
            <a:r>
              <a:rPr lang="ar-DZ" dirty="0"/>
              <a:t>: تتطلب هذه </a:t>
            </a:r>
            <a:r>
              <a:rPr lang="ar-DZ" dirty="0" smtClean="0"/>
              <a:t>الإستراتيجية </a:t>
            </a:r>
            <a:r>
              <a:rPr lang="ar-DZ" dirty="0"/>
              <a:t>توفر المصرف على أجهزة وهياكل وكفاءات بحث متطورة تستطيع التفوق من خلال تقديم الأفكار والخدمات الجديدة في مجال العمل المصرفي.</a:t>
            </a:r>
            <a:endParaRPr lang="fr-FR" dirty="0"/>
          </a:p>
          <a:p>
            <a:pPr algn="r" rtl="1">
              <a:buNone/>
            </a:pPr>
            <a:r>
              <a:rPr lang="ar-DZ" dirty="0"/>
              <a:t>* </a:t>
            </a:r>
            <a:r>
              <a:rPr lang="ar-DZ" b="1" dirty="0" smtClean="0"/>
              <a:t>إستراتيجية </a:t>
            </a:r>
            <a:r>
              <a:rPr lang="ar-DZ" b="1" dirty="0"/>
              <a:t>صناعة الفرص والعملاء والأسواق</a:t>
            </a:r>
            <a:r>
              <a:rPr lang="ar-DZ" dirty="0"/>
              <a:t>: وترتكز على قيام البنك بصناعة السوق وتكوين عملاء في هذه الأسواق والحكم الكامل في إشباع حاجياتهم.</a:t>
            </a:r>
            <a:endParaRPr lang="fr-FR" dirty="0"/>
          </a:p>
          <a:p>
            <a:pPr algn="r" rtl="1">
              <a:buNone/>
            </a:pP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lstStyle/>
          <a:p>
            <a:pPr algn="r" rtl="1">
              <a:buNone/>
            </a:pPr>
            <a:r>
              <a:rPr lang="ar-DZ" b="1" dirty="0"/>
              <a:t>ب- الاستراتيجيات الدفاعية</a:t>
            </a:r>
            <a:r>
              <a:rPr lang="ar-DZ" dirty="0"/>
              <a:t>: وهي استراتيجيات تتجنب التصادم مع المصارف المنافسين، ومن ميزاتها الاكتفاء بموقع غير متقدم في السوق المصرفي، مع التركيز على عدم تطبيق أي خدمة جديدة أو نظام مصرفي جديدة وانتظار نتائج تطبيق المنافسين، وتسمى هذه الاستراتيجيات باستراتجيات التبعية السوقية أو </a:t>
            </a:r>
            <a:r>
              <a:rPr lang="ar-DZ" dirty="0" smtClean="0"/>
              <a:t>إستراتيجية </a:t>
            </a:r>
            <a:r>
              <a:rPr lang="ar-DZ" dirty="0"/>
              <a:t>المحراب السوقي. </a:t>
            </a:r>
            <a:endParaRPr lang="fr-FR" dirty="0"/>
          </a:p>
          <a:p>
            <a:pPr algn="r" rtl="1">
              <a:buNone/>
            </a:pPr>
            <a:r>
              <a:rPr lang="ar-DZ" b="1" dirty="0"/>
              <a:t>ج- </a:t>
            </a:r>
            <a:r>
              <a:rPr lang="ar-DZ" b="1" dirty="0" smtClean="0"/>
              <a:t>استراتيجيه </a:t>
            </a:r>
            <a:r>
              <a:rPr lang="ar-DZ" b="1" dirty="0"/>
              <a:t>الرشاد التسويقي</a:t>
            </a:r>
            <a:r>
              <a:rPr lang="ar-DZ" dirty="0"/>
              <a:t>: وتقوم على مبدأ تخفيض التكلفة على أدنى حد ممكن وبالتالي الرفع من الربح إلى أقصى درجة ممكنة وتعتمد هذه </a:t>
            </a:r>
            <a:r>
              <a:rPr lang="ar-DZ" dirty="0" smtClean="0"/>
              <a:t>الإستراتيجية </a:t>
            </a:r>
            <a:r>
              <a:rPr lang="ar-DZ" dirty="0"/>
              <a:t>على تخفيض التكاليف أو تعظيم الربح.</a:t>
            </a:r>
            <a:endParaRPr lang="fr-FR" dirty="0"/>
          </a:p>
          <a:p>
            <a:pPr algn="r">
              <a:buNone/>
            </a:pP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39784"/>
          </a:xfrm>
        </p:spPr>
        <p:txBody>
          <a:bodyPr>
            <a:normAutofit/>
          </a:bodyPr>
          <a:lstStyle/>
          <a:p>
            <a:r>
              <a:rPr lang="ar-DZ" sz="3600" b="1" u="sng" dirty="0" smtClean="0"/>
              <a:t>4- تنفيذ الإستراتيجية التسويقية المصرفية </a:t>
            </a:r>
            <a:endParaRPr lang="fr-FR" sz="3600" b="1" u="sng" dirty="0"/>
          </a:p>
        </p:txBody>
      </p:sp>
      <p:sp>
        <p:nvSpPr>
          <p:cNvPr id="3" name="Espace réservé du contenu 2"/>
          <p:cNvSpPr>
            <a:spLocks noGrp="1"/>
          </p:cNvSpPr>
          <p:nvPr>
            <p:ph idx="1"/>
          </p:nvPr>
        </p:nvSpPr>
        <p:spPr>
          <a:xfrm>
            <a:off x="457200" y="1142984"/>
            <a:ext cx="8229600" cy="5214974"/>
          </a:xfrm>
        </p:spPr>
        <p:txBody>
          <a:bodyPr>
            <a:normAutofit fontScale="77500" lnSpcReduction="20000"/>
          </a:bodyPr>
          <a:lstStyle/>
          <a:p>
            <a:pPr algn="r" rtl="1">
              <a:buNone/>
            </a:pPr>
            <a:r>
              <a:rPr lang="ar-DZ" dirty="0" smtClean="0"/>
              <a:t>     إن </a:t>
            </a:r>
            <a:r>
              <a:rPr lang="ar-DZ" dirty="0"/>
              <a:t>تحقيق </a:t>
            </a:r>
            <a:r>
              <a:rPr lang="ar-DZ" dirty="0" smtClean="0"/>
              <a:t>الأهداف </a:t>
            </a:r>
            <a:r>
              <a:rPr lang="ar-DZ" dirty="0"/>
              <a:t>المسطرة في الخطة </a:t>
            </a:r>
            <a:r>
              <a:rPr lang="ar-DZ" dirty="0" err="1"/>
              <a:t>الاستراتيجية</a:t>
            </a:r>
            <a:r>
              <a:rPr lang="ar-DZ" dirty="0"/>
              <a:t> للمصرف تتطلب إعداد طريقة لتنفيذ الخطة </a:t>
            </a:r>
            <a:r>
              <a:rPr lang="ar-DZ" dirty="0" smtClean="0"/>
              <a:t>الإستراتيجية </a:t>
            </a:r>
            <a:r>
              <a:rPr lang="ar-DZ" dirty="0"/>
              <a:t>ويكون ذلك بالاختيار بين الأسلوبين التاليين</a:t>
            </a:r>
            <a:r>
              <a:rPr lang="ar-DZ" dirty="0" smtClean="0"/>
              <a:t>:</a:t>
            </a:r>
          </a:p>
          <a:p>
            <a:pPr algn="r" rtl="1">
              <a:buNone/>
            </a:pPr>
            <a:endParaRPr lang="fr-FR" dirty="0"/>
          </a:p>
          <a:p>
            <a:pPr marL="514350" indent="-514350" algn="r" rtl="1">
              <a:buAutoNum type="arabic1Minus"/>
            </a:pPr>
            <a:r>
              <a:rPr lang="ar-DZ" b="1" dirty="0" smtClean="0"/>
              <a:t>أسلوب </a:t>
            </a:r>
            <a:r>
              <a:rPr lang="ar-DZ" b="1" dirty="0"/>
              <a:t>تميز الخدمات المقدمة</a:t>
            </a:r>
            <a:r>
              <a:rPr lang="ar-DZ" dirty="0"/>
              <a:t>: ويعتمد هذا الأسلوب على إظهار الاختلافات التي تميز المزيج الخدمي للمصرف عن باقي المنافسين هذا ما يسهل على العملاء الاختيار بين كافة الخدمات المقدمة، وإن لم تكن هناك اختلافات فإنه على المصرف للجوء إلى استخدام الحملات الإعلامية والترويجية والتركيز على شعار البنك وعلامته التجارية</a:t>
            </a:r>
            <a:r>
              <a:rPr lang="ar-DZ" dirty="0" smtClean="0"/>
              <a:t>.</a:t>
            </a:r>
          </a:p>
          <a:p>
            <a:pPr marL="514350" indent="-514350" algn="r" rtl="1">
              <a:buAutoNum type="arabic1Minus"/>
            </a:pPr>
            <a:endParaRPr lang="fr-FR" dirty="0"/>
          </a:p>
          <a:p>
            <a:pPr algn="r" rtl="1">
              <a:buNone/>
            </a:pPr>
            <a:r>
              <a:rPr lang="ar-DZ" b="1" dirty="0"/>
              <a:t>ب: أسلوب تقسيم السوق</a:t>
            </a:r>
            <a:r>
              <a:rPr lang="ar-DZ" dirty="0"/>
              <a:t>: تغير احتياجات ورغبات الزبائن يجعل من الضروري تكييف وتعديل الخدمات المصرفية وفقا للتغيرات الطارئة على رغبات واحتياجات العملاء الحاليين، إضافة إلى اكتشاف رغبات واحتياجات العملاء المحتملين وتصميم مزيج خدمي مناسب لهم، ومن هنا فإن المصرف يقوم بتقسيم السوق وفق هذه الرغبات الخاصة بالزبائن باستعمال وسائل التسويق والترويج </a:t>
            </a:r>
            <a:r>
              <a:rPr lang="ar-DZ" dirty="0" smtClean="0"/>
              <a:t>المصرفي .          </a:t>
            </a:r>
            <a:endParaRPr lang="fr-FR" dirty="0"/>
          </a:p>
          <a:p>
            <a:pPr algn="r" rtl="1">
              <a:buNone/>
            </a:pP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809</Words>
  <Application>Microsoft Office PowerPoint</Application>
  <PresentationFormat>Affichage à l'écran (4:3)</PresentationFormat>
  <Paragraphs>33</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Thème Office</vt:lpstr>
      <vt:lpstr>الاستراتيجيات التسويقية المصرفية </vt:lpstr>
      <vt:lpstr>1- تعريف الإستراتيجية التسويقية : </vt:lpstr>
      <vt:lpstr>2- الخطة المصرفية : </vt:lpstr>
      <vt:lpstr>3- أنواع الاستراتيجيات التسويقية المصرفية </vt:lpstr>
      <vt:lpstr>أ – الاستراتيجيات الهجومية : وتستخدمها البنوك الطموحة التي ترغب بأن يكون موقع القيادة ومركز الصدارة في السوق المصرفي، وتهدف هذه الاستراتيجية إلى تحقيق التوسع والانتشار والتحكم والسيطرة على السوق المصرفي بشكل يحقق مصالح المصرف الحالية والمستقبلية، وتشمل على الإستراتيجية على عدة استراتيجيات فرعية وهي : </vt:lpstr>
      <vt:lpstr>Diapositive 6</vt:lpstr>
      <vt:lpstr>Diapositive 7</vt:lpstr>
      <vt:lpstr>4- تنفيذ الإستراتيجية التسويقية المصرفية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الاستراتيجيات التسويقية المصرفية </dc:title>
  <dc:creator>USER</dc:creator>
  <cp:lastModifiedBy>USER</cp:lastModifiedBy>
  <cp:revision>2</cp:revision>
  <dcterms:created xsi:type="dcterms:W3CDTF">2021-02-16T18:37:02Z</dcterms:created>
  <dcterms:modified xsi:type="dcterms:W3CDTF">2021-02-16T19:02:19Z</dcterms:modified>
</cp:coreProperties>
</file>