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ESSAMI" initials="A" lastIdx="1" clrIdx="0">
    <p:extLst>
      <p:ext uri="{19B8F6BF-5375-455C-9EA6-DF929625EA0E}">
        <p15:presenceInfo xmlns:p15="http://schemas.microsoft.com/office/powerpoint/2012/main" userId="ABDESSAM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31T20:02:44.60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376349-FB96-4DD6-B26D-FE5722AB25F2}" type="datetimeFigureOut">
              <a:rPr lang="fr-FR" smtClean="0"/>
              <a:t>02/01/2021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7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02/01/2021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62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02/01/2021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958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02/01/2021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593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02/01/2021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603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02/01/2021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000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02/01/2021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350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02/01/2021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214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02/01/2021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30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02/01/2021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34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02/01/2021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86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02/01/2021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27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02/01/2021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82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02/01/2021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77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02/01/2021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54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02/01/2021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51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02/01/2021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61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376349-FB96-4DD6-B26D-FE5722AB25F2}" type="datetimeFigureOut">
              <a:rPr lang="fr-FR" smtClean="0"/>
              <a:t>02/01/2021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93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2ED8FDB-17B4-4DC3-8AAB-1B68CC48F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778" y="1720516"/>
            <a:ext cx="11598443" cy="60759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ar-DZ" sz="6000" b="1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ar-SA" sz="6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ماهية </a:t>
            </a:r>
            <a:r>
              <a:rPr lang="ar-DZ" sz="6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اليقظة الاجتماعية</a:t>
            </a:r>
            <a:endParaRPr lang="fr-FR" sz="6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fr-FR" sz="6000" b="1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BD4A186-4489-4B16-ACEC-1FF9A971A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352943"/>
              </p:ext>
            </p:extLst>
          </p:nvPr>
        </p:nvGraphicFramePr>
        <p:xfrm>
          <a:off x="2334126" y="3561349"/>
          <a:ext cx="7609473" cy="180473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609473">
                  <a:extLst>
                    <a:ext uri="{9D8B030D-6E8A-4147-A177-3AD203B41FA5}">
                      <a16:colId xmlns:a16="http://schemas.microsoft.com/office/drawing/2014/main" val="4047275302"/>
                    </a:ext>
                  </a:extLst>
                </a:gridCol>
              </a:tblGrid>
              <a:tr h="180473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4400" dirty="0">
                          <a:effectLst/>
                        </a:rPr>
                        <a:t>المقاربة النظرية </a:t>
                      </a:r>
                      <a:r>
                        <a:rPr lang="ar-SA" sz="4400" dirty="0">
                          <a:effectLst/>
                        </a:rPr>
                        <a:t>لليقظة الاجتماعية</a:t>
                      </a:r>
                      <a:endParaRPr lang="fr-FR" sz="44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dirty="0">
                          <a:effectLst/>
                        </a:rPr>
                        <a:t> </a:t>
                      </a:r>
                      <a:r>
                        <a:rPr lang="fr-FR" sz="3200" dirty="0">
                          <a:effectLst/>
                        </a:rPr>
                        <a:t>VS/VRH et RSE</a:t>
                      </a:r>
                      <a:endParaRPr lang="fr-FR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4776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83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7D75E1E-29F7-4D2F-859A-3BCC8D463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-1070811"/>
            <a:ext cx="11309683" cy="830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C1E2B66-C12A-49C2-878A-24A9B33BC5BB}"/>
              </a:ext>
            </a:extLst>
          </p:cNvPr>
          <p:cNvSpPr txBox="1"/>
          <p:nvPr/>
        </p:nvSpPr>
        <p:spPr>
          <a:xfrm>
            <a:off x="144380" y="712935"/>
            <a:ext cx="11297652" cy="4688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D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تمهيد :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ظهرت اليقظة الاجتماعية في حوالي سنه 1985 في فتره بدأت معها اكبر </a:t>
            </a:r>
            <a:r>
              <a:rPr lang="ar-S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مو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جات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تسريح العمال لأسباب تتعلق بالإنتاجية او لغرض زياده الارباح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الانتقال من الملاحظة الى فهم الحالة الاجتماعية للمؤسسة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D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هدف ال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ى 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متابعه المناخ الاجتماعي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رضا العمال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توقع النزاعات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D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latin typeface="Calibri" panose="020F0502020204030204" pitchFamily="34" charset="0"/>
                <a:cs typeface="Arial" panose="020B0604020202020204" pitchFamily="34" charset="0"/>
              </a:rPr>
              <a:t>تسمح اليقظة الاجتماعية بتحديد</a:t>
            </a:r>
            <a:r>
              <a:rPr lang="fr-FR" sz="36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كل</a:t>
            </a:r>
            <a:r>
              <a:rPr lang="ar-SA" sz="3600" dirty="0">
                <a:latin typeface="Calibri" panose="020F0502020204030204" pitchFamily="34" charset="0"/>
                <a:cs typeface="Arial" panose="020B0604020202020204" pitchFamily="34" charset="0"/>
              </a:rPr>
              <a:t> الوضعيات التي تهدد المؤسسة او تهدد تماسك الفرق العمل من اجل استباق وتسير الخطر الاجتماعي بشكل </a:t>
            </a:r>
            <a:r>
              <a:rPr lang="ar-DZ" sz="3600" dirty="0">
                <a:latin typeface="Calibri" panose="020F0502020204030204" pitchFamily="34" charset="0"/>
                <a:cs typeface="Arial" panose="020B0604020202020204" pitchFamily="34" charset="0"/>
              </a:rPr>
              <a:t>أ</a:t>
            </a:r>
            <a:r>
              <a:rPr lang="ar-SA" sz="3600" dirty="0">
                <a:latin typeface="Calibri" panose="020F0502020204030204" pitchFamily="34" charset="0"/>
                <a:cs typeface="Arial" panose="020B0604020202020204" pitchFamily="34" charset="0"/>
              </a:rPr>
              <a:t>فضل</a:t>
            </a:r>
            <a:r>
              <a:rPr lang="ar-DZ" sz="36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3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3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C1E2B66-C12A-49C2-878A-24A9B33BC5BB}"/>
              </a:ext>
            </a:extLst>
          </p:cNvPr>
          <p:cNvSpPr txBox="1"/>
          <p:nvPr/>
        </p:nvSpPr>
        <p:spPr>
          <a:xfrm>
            <a:off x="254668" y="628715"/>
            <a:ext cx="11297652" cy="554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D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تعاريف :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DZ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</a:t>
            </a:r>
            <a:r>
              <a:rPr lang="ar-SA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هي </a:t>
            </a:r>
            <a:r>
              <a:rPr lang="fr-F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Processus</a:t>
            </a:r>
            <a:r>
              <a:rPr lang="ar-DZ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ar-SA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تسلسل </a:t>
            </a:r>
            <a:r>
              <a:rPr lang="ar-DZ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مترابط للعمليات"</a:t>
            </a:r>
            <a:r>
              <a:rPr lang="ar-SA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DZ" sz="3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</a:t>
            </a:r>
            <a:r>
              <a:rPr lang="ar-SA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معرف</a:t>
            </a:r>
            <a:r>
              <a:rPr lang="ar-DZ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ة</a:t>
            </a:r>
            <a:r>
              <a:rPr lang="ar-SA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تسمح للمنظمة بتصور مستقبل محدد انطلاقا من مشاريع المنظمة </a:t>
            </a:r>
            <a:r>
              <a:rPr lang="ar-SA" sz="3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الفردية والجماعية</a:t>
            </a:r>
            <a:r>
              <a:rPr lang="ar-DZ" sz="3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DZ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</a:t>
            </a:r>
            <a:r>
              <a:rPr lang="ar-DZ" sz="3800" dirty="0">
                <a:latin typeface="Calibri" panose="020F0502020204030204" pitchFamily="34" charset="0"/>
                <a:cs typeface="Arial" panose="020B0604020202020204" pitchFamily="34" charset="0"/>
              </a:rPr>
              <a:t>وسيلة </a:t>
            </a:r>
            <a:r>
              <a:rPr lang="ar-SA" sz="3800" dirty="0">
                <a:latin typeface="Calibri" panose="020F0502020204030204" pitchFamily="34" charset="0"/>
                <a:cs typeface="Arial" panose="020B0604020202020204" pitchFamily="34" charset="0"/>
              </a:rPr>
              <a:t>هو </a:t>
            </a:r>
            <a:r>
              <a:rPr lang="ar-SA" sz="38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للإنصات</a:t>
            </a:r>
            <a:r>
              <a:rPr lang="ar-DZ" sz="3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DZ" sz="3800" b="1" dirty="0">
                <a:latin typeface="Calibri" panose="020F0502020204030204" pitchFamily="34" charset="0"/>
                <a:cs typeface="Arial" panose="020B0604020202020204" pitchFamily="34" charset="0"/>
              </a:rPr>
              <a:t>هدفها</a:t>
            </a:r>
            <a:r>
              <a:rPr lang="ar-DZ" sz="3800" dirty="0">
                <a:latin typeface="Calibri" panose="020F0502020204030204" pitchFamily="34" charset="0"/>
                <a:cs typeface="Arial" panose="020B0604020202020204" pitchFamily="34" charset="0"/>
              </a:rPr>
              <a:t> استباق وقوع النزاعات</a:t>
            </a:r>
            <a:r>
              <a:rPr lang="ar-SA" sz="3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DZ" sz="3800" dirty="0">
                <a:latin typeface="Calibri" panose="020F0502020204030204" pitchFamily="34" charset="0"/>
                <a:cs typeface="Arial" panose="020B0604020202020204" pitchFamily="34" charset="0"/>
              </a:rPr>
              <a:t>و</a:t>
            </a:r>
            <a:r>
              <a:rPr lang="ar-SA" sz="3800" b="1" dirty="0">
                <a:latin typeface="Calibri" panose="020F0502020204030204" pitchFamily="34" charset="0"/>
                <a:cs typeface="Arial" panose="020B0604020202020204" pitchFamily="34" charset="0"/>
              </a:rPr>
              <a:t>غايتها</a:t>
            </a:r>
            <a:r>
              <a:rPr lang="ar-SA" sz="3800" dirty="0">
                <a:latin typeface="Calibri" panose="020F0502020204030204" pitchFamily="34" charset="0"/>
                <a:cs typeface="Arial" panose="020B0604020202020204" pitchFamily="34" charset="0"/>
              </a:rPr>
              <a:t> تحقيق التنظيم الاجتماعي داخل المنظمة و</a:t>
            </a:r>
            <a:r>
              <a:rPr lang="ar-DZ" sz="3800" dirty="0">
                <a:latin typeface="Calibri" panose="020F0502020204030204" pitchFamily="34" charset="0"/>
                <a:cs typeface="Arial" panose="020B0604020202020204" pitchFamily="34" charset="0"/>
              </a:rPr>
              <a:t>هذا وفق</a:t>
            </a:r>
            <a:r>
              <a:rPr lang="ar-SA" sz="3800" dirty="0">
                <a:latin typeface="Calibri" panose="020F0502020204030204" pitchFamily="34" charset="0"/>
                <a:cs typeface="Arial" panose="020B0604020202020204" pitchFamily="34" charset="0"/>
              </a:rPr>
              <a:t> اتجاهين</a:t>
            </a:r>
            <a:r>
              <a:rPr lang="ar-DZ" sz="3800" dirty="0">
                <a:latin typeface="Calibri" panose="020F0502020204030204" pitchFamily="34" charset="0"/>
                <a:cs typeface="Arial" panose="020B0604020202020204" pitchFamily="34" charset="0"/>
              </a:rPr>
              <a:t> :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800" dirty="0">
                <a:latin typeface="Calibri" panose="020F0502020204030204" pitchFamily="34" charset="0"/>
                <a:cs typeface="Arial" panose="020B0604020202020204" pitchFamily="34" charset="0"/>
              </a:rPr>
              <a:t>الاول </a:t>
            </a:r>
            <a:r>
              <a:rPr lang="ar-DZ" sz="3800" dirty="0">
                <a:latin typeface="Calibri" panose="020F0502020204030204" pitchFamily="34" charset="0"/>
                <a:cs typeface="Arial" panose="020B0604020202020204" pitchFamily="34" charset="0"/>
              </a:rPr>
              <a:t>: م</a:t>
            </a:r>
            <a:r>
              <a:rPr lang="ar-SA" sz="3800" dirty="0">
                <a:latin typeface="Calibri" panose="020F0502020204030204" pitchFamily="34" charset="0"/>
                <a:cs typeface="Arial" panose="020B0604020202020204" pitchFamily="34" charset="0"/>
              </a:rPr>
              <a:t>وجه نحو الحذر والمراقبة</a:t>
            </a:r>
            <a:r>
              <a:rPr lang="ar-DZ" sz="3800" dirty="0">
                <a:latin typeface="Calibri" panose="020F0502020204030204" pitchFamily="34" charset="0"/>
                <a:cs typeface="Arial" panose="020B0604020202020204" pitchFamily="34" charset="0"/>
              </a:rPr>
              <a:t> المستمرة</a:t>
            </a:r>
            <a:r>
              <a:rPr lang="ar-SA" sz="3800" dirty="0">
                <a:latin typeface="Calibri" panose="020F0502020204030204" pitchFamily="34" charset="0"/>
                <a:cs typeface="Arial" panose="020B0604020202020204" pitchFamily="34" charset="0"/>
              </a:rPr>
              <a:t> لمحيط ما</a:t>
            </a:r>
            <a:r>
              <a:rPr lang="ar-DZ" sz="3800" dirty="0">
                <a:latin typeface="Calibri" panose="020F0502020204030204" pitchFamily="34" charset="0"/>
                <a:cs typeface="Arial" panose="020B0604020202020204" pitchFamily="34" charset="0"/>
              </a:rPr>
              <a:t>(مصلحة، ورشة،...)</a:t>
            </a:r>
            <a:r>
              <a:rPr lang="ar-SA" sz="3800" dirty="0">
                <a:latin typeface="Calibri" panose="020F0502020204030204" pitchFamily="34" charset="0"/>
                <a:cs typeface="Arial" panose="020B0604020202020204" pitchFamily="34" charset="0"/>
              </a:rPr>
              <a:t> داخل المنظمة</a:t>
            </a:r>
            <a:r>
              <a:rPr lang="ar-DZ" sz="3800" dirty="0">
                <a:latin typeface="Calibri" panose="020F0502020204030204" pitchFamily="34" charset="0"/>
                <a:cs typeface="Arial" panose="020B0604020202020204" pitchFamily="34" charset="0"/>
              </a:rPr>
              <a:t> حدد مسبقا.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DZ" sz="3800" dirty="0">
                <a:latin typeface="Calibri" panose="020F0502020204030204" pitchFamily="34" charset="0"/>
                <a:cs typeface="Arial" panose="020B0604020202020204" pitchFamily="34" charset="0"/>
              </a:rPr>
              <a:t>الثاني : تنبيه مختلف الاعوان للرهانات الاستراتيجية.</a:t>
            </a:r>
            <a:r>
              <a:rPr lang="ar-SA" sz="4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4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3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C1E2B66-C12A-49C2-878A-24A9B33BC5BB}"/>
              </a:ext>
            </a:extLst>
          </p:cNvPr>
          <p:cNvSpPr txBox="1"/>
          <p:nvPr/>
        </p:nvSpPr>
        <p:spPr>
          <a:xfrm>
            <a:off x="266701" y="718835"/>
            <a:ext cx="11297652" cy="5116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D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مفاهيم ...                       </a:t>
            </a:r>
            <a:r>
              <a:rPr lang="ar-SA" sz="3600" b="1" dirty="0">
                <a:effectLst/>
              </a:rPr>
              <a:t> </a:t>
            </a:r>
            <a:r>
              <a:rPr lang="fr-FR" sz="3600" b="1" dirty="0">
                <a:effectLst/>
              </a:rPr>
              <a:t>VS/VRH et RSE</a:t>
            </a:r>
            <a:endParaRPr lang="fr-FR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RSE</a:t>
            </a:r>
            <a:r>
              <a:rPr lang="ar-D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هي 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مسؤوليه المؤسسة اتجاه </a:t>
            </a:r>
            <a:r>
              <a:rPr lang="ar-D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آثارها على المجتمع.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D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فالمسؤولية الاجتماعية لمؤسسة ما تجاه آ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ثار قراراتها ونشاطاتها على ال</a:t>
            </a:r>
            <a:r>
              <a:rPr lang="ar-D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مجتمع وعلى 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البيئة</a:t>
            </a:r>
            <a:r>
              <a:rPr lang="ar-D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يجب ان تترجم بسل</a:t>
            </a:r>
            <a:r>
              <a:rPr lang="ar-D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وك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شفاف واخلاقي بحيث</a:t>
            </a:r>
            <a:r>
              <a:rPr lang="ar-D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يساهم هذا السلوك في الت</a:t>
            </a:r>
            <a:r>
              <a:rPr lang="ar-D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مي</a:t>
            </a:r>
            <a:r>
              <a:rPr lang="ar-D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ة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المستدامة</a:t>
            </a:r>
            <a:r>
              <a:rPr lang="ar-DZ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D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يأخذ بعين الاعتبار </a:t>
            </a:r>
            <a:r>
              <a:rPr lang="ar-D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حقوق </a:t>
            </a:r>
            <a:r>
              <a:rPr lang="ar-D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</a:t>
            </a:r>
            <a:r>
              <a:rPr lang="ar-S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ستيكهولدرز</a:t>
            </a:r>
            <a:r>
              <a:rPr lang="ar-D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ar-DZ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ar-D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يحترم القوانين المعمول بها </a:t>
            </a:r>
            <a:r>
              <a:rPr lang="ar-SA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يمكن العودة للمحاضرة</a:t>
            </a:r>
            <a:r>
              <a:rPr lang="ar-DZ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</a:t>
            </a:r>
            <a:endParaRPr lang="fr-FR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0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C1E2B66-C12A-49C2-878A-24A9B33BC5BB}"/>
              </a:ext>
            </a:extLst>
          </p:cNvPr>
          <p:cNvSpPr txBox="1"/>
          <p:nvPr/>
        </p:nvSpPr>
        <p:spPr>
          <a:xfrm>
            <a:off x="566487" y="664811"/>
            <a:ext cx="10923671" cy="5897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r-FR" sz="3600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VS/VRH</a:t>
            </a:r>
            <a:r>
              <a:rPr lang="ar-SA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3600" b="1" u="sn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ان اليقظة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الاجتماعية ويقظة</a:t>
            </a:r>
            <a:r>
              <a:rPr lang="ar-DZ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المواد البشرية 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تمثل رافعه لتحديد </a:t>
            </a:r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المحاور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التي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يمكن أن 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تتطور فيها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المؤسسة من خلال 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استباق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الاحداث.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تتجسد العلاقة بينهما في </a:t>
            </a:r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نظام معلوماتي 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 خلاله تكون المؤسسة في انصات مستمر لمحيطها الداخلي والخارجي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D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DZ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الداخلي : ك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الاستجابة لإشكاليه تسريح العمال</a:t>
            </a:r>
            <a:r>
              <a:rPr lang="ar-DZ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الخارجي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:ك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استباق 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توظيف 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المهارات النادرة </a:t>
            </a:r>
            <a:endParaRPr lang="ar-D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ان تطوير اي سياسه للتنمية المستدامة</a:t>
            </a:r>
            <a:r>
              <a:rPr lang="ar-D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 منظمة ما</a:t>
            </a:r>
            <a:r>
              <a:rPr lang="ar-S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مشروطه </a:t>
            </a:r>
            <a:r>
              <a:rPr lang="ar-D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</a:t>
            </a:r>
            <a:r>
              <a:rPr lang="ar-S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تعني</a:t>
            </a:r>
            <a:r>
              <a:rPr lang="ar-D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ة</a:t>
            </a:r>
            <a:r>
              <a:rPr lang="ar-S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D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جميع أعضائها</a:t>
            </a:r>
          </a:p>
        </p:txBody>
      </p:sp>
    </p:spTree>
    <p:extLst>
      <p:ext uri="{BB962C8B-B14F-4D97-AF65-F5344CB8AC3E}">
        <p14:creationId xmlns:p14="http://schemas.microsoft.com/office/powerpoint/2010/main" val="415093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C1E2B66-C12A-49C2-878A-24A9B33BC5BB}"/>
              </a:ext>
            </a:extLst>
          </p:cNvPr>
          <p:cNvSpPr txBox="1"/>
          <p:nvPr/>
        </p:nvSpPr>
        <p:spPr>
          <a:xfrm>
            <a:off x="362952" y="422439"/>
            <a:ext cx="11297652" cy="6013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VS/VRH et RSE</a:t>
            </a:r>
            <a:r>
              <a:rPr lang="ar-S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3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تتمثل في توفير الادوات والطرق التقنية 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المؤشرات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قواعد البيانات مخططات العمل ادوات التقييم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،...).</a:t>
            </a:r>
            <a:endParaRPr lang="ar-DZ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كما أ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 العامل البشري في 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قلب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ه</a:t>
            </a:r>
            <a:r>
              <a:rPr lang="ar-DZ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ذ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العلاقة الثلاثية </a:t>
            </a:r>
            <a:r>
              <a:rPr lang="ar-DZ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...مما يحتم على 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المؤسسة الالتزام بسياسه ل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لتسيير 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تهتم ب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DZ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التكوين والتحفيز.</a:t>
            </a: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الحوكمة.</a:t>
            </a: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الجوانب المادية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الشرعية</a:t>
            </a:r>
            <a:r>
              <a:rPr lang="ar-D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2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C1E2B66-C12A-49C2-878A-24A9B33BC5BB}"/>
              </a:ext>
            </a:extLst>
          </p:cNvPr>
          <p:cNvSpPr txBox="1"/>
          <p:nvPr/>
        </p:nvSpPr>
        <p:spPr>
          <a:xfrm>
            <a:off x="634164" y="2373295"/>
            <a:ext cx="10923671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D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EB4E64-28AB-4ADD-93F1-384F33BB8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-794085"/>
            <a:ext cx="12047621" cy="801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8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C1E2B66-C12A-49C2-878A-24A9B33BC5BB}"/>
              </a:ext>
            </a:extLst>
          </p:cNvPr>
          <p:cNvSpPr txBox="1"/>
          <p:nvPr/>
        </p:nvSpPr>
        <p:spPr>
          <a:xfrm>
            <a:off x="566487" y="664811"/>
            <a:ext cx="10923671" cy="655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D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53C7055-C350-42BC-844F-7DDE3F125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7" y="-842211"/>
            <a:ext cx="11059026" cy="818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69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C1E2B66-C12A-49C2-878A-24A9B33BC5BB}"/>
              </a:ext>
            </a:extLst>
          </p:cNvPr>
          <p:cNvSpPr txBox="1"/>
          <p:nvPr/>
        </p:nvSpPr>
        <p:spPr>
          <a:xfrm>
            <a:off x="362952" y="422439"/>
            <a:ext cx="11297652" cy="3506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DZ" sz="4000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كيفياتها: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DZ" sz="3600" b="1" u="sn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DZ" sz="3600" b="1" u="sn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36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لوحة القيادة لليقظة الاجتماعية "المؤشرات"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62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1082</TotalTime>
  <Words>364</Words>
  <Application>Microsoft Office PowerPoint</Application>
  <PresentationFormat>Grand écran</PresentationFormat>
  <Paragraphs>36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Google Sans</vt:lpstr>
      <vt:lpstr>Organique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Mohamed Rouina</dc:creator>
  <cp:lastModifiedBy>ABDESSAMI</cp:lastModifiedBy>
  <cp:revision>50</cp:revision>
  <dcterms:created xsi:type="dcterms:W3CDTF">2020-12-17T14:41:09Z</dcterms:created>
  <dcterms:modified xsi:type="dcterms:W3CDTF">2021-01-02T22:51:42Z</dcterms:modified>
</cp:coreProperties>
</file>