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505EA44-E787-41C0-8420-61B4B1E96662}" type="datetimeFigureOut">
              <a:rPr lang="fr-FR" smtClean="0"/>
              <a:pPr/>
              <a:t>07/12/2020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552A0C-D052-45BF-9757-5F46B3A966B0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52A0C-D052-45BF-9757-5F46B3A966B0}" type="slidenum">
              <a:rPr lang="fr-FR" smtClean="0"/>
              <a:pPr/>
              <a:t>1</a:t>
            </a:fld>
            <a:endParaRPr 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A552A0C-D052-45BF-9757-5F46B3A966B0}" type="slidenum">
              <a:rPr lang="fr-FR" smtClean="0"/>
              <a:pPr/>
              <a:t>2</a:t>
            </a:fld>
            <a:endParaRPr lang="fr-F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pPr/>
              <a:t>07/12/2020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pPr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2594" y="71414"/>
            <a:ext cx="9000000" cy="1338828"/>
          </a:xfrm>
          <a:prstGeom prst="rect">
            <a:avLst/>
          </a:prstGeom>
          <a:solidFill>
            <a:srgbClr val="DAEEF3"/>
          </a:solidFill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b="1" i="0" u="sng" strike="noStrike" cap="none" normalizeH="0" baseline="0" dirty="0" smtClean="0">
                <a:ln>
                  <a:noFill/>
                </a:ln>
                <a:solidFill>
                  <a:srgbClr val="00B050"/>
                </a:solidFill>
                <a:effectLst/>
                <a:latin typeface="+mj-lt"/>
                <a:ea typeface="Times New Roman" pitchFamily="18" charset="0"/>
                <a:cs typeface="Calibri" pitchFamily="34" charset="0"/>
              </a:rPr>
              <a:t>Semestre : 5</a:t>
            </a:r>
            <a:endParaRPr kumimoji="0" lang="fr-FR" b="0" i="0" u="sng" strike="noStrike" cap="none" normalizeH="0" baseline="0" dirty="0" smtClean="0">
              <a:ln>
                <a:noFill/>
              </a:ln>
              <a:solidFill>
                <a:srgbClr val="00B050"/>
              </a:solidFill>
              <a:effectLst/>
              <a:latin typeface="+mj-lt"/>
              <a:cs typeface="Arial" pitchFamily="34" charset="0"/>
            </a:endParaRPr>
          </a:p>
          <a:p>
            <a:r>
              <a:rPr lang="fr-FR" b="1" dirty="0" smtClean="0"/>
              <a:t>Unité </a:t>
            </a:r>
            <a:r>
              <a:rPr lang="fr-FR" b="1" dirty="0" smtClean="0"/>
              <a:t>d’enseignement: UED 3.1</a:t>
            </a:r>
            <a:endParaRPr lang="fr-FR" dirty="0" smtClean="0"/>
          </a:p>
          <a:p>
            <a:r>
              <a:rPr lang="fr-FR" b="1" dirty="0" smtClean="0"/>
              <a:t>Matière: Infrastructures ferroviaires</a:t>
            </a:r>
            <a:endParaRPr lang="fr-FR" dirty="0" smtClean="0"/>
          </a:p>
          <a:p>
            <a:r>
              <a:rPr lang="fr-FR" b="1" dirty="0" smtClean="0"/>
              <a:t>VHS: </a:t>
            </a:r>
            <a:r>
              <a:rPr lang="fr-FR" b="1" dirty="0" smtClean="0">
                <a:solidFill>
                  <a:srgbClr val="FF0000"/>
                </a:solidFill>
              </a:rPr>
              <a:t>22h30</a:t>
            </a:r>
            <a:r>
              <a:rPr lang="fr-FR" b="1" dirty="0" smtClean="0"/>
              <a:t> (Cours: 1h00</a:t>
            </a:r>
            <a:r>
              <a:rPr lang="fr-FR" b="1" dirty="0" smtClean="0"/>
              <a:t>), Crédits</a:t>
            </a:r>
            <a:r>
              <a:rPr lang="fr-FR" b="1" dirty="0" smtClean="0"/>
              <a:t>: 1,  Coefficient: 1</a:t>
            </a:r>
            <a:endParaRPr lang="fr-FR" dirty="0"/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144000" y="1428736"/>
            <a:ext cx="9000000" cy="51090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1" i="0" u="sng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Times New Roman" pitchFamily="18" charset="0"/>
                <a:cs typeface="Times New Roman" pitchFamily="18" charset="0"/>
              </a:rPr>
              <a:t>Contenu de la matière : 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r>
              <a:rPr lang="fr-FR" b="1" u="sng" dirty="0" smtClean="0"/>
              <a:t>Chapitre 1.</a:t>
            </a:r>
            <a:r>
              <a:rPr lang="fr-FR" b="1" dirty="0" smtClean="0"/>
              <a:t>  Généralités sur le transport ferroviaire	</a:t>
            </a:r>
            <a:endParaRPr lang="fr-FR" dirty="0" smtClean="0"/>
          </a:p>
          <a:p>
            <a:r>
              <a:rPr lang="fr-FR" dirty="0" smtClean="0"/>
              <a:t>Intérêt du transport ferroviaire (Train, Métro, Tramway</a:t>
            </a:r>
            <a:r>
              <a:rPr lang="fr-FR" dirty="0" smtClean="0"/>
              <a:t>).</a:t>
            </a:r>
          </a:p>
          <a:p>
            <a:endParaRPr lang="fr-FR" dirty="0" smtClean="0"/>
          </a:p>
          <a:p>
            <a:r>
              <a:rPr lang="fr-FR" b="1" u="sng" dirty="0" smtClean="0"/>
              <a:t>Chapitre 2.</a:t>
            </a:r>
            <a:r>
              <a:rPr lang="fr-FR" b="1" dirty="0" smtClean="0"/>
              <a:t> Caractéristiques géométriques des voies ferrées </a:t>
            </a:r>
            <a:endParaRPr lang="fr-FR" dirty="0" smtClean="0"/>
          </a:p>
          <a:p>
            <a:r>
              <a:rPr lang="fr-FR" dirty="0" smtClean="0"/>
              <a:t>Les rails et leur structure métalliques, Evaluation des charges et des surcharges</a:t>
            </a:r>
            <a:r>
              <a:rPr lang="fr-FR" dirty="0" smtClean="0"/>
              <a:t>.</a:t>
            </a:r>
          </a:p>
          <a:p>
            <a:endParaRPr lang="fr-FR" dirty="0" smtClean="0"/>
          </a:p>
          <a:p>
            <a:r>
              <a:rPr lang="fr-FR" b="1" u="sng" dirty="0" smtClean="0"/>
              <a:t>Chapitre 3.</a:t>
            </a:r>
            <a:r>
              <a:rPr lang="fr-FR" b="1" dirty="0" smtClean="0"/>
              <a:t>  Comportement et dimensionnement des voies </a:t>
            </a:r>
            <a:r>
              <a:rPr lang="fr-FR" b="1" dirty="0" smtClean="0"/>
              <a:t>ferrées</a:t>
            </a:r>
          </a:p>
          <a:p>
            <a:endParaRPr lang="fr-FR" dirty="0" smtClean="0"/>
          </a:p>
          <a:p>
            <a:r>
              <a:rPr lang="fr-FR" b="1" u="sng" dirty="0" smtClean="0"/>
              <a:t>Chapitre 4.</a:t>
            </a:r>
            <a:r>
              <a:rPr lang="fr-FR" b="1" dirty="0" smtClean="0"/>
              <a:t> Ouvrages d’assainissement d’une ligne ferroviaire </a:t>
            </a:r>
            <a:endParaRPr lang="fr-FR" dirty="0" smtClean="0"/>
          </a:p>
          <a:p>
            <a:r>
              <a:rPr lang="fr-FR" b="1" dirty="0" smtClean="0"/>
              <a:t> </a:t>
            </a:r>
            <a:endParaRPr lang="fr-FR" dirty="0" smtClean="0"/>
          </a:p>
          <a:p>
            <a:r>
              <a:rPr lang="fr-FR" b="1" u="sng" dirty="0" smtClean="0"/>
              <a:t>Mode d’évaluation</a:t>
            </a:r>
            <a:r>
              <a:rPr lang="fr-FR" b="1" u="sng" dirty="0" smtClean="0"/>
              <a:t>:</a:t>
            </a:r>
            <a:r>
              <a:rPr lang="fr-FR" b="1" dirty="0" smtClean="0"/>
              <a:t>                </a:t>
            </a:r>
            <a:r>
              <a:rPr lang="fr-FR" dirty="0" smtClean="0"/>
              <a:t>Examen</a:t>
            </a:r>
            <a:r>
              <a:rPr lang="fr-FR" dirty="0" smtClean="0"/>
              <a:t>: 100</a:t>
            </a:r>
            <a:r>
              <a:rPr lang="fr-FR" dirty="0" smtClean="0"/>
              <a:t>%.</a:t>
            </a:r>
          </a:p>
          <a:p>
            <a:endParaRPr lang="fr-FR" dirty="0" smtClean="0"/>
          </a:p>
          <a:p>
            <a:r>
              <a:rPr lang="fr-FR" b="1" u="heavy" dirty="0" smtClean="0"/>
              <a:t>Références bibliographiques</a:t>
            </a:r>
            <a:r>
              <a:rPr lang="fr-FR" b="1" u="heavy" dirty="0" smtClean="0"/>
              <a:t>:</a:t>
            </a:r>
          </a:p>
          <a:p>
            <a:endParaRPr lang="fr-FR" dirty="0" smtClean="0"/>
          </a:p>
          <a:p>
            <a:pPr lvl="0"/>
            <a:r>
              <a:rPr lang="fr-FR" dirty="0" smtClean="0"/>
              <a:t>P. Alias. « Les cours de chemin de fer professés à l’Ecole des Ponts et Chaussées ». RHCP, 1996.  </a:t>
            </a:r>
          </a:p>
          <a:p>
            <a:pPr lvl="0"/>
            <a:r>
              <a:rPr lang="fr-FR" dirty="0" smtClean="0"/>
              <a:t>Collections OPU, Algérie. </a:t>
            </a:r>
            <a:endParaRPr lang="fr-FR" dirty="0" smtClean="0">
              <a:latin typeface="+mj-lt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71406" y="357166"/>
            <a:ext cx="900000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fr-FR" b="1" u="sng" dirty="0" smtClean="0">
                <a:latin typeface="+mj-lt"/>
              </a:rPr>
              <a:t>Chapitre 4 :</a:t>
            </a:r>
            <a:r>
              <a:rPr lang="fr-FR" b="1" dirty="0" smtClean="0">
                <a:latin typeface="+mj-lt"/>
              </a:rPr>
              <a:t> Levé oblique latéral						      </a:t>
            </a:r>
          </a:p>
          <a:p>
            <a:pPr algn="just"/>
            <a:r>
              <a:rPr lang="fr-FR" dirty="0" smtClean="0">
                <a:latin typeface="+mj-lt"/>
              </a:rPr>
              <a:t>Définitions, Méthode de levé, Calculs</a:t>
            </a:r>
          </a:p>
          <a:p>
            <a:pPr algn="just"/>
            <a:endParaRPr lang="fr-FR" b="1" u="sng" dirty="0" smtClean="0">
              <a:latin typeface="+mj-lt"/>
            </a:endParaRPr>
          </a:p>
          <a:p>
            <a:pPr algn="just"/>
            <a:r>
              <a:rPr lang="fr-FR" b="1" u="sng" dirty="0" smtClean="0">
                <a:latin typeface="+mj-lt"/>
              </a:rPr>
              <a:t>Chapitre 5 :</a:t>
            </a:r>
            <a:r>
              <a:rPr lang="fr-FR" b="1" dirty="0" smtClean="0">
                <a:latin typeface="+mj-lt"/>
              </a:rPr>
              <a:t> Implantation							</a:t>
            </a:r>
          </a:p>
          <a:p>
            <a:pPr algn="just"/>
            <a:r>
              <a:rPr lang="fr-FR" dirty="0" smtClean="0">
                <a:latin typeface="+mj-lt"/>
              </a:rPr>
              <a:t>Définitions, Implantation d’alignements droits, Implantation de courbes (Raccordements circulaires), Implantation de Bâtiments</a:t>
            </a:r>
            <a:endParaRPr lang="fr-FR" altLang="zh-CN" dirty="0" smtClean="0">
              <a:latin typeface="+mj-lt"/>
              <a:cs typeface="Arial" pitchFamily="34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CN" b="1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+mj-lt"/>
              <a:ea typeface="SimSun" pitchFamily="2" charset="-122"/>
              <a:cs typeface="Cambria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Mode d’évaluation : 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	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SimSun" pitchFamily="2" charset="-122"/>
                <a:cs typeface="Times New Roman" pitchFamily="18" charset="0"/>
              </a:rPr>
              <a:t>Examen: 100%</a:t>
            </a: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altLang="zh-CN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  <a:cs typeface="Times New Roman" pitchFamily="18" charset="0"/>
              </a:rPr>
              <a:t>Références bibliographiques: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  Topographie appliquée aux travaux publics, bâtiment et levés urbains.</a:t>
            </a: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  Topographie générales, tome 1 et 2, R. D’</a:t>
            </a:r>
            <a:r>
              <a:rPr kumimoji="0" lang="fr-F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hollander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. </a:t>
            </a:r>
            <a:r>
              <a:rPr kumimoji="0" lang="fr-F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Eyrolles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, Paris, 1970.</a:t>
            </a: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  Maîtriser la topographie, M. Brabant. </a:t>
            </a:r>
            <a:r>
              <a:rPr kumimoji="0" lang="fr-F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Eyrolles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, Paris, 2003.</a:t>
            </a: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  Topographie et topométrie modernes, S. Milles, J. </a:t>
            </a:r>
            <a:r>
              <a:rPr kumimoji="0" lang="fr-F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Lagofun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. </a:t>
            </a:r>
            <a:r>
              <a:rPr kumimoji="0" lang="fr-FR" altLang="zh-CN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Eyrolles</a:t>
            </a:r>
            <a:r>
              <a:rPr kumimoji="0" lang="fr-FR" altLang="zh-CN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SimSun" pitchFamily="2" charset="-122"/>
                <a:cs typeface="Cambria" pitchFamily="18" charset="0"/>
              </a:rPr>
              <a:t>, Paris,1999</a:t>
            </a:r>
            <a:endParaRPr kumimoji="0" lang="fr-FR" altLang="zh-CN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9</Words>
  <PresentationFormat>Affichage à l'écran (4:3)</PresentationFormat>
  <Paragraphs>38</Paragraphs>
  <Slides>2</Slides>
  <Notes>2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3" baseType="lpstr">
      <vt:lpstr>Thème Office</vt:lpstr>
      <vt:lpstr>Diapositive 1</vt:lpstr>
      <vt:lpstr>Diapositive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benammar</dc:creator>
  <cp:lastModifiedBy>benammar</cp:lastModifiedBy>
  <cp:revision>2</cp:revision>
  <dcterms:created xsi:type="dcterms:W3CDTF">2020-12-07T19:41:08Z</dcterms:created>
  <dcterms:modified xsi:type="dcterms:W3CDTF">2020-12-07T19:58:00Z</dcterms:modified>
</cp:coreProperties>
</file>