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46"/>
  </p:notesMasterIdLst>
  <p:sldIdLst>
    <p:sldId id="256" r:id="rId2"/>
    <p:sldId id="279" r:id="rId3"/>
    <p:sldId id="317" r:id="rId4"/>
    <p:sldId id="257" r:id="rId5"/>
    <p:sldId id="274" r:id="rId6"/>
    <p:sldId id="282" r:id="rId7"/>
    <p:sldId id="283" r:id="rId8"/>
    <p:sldId id="261" r:id="rId9"/>
    <p:sldId id="287" r:id="rId10"/>
    <p:sldId id="288" r:id="rId11"/>
    <p:sldId id="289" r:id="rId12"/>
    <p:sldId id="290" r:id="rId13"/>
    <p:sldId id="291" r:id="rId14"/>
    <p:sldId id="292" r:id="rId15"/>
    <p:sldId id="293" r:id="rId16"/>
    <p:sldId id="332" r:id="rId17"/>
    <p:sldId id="294" r:id="rId18"/>
    <p:sldId id="295" r:id="rId19"/>
    <p:sldId id="296" r:id="rId20"/>
    <p:sldId id="329" r:id="rId21"/>
    <p:sldId id="298" r:id="rId22"/>
    <p:sldId id="299" r:id="rId23"/>
    <p:sldId id="300" r:id="rId24"/>
    <p:sldId id="301" r:id="rId25"/>
    <p:sldId id="302" r:id="rId26"/>
    <p:sldId id="330" r:id="rId27"/>
    <p:sldId id="305" r:id="rId28"/>
    <p:sldId id="306" r:id="rId29"/>
    <p:sldId id="307" r:id="rId30"/>
    <p:sldId id="308" r:id="rId31"/>
    <p:sldId id="309" r:id="rId32"/>
    <p:sldId id="310" r:id="rId33"/>
    <p:sldId id="311" r:id="rId34"/>
    <p:sldId id="331" r:id="rId35"/>
    <p:sldId id="313" r:id="rId36"/>
    <p:sldId id="314" r:id="rId37"/>
    <p:sldId id="316" r:id="rId38"/>
    <p:sldId id="326" r:id="rId39"/>
    <p:sldId id="327" r:id="rId40"/>
    <p:sldId id="275" r:id="rId41"/>
    <p:sldId id="328" r:id="rId42"/>
    <p:sldId id="263" r:id="rId43"/>
    <p:sldId id="264" r:id="rId44"/>
    <p:sldId id="321" r:id="rId4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E3EF"/>
    <a:srgbClr val="FCD8E9"/>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4635" autoAdjust="0"/>
    <p:restoredTop sz="86329" autoAdjust="0"/>
  </p:normalViewPr>
  <p:slideViewPr>
    <p:cSldViewPr>
      <p:cViewPr varScale="1">
        <p:scale>
          <a:sx n="57" d="100"/>
          <a:sy n="57" d="100"/>
        </p:scale>
        <p:origin x="1836" y="48"/>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AC97B8-74FD-43ED-85F8-CB35C4E2F35D}" type="doc">
      <dgm:prSet loTypeId="urn:microsoft.com/office/officeart/2005/8/layout/bList2#4" loCatId="list" qsTypeId="urn:microsoft.com/office/officeart/2005/8/quickstyle/3d2" qsCatId="3D" csTypeId="urn:microsoft.com/office/officeart/2005/8/colors/colorful4" csCatId="colorful" phldr="1"/>
      <dgm:spPr/>
    </dgm:pt>
    <dgm:pt modelId="{23AE964C-8C3C-4488-9010-455068D7BD9D}">
      <dgm:prSet phldrT="[Texte]" custT="1"/>
      <dgm:spPr/>
      <dgm:t>
        <a:bodyPr/>
        <a:lstStyle/>
        <a:p>
          <a:pPr algn="ctr" rtl="1"/>
          <a:r>
            <a:rPr lang="ar-DZ" sz="2600" b="1" dirty="0" smtClean="0">
              <a:latin typeface="Simplified Arabic" pitchFamily="18" charset="-78"/>
              <a:cs typeface="Calibri" pitchFamily="34" charset="0"/>
            </a:rPr>
            <a:t>ت</a:t>
          </a:r>
          <a:r>
            <a:rPr lang="ar-SA" sz="2600" b="1" dirty="0" smtClean="0">
              <a:latin typeface="Simplified Arabic" pitchFamily="18" charset="-78"/>
              <a:cs typeface="Calibri" pitchFamily="34" charset="0"/>
            </a:rPr>
            <a:t>رقيم </a:t>
          </a:r>
          <a:r>
            <a:rPr lang="ar-SA" sz="2600" b="1" dirty="0" err="1" smtClean="0">
              <a:latin typeface="Simplified Arabic" pitchFamily="18" charset="-78"/>
              <a:cs typeface="Calibri" pitchFamily="34" charset="0"/>
            </a:rPr>
            <a:t>الإستبي</a:t>
          </a:r>
          <a:r>
            <a:rPr lang="ar-DZ" sz="2600" b="1" dirty="0" smtClean="0">
              <a:latin typeface="Simplified Arabic" pitchFamily="18" charset="-78"/>
              <a:cs typeface="Calibri" pitchFamily="34" charset="0"/>
            </a:rPr>
            <a:t>ا</a:t>
          </a:r>
          <a:r>
            <a:rPr lang="ar-SA" sz="2600" b="1" dirty="0" err="1" smtClean="0">
              <a:latin typeface="Simplified Arabic" pitchFamily="18" charset="-78"/>
              <a:cs typeface="Calibri" pitchFamily="34" charset="0"/>
            </a:rPr>
            <a:t>نات</a:t>
          </a:r>
          <a:endParaRPr lang="fr-FR" sz="2600" dirty="0"/>
        </a:p>
      </dgm:t>
    </dgm:pt>
    <dgm:pt modelId="{A5896767-C790-4267-81B8-E325426B06BF}" type="parTrans" cxnId="{19B5E7C2-EFA4-4FC4-8951-F439C6F4A051}">
      <dgm:prSet/>
      <dgm:spPr/>
      <dgm:t>
        <a:bodyPr/>
        <a:lstStyle/>
        <a:p>
          <a:endParaRPr lang="fr-FR" sz="2600"/>
        </a:p>
      </dgm:t>
    </dgm:pt>
    <dgm:pt modelId="{5727F723-1EC9-4600-982B-E90D4B68815A}" type="sibTrans" cxnId="{19B5E7C2-EFA4-4FC4-8951-F439C6F4A051}">
      <dgm:prSet/>
      <dgm:spPr/>
      <dgm:t>
        <a:bodyPr/>
        <a:lstStyle/>
        <a:p>
          <a:endParaRPr lang="fr-FR" sz="2600"/>
        </a:p>
      </dgm:t>
    </dgm:pt>
    <dgm:pt modelId="{72400227-C9D2-427C-AFC6-391132C720A5}">
      <dgm:prSet custT="1"/>
      <dgm:spPr/>
      <dgm:t>
        <a:bodyPr/>
        <a:lstStyle/>
        <a:p>
          <a:pPr algn="just" rtl="1"/>
          <a:r>
            <a:rPr lang="ar-SA" sz="2600" dirty="0" smtClean="0">
              <a:latin typeface="Simplified Arabic" pitchFamily="18" charset="-78"/>
              <a:cs typeface="Calibri" pitchFamily="34" charset="0"/>
            </a:rPr>
            <a:t>كما وضحنا آنفًا في كيفية تصميم </a:t>
          </a:r>
          <a:r>
            <a:rPr lang="ar-SA" sz="2600" dirty="0" err="1" smtClean="0">
              <a:latin typeface="Simplified Arabic" pitchFamily="18" charset="-78"/>
              <a:cs typeface="Calibri" pitchFamily="34" charset="0"/>
            </a:rPr>
            <a:t>الإستبيان</a:t>
          </a:r>
          <a:r>
            <a:rPr lang="ar-SA" sz="2600" dirty="0" smtClean="0">
              <a:latin typeface="Simplified Arabic" pitchFamily="18" charset="-78"/>
              <a:cs typeface="Calibri" pitchFamily="34" charset="0"/>
            </a:rPr>
            <a:t> ضرورة إدراج في الصفحة الأولى رقم </a:t>
          </a:r>
          <a:r>
            <a:rPr lang="ar-SA" sz="2600" dirty="0" err="1" smtClean="0">
              <a:latin typeface="Simplified Arabic" pitchFamily="18" charset="-78"/>
              <a:cs typeface="Calibri" pitchFamily="34" charset="0"/>
            </a:rPr>
            <a:t>الإستبيان</a:t>
          </a:r>
          <a:r>
            <a:rPr lang="ar-SA" sz="2600" dirty="0" smtClean="0">
              <a:latin typeface="Simplified Arabic" pitchFamily="18" charset="-78"/>
              <a:cs typeface="Calibri" pitchFamily="34" charset="0"/>
            </a:rPr>
            <a:t>، وبالتالي هنا نقوم بترقيمها من الرقم 01 إلى غاية الرقم </a:t>
          </a:r>
          <a:r>
            <a:rPr lang="fr-FR" sz="2600" dirty="0" smtClean="0">
              <a:latin typeface="Simplified Arabic" pitchFamily="18" charset="-78"/>
              <a:cs typeface="Calibri" pitchFamily="34" charset="0"/>
            </a:rPr>
            <a:t>35</a:t>
          </a:r>
          <a:r>
            <a:rPr lang="ar-SA" sz="2600" dirty="0" err="1" smtClean="0">
              <a:latin typeface="Simplified Arabic" pitchFamily="18" charset="-78"/>
              <a:cs typeface="Calibri" pitchFamily="34" charset="0"/>
            </a:rPr>
            <a:t>.</a:t>
          </a:r>
          <a:endParaRPr lang="fr-FR" sz="2600" dirty="0"/>
        </a:p>
      </dgm:t>
    </dgm:pt>
    <dgm:pt modelId="{824C4B01-8BE2-4F67-B054-5640E0C18048}" type="parTrans" cxnId="{7085EBFE-6204-4133-BBF8-9D5596170961}">
      <dgm:prSet/>
      <dgm:spPr/>
      <dgm:t>
        <a:bodyPr/>
        <a:lstStyle/>
        <a:p>
          <a:endParaRPr lang="fr-FR" sz="2600"/>
        </a:p>
      </dgm:t>
    </dgm:pt>
    <dgm:pt modelId="{F83B7817-159E-4BCB-B096-17A1D5F2DC01}" type="sibTrans" cxnId="{7085EBFE-6204-4133-BBF8-9D5596170961}">
      <dgm:prSet/>
      <dgm:spPr/>
      <dgm:t>
        <a:bodyPr/>
        <a:lstStyle/>
        <a:p>
          <a:endParaRPr lang="fr-FR" sz="2600"/>
        </a:p>
      </dgm:t>
    </dgm:pt>
    <dgm:pt modelId="{EAD0FEF0-8B4B-4E0E-8A5F-1E4025938B75}">
      <dgm:prSet phldrT="[Texte]" custT="1"/>
      <dgm:spPr/>
      <dgm:t>
        <a:bodyPr/>
        <a:lstStyle/>
        <a:p>
          <a:pPr algn="ctr"/>
          <a:r>
            <a:rPr lang="ar-DZ" sz="2600" b="1" dirty="0" smtClean="0">
              <a:latin typeface="Simplified Arabic" pitchFamily="18" charset="-78"/>
              <a:cs typeface="Calibri" pitchFamily="34" charset="0"/>
            </a:rPr>
            <a:t>الترميز</a:t>
          </a:r>
          <a:endParaRPr lang="fr-FR" sz="2600" dirty="0"/>
        </a:p>
      </dgm:t>
    </dgm:pt>
    <dgm:pt modelId="{D46FE57B-F00D-44E3-AE4F-9B3BDF1BBD8D}" type="sibTrans" cxnId="{B6E7EB57-0F27-406B-9060-0DEC8C9D2BF4}">
      <dgm:prSet/>
      <dgm:spPr/>
      <dgm:t>
        <a:bodyPr/>
        <a:lstStyle/>
        <a:p>
          <a:endParaRPr lang="fr-FR" sz="2600"/>
        </a:p>
      </dgm:t>
    </dgm:pt>
    <dgm:pt modelId="{57CB0F06-CCA4-44D0-932E-7B075C3484BB}" type="parTrans" cxnId="{B6E7EB57-0F27-406B-9060-0DEC8C9D2BF4}">
      <dgm:prSet/>
      <dgm:spPr/>
      <dgm:t>
        <a:bodyPr/>
        <a:lstStyle/>
        <a:p>
          <a:endParaRPr lang="fr-FR" sz="2600"/>
        </a:p>
      </dgm:t>
    </dgm:pt>
    <dgm:pt modelId="{5F90B923-1CB3-4452-A442-42495A897031}">
      <dgm:prSet custT="1"/>
      <dgm:spPr/>
      <dgm:t>
        <a:bodyPr/>
        <a:lstStyle/>
        <a:p>
          <a:pPr algn="just" rtl="1"/>
          <a:r>
            <a:rPr lang="ar-DZ" sz="2600" b="1" dirty="0" smtClean="0">
              <a:latin typeface="Simplified Arabic" pitchFamily="18" charset="-78"/>
              <a:cs typeface="Calibri" pitchFamily="34" charset="0"/>
            </a:rPr>
            <a:t> </a:t>
          </a:r>
          <a:r>
            <a:rPr lang="ar-DZ" sz="2600" dirty="0" smtClean="0">
              <a:latin typeface="Simplified Arabic" pitchFamily="18" charset="-78"/>
              <a:cs typeface="Calibri" pitchFamily="34" charset="0"/>
            </a:rPr>
            <a:t>أي تحويل إجابة –إجابات- كل سؤال إلى أرقام أو حروف يسهل إدخالها إلى الحاسوب.</a:t>
          </a:r>
          <a:endParaRPr lang="fr-FR" sz="2600" dirty="0"/>
        </a:p>
      </dgm:t>
    </dgm:pt>
    <dgm:pt modelId="{1841B501-0CF0-46F5-AB8A-4803D706E4C5}" type="sibTrans" cxnId="{BE4AED68-8164-47CA-A6FA-E48B629EF03A}">
      <dgm:prSet/>
      <dgm:spPr/>
      <dgm:t>
        <a:bodyPr/>
        <a:lstStyle/>
        <a:p>
          <a:endParaRPr lang="fr-FR" sz="2600"/>
        </a:p>
      </dgm:t>
    </dgm:pt>
    <dgm:pt modelId="{63E0097D-DD72-4D6D-9835-9B936A9F0639}" type="parTrans" cxnId="{BE4AED68-8164-47CA-A6FA-E48B629EF03A}">
      <dgm:prSet/>
      <dgm:spPr/>
      <dgm:t>
        <a:bodyPr/>
        <a:lstStyle/>
        <a:p>
          <a:endParaRPr lang="fr-FR" sz="2600"/>
        </a:p>
      </dgm:t>
    </dgm:pt>
    <dgm:pt modelId="{BF3E930E-2721-45D7-95C0-55BC5E52AF4E}">
      <dgm:prSet custT="1"/>
      <dgm:spPr/>
      <dgm:t>
        <a:bodyPr/>
        <a:lstStyle/>
        <a:p>
          <a:pPr algn="just" rtl="1"/>
          <a:r>
            <a:rPr lang="ar-DZ" sz="2600" b="1" dirty="0" smtClean="0">
              <a:latin typeface="Simplified Arabic" pitchFamily="18" charset="-78"/>
              <a:cs typeface="Calibri" pitchFamily="34" charset="0"/>
            </a:rPr>
            <a:t>عملية </a:t>
          </a:r>
          <a:r>
            <a:rPr lang="ar-DZ" sz="2600" b="1" dirty="0" err="1" smtClean="0">
              <a:latin typeface="Simplified Arabic" pitchFamily="18" charset="-78"/>
              <a:cs typeface="Calibri" pitchFamily="34" charset="0"/>
            </a:rPr>
            <a:t>الإنتقال</a:t>
          </a:r>
          <a:r>
            <a:rPr lang="ar-DZ" sz="2600" b="1" dirty="0" smtClean="0">
              <a:latin typeface="Simplified Arabic" pitchFamily="18" charset="-78"/>
              <a:cs typeface="Calibri" pitchFamily="34" charset="0"/>
            </a:rPr>
            <a:t> من </a:t>
          </a:r>
          <a:r>
            <a:rPr lang="ar-DZ" sz="2600" b="1" dirty="0" err="1" smtClean="0">
              <a:latin typeface="Simplified Arabic" pitchFamily="18" charset="-78"/>
              <a:cs typeface="Calibri" pitchFamily="34" charset="0"/>
            </a:rPr>
            <a:t>الإستبيان</a:t>
          </a:r>
          <a:r>
            <a:rPr lang="ar-DZ" sz="2600" b="1" dirty="0" smtClean="0">
              <a:latin typeface="Simplified Arabic" pitchFamily="18" charset="-78"/>
              <a:cs typeface="Calibri" pitchFamily="34" charset="0"/>
            </a:rPr>
            <a:t> إلى برنامج </a:t>
          </a:r>
          <a:r>
            <a:rPr lang="fr-FR" sz="2600" b="1" dirty="0" smtClean="0">
              <a:latin typeface="Simplified Arabic" pitchFamily="18" charset="-78"/>
              <a:cs typeface="Calibri" pitchFamily="34" charset="0"/>
            </a:rPr>
            <a:t>SPSS</a:t>
          </a:r>
          <a:r>
            <a:rPr lang="ar-DZ" sz="2600" b="1" dirty="0" smtClean="0">
              <a:latin typeface="Simplified Arabic" pitchFamily="18" charset="-78"/>
              <a:cs typeface="Calibri" pitchFamily="34" charset="0"/>
            </a:rPr>
            <a:t>:</a:t>
          </a:r>
          <a:endParaRPr lang="fr-FR" sz="2600" dirty="0"/>
        </a:p>
      </dgm:t>
    </dgm:pt>
    <dgm:pt modelId="{B53F4893-395F-4D8F-9CA6-4716BA844AEE}" type="sibTrans" cxnId="{9E137F10-00B7-408A-B905-1B1569CF4485}">
      <dgm:prSet/>
      <dgm:spPr/>
      <dgm:t>
        <a:bodyPr/>
        <a:lstStyle/>
        <a:p>
          <a:endParaRPr lang="fr-FR" sz="2600"/>
        </a:p>
      </dgm:t>
    </dgm:pt>
    <dgm:pt modelId="{0DB7AFD8-8DF1-4A75-AF88-8D89408C77B3}" type="parTrans" cxnId="{9E137F10-00B7-408A-B905-1B1569CF4485}">
      <dgm:prSet/>
      <dgm:spPr/>
      <dgm:t>
        <a:bodyPr/>
        <a:lstStyle/>
        <a:p>
          <a:endParaRPr lang="fr-FR" sz="2600"/>
        </a:p>
      </dgm:t>
    </dgm:pt>
    <dgm:pt modelId="{13AB8ECC-07CA-47C4-972B-4B4BB6809255}" type="pres">
      <dgm:prSet presAssocID="{75AC97B8-74FD-43ED-85F8-CB35C4E2F35D}" presName="diagram" presStyleCnt="0">
        <dgm:presLayoutVars>
          <dgm:dir/>
          <dgm:animLvl val="lvl"/>
          <dgm:resizeHandles val="exact"/>
        </dgm:presLayoutVars>
      </dgm:prSet>
      <dgm:spPr/>
    </dgm:pt>
    <dgm:pt modelId="{3564EB6D-C3FC-4E57-8387-9E14424ED8FD}" type="pres">
      <dgm:prSet presAssocID="{EAD0FEF0-8B4B-4E0E-8A5F-1E4025938B75}" presName="compNode" presStyleCnt="0"/>
      <dgm:spPr/>
    </dgm:pt>
    <dgm:pt modelId="{8E73509F-77E0-4E83-8CFF-FB4FF32973B6}" type="pres">
      <dgm:prSet presAssocID="{EAD0FEF0-8B4B-4E0E-8A5F-1E4025938B75}" presName="childRect" presStyleLbl="bgAcc1" presStyleIdx="0" presStyleCnt="2">
        <dgm:presLayoutVars>
          <dgm:bulletEnabled val="1"/>
        </dgm:presLayoutVars>
      </dgm:prSet>
      <dgm:spPr/>
      <dgm:t>
        <a:bodyPr/>
        <a:lstStyle/>
        <a:p>
          <a:endParaRPr lang="fr-FR"/>
        </a:p>
      </dgm:t>
    </dgm:pt>
    <dgm:pt modelId="{9B557303-BF5B-4810-AECA-292DD8288044}" type="pres">
      <dgm:prSet presAssocID="{EAD0FEF0-8B4B-4E0E-8A5F-1E4025938B75}" presName="parentText" presStyleLbl="node1" presStyleIdx="0" presStyleCnt="0">
        <dgm:presLayoutVars>
          <dgm:chMax val="0"/>
          <dgm:bulletEnabled val="1"/>
        </dgm:presLayoutVars>
      </dgm:prSet>
      <dgm:spPr/>
      <dgm:t>
        <a:bodyPr/>
        <a:lstStyle/>
        <a:p>
          <a:endParaRPr lang="fr-FR"/>
        </a:p>
      </dgm:t>
    </dgm:pt>
    <dgm:pt modelId="{F8EDBB92-8C37-4C2B-9331-F34A6BF0A626}" type="pres">
      <dgm:prSet presAssocID="{EAD0FEF0-8B4B-4E0E-8A5F-1E4025938B75}" presName="parentRect" presStyleLbl="alignNode1" presStyleIdx="0" presStyleCnt="2"/>
      <dgm:spPr/>
      <dgm:t>
        <a:bodyPr/>
        <a:lstStyle/>
        <a:p>
          <a:endParaRPr lang="fr-FR"/>
        </a:p>
      </dgm:t>
    </dgm:pt>
    <dgm:pt modelId="{819B4721-E7FE-40C1-9C13-63285FC272B0}" type="pres">
      <dgm:prSet presAssocID="{EAD0FEF0-8B4B-4E0E-8A5F-1E4025938B75}" presName="adorn" presStyleLbl="fgAccFollowNode1" presStyleIdx="0" presStyleCnt="2"/>
      <dgm:spPr>
        <a:blipFill rotWithShape="0">
          <a:blip xmlns:r="http://schemas.openxmlformats.org/officeDocument/2006/relationships" r:embed="rId1"/>
          <a:stretch>
            <a:fillRect/>
          </a:stretch>
        </a:blipFill>
      </dgm:spPr>
    </dgm:pt>
    <dgm:pt modelId="{2221879D-662B-4A34-B7F7-970F73668D80}" type="pres">
      <dgm:prSet presAssocID="{D46FE57B-F00D-44E3-AE4F-9B3BDF1BBD8D}" presName="sibTrans" presStyleLbl="sibTrans2D1" presStyleIdx="0" presStyleCnt="0"/>
      <dgm:spPr/>
      <dgm:t>
        <a:bodyPr/>
        <a:lstStyle/>
        <a:p>
          <a:endParaRPr lang="fr-FR"/>
        </a:p>
      </dgm:t>
    </dgm:pt>
    <dgm:pt modelId="{8641949A-24A6-4401-96BF-120FEAC075F7}" type="pres">
      <dgm:prSet presAssocID="{23AE964C-8C3C-4488-9010-455068D7BD9D}" presName="compNode" presStyleCnt="0"/>
      <dgm:spPr/>
    </dgm:pt>
    <dgm:pt modelId="{CC06EA43-4947-44A7-95EB-332FF6D70C7F}" type="pres">
      <dgm:prSet presAssocID="{23AE964C-8C3C-4488-9010-455068D7BD9D}" presName="childRect" presStyleLbl="bgAcc1" presStyleIdx="1" presStyleCnt="2">
        <dgm:presLayoutVars>
          <dgm:bulletEnabled val="1"/>
        </dgm:presLayoutVars>
      </dgm:prSet>
      <dgm:spPr/>
      <dgm:t>
        <a:bodyPr/>
        <a:lstStyle/>
        <a:p>
          <a:endParaRPr lang="fr-FR"/>
        </a:p>
      </dgm:t>
    </dgm:pt>
    <dgm:pt modelId="{357E0DA4-3B34-450A-9AA5-85A042B10724}" type="pres">
      <dgm:prSet presAssocID="{23AE964C-8C3C-4488-9010-455068D7BD9D}" presName="parentText" presStyleLbl="node1" presStyleIdx="0" presStyleCnt="0">
        <dgm:presLayoutVars>
          <dgm:chMax val="0"/>
          <dgm:bulletEnabled val="1"/>
        </dgm:presLayoutVars>
      </dgm:prSet>
      <dgm:spPr/>
      <dgm:t>
        <a:bodyPr/>
        <a:lstStyle/>
        <a:p>
          <a:endParaRPr lang="fr-FR"/>
        </a:p>
      </dgm:t>
    </dgm:pt>
    <dgm:pt modelId="{D78AB801-0404-4E26-945A-E478F9B919EA}" type="pres">
      <dgm:prSet presAssocID="{23AE964C-8C3C-4488-9010-455068D7BD9D}" presName="parentRect" presStyleLbl="alignNode1" presStyleIdx="1" presStyleCnt="2"/>
      <dgm:spPr/>
      <dgm:t>
        <a:bodyPr/>
        <a:lstStyle/>
        <a:p>
          <a:endParaRPr lang="fr-FR"/>
        </a:p>
      </dgm:t>
    </dgm:pt>
    <dgm:pt modelId="{6D65438D-C2F8-44BE-81E6-AF1ED3627F17}" type="pres">
      <dgm:prSet presAssocID="{23AE964C-8C3C-4488-9010-455068D7BD9D}" presName="adorn" presStyleLbl="fgAccFollowNode1" presStyleIdx="1" presStyleCnt="2"/>
      <dgm:spPr>
        <a:blipFill rotWithShape="0">
          <a:blip xmlns:r="http://schemas.openxmlformats.org/officeDocument/2006/relationships" r:embed="rId2"/>
          <a:stretch>
            <a:fillRect/>
          </a:stretch>
        </a:blipFill>
      </dgm:spPr>
    </dgm:pt>
  </dgm:ptLst>
  <dgm:cxnLst>
    <dgm:cxn modelId="{36F9B6A6-A3E5-4BC7-A757-971B473B0571}" type="presOf" srcId="{BF3E930E-2721-45D7-95C0-55BC5E52AF4E}" destId="{8E73509F-77E0-4E83-8CFF-FB4FF32973B6}" srcOrd="0" destOrd="0" presId="urn:microsoft.com/office/officeart/2005/8/layout/bList2#4"/>
    <dgm:cxn modelId="{48CF7B9D-73F4-4195-B298-2932AC4FD82B}" type="presOf" srcId="{23AE964C-8C3C-4488-9010-455068D7BD9D}" destId="{D78AB801-0404-4E26-945A-E478F9B919EA}" srcOrd="1" destOrd="0" presId="urn:microsoft.com/office/officeart/2005/8/layout/bList2#4"/>
    <dgm:cxn modelId="{19B5E7C2-EFA4-4FC4-8951-F439C6F4A051}" srcId="{75AC97B8-74FD-43ED-85F8-CB35C4E2F35D}" destId="{23AE964C-8C3C-4488-9010-455068D7BD9D}" srcOrd="1" destOrd="0" parTransId="{A5896767-C790-4267-81B8-E325426B06BF}" sibTransId="{5727F723-1EC9-4600-982B-E90D4B68815A}"/>
    <dgm:cxn modelId="{AA4B7BFD-BAF6-4BBF-8142-F117DD4225B1}" type="presOf" srcId="{72400227-C9D2-427C-AFC6-391132C720A5}" destId="{CC06EA43-4947-44A7-95EB-332FF6D70C7F}" srcOrd="0" destOrd="0" presId="urn:microsoft.com/office/officeart/2005/8/layout/bList2#4"/>
    <dgm:cxn modelId="{1CC92EDC-36C7-4AAB-8C51-F43A2D749E28}" type="presOf" srcId="{75AC97B8-74FD-43ED-85F8-CB35C4E2F35D}" destId="{13AB8ECC-07CA-47C4-972B-4B4BB6809255}" srcOrd="0" destOrd="0" presId="urn:microsoft.com/office/officeart/2005/8/layout/bList2#4"/>
    <dgm:cxn modelId="{B6E7EB57-0F27-406B-9060-0DEC8C9D2BF4}" srcId="{75AC97B8-74FD-43ED-85F8-CB35C4E2F35D}" destId="{EAD0FEF0-8B4B-4E0E-8A5F-1E4025938B75}" srcOrd="0" destOrd="0" parTransId="{57CB0F06-CCA4-44D0-932E-7B075C3484BB}" sibTransId="{D46FE57B-F00D-44E3-AE4F-9B3BDF1BBD8D}"/>
    <dgm:cxn modelId="{BE4AED68-8164-47CA-A6FA-E48B629EF03A}" srcId="{EAD0FEF0-8B4B-4E0E-8A5F-1E4025938B75}" destId="{5F90B923-1CB3-4452-A442-42495A897031}" srcOrd="1" destOrd="0" parTransId="{63E0097D-DD72-4D6D-9835-9B936A9F0639}" sibTransId="{1841B501-0CF0-46F5-AB8A-4803D706E4C5}"/>
    <dgm:cxn modelId="{3BB4D041-912E-4067-9B27-A441265679DE}" type="presOf" srcId="{D46FE57B-F00D-44E3-AE4F-9B3BDF1BBD8D}" destId="{2221879D-662B-4A34-B7F7-970F73668D80}" srcOrd="0" destOrd="0" presId="urn:microsoft.com/office/officeart/2005/8/layout/bList2#4"/>
    <dgm:cxn modelId="{9E137F10-00B7-408A-B905-1B1569CF4485}" srcId="{EAD0FEF0-8B4B-4E0E-8A5F-1E4025938B75}" destId="{BF3E930E-2721-45D7-95C0-55BC5E52AF4E}" srcOrd="0" destOrd="0" parTransId="{0DB7AFD8-8DF1-4A75-AF88-8D89408C77B3}" sibTransId="{B53F4893-395F-4D8F-9CA6-4716BA844AEE}"/>
    <dgm:cxn modelId="{3FAC813D-7D0E-4EF6-AADA-7B5BE9155F70}" type="presOf" srcId="{EAD0FEF0-8B4B-4E0E-8A5F-1E4025938B75}" destId="{9B557303-BF5B-4810-AECA-292DD8288044}" srcOrd="0" destOrd="0" presId="urn:microsoft.com/office/officeart/2005/8/layout/bList2#4"/>
    <dgm:cxn modelId="{7AA1FCB3-666A-4096-98FF-400C38EF747A}" type="presOf" srcId="{23AE964C-8C3C-4488-9010-455068D7BD9D}" destId="{357E0DA4-3B34-450A-9AA5-85A042B10724}" srcOrd="0" destOrd="0" presId="urn:microsoft.com/office/officeart/2005/8/layout/bList2#4"/>
    <dgm:cxn modelId="{47B72983-8E5B-459A-A8EE-50AC794C6BA9}" type="presOf" srcId="{5F90B923-1CB3-4452-A442-42495A897031}" destId="{8E73509F-77E0-4E83-8CFF-FB4FF32973B6}" srcOrd="0" destOrd="1" presId="urn:microsoft.com/office/officeart/2005/8/layout/bList2#4"/>
    <dgm:cxn modelId="{7085EBFE-6204-4133-BBF8-9D5596170961}" srcId="{23AE964C-8C3C-4488-9010-455068D7BD9D}" destId="{72400227-C9D2-427C-AFC6-391132C720A5}" srcOrd="0" destOrd="0" parTransId="{824C4B01-8BE2-4F67-B054-5640E0C18048}" sibTransId="{F83B7817-159E-4BCB-B096-17A1D5F2DC01}"/>
    <dgm:cxn modelId="{A85B3ED6-969A-4757-8EBE-867556008BC8}" type="presOf" srcId="{EAD0FEF0-8B4B-4E0E-8A5F-1E4025938B75}" destId="{F8EDBB92-8C37-4C2B-9331-F34A6BF0A626}" srcOrd="1" destOrd="0" presId="urn:microsoft.com/office/officeart/2005/8/layout/bList2#4"/>
    <dgm:cxn modelId="{8B3ED308-2FEC-43FD-BF16-ED8704292F75}" type="presParOf" srcId="{13AB8ECC-07CA-47C4-972B-4B4BB6809255}" destId="{3564EB6D-C3FC-4E57-8387-9E14424ED8FD}" srcOrd="0" destOrd="0" presId="urn:microsoft.com/office/officeart/2005/8/layout/bList2#4"/>
    <dgm:cxn modelId="{5718E915-A240-4988-8307-675DC8EEE899}" type="presParOf" srcId="{3564EB6D-C3FC-4E57-8387-9E14424ED8FD}" destId="{8E73509F-77E0-4E83-8CFF-FB4FF32973B6}" srcOrd="0" destOrd="0" presId="urn:microsoft.com/office/officeart/2005/8/layout/bList2#4"/>
    <dgm:cxn modelId="{39C2E006-68AC-4336-AC1E-325E16551D97}" type="presParOf" srcId="{3564EB6D-C3FC-4E57-8387-9E14424ED8FD}" destId="{9B557303-BF5B-4810-AECA-292DD8288044}" srcOrd="1" destOrd="0" presId="urn:microsoft.com/office/officeart/2005/8/layout/bList2#4"/>
    <dgm:cxn modelId="{F78CD9B8-88B5-495E-9698-DEFD9893D7F3}" type="presParOf" srcId="{3564EB6D-C3FC-4E57-8387-9E14424ED8FD}" destId="{F8EDBB92-8C37-4C2B-9331-F34A6BF0A626}" srcOrd="2" destOrd="0" presId="urn:microsoft.com/office/officeart/2005/8/layout/bList2#4"/>
    <dgm:cxn modelId="{A360CC72-9758-40F2-A932-99B12ACB925C}" type="presParOf" srcId="{3564EB6D-C3FC-4E57-8387-9E14424ED8FD}" destId="{819B4721-E7FE-40C1-9C13-63285FC272B0}" srcOrd="3" destOrd="0" presId="urn:microsoft.com/office/officeart/2005/8/layout/bList2#4"/>
    <dgm:cxn modelId="{31480ADE-1F19-4382-AD05-E662C781041F}" type="presParOf" srcId="{13AB8ECC-07CA-47C4-972B-4B4BB6809255}" destId="{2221879D-662B-4A34-B7F7-970F73668D80}" srcOrd="1" destOrd="0" presId="urn:microsoft.com/office/officeart/2005/8/layout/bList2#4"/>
    <dgm:cxn modelId="{5F459635-AD4D-4C6C-A26C-40C07F17B938}" type="presParOf" srcId="{13AB8ECC-07CA-47C4-972B-4B4BB6809255}" destId="{8641949A-24A6-4401-96BF-120FEAC075F7}" srcOrd="2" destOrd="0" presId="urn:microsoft.com/office/officeart/2005/8/layout/bList2#4"/>
    <dgm:cxn modelId="{F823AA94-F1E3-4862-B648-CCD54B1FD346}" type="presParOf" srcId="{8641949A-24A6-4401-96BF-120FEAC075F7}" destId="{CC06EA43-4947-44A7-95EB-332FF6D70C7F}" srcOrd="0" destOrd="0" presId="urn:microsoft.com/office/officeart/2005/8/layout/bList2#4"/>
    <dgm:cxn modelId="{4B32A3B3-0D21-4B9F-896B-768A3CFB520E}" type="presParOf" srcId="{8641949A-24A6-4401-96BF-120FEAC075F7}" destId="{357E0DA4-3B34-450A-9AA5-85A042B10724}" srcOrd="1" destOrd="0" presId="urn:microsoft.com/office/officeart/2005/8/layout/bList2#4"/>
    <dgm:cxn modelId="{78AABD0F-F4B4-48AF-85E0-E8D74D66535E}" type="presParOf" srcId="{8641949A-24A6-4401-96BF-120FEAC075F7}" destId="{D78AB801-0404-4E26-945A-E478F9B919EA}" srcOrd="2" destOrd="0" presId="urn:microsoft.com/office/officeart/2005/8/layout/bList2#4"/>
    <dgm:cxn modelId="{396A2246-E210-44BE-B120-E2E0FFB24619}" type="presParOf" srcId="{8641949A-24A6-4401-96BF-120FEAC075F7}" destId="{6D65438D-C2F8-44BE-81E6-AF1ED3627F17}" srcOrd="3" destOrd="0" presId="urn:microsoft.com/office/officeart/2005/8/layout/bList2#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16D04E-E147-4CDF-B76C-866023577360}" type="doc">
      <dgm:prSet loTypeId="urn:microsoft.com/office/officeart/2005/8/layout/lProcess1" loCatId="process" qsTypeId="urn:microsoft.com/office/officeart/2005/8/quickstyle/3d1" qsCatId="3D" csTypeId="urn:microsoft.com/office/officeart/2005/8/colors/colorful1#2" csCatId="colorful" phldr="1"/>
      <dgm:spPr/>
      <dgm:t>
        <a:bodyPr/>
        <a:lstStyle/>
        <a:p>
          <a:endParaRPr lang="fr-FR"/>
        </a:p>
      </dgm:t>
    </dgm:pt>
    <dgm:pt modelId="{D2A62B0C-3828-4517-A56F-DB4EAA14D6F9}">
      <dgm:prSet phldrT="[Texte]" custT="1"/>
      <dgm:spPr/>
      <dgm:t>
        <a:bodyPr/>
        <a:lstStyle/>
        <a:p>
          <a:pPr algn="ctr" rtl="1">
            <a:lnSpc>
              <a:spcPct val="100000"/>
            </a:lnSpc>
            <a:spcAft>
              <a:spcPts val="0"/>
            </a:spcAft>
          </a:pPr>
          <a:r>
            <a:rPr lang="ar-DZ" sz="2200" b="1" dirty="0" smtClean="0">
              <a:solidFill>
                <a:schemeClr val="bg1"/>
              </a:solidFill>
              <a:latin typeface="Simplified Arabic" pitchFamily="18" charset="-78"/>
              <a:cs typeface="Times New Roman" pitchFamily="18" charset="0"/>
            </a:rPr>
            <a:t>الأشخاص المبحوثين/المشاهدات- الذين يقومون بالإجابة عن أسئلة </a:t>
          </a:r>
          <a:r>
            <a:rPr lang="ar-DZ" sz="2200" b="1" dirty="0" err="1" smtClean="0">
              <a:solidFill>
                <a:schemeClr val="bg1"/>
              </a:solidFill>
              <a:latin typeface="Simplified Arabic" pitchFamily="18" charset="-78"/>
              <a:cs typeface="Times New Roman" pitchFamily="18" charset="0"/>
            </a:rPr>
            <a:t>الإستبيان</a:t>
          </a:r>
          <a:r>
            <a:rPr lang="ar-DZ" sz="2200" b="1" dirty="0" smtClean="0">
              <a:solidFill>
                <a:schemeClr val="bg1"/>
              </a:solidFill>
              <a:latin typeface="Simplified Arabic" pitchFamily="18" charset="-78"/>
              <a:cs typeface="Times New Roman" pitchFamily="18" charset="0"/>
            </a:rPr>
            <a:t> يطلق عليهم </a:t>
          </a:r>
          <a:r>
            <a:rPr lang="ar-DZ" sz="2200" b="1" dirty="0" err="1" smtClean="0">
              <a:solidFill>
                <a:schemeClr val="bg1"/>
              </a:solidFill>
              <a:latin typeface="Simplified Arabic" pitchFamily="18" charset="-78"/>
              <a:cs typeface="Times New Roman" pitchFamily="18" charset="0"/>
            </a:rPr>
            <a:t>إسم</a:t>
          </a:r>
          <a:r>
            <a:rPr lang="ar-DZ" sz="2200" b="1" dirty="0" smtClean="0">
              <a:solidFill>
                <a:schemeClr val="bg1"/>
              </a:solidFill>
              <a:latin typeface="Simplified Arabic" pitchFamily="18" charset="-78"/>
              <a:cs typeface="Times New Roman" pitchFamily="18" charset="0"/>
            </a:rPr>
            <a:t>: </a:t>
          </a:r>
          <a:endParaRPr lang="fr-FR" sz="2200" b="1" dirty="0">
            <a:solidFill>
              <a:schemeClr val="bg1"/>
            </a:solidFill>
          </a:endParaRPr>
        </a:p>
      </dgm:t>
    </dgm:pt>
    <dgm:pt modelId="{ACA1045F-9A7A-4033-9535-1AA1C0692BE3}" type="parTrans" cxnId="{6368E204-04AE-4AF8-A283-7C449D34BEC2}">
      <dgm:prSet/>
      <dgm:spPr/>
      <dgm:t>
        <a:bodyPr/>
        <a:lstStyle/>
        <a:p>
          <a:endParaRPr lang="fr-FR" sz="2200" b="1">
            <a:solidFill>
              <a:schemeClr val="bg1"/>
            </a:solidFill>
          </a:endParaRPr>
        </a:p>
      </dgm:t>
    </dgm:pt>
    <dgm:pt modelId="{F3886434-069B-41F5-ACA7-785DA56E9484}" type="sibTrans" cxnId="{6368E204-04AE-4AF8-A283-7C449D34BEC2}">
      <dgm:prSet/>
      <dgm:spPr/>
      <dgm:t>
        <a:bodyPr/>
        <a:lstStyle/>
        <a:p>
          <a:endParaRPr lang="fr-FR" sz="2200" b="1">
            <a:solidFill>
              <a:schemeClr val="bg1"/>
            </a:solidFill>
          </a:endParaRPr>
        </a:p>
      </dgm:t>
    </dgm:pt>
    <dgm:pt modelId="{8B5C3DA1-E3C8-497C-A917-CB8A0DB8CB25}">
      <dgm:prSet phldrT="[Texte]" custT="1"/>
      <dgm:spPr/>
      <dgm:t>
        <a:bodyPr/>
        <a:lstStyle/>
        <a:p>
          <a:pPr algn="ctr" rtl="1"/>
          <a:r>
            <a:rPr lang="ar-DZ" sz="2200" b="1" dirty="0" smtClean="0">
              <a:solidFill>
                <a:schemeClr val="bg1"/>
              </a:solidFill>
              <a:latin typeface="Simplified Arabic" pitchFamily="18" charset="-78"/>
              <a:cs typeface="Times New Roman" pitchFamily="18" charset="0"/>
            </a:rPr>
            <a:t>حالات </a:t>
          </a:r>
          <a:r>
            <a:rPr lang="fr-FR" sz="2200" b="1" dirty="0" smtClean="0">
              <a:solidFill>
                <a:schemeClr val="bg1"/>
              </a:solidFill>
              <a:latin typeface="Simplified Arabic" pitchFamily="18" charset="-78"/>
              <a:cs typeface="Times New Roman" pitchFamily="18" charset="0"/>
            </a:rPr>
            <a:t>Cas</a:t>
          </a:r>
          <a:r>
            <a:rPr lang="ar-DZ" sz="2200" b="1" dirty="0" err="1" smtClean="0">
              <a:solidFill>
                <a:schemeClr val="bg1"/>
              </a:solidFill>
              <a:latin typeface="Simplified Arabic" pitchFamily="18" charset="-78"/>
              <a:cs typeface="Times New Roman" pitchFamily="18" charset="0"/>
            </a:rPr>
            <a:t>-</a:t>
          </a:r>
          <a:r>
            <a:rPr lang="en-US" sz="2200" b="1" dirty="0" smtClean="0">
              <a:solidFill>
                <a:schemeClr val="bg1"/>
              </a:solidFill>
              <a:latin typeface="Simplified Arabic" pitchFamily="18" charset="-78"/>
              <a:cs typeface="Times New Roman" pitchFamily="18" charset="0"/>
            </a:rPr>
            <a:t>Cases</a:t>
          </a:r>
          <a:r>
            <a:rPr lang="ar-DZ" sz="2200" b="1" dirty="0" smtClean="0">
              <a:solidFill>
                <a:schemeClr val="bg1"/>
              </a:solidFill>
              <a:latin typeface="Simplified Arabic" pitchFamily="18" charset="-78"/>
              <a:cs typeface="Times New Roman" pitchFamily="18" charset="0"/>
            </a:rPr>
            <a:t>-</a:t>
          </a:r>
          <a:endParaRPr lang="fr-FR" sz="2200" b="1" dirty="0">
            <a:solidFill>
              <a:schemeClr val="bg1"/>
            </a:solidFill>
          </a:endParaRPr>
        </a:p>
      </dgm:t>
    </dgm:pt>
    <dgm:pt modelId="{16F56120-AE71-4495-846E-8E7E4B6081E1}" type="parTrans" cxnId="{6D0BB6A2-BC27-43D1-8E2F-27F4793A179C}">
      <dgm:prSet/>
      <dgm:spPr/>
      <dgm:t>
        <a:bodyPr/>
        <a:lstStyle/>
        <a:p>
          <a:endParaRPr lang="fr-FR" sz="2200" b="1">
            <a:solidFill>
              <a:schemeClr val="bg1"/>
            </a:solidFill>
          </a:endParaRPr>
        </a:p>
      </dgm:t>
    </dgm:pt>
    <dgm:pt modelId="{86CD2797-4C47-4674-8DF8-AD3072036BDE}" type="sibTrans" cxnId="{6D0BB6A2-BC27-43D1-8E2F-27F4793A179C}">
      <dgm:prSet/>
      <dgm:spPr/>
      <dgm:t>
        <a:bodyPr/>
        <a:lstStyle/>
        <a:p>
          <a:endParaRPr lang="fr-FR" sz="2200" b="1">
            <a:solidFill>
              <a:schemeClr val="bg1"/>
            </a:solidFill>
          </a:endParaRPr>
        </a:p>
      </dgm:t>
    </dgm:pt>
    <dgm:pt modelId="{2EACC3E6-1B54-459F-943F-BAA91540C7B2}">
      <dgm:prSet phldrT="[Texte]" custT="1"/>
      <dgm:spPr/>
      <dgm:t>
        <a:bodyPr/>
        <a:lstStyle/>
        <a:p>
          <a:pPr algn="ctr" rtl="1">
            <a:lnSpc>
              <a:spcPct val="100000"/>
            </a:lnSpc>
            <a:spcAft>
              <a:spcPts val="0"/>
            </a:spcAft>
          </a:pPr>
          <a:r>
            <a:rPr lang="ar-DZ" sz="2200" b="1" dirty="0" smtClean="0">
              <a:solidFill>
                <a:schemeClr val="bg1"/>
              </a:solidFill>
              <a:latin typeface="Simplified Arabic" pitchFamily="18" charset="-78"/>
              <a:cs typeface="Calibri" pitchFamily="34" charset="0"/>
            </a:rPr>
            <a:t>كل </a:t>
          </a:r>
          <a:r>
            <a:rPr lang="ar-DZ" sz="2200" b="1" dirty="0" err="1" smtClean="0">
              <a:solidFill>
                <a:schemeClr val="bg1"/>
              </a:solidFill>
              <a:latin typeface="Simplified Arabic" pitchFamily="18" charset="-78"/>
              <a:cs typeface="Calibri" pitchFamily="34" charset="0"/>
            </a:rPr>
            <a:t>سؤال –الفقرة-</a:t>
          </a:r>
          <a:r>
            <a:rPr lang="ar-DZ" sz="2200" b="1" dirty="0" smtClean="0">
              <a:solidFill>
                <a:schemeClr val="bg1"/>
              </a:solidFill>
              <a:latin typeface="Simplified Arabic" pitchFamily="18" charset="-78"/>
              <a:cs typeface="Calibri" pitchFamily="34" charset="0"/>
            </a:rPr>
            <a:t> </a:t>
          </a:r>
        </a:p>
        <a:p>
          <a:pPr algn="ctr" rtl="1">
            <a:lnSpc>
              <a:spcPct val="100000"/>
            </a:lnSpc>
            <a:spcAft>
              <a:spcPts val="0"/>
            </a:spcAft>
          </a:pPr>
          <a:r>
            <a:rPr lang="ar-DZ" sz="2200" b="1" dirty="0" smtClean="0">
              <a:solidFill>
                <a:schemeClr val="bg1"/>
              </a:solidFill>
              <a:latin typeface="Simplified Arabic" pitchFamily="18" charset="-78"/>
              <a:cs typeface="Calibri" pitchFamily="34" charset="0"/>
            </a:rPr>
            <a:t>في </a:t>
          </a:r>
          <a:r>
            <a:rPr lang="ar-DZ" sz="2200" b="1" dirty="0" err="1" smtClean="0">
              <a:solidFill>
                <a:schemeClr val="bg1"/>
              </a:solidFill>
              <a:latin typeface="Simplified Arabic" pitchFamily="18" charset="-78"/>
              <a:cs typeface="Calibri" pitchFamily="34" charset="0"/>
            </a:rPr>
            <a:t>الإستبيان</a:t>
          </a:r>
          <a:r>
            <a:rPr lang="ar-DZ" sz="2200" b="1" dirty="0" smtClean="0">
              <a:solidFill>
                <a:schemeClr val="bg1"/>
              </a:solidFill>
              <a:latin typeface="Simplified Arabic" pitchFamily="18" charset="-78"/>
              <a:cs typeface="Calibri" pitchFamily="34" charset="0"/>
            </a:rPr>
            <a:t> هو عبارة عن: </a:t>
          </a:r>
          <a:endParaRPr lang="fr-FR" sz="2200" b="1" dirty="0">
            <a:solidFill>
              <a:schemeClr val="bg1"/>
            </a:solidFill>
          </a:endParaRPr>
        </a:p>
      </dgm:t>
    </dgm:pt>
    <dgm:pt modelId="{696A6FA2-A644-4F9A-A32C-B974E575EBDF}" type="parTrans" cxnId="{B948CCA2-F62B-4535-A8CA-53640B95FE3A}">
      <dgm:prSet/>
      <dgm:spPr/>
      <dgm:t>
        <a:bodyPr/>
        <a:lstStyle/>
        <a:p>
          <a:endParaRPr lang="fr-FR" sz="2200" b="1">
            <a:solidFill>
              <a:schemeClr val="bg1"/>
            </a:solidFill>
          </a:endParaRPr>
        </a:p>
      </dgm:t>
    </dgm:pt>
    <dgm:pt modelId="{DF07C3D4-91E5-4E1C-B255-033B4E17538C}" type="sibTrans" cxnId="{B948CCA2-F62B-4535-A8CA-53640B95FE3A}">
      <dgm:prSet/>
      <dgm:spPr/>
      <dgm:t>
        <a:bodyPr/>
        <a:lstStyle/>
        <a:p>
          <a:endParaRPr lang="fr-FR" sz="2200" b="1">
            <a:solidFill>
              <a:schemeClr val="bg1"/>
            </a:solidFill>
          </a:endParaRPr>
        </a:p>
      </dgm:t>
    </dgm:pt>
    <dgm:pt modelId="{E7EBD50C-0CEB-4347-8376-9B3D9B3A340D}">
      <dgm:prSet phldrT="[Texte]" custT="1"/>
      <dgm:spPr/>
      <dgm:t>
        <a:bodyPr/>
        <a:lstStyle/>
        <a:p>
          <a:pPr algn="ctr" rtl="1"/>
          <a:r>
            <a:rPr lang="ar-DZ" sz="2200" b="1" dirty="0" smtClean="0">
              <a:solidFill>
                <a:schemeClr val="bg1"/>
              </a:solidFill>
              <a:latin typeface="Simplified Arabic" pitchFamily="18" charset="-78"/>
              <a:cs typeface="Calibri" pitchFamily="34" charset="0"/>
            </a:rPr>
            <a:t>متغير -</a:t>
          </a:r>
          <a:r>
            <a:rPr lang="fr-FR" sz="2200" b="1" dirty="0" smtClean="0">
              <a:solidFill>
                <a:schemeClr val="bg1"/>
              </a:solidFill>
              <a:latin typeface="Simplified Arabic" pitchFamily="18" charset="-78"/>
              <a:cs typeface="Calibri" pitchFamily="34" charset="0"/>
            </a:rPr>
            <a:t>Variables</a:t>
          </a:r>
          <a:r>
            <a:rPr lang="ar-DZ" sz="2200" b="1" dirty="0" smtClean="0">
              <a:solidFill>
                <a:schemeClr val="bg1"/>
              </a:solidFill>
              <a:latin typeface="Simplified Arabic" pitchFamily="18" charset="-78"/>
              <a:cs typeface="Calibri" pitchFamily="34" charset="0"/>
            </a:rPr>
            <a:t>-</a:t>
          </a:r>
          <a:endParaRPr lang="fr-FR" sz="2200" b="1" dirty="0">
            <a:solidFill>
              <a:schemeClr val="bg1"/>
            </a:solidFill>
          </a:endParaRPr>
        </a:p>
      </dgm:t>
    </dgm:pt>
    <dgm:pt modelId="{390A7261-74C8-45CB-8DA9-8C3BAE3D3FFB}" type="parTrans" cxnId="{B43B0994-B473-429F-81CC-6B76F5EADF96}">
      <dgm:prSet/>
      <dgm:spPr/>
      <dgm:t>
        <a:bodyPr/>
        <a:lstStyle/>
        <a:p>
          <a:endParaRPr lang="fr-FR" sz="2200" b="1">
            <a:solidFill>
              <a:schemeClr val="bg1"/>
            </a:solidFill>
          </a:endParaRPr>
        </a:p>
      </dgm:t>
    </dgm:pt>
    <dgm:pt modelId="{17878F78-3EBE-4C03-81ED-E696D1965816}" type="sibTrans" cxnId="{B43B0994-B473-429F-81CC-6B76F5EADF96}">
      <dgm:prSet/>
      <dgm:spPr/>
      <dgm:t>
        <a:bodyPr/>
        <a:lstStyle/>
        <a:p>
          <a:endParaRPr lang="fr-FR" sz="2200" b="1">
            <a:solidFill>
              <a:schemeClr val="bg1"/>
            </a:solidFill>
          </a:endParaRPr>
        </a:p>
      </dgm:t>
    </dgm:pt>
    <dgm:pt modelId="{FF60A8EA-BF2F-4DAE-846F-7B3E89FC3BA1}">
      <dgm:prSet phldrT="[Texte]" custT="1"/>
      <dgm:spPr/>
      <dgm:t>
        <a:bodyPr/>
        <a:lstStyle/>
        <a:p>
          <a:pPr algn="ctr" rtl="1">
            <a:lnSpc>
              <a:spcPct val="100000"/>
            </a:lnSpc>
            <a:spcAft>
              <a:spcPts val="0"/>
            </a:spcAft>
          </a:pPr>
          <a:r>
            <a:rPr lang="ar-DZ" sz="2200" b="1" dirty="0" smtClean="0">
              <a:solidFill>
                <a:schemeClr val="bg1"/>
              </a:solidFill>
              <a:latin typeface="Simplified Arabic" pitchFamily="18" charset="-78"/>
              <a:cs typeface="Calibri" pitchFamily="34" charset="0"/>
            </a:rPr>
            <a:t>إجابات الأشخاص عن الأسئلة -الفقرات- تسمى: </a:t>
          </a:r>
          <a:endParaRPr lang="fr-FR" sz="2200" b="1" dirty="0">
            <a:solidFill>
              <a:schemeClr val="bg1"/>
            </a:solidFill>
          </a:endParaRPr>
        </a:p>
      </dgm:t>
    </dgm:pt>
    <dgm:pt modelId="{4443EEEA-C795-47C2-B327-40AA99D5028A}" type="parTrans" cxnId="{E312DB90-E518-4AFC-BBE2-06DE5D0D1EE0}">
      <dgm:prSet/>
      <dgm:spPr/>
      <dgm:t>
        <a:bodyPr/>
        <a:lstStyle/>
        <a:p>
          <a:endParaRPr lang="fr-FR" sz="2200" b="1">
            <a:solidFill>
              <a:schemeClr val="bg1"/>
            </a:solidFill>
          </a:endParaRPr>
        </a:p>
      </dgm:t>
    </dgm:pt>
    <dgm:pt modelId="{FED76F93-DEC4-41CC-81B0-EC8CA6850A66}" type="sibTrans" cxnId="{E312DB90-E518-4AFC-BBE2-06DE5D0D1EE0}">
      <dgm:prSet/>
      <dgm:spPr/>
      <dgm:t>
        <a:bodyPr/>
        <a:lstStyle/>
        <a:p>
          <a:endParaRPr lang="fr-FR" sz="2200" b="1">
            <a:solidFill>
              <a:schemeClr val="bg1"/>
            </a:solidFill>
          </a:endParaRPr>
        </a:p>
      </dgm:t>
    </dgm:pt>
    <dgm:pt modelId="{B6F8AD60-87C5-44C7-9B0E-88DBAFCC200A}">
      <dgm:prSet phldrT="[Texte]" custT="1"/>
      <dgm:spPr/>
      <dgm:t>
        <a:bodyPr/>
        <a:lstStyle/>
        <a:p>
          <a:pPr algn="ctr" rtl="1"/>
          <a:r>
            <a:rPr lang="ar-DZ" sz="2200" b="1" dirty="0" smtClean="0">
              <a:solidFill>
                <a:schemeClr val="bg1"/>
              </a:solidFill>
              <a:latin typeface="Simplified Arabic" pitchFamily="18" charset="-78"/>
              <a:cs typeface="Calibri" pitchFamily="34" charset="0"/>
            </a:rPr>
            <a:t>قيم المتغيرات</a:t>
          </a:r>
          <a:r>
            <a:rPr lang="fr-FR" sz="2200" b="1" dirty="0" smtClean="0">
              <a:solidFill>
                <a:schemeClr val="bg1"/>
              </a:solidFill>
              <a:latin typeface="Simplified Arabic" pitchFamily="18" charset="-78"/>
              <a:cs typeface="Calibri" pitchFamily="34" charset="0"/>
            </a:rPr>
            <a:t>-Valeurs-</a:t>
          </a:r>
          <a:endParaRPr lang="fr-FR" sz="2200" b="1" dirty="0">
            <a:solidFill>
              <a:schemeClr val="bg1"/>
            </a:solidFill>
          </a:endParaRPr>
        </a:p>
      </dgm:t>
    </dgm:pt>
    <dgm:pt modelId="{ACE4E669-04FA-4B60-8475-4B536420809F}" type="parTrans" cxnId="{581975B1-186A-4266-82E6-C5A346BDC0F7}">
      <dgm:prSet/>
      <dgm:spPr/>
      <dgm:t>
        <a:bodyPr/>
        <a:lstStyle/>
        <a:p>
          <a:endParaRPr lang="fr-FR" sz="2200" b="1">
            <a:solidFill>
              <a:schemeClr val="bg1"/>
            </a:solidFill>
          </a:endParaRPr>
        </a:p>
      </dgm:t>
    </dgm:pt>
    <dgm:pt modelId="{CD4030E0-AE43-43F6-A645-2D22C4DE8A93}" type="sibTrans" cxnId="{581975B1-186A-4266-82E6-C5A346BDC0F7}">
      <dgm:prSet/>
      <dgm:spPr/>
      <dgm:t>
        <a:bodyPr/>
        <a:lstStyle/>
        <a:p>
          <a:endParaRPr lang="fr-FR" sz="2200" b="1">
            <a:solidFill>
              <a:schemeClr val="bg1"/>
            </a:solidFill>
          </a:endParaRPr>
        </a:p>
      </dgm:t>
    </dgm:pt>
    <dgm:pt modelId="{213208D1-64D8-4249-94FC-74B1F0365473}" type="pres">
      <dgm:prSet presAssocID="{EA16D04E-E147-4CDF-B76C-866023577360}" presName="Name0" presStyleCnt="0">
        <dgm:presLayoutVars>
          <dgm:dir/>
          <dgm:animLvl val="lvl"/>
          <dgm:resizeHandles val="exact"/>
        </dgm:presLayoutVars>
      </dgm:prSet>
      <dgm:spPr/>
      <dgm:t>
        <a:bodyPr/>
        <a:lstStyle/>
        <a:p>
          <a:endParaRPr lang="fr-FR"/>
        </a:p>
      </dgm:t>
    </dgm:pt>
    <dgm:pt modelId="{6E4D2ACC-ED06-4F3B-BE57-E7C273894C87}" type="pres">
      <dgm:prSet presAssocID="{D2A62B0C-3828-4517-A56F-DB4EAA14D6F9}" presName="vertFlow" presStyleCnt="0"/>
      <dgm:spPr/>
    </dgm:pt>
    <dgm:pt modelId="{2ABC2615-3973-44CF-8A4C-BC71A78C8A92}" type="pres">
      <dgm:prSet presAssocID="{D2A62B0C-3828-4517-A56F-DB4EAA14D6F9}" presName="header" presStyleLbl="node1" presStyleIdx="0" presStyleCnt="3" custScaleX="170342" custScaleY="231501"/>
      <dgm:spPr/>
      <dgm:t>
        <a:bodyPr/>
        <a:lstStyle/>
        <a:p>
          <a:endParaRPr lang="fr-FR"/>
        </a:p>
      </dgm:t>
    </dgm:pt>
    <dgm:pt modelId="{65E58F92-6C0E-420B-A34D-7E24DCBC5B2B}" type="pres">
      <dgm:prSet presAssocID="{16F56120-AE71-4495-846E-8E7E4B6081E1}" presName="parTrans" presStyleLbl="sibTrans2D1" presStyleIdx="0" presStyleCnt="3"/>
      <dgm:spPr/>
      <dgm:t>
        <a:bodyPr/>
        <a:lstStyle/>
        <a:p>
          <a:endParaRPr lang="fr-FR"/>
        </a:p>
      </dgm:t>
    </dgm:pt>
    <dgm:pt modelId="{01D08116-66E9-4AC0-86EF-5B28D64F7FD3}" type="pres">
      <dgm:prSet presAssocID="{8B5C3DA1-E3C8-497C-A917-CB8A0DB8CB25}" presName="child" presStyleLbl="alignAccFollowNode1" presStyleIdx="0" presStyleCnt="3" custScaleX="128837">
        <dgm:presLayoutVars>
          <dgm:chMax val="0"/>
          <dgm:bulletEnabled val="1"/>
        </dgm:presLayoutVars>
      </dgm:prSet>
      <dgm:spPr/>
      <dgm:t>
        <a:bodyPr/>
        <a:lstStyle/>
        <a:p>
          <a:endParaRPr lang="fr-FR"/>
        </a:p>
      </dgm:t>
    </dgm:pt>
    <dgm:pt modelId="{74A7FEB2-C5AE-4E82-BD45-90777108C5F8}" type="pres">
      <dgm:prSet presAssocID="{D2A62B0C-3828-4517-A56F-DB4EAA14D6F9}" presName="hSp" presStyleCnt="0"/>
      <dgm:spPr/>
    </dgm:pt>
    <dgm:pt modelId="{E22CD068-10C1-4F5E-98D0-462FF7ADF7D6}" type="pres">
      <dgm:prSet presAssocID="{2EACC3E6-1B54-459F-943F-BAA91540C7B2}" presName="vertFlow" presStyleCnt="0"/>
      <dgm:spPr/>
    </dgm:pt>
    <dgm:pt modelId="{FBBA082C-589B-4552-8131-3C80B1DFC6B2}" type="pres">
      <dgm:prSet presAssocID="{2EACC3E6-1B54-459F-943F-BAA91540C7B2}" presName="header" presStyleLbl="node1" presStyleIdx="1" presStyleCnt="3" custScaleY="231502"/>
      <dgm:spPr/>
      <dgm:t>
        <a:bodyPr/>
        <a:lstStyle/>
        <a:p>
          <a:endParaRPr lang="fr-FR"/>
        </a:p>
      </dgm:t>
    </dgm:pt>
    <dgm:pt modelId="{E689E347-4170-422F-BCF3-0EB54AE51F46}" type="pres">
      <dgm:prSet presAssocID="{390A7261-74C8-45CB-8DA9-8C3BAE3D3FFB}" presName="parTrans" presStyleLbl="sibTrans2D1" presStyleIdx="1" presStyleCnt="3"/>
      <dgm:spPr/>
      <dgm:t>
        <a:bodyPr/>
        <a:lstStyle/>
        <a:p>
          <a:endParaRPr lang="fr-FR"/>
        </a:p>
      </dgm:t>
    </dgm:pt>
    <dgm:pt modelId="{1536B65A-B853-4FB1-8412-F5E00B63D019}" type="pres">
      <dgm:prSet presAssocID="{E7EBD50C-0CEB-4347-8376-9B3D9B3A340D}" presName="child" presStyleLbl="alignAccFollowNode1" presStyleIdx="1" presStyleCnt="3">
        <dgm:presLayoutVars>
          <dgm:chMax val="0"/>
          <dgm:bulletEnabled val="1"/>
        </dgm:presLayoutVars>
      </dgm:prSet>
      <dgm:spPr/>
      <dgm:t>
        <a:bodyPr/>
        <a:lstStyle/>
        <a:p>
          <a:endParaRPr lang="fr-FR"/>
        </a:p>
      </dgm:t>
    </dgm:pt>
    <dgm:pt modelId="{BDC7E60C-9DF2-446C-B30E-44A8B2E8BFD2}" type="pres">
      <dgm:prSet presAssocID="{2EACC3E6-1B54-459F-943F-BAA91540C7B2}" presName="hSp" presStyleCnt="0"/>
      <dgm:spPr/>
    </dgm:pt>
    <dgm:pt modelId="{5A102E7F-E3F0-4A80-AFF5-9EF290501160}" type="pres">
      <dgm:prSet presAssocID="{FF60A8EA-BF2F-4DAE-846F-7B3E89FC3BA1}" presName="vertFlow" presStyleCnt="0"/>
      <dgm:spPr/>
    </dgm:pt>
    <dgm:pt modelId="{E3D9B14D-4D5A-4025-9185-3423C6462FF0}" type="pres">
      <dgm:prSet presAssocID="{FF60A8EA-BF2F-4DAE-846F-7B3E89FC3BA1}" presName="header" presStyleLbl="node1" presStyleIdx="2" presStyleCnt="3" custScaleX="143061" custScaleY="217002"/>
      <dgm:spPr/>
      <dgm:t>
        <a:bodyPr/>
        <a:lstStyle/>
        <a:p>
          <a:endParaRPr lang="fr-FR"/>
        </a:p>
      </dgm:t>
    </dgm:pt>
    <dgm:pt modelId="{6FD076AD-1FD3-4238-A614-30524C8BC9A7}" type="pres">
      <dgm:prSet presAssocID="{ACE4E669-04FA-4B60-8475-4B536420809F}" presName="parTrans" presStyleLbl="sibTrans2D1" presStyleIdx="2" presStyleCnt="3"/>
      <dgm:spPr/>
      <dgm:t>
        <a:bodyPr/>
        <a:lstStyle/>
        <a:p>
          <a:endParaRPr lang="fr-FR"/>
        </a:p>
      </dgm:t>
    </dgm:pt>
    <dgm:pt modelId="{1FA25539-BA32-4A1D-8E3D-549F639E426A}" type="pres">
      <dgm:prSet presAssocID="{B6F8AD60-87C5-44C7-9B0E-88DBAFCC200A}" presName="child" presStyleLbl="alignAccFollowNode1" presStyleIdx="2" presStyleCnt="3" custScaleX="136737">
        <dgm:presLayoutVars>
          <dgm:chMax val="0"/>
          <dgm:bulletEnabled val="1"/>
        </dgm:presLayoutVars>
      </dgm:prSet>
      <dgm:spPr/>
      <dgm:t>
        <a:bodyPr/>
        <a:lstStyle/>
        <a:p>
          <a:endParaRPr lang="fr-FR"/>
        </a:p>
      </dgm:t>
    </dgm:pt>
  </dgm:ptLst>
  <dgm:cxnLst>
    <dgm:cxn modelId="{E3C899F7-E10E-4EC6-85FA-0E659ACF9DD7}" type="presOf" srcId="{E7EBD50C-0CEB-4347-8376-9B3D9B3A340D}" destId="{1536B65A-B853-4FB1-8412-F5E00B63D019}" srcOrd="0" destOrd="0" presId="urn:microsoft.com/office/officeart/2005/8/layout/lProcess1"/>
    <dgm:cxn modelId="{34410EE3-93C0-4912-960B-627375ED51AF}" type="presOf" srcId="{FF60A8EA-BF2F-4DAE-846F-7B3E89FC3BA1}" destId="{E3D9B14D-4D5A-4025-9185-3423C6462FF0}" srcOrd="0" destOrd="0" presId="urn:microsoft.com/office/officeart/2005/8/layout/lProcess1"/>
    <dgm:cxn modelId="{B43B0994-B473-429F-81CC-6B76F5EADF96}" srcId="{2EACC3E6-1B54-459F-943F-BAA91540C7B2}" destId="{E7EBD50C-0CEB-4347-8376-9B3D9B3A340D}" srcOrd="0" destOrd="0" parTransId="{390A7261-74C8-45CB-8DA9-8C3BAE3D3FFB}" sibTransId="{17878F78-3EBE-4C03-81ED-E696D1965816}"/>
    <dgm:cxn modelId="{6D0BB6A2-BC27-43D1-8E2F-27F4793A179C}" srcId="{D2A62B0C-3828-4517-A56F-DB4EAA14D6F9}" destId="{8B5C3DA1-E3C8-497C-A917-CB8A0DB8CB25}" srcOrd="0" destOrd="0" parTransId="{16F56120-AE71-4495-846E-8E7E4B6081E1}" sibTransId="{86CD2797-4C47-4674-8DF8-AD3072036BDE}"/>
    <dgm:cxn modelId="{386879C7-F5ED-4BC7-BA23-94FE8D99386A}" type="presOf" srcId="{EA16D04E-E147-4CDF-B76C-866023577360}" destId="{213208D1-64D8-4249-94FC-74B1F0365473}" srcOrd="0" destOrd="0" presId="urn:microsoft.com/office/officeart/2005/8/layout/lProcess1"/>
    <dgm:cxn modelId="{FC149A1C-5E6F-48B3-BD5A-E2664E03290A}" type="presOf" srcId="{D2A62B0C-3828-4517-A56F-DB4EAA14D6F9}" destId="{2ABC2615-3973-44CF-8A4C-BC71A78C8A92}" srcOrd="0" destOrd="0" presId="urn:microsoft.com/office/officeart/2005/8/layout/lProcess1"/>
    <dgm:cxn modelId="{3DDC372A-562D-4085-8937-B1A3C54BC58A}" type="presOf" srcId="{16F56120-AE71-4495-846E-8E7E4B6081E1}" destId="{65E58F92-6C0E-420B-A34D-7E24DCBC5B2B}" srcOrd="0" destOrd="0" presId="urn:microsoft.com/office/officeart/2005/8/layout/lProcess1"/>
    <dgm:cxn modelId="{B948CCA2-F62B-4535-A8CA-53640B95FE3A}" srcId="{EA16D04E-E147-4CDF-B76C-866023577360}" destId="{2EACC3E6-1B54-459F-943F-BAA91540C7B2}" srcOrd="1" destOrd="0" parTransId="{696A6FA2-A644-4F9A-A32C-B974E575EBDF}" sibTransId="{DF07C3D4-91E5-4E1C-B255-033B4E17538C}"/>
    <dgm:cxn modelId="{E312DB90-E518-4AFC-BBE2-06DE5D0D1EE0}" srcId="{EA16D04E-E147-4CDF-B76C-866023577360}" destId="{FF60A8EA-BF2F-4DAE-846F-7B3E89FC3BA1}" srcOrd="2" destOrd="0" parTransId="{4443EEEA-C795-47C2-B327-40AA99D5028A}" sibTransId="{FED76F93-DEC4-41CC-81B0-EC8CA6850A66}"/>
    <dgm:cxn modelId="{581975B1-186A-4266-82E6-C5A346BDC0F7}" srcId="{FF60A8EA-BF2F-4DAE-846F-7B3E89FC3BA1}" destId="{B6F8AD60-87C5-44C7-9B0E-88DBAFCC200A}" srcOrd="0" destOrd="0" parTransId="{ACE4E669-04FA-4B60-8475-4B536420809F}" sibTransId="{CD4030E0-AE43-43F6-A645-2D22C4DE8A93}"/>
    <dgm:cxn modelId="{915FE81C-4420-408B-A363-16B099F521BD}" type="presOf" srcId="{390A7261-74C8-45CB-8DA9-8C3BAE3D3FFB}" destId="{E689E347-4170-422F-BCF3-0EB54AE51F46}" srcOrd="0" destOrd="0" presId="urn:microsoft.com/office/officeart/2005/8/layout/lProcess1"/>
    <dgm:cxn modelId="{E961D75C-146A-4D73-93B0-7F0FA95DAF45}" type="presOf" srcId="{B6F8AD60-87C5-44C7-9B0E-88DBAFCC200A}" destId="{1FA25539-BA32-4A1D-8E3D-549F639E426A}" srcOrd="0" destOrd="0" presId="urn:microsoft.com/office/officeart/2005/8/layout/lProcess1"/>
    <dgm:cxn modelId="{6368E204-04AE-4AF8-A283-7C449D34BEC2}" srcId="{EA16D04E-E147-4CDF-B76C-866023577360}" destId="{D2A62B0C-3828-4517-A56F-DB4EAA14D6F9}" srcOrd="0" destOrd="0" parTransId="{ACA1045F-9A7A-4033-9535-1AA1C0692BE3}" sibTransId="{F3886434-069B-41F5-ACA7-785DA56E9484}"/>
    <dgm:cxn modelId="{D36D7743-C112-4CD3-9C10-A7C78AC1BADF}" type="presOf" srcId="{8B5C3DA1-E3C8-497C-A917-CB8A0DB8CB25}" destId="{01D08116-66E9-4AC0-86EF-5B28D64F7FD3}" srcOrd="0" destOrd="0" presId="urn:microsoft.com/office/officeart/2005/8/layout/lProcess1"/>
    <dgm:cxn modelId="{3C40CB6E-E233-446A-9F20-6C365E638AA7}" type="presOf" srcId="{2EACC3E6-1B54-459F-943F-BAA91540C7B2}" destId="{FBBA082C-589B-4552-8131-3C80B1DFC6B2}" srcOrd="0" destOrd="0" presId="urn:microsoft.com/office/officeart/2005/8/layout/lProcess1"/>
    <dgm:cxn modelId="{76D13E90-F047-4541-BE45-5F0104CB0D0B}" type="presOf" srcId="{ACE4E669-04FA-4B60-8475-4B536420809F}" destId="{6FD076AD-1FD3-4238-A614-30524C8BC9A7}" srcOrd="0" destOrd="0" presId="urn:microsoft.com/office/officeart/2005/8/layout/lProcess1"/>
    <dgm:cxn modelId="{5247FE2F-A8F6-4362-9F57-ECE6B45BFA3A}" type="presParOf" srcId="{213208D1-64D8-4249-94FC-74B1F0365473}" destId="{6E4D2ACC-ED06-4F3B-BE57-E7C273894C87}" srcOrd="0" destOrd="0" presId="urn:microsoft.com/office/officeart/2005/8/layout/lProcess1"/>
    <dgm:cxn modelId="{871C7B7C-518F-4CFB-A1C6-AF390BFBF0A2}" type="presParOf" srcId="{6E4D2ACC-ED06-4F3B-BE57-E7C273894C87}" destId="{2ABC2615-3973-44CF-8A4C-BC71A78C8A92}" srcOrd="0" destOrd="0" presId="urn:microsoft.com/office/officeart/2005/8/layout/lProcess1"/>
    <dgm:cxn modelId="{6FA3BEF0-C694-40C9-B3C1-829A9746F597}" type="presParOf" srcId="{6E4D2ACC-ED06-4F3B-BE57-E7C273894C87}" destId="{65E58F92-6C0E-420B-A34D-7E24DCBC5B2B}" srcOrd="1" destOrd="0" presId="urn:microsoft.com/office/officeart/2005/8/layout/lProcess1"/>
    <dgm:cxn modelId="{8EF7ED26-03A0-43C9-81E6-D3EF64E8121F}" type="presParOf" srcId="{6E4D2ACC-ED06-4F3B-BE57-E7C273894C87}" destId="{01D08116-66E9-4AC0-86EF-5B28D64F7FD3}" srcOrd="2" destOrd="0" presId="urn:microsoft.com/office/officeart/2005/8/layout/lProcess1"/>
    <dgm:cxn modelId="{57B42576-5640-41A9-ABA9-F89CF3C9BE6E}" type="presParOf" srcId="{213208D1-64D8-4249-94FC-74B1F0365473}" destId="{74A7FEB2-C5AE-4E82-BD45-90777108C5F8}" srcOrd="1" destOrd="0" presId="urn:microsoft.com/office/officeart/2005/8/layout/lProcess1"/>
    <dgm:cxn modelId="{5D469844-4F2F-429F-A7B4-54E2F58F573F}" type="presParOf" srcId="{213208D1-64D8-4249-94FC-74B1F0365473}" destId="{E22CD068-10C1-4F5E-98D0-462FF7ADF7D6}" srcOrd="2" destOrd="0" presId="urn:microsoft.com/office/officeart/2005/8/layout/lProcess1"/>
    <dgm:cxn modelId="{4CE6D4C0-2206-4DF8-8928-719B2EA2A5F2}" type="presParOf" srcId="{E22CD068-10C1-4F5E-98D0-462FF7ADF7D6}" destId="{FBBA082C-589B-4552-8131-3C80B1DFC6B2}" srcOrd="0" destOrd="0" presId="urn:microsoft.com/office/officeart/2005/8/layout/lProcess1"/>
    <dgm:cxn modelId="{DB65CF7C-2FAE-4BDB-8D66-EAB042382E0F}" type="presParOf" srcId="{E22CD068-10C1-4F5E-98D0-462FF7ADF7D6}" destId="{E689E347-4170-422F-BCF3-0EB54AE51F46}" srcOrd="1" destOrd="0" presId="urn:microsoft.com/office/officeart/2005/8/layout/lProcess1"/>
    <dgm:cxn modelId="{2439C6FB-3859-4AE6-9C36-0B98F81A7680}" type="presParOf" srcId="{E22CD068-10C1-4F5E-98D0-462FF7ADF7D6}" destId="{1536B65A-B853-4FB1-8412-F5E00B63D019}" srcOrd="2" destOrd="0" presId="urn:microsoft.com/office/officeart/2005/8/layout/lProcess1"/>
    <dgm:cxn modelId="{765D7FAB-9A68-4790-A146-1F9244E63CF5}" type="presParOf" srcId="{213208D1-64D8-4249-94FC-74B1F0365473}" destId="{BDC7E60C-9DF2-446C-B30E-44A8B2E8BFD2}" srcOrd="3" destOrd="0" presId="urn:microsoft.com/office/officeart/2005/8/layout/lProcess1"/>
    <dgm:cxn modelId="{6ACE02D9-D22A-4860-92C1-B2BAA716AB21}" type="presParOf" srcId="{213208D1-64D8-4249-94FC-74B1F0365473}" destId="{5A102E7F-E3F0-4A80-AFF5-9EF290501160}" srcOrd="4" destOrd="0" presId="urn:microsoft.com/office/officeart/2005/8/layout/lProcess1"/>
    <dgm:cxn modelId="{66451F69-3D0B-4777-87CA-3575CF73D660}" type="presParOf" srcId="{5A102E7F-E3F0-4A80-AFF5-9EF290501160}" destId="{E3D9B14D-4D5A-4025-9185-3423C6462FF0}" srcOrd="0" destOrd="0" presId="urn:microsoft.com/office/officeart/2005/8/layout/lProcess1"/>
    <dgm:cxn modelId="{D8F33F9F-336C-4FB9-B6F4-252EA2793987}" type="presParOf" srcId="{5A102E7F-E3F0-4A80-AFF5-9EF290501160}" destId="{6FD076AD-1FD3-4238-A614-30524C8BC9A7}" srcOrd="1" destOrd="0" presId="urn:microsoft.com/office/officeart/2005/8/layout/lProcess1"/>
    <dgm:cxn modelId="{BB843615-A59F-4C3A-BD89-C136AABD3CEA}" type="presParOf" srcId="{5A102E7F-E3F0-4A80-AFF5-9EF290501160}" destId="{1FA25539-BA32-4A1D-8E3D-549F639E426A}" srcOrd="2"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34C9D0-D561-4334-BF95-7FC2B5EFC377}" type="doc">
      <dgm:prSet loTypeId="urn:microsoft.com/office/officeart/2005/8/layout/hierarchy1" loCatId="hierarchy" qsTypeId="urn:microsoft.com/office/officeart/2005/8/quickstyle/3d4" qsCatId="3D" csTypeId="urn:microsoft.com/office/officeart/2005/8/colors/colorful3" csCatId="colorful" phldr="1"/>
      <dgm:spPr/>
      <dgm:t>
        <a:bodyPr/>
        <a:lstStyle/>
        <a:p>
          <a:endParaRPr lang="fr-FR"/>
        </a:p>
      </dgm:t>
    </dgm:pt>
    <dgm:pt modelId="{3C5B86EB-BECA-4274-A7A3-637B9DA28DE9}">
      <dgm:prSet phldrT="[Texte]"/>
      <dgm:spPr/>
      <dgm:t>
        <a:bodyPr/>
        <a:lstStyle/>
        <a:p>
          <a:pPr rtl="1"/>
          <a:r>
            <a:rPr lang="ar-DZ" b="1" dirty="0" smtClean="0">
              <a:latin typeface="Simplified Arabic" pitchFamily="18" charset="-78"/>
              <a:cs typeface="Calibri" pitchFamily="34" charset="0"/>
            </a:rPr>
            <a:t>يمكن تقسيم البيانات إلى مجموعتين:</a:t>
          </a:r>
          <a:endParaRPr lang="fr-FR" dirty="0"/>
        </a:p>
      </dgm:t>
    </dgm:pt>
    <dgm:pt modelId="{627EA7E4-E4BB-4AC8-BEE1-C97A6705F1B5}" type="parTrans" cxnId="{162C7399-6546-41D9-888B-BFF177E1F9C8}">
      <dgm:prSet/>
      <dgm:spPr/>
      <dgm:t>
        <a:bodyPr/>
        <a:lstStyle/>
        <a:p>
          <a:endParaRPr lang="fr-FR"/>
        </a:p>
      </dgm:t>
    </dgm:pt>
    <dgm:pt modelId="{25BAAD7D-B22E-4FA4-946D-5257F82C6C1C}" type="sibTrans" cxnId="{162C7399-6546-41D9-888B-BFF177E1F9C8}">
      <dgm:prSet/>
      <dgm:spPr/>
      <dgm:t>
        <a:bodyPr/>
        <a:lstStyle/>
        <a:p>
          <a:endParaRPr lang="fr-FR"/>
        </a:p>
      </dgm:t>
    </dgm:pt>
    <dgm:pt modelId="{0918A810-1EDD-4925-9E49-E779DD45EF2B}">
      <dgm:prSet phldrT="[Texte]"/>
      <dgm:spPr/>
      <dgm:t>
        <a:bodyPr/>
        <a:lstStyle/>
        <a:p>
          <a:pPr rtl="1"/>
          <a:r>
            <a:rPr lang="ar-DZ" dirty="0" smtClean="0">
              <a:latin typeface="Simplified Arabic" pitchFamily="18" charset="-78"/>
              <a:cs typeface="Calibri" pitchFamily="34" charset="0"/>
            </a:rPr>
            <a:t>البيانات </a:t>
          </a:r>
          <a:r>
            <a:rPr lang="ar-DZ" dirty="0" err="1" smtClean="0">
              <a:latin typeface="Simplified Arabic" pitchFamily="18" charset="-78"/>
              <a:cs typeface="Calibri" pitchFamily="34" charset="0"/>
            </a:rPr>
            <a:t>الكمية </a:t>
          </a:r>
          <a:r>
            <a:rPr lang="ar-DZ" dirty="0" smtClean="0">
              <a:latin typeface="Simplified Arabic" pitchFamily="18" charset="-78"/>
              <a:cs typeface="Calibri" pitchFamily="34" charset="0"/>
            </a:rPr>
            <a:t>(العددية</a:t>
          </a:r>
          <a:r>
            <a:rPr lang="ar-DZ" dirty="0" err="1" smtClean="0">
              <a:latin typeface="Simplified Arabic" pitchFamily="18" charset="-78"/>
              <a:cs typeface="Calibri" pitchFamily="34" charset="0"/>
            </a:rPr>
            <a:t>)</a:t>
          </a:r>
          <a:r>
            <a:rPr lang="ar-DZ" dirty="0" smtClean="0">
              <a:latin typeface="Simplified Arabic" pitchFamily="18" charset="-78"/>
              <a:cs typeface="Calibri" pitchFamily="34" charset="0"/>
            </a:rPr>
            <a:t> </a:t>
          </a:r>
          <a:r>
            <a:rPr lang="fr-FR" dirty="0" smtClean="0">
              <a:latin typeface="Simplified Arabic" pitchFamily="18" charset="-78"/>
              <a:cs typeface="Calibri" pitchFamily="34" charset="0"/>
            </a:rPr>
            <a:t>Données Quantitatives</a:t>
          </a:r>
          <a:endParaRPr lang="fr-FR" dirty="0"/>
        </a:p>
      </dgm:t>
    </dgm:pt>
    <dgm:pt modelId="{F14BD970-6EA6-4A7D-8322-606D5F8C5DE0}" type="parTrans" cxnId="{1C3DDB3F-2DF8-421E-8CBE-CB0D2A908D52}">
      <dgm:prSet/>
      <dgm:spPr/>
      <dgm:t>
        <a:bodyPr/>
        <a:lstStyle/>
        <a:p>
          <a:endParaRPr lang="fr-FR"/>
        </a:p>
      </dgm:t>
    </dgm:pt>
    <dgm:pt modelId="{EE7006B3-9045-434E-8E1A-67DFCAA63055}" type="sibTrans" cxnId="{1C3DDB3F-2DF8-421E-8CBE-CB0D2A908D52}">
      <dgm:prSet/>
      <dgm:spPr/>
      <dgm:t>
        <a:bodyPr/>
        <a:lstStyle/>
        <a:p>
          <a:endParaRPr lang="fr-FR"/>
        </a:p>
      </dgm:t>
    </dgm:pt>
    <dgm:pt modelId="{6236D958-BC11-4B63-9997-06300B0A6ED6}">
      <dgm:prSet phldrT="[Texte]"/>
      <dgm:spPr/>
      <dgm:t>
        <a:bodyPr/>
        <a:lstStyle/>
        <a:p>
          <a:pPr rtl="1"/>
          <a:r>
            <a:rPr lang="ar-DZ" dirty="0" smtClean="0">
              <a:latin typeface="Simplified Arabic" pitchFamily="18" charset="-78"/>
              <a:cs typeface="Calibri" pitchFamily="34" charset="0"/>
            </a:rPr>
            <a:t>البيانات </a:t>
          </a:r>
          <a:r>
            <a:rPr lang="ar-DZ" dirty="0" err="1" smtClean="0">
              <a:latin typeface="Simplified Arabic" pitchFamily="18" charset="-78"/>
              <a:cs typeface="Calibri" pitchFamily="34" charset="0"/>
            </a:rPr>
            <a:t>الوصفية (النوعية )</a:t>
          </a:r>
          <a:r>
            <a:rPr lang="ar-DZ" dirty="0" smtClean="0">
              <a:latin typeface="Simplified Arabic" pitchFamily="18" charset="-78"/>
              <a:cs typeface="Calibri" pitchFamily="34" charset="0"/>
            </a:rPr>
            <a:t> </a:t>
          </a:r>
          <a:r>
            <a:rPr lang="fr-FR" dirty="0" smtClean="0">
              <a:latin typeface="Simplified Arabic" pitchFamily="18" charset="-78"/>
              <a:cs typeface="Calibri" pitchFamily="34" charset="0"/>
            </a:rPr>
            <a:t>Données Qualitatives</a:t>
          </a:r>
          <a:endParaRPr lang="fr-FR" dirty="0"/>
        </a:p>
      </dgm:t>
    </dgm:pt>
    <dgm:pt modelId="{6BC92D62-11E0-48E4-883A-DD1E61B479F4}" type="sibTrans" cxnId="{852E100F-C419-4DCB-93C1-B754F9FFEFA7}">
      <dgm:prSet/>
      <dgm:spPr/>
      <dgm:t>
        <a:bodyPr/>
        <a:lstStyle/>
        <a:p>
          <a:endParaRPr lang="fr-FR"/>
        </a:p>
      </dgm:t>
    </dgm:pt>
    <dgm:pt modelId="{CA8EAE06-EE5D-412D-9B2F-F294C7BC3C5D}" type="parTrans" cxnId="{852E100F-C419-4DCB-93C1-B754F9FFEFA7}">
      <dgm:prSet/>
      <dgm:spPr/>
      <dgm:t>
        <a:bodyPr/>
        <a:lstStyle/>
        <a:p>
          <a:endParaRPr lang="fr-FR"/>
        </a:p>
      </dgm:t>
    </dgm:pt>
    <dgm:pt modelId="{4A89A0FA-4E24-4F7C-9620-F6AEA44A293E}" type="pres">
      <dgm:prSet presAssocID="{8B34C9D0-D561-4334-BF95-7FC2B5EFC377}" presName="hierChild1" presStyleCnt="0">
        <dgm:presLayoutVars>
          <dgm:chPref val="1"/>
          <dgm:dir/>
          <dgm:animOne val="branch"/>
          <dgm:animLvl val="lvl"/>
          <dgm:resizeHandles/>
        </dgm:presLayoutVars>
      </dgm:prSet>
      <dgm:spPr/>
      <dgm:t>
        <a:bodyPr/>
        <a:lstStyle/>
        <a:p>
          <a:endParaRPr lang="fr-FR"/>
        </a:p>
      </dgm:t>
    </dgm:pt>
    <dgm:pt modelId="{3806CAAF-ED84-461F-92CB-837C6FFF92F1}" type="pres">
      <dgm:prSet presAssocID="{3C5B86EB-BECA-4274-A7A3-637B9DA28DE9}" presName="hierRoot1" presStyleCnt="0"/>
      <dgm:spPr/>
      <dgm:t>
        <a:bodyPr/>
        <a:lstStyle/>
        <a:p>
          <a:endParaRPr lang="fr-FR"/>
        </a:p>
      </dgm:t>
    </dgm:pt>
    <dgm:pt modelId="{88F28E11-07A0-4A1F-9E71-31416B0660BF}" type="pres">
      <dgm:prSet presAssocID="{3C5B86EB-BECA-4274-A7A3-637B9DA28DE9}" presName="composite" presStyleCnt="0"/>
      <dgm:spPr/>
      <dgm:t>
        <a:bodyPr/>
        <a:lstStyle/>
        <a:p>
          <a:endParaRPr lang="fr-FR"/>
        </a:p>
      </dgm:t>
    </dgm:pt>
    <dgm:pt modelId="{6ED48D45-FB36-42C3-9F8B-666B03C9EAF6}" type="pres">
      <dgm:prSet presAssocID="{3C5B86EB-BECA-4274-A7A3-637B9DA28DE9}" presName="background" presStyleLbl="node0" presStyleIdx="0" presStyleCnt="1"/>
      <dgm:spPr>
        <a:solidFill>
          <a:schemeClr val="accent2">
            <a:lumMod val="40000"/>
            <a:lumOff val="60000"/>
          </a:schemeClr>
        </a:solidFill>
      </dgm:spPr>
      <dgm:t>
        <a:bodyPr/>
        <a:lstStyle/>
        <a:p>
          <a:endParaRPr lang="fr-FR"/>
        </a:p>
      </dgm:t>
    </dgm:pt>
    <dgm:pt modelId="{C02F6A65-B891-4EF0-A379-29EFBB3AA7E8}" type="pres">
      <dgm:prSet presAssocID="{3C5B86EB-BECA-4274-A7A3-637B9DA28DE9}" presName="text" presStyleLbl="fgAcc0" presStyleIdx="0" presStyleCnt="1">
        <dgm:presLayoutVars>
          <dgm:chPref val="3"/>
        </dgm:presLayoutVars>
      </dgm:prSet>
      <dgm:spPr/>
      <dgm:t>
        <a:bodyPr/>
        <a:lstStyle/>
        <a:p>
          <a:endParaRPr lang="fr-FR"/>
        </a:p>
      </dgm:t>
    </dgm:pt>
    <dgm:pt modelId="{94534A23-2B47-4C97-816B-5B49A47C2146}" type="pres">
      <dgm:prSet presAssocID="{3C5B86EB-BECA-4274-A7A3-637B9DA28DE9}" presName="hierChild2" presStyleCnt="0"/>
      <dgm:spPr/>
      <dgm:t>
        <a:bodyPr/>
        <a:lstStyle/>
        <a:p>
          <a:endParaRPr lang="fr-FR"/>
        </a:p>
      </dgm:t>
    </dgm:pt>
    <dgm:pt modelId="{12F8E36B-8709-475F-9179-160724257EF1}" type="pres">
      <dgm:prSet presAssocID="{F14BD970-6EA6-4A7D-8322-606D5F8C5DE0}" presName="Name10" presStyleLbl="parChTrans1D2" presStyleIdx="0" presStyleCnt="2"/>
      <dgm:spPr/>
      <dgm:t>
        <a:bodyPr/>
        <a:lstStyle/>
        <a:p>
          <a:endParaRPr lang="fr-FR"/>
        </a:p>
      </dgm:t>
    </dgm:pt>
    <dgm:pt modelId="{3E28BBC6-C65B-4146-B06C-94404ABF182B}" type="pres">
      <dgm:prSet presAssocID="{0918A810-1EDD-4925-9E49-E779DD45EF2B}" presName="hierRoot2" presStyleCnt="0"/>
      <dgm:spPr/>
      <dgm:t>
        <a:bodyPr/>
        <a:lstStyle/>
        <a:p>
          <a:endParaRPr lang="fr-FR"/>
        </a:p>
      </dgm:t>
    </dgm:pt>
    <dgm:pt modelId="{74EE3644-F898-4116-8F2B-4FB744D2121F}" type="pres">
      <dgm:prSet presAssocID="{0918A810-1EDD-4925-9E49-E779DD45EF2B}" presName="composite2" presStyleCnt="0"/>
      <dgm:spPr/>
      <dgm:t>
        <a:bodyPr/>
        <a:lstStyle/>
        <a:p>
          <a:endParaRPr lang="fr-FR"/>
        </a:p>
      </dgm:t>
    </dgm:pt>
    <dgm:pt modelId="{61122E50-A1C1-4621-8CB4-8733E2192475}" type="pres">
      <dgm:prSet presAssocID="{0918A810-1EDD-4925-9E49-E779DD45EF2B}" presName="background2" presStyleLbl="node2" presStyleIdx="0" presStyleCnt="2"/>
      <dgm:spPr/>
      <dgm:t>
        <a:bodyPr/>
        <a:lstStyle/>
        <a:p>
          <a:endParaRPr lang="fr-FR"/>
        </a:p>
      </dgm:t>
    </dgm:pt>
    <dgm:pt modelId="{A0EBD349-9B19-4FAB-8E89-D8D9C17E0E22}" type="pres">
      <dgm:prSet presAssocID="{0918A810-1EDD-4925-9E49-E779DD45EF2B}" presName="text2" presStyleLbl="fgAcc2" presStyleIdx="0" presStyleCnt="2">
        <dgm:presLayoutVars>
          <dgm:chPref val="3"/>
        </dgm:presLayoutVars>
      </dgm:prSet>
      <dgm:spPr/>
      <dgm:t>
        <a:bodyPr/>
        <a:lstStyle/>
        <a:p>
          <a:endParaRPr lang="fr-FR"/>
        </a:p>
      </dgm:t>
    </dgm:pt>
    <dgm:pt modelId="{3283F643-6949-4C1E-A6E8-12952F2B062B}" type="pres">
      <dgm:prSet presAssocID="{0918A810-1EDD-4925-9E49-E779DD45EF2B}" presName="hierChild3" presStyleCnt="0"/>
      <dgm:spPr/>
      <dgm:t>
        <a:bodyPr/>
        <a:lstStyle/>
        <a:p>
          <a:endParaRPr lang="fr-FR"/>
        </a:p>
      </dgm:t>
    </dgm:pt>
    <dgm:pt modelId="{8C9D7C80-8980-4AD7-812F-85137E2AE5CC}" type="pres">
      <dgm:prSet presAssocID="{CA8EAE06-EE5D-412D-9B2F-F294C7BC3C5D}" presName="Name10" presStyleLbl="parChTrans1D2" presStyleIdx="1" presStyleCnt="2"/>
      <dgm:spPr/>
      <dgm:t>
        <a:bodyPr/>
        <a:lstStyle/>
        <a:p>
          <a:endParaRPr lang="fr-FR"/>
        </a:p>
      </dgm:t>
    </dgm:pt>
    <dgm:pt modelId="{D053D34C-EF7A-496C-85F9-D0D2C036E90E}" type="pres">
      <dgm:prSet presAssocID="{6236D958-BC11-4B63-9997-06300B0A6ED6}" presName="hierRoot2" presStyleCnt="0"/>
      <dgm:spPr/>
      <dgm:t>
        <a:bodyPr/>
        <a:lstStyle/>
        <a:p>
          <a:endParaRPr lang="fr-FR"/>
        </a:p>
      </dgm:t>
    </dgm:pt>
    <dgm:pt modelId="{A533901D-80D4-4DF6-90CA-B21894034AC4}" type="pres">
      <dgm:prSet presAssocID="{6236D958-BC11-4B63-9997-06300B0A6ED6}" presName="composite2" presStyleCnt="0"/>
      <dgm:spPr/>
      <dgm:t>
        <a:bodyPr/>
        <a:lstStyle/>
        <a:p>
          <a:endParaRPr lang="fr-FR"/>
        </a:p>
      </dgm:t>
    </dgm:pt>
    <dgm:pt modelId="{DC9F02BD-C25B-4C75-B089-F9CC4B1A3E31}" type="pres">
      <dgm:prSet presAssocID="{6236D958-BC11-4B63-9997-06300B0A6ED6}" presName="background2" presStyleLbl="node2" presStyleIdx="1" presStyleCnt="2"/>
      <dgm:spPr/>
      <dgm:t>
        <a:bodyPr/>
        <a:lstStyle/>
        <a:p>
          <a:endParaRPr lang="fr-FR"/>
        </a:p>
      </dgm:t>
    </dgm:pt>
    <dgm:pt modelId="{32046CCC-2C65-4056-BE5C-5116856AD4D9}" type="pres">
      <dgm:prSet presAssocID="{6236D958-BC11-4B63-9997-06300B0A6ED6}" presName="text2" presStyleLbl="fgAcc2" presStyleIdx="1" presStyleCnt="2">
        <dgm:presLayoutVars>
          <dgm:chPref val="3"/>
        </dgm:presLayoutVars>
      </dgm:prSet>
      <dgm:spPr/>
      <dgm:t>
        <a:bodyPr/>
        <a:lstStyle/>
        <a:p>
          <a:endParaRPr lang="fr-FR"/>
        </a:p>
      </dgm:t>
    </dgm:pt>
    <dgm:pt modelId="{8378911F-81B6-4142-8E6D-062FA9D3C20E}" type="pres">
      <dgm:prSet presAssocID="{6236D958-BC11-4B63-9997-06300B0A6ED6}" presName="hierChild3" presStyleCnt="0"/>
      <dgm:spPr/>
      <dgm:t>
        <a:bodyPr/>
        <a:lstStyle/>
        <a:p>
          <a:endParaRPr lang="fr-FR"/>
        </a:p>
      </dgm:t>
    </dgm:pt>
  </dgm:ptLst>
  <dgm:cxnLst>
    <dgm:cxn modelId="{162C7399-6546-41D9-888B-BFF177E1F9C8}" srcId="{8B34C9D0-D561-4334-BF95-7FC2B5EFC377}" destId="{3C5B86EB-BECA-4274-A7A3-637B9DA28DE9}" srcOrd="0" destOrd="0" parTransId="{627EA7E4-E4BB-4AC8-BEE1-C97A6705F1B5}" sibTransId="{25BAAD7D-B22E-4FA4-946D-5257F82C6C1C}"/>
    <dgm:cxn modelId="{201D4DCF-E927-4F77-87CA-29343DBB7BD1}" type="presOf" srcId="{6236D958-BC11-4B63-9997-06300B0A6ED6}" destId="{32046CCC-2C65-4056-BE5C-5116856AD4D9}" srcOrd="0" destOrd="0" presId="urn:microsoft.com/office/officeart/2005/8/layout/hierarchy1"/>
    <dgm:cxn modelId="{D54436D6-1F30-4EEC-B28F-13BE777CA6A9}" type="presOf" srcId="{0918A810-1EDD-4925-9E49-E779DD45EF2B}" destId="{A0EBD349-9B19-4FAB-8E89-D8D9C17E0E22}" srcOrd="0" destOrd="0" presId="urn:microsoft.com/office/officeart/2005/8/layout/hierarchy1"/>
    <dgm:cxn modelId="{1C3DDB3F-2DF8-421E-8CBE-CB0D2A908D52}" srcId="{3C5B86EB-BECA-4274-A7A3-637B9DA28DE9}" destId="{0918A810-1EDD-4925-9E49-E779DD45EF2B}" srcOrd="0" destOrd="0" parTransId="{F14BD970-6EA6-4A7D-8322-606D5F8C5DE0}" sibTransId="{EE7006B3-9045-434E-8E1A-67DFCAA63055}"/>
    <dgm:cxn modelId="{353A6C62-4513-40A7-BC9F-EF0F0479993D}" type="presOf" srcId="{8B34C9D0-D561-4334-BF95-7FC2B5EFC377}" destId="{4A89A0FA-4E24-4F7C-9620-F6AEA44A293E}" srcOrd="0" destOrd="0" presId="urn:microsoft.com/office/officeart/2005/8/layout/hierarchy1"/>
    <dgm:cxn modelId="{852E100F-C419-4DCB-93C1-B754F9FFEFA7}" srcId="{3C5B86EB-BECA-4274-A7A3-637B9DA28DE9}" destId="{6236D958-BC11-4B63-9997-06300B0A6ED6}" srcOrd="1" destOrd="0" parTransId="{CA8EAE06-EE5D-412D-9B2F-F294C7BC3C5D}" sibTransId="{6BC92D62-11E0-48E4-883A-DD1E61B479F4}"/>
    <dgm:cxn modelId="{3724AC42-8FB5-4468-8D61-AFAB54898CF4}" type="presOf" srcId="{3C5B86EB-BECA-4274-A7A3-637B9DA28DE9}" destId="{C02F6A65-B891-4EF0-A379-29EFBB3AA7E8}" srcOrd="0" destOrd="0" presId="urn:microsoft.com/office/officeart/2005/8/layout/hierarchy1"/>
    <dgm:cxn modelId="{1A531DB6-A94B-4DC1-8628-6C6FDC014D86}" type="presOf" srcId="{F14BD970-6EA6-4A7D-8322-606D5F8C5DE0}" destId="{12F8E36B-8709-475F-9179-160724257EF1}" srcOrd="0" destOrd="0" presId="urn:microsoft.com/office/officeart/2005/8/layout/hierarchy1"/>
    <dgm:cxn modelId="{40C458BD-48FD-41DC-9C8D-09781018D0EB}" type="presOf" srcId="{CA8EAE06-EE5D-412D-9B2F-F294C7BC3C5D}" destId="{8C9D7C80-8980-4AD7-812F-85137E2AE5CC}" srcOrd="0" destOrd="0" presId="urn:microsoft.com/office/officeart/2005/8/layout/hierarchy1"/>
    <dgm:cxn modelId="{6E635BFE-45A9-4C51-8CD3-A51AC566E0D4}" type="presParOf" srcId="{4A89A0FA-4E24-4F7C-9620-F6AEA44A293E}" destId="{3806CAAF-ED84-461F-92CB-837C6FFF92F1}" srcOrd="0" destOrd="0" presId="urn:microsoft.com/office/officeart/2005/8/layout/hierarchy1"/>
    <dgm:cxn modelId="{1C3C6966-DDCB-47F0-9DA8-D5CF4FA9B8E2}" type="presParOf" srcId="{3806CAAF-ED84-461F-92CB-837C6FFF92F1}" destId="{88F28E11-07A0-4A1F-9E71-31416B0660BF}" srcOrd="0" destOrd="0" presId="urn:microsoft.com/office/officeart/2005/8/layout/hierarchy1"/>
    <dgm:cxn modelId="{3F91A6A5-8E9F-4C01-98E5-15A84782A480}" type="presParOf" srcId="{88F28E11-07A0-4A1F-9E71-31416B0660BF}" destId="{6ED48D45-FB36-42C3-9F8B-666B03C9EAF6}" srcOrd="0" destOrd="0" presId="urn:microsoft.com/office/officeart/2005/8/layout/hierarchy1"/>
    <dgm:cxn modelId="{0362EFAE-A416-4EF8-A168-9E39EF222EF9}" type="presParOf" srcId="{88F28E11-07A0-4A1F-9E71-31416B0660BF}" destId="{C02F6A65-B891-4EF0-A379-29EFBB3AA7E8}" srcOrd="1" destOrd="0" presId="urn:microsoft.com/office/officeart/2005/8/layout/hierarchy1"/>
    <dgm:cxn modelId="{DEF0991B-F88A-4D2C-A565-61187CFCB9E5}" type="presParOf" srcId="{3806CAAF-ED84-461F-92CB-837C6FFF92F1}" destId="{94534A23-2B47-4C97-816B-5B49A47C2146}" srcOrd="1" destOrd="0" presId="urn:microsoft.com/office/officeart/2005/8/layout/hierarchy1"/>
    <dgm:cxn modelId="{4196DA0C-AF35-480F-8BB9-490B61807147}" type="presParOf" srcId="{94534A23-2B47-4C97-816B-5B49A47C2146}" destId="{12F8E36B-8709-475F-9179-160724257EF1}" srcOrd="0" destOrd="0" presId="urn:microsoft.com/office/officeart/2005/8/layout/hierarchy1"/>
    <dgm:cxn modelId="{44C30095-94BA-4500-A13E-EF7B6DC91474}" type="presParOf" srcId="{94534A23-2B47-4C97-816B-5B49A47C2146}" destId="{3E28BBC6-C65B-4146-B06C-94404ABF182B}" srcOrd="1" destOrd="0" presId="urn:microsoft.com/office/officeart/2005/8/layout/hierarchy1"/>
    <dgm:cxn modelId="{D5739FC6-C5F9-49B4-BEE7-D13B67FB08FA}" type="presParOf" srcId="{3E28BBC6-C65B-4146-B06C-94404ABF182B}" destId="{74EE3644-F898-4116-8F2B-4FB744D2121F}" srcOrd="0" destOrd="0" presId="urn:microsoft.com/office/officeart/2005/8/layout/hierarchy1"/>
    <dgm:cxn modelId="{3026A665-40A4-4A4A-BF8F-6BF153B098B0}" type="presParOf" srcId="{74EE3644-F898-4116-8F2B-4FB744D2121F}" destId="{61122E50-A1C1-4621-8CB4-8733E2192475}" srcOrd="0" destOrd="0" presId="urn:microsoft.com/office/officeart/2005/8/layout/hierarchy1"/>
    <dgm:cxn modelId="{D9D81713-9DE6-4A0D-A905-C565CF777A08}" type="presParOf" srcId="{74EE3644-F898-4116-8F2B-4FB744D2121F}" destId="{A0EBD349-9B19-4FAB-8E89-D8D9C17E0E22}" srcOrd="1" destOrd="0" presId="urn:microsoft.com/office/officeart/2005/8/layout/hierarchy1"/>
    <dgm:cxn modelId="{3096165E-5B37-481D-BE0E-AFA851FD82D7}" type="presParOf" srcId="{3E28BBC6-C65B-4146-B06C-94404ABF182B}" destId="{3283F643-6949-4C1E-A6E8-12952F2B062B}" srcOrd="1" destOrd="0" presId="urn:microsoft.com/office/officeart/2005/8/layout/hierarchy1"/>
    <dgm:cxn modelId="{B7A526E1-1E2C-4174-9DFC-2B242C9F2C17}" type="presParOf" srcId="{94534A23-2B47-4C97-816B-5B49A47C2146}" destId="{8C9D7C80-8980-4AD7-812F-85137E2AE5CC}" srcOrd="2" destOrd="0" presId="urn:microsoft.com/office/officeart/2005/8/layout/hierarchy1"/>
    <dgm:cxn modelId="{5A2B8384-B27C-4EC8-AF7F-36C9C0C38113}" type="presParOf" srcId="{94534A23-2B47-4C97-816B-5B49A47C2146}" destId="{D053D34C-EF7A-496C-85F9-D0D2C036E90E}" srcOrd="3" destOrd="0" presId="urn:microsoft.com/office/officeart/2005/8/layout/hierarchy1"/>
    <dgm:cxn modelId="{98FAF324-0556-4FD7-9899-E8EC001A22F9}" type="presParOf" srcId="{D053D34C-EF7A-496C-85F9-D0D2C036E90E}" destId="{A533901D-80D4-4DF6-90CA-B21894034AC4}" srcOrd="0" destOrd="0" presId="urn:microsoft.com/office/officeart/2005/8/layout/hierarchy1"/>
    <dgm:cxn modelId="{BDD5A6AE-C622-41ED-BAA4-F26A7D32ABF2}" type="presParOf" srcId="{A533901D-80D4-4DF6-90CA-B21894034AC4}" destId="{DC9F02BD-C25B-4C75-B089-F9CC4B1A3E31}" srcOrd="0" destOrd="0" presId="urn:microsoft.com/office/officeart/2005/8/layout/hierarchy1"/>
    <dgm:cxn modelId="{A6C159B2-E24A-441C-BE80-61F62AB21DE6}" type="presParOf" srcId="{A533901D-80D4-4DF6-90CA-B21894034AC4}" destId="{32046CCC-2C65-4056-BE5C-5116856AD4D9}" srcOrd="1" destOrd="0" presId="urn:microsoft.com/office/officeart/2005/8/layout/hierarchy1"/>
    <dgm:cxn modelId="{A6E4F860-4097-441D-8286-EA0552BE0F6B}" type="presParOf" srcId="{D053D34C-EF7A-496C-85F9-D0D2C036E90E}" destId="{8378911F-81B6-4142-8E6D-062FA9D3C20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A7574B2-88A2-4D88-95F9-55BDA324F416}" type="doc">
      <dgm:prSet loTypeId="urn:microsoft.com/office/officeart/2005/8/layout/hProcess4" loCatId="process" qsTypeId="urn:microsoft.com/office/officeart/2005/8/quickstyle/3d2" qsCatId="3D" csTypeId="urn:microsoft.com/office/officeart/2005/8/colors/colorful3" csCatId="colorful" phldr="1"/>
      <dgm:spPr/>
      <dgm:t>
        <a:bodyPr/>
        <a:lstStyle/>
        <a:p>
          <a:endParaRPr lang="fr-FR"/>
        </a:p>
      </dgm:t>
    </dgm:pt>
    <dgm:pt modelId="{5087480B-AFDC-4175-BEDD-6C54F0EB94D1}">
      <dgm:prSet phldrT="[Texte]" custT="1"/>
      <dgm:spPr/>
      <dgm:t>
        <a:bodyPr/>
        <a:lstStyle/>
        <a:p>
          <a:pPr algn="ctr" rtl="1"/>
          <a:r>
            <a:rPr lang="ar-DZ" sz="1900" b="1" dirty="0" smtClean="0">
              <a:solidFill>
                <a:schemeClr val="bg2"/>
              </a:solidFill>
              <a:latin typeface="Simplified Arabic" pitchFamily="18" charset="-78"/>
              <a:cs typeface="Calibri" pitchFamily="34" charset="0"/>
            </a:rPr>
            <a:t>البيانات الوصفية </a:t>
          </a:r>
          <a:r>
            <a:rPr lang="fr-FR" sz="1900" b="1" dirty="0" smtClean="0">
              <a:solidFill>
                <a:schemeClr val="bg2"/>
              </a:solidFill>
              <a:latin typeface="Simplified Arabic" pitchFamily="18" charset="-78"/>
              <a:cs typeface="Calibri" pitchFamily="34" charset="0"/>
            </a:rPr>
            <a:t> Données Qualitatives </a:t>
          </a:r>
          <a:endParaRPr lang="fr-FR" sz="1900" dirty="0">
            <a:solidFill>
              <a:schemeClr val="bg2"/>
            </a:solidFill>
          </a:endParaRPr>
        </a:p>
      </dgm:t>
    </dgm:pt>
    <dgm:pt modelId="{39EFA74F-79F3-42ED-8718-94961A4612B4}" type="parTrans" cxnId="{D2010C37-8F27-4E4F-B6BA-F3A6E7908092}">
      <dgm:prSet/>
      <dgm:spPr/>
      <dgm:t>
        <a:bodyPr/>
        <a:lstStyle/>
        <a:p>
          <a:endParaRPr lang="fr-FR" sz="2000"/>
        </a:p>
      </dgm:t>
    </dgm:pt>
    <dgm:pt modelId="{478DDE43-FA20-4726-B828-C36F0C360D60}" type="sibTrans" cxnId="{D2010C37-8F27-4E4F-B6BA-F3A6E7908092}">
      <dgm:prSet/>
      <dgm:spPr/>
      <dgm:t>
        <a:bodyPr/>
        <a:lstStyle/>
        <a:p>
          <a:endParaRPr lang="fr-FR" sz="2000"/>
        </a:p>
      </dgm:t>
    </dgm:pt>
    <dgm:pt modelId="{59AFB841-B031-4624-BF51-FA0FA353E610}">
      <dgm:prSet phldrT="[Texte]" custT="1"/>
      <dgm:spPr>
        <a:solidFill>
          <a:schemeClr val="tx2">
            <a:lumMod val="90000"/>
            <a:alpha val="90000"/>
          </a:schemeClr>
        </a:solidFill>
      </dgm:spPr>
      <dgm:t>
        <a:bodyPr/>
        <a:lstStyle/>
        <a:p>
          <a:pPr algn="r" rtl="1"/>
          <a:r>
            <a:rPr lang="ar-DZ" sz="2000" b="1" dirty="0" smtClean="0">
              <a:latin typeface="Simplified Arabic" pitchFamily="18" charset="-78"/>
              <a:cs typeface="Times New Roman" pitchFamily="18" charset="0"/>
            </a:rPr>
            <a:t>بيانات غير رقمية.</a:t>
          </a:r>
          <a:endParaRPr lang="fr-FR" sz="2000" b="1" dirty="0"/>
        </a:p>
      </dgm:t>
    </dgm:pt>
    <dgm:pt modelId="{9D7F4444-38D5-4E9F-BF14-789185E255FA}" type="parTrans" cxnId="{ED1B64BB-31FC-44A4-8C21-6BD1ED1909B9}">
      <dgm:prSet/>
      <dgm:spPr/>
      <dgm:t>
        <a:bodyPr/>
        <a:lstStyle/>
        <a:p>
          <a:endParaRPr lang="fr-FR" sz="2000"/>
        </a:p>
      </dgm:t>
    </dgm:pt>
    <dgm:pt modelId="{A734CE8C-215F-43A6-ABA0-D5B8B1B3B548}" type="sibTrans" cxnId="{ED1B64BB-31FC-44A4-8C21-6BD1ED1909B9}">
      <dgm:prSet/>
      <dgm:spPr/>
      <dgm:t>
        <a:bodyPr/>
        <a:lstStyle/>
        <a:p>
          <a:endParaRPr lang="fr-FR" sz="2000"/>
        </a:p>
      </dgm:t>
    </dgm:pt>
    <dgm:pt modelId="{027A2299-CEBC-4146-AFD5-4490A5CDFA11}">
      <dgm:prSet phldrT="[Texte]" custT="1"/>
      <dgm:spPr>
        <a:solidFill>
          <a:schemeClr val="tx2">
            <a:lumMod val="90000"/>
            <a:alpha val="90000"/>
          </a:schemeClr>
        </a:solidFill>
      </dgm:spPr>
      <dgm:t>
        <a:bodyPr/>
        <a:lstStyle/>
        <a:p>
          <a:pPr algn="r" rtl="1"/>
          <a:r>
            <a:rPr lang="ar-DZ" sz="2000" b="1" dirty="0" smtClean="0">
              <a:latin typeface="Simplified Arabic" pitchFamily="18" charset="-78"/>
              <a:cs typeface="Times New Roman" pitchFamily="18" charset="0"/>
            </a:rPr>
            <a:t>أو بيانات رقمية مرتبة في شكل مستويات أو في شكل فئات رقمية.</a:t>
          </a:r>
          <a:endParaRPr lang="fr-FR" sz="2000" b="1" dirty="0"/>
        </a:p>
      </dgm:t>
    </dgm:pt>
    <dgm:pt modelId="{343D054C-634F-4046-A104-E4D7BA39B3F5}" type="parTrans" cxnId="{F4B1258D-99D4-4D36-8CFB-33CB271F451B}">
      <dgm:prSet/>
      <dgm:spPr/>
      <dgm:t>
        <a:bodyPr/>
        <a:lstStyle/>
        <a:p>
          <a:endParaRPr lang="fr-FR" sz="2000"/>
        </a:p>
      </dgm:t>
    </dgm:pt>
    <dgm:pt modelId="{0FCF7E79-E0BB-4FBF-A117-FD0102FC3946}" type="sibTrans" cxnId="{F4B1258D-99D4-4D36-8CFB-33CB271F451B}">
      <dgm:prSet/>
      <dgm:spPr/>
      <dgm:t>
        <a:bodyPr/>
        <a:lstStyle/>
        <a:p>
          <a:endParaRPr lang="fr-FR" sz="2000"/>
        </a:p>
      </dgm:t>
    </dgm:pt>
    <dgm:pt modelId="{4C8B4EAF-39CD-4FEF-8CB2-2F5BF80EF6D4}">
      <dgm:prSet phldrT="[Texte]" custT="1"/>
      <dgm:spPr>
        <a:solidFill>
          <a:schemeClr val="accent2">
            <a:lumMod val="60000"/>
            <a:lumOff val="40000"/>
          </a:schemeClr>
        </a:solidFill>
      </dgm:spPr>
      <dgm:t>
        <a:bodyPr/>
        <a:lstStyle/>
        <a:p>
          <a:pPr rtl="1"/>
          <a:r>
            <a:rPr lang="ar-DZ" sz="2000" b="1" dirty="0" smtClean="0">
              <a:solidFill>
                <a:schemeClr val="bg2"/>
              </a:solidFill>
              <a:latin typeface="Simplified Arabic" pitchFamily="18" charset="-78"/>
              <a:cs typeface="Calibri" pitchFamily="34" charset="0"/>
            </a:rPr>
            <a:t>تقاس بمعيارين هما:</a:t>
          </a:r>
          <a:endParaRPr lang="fr-FR" sz="2000" b="1" dirty="0">
            <a:solidFill>
              <a:schemeClr val="bg2"/>
            </a:solidFill>
          </a:endParaRPr>
        </a:p>
      </dgm:t>
    </dgm:pt>
    <dgm:pt modelId="{EADD2C95-B76B-49BB-AB23-C5610D08250A}" type="parTrans" cxnId="{7A131A14-FE51-4FFF-BAE3-456C60229D0F}">
      <dgm:prSet/>
      <dgm:spPr/>
      <dgm:t>
        <a:bodyPr/>
        <a:lstStyle/>
        <a:p>
          <a:endParaRPr lang="fr-FR" sz="2000"/>
        </a:p>
      </dgm:t>
    </dgm:pt>
    <dgm:pt modelId="{6F0DE892-A2CB-4D67-9AE8-CE52D3D078CA}" type="sibTrans" cxnId="{7A131A14-FE51-4FFF-BAE3-456C60229D0F}">
      <dgm:prSet/>
      <dgm:spPr/>
      <dgm:t>
        <a:bodyPr/>
        <a:lstStyle/>
        <a:p>
          <a:endParaRPr lang="fr-FR" sz="2000"/>
        </a:p>
      </dgm:t>
    </dgm:pt>
    <dgm:pt modelId="{3BF9ADA2-10C2-4B47-8FFB-01C9C199D57B}">
      <dgm:prSet phldrT="[Texte]" custT="1"/>
      <dgm:spPr>
        <a:solidFill>
          <a:schemeClr val="tx2">
            <a:lumMod val="90000"/>
            <a:alpha val="90000"/>
          </a:schemeClr>
        </a:solidFill>
      </dgm:spPr>
      <dgm:t>
        <a:bodyPr/>
        <a:lstStyle/>
        <a:p>
          <a:pPr algn="just" rtl="1"/>
          <a:r>
            <a:rPr lang="ar-DZ" sz="1900" b="1" dirty="0" smtClean="0">
              <a:latin typeface="Simplified Arabic" pitchFamily="18" charset="-78"/>
              <a:cs typeface="Times New Roman" pitchFamily="18" charset="0"/>
            </a:rPr>
            <a:t>بيانات وصفية </a:t>
          </a:r>
          <a:r>
            <a:rPr lang="ar-DZ" sz="1900" b="1" dirty="0" err="1" smtClean="0">
              <a:latin typeface="Simplified Arabic" pitchFamily="18" charset="-78"/>
              <a:cs typeface="Times New Roman" pitchFamily="18" charset="0"/>
            </a:rPr>
            <a:t>مقاسة</a:t>
          </a:r>
          <a:r>
            <a:rPr lang="ar-DZ" sz="1900" b="1" dirty="0" smtClean="0">
              <a:latin typeface="Simplified Arabic" pitchFamily="18" charset="-78"/>
              <a:cs typeface="Times New Roman" pitchFamily="18" charset="0"/>
            </a:rPr>
            <a:t> بمعيار اسمي</a:t>
          </a:r>
          <a:r>
            <a:rPr lang="fr-FR" sz="1900" b="1" dirty="0" smtClean="0">
              <a:latin typeface="Simplified Arabic" pitchFamily="18" charset="-78"/>
              <a:cs typeface="Times New Roman" pitchFamily="18" charset="0"/>
            </a:rPr>
            <a:t>Nominal </a:t>
          </a:r>
          <a:r>
            <a:rPr lang="ar-DZ" sz="1900" b="1" dirty="0" smtClean="0">
              <a:latin typeface="Simplified Arabic" pitchFamily="18" charset="-78"/>
              <a:cs typeface="Times New Roman" pitchFamily="18" charset="0"/>
            </a:rPr>
            <a:t> </a:t>
          </a:r>
          <a:r>
            <a:rPr lang="fr-FR" sz="1900" b="1" dirty="0" smtClean="0">
              <a:latin typeface="Simplified Arabic" pitchFamily="18" charset="-78"/>
              <a:cs typeface="Times New Roman" pitchFamily="18" charset="0"/>
            </a:rPr>
            <a:t>Mesure</a:t>
          </a:r>
          <a:r>
            <a:rPr lang="ar-DZ" sz="1900" b="1" dirty="0" smtClean="0">
              <a:latin typeface="Simplified Arabic" pitchFamily="18" charset="-78"/>
              <a:cs typeface="Times New Roman" pitchFamily="18" charset="0"/>
            </a:rPr>
            <a:t>: </a:t>
          </a:r>
          <a:r>
            <a:rPr lang="ar-DZ" sz="1900" dirty="0" smtClean="0">
              <a:latin typeface="Simplified Arabic" pitchFamily="18" charset="-78"/>
              <a:cs typeface="Times New Roman" pitchFamily="18" charset="0"/>
            </a:rPr>
            <a:t>تسمى </a:t>
          </a:r>
          <a:r>
            <a:rPr lang="ar-DZ" sz="1900" b="1" dirty="0" smtClean="0">
              <a:latin typeface="Simplified Arabic" pitchFamily="18" charset="-78"/>
              <a:cs typeface="Times New Roman" pitchFamily="18" charset="0"/>
            </a:rPr>
            <a:t>بالمتغيرات </a:t>
          </a:r>
          <a:r>
            <a:rPr lang="ar-DZ" sz="1900" b="1" dirty="0" err="1" smtClean="0">
              <a:latin typeface="Simplified Arabic" pitchFamily="18" charset="-78"/>
              <a:cs typeface="Times New Roman" pitchFamily="18" charset="0"/>
            </a:rPr>
            <a:t>الإسمية</a:t>
          </a:r>
          <a:r>
            <a:rPr lang="fr-FR" sz="1900" b="1" dirty="0" smtClean="0">
              <a:latin typeface="Simplified Arabic" pitchFamily="18" charset="-78"/>
              <a:cs typeface="Times New Roman" pitchFamily="18" charset="0"/>
            </a:rPr>
            <a:t>Variables Nominales </a:t>
          </a:r>
          <a:endParaRPr lang="fr-FR" sz="1900" dirty="0"/>
        </a:p>
      </dgm:t>
    </dgm:pt>
    <dgm:pt modelId="{0156F90A-BA1A-41D2-9C14-E7A929E66E67}" type="parTrans" cxnId="{46279353-E85B-4B78-BD65-4D78D598677B}">
      <dgm:prSet/>
      <dgm:spPr/>
      <dgm:t>
        <a:bodyPr/>
        <a:lstStyle/>
        <a:p>
          <a:endParaRPr lang="fr-FR" sz="2000"/>
        </a:p>
      </dgm:t>
    </dgm:pt>
    <dgm:pt modelId="{3513A5DD-B791-4D95-8039-D8BAE81E187E}" type="sibTrans" cxnId="{46279353-E85B-4B78-BD65-4D78D598677B}">
      <dgm:prSet/>
      <dgm:spPr/>
      <dgm:t>
        <a:bodyPr/>
        <a:lstStyle/>
        <a:p>
          <a:endParaRPr lang="fr-FR" sz="2000"/>
        </a:p>
      </dgm:t>
    </dgm:pt>
    <dgm:pt modelId="{2BB77C6D-F92E-4C16-A0C1-AA8AC4FE0DC8}">
      <dgm:prSet phldrT="[Texte]" custT="1"/>
      <dgm:spPr>
        <a:solidFill>
          <a:schemeClr val="tx2">
            <a:lumMod val="90000"/>
            <a:alpha val="90000"/>
          </a:schemeClr>
        </a:solidFill>
      </dgm:spPr>
      <dgm:t>
        <a:bodyPr/>
        <a:lstStyle/>
        <a:p>
          <a:pPr algn="just" rtl="1"/>
          <a:r>
            <a:rPr lang="ar-DZ" sz="1900" b="1" dirty="0" smtClean="0">
              <a:latin typeface="Simplified Arabic" pitchFamily="18" charset="-78"/>
              <a:cs typeface="Calibri" pitchFamily="34" charset="0"/>
            </a:rPr>
            <a:t>2-بيانات وصفية  </a:t>
          </a:r>
          <a:r>
            <a:rPr lang="ar-DZ" sz="1900" b="1" dirty="0" err="1" smtClean="0">
              <a:latin typeface="Simplified Arabic" pitchFamily="18" charset="-78"/>
              <a:cs typeface="Calibri" pitchFamily="34" charset="0"/>
            </a:rPr>
            <a:t>مقاسة</a:t>
          </a:r>
          <a:r>
            <a:rPr lang="ar-DZ" sz="1900" b="1" dirty="0" smtClean="0">
              <a:latin typeface="Simplified Arabic" pitchFamily="18" charset="-78"/>
              <a:cs typeface="Calibri" pitchFamily="34" charset="0"/>
            </a:rPr>
            <a:t> بمعيار رتبي </a:t>
          </a:r>
          <a:r>
            <a:rPr lang="fr-FR" sz="1900" b="1" dirty="0" smtClean="0">
              <a:latin typeface="Simplified Arabic" pitchFamily="18" charset="-78"/>
              <a:cs typeface="Times New Roman" pitchFamily="18" charset="0"/>
            </a:rPr>
            <a:t>Mesure </a:t>
          </a:r>
          <a:r>
            <a:rPr lang="fr-FR" sz="1900" b="1" dirty="0" smtClean="0">
              <a:latin typeface="Simplified Arabic" pitchFamily="18" charset="-78"/>
              <a:cs typeface="Calibri" pitchFamily="34" charset="0"/>
            </a:rPr>
            <a:t>Ordinal </a:t>
          </a:r>
          <a:r>
            <a:rPr lang="ar-DZ" sz="1900" b="1" dirty="0" smtClean="0">
              <a:latin typeface="Simplified Arabic" pitchFamily="18" charset="-78"/>
              <a:cs typeface="Calibri" pitchFamily="34" charset="0"/>
            </a:rPr>
            <a:t>: </a:t>
          </a:r>
          <a:r>
            <a:rPr lang="ar-DZ" sz="1900" dirty="0" smtClean="0">
              <a:latin typeface="Simplified Arabic" pitchFamily="18" charset="-78"/>
              <a:cs typeface="Calibri" pitchFamily="34" charset="0"/>
            </a:rPr>
            <a:t>تسمى </a:t>
          </a:r>
          <a:r>
            <a:rPr lang="ar-DZ" sz="1900" b="1" dirty="0" smtClean="0">
              <a:latin typeface="Simplified Arabic" pitchFamily="18" charset="-78"/>
              <a:cs typeface="Calibri" pitchFamily="34" charset="0"/>
            </a:rPr>
            <a:t>بالمتغيرات </a:t>
          </a:r>
          <a:r>
            <a:rPr lang="ar-DZ" sz="1900" b="1" dirty="0" err="1" smtClean="0">
              <a:latin typeface="Simplified Arabic" pitchFamily="18" charset="-78"/>
              <a:cs typeface="Calibri" pitchFamily="34" charset="0"/>
            </a:rPr>
            <a:t>الرتبية</a:t>
          </a:r>
          <a:r>
            <a:rPr lang="fr-FR" sz="1900" b="1" dirty="0" smtClean="0">
              <a:latin typeface="Simplified Arabic" pitchFamily="18" charset="-78"/>
              <a:cs typeface="Calibri" pitchFamily="34" charset="0"/>
            </a:rPr>
            <a:t>Ordinales </a:t>
          </a:r>
          <a:r>
            <a:rPr lang="ar-DZ" sz="1900" b="1" dirty="0" smtClean="0">
              <a:latin typeface="Simplified Arabic" pitchFamily="18" charset="-78"/>
              <a:cs typeface="Calibri" pitchFamily="34" charset="0"/>
            </a:rPr>
            <a:t> </a:t>
          </a:r>
          <a:r>
            <a:rPr lang="fr-FR" sz="1900" b="1" dirty="0" smtClean="0">
              <a:latin typeface="Simplified Arabic" pitchFamily="18" charset="-78"/>
              <a:cs typeface="Calibri" pitchFamily="34" charset="0"/>
            </a:rPr>
            <a:t>Variables</a:t>
          </a:r>
          <a:endParaRPr lang="fr-FR" sz="1900" dirty="0"/>
        </a:p>
      </dgm:t>
    </dgm:pt>
    <dgm:pt modelId="{EDB5D498-7C38-4775-8458-ACCC4F88CA6B}" type="parTrans" cxnId="{47001E70-F904-456A-A5F2-B4CA64605596}">
      <dgm:prSet/>
      <dgm:spPr/>
      <dgm:t>
        <a:bodyPr/>
        <a:lstStyle/>
        <a:p>
          <a:endParaRPr lang="fr-FR" sz="2000"/>
        </a:p>
      </dgm:t>
    </dgm:pt>
    <dgm:pt modelId="{D04359EB-44C1-49AB-9FBD-7F343776C206}" type="sibTrans" cxnId="{47001E70-F904-456A-A5F2-B4CA64605596}">
      <dgm:prSet/>
      <dgm:spPr/>
      <dgm:t>
        <a:bodyPr/>
        <a:lstStyle/>
        <a:p>
          <a:endParaRPr lang="fr-FR" sz="2000"/>
        </a:p>
      </dgm:t>
    </dgm:pt>
    <dgm:pt modelId="{80564EF9-8FF3-49A5-B802-2D910719E3F2}" type="pres">
      <dgm:prSet presAssocID="{3A7574B2-88A2-4D88-95F9-55BDA324F416}" presName="Name0" presStyleCnt="0">
        <dgm:presLayoutVars>
          <dgm:dir val="rev"/>
          <dgm:animLvl val="lvl"/>
          <dgm:resizeHandles val="exact"/>
        </dgm:presLayoutVars>
      </dgm:prSet>
      <dgm:spPr/>
      <dgm:t>
        <a:bodyPr/>
        <a:lstStyle/>
        <a:p>
          <a:endParaRPr lang="fr-FR"/>
        </a:p>
      </dgm:t>
    </dgm:pt>
    <dgm:pt modelId="{7D4167F2-7179-475A-875E-02F404FBD6DA}" type="pres">
      <dgm:prSet presAssocID="{3A7574B2-88A2-4D88-95F9-55BDA324F416}" presName="tSp" presStyleCnt="0"/>
      <dgm:spPr/>
    </dgm:pt>
    <dgm:pt modelId="{65B40093-F514-4D08-B051-CA5765023AAA}" type="pres">
      <dgm:prSet presAssocID="{3A7574B2-88A2-4D88-95F9-55BDA324F416}" presName="bSp" presStyleCnt="0"/>
      <dgm:spPr/>
    </dgm:pt>
    <dgm:pt modelId="{9D6E99FB-63B1-4D04-9D80-59E568AE0ACD}" type="pres">
      <dgm:prSet presAssocID="{3A7574B2-88A2-4D88-95F9-55BDA324F416}" presName="process" presStyleCnt="0"/>
      <dgm:spPr/>
    </dgm:pt>
    <dgm:pt modelId="{BACB0602-AAEE-4513-BA5F-09A88A3679D5}" type="pres">
      <dgm:prSet presAssocID="{5087480B-AFDC-4175-BEDD-6C54F0EB94D1}" presName="composite1" presStyleCnt="0"/>
      <dgm:spPr/>
    </dgm:pt>
    <dgm:pt modelId="{8FC4799A-44C7-42E2-B380-4C95295F2675}" type="pres">
      <dgm:prSet presAssocID="{5087480B-AFDC-4175-BEDD-6C54F0EB94D1}" presName="dummyNode1" presStyleLbl="node1" presStyleIdx="0" presStyleCnt="2"/>
      <dgm:spPr/>
    </dgm:pt>
    <dgm:pt modelId="{C286FED6-12E3-47D1-AF4D-BCBE5A1CC94F}" type="pres">
      <dgm:prSet presAssocID="{5087480B-AFDC-4175-BEDD-6C54F0EB94D1}" presName="childNode1" presStyleLbl="bgAcc1" presStyleIdx="0" presStyleCnt="2" custScaleX="159566" custScaleY="86038">
        <dgm:presLayoutVars>
          <dgm:bulletEnabled val="1"/>
        </dgm:presLayoutVars>
      </dgm:prSet>
      <dgm:spPr/>
      <dgm:t>
        <a:bodyPr/>
        <a:lstStyle/>
        <a:p>
          <a:endParaRPr lang="fr-FR"/>
        </a:p>
      </dgm:t>
    </dgm:pt>
    <dgm:pt modelId="{67E7B5E8-504F-4DDD-B01D-D0CC11D9D424}" type="pres">
      <dgm:prSet presAssocID="{5087480B-AFDC-4175-BEDD-6C54F0EB94D1}" presName="childNode1tx" presStyleLbl="bgAcc1" presStyleIdx="0" presStyleCnt="2">
        <dgm:presLayoutVars>
          <dgm:bulletEnabled val="1"/>
        </dgm:presLayoutVars>
      </dgm:prSet>
      <dgm:spPr/>
      <dgm:t>
        <a:bodyPr/>
        <a:lstStyle/>
        <a:p>
          <a:endParaRPr lang="fr-FR"/>
        </a:p>
      </dgm:t>
    </dgm:pt>
    <dgm:pt modelId="{94E7F0D5-DD98-45AB-8E8B-38E9A7CDAC9E}" type="pres">
      <dgm:prSet presAssocID="{5087480B-AFDC-4175-BEDD-6C54F0EB94D1}" presName="parentNode1" presStyleLbl="node1" presStyleIdx="0" presStyleCnt="2" custScaleX="146059" custLinFactNeighborX="20812" custLinFactNeighborY="-13783">
        <dgm:presLayoutVars>
          <dgm:chMax val="1"/>
          <dgm:bulletEnabled val="1"/>
        </dgm:presLayoutVars>
      </dgm:prSet>
      <dgm:spPr/>
      <dgm:t>
        <a:bodyPr/>
        <a:lstStyle/>
        <a:p>
          <a:endParaRPr lang="fr-FR"/>
        </a:p>
      </dgm:t>
    </dgm:pt>
    <dgm:pt modelId="{C10AB339-15CF-490C-B9E4-FC304B93FDFD}" type="pres">
      <dgm:prSet presAssocID="{5087480B-AFDC-4175-BEDD-6C54F0EB94D1}" presName="connSite1" presStyleCnt="0"/>
      <dgm:spPr/>
    </dgm:pt>
    <dgm:pt modelId="{0B47D020-B74C-4E88-95D5-A5BD2C87C8CF}" type="pres">
      <dgm:prSet presAssocID="{478DDE43-FA20-4726-B828-C36F0C360D60}" presName="Name9" presStyleLbl="sibTrans2D1" presStyleIdx="0" presStyleCnt="1" custScaleY="81598" custLinFactNeighborY="124"/>
      <dgm:spPr/>
      <dgm:t>
        <a:bodyPr/>
        <a:lstStyle/>
        <a:p>
          <a:endParaRPr lang="fr-FR"/>
        </a:p>
      </dgm:t>
    </dgm:pt>
    <dgm:pt modelId="{278B46F3-22EB-47EB-83AF-310FF5CF4787}" type="pres">
      <dgm:prSet presAssocID="{4C8B4EAF-39CD-4FEF-8CB2-2F5BF80EF6D4}" presName="composite2" presStyleCnt="0"/>
      <dgm:spPr/>
    </dgm:pt>
    <dgm:pt modelId="{F83E94AB-7C7D-4D95-8AE9-D1F180E9FA2C}" type="pres">
      <dgm:prSet presAssocID="{4C8B4EAF-39CD-4FEF-8CB2-2F5BF80EF6D4}" presName="dummyNode2" presStyleLbl="node1" presStyleIdx="0" presStyleCnt="2"/>
      <dgm:spPr/>
    </dgm:pt>
    <dgm:pt modelId="{2CB6DBB9-0D72-45AA-B37C-5A399549955B}" type="pres">
      <dgm:prSet presAssocID="{4C8B4EAF-39CD-4FEF-8CB2-2F5BF80EF6D4}" presName="childNode2" presStyleLbl="bgAcc1" presStyleIdx="1" presStyleCnt="2" custScaleX="246518" custScaleY="137224" custLinFactNeighborX="6857" custLinFactNeighborY="2903">
        <dgm:presLayoutVars>
          <dgm:bulletEnabled val="1"/>
        </dgm:presLayoutVars>
      </dgm:prSet>
      <dgm:spPr/>
      <dgm:t>
        <a:bodyPr/>
        <a:lstStyle/>
        <a:p>
          <a:endParaRPr lang="fr-FR"/>
        </a:p>
      </dgm:t>
    </dgm:pt>
    <dgm:pt modelId="{25400213-FF3E-4E88-B90F-E89405AA02D1}" type="pres">
      <dgm:prSet presAssocID="{4C8B4EAF-39CD-4FEF-8CB2-2F5BF80EF6D4}" presName="childNode2tx" presStyleLbl="bgAcc1" presStyleIdx="1" presStyleCnt="2">
        <dgm:presLayoutVars>
          <dgm:bulletEnabled val="1"/>
        </dgm:presLayoutVars>
      </dgm:prSet>
      <dgm:spPr/>
      <dgm:t>
        <a:bodyPr/>
        <a:lstStyle/>
        <a:p>
          <a:endParaRPr lang="fr-FR"/>
        </a:p>
      </dgm:t>
    </dgm:pt>
    <dgm:pt modelId="{1AA2115B-3DDF-41DA-8D67-5324AE7E1A1E}" type="pres">
      <dgm:prSet presAssocID="{4C8B4EAF-39CD-4FEF-8CB2-2F5BF80EF6D4}" presName="parentNode2" presStyleLbl="node1" presStyleIdx="1" presStyleCnt="2" custLinFactNeighborX="-35156" custLinFactNeighborY="-44680">
        <dgm:presLayoutVars>
          <dgm:chMax val="0"/>
          <dgm:bulletEnabled val="1"/>
        </dgm:presLayoutVars>
      </dgm:prSet>
      <dgm:spPr/>
      <dgm:t>
        <a:bodyPr/>
        <a:lstStyle/>
        <a:p>
          <a:endParaRPr lang="fr-FR"/>
        </a:p>
      </dgm:t>
    </dgm:pt>
    <dgm:pt modelId="{B542D7B8-25D2-4DB9-813F-D097F6998A36}" type="pres">
      <dgm:prSet presAssocID="{4C8B4EAF-39CD-4FEF-8CB2-2F5BF80EF6D4}" presName="connSite2" presStyleCnt="0"/>
      <dgm:spPr/>
    </dgm:pt>
  </dgm:ptLst>
  <dgm:cxnLst>
    <dgm:cxn modelId="{47001E70-F904-456A-A5F2-B4CA64605596}" srcId="{4C8B4EAF-39CD-4FEF-8CB2-2F5BF80EF6D4}" destId="{2BB77C6D-F92E-4C16-A0C1-AA8AC4FE0DC8}" srcOrd="1" destOrd="0" parTransId="{EDB5D498-7C38-4775-8458-ACCC4F88CA6B}" sibTransId="{D04359EB-44C1-49AB-9FBD-7F343776C206}"/>
    <dgm:cxn modelId="{F4D3E2B9-134E-4B34-90FF-DC57C0DB2C4C}" type="presOf" srcId="{4C8B4EAF-39CD-4FEF-8CB2-2F5BF80EF6D4}" destId="{1AA2115B-3DDF-41DA-8D67-5324AE7E1A1E}" srcOrd="0" destOrd="0" presId="urn:microsoft.com/office/officeart/2005/8/layout/hProcess4"/>
    <dgm:cxn modelId="{ED1B64BB-31FC-44A4-8C21-6BD1ED1909B9}" srcId="{5087480B-AFDC-4175-BEDD-6C54F0EB94D1}" destId="{59AFB841-B031-4624-BF51-FA0FA353E610}" srcOrd="0" destOrd="0" parTransId="{9D7F4444-38D5-4E9F-BF14-789185E255FA}" sibTransId="{A734CE8C-215F-43A6-ABA0-D5B8B1B3B548}"/>
    <dgm:cxn modelId="{B079F7B3-103B-4C79-894E-FED27FAB4C1C}" type="presOf" srcId="{5087480B-AFDC-4175-BEDD-6C54F0EB94D1}" destId="{94E7F0D5-DD98-45AB-8E8B-38E9A7CDAC9E}" srcOrd="0" destOrd="0" presId="urn:microsoft.com/office/officeart/2005/8/layout/hProcess4"/>
    <dgm:cxn modelId="{91FF2868-DD4C-417B-92B8-DFEFFCCE3878}" type="presOf" srcId="{478DDE43-FA20-4726-B828-C36F0C360D60}" destId="{0B47D020-B74C-4E88-95D5-A5BD2C87C8CF}" srcOrd="0" destOrd="0" presId="urn:microsoft.com/office/officeart/2005/8/layout/hProcess4"/>
    <dgm:cxn modelId="{CFAFF6D6-2694-4367-AB2D-28D40E5CDE6A}" type="presOf" srcId="{3A7574B2-88A2-4D88-95F9-55BDA324F416}" destId="{80564EF9-8FF3-49A5-B802-2D910719E3F2}" srcOrd="0" destOrd="0" presId="urn:microsoft.com/office/officeart/2005/8/layout/hProcess4"/>
    <dgm:cxn modelId="{7A131A14-FE51-4FFF-BAE3-456C60229D0F}" srcId="{3A7574B2-88A2-4D88-95F9-55BDA324F416}" destId="{4C8B4EAF-39CD-4FEF-8CB2-2F5BF80EF6D4}" srcOrd="1" destOrd="0" parTransId="{EADD2C95-B76B-49BB-AB23-C5610D08250A}" sibTransId="{6F0DE892-A2CB-4D67-9AE8-CE52D3D078CA}"/>
    <dgm:cxn modelId="{43801FE7-DA23-4E88-B7E0-1D66D7F25BC0}" type="presOf" srcId="{59AFB841-B031-4624-BF51-FA0FA353E610}" destId="{C286FED6-12E3-47D1-AF4D-BCBE5A1CC94F}" srcOrd="0" destOrd="0" presId="urn:microsoft.com/office/officeart/2005/8/layout/hProcess4"/>
    <dgm:cxn modelId="{B7F4F5DC-0FAB-467A-9DEF-DED10A9BA302}" type="presOf" srcId="{2BB77C6D-F92E-4C16-A0C1-AA8AC4FE0DC8}" destId="{25400213-FF3E-4E88-B90F-E89405AA02D1}" srcOrd="1" destOrd="1" presId="urn:microsoft.com/office/officeart/2005/8/layout/hProcess4"/>
    <dgm:cxn modelId="{F01B8244-EB8E-4B78-BF42-DCEA5CD71DD3}" type="presOf" srcId="{3BF9ADA2-10C2-4B47-8FFB-01C9C199D57B}" destId="{25400213-FF3E-4E88-B90F-E89405AA02D1}" srcOrd="1" destOrd="0" presId="urn:microsoft.com/office/officeart/2005/8/layout/hProcess4"/>
    <dgm:cxn modelId="{BFEE23F1-5F88-48E3-A9CB-DDBE4271F7EC}" type="presOf" srcId="{027A2299-CEBC-4146-AFD5-4490A5CDFA11}" destId="{67E7B5E8-504F-4DDD-B01D-D0CC11D9D424}" srcOrd="1" destOrd="1" presId="urn:microsoft.com/office/officeart/2005/8/layout/hProcess4"/>
    <dgm:cxn modelId="{523EA018-8062-4470-AC39-9E9FCD6DCB56}" type="presOf" srcId="{027A2299-CEBC-4146-AFD5-4490A5CDFA11}" destId="{C286FED6-12E3-47D1-AF4D-BCBE5A1CC94F}" srcOrd="0" destOrd="1" presId="urn:microsoft.com/office/officeart/2005/8/layout/hProcess4"/>
    <dgm:cxn modelId="{F4B1258D-99D4-4D36-8CFB-33CB271F451B}" srcId="{5087480B-AFDC-4175-BEDD-6C54F0EB94D1}" destId="{027A2299-CEBC-4146-AFD5-4490A5CDFA11}" srcOrd="1" destOrd="0" parTransId="{343D054C-634F-4046-A104-E4D7BA39B3F5}" sibTransId="{0FCF7E79-E0BB-4FBF-A117-FD0102FC3946}"/>
    <dgm:cxn modelId="{615DD986-B6E8-4275-B22A-A09495BE508E}" type="presOf" srcId="{2BB77C6D-F92E-4C16-A0C1-AA8AC4FE0DC8}" destId="{2CB6DBB9-0D72-45AA-B37C-5A399549955B}" srcOrd="0" destOrd="1" presId="urn:microsoft.com/office/officeart/2005/8/layout/hProcess4"/>
    <dgm:cxn modelId="{46279353-E85B-4B78-BD65-4D78D598677B}" srcId="{4C8B4EAF-39CD-4FEF-8CB2-2F5BF80EF6D4}" destId="{3BF9ADA2-10C2-4B47-8FFB-01C9C199D57B}" srcOrd="0" destOrd="0" parTransId="{0156F90A-BA1A-41D2-9C14-E7A929E66E67}" sibTransId="{3513A5DD-B791-4D95-8039-D8BAE81E187E}"/>
    <dgm:cxn modelId="{D2010C37-8F27-4E4F-B6BA-F3A6E7908092}" srcId="{3A7574B2-88A2-4D88-95F9-55BDA324F416}" destId="{5087480B-AFDC-4175-BEDD-6C54F0EB94D1}" srcOrd="0" destOrd="0" parTransId="{39EFA74F-79F3-42ED-8718-94961A4612B4}" sibTransId="{478DDE43-FA20-4726-B828-C36F0C360D60}"/>
    <dgm:cxn modelId="{017C8EB1-D514-474C-933E-1CD71EC6F9C1}" type="presOf" srcId="{59AFB841-B031-4624-BF51-FA0FA353E610}" destId="{67E7B5E8-504F-4DDD-B01D-D0CC11D9D424}" srcOrd="1" destOrd="0" presId="urn:microsoft.com/office/officeart/2005/8/layout/hProcess4"/>
    <dgm:cxn modelId="{827ED435-548E-472F-A00B-4373F1E3F6AC}" type="presOf" srcId="{3BF9ADA2-10C2-4B47-8FFB-01C9C199D57B}" destId="{2CB6DBB9-0D72-45AA-B37C-5A399549955B}" srcOrd="0" destOrd="0" presId="urn:microsoft.com/office/officeart/2005/8/layout/hProcess4"/>
    <dgm:cxn modelId="{3808BC85-F1C5-44FF-A165-3FDB56A438A7}" type="presParOf" srcId="{80564EF9-8FF3-49A5-B802-2D910719E3F2}" destId="{7D4167F2-7179-475A-875E-02F404FBD6DA}" srcOrd="0" destOrd="0" presId="urn:microsoft.com/office/officeart/2005/8/layout/hProcess4"/>
    <dgm:cxn modelId="{2C7FA06E-2147-4799-BA3D-D699CDCE661C}" type="presParOf" srcId="{80564EF9-8FF3-49A5-B802-2D910719E3F2}" destId="{65B40093-F514-4D08-B051-CA5765023AAA}" srcOrd="1" destOrd="0" presId="urn:microsoft.com/office/officeart/2005/8/layout/hProcess4"/>
    <dgm:cxn modelId="{3278F9E3-8EB1-405D-AD7D-4DC40A41F81F}" type="presParOf" srcId="{80564EF9-8FF3-49A5-B802-2D910719E3F2}" destId="{9D6E99FB-63B1-4D04-9D80-59E568AE0ACD}" srcOrd="2" destOrd="0" presId="urn:microsoft.com/office/officeart/2005/8/layout/hProcess4"/>
    <dgm:cxn modelId="{3964296D-012E-443C-8ACF-EC5ADE75FE18}" type="presParOf" srcId="{9D6E99FB-63B1-4D04-9D80-59E568AE0ACD}" destId="{BACB0602-AAEE-4513-BA5F-09A88A3679D5}" srcOrd="0" destOrd="0" presId="urn:microsoft.com/office/officeart/2005/8/layout/hProcess4"/>
    <dgm:cxn modelId="{36903737-3BB5-4E5C-9136-7A4619BC118E}" type="presParOf" srcId="{BACB0602-AAEE-4513-BA5F-09A88A3679D5}" destId="{8FC4799A-44C7-42E2-B380-4C95295F2675}" srcOrd="0" destOrd="0" presId="urn:microsoft.com/office/officeart/2005/8/layout/hProcess4"/>
    <dgm:cxn modelId="{D6BA010D-EBC2-4536-9AB7-419D6E6C921F}" type="presParOf" srcId="{BACB0602-AAEE-4513-BA5F-09A88A3679D5}" destId="{C286FED6-12E3-47D1-AF4D-BCBE5A1CC94F}" srcOrd="1" destOrd="0" presId="urn:microsoft.com/office/officeart/2005/8/layout/hProcess4"/>
    <dgm:cxn modelId="{95381D23-C09C-4FE0-B818-5752E369BF86}" type="presParOf" srcId="{BACB0602-AAEE-4513-BA5F-09A88A3679D5}" destId="{67E7B5E8-504F-4DDD-B01D-D0CC11D9D424}" srcOrd="2" destOrd="0" presId="urn:microsoft.com/office/officeart/2005/8/layout/hProcess4"/>
    <dgm:cxn modelId="{A44CE8D9-82FD-4780-9395-40685527EA63}" type="presParOf" srcId="{BACB0602-AAEE-4513-BA5F-09A88A3679D5}" destId="{94E7F0D5-DD98-45AB-8E8B-38E9A7CDAC9E}" srcOrd="3" destOrd="0" presId="urn:microsoft.com/office/officeart/2005/8/layout/hProcess4"/>
    <dgm:cxn modelId="{FEF0AECF-B85C-42DD-B513-9DFACDC02482}" type="presParOf" srcId="{BACB0602-AAEE-4513-BA5F-09A88A3679D5}" destId="{C10AB339-15CF-490C-B9E4-FC304B93FDFD}" srcOrd="4" destOrd="0" presId="urn:microsoft.com/office/officeart/2005/8/layout/hProcess4"/>
    <dgm:cxn modelId="{B416BCB8-4C91-435A-B33A-07030CBFCCFD}" type="presParOf" srcId="{9D6E99FB-63B1-4D04-9D80-59E568AE0ACD}" destId="{0B47D020-B74C-4E88-95D5-A5BD2C87C8CF}" srcOrd="1" destOrd="0" presId="urn:microsoft.com/office/officeart/2005/8/layout/hProcess4"/>
    <dgm:cxn modelId="{56029247-58BE-4D49-852F-057212146F4C}" type="presParOf" srcId="{9D6E99FB-63B1-4D04-9D80-59E568AE0ACD}" destId="{278B46F3-22EB-47EB-83AF-310FF5CF4787}" srcOrd="2" destOrd="0" presId="urn:microsoft.com/office/officeart/2005/8/layout/hProcess4"/>
    <dgm:cxn modelId="{2D157F04-9414-4ED8-94BD-398FBC91BE73}" type="presParOf" srcId="{278B46F3-22EB-47EB-83AF-310FF5CF4787}" destId="{F83E94AB-7C7D-4D95-8AE9-D1F180E9FA2C}" srcOrd="0" destOrd="0" presId="urn:microsoft.com/office/officeart/2005/8/layout/hProcess4"/>
    <dgm:cxn modelId="{649DD604-4615-496F-AD5A-B91CFF34DC71}" type="presParOf" srcId="{278B46F3-22EB-47EB-83AF-310FF5CF4787}" destId="{2CB6DBB9-0D72-45AA-B37C-5A399549955B}" srcOrd="1" destOrd="0" presId="urn:microsoft.com/office/officeart/2005/8/layout/hProcess4"/>
    <dgm:cxn modelId="{9D35C746-3335-40D8-82A6-CD9D5F58C930}" type="presParOf" srcId="{278B46F3-22EB-47EB-83AF-310FF5CF4787}" destId="{25400213-FF3E-4E88-B90F-E89405AA02D1}" srcOrd="2" destOrd="0" presId="urn:microsoft.com/office/officeart/2005/8/layout/hProcess4"/>
    <dgm:cxn modelId="{563C8B3F-38BF-413C-B7F8-C50C3CC25127}" type="presParOf" srcId="{278B46F3-22EB-47EB-83AF-310FF5CF4787}" destId="{1AA2115B-3DDF-41DA-8D67-5324AE7E1A1E}" srcOrd="3" destOrd="0" presId="urn:microsoft.com/office/officeart/2005/8/layout/hProcess4"/>
    <dgm:cxn modelId="{85FFD2CF-5B1F-4537-ACC4-975FFCDF12E0}" type="presParOf" srcId="{278B46F3-22EB-47EB-83AF-310FF5CF4787}" destId="{B542D7B8-25D2-4DB9-813F-D097F6998A36}"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3D0B2AF-8D98-4DD6-A379-9D433717DED6}" type="doc">
      <dgm:prSet loTypeId="urn:microsoft.com/office/officeart/2005/8/layout/chevron2" loCatId="process" qsTypeId="urn:microsoft.com/office/officeart/2005/8/quickstyle/3d2" qsCatId="3D" csTypeId="urn:microsoft.com/office/officeart/2005/8/colors/accent1_2" csCatId="accent1" phldr="1"/>
      <dgm:spPr/>
      <dgm:t>
        <a:bodyPr/>
        <a:lstStyle/>
        <a:p>
          <a:endParaRPr lang="fr-FR"/>
        </a:p>
      </dgm:t>
    </dgm:pt>
    <dgm:pt modelId="{D7F5A5D9-D444-4937-A081-B344C8B1F9D3}">
      <dgm:prSet phldrT="[Texte]" custT="1"/>
      <dgm:spPr>
        <a:solidFill>
          <a:schemeClr val="accent2">
            <a:lumMod val="20000"/>
            <a:lumOff val="80000"/>
            <a:alpha val="90000"/>
          </a:schemeClr>
        </a:solidFill>
      </dgm:spPr>
      <dgm:t>
        <a:bodyPr/>
        <a:lstStyle/>
        <a:p>
          <a:pPr algn="r" rtl="1"/>
          <a:r>
            <a:rPr lang="ar-DZ" sz="1800" b="1" dirty="0" smtClean="0">
              <a:latin typeface="Simplified Arabic" pitchFamily="18" charset="-78"/>
              <a:cs typeface="Times New Roman" pitchFamily="18" charset="0"/>
            </a:rPr>
            <a:t>بيانات غير رقمية،</a:t>
          </a:r>
          <a:endParaRPr lang="fr-FR" sz="1800" b="1" dirty="0"/>
        </a:p>
      </dgm:t>
    </dgm:pt>
    <dgm:pt modelId="{79A9A166-A621-4DCE-8FD8-0BDDB1310CFC}" type="parTrans" cxnId="{ED4D26EB-D5DE-4979-AFFB-72C361E6A5A1}">
      <dgm:prSet/>
      <dgm:spPr/>
      <dgm:t>
        <a:bodyPr/>
        <a:lstStyle/>
        <a:p>
          <a:endParaRPr lang="fr-FR"/>
        </a:p>
      </dgm:t>
    </dgm:pt>
    <dgm:pt modelId="{8F6F08BC-2447-4C91-A5B8-7E9BC150B856}" type="sibTrans" cxnId="{ED4D26EB-D5DE-4979-AFFB-72C361E6A5A1}">
      <dgm:prSet/>
      <dgm:spPr/>
      <dgm:t>
        <a:bodyPr/>
        <a:lstStyle/>
        <a:p>
          <a:endParaRPr lang="fr-FR"/>
        </a:p>
      </dgm:t>
    </dgm:pt>
    <dgm:pt modelId="{3DD113F7-E64D-417B-83FA-5A9513D32FEF}">
      <dgm:prSet phldrT="[Texte]" custT="1"/>
      <dgm:spPr>
        <a:solidFill>
          <a:schemeClr val="accent2">
            <a:lumMod val="20000"/>
            <a:lumOff val="80000"/>
            <a:alpha val="90000"/>
          </a:schemeClr>
        </a:solidFill>
      </dgm:spPr>
      <dgm:t>
        <a:bodyPr/>
        <a:lstStyle/>
        <a:p>
          <a:pPr algn="just" rtl="1"/>
          <a:r>
            <a:rPr lang="ar-DZ" sz="1800" b="1" dirty="0" smtClean="0">
              <a:latin typeface="Simplified Arabic" pitchFamily="18" charset="-78"/>
              <a:cs typeface="Times New Roman" pitchFamily="18" charset="0"/>
            </a:rPr>
            <a:t>القيم الخاصة بهذه المتغيرات تختلف عن بعضها في النوعية لا في الكمية.</a:t>
          </a:r>
          <a:endParaRPr lang="fr-FR" sz="1800" b="1" dirty="0"/>
        </a:p>
      </dgm:t>
    </dgm:pt>
    <dgm:pt modelId="{2182B090-8C0F-4433-9264-40E8868F89F3}" type="parTrans" cxnId="{CD27B029-382C-45E7-A1A1-6601C310C12F}">
      <dgm:prSet/>
      <dgm:spPr/>
      <dgm:t>
        <a:bodyPr/>
        <a:lstStyle/>
        <a:p>
          <a:endParaRPr lang="fr-FR"/>
        </a:p>
      </dgm:t>
    </dgm:pt>
    <dgm:pt modelId="{0EE664E9-9345-4506-8BA4-8E19196A8143}" type="sibTrans" cxnId="{CD27B029-382C-45E7-A1A1-6601C310C12F}">
      <dgm:prSet/>
      <dgm:spPr/>
      <dgm:t>
        <a:bodyPr/>
        <a:lstStyle/>
        <a:p>
          <a:endParaRPr lang="fr-FR"/>
        </a:p>
      </dgm:t>
    </dgm:pt>
    <dgm:pt modelId="{43B61E3A-E398-4F2C-A513-D94C0AA14AD0}">
      <dgm:prSet phldrT="[Texte]" custT="1"/>
      <dgm:spPr>
        <a:solidFill>
          <a:schemeClr val="accent2">
            <a:lumMod val="20000"/>
            <a:lumOff val="80000"/>
            <a:alpha val="90000"/>
          </a:schemeClr>
        </a:solidFill>
      </dgm:spPr>
      <dgm:t>
        <a:bodyPr/>
        <a:lstStyle/>
        <a:p>
          <a:pPr algn="just" rtl="1"/>
          <a:r>
            <a:rPr lang="ar-DZ" sz="1800" b="1" dirty="0" smtClean="0">
              <a:latin typeface="Simplified Arabic" pitchFamily="18" charset="-78"/>
              <a:cs typeface="Times New Roman" pitchFamily="18" charset="0"/>
            </a:rPr>
            <a:t>من الممكن أن تكون التصنيفات عبارة عن الأنواع المختلفة لظاهرة ما، ويسمى مستوى القياس هنا: "القياس التصنيفي أو </a:t>
          </a:r>
          <a:r>
            <a:rPr lang="ar-DZ" sz="1800" b="1" dirty="0" err="1" smtClean="0">
              <a:latin typeface="Simplified Arabic" pitchFamily="18" charset="-78"/>
              <a:cs typeface="Times New Roman" pitchFamily="18" charset="0"/>
            </a:rPr>
            <a:t>الإسمي</a:t>
          </a:r>
          <a:r>
            <a:rPr lang="ar-DZ" sz="1800" b="1" dirty="0" smtClean="0">
              <a:latin typeface="Simplified Arabic" pitchFamily="18" charset="-78"/>
              <a:cs typeface="Times New Roman" pitchFamily="18" charset="0"/>
            </a:rPr>
            <a:t>"، لأنه يتم تصنيف الأشياء إلى فئات على أساس تجانسها في خاصية أو صفة معينة.</a:t>
          </a:r>
          <a:endParaRPr lang="fr-FR" sz="1800" b="1" dirty="0"/>
        </a:p>
      </dgm:t>
    </dgm:pt>
    <dgm:pt modelId="{609BAC11-ACF3-4C76-AC01-3BB711053636}" type="parTrans" cxnId="{4F2B9957-BA46-4039-AC9A-A3B59E52965F}">
      <dgm:prSet/>
      <dgm:spPr/>
      <dgm:t>
        <a:bodyPr/>
        <a:lstStyle/>
        <a:p>
          <a:endParaRPr lang="fr-FR"/>
        </a:p>
      </dgm:t>
    </dgm:pt>
    <dgm:pt modelId="{AFBE3ABD-A91D-41B2-9514-9C9FA274C051}" type="sibTrans" cxnId="{4F2B9957-BA46-4039-AC9A-A3B59E52965F}">
      <dgm:prSet/>
      <dgm:spPr/>
      <dgm:t>
        <a:bodyPr/>
        <a:lstStyle/>
        <a:p>
          <a:endParaRPr lang="fr-FR"/>
        </a:p>
      </dgm:t>
    </dgm:pt>
    <dgm:pt modelId="{D4C02B11-09BE-40CC-97B0-FE5180225EEE}">
      <dgm:prSet phldrT="[Texte]" custT="1"/>
      <dgm:spPr>
        <a:solidFill>
          <a:schemeClr val="accent2">
            <a:lumMod val="20000"/>
            <a:lumOff val="80000"/>
            <a:alpha val="90000"/>
          </a:schemeClr>
        </a:solidFill>
      </dgm:spPr>
      <dgm:t>
        <a:bodyPr/>
        <a:lstStyle/>
        <a:p>
          <a:pPr algn="just" rtl="1"/>
          <a:r>
            <a:rPr lang="ar-DZ" sz="1800" b="1" dirty="0" smtClean="0">
              <a:latin typeface="Simplified Arabic" pitchFamily="18" charset="-78"/>
              <a:cs typeface="Times New Roman" pitchFamily="18" charset="0"/>
            </a:rPr>
            <a:t>تستخدم الأعداد لتحديد هوية المفردات كما ذكرنا آنفًا، إذ أن العدد هنا ليس له مدلول كمي كما في العادة، أي أنهما لا يدلان على القيم العددية ولذلك لا تجرى عليهما عمليات الجمع أو الطرح. </a:t>
          </a:r>
          <a:endParaRPr lang="fr-FR" sz="1800" b="1" dirty="0"/>
        </a:p>
      </dgm:t>
    </dgm:pt>
    <dgm:pt modelId="{467F9D6E-14A4-494B-AFC3-9971DA0DA99F}" type="parTrans" cxnId="{2FEAE65C-44CE-4B43-B57C-D022BC52FA9B}">
      <dgm:prSet/>
      <dgm:spPr/>
      <dgm:t>
        <a:bodyPr/>
        <a:lstStyle/>
        <a:p>
          <a:endParaRPr lang="fr-FR"/>
        </a:p>
      </dgm:t>
    </dgm:pt>
    <dgm:pt modelId="{57B30235-684A-4206-9DF0-6B654B417F42}" type="sibTrans" cxnId="{2FEAE65C-44CE-4B43-B57C-D022BC52FA9B}">
      <dgm:prSet/>
      <dgm:spPr/>
      <dgm:t>
        <a:bodyPr/>
        <a:lstStyle/>
        <a:p>
          <a:endParaRPr lang="fr-FR"/>
        </a:p>
      </dgm:t>
    </dgm:pt>
    <dgm:pt modelId="{24473A72-C47B-4860-9E87-CA5C10182A01}">
      <dgm:prSet phldrT="[Texte]" custT="1"/>
      <dgm:spPr>
        <a:solidFill>
          <a:srgbClr val="00B0F0"/>
        </a:solidFill>
      </dgm:spPr>
      <dgm:t>
        <a:bodyPr/>
        <a:lstStyle/>
        <a:p>
          <a:pPr rtl="1"/>
          <a:endParaRPr lang="ar-DZ" sz="1900" b="1" dirty="0" smtClean="0">
            <a:latin typeface="Simplified Arabic" pitchFamily="18" charset="-78"/>
            <a:cs typeface="Times New Roman" pitchFamily="18" charset="0"/>
          </a:endParaRPr>
        </a:p>
        <a:p>
          <a:pPr rtl="1"/>
          <a:endParaRPr lang="ar-DZ" sz="1900" b="1" dirty="0" smtClean="0">
            <a:latin typeface="Simplified Arabic" pitchFamily="18" charset="-78"/>
            <a:cs typeface="Times New Roman" pitchFamily="18" charset="0"/>
          </a:endParaRPr>
        </a:p>
        <a:p>
          <a:pPr rtl="1"/>
          <a:r>
            <a:rPr lang="ar-DZ" sz="1900" b="1" dirty="0" smtClean="0">
              <a:latin typeface="Simplified Arabic" pitchFamily="18" charset="-78"/>
              <a:cs typeface="Times New Roman" pitchFamily="18" charset="0"/>
            </a:rPr>
            <a:t>بيانات وصفية </a:t>
          </a:r>
          <a:r>
            <a:rPr lang="ar-DZ" sz="1900" b="1" dirty="0" err="1" smtClean="0">
              <a:latin typeface="Simplified Arabic" pitchFamily="18" charset="-78"/>
              <a:cs typeface="Times New Roman" pitchFamily="18" charset="0"/>
            </a:rPr>
            <a:t>مقاسة</a:t>
          </a:r>
          <a:r>
            <a:rPr lang="ar-DZ" sz="1900" b="1" dirty="0" smtClean="0">
              <a:latin typeface="Simplified Arabic" pitchFamily="18" charset="-78"/>
              <a:cs typeface="Times New Roman" pitchFamily="18" charset="0"/>
            </a:rPr>
            <a:t> بمعيار اسمي </a:t>
          </a:r>
          <a:r>
            <a:rPr lang="fr-FR" sz="1900" b="1" dirty="0" smtClean="0">
              <a:latin typeface="Simplified Arabic" pitchFamily="18" charset="-78"/>
              <a:cs typeface="Times New Roman" pitchFamily="18" charset="0"/>
            </a:rPr>
            <a:t>Mesure Nominal</a:t>
          </a:r>
          <a:r>
            <a:rPr lang="ar-DZ" sz="1900" b="1" dirty="0" smtClean="0">
              <a:latin typeface="Simplified Arabic" pitchFamily="18" charset="-78"/>
              <a:cs typeface="Times New Roman" pitchFamily="18" charset="0"/>
            </a:rPr>
            <a:t> </a:t>
          </a:r>
          <a:r>
            <a:rPr lang="ar-DZ" sz="1900" dirty="0" smtClean="0">
              <a:latin typeface="Simplified Arabic" pitchFamily="18" charset="-78"/>
              <a:cs typeface="Times New Roman" pitchFamily="18" charset="0"/>
            </a:rPr>
            <a:t>وهي:</a:t>
          </a:r>
          <a:endParaRPr lang="fr-FR" sz="1900" dirty="0"/>
        </a:p>
      </dgm:t>
    </dgm:pt>
    <dgm:pt modelId="{C0AAF2CF-2898-411F-BBA8-2D6BCC814427}" type="sibTrans" cxnId="{D6FE5378-AD57-4907-98AB-68B44BFC086E}">
      <dgm:prSet/>
      <dgm:spPr/>
      <dgm:t>
        <a:bodyPr/>
        <a:lstStyle/>
        <a:p>
          <a:endParaRPr lang="fr-FR"/>
        </a:p>
      </dgm:t>
    </dgm:pt>
    <dgm:pt modelId="{BF1398FB-8F98-4D69-A2E5-557C0B0F673C}" type="parTrans" cxnId="{D6FE5378-AD57-4907-98AB-68B44BFC086E}">
      <dgm:prSet/>
      <dgm:spPr/>
      <dgm:t>
        <a:bodyPr/>
        <a:lstStyle/>
        <a:p>
          <a:endParaRPr lang="fr-FR"/>
        </a:p>
      </dgm:t>
    </dgm:pt>
    <dgm:pt modelId="{1FD4DA35-8D09-48A5-A19E-ADCA3F579213}" type="pres">
      <dgm:prSet presAssocID="{A3D0B2AF-8D98-4DD6-A379-9D433717DED6}" presName="linearFlow" presStyleCnt="0">
        <dgm:presLayoutVars>
          <dgm:dir val="rev"/>
          <dgm:animLvl val="lvl"/>
          <dgm:resizeHandles val="exact"/>
        </dgm:presLayoutVars>
      </dgm:prSet>
      <dgm:spPr/>
      <dgm:t>
        <a:bodyPr/>
        <a:lstStyle/>
        <a:p>
          <a:endParaRPr lang="fr-FR"/>
        </a:p>
      </dgm:t>
    </dgm:pt>
    <dgm:pt modelId="{94903708-EBC2-4B0B-B76B-5AB2ED0737CE}" type="pres">
      <dgm:prSet presAssocID="{24473A72-C47B-4860-9E87-CA5C10182A01}" presName="composite" presStyleCnt="0"/>
      <dgm:spPr/>
    </dgm:pt>
    <dgm:pt modelId="{4BDF14BF-3A24-4F65-B8EF-C84838605208}" type="pres">
      <dgm:prSet presAssocID="{24473A72-C47B-4860-9E87-CA5C10182A01}" presName="parentText" presStyleLbl="alignNode1" presStyleIdx="0" presStyleCnt="1" custAng="16200000" custLinFactNeighborX="-5070" custLinFactNeighborY="-20553">
        <dgm:presLayoutVars>
          <dgm:chMax val="1"/>
          <dgm:bulletEnabled val="1"/>
        </dgm:presLayoutVars>
      </dgm:prSet>
      <dgm:spPr/>
      <dgm:t>
        <a:bodyPr/>
        <a:lstStyle/>
        <a:p>
          <a:endParaRPr lang="fr-FR"/>
        </a:p>
      </dgm:t>
    </dgm:pt>
    <dgm:pt modelId="{5082256B-1D3C-49CC-8BEE-335A6D6B57BE}" type="pres">
      <dgm:prSet presAssocID="{24473A72-C47B-4860-9E87-CA5C10182A01}" presName="descendantText" presStyleLbl="alignAcc1" presStyleIdx="0" presStyleCnt="1" custScaleX="88614" custScaleY="203893">
        <dgm:presLayoutVars>
          <dgm:bulletEnabled val="1"/>
        </dgm:presLayoutVars>
      </dgm:prSet>
      <dgm:spPr/>
      <dgm:t>
        <a:bodyPr/>
        <a:lstStyle/>
        <a:p>
          <a:endParaRPr lang="fr-FR"/>
        </a:p>
      </dgm:t>
    </dgm:pt>
  </dgm:ptLst>
  <dgm:cxnLst>
    <dgm:cxn modelId="{EDF1E169-3AF8-4492-A226-DC86654B8083}" type="presOf" srcId="{D7F5A5D9-D444-4937-A081-B344C8B1F9D3}" destId="{5082256B-1D3C-49CC-8BEE-335A6D6B57BE}" srcOrd="0" destOrd="0" presId="urn:microsoft.com/office/officeart/2005/8/layout/chevron2"/>
    <dgm:cxn modelId="{61FD877E-AC87-4000-978E-012DF74A1513}" type="presOf" srcId="{D4C02B11-09BE-40CC-97B0-FE5180225EEE}" destId="{5082256B-1D3C-49CC-8BEE-335A6D6B57BE}" srcOrd="0" destOrd="3" presId="urn:microsoft.com/office/officeart/2005/8/layout/chevron2"/>
    <dgm:cxn modelId="{CD27B029-382C-45E7-A1A1-6601C310C12F}" srcId="{24473A72-C47B-4860-9E87-CA5C10182A01}" destId="{3DD113F7-E64D-417B-83FA-5A9513D32FEF}" srcOrd="1" destOrd="0" parTransId="{2182B090-8C0F-4433-9264-40E8868F89F3}" sibTransId="{0EE664E9-9345-4506-8BA4-8E19196A8143}"/>
    <dgm:cxn modelId="{4F2B9957-BA46-4039-AC9A-A3B59E52965F}" srcId="{24473A72-C47B-4860-9E87-CA5C10182A01}" destId="{43B61E3A-E398-4F2C-A513-D94C0AA14AD0}" srcOrd="2" destOrd="0" parTransId="{609BAC11-ACF3-4C76-AC01-3BB711053636}" sibTransId="{AFBE3ABD-A91D-41B2-9514-9C9FA274C051}"/>
    <dgm:cxn modelId="{F45208F9-D6EA-43EA-B940-DEF00E79E227}" type="presOf" srcId="{43B61E3A-E398-4F2C-A513-D94C0AA14AD0}" destId="{5082256B-1D3C-49CC-8BEE-335A6D6B57BE}" srcOrd="0" destOrd="2" presId="urn:microsoft.com/office/officeart/2005/8/layout/chevron2"/>
    <dgm:cxn modelId="{ED4D26EB-D5DE-4979-AFFB-72C361E6A5A1}" srcId="{24473A72-C47B-4860-9E87-CA5C10182A01}" destId="{D7F5A5D9-D444-4937-A081-B344C8B1F9D3}" srcOrd="0" destOrd="0" parTransId="{79A9A166-A621-4DCE-8FD8-0BDDB1310CFC}" sibTransId="{8F6F08BC-2447-4C91-A5B8-7E9BC150B856}"/>
    <dgm:cxn modelId="{D6FE5378-AD57-4907-98AB-68B44BFC086E}" srcId="{A3D0B2AF-8D98-4DD6-A379-9D433717DED6}" destId="{24473A72-C47B-4860-9E87-CA5C10182A01}" srcOrd="0" destOrd="0" parTransId="{BF1398FB-8F98-4D69-A2E5-557C0B0F673C}" sibTransId="{C0AAF2CF-2898-411F-BBA8-2D6BCC814427}"/>
    <dgm:cxn modelId="{2FEAE65C-44CE-4B43-B57C-D022BC52FA9B}" srcId="{24473A72-C47B-4860-9E87-CA5C10182A01}" destId="{D4C02B11-09BE-40CC-97B0-FE5180225EEE}" srcOrd="3" destOrd="0" parTransId="{467F9D6E-14A4-494B-AFC3-9971DA0DA99F}" sibTransId="{57B30235-684A-4206-9DF0-6B654B417F42}"/>
    <dgm:cxn modelId="{54F6F03B-EDA4-4D8E-AA90-7A93E659B23B}" type="presOf" srcId="{A3D0B2AF-8D98-4DD6-A379-9D433717DED6}" destId="{1FD4DA35-8D09-48A5-A19E-ADCA3F579213}" srcOrd="0" destOrd="0" presId="urn:microsoft.com/office/officeart/2005/8/layout/chevron2"/>
    <dgm:cxn modelId="{29111B48-06D4-4216-B646-9B45174FA824}" type="presOf" srcId="{3DD113F7-E64D-417B-83FA-5A9513D32FEF}" destId="{5082256B-1D3C-49CC-8BEE-335A6D6B57BE}" srcOrd="0" destOrd="1" presId="urn:microsoft.com/office/officeart/2005/8/layout/chevron2"/>
    <dgm:cxn modelId="{282CAADF-8D2E-4619-9210-0F0C9ABCFE13}" type="presOf" srcId="{24473A72-C47B-4860-9E87-CA5C10182A01}" destId="{4BDF14BF-3A24-4F65-B8EF-C84838605208}" srcOrd="0" destOrd="0" presId="urn:microsoft.com/office/officeart/2005/8/layout/chevron2"/>
    <dgm:cxn modelId="{4950D15E-9BAA-49A6-8726-375FB830BD2F}" type="presParOf" srcId="{1FD4DA35-8D09-48A5-A19E-ADCA3F579213}" destId="{94903708-EBC2-4B0B-B76B-5AB2ED0737CE}" srcOrd="0" destOrd="0" presId="urn:microsoft.com/office/officeart/2005/8/layout/chevron2"/>
    <dgm:cxn modelId="{8A9845ED-86F1-49D1-99D4-5694433AB60A}" type="presParOf" srcId="{94903708-EBC2-4B0B-B76B-5AB2ED0737CE}" destId="{4BDF14BF-3A24-4F65-B8EF-C84838605208}" srcOrd="0" destOrd="0" presId="urn:microsoft.com/office/officeart/2005/8/layout/chevron2"/>
    <dgm:cxn modelId="{0E588B4A-FA50-4756-933E-9F1FA6ADA814}" type="presParOf" srcId="{94903708-EBC2-4B0B-B76B-5AB2ED0737CE}" destId="{5082256B-1D3C-49CC-8BEE-335A6D6B57B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3D0B2AF-8D98-4DD6-A379-9D433717DED6}" type="doc">
      <dgm:prSet loTypeId="urn:microsoft.com/office/officeart/2005/8/layout/chevron2" loCatId="process" qsTypeId="urn:microsoft.com/office/officeart/2005/8/quickstyle/3d2" qsCatId="3D" csTypeId="urn:microsoft.com/office/officeart/2005/8/colors/accent1_2" csCatId="accent1" phldr="1"/>
      <dgm:spPr/>
      <dgm:t>
        <a:bodyPr/>
        <a:lstStyle/>
        <a:p>
          <a:endParaRPr lang="fr-FR"/>
        </a:p>
      </dgm:t>
    </dgm:pt>
    <dgm:pt modelId="{A81E4A5F-3970-4531-98C8-0D761640FDD2}">
      <dgm:prSet custT="1"/>
      <dgm:spPr>
        <a:solidFill>
          <a:srgbClr val="00B0F0"/>
        </a:solidFill>
      </dgm:spPr>
      <dgm:t>
        <a:bodyPr/>
        <a:lstStyle/>
        <a:p>
          <a:r>
            <a:rPr lang="ar-DZ" sz="2700" b="1" dirty="0" smtClean="0">
              <a:latin typeface="Simplified Arabic" pitchFamily="18" charset="-78"/>
              <a:cs typeface="Calibri" pitchFamily="34" charset="0"/>
            </a:rPr>
            <a:t>2</a:t>
          </a:r>
          <a:r>
            <a:rPr lang="ar-DZ" sz="2000" b="1" dirty="0" smtClean="0">
              <a:latin typeface="Simplified Arabic" pitchFamily="18" charset="-78"/>
              <a:cs typeface="Calibri" pitchFamily="34" charset="0"/>
            </a:rPr>
            <a:t>-بيانات وصفية  </a:t>
          </a:r>
          <a:r>
            <a:rPr lang="ar-DZ" sz="2000" b="1" dirty="0" err="1" smtClean="0">
              <a:latin typeface="Simplified Arabic" pitchFamily="18" charset="-78"/>
              <a:cs typeface="Calibri" pitchFamily="34" charset="0"/>
            </a:rPr>
            <a:t>مقاسة</a:t>
          </a:r>
          <a:r>
            <a:rPr lang="ar-DZ" sz="2000" b="1" dirty="0" smtClean="0">
              <a:latin typeface="Simplified Arabic" pitchFamily="18" charset="-78"/>
              <a:cs typeface="Calibri" pitchFamily="34" charset="0"/>
            </a:rPr>
            <a:t> بمعيار رتبي </a:t>
          </a:r>
          <a:r>
            <a:rPr lang="fr-FR" sz="2000" b="1" dirty="0" smtClean="0">
              <a:latin typeface="Simplified Arabic" pitchFamily="18" charset="-78"/>
              <a:cs typeface="Calibri" pitchFamily="34" charset="0"/>
            </a:rPr>
            <a:t>Mesure Ordinal</a:t>
          </a:r>
          <a:endParaRPr lang="fr-FR" sz="2000" dirty="0"/>
        </a:p>
      </dgm:t>
    </dgm:pt>
    <dgm:pt modelId="{D2CF6F0F-2CE2-4E3A-8482-ED48AFAB656E}" type="parTrans" cxnId="{88A7109B-7A12-477F-81A8-6C675362062C}">
      <dgm:prSet/>
      <dgm:spPr/>
      <dgm:t>
        <a:bodyPr/>
        <a:lstStyle/>
        <a:p>
          <a:endParaRPr lang="fr-FR"/>
        </a:p>
      </dgm:t>
    </dgm:pt>
    <dgm:pt modelId="{2E377A45-8B8A-41C0-94C1-0999D8260BE1}" type="sibTrans" cxnId="{88A7109B-7A12-477F-81A8-6C675362062C}">
      <dgm:prSet/>
      <dgm:spPr/>
      <dgm:t>
        <a:bodyPr/>
        <a:lstStyle/>
        <a:p>
          <a:endParaRPr lang="fr-FR"/>
        </a:p>
      </dgm:t>
    </dgm:pt>
    <dgm:pt modelId="{6DA1EB24-E78C-4893-AE6B-FC4AD78B279B}">
      <dgm:prSet/>
      <dgm:spPr>
        <a:solidFill>
          <a:srgbClr val="FDE3EF">
            <a:alpha val="89804"/>
          </a:srgbClr>
        </a:solidFill>
      </dgm:spPr>
      <dgm:t>
        <a:bodyPr/>
        <a:lstStyle/>
        <a:p>
          <a:pPr algn="just" rtl="1"/>
          <a:r>
            <a:rPr lang="ar-DZ" b="1" dirty="0" smtClean="0">
              <a:latin typeface="Simplified Arabic" pitchFamily="18" charset="-78"/>
              <a:cs typeface="Times New Roman" pitchFamily="18" charset="0"/>
            </a:rPr>
            <a:t>تتكون من مستويات، أو فئات يمكن ترتيبها تصاعديا أو تنازليا.</a:t>
          </a:r>
          <a:endParaRPr lang="fr-FR" b="1" dirty="0"/>
        </a:p>
      </dgm:t>
    </dgm:pt>
    <dgm:pt modelId="{27A833E2-9F91-461F-89DC-27EF71FA0676}" type="parTrans" cxnId="{26D9E3D6-1CD6-46D4-98F7-26BF8BA48E91}">
      <dgm:prSet/>
      <dgm:spPr/>
      <dgm:t>
        <a:bodyPr/>
        <a:lstStyle/>
        <a:p>
          <a:endParaRPr lang="fr-FR"/>
        </a:p>
      </dgm:t>
    </dgm:pt>
    <dgm:pt modelId="{C8C65187-F4DC-4BBE-8806-63160890FB55}" type="sibTrans" cxnId="{26D9E3D6-1CD6-46D4-98F7-26BF8BA48E91}">
      <dgm:prSet/>
      <dgm:spPr/>
      <dgm:t>
        <a:bodyPr/>
        <a:lstStyle/>
        <a:p>
          <a:endParaRPr lang="fr-FR"/>
        </a:p>
      </dgm:t>
    </dgm:pt>
    <dgm:pt modelId="{A9242CEF-BC88-480B-A05E-97491C1431BB}">
      <dgm:prSet/>
      <dgm:spPr>
        <a:solidFill>
          <a:srgbClr val="FDE3EF">
            <a:alpha val="89804"/>
          </a:srgbClr>
        </a:solidFill>
      </dgm:spPr>
      <dgm:t>
        <a:bodyPr/>
        <a:lstStyle/>
        <a:p>
          <a:pPr algn="just" rtl="1"/>
          <a:r>
            <a:rPr lang="ar-DZ" b="1" dirty="0" smtClean="0">
              <a:latin typeface="Simplified Arabic" pitchFamily="18" charset="-78"/>
              <a:cs typeface="Times New Roman" pitchFamily="18" charset="0"/>
            </a:rPr>
            <a:t>تقع هذه المتغيرات في مستوى أعلى من المتغيرات في المستوى </a:t>
          </a:r>
          <a:r>
            <a:rPr lang="ar-DZ" b="1" dirty="0" err="1" smtClean="0">
              <a:latin typeface="Simplified Arabic" pitchFamily="18" charset="-78"/>
              <a:cs typeface="Times New Roman" pitchFamily="18" charset="0"/>
            </a:rPr>
            <a:t>الإسمي</a:t>
          </a:r>
          <a:r>
            <a:rPr lang="ar-DZ" b="1" dirty="0" smtClean="0">
              <a:latin typeface="Simplified Arabic" pitchFamily="18" charset="-78"/>
              <a:cs typeface="Times New Roman" pitchFamily="18" charset="0"/>
            </a:rPr>
            <a:t>، فإضافة إلى خواص القياس </a:t>
          </a:r>
          <a:r>
            <a:rPr lang="ar-DZ" b="1" dirty="0" err="1" smtClean="0">
              <a:latin typeface="Simplified Arabic" pitchFamily="18" charset="-78"/>
              <a:cs typeface="Times New Roman" pitchFamily="18" charset="0"/>
            </a:rPr>
            <a:t>الإسمي</a:t>
          </a:r>
          <a:r>
            <a:rPr lang="ar-DZ" b="1" dirty="0" smtClean="0">
              <a:latin typeface="Simplified Arabic" pitchFamily="18" charset="-78"/>
              <a:cs typeface="Times New Roman" pitchFamily="18" charset="0"/>
            </a:rPr>
            <a:t> فإن القياس في هذا المستوى يسمح بالمفاضلة أي ترتيب القيم  –الفئات- حسب درجة </a:t>
          </a:r>
          <a:r>
            <a:rPr lang="ar-DZ" b="1" dirty="0" err="1" smtClean="0">
              <a:latin typeface="Simplified Arabic" pitchFamily="18" charset="-78"/>
              <a:cs typeface="Times New Roman" pitchFamily="18" charset="0"/>
            </a:rPr>
            <a:t>إمتلاك</a:t>
          </a:r>
          <a:r>
            <a:rPr lang="ar-DZ" b="1" dirty="0" smtClean="0">
              <a:latin typeface="Simplified Arabic" pitchFamily="18" charset="-78"/>
              <a:cs typeface="Times New Roman" pitchFamily="18" charset="0"/>
            </a:rPr>
            <a:t> الصفة </a:t>
          </a:r>
          <a:r>
            <a:rPr lang="ar-DZ" b="1" dirty="0" err="1" smtClean="0">
              <a:latin typeface="Simplified Arabic" pitchFamily="18" charset="-78"/>
              <a:cs typeface="Times New Roman" pitchFamily="18" charset="0"/>
            </a:rPr>
            <a:t>المقاسة</a:t>
          </a:r>
          <a:r>
            <a:rPr lang="ar-DZ" b="1" dirty="0" smtClean="0">
              <a:latin typeface="Simplified Arabic" pitchFamily="18" charset="-78"/>
              <a:cs typeface="Times New Roman" pitchFamily="18" charset="0"/>
            </a:rPr>
            <a:t>.</a:t>
          </a:r>
          <a:endParaRPr lang="en-US" b="1" dirty="0"/>
        </a:p>
      </dgm:t>
    </dgm:pt>
    <dgm:pt modelId="{E83E2D16-6CAA-4F52-8B88-F8C7FCF120CF}" type="parTrans" cxnId="{E8CAE474-8F18-428E-B29A-9D224995FED9}">
      <dgm:prSet/>
      <dgm:spPr/>
      <dgm:t>
        <a:bodyPr/>
        <a:lstStyle/>
        <a:p>
          <a:endParaRPr lang="fr-FR"/>
        </a:p>
      </dgm:t>
    </dgm:pt>
    <dgm:pt modelId="{049BAE84-898E-41F2-8F50-33AB9DC4F688}" type="sibTrans" cxnId="{E8CAE474-8F18-428E-B29A-9D224995FED9}">
      <dgm:prSet/>
      <dgm:spPr/>
      <dgm:t>
        <a:bodyPr/>
        <a:lstStyle/>
        <a:p>
          <a:endParaRPr lang="fr-FR"/>
        </a:p>
      </dgm:t>
    </dgm:pt>
    <dgm:pt modelId="{D0A0BC18-B626-40E6-B777-BCAB38024C95}">
      <dgm:prSet/>
      <dgm:spPr>
        <a:solidFill>
          <a:srgbClr val="FDE3EF">
            <a:alpha val="89804"/>
          </a:srgbClr>
        </a:solidFill>
      </dgm:spPr>
      <dgm:t>
        <a:bodyPr/>
        <a:lstStyle/>
        <a:p>
          <a:pPr algn="r" rtl="1"/>
          <a:endParaRPr lang="en-US" b="1" dirty="0"/>
        </a:p>
      </dgm:t>
    </dgm:pt>
    <dgm:pt modelId="{F9F9347F-5090-45F5-8949-56AA10BB81A6}" type="parTrans" cxnId="{99915F7C-E584-4EAE-A8C0-1B5958195B08}">
      <dgm:prSet/>
      <dgm:spPr/>
      <dgm:t>
        <a:bodyPr/>
        <a:lstStyle/>
        <a:p>
          <a:endParaRPr lang="fr-FR"/>
        </a:p>
      </dgm:t>
    </dgm:pt>
    <dgm:pt modelId="{1A7D5B25-4B18-402F-8C28-AD63FFE43BB5}" type="sibTrans" cxnId="{99915F7C-E584-4EAE-A8C0-1B5958195B08}">
      <dgm:prSet/>
      <dgm:spPr/>
      <dgm:t>
        <a:bodyPr/>
        <a:lstStyle/>
        <a:p>
          <a:endParaRPr lang="fr-FR"/>
        </a:p>
      </dgm:t>
    </dgm:pt>
    <dgm:pt modelId="{93D3B536-5549-4A68-B078-D0F382F066F6}">
      <dgm:prSet/>
      <dgm:spPr>
        <a:solidFill>
          <a:srgbClr val="FDE3EF">
            <a:alpha val="89804"/>
          </a:srgbClr>
        </a:solidFill>
      </dgm:spPr>
      <dgm:t>
        <a:bodyPr/>
        <a:lstStyle/>
        <a:p>
          <a:pPr algn="just" rtl="1"/>
          <a:r>
            <a:rPr lang="ar-DZ" b="1" dirty="0" smtClean="0">
              <a:latin typeface="Simplified Arabic" pitchFamily="18" charset="-78"/>
              <a:cs typeface="Calibri" pitchFamily="34" charset="0"/>
            </a:rPr>
            <a:t>مثلا: لو أخذنا مستويات الدخل </a:t>
          </a:r>
          <a:r>
            <a:rPr lang="ar-DZ" b="1" dirty="0" err="1" smtClean="0">
              <a:latin typeface="Simplified Arabic" pitchFamily="18" charset="-78"/>
              <a:cs typeface="Calibri" pitchFamily="34" charset="0"/>
            </a:rPr>
            <a:t>كـ</a:t>
          </a:r>
          <a:r>
            <a:rPr lang="ar-DZ" b="1" dirty="0" smtClean="0">
              <a:latin typeface="Simplified Arabic" pitchFamily="18" charset="-78"/>
              <a:cs typeface="Calibri" pitchFamily="34" charset="0"/>
            </a:rPr>
            <a:t>: عالٍ، متوسط، منخفض. فنجد أن مستوى الدخل العالي أكبر من الدخل المتوسط، لكن لا نستطيع تحديد كم يزيد عنه، رغم أن هذه البيانات عددية استطعنا ترتيبها ترتيبا هرميًا.</a:t>
          </a:r>
          <a:endParaRPr lang="en-US" b="1" dirty="0"/>
        </a:p>
      </dgm:t>
    </dgm:pt>
    <dgm:pt modelId="{6A28F4BA-CE56-4A5F-A820-B32251A0F36A}" type="sibTrans" cxnId="{8BAE36AB-A4F4-461E-B80A-7D5556EE7D67}">
      <dgm:prSet/>
      <dgm:spPr/>
      <dgm:t>
        <a:bodyPr/>
        <a:lstStyle/>
        <a:p>
          <a:endParaRPr lang="fr-FR"/>
        </a:p>
      </dgm:t>
    </dgm:pt>
    <dgm:pt modelId="{39F24E0E-75C7-4FA8-BB1D-970672AF2443}" type="parTrans" cxnId="{8BAE36AB-A4F4-461E-B80A-7D5556EE7D67}">
      <dgm:prSet/>
      <dgm:spPr/>
      <dgm:t>
        <a:bodyPr/>
        <a:lstStyle/>
        <a:p>
          <a:endParaRPr lang="fr-FR"/>
        </a:p>
      </dgm:t>
    </dgm:pt>
    <dgm:pt modelId="{1FD4DA35-8D09-48A5-A19E-ADCA3F579213}" type="pres">
      <dgm:prSet presAssocID="{A3D0B2AF-8D98-4DD6-A379-9D433717DED6}" presName="linearFlow" presStyleCnt="0">
        <dgm:presLayoutVars>
          <dgm:dir val="rev"/>
          <dgm:animLvl val="lvl"/>
          <dgm:resizeHandles val="exact"/>
        </dgm:presLayoutVars>
      </dgm:prSet>
      <dgm:spPr/>
      <dgm:t>
        <a:bodyPr/>
        <a:lstStyle/>
        <a:p>
          <a:endParaRPr lang="fr-FR"/>
        </a:p>
      </dgm:t>
    </dgm:pt>
    <dgm:pt modelId="{0B91D775-1A1C-4ED5-AF9E-6A209D398026}" type="pres">
      <dgm:prSet presAssocID="{A81E4A5F-3970-4531-98C8-0D761640FDD2}" presName="composite" presStyleCnt="0"/>
      <dgm:spPr/>
    </dgm:pt>
    <dgm:pt modelId="{7E16D0F3-CF34-49FC-95F7-321856682523}" type="pres">
      <dgm:prSet presAssocID="{A81E4A5F-3970-4531-98C8-0D761640FDD2}" presName="parentText" presStyleLbl="alignNode1" presStyleIdx="0" presStyleCnt="1" custAng="16200000" custScaleX="68367" custScaleY="80713" custLinFactNeighborX="5611" custLinFactNeighborY="-7500">
        <dgm:presLayoutVars>
          <dgm:chMax val="1"/>
          <dgm:bulletEnabled val="1"/>
        </dgm:presLayoutVars>
      </dgm:prSet>
      <dgm:spPr/>
      <dgm:t>
        <a:bodyPr/>
        <a:lstStyle/>
        <a:p>
          <a:endParaRPr lang="fr-FR"/>
        </a:p>
      </dgm:t>
    </dgm:pt>
    <dgm:pt modelId="{051516BE-8383-46B8-829E-7A3FF00BC39C}" type="pres">
      <dgm:prSet presAssocID="{A81E4A5F-3970-4531-98C8-0D761640FDD2}" presName="descendantText" presStyleLbl="alignAcc1" presStyleIdx="0" presStyleCnt="1" custScaleY="128569" custLinFactNeighborX="-3912" custLinFactNeighborY="-2199">
        <dgm:presLayoutVars>
          <dgm:bulletEnabled val="1"/>
        </dgm:presLayoutVars>
      </dgm:prSet>
      <dgm:spPr/>
      <dgm:t>
        <a:bodyPr/>
        <a:lstStyle/>
        <a:p>
          <a:endParaRPr lang="fr-FR"/>
        </a:p>
      </dgm:t>
    </dgm:pt>
  </dgm:ptLst>
  <dgm:cxnLst>
    <dgm:cxn modelId="{88A7109B-7A12-477F-81A8-6C675362062C}" srcId="{A3D0B2AF-8D98-4DD6-A379-9D433717DED6}" destId="{A81E4A5F-3970-4531-98C8-0D761640FDD2}" srcOrd="0" destOrd="0" parTransId="{D2CF6F0F-2CE2-4E3A-8482-ED48AFAB656E}" sibTransId="{2E377A45-8B8A-41C0-94C1-0999D8260BE1}"/>
    <dgm:cxn modelId="{4CF5039A-5397-4092-B828-73C0BC55EE00}" type="presOf" srcId="{A3D0B2AF-8D98-4DD6-A379-9D433717DED6}" destId="{1FD4DA35-8D09-48A5-A19E-ADCA3F579213}" srcOrd="0" destOrd="0" presId="urn:microsoft.com/office/officeart/2005/8/layout/chevron2"/>
    <dgm:cxn modelId="{72862316-57B2-4C49-8D74-F296214C6224}" type="presOf" srcId="{A81E4A5F-3970-4531-98C8-0D761640FDD2}" destId="{7E16D0F3-CF34-49FC-95F7-321856682523}" srcOrd="0" destOrd="0" presId="urn:microsoft.com/office/officeart/2005/8/layout/chevron2"/>
    <dgm:cxn modelId="{23061AEA-6184-4E64-8A27-7AC8D3E88279}" type="presOf" srcId="{D0A0BC18-B626-40E6-B777-BCAB38024C95}" destId="{051516BE-8383-46B8-829E-7A3FF00BC39C}" srcOrd="0" destOrd="3" presId="urn:microsoft.com/office/officeart/2005/8/layout/chevron2"/>
    <dgm:cxn modelId="{668AC9A8-C0D8-4D6E-91A2-57C3150AC955}" type="presOf" srcId="{93D3B536-5549-4A68-B078-D0F382F066F6}" destId="{051516BE-8383-46B8-829E-7A3FF00BC39C}" srcOrd="0" destOrd="2" presId="urn:microsoft.com/office/officeart/2005/8/layout/chevron2"/>
    <dgm:cxn modelId="{B6CC4A20-B3A8-4D2B-BE3C-E9D5696EC1EC}" type="presOf" srcId="{6DA1EB24-E78C-4893-AE6B-FC4AD78B279B}" destId="{051516BE-8383-46B8-829E-7A3FF00BC39C}" srcOrd="0" destOrd="0" presId="urn:microsoft.com/office/officeart/2005/8/layout/chevron2"/>
    <dgm:cxn modelId="{C8240A21-A628-4E56-AFE9-D091FA8E6EDE}" type="presOf" srcId="{A9242CEF-BC88-480B-A05E-97491C1431BB}" destId="{051516BE-8383-46B8-829E-7A3FF00BC39C}" srcOrd="0" destOrd="1" presId="urn:microsoft.com/office/officeart/2005/8/layout/chevron2"/>
    <dgm:cxn modelId="{99915F7C-E584-4EAE-A8C0-1B5958195B08}" srcId="{A81E4A5F-3970-4531-98C8-0D761640FDD2}" destId="{D0A0BC18-B626-40E6-B777-BCAB38024C95}" srcOrd="3" destOrd="0" parTransId="{F9F9347F-5090-45F5-8949-56AA10BB81A6}" sibTransId="{1A7D5B25-4B18-402F-8C28-AD63FFE43BB5}"/>
    <dgm:cxn modelId="{26D9E3D6-1CD6-46D4-98F7-26BF8BA48E91}" srcId="{A81E4A5F-3970-4531-98C8-0D761640FDD2}" destId="{6DA1EB24-E78C-4893-AE6B-FC4AD78B279B}" srcOrd="0" destOrd="0" parTransId="{27A833E2-9F91-461F-89DC-27EF71FA0676}" sibTransId="{C8C65187-F4DC-4BBE-8806-63160890FB55}"/>
    <dgm:cxn modelId="{E8CAE474-8F18-428E-B29A-9D224995FED9}" srcId="{A81E4A5F-3970-4531-98C8-0D761640FDD2}" destId="{A9242CEF-BC88-480B-A05E-97491C1431BB}" srcOrd="1" destOrd="0" parTransId="{E83E2D16-6CAA-4F52-8B88-F8C7FCF120CF}" sibTransId="{049BAE84-898E-41F2-8F50-33AB9DC4F688}"/>
    <dgm:cxn modelId="{8BAE36AB-A4F4-461E-B80A-7D5556EE7D67}" srcId="{A81E4A5F-3970-4531-98C8-0D761640FDD2}" destId="{93D3B536-5549-4A68-B078-D0F382F066F6}" srcOrd="2" destOrd="0" parTransId="{39F24E0E-75C7-4FA8-BB1D-970672AF2443}" sibTransId="{6A28F4BA-CE56-4A5F-A820-B32251A0F36A}"/>
    <dgm:cxn modelId="{D61FB061-CAD1-484C-B91C-3FEB65164132}" type="presParOf" srcId="{1FD4DA35-8D09-48A5-A19E-ADCA3F579213}" destId="{0B91D775-1A1C-4ED5-AF9E-6A209D398026}" srcOrd="0" destOrd="0" presId="urn:microsoft.com/office/officeart/2005/8/layout/chevron2"/>
    <dgm:cxn modelId="{CAEFBAF8-A43C-4D49-BFB6-8BD118D6F813}" type="presParOf" srcId="{0B91D775-1A1C-4ED5-AF9E-6A209D398026}" destId="{7E16D0F3-CF34-49FC-95F7-321856682523}" srcOrd="0" destOrd="0" presId="urn:microsoft.com/office/officeart/2005/8/layout/chevron2"/>
    <dgm:cxn modelId="{C4883B04-7EEA-4E2D-AE98-C65017D3D3D8}" type="presParOf" srcId="{0B91D775-1A1C-4ED5-AF9E-6A209D398026}" destId="{051516BE-8383-46B8-829E-7A3FF00BC39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73509F-77E0-4E83-8CFF-FB4FF32973B6}">
      <dsp:nvSpPr>
        <dsp:cNvPr id="0" name=""/>
        <dsp:cNvSpPr/>
      </dsp:nvSpPr>
      <dsp:spPr>
        <a:xfrm>
          <a:off x="92739" y="3139"/>
          <a:ext cx="3819877" cy="2851457"/>
        </a:xfrm>
        <a:prstGeom prst="round2SameRect">
          <a:avLst>
            <a:gd name="adj1" fmla="val 8000"/>
            <a:gd name="adj2" fmla="val 0"/>
          </a:avLst>
        </a:prstGeom>
        <a:solidFill>
          <a:schemeClr val="lt1">
            <a:alpha val="90000"/>
            <a:hueOff val="0"/>
            <a:satOff val="0"/>
            <a:lumOff val="0"/>
            <a:alphaOff val="0"/>
          </a:schemeClr>
        </a:solidFill>
        <a:ln w="120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3020" tIns="99060" rIns="33020" bIns="33020" numCol="1" spcCol="1270" anchor="t" anchorCtr="0">
          <a:noAutofit/>
        </a:bodyPr>
        <a:lstStyle/>
        <a:p>
          <a:pPr marL="228600" lvl="1" indent="-228600" algn="just" defTabSz="1155700" rtl="1">
            <a:lnSpc>
              <a:spcPct val="90000"/>
            </a:lnSpc>
            <a:spcBef>
              <a:spcPct val="0"/>
            </a:spcBef>
            <a:spcAft>
              <a:spcPct val="15000"/>
            </a:spcAft>
            <a:buChar char="••"/>
          </a:pPr>
          <a:r>
            <a:rPr lang="ar-DZ" sz="2600" b="1" kern="1200" dirty="0" smtClean="0">
              <a:latin typeface="Simplified Arabic" pitchFamily="18" charset="-78"/>
              <a:cs typeface="Calibri" pitchFamily="34" charset="0"/>
            </a:rPr>
            <a:t>عملية </a:t>
          </a:r>
          <a:r>
            <a:rPr lang="ar-DZ" sz="2600" b="1" kern="1200" dirty="0" err="1" smtClean="0">
              <a:latin typeface="Simplified Arabic" pitchFamily="18" charset="-78"/>
              <a:cs typeface="Calibri" pitchFamily="34" charset="0"/>
            </a:rPr>
            <a:t>الإنتقال</a:t>
          </a:r>
          <a:r>
            <a:rPr lang="ar-DZ" sz="2600" b="1" kern="1200" dirty="0" smtClean="0">
              <a:latin typeface="Simplified Arabic" pitchFamily="18" charset="-78"/>
              <a:cs typeface="Calibri" pitchFamily="34" charset="0"/>
            </a:rPr>
            <a:t> من </a:t>
          </a:r>
          <a:r>
            <a:rPr lang="ar-DZ" sz="2600" b="1" kern="1200" dirty="0" err="1" smtClean="0">
              <a:latin typeface="Simplified Arabic" pitchFamily="18" charset="-78"/>
              <a:cs typeface="Calibri" pitchFamily="34" charset="0"/>
            </a:rPr>
            <a:t>الإستبيان</a:t>
          </a:r>
          <a:r>
            <a:rPr lang="ar-DZ" sz="2600" b="1" kern="1200" dirty="0" smtClean="0">
              <a:latin typeface="Simplified Arabic" pitchFamily="18" charset="-78"/>
              <a:cs typeface="Calibri" pitchFamily="34" charset="0"/>
            </a:rPr>
            <a:t> إلى برنامج </a:t>
          </a:r>
          <a:r>
            <a:rPr lang="fr-FR" sz="2600" b="1" kern="1200" dirty="0" smtClean="0">
              <a:latin typeface="Simplified Arabic" pitchFamily="18" charset="-78"/>
              <a:cs typeface="Calibri" pitchFamily="34" charset="0"/>
            </a:rPr>
            <a:t>SPSS</a:t>
          </a:r>
          <a:r>
            <a:rPr lang="ar-DZ" sz="2600" b="1" kern="1200" dirty="0" smtClean="0">
              <a:latin typeface="Simplified Arabic" pitchFamily="18" charset="-78"/>
              <a:cs typeface="Calibri" pitchFamily="34" charset="0"/>
            </a:rPr>
            <a:t>:</a:t>
          </a:r>
          <a:endParaRPr lang="fr-FR" sz="2600" kern="1200" dirty="0"/>
        </a:p>
        <a:p>
          <a:pPr marL="228600" lvl="1" indent="-228600" algn="just" defTabSz="1155700" rtl="1">
            <a:lnSpc>
              <a:spcPct val="90000"/>
            </a:lnSpc>
            <a:spcBef>
              <a:spcPct val="0"/>
            </a:spcBef>
            <a:spcAft>
              <a:spcPct val="15000"/>
            </a:spcAft>
            <a:buChar char="••"/>
          </a:pPr>
          <a:r>
            <a:rPr lang="ar-DZ" sz="2600" b="1" kern="1200" dirty="0" smtClean="0">
              <a:latin typeface="Simplified Arabic" pitchFamily="18" charset="-78"/>
              <a:cs typeface="Calibri" pitchFamily="34" charset="0"/>
            </a:rPr>
            <a:t> </a:t>
          </a:r>
          <a:r>
            <a:rPr lang="ar-DZ" sz="2600" kern="1200" dirty="0" smtClean="0">
              <a:latin typeface="Simplified Arabic" pitchFamily="18" charset="-78"/>
              <a:cs typeface="Calibri" pitchFamily="34" charset="0"/>
            </a:rPr>
            <a:t>أي تحويل إجابة –إجابات- كل سؤال إلى أرقام أو حروف يسهل إدخالها إلى الحاسوب.</a:t>
          </a:r>
          <a:endParaRPr lang="fr-FR" sz="2600" kern="1200" dirty="0"/>
        </a:p>
      </dsp:txBody>
      <dsp:txXfrm>
        <a:off x="159552" y="69952"/>
        <a:ext cx="3686251" cy="2784644"/>
      </dsp:txXfrm>
    </dsp:sp>
    <dsp:sp modelId="{F8EDBB92-8C37-4C2B-9331-F34A6BF0A626}">
      <dsp:nvSpPr>
        <dsp:cNvPr id="0" name=""/>
        <dsp:cNvSpPr/>
      </dsp:nvSpPr>
      <dsp:spPr>
        <a:xfrm>
          <a:off x="92739" y="2854597"/>
          <a:ext cx="3819877" cy="1226126"/>
        </a:xfrm>
        <a:prstGeom prst="rect">
          <a:avLst/>
        </a:prstGeom>
        <a:gradFill rotWithShape="0">
          <a:gsLst>
            <a:gs pos="0">
              <a:schemeClr val="accent4">
                <a:hueOff val="0"/>
                <a:satOff val="0"/>
                <a:lumOff val="0"/>
                <a:alphaOff val="0"/>
                <a:tint val="48000"/>
                <a:satMod val="138000"/>
              </a:schemeClr>
            </a:gs>
            <a:gs pos="25000">
              <a:schemeClr val="accent4">
                <a:hueOff val="0"/>
                <a:satOff val="0"/>
                <a:lumOff val="0"/>
                <a:alphaOff val="0"/>
                <a:tint val="85000"/>
              </a:schemeClr>
            </a:gs>
            <a:gs pos="40000">
              <a:schemeClr val="accent4">
                <a:hueOff val="0"/>
                <a:satOff val="0"/>
                <a:lumOff val="0"/>
                <a:alphaOff val="0"/>
                <a:tint val="92000"/>
              </a:schemeClr>
            </a:gs>
            <a:gs pos="50000">
              <a:schemeClr val="accent4">
                <a:hueOff val="0"/>
                <a:satOff val="0"/>
                <a:lumOff val="0"/>
                <a:alphaOff val="0"/>
                <a:tint val="93000"/>
              </a:schemeClr>
            </a:gs>
            <a:gs pos="60000">
              <a:schemeClr val="accent4">
                <a:hueOff val="0"/>
                <a:satOff val="0"/>
                <a:lumOff val="0"/>
                <a:alphaOff val="0"/>
                <a:tint val="92000"/>
              </a:schemeClr>
            </a:gs>
            <a:gs pos="75000">
              <a:schemeClr val="accent4">
                <a:hueOff val="0"/>
                <a:satOff val="0"/>
                <a:lumOff val="0"/>
                <a:alphaOff val="0"/>
                <a:tint val="83000"/>
                <a:satMod val="108000"/>
              </a:schemeClr>
            </a:gs>
            <a:gs pos="100000">
              <a:schemeClr val="accent4">
                <a:hueOff val="0"/>
                <a:satOff val="0"/>
                <a:lumOff val="0"/>
                <a:alphaOff val="0"/>
                <a:tint val="48000"/>
                <a:satMod val="150000"/>
              </a:schemeClr>
            </a:gs>
          </a:gsLst>
          <a:lin ang="5400000" scaled="0"/>
        </a:gradFill>
        <a:ln>
          <a:noFill/>
        </a:ln>
        <a:effectLst>
          <a:glow rad="63500">
            <a:schemeClr val="accent4">
              <a:hueOff val="0"/>
              <a:satOff val="0"/>
              <a:lumOff val="0"/>
              <a:alphaOff val="0"/>
              <a:alpha val="45000"/>
              <a:satMod val="12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0" rIns="33020" bIns="0" numCol="1" spcCol="1270" anchor="ctr" anchorCtr="0">
          <a:noAutofit/>
        </a:bodyPr>
        <a:lstStyle/>
        <a:p>
          <a:pPr lvl="0" algn="ctr" defTabSz="1155700">
            <a:lnSpc>
              <a:spcPct val="90000"/>
            </a:lnSpc>
            <a:spcBef>
              <a:spcPct val="0"/>
            </a:spcBef>
            <a:spcAft>
              <a:spcPct val="35000"/>
            </a:spcAft>
          </a:pPr>
          <a:r>
            <a:rPr lang="ar-DZ" sz="2600" b="1" kern="1200" dirty="0" smtClean="0">
              <a:latin typeface="Simplified Arabic" pitchFamily="18" charset="-78"/>
              <a:cs typeface="Calibri" pitchFamily="34" charset="0"/>
            </a:rPr>
            <a:t>الترميز</a:t>
          </a:r>
          <a:endParaRPr lang="fr-FR" sz="2600" kern="1200" dirty="0"/>
        </a:p>
      </dsp:txBody>
      <dsp:txXfrm>
        <a:off x="92739" y="2854597"/>
        <a:ext cx="2690054" cy="1226126"/>
      </dsp:txXfrm>
    </dsp:sp>
    <dsp:sp modelId="{819B4721-E7FE-40C1-9C13-63285FC272B0}">
      <dsp:nvSpPr>
        <dsp:cNvPr id="0" name=""/>
        <dsp:cNvSpPr/>
      </dsp:nvSpPr>
      <dsp:spPr>
        <a:xfrm>
          <a:off x="2890852" y="3049356"/>
          <a:ext cx="1336957" cy="1336957"/>
        </a:xfrm>
        <a:prstGeom prst="ellipse">
          <a:avLst/>
        </a:prstGeom>
        <a:blipFill rotWithShape="0">
          <a:blip xmlns:r="http://schemas.openxmlformats.org/officeDocument/2006/relationships" r:embed="rId1"/>
          <a:stretch>
            <a:fillRect/>
          </a:stretch>
        </a:blipFill>
        <a:ln w="12000" cap="flat" cmpd="sng" algn="ctr">
          <a:solidFill>
            <a:schemeClr val="accent4">
              <a:tint val="40000"/>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sp>
    <dsp:sp modelId="{CC06EA43-4947-44A7-95EB-332FF6D70C7F}">
      <dsp:nvSpPr>
        <dsp:cNvPr id="0" name=""/>
        <dsp:cNvSpPr/>
      </dsp:nvSpPr>
      <dsp:spPr>
        <a:xfrm>
          <a:off x="4559032" y="3139"/>
          <a:ext cx="3819877" cy="2851457"/>
        </a:xfrm>
        <a:prstGeom prst="round2SameRect">
          <a:avLst>
            <a:gd name="adj1" fmla="val 8000"/>
            <a:gd name="adj2" fmla="val 0"/>
          </a:avLst>
        </a:prstGeom>
        <a:solidFill>
          <a:schemeClr val="lt1">
            <a:alpha val="90000"/>
            <a:hueOff val="0"/>
            <a:satOff val="0"/>
            <a:lumOff val="0"/>
            <a:alphaOff val="0"/>
          </a:schemeClr>
        </a:solidFill>
        <a:ln w="12000" cap="flat" cmpd="sng" algn="ctr">
          <a:solidFill>
            <a:schemeClr val="accent4">
              <a:hueOff val="1856823"/>
              <a:satOff val="-56410"/>
              <a:lumOff val="18628"/>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3020" tIns="99060" rIns="33020" bIns="33020" numCol="1" spcCol="1270" anchor="t" anchorCtr="0">
          <a:noAutofit/>
        </a:bodyPr>
        <a:lstStyle/>
        <a:p>
          <a:pPr marL="228600" lvl="1" indent="-228600" algn="just" defTabSz="1155700" rtl="1">
            <a:lnSpc>
              <a:spcPct val="90000"/>
            </a:lnSpc>
            <a:spcBef>
              <a:spcPct val="0"/>
            </a:spcBef>
            <a:spcAft>
              <a:spcPct val="15000"/>
            </a:spcAft>
            <a:buChar char="••"/>
          </a:pPr>
          <a:r>
            <a:rPr lang="ar-SA" sz="2600" kern="1200" dirty="0" smtClean="0">
              <a:latin typeface="Simplified Arabic" pitchFamily="18" charset="-78"/>
              <a:cs typeface="Calibri" pitchFamily="34" charset="0"/>
            </a:rPr>
            <a:t>كما وضحنا آنفًا في كيفية تصميم </a:t>
          </a:r>
          <a:r>
            <a:rPr lang="ar-SA" sz="2600" kern="1200" dirty="0" err="1" smtClean="0">
              <a:latin typeface="Simplified Arabic" pitchFamily="18" charset="-78"/>
              <a:cs typeface="Calibri" pitchFamily="34" charset="0"/>
            </a:rPr>
            <a:t>الإستبيان</a:t>
          </a:r>
          <a:r>
            <a:rPr lang="ar-SA" sz="2600" kern="1200" dirty="0" smtClean="0">
              <a:latin typeface="Simplified Arabic" pitchFamily="18" charset="-78"/>
              <a:cs typeface="Calibri" pitchFamily="34" charset="0"/>
            </a:rPr>
            <a:t> ضرورة إدراج في الصفحة الأولى رقم </a:t>
          </a:r>
          <a:r>
            <a:rPr lang="ar-SA" sz="2600" kern="1200" dirty="0" err="1" smtClean="0">
              <a:latin typeface="Simplified Arabic" pitchFamily="18" charset="-78"/>
              <a:cs typeface="Calibri" pitchFamily="34" charset="0"/>
            </a:rPr>
            <a:t>الإستبيان</a:t>
          </a:r>
          <a:r>
            <a:rPr lang="ar-SA" sz="2600" kern="1200" dirty="0" smtClean="0">
              <a:latin typeface="Simplified Arabic" pitchFamily="18" charset="-78"/>
              <a:cs typeface="Calibri" pitchFamily="34" charset="0"/>
            </a:rPr>
            <a:t>، وبالتالي هنا نقوم بترقيمها من الرقم 01 إلى غاية الرقم </a:t>
          </a:r>
          <a:r>
            <a:rPr lang="fr-FR" sz="2600" kern="1200" dirty="0" smtClean="0">
              <a:latin typeface="Simplified Arabic" pitchFamily="18" charset="-78"/>
              <a:cs typeface="Calibri" pitchFamily="34" charset="0"/>
            </a:rPr>
            <a:t>35</a:t>
          </a:r>
          <a:r>
            <a:rPr lang="ar-SA" sz="2600" kern="1200" dirty="0" err="1" smtClean="0">
              <a:latin typeface="Simplified Arabic" pitchFamily="18" charset="-78"/>
              <a:cs typeface="Calibri" pitchFamily="34" charset="0"/>
            </a:rPr>
            <a:t>.</a:t>
          </a:r>
          <a:endParaRPr lang="fr-FR" sz="2600" kern="1200" dirty="0"/>
        </a:p>
      </dsp:txBody>
      <dsp:txXfrm>
        <a:off x="4625845" y="69952"/>
        <a:ext cx="3686251" cy="2784644"/>
      </dsp:txXfrm>
    </dsp:sp>
    <dsp:sp modelId="{D78AB801-0404-4E26-945A-E478F9B919EA}">
      <dsp:nvSpPr>
        <dsp:cNvPr id="0" name=""/>
        <dsp:cNvSpPr/>
      </dsp:nvSpPr>
      <dsp:spPr>
        <a:xfrm>
          <a:off x="4559032" y="2854597"/>
          <a:ext cx="3819877" cy="1226126"/>
        </a:xfrm>
        <a:prstGeom prst="rect">
          <a:avLst/>
        </a:prstGeom>
        <a:gradFill rotWithShape="0">
          <a:gsLst>
            <a:gs pos="0">
              <a:schemeClr val="accent4">
                <a:hueOff val="1856823"/>
                <a:satOff val="-56410"/>
                <a:lumOff val="18628"/>
                <a:alphaOff val="0"/>
                <a:tint val="48000"/>
                <a:satMod val="138000"/>
              </a:schemeClr>
            </a:gs>
            <a:gs pos="25000">
              <a:schemeClr val="accent4">
                <a:hueOff val="1856823"/>
                <a:satOff val="-56410"/>
                <a:lumOff val="18628"/>
                <a:alphaOff val="0"/>
                <a:tint val="85000"/>
              </a:schemeClr>
            </a:gs>
            <a:gs pos="40000">
              <a:schemeClr val="accent4">
                <a:hueOff val="1856823"/>
                <a:satOff val="-56410"/>
                <a:lumOff val="18628"/>
                <a:alphaOff val="0"/>
                <a:tint val="92000"/>
              </a:schemeClr>
            </a:gs>
            <a:gs pos="50000">
              <a:schemeClr val="accent4">
                <a:hueOff val="1856823"/>
                <a:satOff val="-56410"/>
                <a:lumOff val="18628"/>
                <a:alphaOff val="0"/>
                <a:tint val="93000"/>
              </a:schemeClr>
            </a:gs>
            <a:gs pos="60000">
              <a:schemeClr val="accent4">
                <a:hueOff val="1856823"/>
                <a:satOff val="-56410"/>
                <a:lumOff val="18628"/>
                <a:alphaOff val="0"/>
                <a:tint val="92000"/>
              </a:schemeClr>
            </a:gs>
            <a:gs pos="75000">
              <a:schemeClr val="accent4">
                <a:hueOff val="1856823"/>
                <a:satOff val="-56410"/>
                <a:lumOff val="18628"/>
                <a:alphaOff val="0"/>
                <a:tint val="83000"/>
                <a:satMod val="108000"/>
              </a:schemeClr>
            </a:gs>
            <a:gs pos="100000">
              <a:schemeClr val="accent4">
                <a:hueOff val="1856823"/>
                <a:satOff val="-56410"/>
                <a:lumOff val="18628"/>
                <a:alphaOff val="0"/>
                <a:tint val="48000"/>
                <a:satMod val="150000"/>
              </a:schemeClr>
            </a:gs>
          </a:gsLst>
          <a:lin ang="5400000" scaled="0"/>
        </a:gradFill>
        <a:ln>
          <a:noFill/>
        </a:ln>
        <a:effectLst>
          <a:glow rad="63500">
            <a:schemeClr val="accent4">
              <a:hueOff val="1856823"/>
              <a:satOff val="-56410"/>
              <a:lumOff val="18628"/>
              <a:alphaOff val="0"/>
              <a:alpha val="45000"/>
              <a:satMod val="12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0" rIns="33020" bIns="0" numCol="1" spcCol="1270" anchor="ctr" anchorCtr="0">
          <a:noAutofit/>
        </a:bodyPr>
        <a:lstStyle/>
        <a:p>
          <a:pPr lvl="0" algn="ctr" defTabSz="1155700" rtl="1">
            <a:lnSpc>
              <a:spcPct val="90000"/>
            </a:lnSpc>
            <a:spcBef>
              <a:spcPct val="0"/>
            </a:spcBef>
            <a:spcAft>
              <a:spcPct val="35000"/>
            </a:spcAft>
          </a:pPr>
          <a:r>
            <a:rPr lang="ar-DZ" sz="2600" b="1" kern="1200" dirty="0" smtClean="0">
              <a:latin typeface="Simplified Arabic" pitchFamily="18" charset="-78"/>
              <a:cs typeface="Calibri" pitchFamily="34" charset="0"/>
            </a:rPr>
            <a:t>ت</a:t>
          </a:r>
          <a:r>
            <a:rPr lang="ar-SA" sz="2600" b="1" kern="1200" dirty="0" smtClean="0">
              <a:latin typeface="Simplified Arabic" pitchFamily="18" charset="-78"/>
              <a:cs typeface="Calibri" pitchFamily="34" charset="0"/>
            </a:rPr>
            <a:t>رقيم </a:t>
          </a:r>
          <a:r>
            <a:rPr lang="ar-SA" sz="2600" b="1" kern="1200" dirty="0" err="1" smtClean="0">
              <a:latin typeface="Simplified Arabic" pitchFamily="18" charset="-78"/>
              <a:cs typeface="Calibri" pitchFamily="34" charset="0"/>
            </a:rPr>
            <a:t>الإستبي</a:t>
          </a:r>
          <a:r>
            <a:rPr lang="ar-DZ" sz="2600" b="1" kern="1200" dirty="0" smtClean="0">
              <a:latin typeface="Simplified Arabic" pitchFamily="18" charset="-78"/>
              <a:cs typeface="Calibri" pitchFamily="34" charset="0"/>
            </a:rPr>
            <a:t>ا</a:t>
          </a:r>
          <a:r>
            <a:rPr lang="ar-SA" sz="2600" b="1" kern="1200" dirty="0" err="1" smtClean="0">
              <a:latin typeface="Simplified Arabic" pitchFamily="18" charset="-78"/>
              <a:cs typeface="Calibri" pitchFamily="34" charset="0"/>
            </a:rPr>
            <a:t>نات</a:t>
          </a:r>
          <a:endParaRPr lang="fr-FR" sz="2600" kern="1200" dirty="0"/>
        </a:p>
      </dsp:txBody>
      <dsp:txXfrm>
        <a:off x="4559032" y="2854597"/>
        <a:ext cx="2690054" cy="1226126"/>
      </dsp:txXfrm>
    </dsp:sp>
    <dsp:sp modelId="{6D65438D-C2F8-44BE-81E6-AF1ED3627F17}">
      <dsp:nvSpPr>
        <dsp:cNvPr id="0" name=""/>
        <dsp:cNvSpPr/>
      </dsp:nvSpPr>
      <dsp:spPr>
        <a:xfrm>
          <a:off x="7357145" y="3049356"/>
          <a:ext cx="1336957" cy="1336957"/>
        </a:xfrm>
        <a:prstGeom prst="ellipse">
          <a:avLst/>
        </a:prstGeom>
        <a:blipFill rotWithShape="0">
          <a:blip xmlns:r="http://schemas.openxmlformats.org/officeDocument/2006/relationships" r:embed="rId2"/>
          <a:stretch>
            <a:fillRect/>
          </a:stretch>
        </a:blipFill>
        <a:ln w="12000" cap="flat" cmpd="sng" algn="ctr">
          <a:solidFill>
            <a:schemeClr val="accent4">
              <a:tint val="40000"/>
              <a:alpha val="90000"/>
              <a:hueOff val="1428005"/>
              <a:satOff val="-24171"/>
              <a:lumOff val="639"/>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BC2615-3973-44CF-8A4C-BC71A78C8A92}">
      <dsp:nvSpPr>
        <dsp:cNvPr id="0" name=""/>
        <dsp:cNvSpPr/>
      </dsp:nvSpPr>
      <dsp:spPr>
        <a:xfrm>
          <a:off x="1606" y="1120549"/>
          <a:ext cx="3403784" cy="1156466"/>
        </a:xfrm>
        <a:prstGeom prst="roundRect">
          <a:avLst>
            <a:gd name="adj" fmla="val 10000"/>
          </a:avLst>
        </a:prstGeom>
        <a:gradFill rotWithShape="0">
          <a:gsLst>
            <a:gs pos="0">
              <a:schemeClr val="accent2">
                <a:hueOff val="0"/>
                <a:satOff val="0"/>
                <a:lumOff val="0"/>
                <a:alphaOff val="0"/>
                <a:tint val="48000"/>
                <a:satMod val="138000"/>
              </a:schemeClr>
            </a:gs>
            <a:gs pos="25000">
              <a:schemeClr val="accent2">
                <a:hueOff val="0"/>
                <a:satOff val="0"/>
                <a:lumOff val="0"/>
                <a:alphaOff val="0"/>
                <a:tint val="85000"/>
              </a:schemeClr>
            </a:gs>
            <a:gs pos="40000">
              <a:schemeClr val="accent2">
                <a:hueOff val="0"/>
                <a:satOff val="0"/>
                <a:lumOff val="0"/>
                <a:alphaOff val="0"/>
                <a:tint val="92000"/>
              </a:schemeClr>
            </a:gs>
            <a:gs pos="50000">
              <a:schemeClr val="accent2">
                <a:hueOff val="0"/>
                <a:satOff val="0"/>
                <a:lumOff val="0"/>
                <a:alphaOff val="0"/>
                <a:tint val="93000"/>
              </a:schemeClr>
            </a:gs>
            <a:gs pos="60000">
              <a:schemeClr val="accent2">
                <a:hueOff val="0"/>
                <a:satOff val="0"/>
                <a:lumOff val="0"/>
                <a:alphaOff val="0"/>
                <a:tint val="92000"/>
              </a:schemeClr>
            </a:gs>
            <a:gs pos="75000">
              <a:schemeClr val="accent2">
                <a:hueOff val="0"/>
                <a:satOff val="0"/>
                <a:lumOff val="0"/>
                <a:alphaOff val="0"/>
                <a:tint val="83000"/>
                <a:satMod val="108000"/>
              </a:schemeClr>
            </a:gs>
            <a:gs pos="100000">
              <a:schemeClr val="accent2">
                <a:hueOff val="0"/>
                <a:satOff val="0"/>
                <a:lumOff val="0"/>
                <a:alphaOff val="0"/>
                <a:tint val="48000"/>
                <a:satMod val="150000"/>
              </a:schemeClr>
            </a:gs>
          </a:gsLst>
          <a:lin ang="5400000" scaled="0"/>
        </a:gradFill>
        <a:ln>
          <a:noFill/>
        </a:ln>
        <a:effectLst>
          <a:glow rad="63500">
            <a:schemeClr val="accent2">
              <a:hueOff val="0"/>
              <a:satOff val="0"/>
              <a:lumOff val="0"/>
              <a:alphaOff val="0"/>
              <a:alpha val="45000"/>
              <a:satMod val="12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rtl="1">
            <a:lnSpc>
              <a:spcPct val="100000"/>
            </a:lnSpc>
            <a:spcBef>
              <a:spcPct val="0"/>
            </a:spcBef>
            <a:spcAft>
              <a:spcPts val="0"/>
            </a:spcAft>
          </a:pPr>
          <a:r>
            <a:rPr lang="ar-DZ" sz="2200" b="1" kern="1200" dirty="0" smtClean="0">
              <a:solidFill>
                <a:schemeClr val="bg1"/>
              </a:solidFill>
              <a:latin typeface="Simplified Arabic" pitchFamily="18" charset="-78"/>
              <a:cs typeface="Times New Roman" pitchFamily="18" charset="0"/>
            </a:rPr>
            <a:t>الأشخاص المبحوثين/المشاهدات- الذين يقومون بالإجابة عن أسئلة </a:t>
          </a:r>
          <a:r>
            <a:rPr lang="ar-DZ" sz="2200" b="1" kern="1200" dirty="0" err="1" smtClean="0">
              <a:solidFill>
                <a:schemeClr val="bg1"/>
              </a:solidFill>
              <a:latin typeface="Simplified Arabic" pitchFamily="18" charset="-78"/>
              <a:cs typeface="Times New Roman" pitchFamily="18" charset="0"/>
            </a:rPr>
            <a:t>الإستبيان</a:t>
          </a:r>
          <a:r>
            <a:rPr lang="ar-DZ" sz="2200" b="1" kern="1200" dirty="0" smtClean="0">
              <a:solidFill>
                <a:schemeClr val="bg1"/>
              </a:solidFill>
              <a:latin typeface="Simplified Arabic" pitchFamily="18" charset="-78"/>
              <a:cs typeface="Times New Roman" pitchFamily="18" charset="0"/>
            </a:rPr>
            <a:t> يطلق عليهم </a:t>
          </a:r>
          <a:r>
            <a:rPr lang="ar-DZ" sz="2200" b="1" kern="1200" dirty="0" err="1" smtClean="0">
              <a:solidFill>
                <a:schemeClr val="bg1"/>
              </a:solidFill>
              <a:latin typeface="Simplified Arabic" pitchFamily="18" charset="-78"/>
              <a:cs typeface="Times New Roman" pitchFamily="18" charset="0"/>
            </a:rPr>
            <a:t>إسم</a:t>
          </a:r>
          <a:r>
            <a:rPr lang="ar-DZ" sz="2200" b="1" kern="1200" dirty="0" smtClean="0">
              <a:solidFill>
                <a:schemeClr val="bg1"/>
              </a:solidFill>
              <a:latin typeface="Simplified Arabic" pitchFamily="18" charset="-78"/>
              <a:cs typeface="Times New Roman" pitchFamily="18" charset="0"/>
            </a:rPr>
            <a:t>: </a:t>
          </a:r>
          <a:endParaRPr lang="fr-FR" sz="2200" b="1" kern="1200" dirty="0">
            <a:solidFill>
              <a:schemeClr val="bg1"/>
            </a:solidFill>
          </a:endParaRPr>
        </a:p>
      </dsp:txBody>
      <dsp:txXfrm>
        <a:off x="35478" y="1154421"/>
        <a:ext cx="3336040" cy="1088722"/>
      </dsp:txXfrm>
    </dsp:sp>
    <dsp:sp modelId="{65E58F92-6C0E-420B-A34D-7E24DCBC5B2B}">
      <dsp:nvSpPr>
        <dsp:cNvPr id="0" name=""/>
        <dsp:cNvSpPr/>
      </dsp:nvSpPr>
      <dsp:spPr>
        <a:xfrm rot="5400000">
          <a:off x="1659787" y="2320727"/>
          <a:ext cx="87421" cy="87421"/>
        </a:xfrm>
        <a:prstGeom prst="rightArrow">
          <a:avLst>
            <a:gd name="adj1" fmla="val 66700"/>
            <a:gd name="adj2" fmla="val 50000"/>
          </a:avLst>
        </a:prstGeom>
        <a:gradFill rotWithShape="0">
          <a:gsLst>
            <a:gs pos="0">
              <a:schemeClr val="accent2">
                <a:hueOff val="0"/>
                <a:satOff val="0"/>
                <a:lumOff val="0"/>
                <a:alphaOff val="0"/>
                <a:tint val="48000"/>
                <a:satMod val="138000"/>
              </a:schemeClr>
            </a:gs>
            <a:gs pos="25000">
              <a:schemeClr val="accent2">
                <a:hueOff val="0"/>
                <a:satOff val="0"/>
                <a:lumOff val="0"/>
                <a:alphaOff val="0"/>
                <a:tint val="85000"/>
              </a:schemeClr>
            </a:gs>
            <a:gs pos="40000">
              <a:schemeClr val="accent2">
                <a:hueOff val="0"/>
                <a:satOff val="0"/>
                <a:lumOff val="0"/>
                <a:alphaOff val="0"/>
                <a:tint val="92000"/>
              </a:schemeClr>
            </a:gs>
            <a:gs pos="50000">
              <a:schemeClr val="accent2">
                <a:hueOff val="0"/>
                <a:satOff val="0"/>
                <a:lumOff val="0"/>
                <a:alphaOff val="0"/>
                <a:tint val="93000"/>
              </a:schemeClr>
            </a:gs>
            <a:gs pos="60000">
              <a:schemeClr val="accent2">
                <a:hueOff val="0"/>
                <a:satOff val="0"/>
                <a:lumOff val="0"/>
                <a:alphaOff val="0"/>
                <a:tint val="92000"/>
              </a:schemeClr>
            </a:gs>
            <a:gs pos="75000">
              <a:schemeClr val="accent2">
                <a:hueOff val="0"/>
                <a:satOff val="0"/>
                <a:lumOff val="0"/>
                <a:alphaOff val="0"/>
                <a:tint val="83000"/>
                <a:satMod val="108000"/>
              </a:schemeClr>
            </a:gs>
            <a:gs pos="100000">
              <a:schemeClr val="accent2">
                <a:hueOff val="0"/>
                <a:satOff val="0"/>
                <a:lumOff val="0"/>
                <a:alphaOff val="0"/>
                <a:tint val="48000"/>
                <a:satMod val="150000"/>
              </a:schemeClr>
            </a:gs>
          </a:gsLst>
          <a:lin ang="5400000" scaled="0"/>
        </a:gradFill>
        <a:ln>
          <a:noFill/>
        </a:ln>
        <a:effectLst>
          <a:glow rad="63500">
            <a:schemeClr val="accent2">
              <a:hueOff val="0"/>
              <a:satOff val="0"/>
              <a:lumOff val="0"/>
              <a:alphaOff val="0"/>
              <a:alpha val="45000"/>
              <a:satMod val="120000"/>
            </a:schemeClr>
          </a:glo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1D08116-66E9-4AC0-86EF-5B28D64F7FD3}">
      <dsp:nvSpPr>
        <dsp:cNvPr id="0" name=""/>
        <dsp:cNvSpPr/>
      </dsp:nvSpPr>
      <dsp:spPr>
        <a:xfrm>
          <a:off x="416284" y="2451859"/>
          <a:ext cx="2574428" cy="499551"/>
        </a:xfrm>
        <a:prstGeom prst="roundRect">
          <a:avLst>
            <a:gd name="adj" fmla="val 10000"/>
          </a:avLst>
        </a:prstGeom>
        <a:solidFill>
          <a:schemeClr val="accent2">
            <a:tint val="40000"/>
            <a:alpha val="90000"/>
            <a:hueOff val="0"/>
            <a:satOff val="0"/>
            <a:lumOff val="0"/>
            <a:alphaOff val="0"/>
          </a:schemeClr>
        </a:solidFill>
        <a:ln w="12000" cap="flat" cmpd="sng" algn="ctr">
          <a:solidFill>
            <a:schemeClr val="accent2">
              <a:tint val="40000"/>
              <a:alpha val="90000"/>
              <a:hueOff val="0"/>
              <a:satOff val="0"/>
              <a:lumOff val="0"/>
              <a:alphaOff val="0"/>
            </a:schemeClr>
          </a:solidFill>
          <a:prstDash val="solid"/>
        </a:ln>
        <a:effectLst>
          <a:glow rad="63500">
            <a:schemeClr val="accent2">
              <a:tint val="40000"/>
              <a:alpha val="90000"/>
              <a:hueOff val="0"/>
              <a:satOff val="0"/>
              <a:lumOff val="0"/>
              <a:alphaOff val="0"/>
              <a:alpha val="45000"/>
              <a:satMod val="120000"/>
            </a:schemeClr>
          </a:glo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7940" tIns="27940" rIns="27940" bIns="27940" numCol="1" spcCol="1270" anchor="ctr" anchorCtr="0">
          <a:noAutofit/>
        </a:bodyPr>
        <a:lstStyle/>
        <a:p>
          <a:pPr lvl="0" algn="ctr" defTabSz="977900" rtl="1">
            <a:lnSpc>
              <a:spcPct val="90000"/>
            </a:lnSpc>
            <a:spcBef>
              <a:spcPct val="0"/>
            </a:spcBef>
            <a:spcAft>
              <a:spcPct val="35000"/>
            </a:spcAft>
          </a:pPr>
          <a:r>
            <a:rPr lang="ar-DZ" sz="2200" b="1" kern="1200" dirty="0" smtClean="0">
              <a:solidFill>
                <a:schemeClr val="bg1"/>
              </a:solidFill>
              <a:latin typeface="Simplified Arabic" pitchFamily="18" charset="-78"/>
              <a:cs typeface="Times New Roman" pitchFamily="18" charset="0"/>
            </a:rPr>
            <a:t>حالات </a:t>
          </a:r>
          <a:r>
            <a:rPr lang="fr-FR" sz="2200" b="1" kern="1200" dirty="0" smtClean="0">
              <a:solidFill>
                <a:schemeClr val="bg1"/>
              </a:solidFill>
              <a:latin typeface="Simplified Arabic" pitchFamily="18" charset="-78"/>
              <a:cs typeface="Times New Roman" pitchFamily="18" charset="0"/>
            </a:rPr>
            <a:t>Cas</a:t>
          </a:r>
          <a:r>
            <a:rPr lang="ar-DZ" sz="2200" b="1" kern="1200" dirty="0" err="1" smtClean="0">
              <a:solidFill>
                <a:schemeClr val="bg1"/>
              </a:solidFill>
              <a:latin typeface="Simplified Arabic" pitchFamily="18" charset="-78"/>
              <a:cs typeface="Times New Roman" pitchFamily="18" charset="0"/>
            </a:rPr>
            <a:t>-</a:t>
          </a:r>
          <a:r>
            <a:rPr lang="en-US" sz="2200" b="1" kern="1200" dirty="0" smtClean="0">
              <a:solidFill>
                <a:schemeClr val="bg1"/>
              </a:solidFill>
              <a:latin typeface="Simplified Arabic" pitchFamily="18" charset="-78"/>
              <a:cs typeface="Times New Roman" pitchFamily="18" charset="0"/>
            </a:rPr>
            <a:t>Cases</a:t>
          </a:r>
          <a:r>
            <a:rPr lang="ar-DZ" sz="2200" b="1" kern="1200" dirty="0" smtClean="0">
              <a:solidFill>
                <a:schemeClr val="bg1"/>
              </a:solidFill>
              <a:latin typeface="Simplified Arabic" pitchFamily="18" charset="-78"/>
              <a:cs typeface="Times New Roman" pitchFamily="18" charset="0"/>
            </a:rPr>
            <a:t>-</a:t>
          </a:r>
          <a:endParaRPr lang="fr-FR" sz="2200" b="1" kern="1200" dirty="0">
            <a:solidFill>
              <a:schemeClr val="bg1"/>
            </a:solidFill>
          </a:endParaRPr>
        </a:p>
      </dsp:txBody>
      <dsp:txXfrm>
        <a:off x="430915" y="2466490"/>
        <a:ext cx="2545166" cy="470289"/>
      </dsp:txXfrm>
    </dsp:sp>
    <dsp:sp modelId="{FBBA082C-589B-4552-8131-3C80B1DFC6B2}">
      <dsp:nvSpPr>
        <dsp:cNvPr id="0" name=""/>
        <dsp:cNvSpPr/>
      </dsp:nvSpPr>
      <dsp:spPr>
        <a:xfrm>
          <a:off x="3685139" y="1120549"/>
          <a:ext cx="1998205" cy="1156471"/>
        </a:xfrm>
        <a:prstGeom prst="roundRect">
          <a:avLst>
            <a:gd name="adj" fmla="val 10000"/>
          </a:avLst>
        </a:prstGeom>
        <a:gradFill rotWithShape="0">
          <a:gsLst>
            <a:gs pos="0">
              <a:schemeClr val="accent3">
                <a:hueOff val="0"/>
                <a:satOff val="0"/>
                <a:lumOff val="0"/>
                <a:alphaOff val="0"/>
                <a:tint val="48000"/>
                <a:satMod val="138000"/>
              </a:schemeClr>
            </a:gs>
            <a:gs pos="25000">
              <a:schemeClr val="accent3">
                <a:hueOff val="0"/>
                <a:satOff val="0"/>
                <a:lumOff val="0"/>
                <a:alphaOff val="0"/>
                <a:tint val="85000"/>
              </a:schemeClr>
            </a:gs>
            <a:gs pos="40000">
              <a:schemeClr val="accent3">
                <a:hueOff val="0"/>
                <a:satOff val="0"/>
                <a:lumOff val="0"/>
                <a:alphaOff val="0"/>
                <a:tint val="92000"/>
              </a:schemeClr>
            </a:gs>
            <a:gs pos="50000">
              <a:schemeClr val="accent3">
                <a:hueOff val="0"/>
                <a:satOff val="0"/>
                <a:lumOff val="0"/>
                <a:alphaOff val="0"/>
                <a:tint val="93000"/>
              </a:schemeClr>
            </a:gs>
            <a:gs pos="60000">
              <a:schemeClr val="accent3">
                <a:hueOff val="0"/>
                <a:satOff val="0"/>
                <a:lumOff val="0"/>
                <a:alphaOff val="0"/>
                <a:tint val="92000"/>
              </a:schemeClr>
            </a:gs>
            <a:gs pos="75000">
              <a:schemeClr val="accent3">
                <a:hueOff val="0"/>
                <a:satOff val="0"/>
                <a:lumOff val="0"/>
                <a:alphaOff val="0"/>
                <a:tint val="83000"/>
                <a:satMod val="108000"/>
              </a:schemeClr>
            </a:gs>
            <a:gs pos="100000">
              <a:schemeClr val="accent3">
                <a:hueOff val="0"/>
                <a:satOff val="0"/>
                <a:lumOff val="0"/>
                <a:alphaOff val="0"/>
                <a:tint val="48000"/>
                <a:satMod val="150000"/>
              </a:schemeClr>
            </a:gs>
          </a:gsLst>
          <a:lin ang="5400000" scaled="0"/>
        </a:gradFill>
        <a:ln>
          <a:noFill/>
        </a:ln>
        <a:effectLst>
          <a:glow rad="63500">
            <a:schemeClr val="accent3">
              <a:hueOff val="0"/>
              <a:satOff val="0"/>
              <a:lumOff val="0"/>
              <a:alphaOff val="0"/>
              <a:alpha val="45000"/>
              <a:satMod val="12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rtl="1">
            <a:lnSpc>
              <a:spcPct val="100000"/>
            </a:lnSpc>
            <a:spcBef>
              <a:spcPct val="0"/>
            </a:spcBef>
            <a:spcAft>
              <a:spcPts val="0"/>
            </a:spcAft>
          </a:pPr>
          <a:r>
            <a:rPr lang="ar-DZ" sz="2200" b="1" kern="1200" dirty="0" smtClean="0">
              <a:solidFill>
                <a:schemeClr val="bg1"/>
              </a:solidFill>
              <a:latin typeface="Simplified Arabic" pitchFamily="18" charset="-78"/>
              <a:cs typeface="Calibri" pitchFamily="34" charset="0"/>
            </a:rPr>
            <a:t>كل </a:t>
          </a:r>
          <a:r>
            <a:rPr lang="ar-DZ" sz="2200" b="1" kern="1200" dirty="0" err="1" smtClean="0">
              <a:solidFill>
                <a:schemeClr val="bg1"/>
              </a:solidFill>
              <a:latin typeface="Simplified Arabic" pitchFamily="18" charset="-78"/>
              <a:cs typeface="Calibri" pitchFamily="34" charset="0"/>
            </a:rPr>
            <a:t>سؤال –الفقرة-</a:t>
          </a:r>
          <a:r>
            <a:rPr lang="ar-DZ" sz="2200" b="1" kern="1200" dirty="0" smtClean="0">
              <a:solidFill>
                <a:schemeClr val="bg1"/>
              </a:solidFill>
              <a:latin typeface="Simplified Arabic" pitchFamily="18" charset="-78"/>
              <a:cs typeface="Calibri" pitchFamily="34" charset="0"/>
            </a:rPr>
            <a:t> </a:t>
          </a:r>
        </a:p>
        <a:p>
          <a:pPr lvl="0" algn="ctr" defTabSz="977900" rtl="1">
            <a:lnSpc>
              <a:spcPct val="100000"/>
            </a:lnSpc>
            <a:spcBef>
              <a:spcPct val="0"/>
            </a:spcBef>
            <a:spcAft>
              <a:spcPts val="0"/>
            </a:spcAft>
          </a:pPr>
          <a:r>
            <a:rPr lang="ar-DZ" sz="2200" b="1" kern="1200" dirty="0" smtClean="0">
              <a:solidFill>
                <a:schemeClr val="bg1"/>
              </a:solidFill>
              <a:latin typeface="Simplified Arabic" pitchFamily="18" charset="-78"/>
              <a:cs typeface="Calibri" pitchFamily="34" charset="0"/>
            </a:rPr>
            <a:t>في </a:t>
          </a:r>
          <a:r>
            <a:rPr lang="ar-DZ" sz="2200" b="1" kern="1200" dirty="0" err="1" smtClean="0">
              <a:solidFill>
                <a:schemeClr val="bg1"/>
              </a:solidFill>
              <a:latin typeface="Simplified Arabic" pitchFamily="18" charset="-78"/>
              <a:cs typeface="Calibri" pitchFamily="34" charset="0"/>
            </a:rPr>
            <a:t>الإستبيان</a:t>
          </a:r>
          <a:r>
            <a:rPr lang="ar-DZ" sz="2200" b="1" kern="1200" dirty="0" smtClean="0">
              <a:solidFill>
                <a:schemeClr val="bg1"/>
              </a:solidFill>
              <a:latin typeface="Simplified Arabic" pitchFamily="18" charset="-78"/>
              <a:cs typeface="Calibri" pitchFamily="34" charset="0"/>
            </a:rPr>
            <a:t> هو عبارة عن: </a:t>
          </a:r>
          <a:endParaRPr lang="fr-FR" sz="2200" b="1" kern="1200" dirty="0">
            <a:solidFill>
              <a:schemeClr val="bg1"/>
            </a:solidFill>
          </a:endParaRPr>
        </a:p>
      </dsp:txBody>
      <dsp:txXfrm>
        <a:off x="3719011" y="1154421"/>
        <a:ext cx="1930461" cy="1088727"/>
      </dsp:txXfrm>
    </dsp:sp>
    <dsp:sp modelId="{E689E347-4170-422F-BCF3-0EB54AE51F46}">
      <dsp:nvSpPr>
        <dsp:cNvPr id="0" name=""/>
        <dsp:cNvSpPr/>
      </dsp:nvSpPr>
      <dsp:spPr>
        <a:xfrm rot="5400000">
          <a:off x="4640531" y="2320732"/>
          <a:ext cx="87421" cy="87421"/>
        </a:xfrm>
        <a:prstGeom prst="rightArrow">
          <a:avLst>
            <a:gd name="adj1" fmla="val 66700"/>
            <a:gd name="adj2" fmla="val 50000"/>
          </a:avLst>
        </a:prstGeom>
        <a:gradFill rotWithShape="0">
          <a:gsLst>
            <a:gs pos="0">
              <a:schemeClr val="accent3">
                <a:hueOff val="0"/>
                <a:satOff val="0"/>
                <a:lumOff val="0"/>
                <a:alphaOff val="0"/>
                <a:tint val="48000"/>
                <a:satMod val="138000"/>
              </a:schemeClr>
            </a:gs>
            <a:gs pos="25000">
              <a:schemeClr val="accent3">
                <a:hueOff val="0"/>
                <a:satOff val="0"/>
                <a:lumOff val="0"/>
                <a:alphaOff val="0"/>
                <a:tint val="85000"/>
              </a:schemeClr>
            </a:gs>
            <a:gs pos="40000">
              <a:schemeClr val="accent3">
                <a:hueOff val="0"/>
                <a:satOff val="0"/>
                <a:lumOff val="0"/>
                <a:alphaOff val="0"/>
                <a:tint val="92000"/>
              </a:schemeClr>
            </a:gs>
            <a:gs pos="50000">
              <a:schemeClr val="accent3">
                <a:hueOff val="0"/>
                <a:satOff val="0"/>
                <a:lumOff val="0"/>
                <a:alphaOff val="0"/>
                <a:tint val="93000"/>
              </a:schemeClr>
            </a:gs>
            <a:gs pos="60000">
              <a:schemeClr val="accent3">
                <a:hueOff val="0"/>
                <a:satOff val="0"/>
                <a:lumOff val="0"/>
                <a:alphaOff val="0"/>
                <a:tint val="92000"/>
              </a:schemeClr>
            </a:gs>
            <a:gs pos="75000">
              <a:schemeClr val="accent3">
                <a:hueOff val="0"/>
                <a:satOff val="0"/>
                <a:lumOff val="0"/>
                <a:alphaOff val="0"/>
                <a:tint val="83000"/>
                <a:satMod val="108000"/>
              </a:schemeClr>
            </a:gs>
            <a:gs pos="100000">
              <a:schemeClr val="accent3">
                <a:hueOff val="0"/>
                <a:satOff val="0"/>
                <a:lumOff val="0"/>
                <a:alphaOff val="0"/>
                <a:tint val="48000"/>
                <a:satMod val="150000"/>
              </a:schemeClr>
            </a:gs>
          </a:gsLst>
          <a:lin ang="5400000" scaled="0"/>
        </a:gradFill>
        <a:ln>
          <a:noFill/>
        </a:ln>
        <a:effectLst>
          <a:glow rad="63500">
            <a:schemeClr val="accent3">
              <a:hueOff val="0"/>
              <a:satOff val="0"/>
              <a:lumOff val="0"/>
              <a:alphaOff val="0"/>
              <a:alpha val="45000"/>
              <a:satMod val="120000"/>
            </a:schemeClr>
          </a:glo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536B65A-B853-4FB1-8412-F5E00B63D019}">
      <dsp:nvSpPr>
        <dsp:cNvPr id="0" name=""/>
        <dsp:cNvSpPr/>
      </dsp:nvSpPr>
      <dsp:spPr>
        <a:xfrm>
          <a:off x="3685139" y="2451864"/>
          <a:ext cx="1998205" cy="499551"/>
        </a:xfrm>
        <a:prstGeom prst="roundRect">
          <a:avLst>
            <a:gd name="adj" fmla="val 10000"/>
          </a:avLst>
        </a:prstGeom>
        <a:solidFill>
          <a:schemeClr val="accent3">
            <a:tint val="40000"/>
            <a:alpha val="90000"/>
            <a:hueOff val="0"/>
            <a:satOff val="0"/>
            <a:lumOff val="0"/>
            <a:alphaOff val="0"/>
          </a:schemeClr>
        </a:solidFill>
        <a:ln w="12000" cap="flat" cmpd="sng" algn="ctr">
          <a:solidFill>
            <a:schemeClr val="accent3">
              <a:tint val="40000"/>
              <a:alpha val="90000"/>
              <a:hueOff val="0"/>
              <a:satOff val="0"/>
              <a:lumOff val="0"/>
              <a:alphaOff val="0"/>
            </a:schemeClr>
          </a:solidFill>
          <a:prstDash val="solid"/>
        </a:ln>
        <a:effectLst>
          <a:glow rad="63500">
            <a:schemeClr val="accent3">
              <a:tint val="40000"/>
              <a:alpha val="90000"/>
              <a:hueOff val="0"/>
              <a:satOff val="0"/>
              <a:lumOff val="0"/>
              <a:alphaOff val="0"/>
              <a:alpha val="45000"/>
              <a:satMod val="120000"/>
            </a:schemeClr>
          </a:glo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7940" tIns="27940" rIns="27940" bIns="27940" numCol="1" spcCol="1270" anchor="ctr" anchorCtr="0">
          <a:noAutofit/>
        </a:bodyPr>
        <a:lstStyle/>
        <a:p>
          <a:pPr lvl="0" algn="ctr" defTabSz="977900" rtl="1">
            <a:lnSpc>
              <a:spcPct val="90000"/>
            </a:lnSpc>
            <a:spcBef>
              <a:spcPct val="0"/>
            </a:spcBef>
            <a:spcAft>
              <a:spcPct val="35000"/>
            </a:spcAft>
          </a:pPr>
          <a:r>
            <a:rPr lang="ar-DZ" sz="2200" b="1" kern="1200" dirty="0" smtClean="0">
              <a:solidFill>
                <a:schemeClr val="bg1"/>
              </a:solidFill>
              <a:latin typeface="Simplified Arabic" pitchFamily="18" charset="-78"/>
              <a:cs typeface="Calibri" pitchFamily="34" charset="0"/>
            </a:rPr>
            <a:t>متغير -</a:t>
          </a:r>
          <a:r>
            <a:rPr lang="fr-FR" sz="2200" b="1" kern="1200" dirty="0" smtClean="0">
              <a:solidFill>
                <a:schemeClr val="bg1"/>
              </a:solidFill>
              <a:latin typeface="Simplified Arabic" pitchFamily="18" charset="-78"/>
              <a:cs typeface="Calibri" pitchFamily="34" charset="0"/>
            </a:rPr>
            <a:t>Variables</a:t>
          </a:r>
          <a:r>
            <a:rPr lang="ar-DZ" sz="2200" b="1" kern="1200" dirty="0" smtClean="0">
              <a:solidFill>
                <a:schemeClr val="bg1"/>
              </a:solidFill>
              <a:latin typeface="Simplified Arabic" pitchFamily="18" charset="-78"/>
              <a:cs typeface="Calibri" pitchFamily="34" charset="0"/>
            </a:rPr>
            <a:t>-</a:t>
          </a:r>
          <a:endParaRPr lang="fr-FR" sz="2200" b="1" kern="1200" dirty="0">
            <a:solidFill>
              <a:schemeClr val="bg1"/>
            </a:solidFill>
          </a:endParaRPr>
        </a:p>
      </dsp:txBody>
      <dsp:txXfrm>
        <a:off x="3699770" y="2466495"/>
        <a:ext cx="1968943" cy="470289"/>
      </dsp:txXfrm>
    </dsp:sp>
    <dsp:sp modelId="{E3D9B14D-4D5A-4025-9185-3423C6462FF0}">
      <dsp:nvSpPr>
        <dsp:cNvPr id="0" name=""/>
        <dsp:cNvSpPr/>
      </dsp:nvSpPr>
      <dsp:spPr>
        <a:xfrm>
          <a:off x="5963094" y="1120549"/>
          <a:ext cx="2858653" cy="1084036"/>
        </a:xfrm>
        <a:prstGeom prst="roundRect">
          <a:avLst>
            <a:gd name="adj" fmla="val 10000"/>
          </a:avLst>
        </a:prstGeom>
        <a:gradFill rotWithShape="0">
          <a:gsLst>
            <a:gs pos="0">
              <a:schemeClr val="accent4">
                <a:hueOff val="0"/>
                <a:satOff val="0"/>
                <a:lumOff val="0"/>
                <a:alphaOff val="0"/>
                <a:tint val="48000"/>
                <a:satMod val="138000"/>
              </a:schemeClr>
            </a:gs>
            <a:gs pos="25000">
              <a:schemeClr val="accent4">
                <a:hueOff val="0"/>
                <a:satOff val="0"/>
                <a:lumOff val="0"/>
                <a:alphaOff val="0"/>
                <a:tint val="85000"/>
              </a:schemeClr>
            </a:gs>
            <a:gs pos="40000">
              <a:schemeClr val="accent4">
                <a:hueOff val="0"/>
                <a:satOff val="0"/>
                <a:lumOff val="0"/>
                <a:alphaOff val="0"/>
                <a:tint val="92000"/>
              </a:schemeClr>
            </a:gs>
            <a:gs pos="50000">
              <a:schemeClr val="accent4">
                <a:hueOff val="0"/>
                <a:satOff val="0"/>
                <a:lumOff val="0"/>
                <a:alphaOff val="0"/>
                <a:tint val="93000"/>
              </a:schemeClr>
            </a:gs>
            <a:gs pos="60000">
              <a:schemeClr val="accent4">
                <a:hueOff val="0"/>
                <a:satOff val="0"/>
                <a:lumOff val="0"/>
                <a:alphaOff val="0"/>
                <a:tint val="92000"/>
              </a:schemeClr>
            </a:gs>
            <a:gs pos="75000">
              <a:schemeClr val="accent4">
                <a:hueOff val="0"/>
                <a:satOff val="0"/>
                <a:lumOff val="0"/>
                <a:alphaOff val="0"/>
                <a:tint val="83000"/>
                <a:satMod val="108000"/>
              </a:schemeClr>
            </a:gs>
            <a:gs pos="100000">
              <a:schemeClr val="accent4">
                <a:hueOff val="0"/>
                <a:satOff val="0"/>
                <a:lumOff val="0"/>
                <a:alphaOff val="0"/>
                <a:tint val="48000"/>
                <a:satMod val="150000"/>
              </a:schemeClr>
            </a:gs>
          </a:gsLst>
          <a:lin ang="5400000" scaled="0"/>
        </a:gradFill>
        <a:ln>
          <a:noFill/>
        </a:ln>
        <a:effectLst>
          <a:glow rad="63500">
            <a:schemeClr val="accent4">
              <a:hueOff val="0"/>
              <a:satOff val="0"/>
              <a:lumOff val="0"/>
              <a:alphaOff val="0"/>
              <a:alpha val="45000"/>
              <a:satMod val="12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rtl="1">
            <a:lnSpc>
              <a:spcPct val="100000"/>
            </a:lnSpc>
            <a:spcBef>
              <a:spcPct val="0"/>
            </a:spcBef>
            <a:spcAft>
              <a:spcPts val="0"/>
            </a:spcAft>
          </a:pPr>
          <a:r>
            <a:rPr lang="ar-DZ" sz="2200" b="1" kern="1200" dirty="0" smtClean="0">
              <a:solidFill>
                <a:schemeClr val="bg1"/>
              </a:solidFill>
              <a:latin typeface="Simplified Arabic" pitchFamily="18" charset="-78"/>
              <a:cs typeface="Calibri" pitchFamily="34" charset="0"/>
            </a:rPr>
            <a:t>إجابات الأشخاص عن الأسئلة -الفقرات- تسمى: </a:t>
          </a:r>
          <a:endParaRPr lang="fr-FR" sz="2200" b="1" kern="1200" dirty="0">
            <a:solidFill>
              <a:schemeClr val="bg1"/>
            </a:solidFill>
          </a:endParaRPr>
        </a:p>
      </dsp:txBody>
      <dsp:txXfrm>
        <a:off x="5994844" y="1152299"/>
        <a:ext cx="2795153" cy="1020536"/>
      </dsp:txXfrm>
    </dsp:sp>
    <dsp:sp modelId="{6FD076AD-1FD3-4238-A614-30524C8BC9A7}">
      <dsp:nvSpPr>
        <dsp:cNvPr id="0" name=""/>
        <dsp:cNvSpPr/>
      </dsp:nvSpPr>
      <dsp:spPr>
        <a:xfrm rot="5400000">
          <a:off x="7348710" y="2248297"/>
          <a:ext cx="87421" cy="87421"/>
        </a:xfrm>
        <a:prstGeom prst="rightArrow">
          <a:avLst>
            <a:gd name="adj1" fmla="val 66700"/>
            <a:gd name="adj2" fmla="val 50000"/>
          </a:avLst>
        </a:prstGeom>
        <a:gradFill rotWithShape="0">
          <a:gsLst>
            <a:gs pos="0">
              <a:schemeClr val="accent4">
                <a:hueOff val="0"/>
                <a:satOff val="0"/>
                <a:lumOff val="0"/>
                <a:alphaOff val="0"/>
                <a:tint val="48000"/>
                <a:satMod val="138000"/>
              </a:schemeClr>
            </a:gs>
            <a:gs pos="25000">
              <a:schemeClr val="accent4">
                <a:hueOff val="0"/>
                <a:satOff val="0"/>
                <a:lumOff val="0"/>
                <a:alphaOff val="0"/>
                <a:tint val="85000"/>
              </a:schemeClr>
            </a:gs>
            <a:gs pos="40000">
              <a:schemeClr val="accent4">
                <a:hueOff val="0"/>
                <a:satOff val="0"/>
                <a:lumOff val="0"/>
                <a:alphaOff val="0"/>
                <a:tint val="92000"/>
              </a:schemeClr>
            </a:gs>
            <a:gs pos="50000">
              <a:schemeClr val="accent4">
                <a:hueOff val="0"/>
                <a:satOff val="0"/>
                <a:lumOff val="0"/>
                <a:alphaOff val="0"/>
                <a:tint val="93000"/>
              </a:schemeClr>
            </a:gs>
            <a:gs pos="60000">
              <a:schemeClr val="accent4">
                <a:hueOff val="0"/>
                <a:satOff val="0"/>
                <a:lumOff val="0"/>
                <a:alphaOff val="0"/>
                <a:tint val="92000"/>
              </a:schemeClr>
            </a:gs>
            <a:gs pos="75000">
              <a:schemeClr val="accent4">
                <a:hueOff val="0"/>
                <a:satOff val="0"/>
                <a:lumOff val="0"/>
                <a:alphaOff val="0"/>
                <a:tint val="83000"/>
                <a:satMod val="108000"/>
              </a:schemeClr>
            </a:gs>
            <a:gs pos="100000">
              <a:schemeClr val="accent4">
                <a:hueOff val="0"/>
                <a:satOff val="0"/>
                <a:lumOff val="0"/>
                <a:alphaOff val="0"/>
                <a:tint val="48000"/>
                <a:satMod val="150000"/>
              </a:schemeClr>
            </a:gs>
          </a:gsLst>
          <a:lin ang="5400000" scaled="0"/>
        </a:gradFill>
        <a:ln>
          <a:noFill/>
        </a:ln>
        <a:effectLst>
          <a:glow rad="63500">
            <a:schemeClr val="accent4">
              <a:hueOff val="0"/>
              <a:satOff val="0"/>
              <a:lumOff val="0"/>
              <a:alphaOff val="0"/>
              <a:alpha val="45000"/>
              <a:satMod val="120000"/>
            </a:schemeClr>
          </a:glo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FA25539-BA32-4A1D-8E3D-549F639E426A}">
      <dsp:nvSpPr>
        <dsp:cNvPr id="0" name=""/>
        <dsp:cNvSpPr/>
      </dsp:nvSpPr>
      <dsp:spPr>
        <a:xfrm>
          <a:off x="6026277" y="2379429"/>
          <a:ext cx="2732286" cy="499551"/>
        </a:xfrm>
        <a:prstGeom prst="roundRect">
          <a:avLst>
            <a:gd name="adj" fmla="val 10000"/>
          </a:avLst>
        </a:prstGeom>
        <a:solidFill>
          <a:schemeClr val="accent4">
            <a:tint val="40000"/>
            <a:alpha val="90000"/>
            <a:hueOff val="0"/>
            <a:satOff val="0"/>
            <a:lumOff val="0"/>
            <a:alphaOff val="0"/>
          </a:schemeClr>
        </a:solidFill>
        <a:ln w="12000" cap="flat" cmpd="sng" algn="ctr">
          <a:solidFill>
            <a:schemeClr val="accent4">
              <a:tint val="40000"/>
              <a:alpha val="90000"/>
              <a:hueOff val="0"/>
              <a:satOff val="0"/>
              <a:lumOff val="0"/>
              <a:alphaOff val="0"/>
            </a:schemeClr>
          </a:solidFill>
          <a:prstDash val="solid"/>
        </a:ln>
        <a:effectLst>
          <a:glow rad="63500">
            <a:schemeClr val="accent4">
              <a:tint val="40000"/>
              <a:alpha val="90000"/>
              <a:hueOff val="0"/>
              <a:satOff val="0"/>
              <a:lumOff val="0"/>
              <a:alphaOff val="0"/>
              <a:alpha val="45000"/>
              <a:satMod val="120000"/>
            </a:schemeClr>
          </a:glo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7940" tIns="27940" rIns="27940" bIns="27940" numCol="1" spcCol="1270" anchor="ctr" anchorCtr="0">
          <a:noAutofit/>
        </a:bodyPr>
        <a:lstStyle/>
        <a:p>
          <a:pPr lvl="0" algn="ctr" defTabSz="977900" rtl="1">
            <a:lnSpc>
              <a:spcPct val="90000"/>
            </a:lnSpc>
            <a:spcBef>
              <a:spcPct val="0"/>
            </a:spcBef>
            <a:spcAft>
              <a:spcPct val="35000"/>
            </a:spcAft>
          </a:pPr>
          <a:r>
            <a:rPr lang="ar-DZ" sz="2200" b="1" kern="1200" dirty="0" smtClean="0">
              <a:solidFill>
                <a:schemeClr val="bg1"/>
              </a:solidFill>
              <a:latin typeface="Simplified Arabic" pitchFamily="18" charset="-78"/>
              <a:cs typeface="Calibri" pitchFamily="34" charset="0"/>
            </a:rPr>
            <a:t>قيم المتغيرات</a:t>
          </a:r>
          <a:r>
            <a:rPr lang="fr-FR" sz="2200" b="1" kern="1200" dirty="0" smtClean="0">
              <a:solidFill>
                <a:schemeClr val="bg1"/>
              </a:solidFill>
              <a:latin typeface="Simplified Arabic" pitchFamily="18" charset="-78"/>
              <a:cs typeface="Calibri" pitchFamily="34" charset="0"/>
            </a:rPr>
            <a:t>-Valeurs-</a:t>
          </a:r>
          <a:endParaRPr lang="fr-FR" sz="2200" b="1" kern="1200" dirty="0">
            <a:solidFill>
              <a:schemeClr val="bg1"/>
            </a:solidFill>
          </a:endParaRPr>
        </a:p>
      </dsp:txBody>
      <dsp:txXfrm>
        <a:off x="6040908" y="2394060"/>
        <a:ext cx="2703024" cy="4702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9D7C80-8980-4AD7-812F-85137E2AE5CC}">
      <dsp:nvSpPr>
        <dsp:cNvPr id="0" name=""/>
        <dsp:cNvSpPr/>
      </dsp:nvSpPr>
      <dsp:spPr>
        <a:xfrm>
          <a:off x="4436715" y="1549371"/>
          <a:ext cx="1488132" cy="708215"/>
        </a:xfrm>
        <a:custGeom>
          <a:avLst/>
          <a:gdLst/>
          <a:ahLst/>
          <a:cxnLst/>
          <a:rect l="0" t="0" r="0" b="0"/>
          <a:pathLst>
            <a:path>
              <a:moveTo>
                <a:pt x="0" y="0"/>
              </a:moveTo>
              <a:lnTo>
                <a:pt x="0" y="482628"/>
              </a:lnTo>
              <a:lnTo>
                <a:pt x="1488132" y="482628"/>
              </a:lnTo>
              <a:lnTo>
                <a:pt x="1488132" y="708215"/>
              </a:lnTo>
            </a:path>
          </a:pathLst>
        </a:custGeom>
        <a:noFill/>
        <a:ln w="19050" cap="flat" cmpd="sng" algn="ctr">
          <a:solidFill>
            <a:schemeClr val="accent4">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12F8E36B-8709-475F-9179-160724257EF1}">
      <dsp:nvSpPr>
        <dsp:cNvPr id="0" name=""/>
        <dsp:cNvSpPr/>
      </dsp:nvSpPr>
      <dsp:spPr>
        <a:xfrm>
          <a:off x="2948582" y="1549371"/>
          <a:ext cx="1488132" cy="708215"/>
        </a:xfrm>
        <a:custGeom>
          <a:avLst/>
          <a:gdLst/>
          <a:ahLst/>
          <a:cxnLst/>
          <a:rect l="0" t="0" r="0" b="0"/>
          <a:pathLst>
            <a:path>
              <a:moveTo>
                <a:pt x="1488132" y="0"/>
              </a:moveTo>
              <a:lnTo>
                <a:pt x="1488132" y="482628"/>
              </a:lnTo>
              <a:lnTo>
                <a:pt x="0" y="482628"/>
              </a:lnTo>
              <a:lnTo>
                <a:pt x="0" y="708215"/>
              </a:lnTo>
            </a:path>
          </a:pathLst>
        </a:custGeom>
        <a:noFill/>
        <a:ln w="19050" cap="flat" cmpd="sng" algn="ctr">
          <a:solidFill>
            <a:schemeClr val="accent4">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6ED48D45-FB36-42C3-9F8B-666B03C9EAF6}">
      <dsp:nvSpPr>
        <dsp:cNvPr id="0" name=""/>
        <dsp:cNvSpPr/>
      </dsp:nvSpPr>
      <dsp:spPr>
        <a:xfrm>
          <a:off x="3219152" y="3066"/>
          <a:ext cx="2435125" cy="1546304"/>
        </a:xfrm>
        <a:prstGeom prst="roundRect">
          <a:avLst>
            <a:gd name="adj" fmla="val 10000"/>
          </a:avLst>
        </a:prstGeom>
        <a:solidFill>
          <a:schemeClr val="accent2">
            <a:lumMod val="40000"/>
            <a:lumOff val="6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C02F6A65-B891-4EF0-A379-29EFBB3AA7E8}">
      <dsp:nvSpPr>
        <dsp:cNvPr id="0" name=""/>
        <dsp:cNvSpPr/>
      </dsp:nvSpPr>
      <dsp:spPr>
        <a:xfrm>
          <a:off x="3489721" y="260107"/>
          <a:ext cx="2435125" cy="1546304"/>
        </a:xfrm>
        <a:prstGeom prst="roundRect">
          <a:avLst>
            <a:gd name="adj" fmla="val 10000"/>
          </a:avLst>
        </a:prstGeom>
        <a:solidFill>
          <a:schemeClr val="lt1">
            <a:alpha val="90000"/>
            <a:hueOff val="0"/>
            <a:satOff val="0"/>
            <a:lumOff val="0"/>
            <a:alphaOff val="0"/>
          </a:schemeClr>
        </a:solidFill>
        <a:ln w="12000"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rtl="1">
            <a:lnSpc>
              <a:spcPct val="90000"/>
            </a:lnSpc>
            <a:spcBef>
              <a:spcPct val="0"/>
            </a:spcBef>
            <a:spcAft>
              <a:spcPct val="35000"/>
            </a:spcAft>
          </a:pPr>
          <a:r>
            <a:rPr lang="ar-DZ" sz="2300" b="1" kern="1200" dirty="0" smtClean="0">
              <a:latin typeface="Simplified Arabic" pitchFamily="18" charset="-78"/>
              <a:cs typeface="Calibri" pitchFamily="34" charset="0"/>
            </a:rPr>
            <a:t>يمكن تقسيم البيانات إلى مجموعتين:</a:t>
          </a:r>
          <a:endParaRPr lang="fr-FR" sz="2300" kern="1200" dirty="0"/>
        </a:p>
      </dsp:txBody>
      <dsp:txXfrm>
        <a:off x="3535011" y="305397"/>
        <a:ext cx="2344545" cy="1455724"/>
      </dsp:txXfrm>
    </dsp:sp>
    <dsp:sp modelId="{61122E50-A1C1-4621-8CB4-8733E2192475}">
      <dsp:nvSpPr>
        <dsp:cNvPr id="0" name=""/>
        <dsp:cNvSpPr/>
      </dsp:nvSpPr>
      <dsp:spPr>
        <a:xfrm>
          <a:off x="1731019" y="2257587"/>
          <a:ext cx="2435125" cy="1546304"/>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A0EBD349-9B19-4FAB-8E89-D8D9C17E0E22}">
      <dsp:nvSpPr>
        <dsp:cNvPr id="0" name=""/>
        <dsp:cNvSpPr/>
      </dsp:nvSpPr>
      <dsp:spPr>
        <a:xfrm>
          <a:off x="2001589" y="2514628"/>
          <a:ext cx="2435125" cy="1546304"/>
        </a:xfrm>
        <a:prstGeom prst="roundRect">
          <a:avLst>
            <a:gd name="adj" fmla="val 10000"/>
          </a:avLst>
        </a:prstGeom>
        <a:solidFill>
          <a:schemeClr val="lt1">
            <a:alpha val="90000"/>
            <a:hueOff val="0"/>
            <a:satOff val="0"/>
            <a:lumOff val="0"/>
            <a:alphaOff val="0"/>
          </a:schemeClr>
        </a:solidFill>
        <a:ln w="12000" cap="flat" cmpd="sng" algn="ctr">
          <a:solidFill>
            <a:schemeClr val="accent4">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rtl="1">
            <a:lnSpc>
              <a:spcPct val="90000"/>
            </a:lnSpc>
            <a:spcBef>
              <a:spcPct val="0"/>
            </a:spcBef>
            <a:spcAft>
              <a:spcPct val="35000"/>
            </a:spcAft>
          </a:pPr>
          <a:r>
            <a:rPr lang="ar-DZ" sz="2300" kern="1200" dirty="0" smtClean="0">
              <a:latin typeface="Simplified Arabic" pitchFamily="18" charset="-78"/>
              <a:cs typeface="Calibri" pitchFamily="34" charset="0"/>
            </a:rPr>
            <a:t>البيانات </a:t>
          </a:r>
          <a:r>
            <a:rPr lang="ar-DZ" sz="2300" kern="1200" dirty="0" err="1" smtClean="0">
              <a:latin typeface="Simplified Arabic" pitchFamily="18" charset="-78"/>
              <a:cs typeface="Calibri" pitchFamily="34" charset="0"/>
            </a:rPr>
            <a:t>الكمية </a:t>
          </a:r>
          <a:r>
            <a:rPr lang="ar-DZ" sz="2300" kern="1200" dirty="0" smtClean="0">
              <a:latin typeface="Simplified Arabic" pitchFamily="18" charset="-78"/>
              <a:cs typeface="Calibri" pitchFamily="34" charset="0"/>
            </a:rPr>
            <a:t>(العددية</a:t>
          </a:r>
          <a:r>
            <a:rPr lang="ar-DZ" sz="2300" kern="1200" dirty="0" err="1" smtClean="0">
              <a:latin typeface="Simplified Arabic" pitchFamily="18" charset="-78"/>
              <a:cs typeface="Calibri" pitchFamily="34" charset="0"/>
            </a:rPr>
            <a:t>)</a:t>
          </a:r>
          <a:r>
            <a:rPr lang="ar-DZ" sz="2300" kern="1200" dirty="0" smtClean="0">
              <a:latin typeface="Simplified Arabic" pitchFamily="18" charset="-78"/>
              <a:cs typeface="Calibri" pitchFamily="34" charset="0"/>
            </a:rPr>
            <a:t> </a:t>
          </a:r>
          <a:r>
            <a:rPr lang="fr-FR" sz="2300" kern="1200" dirty="0" smtClean="0">
              <a:latin typeface="Simplified Arabic" pitchFamily="18" charset="-78"/>
              <a:cs typeface="Calibri" pitchFamily="34" charset="0"/>
            </a:rPr>
            <a:t>Données Quantitatives</a:t>
          </a:r>
          <a:endParaRPr lang="fr-FR" sz="2300" kern="1200" dirty="0"/>
        </a:p>
      </dsp:txBody>
      <dsp:txXfrm>
        <a:off x="2046879" y="2559918"/>
        <a:ext cx="2344545" cy="1455724"/>
      </dsp:txXfrm>
    </dsp:sp>
    <dsp:sp modelId="{DC9F02BD-C25B-4C75-B089-F9CC4B1A3E31}">
      <dsp:nvSpPr>
        <dsp:cNvPr id="0" name=""/>
        <dsp:cNvSpPr/>
      </dsp:nvSpPr>
      <dsp:spPr>
        <a:xfrm>
          <a:off x="4707284" y="2257587"/>
          <a:ext cx="2435125" cy="1546304"/>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32046CCC-2C65-4056-BE5C-5116856AD4D9}">
      <dsp:nvSpPr>
        <dsp:cNvPr id="0" name=""/>
        <dsp:cNvSpPr/>
      </dsp:nvSpPr>
      <dsp:spPr>
        <a:xfrm>
          <a:off x="4977854" y="2514628"/>
          <a:ext cx="2435125" cy="1546304"/>
        </a:xfrm>
        <a:prstGeom prst="roundRect">
          <a:avLst>
            <a:gd name="adj" fmla="val 10000"/>
          </a:avLst>
        </a:prstGeom>
        <a:solidFill>
          <a:schemeClr val="lt1">
            <a:alpha val="90000"/>
            <a:hueOff val="0"/>
            <a:satOff val="0"/>
            <a:lumOff val="0"/>
            <a:alphaOff val="0"/>
          </a:schemeClr>
        </a:solidFill>
        <a:ln w="12000" cap="flat" cmpd="sng" algn="ctr">
          <a:solidFill>
            <a:schemeClr val="accent4">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rtl="1">
            <a:lnSpc>
              <a:spcPct val="90000"/>
            </a:lnSpc>
            <a:spcBef>
              <a:spcPct val="0"/>
            </a:spcBef>
            <a:spcAft>
              <a:spcPct val="35000"/>
            </a:spcAft>
          </a:pPr>
          <a:r>
            <a:rPr lang="ar-DZ" sz="2300" kern="1200" dirty="0" smtClean="0">
              <a:latin typeface="Simplified Arabic" pitchFamily="18" charset="-78"/>
              <a:cs typeface="Calibri" pitchFamily="34" charset="0"/>
            </a:rPr>
            <a:t>البيانات </a:t>
          </a:r>
          <a:r>
            <a:rPr lang="ar-DZ" sz="2300" kern="1200" dirty="0" err="1" smtClean="0">
              <a:latin typeface="Simplified Arabic" pitchFamily="18" charset="-78"/>
              <a:cs typeface="Calibri" pitchFamily="34" charset="0"/>
            </a:rPr>
            <a:t>الوصفية (النوعية )</a:t>
          </a:r>
          <a:r>
            <a:rPr lang="ar-DZ" sz="2300" kern="1200" dirty="0" smtClean="0">
              <a:latin typeface="Simplified Arabic" pitchFamily="18" charset="-78"/>
              <a:cs typeface="Calibri" pitchFamily="34" charset="0"/>
            </a:rPr>
            <a:t> </a:t>
          </a:r>
          <a:r>
            <a:rPr lang="fr-FR" sz="2300" kern="1200" dirty="0" smtClean="0">
              <a:latin typeface="Simplified Arabic" pitchFamily="18" charset="-78"/>
              <a:cs typeface="Calibri" pitchFamily="34" charset="0"/>
            </a:rPr>
            <a:t>Données Qualitatives</a:t>
          </a:r>
          <a:endParaRPr lang="fr-FR" sz="2300" kern="1200" dirty="0"/>
        </a:p>
      </dsp:txBody>
      <dsp:txXfrm>
        <a:off x="5023144" y="2559918"/>
        <a:ext cx="2344545" cy="14557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86FED6-12E3-47D1-AF4D-BCBE5A1CC94F}">
      <dsp:nvSpPr>
        <dsp:cNvPr id="0" name=""/>
        <dsp:cNvSpPr/>
      </dsp:nvSpPr>
      <dsp:spPr>
        <a:xfrm>
          <a:off x="5591097" y="2064330"/>
          <a:ext cx="3406393" cy="1514916"/>
        </a:xfrm>
        <a:prstGeom prst="roundRect">
          <a:avLst>
            <a:gd name="adj" fmla="val 10000"/>
          </a:avLst>
        </a:prstGeom>
        <a:solidFill>
          <a:schemeClr val="tx2">
            <a:lumMod val="90000"/>
            <a:alpha val="90000"/>
          </a:schemeClr>
        </a:solidFill>
        <a:ln w="120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r" defTabSz="889000" rtl="1">
            <a:lnSpc>
              <a:spcPct val="90000"/>
            </a:lnSpc>
            <a:spcBef>
              <a:spcPct val="0"/>
            </a:spcBef>
            <a:spcAft>
              <a:spcPct val="15000"/>
            </a:spcAft>
            <a:buChar char="••"/>
          </a:pPr>
          <a:r>
            <a:rPr lang="ar-DZ" sz="2000" b="1" kern="1200" dirty="0" smtClean="0">
              <a:latin typeface="Simplified Arabic" pitchFamily="18" charset="-78"/>
              <a:cs typeface="Times New Roman" pitchFamily="18" charset="0"/>
            </a:rPr>
            <a:t>بيانات غير رقمية.</a:t>
          </a:r>
          <a:endParaRPr lang="fr-FR" sz="2000" b="1" kern="1200" dirty="0"/>
        </a:p>
        <a:p>
          <a:pPr marL="228600" lvl="1" indent="-228600" algn="r" defTabSz="889000" rtl="1">
            <a:lnSpc>
              <a:spcPct val="90000"/>
            </a:lnSpc>
            <a:spcBef>
              <a:spcPct val="0"/>
            </a:spcBef>
            <a:spcAft>
              <a:spcPct val="15000"/>
            </a:spcAft>
            <a:buChar char="••"/>
          </a:pPr>
          <a:r>
            <a:rPr lang="ar-DZ" sz="2000" b="1" kern="1200" dirty="0" smtClean="0">
              <a:latin typeface="Simplified Arabic" pitchFamily="18" charset="-78"/>
              <a:cs typeface="Times New Roman" pitchFamily="18" charset="0"/>
            </a:rPr>
            <a:t>أو بيانات رقمية مرتبة في شكل مستويات أو في شكل فئات رقمية.</a:t>
          </a:r>
          <a:endParaRPr lang="fr-FR" sz="2000" b="1" kern="1200" dirty="0"/>
        </a:p>
      </dsp:txBody>
      <dsp:txXfrm>
        <a:off x="5625959" y="2099192"/>
        <a:ext cx="3336669" cy="1120567"/>
      </dsp:txXfrm>
    </dsp:sp>
    <dsp:sp modelId="{0B47D020-B74C-4E88-95D5-A5BD2C87C8CF}">
      <dsp:nvSpPr>
        <dsp:cNvPr id="0" name=""/>
        <dsp:cNvSpPr/>
      </dsp:nvSpPr>
      <dsp:spPr>
        <a:xfrm>
          <a:off x="3105743" y="1121537"/>
          <a:ext cx="4537177" cy="3702245"/>
        </a:xfrm>
        <a:prstGeom prst="circularArrow">
          <a:avLst>
            <a:gd name="adj1" fmla="val 1326"/>
            <a:gd name="adj2" fmla="val 156493"/>
            <a:gd name="adj3" fmla="val 8726694"/>
            <a:gd name="adj4" fmla="val 1634208"/>
            <a:gd name="adj5" fmla="val 1547"/>
          </a:avLst>
        </a:prstGeom>
        <a:solidFill>
          <a:schemeClr val="accent3">
            <a:hueOff val="0"/>
            <a:satOff val="0"/>
            <a:lumOff val="0"/>
            <a:alphaOff val="0"/>
          </a:schemeClr>
        </a:solidFill>
        <a:ln>
          <a:noFill/>
        </a:ln>
        <a:effectLst>
          <a:glow rad="63500">
            <a:schemeClr val="accent3">
              <a:hueOff val="0"/>
              <a:satOff val="0"/>
              <a:lumOff val="0"/>
              <a:alphaOff val="0"/>
              <a:alpha val="45000"/>
              <a:satMod val="120000"/>
            </a:schemeClr>
          </a:glo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4E7F0D5-DD98-45AB-8E8B-38E9A7CDAC9E}">
      <dsp:nvSpPr>
        <dsp:cNvPr id="0" name=""/>
        <dsp:cNvSpPr/>
      </dsp:nvSpPr>
      <dsp:spPr>
        <a:xfrm>
          <a:off x="5947623" y="3220853"/>
          <a:ext cx="2771597" cy="754608"/>
        </a:xfrm>
        <a:prstGeom prst="roundRect">
          <a:avLst>
            <a:gd name="adj" fmla="val 10000"/>
          </a:avLst>
        </a:prstGeom>
        <a:gradFill rotWithShape="0">
          <a:gsLst>
            <a:gs pos="0">
              <a:schemeClr val="accent3">
                <a:hueOff val="0"/>
                <a:satOff val="0"/>
                <a:lumOff val="0"/>
                <a:alphaOff val="0"/>
                <a:tint val="48000"/>
                <a:satMod val="138000"/>
              </a:schemeClr>
            </a:gs>
            <a:gs pos="25000">
              <a:schemeClr val="accent3">
                <a:hueOff val="0"/>
                <a:satOff val="0"/>
                <a:lumOff val="0"/>
                <a:alphaOff val="0"/>
                <a:tint val="85000"/>
              </a:schemeClr>
            </a:gs>
            <a:gs pos="40000">
              <a:schemeClr val="accent3">
                <a:hueOff val="0"/>
                <a:satOff val="0"/>
                <a:lumOff val="0"/>
                <a:alphaOff val="0"/>
                <a:tint val="92000"/>
              </a:schemeClr>
            </a:gs>
            <a:gs pos="50000">
              <a:schemeClr val="accent3">
                <a:hueOff val="0"/>
                <a:satOff val="0"/>
                <a:lumOff val="0"/>
                <a:alphaOff val="0"/>
                <a:tint val="93000"/>
              </a:schemeClr>
            </a:gs>
            <a:gs pos="60000">
              <a:schemeClr val="accent3">
                <a:hueOff val="0"/>
                <a:satOff val="0"/>
                <a:lumOff val="0"/>
                <a:alphaOff val="0"/>
                <a:tint val="92000"/>
              </a:schemeClr>
            </a:gs>
            <a:gs pos="75000">
              <a:schemeClr val="accent3">
                <a:hueOff val="0"/>
                <a:satOff val="0"/>
                <a:lumOff val="0"/>
                <a:alphaOff val="0"/>
                <a:tint val="83000"/>
                <a:satMod val="108000"/>
              </a:schemeClr>
            </a:gs>
            <a:gs pos="100000">
              <a:schemeClr val="accent3">
                <a:hueOff val="0"/>
                <a:satOff val="0"/>
                <a:lumOff val="0"/>
                <a:alphaOff val="0"/>
                <a:tint val="48000"/>
                <a:satMod val="150000"/>
              </a:schemeClr>
            </a:gs>
          </a:gsLst>
          <a:lin ang="5400000" scaled="0"/>
        </a:gradFill>
        <a:ln>
          <a:noFill/>
        </a:ln>
        <a:effectLst>
          <a:glow rad="63500">
            <a:schemeClr val="accent3">
              <a:hueOff val="0"/>
              <a:satOff val="0"/>
              <a:lumOff val="0"/>
              <a:alphaOff val="0"/>
              <a:alpha val="45000"/>
              <a:satMod val="12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rtl="1">
            <a:lnSpc>
              <a:spcPct val="90000"/>
            </a:lnSpc>
            <a:spcBef>
              <a:spcPct val="0"/>
            </a:spcBef>
            <a:spcAft>
              <a:spcPct val="35000"/>
            </a:spcAft>
          </a:pPr>
          <a:r>
            <a:rPr lang="ar-DZ" sz="1900" b="1" kern="1200" dirty="0" smtClean="0">
              <a:solidFill>
                <a:schemeClr val="bg2"/>
              </a:solidFill>
              <a:latin typeface="Simplified Arabic" pitchFamily="18" charset="-78"/>
              <a:cs typeface="Calibri" pitchFamily="34" charset="0"/>
            </a:rPr>
            <a:t>البيانات الوصفية </a:t>
          </a:r>
          <a:r>
            <a:rPr lang="fr-FR" sz="1900" b="1" kern="1200" dirty="0" smtClean="0">
              <a:solidFill>
                <a:schemeClr val="bg2"/>
              </a:solidFill>
              <a:latin typeface="Simplified Arabic" pitchFamily="18" charset="-78"/>
              <a:cs typeface="Calibri" pitchFamily="34" charset="0"/>
            </a:rPr>
            <a:t> Données Qualitatives </a:t>
          </a:r>
          <a:endParaRPr lang="fr-FR" sz="1900" kern="1200" dirty="0">
            <a:solidFill>
              <a:schemeClr val="bg2"/>
            </a:solidFill>
          </a:endParaRPr>
        </a:p>
      </dsp:txBody>
      <dsp:txXfrm>
        <a:off x="5969725" y="3242955"/>
        <a:ext cx="2727393" cy="710404"/>
      </dsp:txXfrm>
    </dsp:sp>
    <dsp:sp modelId="{2CB6DBB9-0D72-45AA-B37C-5A399549955B}">
      <dsp:nvSpPr>
        <dsp:cNvPr id="0" name=""/>
        <dsp:cNvSpPr/>
      </dsp:nvSpPr>
      <dsp:spPr>
        <a:xfrm>
          <a:off x="149891" y="1662475"/>
          <a:ext cx="5262632" cy="2416174"/>
        </a:xfrm>
        <a:prstGeom prst="roundRect">
          <a:avLst>
            <a:gd name="adj" fmla="val 10000"/>
          </a:avLst>
        </a:prstGeom>
        <a:solidFill>
          <a:schemeClr val="tx2">
            <a:lumMod val="90000"/>
            <a:alpha val="90000"/>
          </a:schemeClr>
        </a:solidFill>
        <a:ln w="12000" cap="flat" cmpd="sng" algn="ctr">
          <a:solidFill>
            <a:schemeClr val="accent3">
              <a:hueOff val="9001922"/>
              <a:satOff val="813"/>
              <a:lumOff val="-8631"/>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just" defTabSz="844550" rtl="1">
            <a:lnSpc>
              <a:spcPct val="90000"/>
            </a:lnSpc>
            <a:spcBef>
              <a:spcPct val="0"/>
            </a:spcBef>
            <a:spcAft>
              <a:spcPct val="15000"/>
            </a:spcAft>
            <a:buChar char="••"/>
          </a:pPr>
          <a:r>
            <a:rPr lang="ar-DZ" sz="1900" b="1" kern="1200" dirty="0" smtClean="0">
              <a:latin typeface="Simplified Arabic" pitchFamily="18" charset="-78"/>
              <a:cs typeface="Times New Roman" pitchFamily="18" charset="0"/>
            </a:rPr>
            <a:t>بيانات وصفية </a:t>
          </a:r>
          <a:r>
            <a:rPr lang="ar-DZ" sz="1900" b="1" kern="1200" dirty="0" err="1" smtClean="0">
              <a:latin typeface="Simplified Arabic" pitchFamily="18" charset="-78"/>
              <a:cs typeface="Times New Roman" pitchFamily="18" charset="0"/>
            </a:rPr>
            <a:t>مقاسة</a:t>
          </a:r>
          <a:r>
            <a:rPr lang="ar-DZ" sz="1900" b="1" kern="1200" dirty="0" smtClean="0">
              <a:latin typeface="Simplified Arabic" pitchFamily="18" charset="-78"/>
              <a:cs typeface="Times New Roman" pitchFamily="18" charset="0"/>
            </a:rPr>
            <a:t> بمعيار اسمي</a:t>
          </a:r>
          <a:r>
            <a:rPr lang="fr-FR" sz="1900" b="1" kern="1200" dirty="0" smtClean="0">
              <a:latin typeface="Simplified Arabic" pitchFamily="18" charset="-78"/>
              <a:cs typeface="Times New Roman" pitchFamily="18" charset="0"/>
            </a:rPr>
            <a:t>Nominal </a:t>
          </a:r>
          <a:r>
            <a:rPr lang="ar-DZ" sz="1900" b="1" kern="1200" dirty="0" smtClean="0">
              <a:latin typeface="Simplified Arabic" pitchFamily="18" charset="-78"/>
              <a:cs typeface="Times New Roman" pitchFamily="18" charset="0"/>
            </a:rPr>
            <a:t> </a:t>
          </a:r>
          <a:r>
            <a:rPr lang="fr-FR" sz="1900" b="1" kern="1200" dirty="0" smtClean="0">
              <a:latin typeface="Simplified Arabic" pitchFamily="18" charset="-78"/>
              <a:cs typeface="Times New Roman" pitchFamily="18" charset="0"/>
            </a:rPr>
            <a:t>Mesure</a:t>
          </a:r>
          <a:r>
            <a:rPr lang="ar-DZ" sz="1900" b="1" kern="1200" dirty="0" smtClean="0">
              <a:latin typeface="Simplified Arabic" pitchFamily="18" charset="-78"/>
              <a:cs typeface="Times New Roman" pitchFamily="18" charset="0"/>
            </a:rPr>
            <a:t>: </a:t>
          </a:r>
          <a:r>
            <a:rPr lang="ar-DZ" sz="1900" kern="1200" dirty="0" smtClean="0">
              <a:latin typeface="Simplified Arabic" pitchFamily="18" charset="-78"/>
              <a:cs typeface="Times New Roman" pitchFamily="18" charset="0"/>
            </a:rPr>
            <a:t>تسمى </a:t>
          </a:r>
          <a:r>
            <a:rPr lang="ar-DZ" sz="1900" b="1" kern="1200" dirty="0" smtClean="0">
              <a:latin typeface="Simplified Arabic" pitchFamily="18" charset="-78"/>
              <a:cs typeface="Times New Roman" pitchFamily="18" charset="0"/>
            </a:rPr>
            <a:t>بالمتغيرات </a:t>
          </a:r>
          <a:r>
            <a:rPr lang="ar-DZ" sz="1900" b="1" kern="1200" dirty="0" err="1" smtClean="0">
              <a:latin typeface="Simplified Arabic" pitchFamily="18" charset="-78"/>
              <a:cs typeface="Times New Roman" pitchFamily="18" charset="0"/>
            </a:rPr>
            <a:t>الإسمية</a:t>
          </a:r>
          <a:r>
            <a:rPr lang="fr-FR" sz="1900" b="1" kern="1200" dirty="0" smtClean="0">
              <a:latin typeface="Simplified Arabic" pitchFamily="18" charset="-78"/>
              <a:cs typeface="Times New Roman" pitchFamily="18" charset="0"/>
            </a:rPr>
            <a:t>Variables Nominales </a:t>
          </a:r>
          <a:endParaRPr lang="fr-FR" sz="1900" kern="1200" dirty="0"/>
        </a:p>
        <a:p>
          <a:pPr marL="171450" lvl="1" indent="-171450" algn="just" defTabSz="844550" rtl="1">
            <a:lnSpc>
              <a:spcPct val="90000"/>
            </a:lnSpc>
            <a:spcBef>
              <a:spcPct val="0"/>
            </a:spcBef>
            <a:spcAft>
              <a:spcPct val="15000"/>
            </a:spcAft>
            <a:buChar char="••"/>
          </a:pPr>
          <a:r>
            <a:rPr lang="ar-DZ" sz="1900" b="1" kern="1200" dirty="0" smtClean="0">
              <a:latin typeface="Simplified Arabic" pitchFamily="18" charset="-78"/>
              <a:cs typeface="Calibri" pitchFamily="34" charset="0"/>
            </a:rPr>
            <a:t>2-بيانات وصفية  </a:t>
          </a:r>
          <a:r>
            <a:rPr lang="ar-DZ" sz="1900" b="1" kern="1200" dirty="0" err="1" smtClean="0">
              <a:latin typeface="Simplified Arabic" pitchFamily="18" charset="-78"/>
              <a:cs typeface="Calibri" pitchFamily="34" charset="0"/>
            </a:rPr>
            <a:t>مقاسة</a:t>
          </a:r>
          <a:r>
            <a:rPr lang="ar-DZ" sz="1900" b="1" kern="1200" dirty="0" smtClean="0">
              <a:latin typeface="Simplified Arabic" pitchFamily="18" charset="-78"/>
              <a:cs typeface="Calibri" pitchFamily="34" charset="0"/>
            </a:rPr>
            <a:t> بمعيار رتبي </a:t>
          </a:r>
          <a:r>
            <a:rPr lang="fr-FR" sz="1900" b="1" kern="1200" dirty="0" smtClean="0">
              <a:latin typeface="Simplified Arabic" pitchFamily="18" charset="-78"/>
              <a:cs typeface="Times New Roman" pitchFamily="18" charset="0"/>
            </a:rPr>
            <a:t>Mesure </a:t>
          </a:r>
          <a:r>
            <a:rPr lang="fr-FR" sz="1900" b="1" kern="1200" dirty="0" smtClean="0">
              <a:latin typeface="Simplified Arabic" pitchFamily="18" charset="-78"/>
              <a:cs typeface="Calibri" pitchFamily="34" charset="0"/>
            </a:rPr>
            <a:t>Ordinal </a:t>
          </a:r>
          <a:r>
            <a:rPr lang="ar-DZ" sz="1900" b="1" kern="1200" dirty="0" smtClean="0">
              <a:latin typeface="Simplified Arabic" pitchFamily="18" charset="-78"/>
              <a:cs typeface="Calibri" pitchFamily="34" charset="0"/>
            </a:rPr>
            <a:t>: </a:t>
          </a:r>
          <a:r>
            <a:rPr lang="ar-DZ" sz="1900" kern="1200" dirty="0" smtClean="0">
              <a:latin typeface="Simplified Arabic" pitchFamily="18" charset="-78"/>
              <a:cs typeface="Calibri" pitchFamily="34" charset="0"/>
            </a:rPr>
            <a:t>تسمى </a:t>
          </a:r>
          <a:r>
            <a:rPr lang="ar-DZ" sz="1900" b="1" kern="1200" dirty="0" smtClean="0">
              <a:latin typeface="Simplified Arabic" pitchFamily="18" charset="-78"/>
              <a:cs typeface="Calibri" pitchFamily="34" charset="0"/>
            </a:rPr>
            <a:t>بالمتغيرات </a:t>
          </a:r>
          <a:r>
            <a:rPr lang="ar-DZ" sz="1900" b="1" kern="1200" dirty="0" err="1" smtClean="0">
              <a:latin typeface="Simplified Arabic" pitchFamily="18" charset="-78"/>
              <a:cs typeface="Calibri" pitchFamily="34" charset="0"/>
            </a:rPr>
            <a:t>الرتبية</a:t>
          </a:r>
          <a:r>
            <a:rPr lang="fr-FR" sz="1900" b="1" kern="1200" dirty="0" smtClean="0">
              <a:latin typeface="Simplified Arabic" pitchFamily="18" charset="-78"/>
              <a:cs typeface="Calibri" pitchFamily="34" charset="0"/>
            </a:rPr>
            <a:t>Ordinales </a:t>
          </a:r>
          <a:r>
            <a:rPr lang="ar-DZ" sz="1900" b="1" kern="1200" dirty="0" smtClean="0">
              <a:latin typeface="Simplified Arabic" pitchFamily="18" charset="-78"/>
              <a:cs typeface="Calibri" pitchFamily="34" charset="0"/>
            </a:rPr>
            <a:t> </a:t>
          </a:r>
          <a:r>
            <a:rPr lang="fr-FR" sz="1900" b="1" kern="1200" dirty="0" smtClean="0">
              <a:latin typeface="Simplified Arabic" pitchFamily="18" charset="-78"/>
              <a:cs typeface="Calibri" pitchFamily="34" charset="0"/>
            </a:rPr>
            <a:t>Variables</a:t>
          </a:r>
          <a:endParaRPr lang="fr-FR" sz="1900" kern="1200" dirty="0"/>
        </a:p>
      </dsp:txBody>
      <dsp:txXfrm>
        <a:off x="205494" y="2235830"/>
        <a:ext cx="5151426" cy="1787216"/>
      </dsp:txXfrm>
    </dsp:sp>
    <dsp:sp modelId="{1AA2115B-3DDF-41DA-8D67-5324AE7E1A1E}">
      <dsp:nvSpPr>
        <dsp:cNvPr id="0" name=""/>
        <dsp:cNvSpPr/>
      </dsp:nvSpPr>
      <dsp:spPr>
        <a:xfrm>
          <a:off x="663118" y="1224609"/>
          <a:ext cx="1897587" cy="754608"/>
        </a:xfrm>
        <a:prstGeom prst="roundRect">
          <a:avLst>
            <a:gd name="adj" fmla="val 10000"/>
          </a:avLst>
        </a:prstGeom>
        <a:solidFill>
          <a:schemeClr val="accent2">
            <a:lumMod val="60000"/>
            <a:lumOff val="40000"/>
          </a:schemeClr>
        </a:solidFill>
        <a:ln>
          <a:noFill/>
        </a:ln>
        <a:effectLst>
          <a:glow rad="63500">
            <a:schemeClr val="accent3">
              <a:hueOff val="9001922"/>
              <a:satOff val="813"/>
              <a:lumOff val="-8631"/>
              <a:alphaOff val="0"/>
              <a:alpha val="45000"/>
              <a:satMod val="12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rtl="1">
            <a:lnSpc>
              <a:spcPct val="90000"/>
            </a:lnSpc>
            <a:spcBef>
              <a:spcPct val="0"/>
            </a:spcBef>
            <a:spcAft>
              <a:spcPct val="35000"/>
            </a:spcAft>
          </a:pPr>
          <a:r>
            <a:rPr lang="ar-DZ" sz="2000" b="1" kern="1200" dirty="0" smtClean="0">
              <a:solidFill>
                <a:schemeClr val="bg2"/>
              </a:solidFill>
              <a:latin typeface="Simplified Arabic" pitchFamily="18" charset="-78"/>
              <a:cs typeface="Calibri" pitchFamily="34" charset="0"/>
            </a:rPr>
            <a:t>تقاس بمعيارين هما:</a:t>
          </a:r>
          <a:endParaRPr lang="fr-FR" sz="2000" b="1" kern="1200" dirty="0">
            <a:solidFill>
              <a:schemeClr val="bg2"/>
            </a:solidFill>
          </a:endParaRPr>
        </a:p>
      </dsp:txBody>
      <dsp:txXfrm>
        <a:off x="685220" y="1246711"/>
        <a:ext cx="1853383" cy="7104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DF14BF-3A24-4F65-B8EF-C84838605208}">
      <dsp:nvSpPr>
        <dsp:cNvPr id="0" name=""/>
        <dsp:cNvSpPr/>
      </dsp:nvSpPr>
      <dsp:spPr>
        <a:xfrm>
          <a:off x="6453816" y="832161"/>
          <a:ext cx="2566784" cy="1796748"/>
        </a:xfrm>
        <a:prstGeom prst="chevron">
          <a:avLst/>
        </a:prstGeom>
        <a:solidFill>
          <a:srgbClr val="00B0F0"/>
        </a:solidFill>
        <a:ln>
          <a:noFill/>
        </a:ln>
        <a:effectLst>
          <a:glow rad="63500">
            <a:schemeClr val="accent1">
              <a:hueOff val="0"/>
              <a:satOff val="0"/>
              <a:lumOff val="0"/>
              <a:alphaOff val="0"/>
              <a:alpha val="45000"/>
              <a:satMod val="12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1">
            <a:lnSpc>
              <a:spcPct val="90000"/>
            </a:lnSpc>
            <a:spcBef>
              <a:spcPct val="0"/>
            </a:spcBef>
            <a:spcAft>
              <a:spcPct val="35000"/>
            </a:spcAft>
          </a:pPr>
          <a:endParaRPr lang="ar-DZ" sz="1900" b="1" kern="1200" dirty="0" smtClean="0">
            <a:latin typeface="Simplified Arabic" pitchFamily="18" charset="-78"/>
            <a:cs typeface="Times New Roman" pitchFamily="18" charset="0"/>
          </a:endParaRPr>
        </a:p>
        <a:p>
          <a:pPr lvl="0" algn="ctr" defTabSz="844550" rtl="1">
            <a:lnSpc>
              <a:spcPct val="90000"/>
            </a:lnSpc>
            <a:spcBef>
              <a:spcPct val="0"/>
            </a:spcBef>
            <a:spcAft>
              <a:spcPct val="35000"/>
            </a:spcAft>
          </a:pPr>
          <a:endParaRPr lang="ar-DZ" sz="1900" b="1" kern="1200" dirty="0" smtClean="0">
            <a:latin typeface="Simplified Arabic" pitchFamily="18" charset="-78"/>
            <a:cs typeface="Times New Roman" pitchFamily="18" charset="0"/>
          </a:endParaRPr>
        </a:p>
        <a:p>
          <a:pPr lvl="0" algn="ctr" defTabSz="844550" rtl="1">
            <a:lnSpc>
              <a:spcPct val="90000"/>
            </a:lnSpc>
            <a:spcBef>
              <a:spcPct val="0"/>
            </a:spcBef>
            <a:spcAft>
              <a:spcPct val="35000"/>
            </a:spcAft>
          </a:pPr>
          <a:r>
            <a:rPr lang="ar-DZ" sz="1900" b="1" kern="1200" dirty="0" smtClean="0">
              <a:latin typeface="Simplified Arabic" pitchFamily="18" charset="-78"/>
              <a:cs typeface="Times New Roman" pitchFamily="18" charset="0"/>
            </a:rPr>
            <a:t>بيانات وصفية </a:t>
          </a:r>
          <a:r>
            <a:rPr lang="ar-DZ" sz="1900" b="1" kern="1200" dirty="0" err="1" smtClean="0">
              <a:latin typeface="Simplified Arabic" pitchFamily="18" charset="-78"/>
              <a:cs typeface="Times New Roman" pitchFamily="18" charset="0"/>
            </a:rPr>
            <a:t>مقاسة</a:t>
          </a:r>
          <a:r>
            <a:rPr lang="ar-DZ" sz="1900" b="1" kern="1200" dirty="0" smtClean="0">
              <a:latin typeface="Simplified Arabic" pitchFamily="18" charset="-78"/>
              <a:cs typeface="Times New Roman" pitchFamily="18" charset="0"/>
            </a:rPr>
            <a:t> بمعيار اسمي </a:t>
          </a:r>
          <a:r>
            <a:rPr lang="fr-FR" sz="1900" b="1" kern="1200" dirty="0" smtClean="0">
              <a:latin typeface="Simplified Arabic" pitchFamily="18" charset="-78"/>
              <a:cs typeface="Times New Roman" pitchFamily="18" charset="0"/>
            </a:rPr>
            <a:t>Mesure Nominal</a:t>
          </a:r>
          <a:r>
            <a:rPr lang="ar-DZ" sz="1900" b="1" kern="1200" dirty="0" smtClean="0">
              <a:latin typeface="Simplified Arabic" pitchFamily="18" charset="-78"/>
              <a:cs typeface="Times New Roman" pitchFamily="18" charset="0"/>
            </a:rPr>
            <a:t> </a:t>
          </a:r>
          <a:r>
            <a:rPr lang="ar-DZ" sz="1900" kern="1200" dirty="0" smtClean="0">
              <a:latin typeface="Simplified Arabic" pitchFamily="18" charset="-78"/>
              <a:cs typeface="Times New Roman" pitchFamily="18" charset="0"/>
            </a:rPr>
            <a:t>وهي:</a:t>
          </a:r>
          <a:endParaRPr lang="fr-FR" sz="1900" kern="1200" dirty="0"/>
        </a:p>
      </dsp:txBody>
      <dsp:txXfrm rot="-5400000">
        <a:off x="6838834" y="1345517"/>
        <a:ext cx="1796748" cy="770036"/>
      </dsp:txXfrm>
    </dsp:sp>
    <dsp:sp modelId="{5082256B-1D3C-49CC-8BEE-335A6D6B57BE}">
      <dsp:nvSpPr>
        <dsp:cNvPr id="0" name=""/>
        <dsp:cNvSpPr/>
      </dsp:nvSpPr>
      <dsp:spPr>
        <a:xfrm rot="16200000">
          <a:off x="1661664" y="-1351066"/>
          <a:ext cx="3403559" cy="6320809"/>
        </a:xfrm>
        <a:prstGeom prst="round2SameRect">
          <a:avLst/>
        </a:prstGeom>
        <a:solidFill>
          <a:schemeClr val="accent2">
            <a:lumMod val="20000"/>
            <a:lumOff val="80000"/>
            <a:alpha val="90000"/>
          </a:schemeClr>
        </a:solidFill>
        <a:ln w="12000" cap="flat" cmpd="sng" algn="ctr">
          <a:solidFill>
            <a:schemeClr val="accent1">
              <a:hueOff val="0"/>
              <a:satOff val="0"/>
              <a:lumOff val="0"/>
              <a:alphaOff val="0"/>
            </a:schemeClr>
          </a:solidFill>
          <a:prstDash val="solid"/>
        </a:ln>
        <a:effectLst>
          <a:glow rad="63500">
            <a:schemeClr val="lt1">
              <a:alpha val="90000"/>
              <a:hueOff val="0"/>
              <a:satOff val="0"/>
              <a:lumOff val="0"/>
              <a:alphaOff val="0"/>
              <a:alpha val="45000"/>
              <a:satMod val="120000"/>
            </a:schemeClr>
          </a:glo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430" tIns="11430" rIns="128016" bIns="11430" numCol="1" spcCol="1270" anchor="ctr" anchorCtr="0">
          <a:noAutofit/>
        </a:bodyPr>
        <a:lstStyle/>
        <a:p>
          <a:pPr marL="171450" lvl="1" indent="-171450" algn="r" defTabSz="800100" rtl="1">
            <a:lnSpc>
              <a:spcPct val="90000"/>
            </a:lnSpc>
            <a:spcBef>
              <a:spcPct val="0"/>
            </a:spcBef>
            <a:spcAft>
              <a:spcPct val="15000"/>
            </a:spcAft>
            <a:buChar char="••"/>
          </a:pPr>
          <a:r>
            <a:rPr lang="ar-DZ" sz="1800" b="1" kern="1200" dirty="0" smtClean="0">
              <a:latin typeface="Simplified Arabic" pitchFamily="18" charset="-78"/>
              <a:cs typeface="Times New Roman" pitchFamily="18" charset="0"/>
            </a:rPr>
            <a:t>بيانات غير رقمية،</a:t>
          </a:r>
          <a:endParaRPr lang="fr-FR" sz="1800" b="1" kern="1200" dirty="0"/>
        </a:p>
        <a:p>
          <a:pPr marL="171450" lvl="1" indent="-171450" algn="just" defTabSz="800100" rtl="1">
            <a:lnSpc>
              <a:spcPct val="90000"/>
            </a:lnSpc>
            <a:spcBef>
              <a:spcPct val="0"/>
            </a:spcBef>
            <a:spcAft>
              <a:spcPct val="15000"/>
            </a:spcAft>
            <a:buChar char="••"/>
          </a:pPr>
          <a:r>
            <a:rPr lang="ar-DZ" sz="1800" b="1" kern="1200" dirty="0" smtClean="0">
              <a:latin typeface="Simplified Arabic" pitchFamily="18" charset="-78"/>
              <a:cs typeface="Times New Roman" pitchFamily="18" charset="0"/>
            </a:rPr>
            <a:t>القيم الخاصة بهذه المتغيرات تختلف عن بعضها في النوعية لا في الكمية.</a:t>
          </a:r>
          <a:endParaRPr lang="fr-FR" sz="1800" b="1" kern="1200" dirty="0"/>
        </a:p>
        <a:p>
          <a:pPr marL="171450" lvl="1" indent="-171450" algn="just" defTabSz="800100" rtl="1">
            <a:lnSpc>
              <a:spcPct val="90000"/>
            </a:lnSpc>
            <a:spcBef>
              <a:spcPct val="0"/>
            </a:spcBef>
            <a:spcAft>
              <a:spcPct val="15000"/>
            </a:spcAft>
            <a:buChar char="••"/>
          </a:pPr>
          <a:r>
            <a:rPr lang="ar-DZ" sz="1800" b="1" kern="1200" dirty="0" smtClean="0">
              <a:latin typeface="Simplified Arabic" pitchFamily="18" charset="-78"/>
              <a:cs typeface="Times New Roman" pitchFamily="18" charset="0"/>
            </a:rPr>
            <a:t>من الممكن أن تكون التصنيفات عبارة عن الأنواع المختلفة لظاهرة ما، ويسمى مستوى القياس هنا: "القياس التصنيفي أو </a:t>
          </a:r>
          <a:r>
            <a:rPr lang="ar-DZ" sz="1800" b="1" kern="1200" dirty="0" err="1" smtClean="0">
              <a:latin typeface="Simplified Arabic" pitchFamily="18" charset="-78"/>
              <a:cs typeface="Times New Roman" pitchFamily="18" charset="0"/>
            </a:rPr>
            <a:t>الإسمي</a:t>
          </a:r>
          <a:r>
            <a:rPr lang="ar-DZ" sz="1800" b="1" kern="1200" dirty="0" smtClean="0">
              <a:latin typeface="Simplified Arabic" pitchFamily="18" charset="-78"/>
              <a:cs typeface="Times New Roman" pitchFamily="18" charset="0"/>
            </a:rPr>
            <a:t>"، لأنه يتم تصنيف الأشياء إلى فئات على أساس تجانسها في خاصية أو صفة معينة.</a:t>
          </a:r>
          <a:endParaRPr lang="fr-FR" sz="1800" b="1" kern="1200" dirty="0"/>
        </a:p>
        <a:p>
          <a:pPr marL="171450" lvl="1" indent="-171450" algn="just" defTabSz="800100" rtl="1">
            <a:lnSpc>
              <a:spcPct val="90000"/>
            </a:lnSpc>
            <a:spcBef>
              <a:spcPct val="0"/>
            </a:spcBef>
            <a:spcAft>
              <a:spcPct val="15000"/>
            </a:spcAft>
            <a:buChar char="••"/>
          </a:pPr>
          <a:r>
            <a:rPr lang="ar-DZ" sz="1800" b="1" kern="1200" dirty="0" smtClean="0">
              <a:latin typeface="Simplified Arabic" pitchFamily="18" charset="-78"/>
              <a:cs typeface="Times New Roman" pitchFamily="18" charset="0"/>
            </a:rPr>
            <a:t>تستخدم الأعداد لتحديد هوية المفردات كما ذكرنا آنفًا، إذ أن العدد هنا ليس له مدلول كمي كما في العادة، أي أنهما لا يدلان على القيم العددية ولذلك لا تجرى عليهما عمليات الجمع أو الطرح. </a:t>
          </a:r>
          <a:endParaRPr lang="fr-FR" sz="1800" b="1" kern="1200" dirty="0"/>
        </a:p>
      </dsp:txBody>
      <dsp:txXfrm rot="5400000">
        <a:off x="369187" y="273707"/>
        <a:ext cx="6154661" cy="307126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16D0F3-CF34-49FC-95F7-321856682523}">
      <dsp:nvSpPr>
        <dsp:cNvPr id="0" name=""/>
        <dsp:cNvSpPr/>
      </dsp:nvSpPr>
      <dsp:spPr>
        <a:xfrm>
          <a:off x="5629340" y="928683"/>
          <a:ext cx="3228946" cy="1914528"/>
        </a:xfrm>
        <a:prstGeom prst="chevron">
          <a:avLst/>
        </a:prstGeom>
        <a:solidFill>
          <a:srgbClr val="00B0F0"/>
        </a:solidFill>
        <a:ln>
          <a:noFill/>
        </a:ln>
        <a:effectLst>
          <a:glow rad="63500">
            <a:schemeClr val="accent1">
              <a:hueOff val="0"/>
              <a:satOff val="0"/>
              <a:lumOff val="0"/>
              <a:alphaOff val="0"/>
              <a:alpha val="45000"/>
              <a:satMod val="12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ar-DZ" sz="2700" b="1" kern="1200" dirty="0" smtClean="0">
              <a:latin typeface="Simplified Arabic" pitchFamily="18" charset="-78"/>
              <a:cs typeface="Calibri" pitchFamily="34" charset="0"/>
            </a:rPr>
            <a:t>2</a:t>
          </a:r>
          <a:r>
            <a:rPr lang="ar-DZ" sz="2000" b="1" kern="1200" dirty="0" smtClean="0">
              <a:latin typeface="Simplified Arabic" pitchFamily="18" charset="-78"/>
              <a:cs typeface="Calibri" pitchFamily="34" charset="0"/>
            </a:rPr>
            <a:t>-بيانات وصفية  </a:t>
          </a:r>
          <a:r>
            <a:rPr lang="ar-DZ" sz="2000" b="1" kern="1200" dirty="0" err="1" smtClean="0">
              <a:latin typeface="Simplified Arabic" pitchFamily="18" charset="-78"/>
              <a:cs typeface="Calibri" pitchFamily="34" charset="0"/>
            </a:rPr>
            <a:t>مقاسة</a:t>
          </a:r>
          <a:r>
            <a:rPr lang="ar-DZ" sz="2000" b="1" kern="1200" dirty="0" smtClean="0">
              <a:latin typeface="Simplified Arabic" pitchFamily="18" charset="-78"/>
              <a:cs typeface="Calibri" pitchFamily="34" charset="0"/>
            </a:rPr>
            <a:t> بمعيار رتبي </a:t>
          </a:r>
          <a:r>
            <a:rPr lang="fr-FR" sz="2000" b="1" kern="1200" dirty="0" smtClean="0">
              <a:latin typeface="Simplified Arabic" pitchFamily="18" charset="-78"/>
              <a:cs typeface="Calibri" pitchFamily="34" charset="0"/>
            </a:rPr>
            <a:t>Mesure Ordinal</a:t>
          </a:r>
          <a:endParaRPr lang="fr-FR" sz="2000" kern="1200" dirty="0"/>
        </a:p>
      </dsp:txBody>
      <dsp:txXfrm rot="-5400000">
        <a:off x="6286549" y="1228738"/>
        <a:ext cx="1914528" cy="1314418"/>
      </dsp:txXfrm>
    </dsp:sp>
    <dsp:sp modelId="{051516BE-8383-46B8-829E-7A3FF00BC39C}">
      <dsp:nvSpPr>
        <dsp:cNvPr id="0" name=""/>
        <dsp:cNvSpPr/>
      </dsp:nvSpPr>
      <dsp:spPr>
        <a:xfrm rot="16200000">
          <a:off x="1464514" y="-1107310"/>
          <a:ext cx="3343235" cy="5843628"/>
        </a:xfrm>
        <a:prstGeom prst="round2SameRect">
          <a:avLst/>
        </a:prstGeom>
        <a:solidFill>
          <a:srgbClr val="FDE3EF">
            <a:alpha val="89804"/>
          </a:srgbClr>
        </a:solidFill>
        <a:ln w="12000" cap="flat" cmpd="sng" algn="ctr">
          <a:solidFill>
            <a:schemeClr val="accent1">
              <a:hueOff val="0"/>
              <a:satOff val="0"/>
              <a:lumOff val="0"/>
              <a:alphaOff val="0"/>
            </a:schemeClr>
          </a:solidFill>
          <a:prstDash val="solid"/>
        </a:ln>
        <a:effectLst>
          <a:glow rad="63500">
            <a:schemeClr val="lt1">
              <a:alpha val="90000"/>
              <a:hueOff val="0"/>
              <a:satOff val="0"/>
              <a:lumOff val="0"/>
              <a:alphaOff val="0"/>
              <a:alpha val="45000"/>
              <a:satMod val="120000"/>
            </a:schemeClr>
          </a:glo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430" tIns="11430" rIns="128016" bIns="11430" numCol="1" spcCol="1270" anchor="ctr" anchorCtr="0">
          <a:noAutofit/>
        </a:bodyPr>
        <a:lstStyle/>
        <a:p>
          <a:pPr marL="171450" lvl="1" indent="-171450" algn="just" defTabSz="800100" rtl="1">
            <a:lnSpc>
              <a:spcPct val="90000"/>
            </a:lnSpc>
            <a:spcBef>
              <a:spcPct val="0"/>
            </a:spcBef>
            <a:spcAft>
              <a:spcPct val="15000"/>
            </a:spcAft>
            <a:buChar char="••"/>
          </a:pPr>
          <a:r>
            <a:rPr lang="ar-DZ" sz="1800" b="1" kern="1200" dirty="0" smtClean="0">
              <a:latin typeface="Simplified Arabic" pitchFamily="18" charset="-78"/>
              <a:cs typeface="Times New Roman" pitchFamily="18" charset="0"/>
            </a:rPr>
            <a:t>تتكون من مستويات، أو فئات يمكن ترتيبها تصاعديا أو تنازليا.</a:t>
          </a:r>
          <a:endParaRPr lang="fr-FR" sz="1800" b="1" kern="1200" dirty="0"/>
        </a:p>
        <a:p>
          <a:pPr marL="171450" lvl="1" indent="-171450" algn="just" defTabSz="800100" rtl="1">
            <a:lnSpc>
              <a:spcPct val="90000"/>
            </a:lnSpc>
            <a:spcBef>
              <a:spcPct val="0"/>
            </a:spcBef>
            <a:spcAft>
              <a:spcPct val="15000"/>
            </a:spcAft>
            <a:buChar char="••"/>
          </a:pPr>
          <a:r>
            <a:rPr lang="ar-DZ" sz="1800" b="1" kern="1200" dirty="0" smtClean="0">
              <a:latin typeface="Simplified Arabic" pitchFamily="18" charset="-78"/>
              <a:cs typeface="Times New Roman" pitchFamily="18" charset="0"/>
            </a:rPr>
            <a:t>تقع هذه المتغيرات في مستوى أعلى من المتغيرات في المستوى </a:t>
          </a:r>
          <a:r>
            <a:rPr lang="ar-DZ" sz="1800" b="1" kern="1200" dirty="0" err="1" smtClean="0">
              <a:latin typeface="Simplified Arabic" pitchFamily="18" charset="-78"/>
              <a:cs typeface="Times New Roman" pitchFamily="18" charset="0"/>
            </a:rPr>
            <a:t>الإسمي</a:t>
          </a:r>
          <a:r>
            <a:rPr lang="ar-DZ" sz="1800" b="1" kern="1200" dirty="0" smtClean="0">
              <a:latin typeface="Simplified Arabic" pitchFamily="18" charset="-78"/>
              <a:cs typeface="Times New Roman" pitchFamily="18" charset="0"/>
            </a:rPr>
            <a:t>، فإضافة إلى خواص القياس </a:t>
          </a:r>
          <a:r>
            <a:rPr lang="ar-DZ" sz="1800" b="1" kern="1200" dirty="0" err="1" smtClean="0">
              <a:latin typeface="Simplified Arabic" pitchFamily="18" charset="-78"/>
              <a:cs typeface="Times New Roman" pitchFamily="18" charset="0"/>
            </a:rPr>
            <a:t>الإسمي</a:t>
          </a:r>
          <a:r>
            <a:rPr lang="ar-DZ" sz="1800" b="1" kern="1200" dirty="0" smtClean="0">
              <a:latin typeface="Simplified Arabic" pitchFamily="18" charset="-78"/>
              <a:cs typeface="Times New Roman" pitchFamily="18" charset="0"/>
            </a:rPr>
            <a:t> فإن القياس في هذا المستوى يسمح بالمفاضلة أي ترتيب القيم  –الفئات- حسب درجة </a:t>
          </a:r>
          <a:r>
            <a:rPr lang="ar-DZ" sz="1800" b="1" kern="1200" dirty="0" err="1" smtClean="0">
              <a:latin typeface="Simplified Arabic" pitchFamily="18" charset="-78"/>
              <a:cs typeface="Times New Roman" pitchFamily="18" charset="0"/>
            </a:rPr>
            <a:t>إمتلاك</a:t>
          </a:r>
          <a:r>
            <a:rPr lang="ar-DZ" sz="1800" b="1" kern="1200" dirty="0" smtClean="0">
              <a:latin typeface="Simplified Arabic" pitchFamily="18" charset="-78"/>
              <a:cs typeface="Times New Roman" pitchFamily="18" charset="0"/>
            </a:rPr>
            <a:t> الصفة </a:t>
          </a:r>
          <a:r>
            <a:rPr lang="ar-DZ" sz="1800" b="1" kern="1200" dirty="0" err="1" smtClean="0">
              <a:latin typeface="Simplified Arabic" pitchFamily="18" charset="-78"/>
              <a:cs typeface="Times New Roman" pitchFamily="18" charset="0"/>
            </a:rPr>
            <a:t>المقاسة</a:t>
          </a:r>
          <a:r>
            <a:rPr lang="ar-DZ" sz="1800" b="1" kern="1200" dirty="0" smtClean="0">
              <a:latin typeface="Simplified Arabic" pitchFamily="18" charset="-78"/>
              <a:cs typeface="Times New Roman" pitchFamily="18" charset="0"/>
            </a:rPr>
            <a:t>.</a:t>
          </a:r>
          <a:endParaRPr lang="en-US" sz="1800" b="1" kern="1200" dirty="0"/>
        </a:p>
        <a:p>
          <a:pPr marL="171450" lvl="1" indent="-171450" algn="just" defTabSz="800100" rtl="1">
            <a:lnSpc>
              <a:spcPct val="90000"/>
            </a:lnSpc>
            <a:spcBef>
              <a:spcPct val="0"/>
            </a:spcBef>
            <a:spcAft>
              <a:spcPct val="15000"/>
            </a:spcAft>
            <a:buChar char="••"/>
          </a:pPr>
          <a:r>
            <a:rPr lang="ar-DZ" sz="1800" b="1" kern="1200" dirty="0" smtClean="0">
              <a:latin typeface="Simplified Arabic" pitchFamily="18" charset="-78"/>
              <a:cs typeface="Calibri" pitchFamily="34" charset="0"/>
            </a:rPr>
            <a:t>مثلا: لو أخذنا مستويات الدخل </a:t>
          </a:r>
          <a:r>
            <a:rPr lang="ar-DZ" sz="1800" b="1" kern="1200" dirty="0" err="1" smtClean="0">
              <a:latin typeface="Simplified Arabic" pitchFamily="18" charset="-78"/>
              <a:cs typeface="Calibri" pitchFamily="34" charset="0"/>
            </a:rPr>
            <a:t>كـ</a:t>
          </a:r>
          <a:r>
            <a:rPr lang="ar-DZ" sz="1800" b="1" kern="1200" dirty="0" smtClean="0">
              <a:latin typeface="Simplified Arabic" pitchFamily="18" charset="-78"/>
              <a:cs typeface="Calibri" pitchFamily="34" charset="0"/>
            </a:rPr>
            <a:t>: عالٍ، متوسط، منخفض. فنجد أن مستوى الدخل العالي أكبر من الدخل المتوسط، لكن لا نستطيع تحديد كم يزيد عنه، رغم أن هذه البيانات عددية استطعنا ترتيبها ترتيبا هرميًا.</a:t>
          </a:r>
          <a:endParaRPr lang="en-US" sz="1800" b="1" kern="1200" dirty="0"/>
        </a:p>
        <a:p>
          <a:pPr marL="171450" lvl="1" indent="-171450" algn="r" defTabSz="800100" rtl="1">
            <a:lnSpc>
              <a:spcPct val="90000"/>
            </a:lnSpc>
            <a:spcBef>
              <a:spcPct val="0"/>
            </a:spcBef>
            <a:spcAft>
              <a:spcPct val="15000"/>
            </a:spcAft>
            <a:buChar char="••"/>
          </a:pPr>
          <a:endParaRPr lang="en-US" sz="1800" b="1" kern="1200" dirty="0"/>
        </a:p>
      </dsp:txBody>
      <dsp:txXfrm rot="5400000">
        <a:off x="377521" y="306089"/>
        <a:ext cx="5680425" cy="3016829"/>
      </dsp:txXfrm>
    </dsp:sp>
  </dsp:spTree>
</dsp:drawing>
</file>

<file path=ppt/diagrams/layout1.xml><?xml version="1.0" encoding="utf-8"?>
<dgm:layoutDef xmlns:dgm="http://schemas.openxmlformats.org/drawingml/2006/diagram" xmlns:a="http://schemas.openxmlformats.org/drawingml/2006/main" uniqueId="urn:microsoft.com/office/officeart/2005/8/layout/bList2#4">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0895FF-3454-4B3B-9AA0-BCD8AB2C82E2}" type="datetimeFigureOut">
              <a:rPr lang="fr-FR" smtClean="0"/>
              <a:pPr/>
              <a:t>28/03/2020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0EAF52-4F18-4803-9B16-83416884C608}" type="slidenum">
              <a:rPr lang="fr-FR" smtClean="0"/>
              <a:pPr/>
              <a:t>‹N°›</a:t>
            </a:fld>
            <a:endParaRPr lang="fr-FR"/>
          </a:p>
        </p:txBody>
      </p:sp>
    </p:spTree>
    <p:extLst>
      <p:ext uri="{BB962C8B-B14F-4D97-AF65-F5344CB8AC3E}">
        <p14:creationId xmlns:p14="http://schemas.microsoft.com/office/powerpoint/2010/main" val="1078165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C0EAF52-4F18-4803-9B16-83416884C608}" type="slidenum">
              <a:rPr lang="fr-FR" smtClean="0"/>
              <a:pPr/>
              <a:t>15</a:t>
            </a:fld>
            <a:endParaRPr lang="fr-FR"/>
          </a:p>
        </p:txBody>
      </p:sp>
    </p:spTree>
    <p:extLst>
      <p:ext uri="{BB962C8B-B14F-4D97-AF65-F5344CB8AC3E}">
        <p14:creationId xmlns:p14="http://schemas.microsoft.com/office/powerpoint/2010/main" val="2683026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56E80BA9-C524-4932-9CDD-2CB9CC4DA2BB}" type="slidenum">
              <a:rPr lang="fr-FR" smtClean="0"/>
              <a:pPr/>
              <a:t>34</a:t>
            </a:fld>
            <a:endParaRPr lang="fr-FR"/>
          </a:p>
        </p:txBody>
      </p:sp>
    </p:spTree>
    <p:extLst>
      <p:ext uri="{BB962C8B-B14F-4D97-AF65-F5344CB8AC3E}">
        <p14:creationId xmlns:p14="http://schemas.microsoft.com/office/powerpoint/2010/main" val="2300799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C0EAF52-4F18-4803-9B16-83416884C608}" type="slidenum">
              <a:rPr lang="fr-FR" smtClean="0"/>
              <a:pPr/>
              <a:t>37</a:t>
            </a:fld>
            <a:endParaRPr lang="fr-FR"/>
          </a:p>
        </p:txBody>
      </p:sp>
    </p:spTree>
    <p:extLst>
      <p:ext uri="{BB962C8B-B14F-4D97-AF65-F5344CB8AC3E}">
        <p14:creationId xmlns:p14="http://schemas.microsoft.com/office/powerpoint/2010/main" val="928774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8" name="Espace réservé de la date 27"/>
          <p:cNvSpPr>
            <a:spLocks noGrp="1"/>
          </p:cNvSpPr>
          <p:nvPr>
            <p:ph type="dt" sz="half" idx="10"/>
          </p:nvPr>
        </p:nvSpPr>
        <p:spPr/>
        <p:txBody>
          <a:bodyPr/>
          <a:lstStyle>
            <a:extLst/>
          </a:lstStyle>
          <a:p>
            <a:fld id="{EAB39415-957E-4512-A593-B67D3564D1D5}" type="datetime1">
              <a:rPr lang="fr-FR" smtClean="0"/>
              <a:pPr/>
              <a:t>28/03/2020</a:t>
            </a:fld>
            <a:endParaRPr lang="fr-BE"/>
          </a:p>
        </p:txBody>
      </p:sp>
      <p:sp>
        <p:nvSpPr>
          <p:cNvPr id="17" name="Espace réservé du pied de page 16"/>
          <p:cNvSpPr>
            <a:spLocks noGrp="1"/>
          </p:cNvSpPr>
          <p:nvPr>
            <p:ph type="ftr" sz="quarter" idx="11"/>
          </p:nvPr>
        </p:nvSpPr>
        <p:spPr/>
        <p:txBody>
          <a:bodyPr/>
          <a:lstStyle>
            <a:extLst/>
          </a:lstStyle>
          <a:p>
            <a:endParaRPr lang="fr-BE"/>
          </a:p>
        </p:txBody>
      </p:sp>
      <p:sp>
        <p:nvSpPr>
          <p:cNvPr id="29" name="Espace réservé du numéro de diapositive 28"/>
          <p:cNvSpPr>
            <a:spLocks noGrp="1"/>
          </p:cNvSpPr>
          <p:nvPr>
            <p:ph type="sldNum" sz="quarter" idx="12"/>
          </p:nvPr>
        </p:nvSpPr>
        <p:spPr/>
        <p:txBody>
          <a:bodyPr/>
          <a:lstStyle>
            <a:extLst/>
          </a:lstStyle>
          <a:p>
            <a:fld id="{CF4668DC-857F-487D-BFFA-8C0CA5037977}" type="slidenum">
              <a:rPr lang="fr-BE" smtClean="0"/>
              <a:pPr/>
              <a:t>‹N°›</a:t>
            </a:fld>
            <a:endParaRPr lang="fr-BE"/>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r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fr-FR" smtClean="0"/>
              <a:t>Cliquez pour modifier le style du titre</a:t>
            </a:r>
            <a:endParaRPr kumimoji="0" lang="en-US"/>
          </a:p>
        </p:txBody>
      </p:sp>
      <p:sp>
        <p:nvSpPr>
          <p:cNvPr id="9" name="Sous-titr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7B89E2C7-CC9F-4957-A874-6C91CE00CE22}" type="datetime1">
              <a:rPr lang="fr-FR" smtClean="0"/>
              <a:pPr/>
              <a:t>28/03/2020</a:t>
            </a:fld>
            <a:endParaRPr lang="fr-BE"/>
          </a:p>
        </p:txBody>
      </p:sp>
      <p:sp>
        <p:nvSpPr>
          <p:cNvPr id="5" name="Espace réservé du pied de page 4"/>
          <p:cNvSpPr>
            <a:spLocks noGrp="1"/>
          </p:cNvSpPr>
          <p:nvPr>
            <p:ph type="ftr" sz="quarter" idx="11"/>
          </p:nvPr>
        </p:nvSpPr>
        <p:spPr/>
        <p:txBody>
          <a:bodyPr/>
          <a:lstStyle>
            <a:extLst/>
          </a:lstStyle>
          <a:p>
            <a:endParaRPr lang="fr-BE"/>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981200" cy="5851525"/>
          </a:xfrm>
        </p:spPr>
        <p:txBody>
          <a:bodyPr vert="eaVert" anchor="ct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600" y="274639"/>
            <a:ext cx="5867400" cy="5851525"/>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00E91676-FE1E-49B1-81A8-3A64F7CAEBCD}" type="datetime1">
              <a:rPr lang="fr-FR" smtClean="0"/>
              <a:pPr/>
              <a:t>28/03/2020</a:t>
            </a:fld>
            <a:endParaRPr lang="fr-BE"/>
          </a:p>
        </p:txBody>
      </p:sp>
      <p:sp>
        <p:nvSpPr>
          <p:cNvPr id="5" name="Espace réservé du pied de page 4"/>
          <p:cNvSpPr>
            <a:spLocks noGrp="1"/>
          </p:cNvSpPr>
          <p:nvPr>
            <p:ph type="ftr" sz="quarter" idx="11"/>
          </p:nvPr>
        </p:nvSpPr>
        <p:spPr/>
        <p:txBody>
          <a:bodyPr/>
          <a:lstStyle>
            <a:extLst/>
          </a:lstStyle>
          <a:p>
            <a:endParaRPr lang="fr-BE"/>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56E2CE5E-BDCA-4603-9652-B0037B93B66B}" type="datetime1">
              <a:rPr lang="fr-FR" smtClean="0"/>
              <a:pPr/>
              <a:t>28/03/2020</a:t>
            </a:fld>
            <a:endParaRPr lang="fr-BE"/>
          </a:p>
        </p:txBody>
      </p:sp>
      <p:sp>
        <p:nvSpPr>
          <p:cNvPr id="5" name="Espace réservé du pied de page 4"/>
          <p:cNvSpPr>
            <a:spLocks noGrp="1"/>
          </p:cNvSpPr>
          <p:nvPr>
            <p:ph type="ftr" sz="quarter" idx="11"/>
          </p:nvPr>
        </p:nvSpPr>
        <p:spPr/>
        <p:txBody>
          <a:bodyPr/>
          <a:lstStyle>
            <a:extLst/>
          </a:lstStyle>
          <a:p>
            <a:endParaRPr lang="fr-BE"/>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14" name="Forme libre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orme libre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orme libre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orme libre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orme libre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orme libre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orme libre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orme libre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orme libre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orme libre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orme libre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orme libre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orme libre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orme libre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orme libre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Espace réservé du texte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FE37FB76-92CF-4129-A749-12D22C82ABA9}" type="datetime1">
              <a:rPr lang="fr-FR" smtClean="0"/>
              <a:pPr/>
              <a:t>28/03/2020</a:t>
            </a:fld>
            <a:endParaRPr lang="fr-BE"/>
          </a:p>
        </p:txBody>
      </p:sp>
      <p:sp>
        <p:nvSpPr>
          <p:cNvPr id="5" name="Espace réservé du pied de page 4"/>
          <p:cNvSpPr>
            <a:spLocks noGrp="1"/>
          </p:cNvSpPr>
          <p:nvPr>
            <p:ph type="ftr" sz="quarter" idx="11"/>
          </p:nvPr>
        </p:nvSpPr>
        <p:spPr/>
        <p:txBody>
          <a:bodyPr/>
          <a:lstStyle>
            <a:extLst/>
          </a:lstStyle>
          <a:p>
            <a:endParaRPr lang="fr-BE"/>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pPr/>
              <a:t>‹N°›</a:t>
            </a:fld>
            <a:endParaRPr lang="fr-BE"/>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fr-FR" smtClean="0"/>
              <a:t>Cliquez pour modifier le style du titre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512064"/>
            <a:ext cx="8229600" cy="914400"/>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34E78112-82B8-419A-9F24-38DCFD1DA4EE}" type="datetime1">
              <a:rPr lang="fr-FR" smtClean="0"/>
              <a:pPr/>
              <a:t>28/03/2020</a:t>
            </a:fld>
            <a:endParaRPr lang="fr-BE"/>
          </a:p>
        </p:txBody>
      </p:sp>
      <p:sp>
        <p:nvSpPr>
          <p:cNvPr id="6" name="Espace réservé du pied de page 5"/>
          <p:cNvSpPr>
            <a:spLocks noGrp="1"/>
          </p:cNvSpPr>
          <p:nvPr>
            <p:ph type="ftr" sz="quarter" idx="11"/>
          </p:nvPr>
        </p:nvSpPr>
        <p:spPr/>
        <p:txBody>
          <a:bodyPr/>
          <a:lstStyle>
            <a:extLst/>
          </a:lstStyle>
          <a:p>
            <a:endParaRPr lang="fr-BE"/>
          </a:p>
        </p:txBody>
      </p:sp>
      <p:sp>
        <p:nvSpPr>
          <p:cNvPr id="7" name="Espace réservé du numéro de diapositive 6"/>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504824" y="512064"/>
            <a:ext cx="7772400" cy="914400"/>
          </a:xfrm>
        </p:spPr>
        <p:txBody>
          <a:bodyPr anchor="t"/>
          <a:lstStyle>
            <a:lvl1pPr>
              <a:defRPr sz="4000"/>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4C85167C-BF55-40BD-979E-FEC7702050C6}" type="datetime1">
              <a:rPr lang="fr-FR" smtClean="0"/>
              <a:pPr/>
              <a:t>28/03/2020</a:t>
            </a:fld>
            <a:endParaRPr lang="fr-BE"/>
          </a:p>
        </p:txBody>
      </p:sp>
      <p:sp>
        <p:nvSpPr>
          <p:cNvPr id="8" name="Espace réservé du pied de page 7"/>
          <p:cNvSpPr>
            <a:spLocks noGrp="1"/>
          </p:cNvSpPr>
          <p:nvPr>
            <p:ph type="ftr" sz="quarter" idx="11"/>
          </p:nvPr>
        </p:nvSpPr>
        <p:spPr/>
        <p:txBody>
          <a:bodyPr/>
          <a:lstStyle>
            <a:extLst/>
          </a:lstStyle>
          <a:p>
            <a:endParaRPr lang="fr-BE"/>
          </a:p>
        </p:txBody>
      </p:sp>
      <p:sp>
        <p:nvSpPr>
          <p:cNvPr id="9" name="Espace réservé du numéro de diapositive 8"/>
          <p:cNvSpPr>
            <a:spLocks noGrp="1"/>
          </p:cNvSpPr>
          <p:nvPr>
            <p:ph type="sldNum" sz="quarter" idx="12"/>
          </p:nvPr>
        </p:nvSpPr>
        <p:spPr/>
        <p:txBody>
          <a:bodyPr/>
          <a:lstStyle>
            <a:extLst/>
          </a:lstStyle>
          <a:p>
            <a:fld id="{CF4668DC-857F-487D-BFFA-8C0CA5037977}" type="slidenum">
              <a:rPr lang="fr-BE" smtClean="0"/>
              <a:pPr/>
              <a:t>‹N°›</a:t>
            </a:fld>
            <a:endParaRPr lang="fr-BE"/>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914400" y="512064"/>
            <a:ext cx="7772400" cy="914400"/>
          </a:xfrm>
        </p:spPr>
        <p:txBody>
          <a:bodyPr/>
          <a:lstStyle>
            <a:lvl1pPr>
              <a:defRPr sz="4000" cap="none" baseline="0"/>
            </a:lvl1pPr>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CAD1EA4C-B78F-4A18-94AE-331177D2E7A2}" type="datetime1">
              <a:rPr lang="fr-FR" smtClean="0"/>
              <a:pPr/>
              <a:t>28/03/2020</a:t>
            </a:fld>
            <a:endParaRPr lang="fr-BE"/>
          </a:p>
        </p:txBody>
      </p:sp>
      <p:sp>
        <p:nvSpPr>
          <p:cNvPr id="4" name="Espace réservé du pied de page 3"/>
          <p:cNvSpPr>
            <a:spLocks noGrp="1"/>
          </p:cNvSpPr>
          <p:nvPr>
            <p:ph type="ftr" sz="quarter" idx="11"/>
          </p:nvPr>
        </p:nvSpPr>
        <p:spPr/>
        <p:txBody>
          <a:bodyPr/>
          <a:lstStyle>
            <a:extLst/>
          </a:lstStyle>
          <a:p>
            <a:endParaRPr lang="fr-BE"/>
          </a:p>
        </p:txBody>
      </p:sp>
      <p:sp>
        <p:nvSpPr>
          <p:cNvPr id="5" name="Espace réservé du numéro de diapositive 4"/>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extLst/>
          </a:lstStyle>
          <a:p>
            <a:fld id="{32D87B7B-9018-4693-ACBF-A17E8D96C30A}" type="datetime1">
              <a:rPr lang="fr-FR" smtClean="0"/>
              <a:pPr/>
              <a:t>28/03/2020</a:t>
            </a:fld>
            <a:endParaRPr lang="fr-BE"/>
          </a:p>
        </p:txBody>
      </p:sp>
      <p:sp>
        <p:nvSpPr>
          <p:cNvPr id="3" name="Espace réservé du pied de page 2"/>
          <p:cNvSpPr>
            <a:spLocks noGrp="1"/>
          </p:cNvSpPr>
          <p:nvPr>
            <p:ph type="ftr" sz="quarter" idx="11"/>
          </p:nvPr>
        </p:nvSpPr>
        <p:spPr/>
        <p:txBody>
          <a:bodyPr/>
          <a:lstStyle>
            <a:extLst/>
          </a:lstStyle>
          <a:p>
            <a:endParaRPr lang="fr-BE"/>
          </a:p>
        </p:txBody>
      </p:sp>
      <p:sp>
        <p:nvSpPr>
          <p:cNvPr id="4" name="Espace réservé du numéro de diapositive 3"/>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273050"/>
            <a:ext cx="8229600" cy="1162050"/>
          </a:xfrm>
        </p:spPr>
        <p:txBody>
          <a:bodyPr anchor="ctr"/>
          <a:lstStyle>
            <a:lvl1pPr algn="l">
              <a:buNone/>
              <a:defRPr sz="3600" b="0"/>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5C1EC302-3E4A-4DA5-AF5C-D7351C2B1A71}" type="datetime1">
              <a:rPr lang="fr-FR" smtClean="0"/>
              <a:pPr/>
              <a:t>28/03/2020</a:t>
            </a:fld>
            <a:endParaRPr lang="fr-BE"/>
          </a:p>
        </p:txBody>
      </p:sp>
      <p:sp>
        <p:nvSpPr>
          <p:cNvPr id="6" name="Espace réservé du pied de page 5"/>
          <p:cNvSpPr>
            <a:spLocks noGrp="1"/>
          </p:cNvSpPr>
          <p:nvPr>
            <p:ph type="ftr" sz="quarter" idx="11"/>
          </p:nvPr>
        </p:nvSpPr>
        <p:spPr/>
        <p:txBody>
          <a:bodyPr/>
          <a:lstStyle>
            <a:extLst/>
          </a:lstStyle>
          <a:p>
            <a:endParaRPr lang="fr-BE"/>
          </a:p>
        </p:txBody>
      </p:sp>
      <p:sp>
        <p:nvSpPr>
          <p:cNvPr id="7" name="Espace réservé du numéro de diapositive 6"/>
          <p:cNvSpPr>
            <a:spLocks noGrp="1"/>
          </p:cNvSpPr>
          <p:nvPr>
            <p:ph type="sldNum" sz="quarter" idx="12"/>
          </p:nvPr>
        </p:nvSpPr>
        <p:spPr/>
        <p:txBody>
          <a:bodyPr/>
          <a:lstStyle>
            <a:extLst/>
          </a:lstStyle>
          <a:p>
            <a:fld id="{CF4668DC-857F-487D-BFFA-8C0CA5037977}" type="slidenum">
              <a:rPr lang="fr-BE" smtClean="0"/>
              <a:pPr/>
              <a:t>‹N°›</a:t>
            </a:fld>
            <a:endParaRPr lang="fr-BE"/>
          </a:p>
        </p:txBody>
      </p:sp>
    </p:spTree>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Connecteur droit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e 9"/>
          <p:cNvGrpSpPr/>
          <p:nvPr/>
        </p:nvGrpSpPr>
        <p:grpSpPr>
          <a:xfrm rot="5400000">
            <a:off x="8514581" y="1219200"/>
            <a:ext cx="132763" cy="128466"/>
            <a:chOff x="6668087" y="1297746"/>
            <a:chExt cx="161840" cy="156602"/>
          </a:xfrm>
        </p:grpSpPr>
        <p:cxnSp>
          <p:nvCxnSpPr>
            <p:cNvPr id="15" name="Connecteur droit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Connecteur droit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r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fr-FR" smtClean="0"/>
              <a:t>Cliquez sur l'icône pour ajouter une image</a:t>
            </a:r>
            <a:endParaRPr kumimoji="0" lang="en-US"/>
          </a:p>
        </p:txBody>
      </p:sp>
      <p:sp>
        <p:nvSpPr>
          <p:cNvPr id="4" name="Espace réservé du texte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grpSp>
        <p:nvGrpSpPr>
          <p:cNvPr id="14" name="Groupe 13"/>
          <p:cNvGrpSpPr/>
          <p:nvPr/>
        </p:nvGrpSpPr>
        <p:grpSpPr>
          <a:xfrm rot="5400000">
            <a:off x="8666981" y="1371600"/>
            <a:ext cx="132763" cy="128466"/>
            <a:chOff x="6668087" y="1297746"/>
            <a:chExt cx="161840" cy="156602"/>
          </a:xfrm>
        </p:grpSpPr>
        <p:cxnSp>
          <p:nvCxnSpPr>
            <p:cNvPr id="11" name="Connecteur droit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e 17"/>
          <p:cNvGrpSpPr/>
          <p:nvPr/>
        </p:nvGrpSpPr>
        <p:grpSpPr>
          <a:xfrm rot="5400000">
            <a:off x="8320088" y="1474763"/>
            <a:ext cx="132763" cy="128466"/>
            <a:chOff x="6668087" y="1297746"/>
            <a:chExt cx="161840" cy="156602"/>
          </a:xfrm>
        </p:grpSpPr>
        <p:cxnSp>
          <p:nvCxnSpPr>
            <p:cNvPr id="19" name="Connecteur droit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Espace réservé de la date 4"/>
          <p:cNvSpPr>
            <a:spLocks noGrp="1"/>
          </p:cNvSpPr>
          <p:nvPr>
            <p:ph type="dt" sz="half" idx="10"/>
          </p:nvPr>
        </p:nvSpPr>
        <p:spPr>
          <a:xfrm>
            <a:off x="6477000" y="55499"/>
            <a:ext cx="2133600" cy="365125"/>
          </a:xfrm>
        </p:spPr>
        <p:txBody>
          <a:bodyPr/>
          <a:lstStyle>
            <a:extLst/>
          </a:lstStyle>
          <a:p>
            <a:fld id="{D9F247A4-3DE2-4ACF-9136-373FBD5DAAB0}" type="datetime1">
              <a:rPr lang="fr-FR" smtClean="0"/>
              <a:pPr/>
              <a:t>28/03/2020</a:t>
            </a:fld>
            <a:endParaRPr lang="fr-BE"/>
          </a:p>
        </p:txBody>
      </p:sp>
      <p:sp>
        <p:nvSpPr>
          <p:cNvPr id="6" name="Espace réservé du pied de page 5"/>
          <p:cNvSpPr>
            <a:spLocks noGrp="1"/>
          </p:cNvSpPr>
          <p:nvPr>
            <p:ph type="ftr" sz="quarter" idx="11"/>
          </p:nvPr>
        </p:nvSpPr>
        <p:spPr>
          <a:xfrm>
            <a:off x="914400" y="55499"/>
            <a:ext cx="5562600" cy="365125"/>
          </a:xfrm>
        </p:spPr>
        <p:txBody>
          <a:bodyPr/>
          <a:lstStyle>
            <a:extLst/>
          </a:lstStyle>
          <a:p>
            <a:endParaRPr lang="fr-BE"/>
          </a:p>
        </p:txBody>
      </p:sp>
      <p:sp>
        <p:nvSpPr>
          <p:cNvPr id="7" name="Espace réservé du numéro de diapositive 6"/>
          <p:cNvSpPr>
            <a:spLocks noGrp="1"/>
          </p:cNvSpPr>
          <p:nvPr>
            <p:ph type="sldNum" sz="quarter" idx="12"/>
          </p:nvPr>
        </p:nvSpPr>
        <p:spPr>
          <a:xfrm>
            <a:off x="8610600" y="55499"/>
            <a:ext cx="457200" cy="365125"/>
          </a:xfrm>
        </p:spPr>
        <p:txBody>
          <a:bodyPr/>
          <a:lstStyle>
            <a:extLst/>
          </a:lstStyle>
          <a:p>
            <a:fld id="{CF4668DC-857F-487D-BFFA-8C0CA5037977}" type="slidenum">
              <a:rPr lang="fr-BE" smtClean="0"/>
              <a:pPr/>
              <a:t>‹N°›</a:t>
            </a:fld>
            <a:endParaRPr lang="fr-BE"/>
          </a:p>
        </p:txBody>
      </p:sp>
    </p:spTree>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Espace réservé du titre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73B24BB4-355A-4AC3-8ADF-0E950A5D4F7F}" type="datetime1">
              <a:rPr lang="fr-FR" smtClean="0"/>
              <a:pPr/>
              <a:t>28/03/2020</a:t>
            </a:fld>
            <a:endParaRPr lang="fr-BE"/>
          </a:p>
        </p:txBody>
      </p:sp>
      <p:sp>
        <p:nvSpPr>
          <p:cNvPr id="3" name="Espace réservé du pied de page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fr-BE"/>
          </a:p>
        </p:txBody>
      </p:sp>
      <p:sp>
        <p:nvSpPr>
          <p:cNvPr id="23" name="Espace réservé du numéro de diapositive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CF4668DC-857F-487D-BFFA-8C0CA5037977}" type="slidenum">
              <a:rPr lang="fr-BE" smtClean="0"/>
              <a:pPr/>
              <a:t>‹N°›</a:t>
            </a:fld>
            <a:endParaRPr lang="fr-BE"/>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spd="med">
    <p:fade/>
  </p:transition>
  <p:timing>
    <p:tnLst>
      <p:par>
        <p:cTn id="1" dur="indefinite" restart="never" nodeType="tmRoot"/>
      </p:par>
    </p:tnLst>
  </p:timing>
  <p:hf hdr="0" ftr="0" dt="0"/>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2204864"/>
            <a:ext cx="7772400" cy="1975104"/>
          </a:xfrm>
        </p:spPr>
        <p:txBody>
          <a:bodyPr>
            <a:normAutofit fontScale="90000"/>
          </a:bodyPr>
          <a:lstStyle/>
          <a:p>
            <a:pPr algn="ctr" rtl="1"/>
            <a:r>
              <a:rPr lang="ar-MA" sz="6600" b="1" dirty="0">
                <a:solidFill>
                  <a:srgbClr val="FFFF00"/>
                </a:solidFill>
                <a:latin typeface="Simplified Arabic" panose="02020603050405020304" pitchFamily="18" charset="-78"/>
                <a:cs typeface="Simplified Arabic" panose="02020603050405020304" pitchFamily="18" charset="-78"/>
              </a:rPr>
              <a:t>المحاضرة </a:t>
            </a:r>
            <a:r>
              <a:rPr lang="fr-FR" sz="6600" b="1" dirty="0" smtClean="0">
                <a:solidFill>
                  <a:srgbClr val="FFFF00"/>
                </a:solidFill>
                <a:latin typeface="Simplified Arabic" panose="02020603050405020304" pitchFamily="18" charset="-78"/>
                <a:cs typeface="Simplified Arabic" panose="02020603050405020304" pitchFamily="18" charset="-78"/>
              </a:rPr>
              <a:t>02</a:t>
            </a:r>
            <a:r>
              <a:rPr lang="ar-MA" sz="6600" b="1" dirty="0" err="1" smtClean="0">
                <a:solidFill>
                  <a:srgbClr val="FFFF00"/>
                </a:solidFill>
                <a:latin typeface="Simplified Arabic" panose="02020603050405020304" pitchFamily="18" charset="-78"/>
                <a:cs typeface="Simplified Arabic" panose="02020603050405020304" pitchFamily="18" charset="-78"/>
              </a:rPr>
              <a:t>:</a:t>
            </a:r>
            <a:r>
              <a:rPr lang="ar-MA" sz="6600" b="1" dirty="0" smtClean="0">
                <a:solidFill>
                  <a:srgbClr val="FFFF00"/>
                </a:solidFill>
                <a:latin typeface="Simplified Arabic" panose="02020603050405020304" pitchFamily="18" charset="-78"/>
                <a:cs typeface="Simplified Arabic" panose="02020603050405020304" pitchFamily="18" charset="-78"/>
              </a:rPr>
              <a:t> </a:t>
            </a:r>
            <a:r>
              <a:rPr lang="ar-DZ" sz="6600" b="1" dirty="0" smtClean="0">
                <a:solidFill>
                  <a:srgbClr val="FFFF00"/>
                </a:solidFill>
                <a:latin typeface="Simplified Arabic" panose="02020603050405020304" pitchFamily="18" charset="-78"/>
                <a:cs typeface="Simplified Arabic" panose="02020603050405020304" pitchFamily="18" charset="-78"/>
              </a:rPr>
              <a:t>برنامج </a:t>
            </a:r>
            <a:r>
              <a:rPr lang="en-US" sz="6600" b="1" dirty="0" smtClean="0">
                <a:solidFill>
                  <a:srgbClr val="FFFF00"/>
                </a:solidFill>
                <a:latin typeface="Simplified Arabic" panose="02020603050405020304" pitchFamily="18" charset="-78"/>
                <a:cs typeface="Simplified Arabic" panose="02020603050405020304" pitchFamily="18" charset="-78"/>
              </a:rPr>
              <a:t>SPSS</a:t>
            </a:r>
            <a:r>
              <a:rPr lang="fr-FR" sz="2800" dirty="0">
                <a:solidFill>
                  <a:srgbClr val="FFFF00"/>
                </a:solidFill>
              </a:rPr>
              <a:t/>
            </a:r>
            <a:br>
              <a:rPr lang="fr-FR" sz="2800" dirty="0">
                <a:solidFill>
                  <a:srgbClr val="FFFF00"/>
                </a:solidFill>
              </a:rPr>
            </a:br>
            <a:endParaRPr lang="fr-FR" sz="2800" dirty="0">
              <a:solidFill>
                <a:srgbClr val="FFFF00"/>
              </a:solidFill>
            </a:endParaRPr>
          </a:p>
        </p:txBody>
      </p:sp>
      <p:sp>
        <p:nvSpPr>
          <p:cNvPr id="3" name="Espace réservé du numéro de diapositive 2"/>
          <p:cNvSpPr>
            <a:spLocks noGrp="1"/>
          </p:cNvSpPr>
          <p:nvPr>
            <p:ph type="sldNum" sz="quarter" idx="12"/>
          </p:nvPr>
        </p:nvSpPr>
        <p:spPr/>
        <p:txBody>
          <a:bodyPr/>
          <a:lstStyle/>
          <a:p>
            <a:fld id="{CF4668DC-857F-487D-BFFA-8C0CA5037977}" type="slidenum">
              <a:rPr lang="fr-BE" smtClean="0"/>
              <a:pPr/>
              <a:t>1</a:t>
            </a:fld>
            <a:endParaRPr lang="fr-BE"/>
          </a:p>
        </p:txBody>
      </p:sp>
    </p:spTree>
    <p:extLst>
      <p:ext uri="{BB962C8B-B14F-4D97-AF65-F5344CB8AC3E}">
        <p14:creationId xmlns:p14="http://schemas.microsoft.com/office/powerpoint/2010/main" val="3658814860"/>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637"/>
          <p:cNvPicPr>
            <a:picLocks noChangeAspect="1" noChangeArrowheads="1"/>
          </p:cNvPicPr>
          <p:nvPr/>
        </p:nvPicPr>
        <p:blipFill>
          <a:blip r:embed="rId2" cstate="print">
            <a:extLst>
              <a:ext uri="{28A0092B-C50C-407E-A947-70E740481C1C}">
                <a14:useLocalDpi xmlns:a14="http://schemas.microsoft.com/office/drawing/2010/main" val="0"/>
              </a:ext>
            </a:extLst>
          </a:blip>
          <a:srcRect b="93234"/>
          <a:stretch>
            <a:fillRect/>
          </a:stretch>
        </p:blipFill>
        <p:spPr bwMode="auto">
          <a:xfrm>
            <a:off x="467544" y="836712"/>
            <a:ext cx="8358187"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lèche vers le haut 9"/>
          <p:cNvSpPr/>
          <p:nvPr/>
        </p:nvSpPr>
        <p:spPr>
          <a:xfrm rot="20022827">
            <a:off x="1572113" y="1531779"/>
            <a:ext cx="45719" cy="207228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 name="Rectangle à coins arrondis 10"/>
          <p:cNvSpPr/>
          <p:nvPr/>
        </p:nvSpPr>
        <p:spPr>
          <a:xfrm>
            <a:off x="395536" y="3284984"/>
            <a:ext cx="8286808" cy="1857388"/>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indent="457200" algn="justLow" rtl="1" eaLnBrk="0" hangingPunct="0">
              <a:defRPr/>
            </a:pPr>
            <a:r>
              <a:rPr lang="ar-SA" sz="2800" dirty="0">
                <a:latin typeface="Simplified Arabic" pitchFamily="18" charset="-78"/>
                <a:cs typeface="Calibri" pitchFamily="34" charset="0"/>
              </a:rPr>
              <a:t>تستخدم هذه القائمة لعمليات التعديل في البيانات مثل</a:t>
            </a:r>
            <a:r>
              <a:rPr lang="ar-DZ" sz="2800" dirty="0">
                <a:latin typeface="Simplified Arabic" pitchFamily="18" charset="-78"/>
                <a:cs typeface="Calibri" pitchFamily="34" charset="0"/>
              </a:rPr>
              <a:t>:</a:t>
            </a:r>
          </a:p>
          <a:p>
            <a:pPr indent="457200" algn="justLow" rtl="1" eaLnBrk="0" hangingPunct="0">
              <a:buFont typeface="Wingdings" pitchFamily="2" charset="2"/>
              <a:buChar char="Ø"/>
              <a:defRPr/>
            </a:pPr>
            <a:r>
              <a:rPr lang="ar-SA" sz="2800" dirty="0">
                <a:latin typeface="Simplified Arabic" pitchFamily="18" charset="-78"/>
                <a:cs typeface="Calibri" pitchFamily="34" charset="0"/>
              </a:rPr>
              <a:t> النسخ القص اللصق أي نقل البيانات من مكان لآخر،</a:t>
            </a:r>
            <a:endParaRPr lang="ar-DZ" sz="2800" dirty="0">
              <a:latin typeface="Simplified Arabic" pitchFamily="18" charset="-78"/>
              <a:cs typeface="Calibri" pitchFamily="34" charset="0"/>
            </a:endParaRPr>
          </a:p>
          <a:p>
            <a:pPr indent="457200" algn="justLow" rtl="1" eaLnBrk="0" hangingPunct="0">
              <a:buFont typeface="Wingdings" pitchFamily="2" charset="2"/>
              <a:buChar char="Ø"/>
              <a:defRPr/>
            </a:pPr>
            <a:r>
              <a:rPr lang="ar-SA" sz="2800" dirty="0">
                <a:latin typeface="Simplified Arabic" pitchFamily="18" charset="-78"/>
                <a:cs typeface="Calibri" pitchFamily="34" charset="0"/>
              </a:rPr>
              <a:t> وعمليات البحث عن متغيرات.</a:t>
            </a:r>
            <a:endParaRPr lang="ar-SA" sz="2800" dirty="0"/>
          </a:p>
        </p:txBody>
      </p:sp>
      <p:sp>
        <p:nvSpPr>
          <p:cNvPr id="13" name="Rectangle 12"/>
          <p:cNvSpPr/>
          <p:nvPr/>
        </p:nvSpPr>
        <p:spPr>
          <a:xfrm>
            <a:off x="3347864" y="2276872"/>
            <a:ext cx="5562741" cy="52322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rtl="1">
              <a:defRPr/>
            </a:pPr>
            <a:r>
              <a:rPr lang="ar-DZ" sz="2800" b="1" cap="all" dirty="0">
                <a:ln w="0">
                  <a:solidFill>
                    <a:srgbClr val="FFFF00"/>
                  </a:solidFill>
                </a:ln>
                <a:solidFill>
                  <a:srgbClr val="FFFF00"/>
                </a:solidFill>
                <a:effectLst>
                  <a:glow rad="139700">
                    <a:schemeClr val="accent4">
                      <a:satMod val="175000"/>
                      <a:alpha val="40000"/>
                    </a:schemeClr>
                  </a:glow>
                  <a:reflection blurRad="12700" stA="50000" endPos="50000" dist="5000" dir="5400000" sy="-100000" rotWithShape="0"/>
                </a:effectLst>
                <a:latin typeface="Simplified Arabic" pitchFamily="18" charset="-78"/>
                <a:cs typeface="Calibri" pitchFamily="34" charset="0"/>
              </a:rPr>
              <a:t>2</a:t>
            </a:r>
            <a:r>
              <a:rPr lang="ar-SA" sz="2800" b="1" cap="all" dirty="0">
                <a:ln w="0">
                  <a:solidFill>
                    <a:srgbClr val="FFFF00"/>
                  </a:solidFill>
                </a:ln>
                <a:solidFill>
                  <a:srgbClr val="FFFF00"/>
                </a:solidFill>
                <a:effectLst>
                  <a:glow rad="139700">
                    <a:schemeClr val="accent4">
                      <a:satMod val="175000"/>
                      <a:alpha val="40000"/>
                    </a:schemeClr>
                  </a:glow>
                  <a:reflection blurRad="12700" stA="50000" endPos="50000" dist="5000" dir="5400000" sy="-100000" rotWithShape="0"/>
                </a:effectLst>
                <a:latin typeface="Simplified Arabic" pitchFamily="18" charset="-78"/>
                <a:cs typeface="Calibri" pitchFamily="34" charset="0"/>
              </a:rPr>
              <a:t>-قائمة التحرير</a:t>
            </a:r>
            <a:r>
              <a:rPr lang="en-US" sz="2800" b="1" cap="all" dirty="0">
                <a:ln w="0">
                  <a:solidFill>
                    <a:srgbClr val="FFFF00"/>
                  </a:solidFill>
                </a:ln>
                <a:solidFill>
                  <a:srgbClr val="FFFF00"/>
                </a:solidFill>
                <a:effectLst>
                  <a:glow rad="139700">
                    <a:schemeClr val="accent4">
                      <a:satMod val="175000"/>
                      <a:alpha val="40000"/>
                    </a:schemeClr>
                  </a:glow>
                  <a:reflection blurRad="12700" stA="50000" endPos="50000" dist="5000" dir="5400000" sy="-100000" rotWithShape="0"/>
                </a:effectLst>
                <a:latin typeface="Simplified Arabic" pitchFamily="18" charset="-78"/>
                <a:cs typeface="Calibri" pitchFamily="34" charset="0"/>
              </a:rPr>
              <a:t> Edit menu</a:t>
            </a:r>
            <a:r>
              <a:rPr lang="ar-SA" sz="2800" b="1" cap="all" dirty="0">
                <a:ln w="0">
                  <a:solidFill>
                    <a:srgbClr val="FFFF00"/>
                  </a:solidFill>
                </a:ln>
                <a:solidFill>
                  <a:srgbClr val="FFFF00"/>
                </a:solidFill>
                <a:effectLst>
                  <a:glow rad="139700">
                    <a:schemeClr val="accent4">
                      <a:satMod val="175000"/>
                      <a:alpha val="40000"/>
                    </a:schemeClr>
                  </a:glow>
                  <a:reflection blurRad="12700" stA="50000" endPos="50000" dist="5000" dir="5400000" sy="-100000" rotWithShape="0"/>
                </a:effectLst>
                <a:latin typeface="Simplified Arabic" pitchFamily="18" charset="-78"/>
                <a:cs typeface="Calibri" pitchFamily="34" charset="0"/>
              </a:rPr>
              <a:t>- </a:t>
            </a:r>
            <a:r>
              <a:rPr lang="fr-FR" sz="2800" b="1" cap="all" dirty="0">
                <a:ln w="0">
                  <a:solidFill>
                    <a:srgbClr val="FFFF00"/>
                  </a:solidFill>
                </a:ln>
                <a:solidFill>
                  <a:srgbClr val="FFFF00"/>
                </a:solidFill>
                <a:effectLst>
                  <a:glow rad="139700">
                    <a:schemeClr val="accent4">
                      <a:satMod val="175000"/>
                      <a:alpha val="40000"/>
                    </a:schemeClr>
                  </a:glow>
                  <a:reflection blurRad="12700" stA="50000" endPos="50000" dist="5000" dir="5400000" sy="-100000" rotWithShape="0"/>
                </a:effectLst>
                <a:latin typeface="Simplified Arabic" pitchFamily="18" charset="-78"/>
                <a:cs typeface="Calibri" pitchFamily="34" charset="0"/>
              </a:rPr>
              <a:t>Edition</a:t>
            </a:r>
            <a:r>
              <a:rPr lang="ar-DZ" sz="2800" b="1" cap="all" dirty="0">
                <a:ln w="0">
                  <a:solidFill>
                    <a:srgbClr val="FFFF00"/>
                  </a:solidFill>
                </a:ln>
                <a:solidFill>
                  <a:srgbClr val="FFFF00"/>
                </a:solidFill>
                <a:effectLst>
                  <a:glow rad="139700">
                    <a:schemeClr val="accent4">
                      <a:satMod val="175000"/>
                      <a:alpha val="40000"/>
                    </a:schemeClr>
                  </a:glow>
                  <a:reflection blurRad="12700" stA="50000" endPos="50000" dist="5000" dir="5400000" sy="-100000" rotWithShape="0"/>
                </a:effectLst>
                <a:latin typeface="Simplified Arabic" pitchFamily="18" charset="-78"/>
                <a:cs typeface="Calibri" pitchFamily="34" charset="0"/>
              </a:rPr>
              <a:t>:</a:t>
            </a:r>
            <a:endParaRPr lang="fr-FR" sz="2800" b="1" cap="all" dirty="0">
              <a:ln w="0">
                <a:solidFill>
                  <a:srgbClr val="FFFF00"/>
                </a:solidFill>
              </a:ln>
              <a:solidFill>
                <a:srgbClr val="FFFF00"/>
              </a:solidFill>
              <a:effectLst>
                <a:glow rad="139700">
                  <a:schemeClr val="accent4">
                    <a:satMod val="175000"/>
                    <a:alpha val="40000"/>
                  </a:schemeClr>
                </a:glow>
                <a:reflection blurRad="12700" stA="50000" endPos="50000" dist="5000" dir="5400000" sy="-100000" rotWithShape="0"/>
              </a:effectLst>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10</a:t>
            </a:fld>
            <a:endParaRPr lang="fr-BE"/>
          </a:p>
        </p:txBody>
      </p:sp>
    </p:spTree>
  </p:cSld>
  <p:clrMapOvr>
    <a:masterClrMapping/>
  </p:clrMapOvr>
  <p:transition spd="slow">
    <p:zoom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637"/>
          <p:cNvPicPr>
            <a:picLocks noChangeAspect="1" noChangeArrowheads="1"/>
          </p:cNvPicPr>
          <p:nvPr/>
        </p:nvPicPr>
        <p:blipFill>
          <a:blip r:embed="rId2" cstate="print">
            <a:extLst>
              <a:ext uri="{28A0092B-C50C-407E-A947-70E740481C1C}">
                <a14:useLocalDpi xmlns:a14="http://schemas.microsoft.com/office/drawing/2010/main" val="0"/>
              </a:ext>
            </a:extLst>
          </a:blip>
          <a:srcRect b="93234"/>
          <a:stretch>
            <a:fillRect/>
          </a:stretch>
        </p:blipFill>
        <p:spPr bwMode="auto">
          <a:xfrm>
            <a:off x="395536" y="123478"/>
            <a:ext cx="8358188" cy="929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à coins arrondis 10"/>
          <p:cNvSpPr/>
          <p:nvPr/>
        </p:nvSpPr>
        <p:spPr>
          <a:xfrm>
            <a:off x="179512" y="2306512"/>
            <a:ext cx="4608512" cy="3714776"/>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marL="342900" indent="-342900" algn="justLow" rtl="1" eaLnBrk="0" hangingPunct="0">
              <a:buFont typeface="Wingdings" panose="05000000000000000000" pitchFamily="2" charset="2"/>
              <a:buChar char="Ø"/>
              <a:defRPr/>
            </a:pPr>
            <a:r>
              <a:rPr lang="ar-DZ" sz="2400" dirty="0" smtClean="0">
                <a:latin typeface="Simplified Arabic" pitchFamily="18" charset="-78"/>
                <a:cs typeface="Calibri" pitchFamily="34" charset="0"/>
              </a:rPr>
              <a:t>ل</a:t>
            </a:r>
            <a:r>
              <a:rPr lang="ar-SA" sz="2400" dirty="0">
                <a:latin typeface="Simplified Arabic" pitchFamily="18" charset="-78"/>
                <a:cs typeface="Calibri" pitchFamily="34" charset="0"/>
              </a:rPr>
              <a:t>عرض </a:t>
            </a:r>
            <a:r>
              <a:rPr lang="ar-SA" sz="2400" dirty="0" smtClean="0">
                <a:latin typeface="Simplified Arabic" pitchFamily="18" charset="-78"/>
                <a:cs typeface="Calibri" pitchFamily="34" charset="0"/>
              </a:rPr>
              <a:t>وإخفاء </a:t>
            </a:r>
            <a:r>
              <a:rPr lang="ar-SA" sz="2400" dirty="0">
                <a:latin typeface="Simplified Arabic" pitchFamily="18" charset="-78"/>
                <a:cs typeface="Calibri" pitchFamily="34" charset="0"/>
              </a:rPr>
              <a:t>شريط الأدوات الأيقونات المختصرة المناسبة التي يمكن استخدامها بدلا من القوائم، </a:t>
            </a:r>
            <a:endParaRPr lang="ar-DZ" sz="2400" dirty="0">
              <a:latin typeface="Simplified Arabic" pitchFamily="18" charset="-78"/>
              <a:cs typeface="Calibri" pitchFamily="34" charset="0"/>
            </a:endParaRPr>
          </a:p>
          <a:p>
            <a:pPr algn="justLow" rtl="1" eaLnBrk="0" hangingPunct="0">
              <a:buFont typeface="Wingdings" pitchFamily="2" charset="2"/>
              <a:buChar char="Ø"/>
              <a:defRPr/>
            </a:pPr>
            <a:r>
              <a:rPr lang="ar-SA" sz="2400" dirty="0">
                <a:latin typeface="Simplified Arabic" pitchFamily="18" charset="-78"/>
                <a:cs typeface="Calibri" pitchFamily="34" charset="0"/>
              </a:rPr>
              <a:t>إخفاء خطوط الشبكة </a:t>
            </a:r>
            <a:r>
              <a:rPr lang="ar-DZ" sz="2400" dirty="0" err="1" smtClean="0">
                <a:latin typeface="Simplified Arabic" pitchFamily="18" charset="-78"/>
                <a:cs typeface="Calibri" pitchFamily="34" charset="0"/>
              </a:rPr>
              <a:t>(</a:t>
            </a:r>
            <a:r>
              <a:rPr lang="en-US" sz="2400" dirty="0" err="1" smtClean="0">
                <a:latin typeface="Simplified Arabic" pitchFamily="18" charset="-78"/>
                <a:cs typeface="Calibri" pitchFamily="34" charset="0"/>
              </a:rPr>
              <a:t>Quadrillage</a:t>
            </a:r>
            <a:r>
              <a:rPr lang="ar-DZ" sz="2400" dirty="0" err="1" smtClean="0">
                <a:latin typeface="Simplified Arabic" pitchFamily="18" charset="-78"/>
                <a:cs typeface="Calibri" pitchFamily="34" charset="0"/>
              </a:rPr>
              <a:t>)</a:t>
            </a:r>
            <a:r>
              <a:rPr lang="ar-DZ" sz="2400" dirty="0" smtClean="0">
                <a:latin typeface="Simplified Arabic" pitchFamily="18" charset="-78"/>
                <a:cs typeface="Calibri" pitchFamily="34" charset="0"/>
              </a:rPr>
              <a:t> </a:t>
            </a:r>
            <a:r>
              <a:rPr lang="ar-SA" sz="2400" dirty="0">
                <a:latin typeface="Simplified Arabic" pitchFamily="18" charset="-78"/>
                <a:cs typeface="Calibri" pitchFamily="34" charset="0"/>
              </a:rPr>
              <a:t>في شاشة محرر البيانات، </a:t>
            </a:r>
            <a:endParaRPr lang="ar-DZ" sz="2400" dirty="0">
              <a:latin typeface="Simplified Arabic" pitchFamily="18" charset="-78"/>
              <a:cs typeface="Calibri" pitchFamily="34" charset="0"/>
            </a:endParaRPr>
          </a:p>
          <a:p>
            <a:pPr algn="justLow" rtl="1" eaLnBrk="0" hangingPunct="0">
              <a:buFont typeface="Wingdings" pitchFamily="2" charset="2"/>
              <a:buChar char="Ø"/>
              <a:defRPr/>
            </a:pPr>
            <a:r>
              <a:rPr lang="ar-SA" sz="2400" dirty="0">
                <a:latin typeface="Simplified Arabic" pitchFamily="18" charset="-78"/>
                <a:cs typeface="Calibri" pitchFamily="34" charset="0"/>
              </a:rPr>
              <a:t>يمكن تعديل الخطوط والمستخدمة في البرنامج، </a:t>
            </a:r>
            <a:endParaRPr lang="ar-DZ" sz="2400" dirty="0">
              <a:latin typeface="Simplified Arabic" pitchFamily="18" charset="-78"/>
              <a:cs typeface="Calibri" pitchFamily="34" charset="0"/>
            </a:endParaRPr>
          </a:p>
          <a:p>
            <a:pPr algn="justLow" rtl="1" eaLnBrk="0" hangingPunct="0">
              <a:buFont typeface="Wingdings" pitchFamily="2" charset="2"/>
              <a:buChar char="Ø"/>
              <a:defRPr/>
            </a:pPr>
            <a:r>
              <a:rPr lang="ar-SA" sz="2400" dirty="0">
                <a:latin typeface="Simplified Arabic" pitchFamily="18" charset="-78"/>
                <a:cs typeface="Calibri" pitchFamily="34" charset="0"/>
              </a:rPr>
              <a:t>إظهار أو إخفاء عناوين دلالات </a:t>
            </a:r>
            <a:r>
              <a:rPr lang="ar-SA" sz="2400" dirty="0" err="1">
                <a:latin typeface="Simplified Arabic" pitchFamily="18" charset="-78"/>
                <a:cs typeface="Calibri" pitchFamily="34" charset="0"/>
              </a:rPr>
              <a:t>القيم </a:t>
            </a:r>
            <a:r>
              <a:rPr lang="ar-SA" sz="2400" dirty="0" err="1" smtClean="0">
                <a:latin typeface="Simplified Arabic" pitchFamily="18" charset="-78"/>
                <a:cs typeface="Calibri" pitchFamily="34" charset="0"/>
              </a:rPr>
              <a:t>(</a:t>
            </a:r>
            <a:r>
              <a:rPr lang="fr-FR" sz="2400" dirty="0" smtClean="0">
                <a:latin typeface="Simplified Arabic" pitchFamily="18" charset="-78"/>
                <a:cs typeface="Calibri" pitchFamily="34" charset="0"/>
              </a:rPr>
              <a:t>Etiquettes de valeurs</a:t>
            </a:r>
            <a:r>
              <a:rPr lang="ar-SA" sz="2400" dirty="0" err="1" smtClean="0">
                <a:latin typeface="Simplified Arabic" pitchFamily="18" charset="-78"/>
                <a:cs typeface="Calibri" pitchFamily="34" charset="0"/>
              </a:rPr>
              <a:t>).</a:t>
            </a:r>
            <a:r>
              <a:rPr lang="ar-SA" sz="2400" dirty="0" smtClean="0">
                <a:latin typeface="Simplified Arabic" pitchFamily="18" charset="-78"/>
                <a:cs typeface="Calibri" pitchFamily="34" charset="0"/>
              </a:rPr>
              <a:t> </a:t>
            </a:r>
            <a:endParaRPr lang="ar-SA" sz="2400" dirty="0"/>
          </a:p>
        </p:txBody>
      </p:sp>
      <p:sp>
        <p:nvSpPr>
          <p:cNvPr id="8" name="Rectangle à coins arrondis 7"/>
          <p:cNvSpPr/>
          <p:nvPr/>
        </p:nvSpPr>
        <p:spPr>
          <a:xfrm>
            <a:off x="4965670" y="2377950"/>
            <a:ext cx="4070826" cy="3643338"/>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justLow" rtl="1" eaLnBrk="0" hangingPunct="0">
              <a:defRPr/>
            </a:pPr>
            <a:r>
              <a:rPr lang="ar-SA" sz="2400" dirty="0">
                <a:latin typeface="Simplified Arabic" pitchFamily="18" charset="-78"/>
                <a:cs typeface="Calibri" pitchFamily="34" charset="0"/>
              </a:rPr>
              <a:t>تحتوي على العديد من </a:t>
            </a:r>
            <a:r>
              <a:rPr lang="ar-SA" sz="2400" dirty="0" smtClean="0">
                <a:latin typeface="Simplified Arabic" pitchFamily="18" charset="-78"/>
                <a:cs typeface="Calibri" pitchFamily="34" charset="0"/>
              </a:rPr>
              <a:t>الأدوات </a:t>
            </a:r>
            <a:r>
              <a:rPr lang="ar-SA" sz="2400" dirty="0">
                <a:latin typeface="Simplified Arabic" pitchFamily="18" charset="-78"/>
                <a:cs typeface="Calibri" pitchFamily="34" charset="0"/>
              </a:rPr>
              <a:t>المهمة التي تستخدم </a:t>
            </a:r>
            <a:r>
              <a:rPr lang="ar-DZ" sz="2400" dirty="0">
                <a:latin typeface="Simplified Arabic" pitchFamily="18" charset="-78"/>
                <a:cs typeface="Calibri" pitchFamily="34" charset="0"/>
              </a:rPr>
              <a:t>:</a:t>
            </a:r>
          </a:p>
          <a:p>
            <a:pPr algn="justLow" rtl="1" eaLnBrk="0" hangingPunct="0">
              <a:buFont typeface="Wingdings" pitchFamily="2" charset="2"/>
              <a:buChar char="Ø"/>
              <a:defRPr/>
            </a:pPr>
            <a:r>
              <a:rPr lang="ar-SA" sz="2400" dirty="0">
                <a:latin typeface="Simplified Arabic" pitchFamily="18" charset="-78"/>
                <a:cs typeface="Calibri" pitchFamily="34" charset="0"/>
              </a:rPr>
              <a:t>لتحديد المتغيرات وقيمها وترتيبها</a:t>
            </a:r>
            <a:r>
              <a:rPr lang="ar-DZ" sz="2400" dirty="0">
                <a:latin typeface="Simplified Arabic" pitchFamily="18" charset="-78"/>
                <a:cs typeface="Calibri" pitchFamily="34" charset="0"/>
              </a:rPr>
              <a:t>،</a:t>
            </a:r>
            <a:r>
              <a:rPr lang="ar-SA" sz="2400" dirty="0">
                <a:latin typeface="Simplified Arabic" pitchFamily="18" charset="-78"/>
                <a:cs typeface="Calibri" pitchFamily="34" charset="0"/>
              </a:rPr>
              <a:t> </a:t>
            </a:r>
            <a:endParaRPr lang="ar-DZ" sz="2400" dirty="0">
              <a:latin typeface="Simplified Arabic" pitchFamily="18" charset="-78"/>
              <a:cs typeface="Calibri" pitchFamily="34" charset="0"/>
            </a:endParaRPr>
          </a:p>
          <a:p>
            <a:pPr algn="justLow" rtl="1" eaLnBrk="0" hangingPunct="0">
              <a:buFont typeface="Wingdings" pitchFamily="2" charset="2"/>
              <a:buChar char="Ø"/>
              <a:defRPr/>
            </a:pPr>
            <a:r>
              <a:rPr lang="ar-SA" sz="2400" dirty="0">
                <a:latin typeface="Simplified Arabic" pitchFamily="18" charset="-78"/>
                <a:cs typeface="Calibri" pitchFamily="34" charset="0"/>
              </a:rPr>
              <a:t>تغيير تسميتها </a:t>
            </a:r>
            <a:r>
              <a:rPr lang="ar-DZ" sz="2400" dirty="0">
                <a:latin typeface="Simplified Arabic" pitchFamily="18" charset="-78"/>
                <a:cs typeface="Calibri" pitchFamily="34" charset="0"/>
              </a:rPr>
              <a:t>،</a:t>
            </a:r>
          </a:p>
          <a:p>
            <a:pPr algn="justLow" rtl="1" eaLnBrk="0" hangingPunct="0">
              <a:buFont typeface="Wingdings" pitchFamily="2" charset="2"/>
              <a:buChar char="Ø"/>
              <a:defRPr/>
            </a:pPr>
            <a:r>
              <a:rPr lang="ar-SA" sz="2400" dirty="0">
                <a:latin typeface="Simplified Arabic" pitchFamily="18" charset="-78"/>
                <a:cs typeface="Calibri" pitchFamily="34" charset="0"/>
              </a:rPr>
              <a:t>عملية فرز وتحويل ودمج مع بيانات أخرى وفصل  الملفات</a:t>
            </a:r>
            <a:r>
              <a:rPr lang="ar-DZ" sz="2400" dirty="0">
                <a:latin typeface="Simplified Arabic" pitchFamily="18" charset="-78"/>
                <a:cs typeface="Calibri" pitchFamily="34" charset="0"/>
              </a:rPr>
              <a:t>.</a:t>
            </a:r>
          </a:p>
          <a:p>
            <a:pPr algn="justLow" rtl="1" eaLnBrk="0" hangingPunct="0">
              <a:defRPr/>
            </a:pPr>
            <a:r>
              <a:rPr lang="ar-SA" sz="2400" dirty="0">
                <a:latin typeface="Simplified Arabic" pitchFamily="18" charset="-78"/>
                <a:cs typeface="Calibri" pitchFamily="34" charset="0"/>
              </a:rPr>
              <a:t> وغير ذلك من العمليات الشبيهة.</a:t>
            </a:r>
            <a:endParaRPr lang="ar-SA" sz="2400" dirty="0"/>
          </a:p>
        </p:txBody>
      </p:sp>
      <p:cxnSp>
        <p:nvCxnSpPr>
          <p:cNvPr id="14" name="Connecteur droit avec flèche 13"/>
          <p:cNvCxnSpPr/>
          <p:nvPr/>
        </p:nvCxnSpPr>
        <p:spPr>
          <a:xfrm flipH="1" flipV="1">
            <a:off x="1857376" y="1001266"/>
            <a:ext cx="3650728" cy="141962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34828" name="Rectangle 1"/>
          <p:cNvSpPr>
            <a:spLocks noChangeArrowheads="1"/>
          </p:cNvSpPr>
          <p:nvPr/>
        </p:nvSpPr>
        <p:spPr bwMode="auto">
          <a:xfrm>
            <a:off x="428625" y="1285875"/>
            <a:ext cx="35004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rtl="1" eaLnBrk="0" hangingPunct="0"/>
            <a:r>
              <a:rPr lang="ar-SA" sz="2000" b="1" dirty="0">
                <a:solidFill>
                  <a:srgbClr val="FFFF00"/>
                </a:solidFill>
                <a:latin typeface="Simplified Arabic" pitchFamily="18" charset="-78"/>
                <a:cs typeface="Calibri" pitchFamily="34" charset="0"/>
              </a:rPr>
              <a:t>3-قائمة العرض</a:t>
            </a:r>
            <a:endParaRPr lang="ar-DZ" sz="2000" b="1" dirty="0">
              <a:solidFill>
                <a:srgbClr val="FFFF00"/>
              </a:solidFill>
              <a:latin typeface="Simplified Arabic" pitchFamily="18" charset="-78"/>
              <a:cs typeface="Calibri" pitchFamily="34" charset="0"/>
            </a:endParaRPr>
          </a:p>
          <a:p>
            <a:pPr algn="ctr" rtl="1" eaLnBrk="0" hangingPunct="0"/>
            <a:r>
              <a:rPr lang="ar-SA" sz="2000" b="1" dirty="0">
                <a:solidFill>
                  <a:srgbClr val="FFFF00"/>
                </a:solidFill>
                <a:latin typeface="Simplified Arabic" pitchFamily="18" charset="-78"/>
                <a:cs typeface="Calibri" pitchFamily="34" charset="0"/>
              </a:rPr>
              <a:t> </a:t>
            </a:r>
            <a:r>
              <a:rPr lang="en-US" sz="2000" b="1" dirty="0">
                <a:solidFill>
                  <a:srgbClr val="FFFF00"/>
                </a:solidFill>
                <a:latin typeface="Simplified Arabic" pitchFamily="18" charset="-78"/>
                <a:cs typeface="Calibri" pitchFamily="34" charset="0"/>
              </a:rPr>
              <a:t> View Menu</a:t>
            </a:r>
            <a:r>
              <a:rPr lang="ar-SA" sz="2000" b="1" dirty="0" err="1">
                <a:solidFill>
                  <a:srgbClr val="FFFF00"/>
                </a:solidFill>
                <a:latin typeface="Simplified Arabic" pitchFamily="18" charset="-78"/>
                <a:cs typeface="Calibri" pitchFamily="34" charset="0"/>
              </a:rPr>
              <a:t>-</a:t>
            </a:r>
            <a:r>
              <a:rPr lang="ar-SA" sz="2000" b="1" dirty="0">
                <a:solidFill>
                  <a:srgbClr val="FFFF00"/>
                </a:solidFill>
                <a:latin typeface="Simplified Arabic" pitchFamily="18" charset="-78"/>
                <a:cs typeface="Calibri" pitchFamily="34" charset="0"/>
              </a:rPr>
              <a:t> </a:t>
            </a:r>
            <a:r>
              <a:rPr lang="fr-FR" sz="2000" b="1" dirty="0">
                <a:solidFill>
                  <a:srgbClr val="FFFF00"/>
                </a:solidFill>
                <a:latin typeface="Simplified Arabic" pitchFamily="18" charset="-78"/>
                <a:cs typeface="Calibri" pitchFamily="34" charset="0"/>
              </a:rPr>
              <a:t>Affichage</a:t>
            </a:r>
            <a:r>
              <a:rPr lang="ar-DZ" sz="2000" b="1" dirty="0" err="1">
                <a:solidFill>
                  <a:srgbClr val="FFFF00"/>
                </a:solidFill>
                <a:latin typeface="Simplified Arabic" pitchFamily="18" charset="-78"/>
                <a:cs typeface="Calibri" pitchFamily="34" charset="0"/>
              </a:rPr>
              <a:t>:</a:t>
            </a:r>
            <a:r>
              <a:rPr lang="ar-DZ" sz="2000" b="1" dirty="0">
                <a:solidFill>
                  <a:srgbClr val="FFFF00"/>
                </a:solidFill>
                <a:latin typeface="Simplified Arabic" pitchFamily="18" charset="-78"/>
                <a:cs typeface="Calibri" pitchFamily="34" charset="0"/>
              </a:rPr>
              <a:t> </a:t>
            </a:r>
            <a:endParaRPr lang="en-US" sz="2000" dirty="0">
              <a:solidFill>
                <a:srgbClr val="FFFF00"/>
              </a:solidFill>
            </a:endParaRPr>
          </a:p>
        </p:txBody>
      </p:sp>
      <p:sp>
        <p:nvSpPr>
          <p:cNvPr id="34829" name="Rectangle 2"/>
          <p:cNvSpPr>
            <a:spLocks noChangeArrowheads="1"/>
          </p:cNvSpPr>
          <p:nvPr/>
        </p:nvSpPr>
        <p:spPr bwMode="auto">
          <a:xfrm>
            <a:off x="5357813" y="1214438"/>
            <a:ext cx="31432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rtl="1" eaLnBrk="0" hangingPunct="0"/>
            <a:r>
              <a:rPr lang="ar-SA" sz="2400" b="1" dirty="0">
                <a:solidFill>
                  <a:srgbClr val="FFFF00"/>
                </a:solidFill>
                <a:latin typeface="Simplified Arabic" pitchFamily="18" charset="-78"/>
                <a:cs typeface="Calibri" pitchFamily="34" charset="0"/>
              </a:rPr>
              <a:t>4</a:t>
            </a:r>
            <a:r>
              <a:rPr lang="ar-SA" sz="2000" b="1" dirty="0">
                <a:solidFill>
                  <a:srgbClr val="FFFF00"/>
                </a:solidFill>
                <a:latin typeface="Simplified Arabic" pitchFamily="18" charset="-78"/>
                <a:cs typeface="Calibri" pitchFamily="34" charset="0"/>
              </a:rPr>
              <a:t>-قائمة البيانات</a:t>
            </a:r>
            <a:endParaRPr lang="ar-DZ" sz="2000" b="1" dirty="0">
              <a:solidFill>
                <a:srgbClr val="FFFF00"/>
              </a:solidFill>
              <a:latin typeface="Simplified Arabic" pitchFamily="18" charset="-78"/>
              <a:cs typeface="Calibri" pitchFamily="34" charset="0"/>
            </a:endParaRPr>
          </a:p>
          <a:p>
            <a:pPr algn="ctr" rtl="1" eaLnBrk="0" hangingPunct="0"/>
            <a:r>
              <a:rPr lang="ar-SA" sz="2000" b="1" dirty="0">
                <a:solidFill>
                  <a:srgbClr val="FFFF00"/>
                </a:solidFill>
                <a:latin typeface="Simplified Arabic" pitchFamily="18" charset="-78"/>
                <a:cs typeface="Calibri" pitchFamily="34" charset="0"/>
              </a:rPr>
              <a:t> </a:t>
            </a:r>
            <a:r>
              <a:rPr lang="en-US" sz="2000" b="1" dirty="0">
                <a:solidFill>
                  <a:srgbClr val="FFFF00"/>
                </a:solidFill>
                <a:latin typeface="Simplified Arabic" pitchFamily="18" charset="-78"/>
                <a:cs typeface="Calibri" pitchFamily="34" charset="0"/>
              </a:rPr>
              <a:t> Data Menu</a:t>
            </a:r>
            <a:r>
              <a:rPr lang="ar-SA" sz="2000" b="1" dirty="0" err="1">
                <a:solidFill>
                  <a:srgbClr val="FFFF00"/>
                </a:solidFill>
                <a:latin typeface="Simplified Arabic" pitchFamily="18" charset="-78"/>
                <a:cs typeface="Calibri" pitchFamily="34" charset="0"/>
              </a:rPr>
              <a:t>-</a:t>
            </a:r>
            <a:r>
              <a:rPr lang="ar-SA" sz="2000" b="1" dirty="0">
                <a:solidFill>
                  <a:srgbClr val="FFFF00"/>
                </a:solidFill>
                <a:latin typeface="Simplified Arabic" pitchFamily="18" charset="-78"/>
                <a:cs typeface="Calibri" pitchFamily="34" charset="0"/>
              </a:rPr>
              <a:t> </a:t>
            </a:r>
            <a:r>
              <a:rPr lang="fr-FR" sz="2000" b="1" dirty="0">
                <a:solidFill>
                  <a:srgbClr val="FFFF00"/>
                </a:solidFill>
                <a:latin typeface="Simplified Arabic" pitchFamily="18" charset="-78"/>
                <a:cs typeface="Calibri" pitchFamily="34" charset="0"/>
              </a:rPr>
              <a:t>Donn</a:t>
            </a:r>
            <a:r>
              <a:rPr lang="fr-FR" sz="2000" b="1" dirty="0">
                <a:solidFill>
                  <a:srgbClr val="FFFF00"/>
                </a:solidFill>
                <a:cs typeface="Calibri" pitchFamily="34" charset="0"/>
              </a:rPr>
              <a:t>é</a:t>
            </a:r>
            <a:r>
              <a:rPr lang="fr-FR" sz="2000" b="1" dirty="0">
                <a:solidFill>
                  <a:srgbClr val="FFFF00"/>
                </a:solidFill>
                <a:latin typeface="Simplified Arabic" pitchFamily="18" charset="-78"/>
                <a:cs typeface="Calibri" pitchFamily="34" charset="0"/>
              </a:rPr>
              <a:t>es</a:t>
            </a:r>
            <a:r>
              <a:rPr lang="ar-DZ" sz="2400" b="1" dirty="0" err="1">
                <a:solidFill>
                  <a:srgbClr val="FFFF00"/>
                </a:solidFill>
                <a:latin typeface="Simplified Arabic" pitchFamily="18" charset="-78"/>
                <a:cs typeface="Calibri" pitchFamily="34" charset="0"/>
              </a:rPr>
              <a:t>:</a:t>
            </a:r>
            <a:endParaRPr lang="en-US" sz="2400" dirty="0">
              <a:solidFill>
                <a:srgbClr val="FFFF00"/>
              </a:solidFill>
            </a:endParaRPr>
          </a:p>
        </p:txBody>
      </p:sp>
      <p:cxnSp>
        <p:nvCxnSpPr>
          <p:cNvPr id="18" name="Connecteur droit avec flèche 17"/>
          <p:cNvCxnSpPr/>
          <p:nvPr/>
        </p:nvCxnSpPr>
        <p:spPr>
          <a:xfrm flipV="1">
            <a:off x="827584" y="1001268"/>
            <a:ext cx="529729" cy="127560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9" name="Espace réservé du numéro de diapositive 8"/>
          <p:cNvSpPr>
            <a:spLocks noGrp="1"/>
          </p:cNvSpPr>
          <p:nvPr>
            <p:ph type="sldNum" sz="quarter" idx="12"/>
          </p:nvPr>
        </p:nvSpPr>
        <p:spPr/>
        <p:txBody>
          <a:bodyPr/>
          <a:lstStyle/>
          <a:p>
            <a:fld id="{CF4668DC-857F-487D-BFFA-8C0CA5037977}" type="slidenum">
              <a:rPr lang="fr-BE" smtClean="0"/>
              <a:pPr/>
              <a:t>11</a:t>
            </a:fld>
            <a:endParaRPr lang="fr-BE"/>
          </a:p>
        </p:txBody>
      </p:sp>
    </p:spTree>
  </p:cSld>
  <p:clrMapOvr>
    <a:masterClrMapping/>
  </p:clrMapOvr>
  <p:transition spd="slow">
    <p:pull dir="l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637"/>
          <p:cNvPicPr>
            <a:picLocks noChangeAspect="1" noChangeArrowheads="1"/>
          </p:cNvPicPr>
          <p:nvPr/>
        </p:nvPicPr>
        <p:blipFill>
          <a:blip r:embed="rId2" cstate="print">
            <a:extLst>
              <a:ext uri="{28A0092B-C50C-407E-A947-70E740481C1C}">
                <a14:useLocalDpi xmlns:a14="http://schemas.microsoft.com/office/drawing/2010/main" val="0"/>
              </a:ext>
            </a:extLst>
          </a:blip>
          <a:srcRect b="93234"/>
          <a:stretch>
            <a:fillRect/>
          </a:stretch>
        </p:blipFill>
        <p:spPr bwMode="auto">
          <a:xfrm>
            <a:off x="428625" y="0"/>
            <a:ext cx="8358188"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à coins arrondis 10"/>
          <p:cNvSpPr/>
          <p:nvPr/>
        </p:nvSpPr>
        <p:spPr>
          <a:xfrm>
            <a:off x="357158" y="2071678"/>
            <a:ext cx="3643338" cy="3500462"/>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indent="177800" algn="justLow" rtl="1" eaLnBrk="0" hangingPunct="0">
              <a:defRPr/>
            </a:pPr>
            <a:r>
              <a:rPr lang="ar-SA" sz="2800" dirty="0">
                <a:latin typeface="Simplified Arabic" pitchFamily="18" charset="-78"/>
                <a:cs typeface="Calibri" pitchFamily="34" charset="0"/>
              </a:rPr>
              <a:t>تحتوي على العديد من الأوامر التي تستخدم لعملية  التعديل في قيم المتغيرات</a:t>
            </a:r>
            <a:r>
              <a:rPr lang="ar-DZ" sz="2800" dirty="0">
                <a:latin typeface="Simplified Arabic" pitchFamily="18" charset="-78"/>
                <a:cs typeface="Calibri" pitchFamily="34" charset="0"/>
              </a:rPr>
              <a:t>.</a:t>
            </a:r>
            <a:r>
              <a:rPr lang="ar-SA" sz="2800" dirty="0">
                <a:latin typeface="Simplified Arabic" pitchFamily="18" charset="-78"/>
                <a:cs typeface="Calibri" pitchFamily="34" charset="0"/>
              </a:rPr>
              <a:t> </a:t>
            </a:r>
            <a:r>
              <a:rPr lang="ar-DZ" sz="2800" dirty="0">
                <a:latin typeface="Simplified Arabic" pitchFamily="18" charset="-78"/>
                <a:cs typeface="Calibri" pitchFamily="34" charset="0"/>
              </a:rPr>
              <a:t>   </a:t>
            </a:r>
          </a:p>
          <a:p>
            <a:pPr indent="177800" algn="justLow" rtl="1" eaLnBrk="0" hangingPunct="0">
              <a:defRPr/>
            </a:pPr>
            <a:r>
              <a:rPr lang="ar-SA" sz="2800" dirty="0">
                <a:latin typeface="Simplified Arabic" pitchFamily="18" charset="-78"/>
                <a:cs typeface="Calibri" pitchFamily="34" charset="0"/>
              </a:rPr>
              <a:t>مثل</a:t>
            </a:r>
            <a:r>
              <a:rPr lang="ar-DZ" sz="2800" dirty="0">
                <a:latin typeface="Simplified Arabic" pitchFamily="18" charset="-78"/>
                <a:cs typeface="Calibri" pitchFamily="34" charset="0"/>
              </a:rPr>
              <a:t>:</a:t>
            </a:r>
            <a:r>
              <a:rPr lang="ar-SA" sz="2800" dirty="0">
                <a:latin typeface="Simplified Arabic" pitchFamily="18" charset="-78"/>
                <a:cs typeface="Calibri" pitchFamily="34" charset="0"/>
              </a:rPr>
              <a:t> حساب قيم جديدة للمتغيرات وإعادة ترميز المتغيرات وتحديد الرتب وغيرها.</a:t>
            </a:r>
            <a:endParaRPr lang="ar-SA" sz="2800" dirty="0"/>
          </a:p>
        </p:txBody>
      </p:sp>
      <p:sp>
        <p:nvSpPr>
          <p:cNvPr id="8" name="Rectangle à coins arrondis 7"/>
          <p:cNvSpPr/>
          <p:nvPr/>
        </p:nvSpPr>
        <p:spPr>
          <a:xfrm>
            <a:off x="5143504" y="2143116"/>
            <a:ext cx="3643338" cy="3357586"/>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indent="177800" algn="just" rtl="1" eaLnBrk="0" hangingPunct="0">
              <a:defRPr/>
            </a:pPr>
            <a:r>
              <a:rPr lang="ar-SA" sz="2800" dirty="0">
                <a:latin typeface="Simplified Arabic" pitchFamily="18" charset="-78"/>
                <a:cs typeface="Calibri" pitchFamily="34" charset="0"/>
              </a:rPr>
              <a:t>تعتبر أهم قائمة </a:t>
            </a:r>
            <a:r>
              <a:rPr lang="ar-SA" sz="2800" dirty="0" err="1">
                <a:latin typeface="Simplified Arabic" pitchFamily="18" charset="-78"/>
                <a:cs typeface="Calibri" pitchFamily="34" charset="0"/>
              </a:rPr>
              <a:t>لإحتوائها</a:t>
            </a:r>
            <a:r>
              <a:rPr lang="ar-SA" sz="2800" dirty="0">
                <a:latin typeface="Simplified Arabic" pitchFamily="18" charset="-78"/>
                <a:cs typeface="Calibri" pitchFamily="34" charset="0"/>
              </a:rPr>
              <a:t> على العديد من الأوامر لتنفيذ التحليلات الإحصائية المختلفة. </a:t>
            </a:r>
            <a:endParaRPr lang="ar-DZ" sz="2800" dirty="0">
              <a:latin typeface="Simplified Arabic" pitchFamily="18" charset="-78"/>
              <a:cs typeface="Calibri" pitchFamily="34" charset="0"/>
            </a:endParaRPr>
          </a:p>
          <a:p>
            <a:pPr indent="177800" algn="just" rtl="1" eaLnBrk="0" hangingPunct="0">
              <a:defRPr/>
            </a:pPr>
            <a:r>
              <a:rPr lang="ar-SA" sz="2800" dirty="0">
                <a:latin typeface="Simplified Arabic" pitchFamily="18" charset="-78"/>
                <a:cs typeface="Calibri" pitchFamily="34" charset="0"/>
              </a:rPr>
              <a:t>مثل</a:t>
            </a:r>
            <a:r>
              <a:rPr lang="ar-DZ" sz="2800" dirty="0">
                <a:latin typeface="Simplified Arabic" pitchFamily="18" charset="-78"/>
                <a:cs typeface="Calibri" pitchFamily="34" charset="0"/>
              </a:rPr>
              <a:t>:</a:t>
            </a:r>
            <a:r>
              <a:rPr lang="ar-SA" sz="2800" dirty="0">
                <a:latin typeface="Simplified Arabic" pitchFamily="18" charset="-78"/>
                <a:cs typeface="Calibri" pitchFamily="34" charset="0"/>
              </a:rPr>
              <a:t> مقاييس النزعة المركزية وكذا حساب مقاييس التشتت وغيرها.</a:t>
            </a:r>
            <a:endParaRPr lang="ar-SA" sz="2800" dirty="0"/>
          </a:p>
        </p:txBody>
      </p:sp>
      <p:cxnSp>
        <p:nvCxnSpPr>
          <p:cNvPr id="14" name="Connecteur droit avec flèche 13"/>
          <p:cNvCxnSpPr/>
          <p:nvPr/>
        </p:nvCxnSpPr>
        <p:spPr>
          <a:xfrm rot="10800000">
            <a:off x="2857500" y="785813"/>
            <a:ext cx="2428875" cy="150018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8" name="Connecteur droit avec flèche 17"/>
          <p:cNvCxnSpPr/>
          <p:nvPr/>
        </p:nvCxnSpPr>
        <p:spPr>
          <a:xfrm rot="5400000" flipH="1" flipV="1">
            <a:off x="1107281" y="892969"/>
            <a:ext cx="1214438" cy="11430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35853" name="Rectangle 3"/>
          <p:cNvSpPr>
            <a:spLocks noChangeArrowheads="1"/>
          </p:cNvSpPr>
          <p:nvPr/>
        </p:nvSpPr>
        <p:spPr bwMode="auto">
          <a:xfrm>
            <a:off x="500063" y="1214438"/>
            <a:ext cx="37861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rtl="1" eaLnBrk="0" hangingPunct="0"/>
            <a:r>
              <a:rPr lang="ar-SA" sz="2000" b="1" dirty="0">
                <a:solidFill>
                  <a:srgbClr val="FFFF00"/>
                </a:solidFill>
                <a:latin typeface="Simplified Arabic" pitchFamily="18" charset="-78"/>
                <a:cs typeface="Calibri" pitchFamily="34" charset="0"/>
              </a:rPr>
              <a:t>5-قائمة التحويل </a:t>
            </a:r>
            <a:r>
              <a:rPr lang="en-US" sz="2000" b="1" dirty="0">
                <a:solidFill>
                  <a:srgbClr val="FFFF00"/>
                </a:solidFill>
                <a:latin typeface="Simplified Arabic" pitchFamily="18" charset="-78"/>
                <a:cs typeface="Calibri" pitchFamily="34" charset="0"/>
              </a:rPr>
              <a:t> </a:t>
            </a:r>
            <a:endParaRPr lang="ar-DZ" sz="2000" b="1" dirty="0">
              <a:solidFill>
                <a:srgbClr val="FFFF00"/>
              </a:solidFill>
              <a:latin typeface="Simplified Arabic" pitchFamily="18" charset="-78"/>
              <a:cs typeface="Calibri" pitchFamily="34" charset="0"/>
            </a:endParaRPr>
          </a:p>
          <a:p>
            <a:pPr algn="ctr" rtl="1" eaLnBrk="0" hangingPunct="0"/>
            <a:r>
              <a:rPr lang="en-US" sz="2000" b="1" dirty="0">
                <a:solidFill>
                  <a:srgbClr val="FFFF00"/>
                </a:solidFill>
                <a:latin typeface="Simplified Arabic" pitchFamily="18" charset="-78"/>
                <a:cs typeface="Calibri" pitchFamily="34" charset="0"/>
              </a:rPr>
              <a:t>Transform Menu</a:t>
            </a:r>
            <a:r>
              <a:rPr lang="ar-SA" sz="2000" b="1" dirty="0" err="1">
                <a:solidFill>
                  <a:srgbClr val="FFFF00"/>
                </a:solidFill>
                <a:latin typeface="Simplified Arabic" pitchFamily="18" charset="-78"/>
                <a:cs typeface="Calibri" pitchFamily="34" charset="0"/>
              </a:rPr>
              <a:t>-</a:t>
            </a:r>
            <a:r>
              <a:rPr lang="ar-SA" sz="2000" b="1" dirty="0">
                <a:solidFill>
                  <a:srgbClr val="FFFF00"/>
                </a:solidFill>
                <a:latin typeface="Simplified Arabic" pitchFamily="18" charset="-78"/>
                <a:cs typeface="Calibri" pitchFamily="34" charset="0"/>
              </a:rPr>
              <a:t> </a:t>
            </a:r>
            <a:r>
              <a:rPr lang="fr-FR" sz="2000" b="1" dirty="0">
                <a:solidFill>
                  <a:srgbClr val="FFFF00"/>
                </a:solidFill>
                <a:latin typeface="Simplified Arabic" pitchFamily="18" charset="-78"/>
                <a:cs typeface="Calibri" pitchFamily="34" charset="0"/>
              </a:rPr>
              <a:t>Transformer</a:t>
            </a:r>
            <a:r>
              <a:rPr lang="ar-DZ" sz="2000" b="1" dirty="0" err="1">
                <a:solidFill>
                  <a:srgbClr val="FFFF00"/>
                </a:solidFill>
                <a:latin typeface="Simplified Arabic" pitchFamily="18" charset="-78"/>
                <a:cs typeface="Calibri" pitchFamily="34" charset="0"/>
              </a:rPr>
              <a:t>:</a:t>
            </a:r>
            <a:endParaRPr lang="en-US" sz="2000" dirty="0">
              <a:solidFill>
                <a:srgbClr val="FFFF00"/>
              </a:solidFill>
            </a:endParaRPr>
          </a:p>
        </p:txBody>
      </p:sp>
      <p:sp>
        <p:nvSpPr>
          <p:cNvPr id="35854" name="Rectangle 1"/>
          <p:cNvSpPr>
            <a:spLocks noChangeArrowheads="1"/>
          </p:cNvSpPr>
          <p:nvPr/>
        </p:nvSpPr>
        <p:spPr bwMode="auto">
          <a:xfrm>
            <a:off x="5286375" y="1285875"/>
            <a:ext cx="3429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rtl="1" eaLnBrk="0" hangingPunct="0"/>
            <a:r>
              <a:rPr lang="ar-SA" sz="2000" b="1" dirty="0">
                <a:solidFill>
                  <a:srgbClr val="FFFF00"/>
                </a:solidFill>
                <a:latin typeface="Simplified Arabic" pitchFamily="18" charset="-78"/>
                <a:cs typeface="Calibri" pitchFamily="34" charset="0"/>
              </a:rPr>
              <a:t>6-قائمة </a:t>
            </a:r>
            <a:r>
              <a:rPr lang="ar-SA" sz="2000" b="1" dirty="0" err="1">
                <a:solidFill>
                  <a:srgbClr val="FFFF00"/>
                </a:solidFill>
                <a:latin typeface="Simplified Arabic" pitchFamily="18" charset="-78"/>
                <a:cs typeface="Calibri" pitchFamily="34" charset="0"/>
              </a:rPr>
              <a:t>التحليل </a:t>
            </a:r>
            <a:r>
              <a:rPr lang="ar-SA" sz="2000" b="1" dirty="0">
                <a:solidFill>
                  <a:srgbClr val="FFFF00"/>
                </a:solidFill>
                <a:latin typeface="Simplified Arabic" pitchFamily="18" charset="-78"/>
                <a:cs typeface="Calibri" pitchFamily="34" charset="0"/>
              </a:rPr>
              <a:t>- الإحصاء </a:t>
            </a:r>
            <a:endParaRPr lang="ar-DZ" sz="2000" b="1" dirty="0">
              <a:solidFill>
                <a:srgbClr val="FFFF00"/>
              </a:solidFill>
              <a:latin typeface="Simplified Arabic" pitchFamily="18" charset="-78"/>
              <a:cs typeface="Calibri" pitchFamily="34" charset="0"/>
            </a:endParaRPr>
          </a:p>
          <a:p>
            <a:pPr algn="ctr" rtl="1" eaLnBrk="0" hangingPunct="0"/>
            <a:r>
              <a:rPr lang="en-US" sz="2000" b="1" dirty="0">
                <a:solidFill>
                  <a:srgbClr val="FFFF00"/>
                </a:solidFill>
                <a:latin typeface="Simplified Arabic" pitchFamily="18" charset="-78"/>
                <a:cs typeface="Calibri" pitchFamily="34" charset="0"/>
              </a:rPr>
              <a:t> Analyze Menu</a:t>
            </a:r>
            <a:r>
              <a:rPr lang="ar-SA" sz="2000" b="1" dirty="0" err="1">
                <a:solidFill>
                  <a:srgbClr val="FFFF00"/>
                </a:solidFill>
                <a:latin typeface="Simplified Arabic" pitchFamily="18" charset="-78"/>
                <a:cs typeface="Calibri" pitchFamily="34" charset="0"/>
              </a:rPr>
              <a:t>-</a:t>
            </a:r>
            <a:r>
              <a:rPr lang="ar-SA" sz="2000" b="1" dirty="0">
                <a:solidFill>
                  <a:srgbClr val="FFFF00"/>
                </a:solidFill>
                <a:latin typeface="Simplified Arabic" pitchFamily="18" charset="-78"/>
                <a:cs typeface="Calibri" pitchFamily="34" charset="0"/>
              </a:rPr>
              <a:t> </a:t>
            </a:r>
            <a:r>
              <a:rPr lang="fr-FR" sz="2000" b="1" dirty="0">
                <a:solidFill>
                  <a:srgbClr val="FFFF00"/>
                </a:solidFill>
                <a:latin typeface="Simplified Arabic" pitchFamily="18" charset="-78"/>
                <a:cs typeface="Calibri" pitchFamily="34" charset="0"/>
              </a:rPr>
              <a:t>Analyse</a:t>
            </a:r>
            <a:r>
              <a:rPr lang="ar-DZ" sz="2000" b="1" dirty="0" err="1">
                <a:solidFill>
                  <a:srgbClr val="FFFF00"/>
                </a:solidFill>
                <a:latin typeface="Simplified Arabic" pitchFamily="18" charset="-78"/>
                <a:cs typeface="Calibri" pitchFamily="34" charset="0"/>
              </a:rPr>
              <a:t>:</a:t>
            </a:r>
            <a:endParaRPr lang="en-US" sz="2000" dirty="0">
              <a:solidFill>
                <a:srgbClr val="FFFF00"/>
              </a:solidFill>
            </a:endParaRPr>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12</a:t>
            </a:fld>
            <a:endParaRPr lang="fr-BE"/>
          </a:p>
        </p:txBody>
      </p:sp>
    </p:spTree>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637"/>
          <p:cNvPicPr>
            <a:picLocks noChangeAspect="1" noChangeArrowheads="1"/>
          </p:cNvPicPr>
          <p:nvPr/>
        </p:nvPicPr>
        <p:blipFill>
          <a:blip r:embed="rId2" cstate="print">
            <a:extLst>
              <a:ext uri="{28A0092B-C50C-407E-A947-70E740481C1C}">
                <a14:useLocalDpi xmlns:a14="http://schemas.microsoft.com/office/drawing/2010/main" val="0"/>
              </a:ext>
            </a:extLst>
          </a:blip>
          <a:srcRect b="93234"/>
          <a:stretch>
            <a:fillRect/>
          </a:stretch>
        </p:blipFill>
        <p:spPr bwMode="auto">
          <a:xfrm>
            <a:off x="428625" y="0"/>
            <a:ext cx="8358188"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à coins arrondis 10"/>
          <p:cNvSpPr/>
          <p:nvPr/>
        </p:nvSpPr>
        <p:spPr>
          <a:xfrm>
            <a:off x="357158" y="2071678"/>
            <a:ext cx="3429024" cy="3643338"/>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indent="457200" algn="justLow" rtl="1" eaLnBrk="0" hangingPunct="0">
              <a:defRPr/>
            </a:pPr>
            <a:r>
              <a:rPr lang="ar-SA" sz="2800" dirty="0">
                <a:latin typeface="Simplified Arabic" pitchFamily="18" charset="-78"/>
                <a:cs typeface="Calibri" pitchFamily="34" charset="0"/>
              </a:rPr>
              <a:t>تشمل </a:t>
            </a:r>
            <a:r>
              <a:rPr lang="ar-DZ" sz="2800" dirty="0" err="1">
                <a:latin typeface="Simplified Arabic" pitchFamily="18" charset="-78"/>
                <a:cs typeface="Calibri" pitchFamily="34" charset="0"/>
              </a:rPr>
              <a:t>ال</a:t>
            </a:r>
            <a:r>
              <a:rPr lang="ar-SA" sz="2800" dirty="0">
                <a:latin typeface="Simplified Arabic" pitchFamily="18" charset="-78"/>
                <a:cs typeface="Calibri" pitchFamily="34" charset="0"/>
              </a:rPr>
              <a:t>قائمة على العديد من الأوامر لتمثيل البيانات بيانيا، والتي تعرض البيانات بعدة طرق </a:t>
            </a:r>
            <a:r>
              <a:rPr lang="ar-SA" sz="2800" dirty="0" err="1">
                <a:latin typeface="Simplified Arabic" pitchFamily="18" charset="-78"/>
                <a:cs typeface="Calibri" pitchFamily="34" charset="0"/>
              </a:rPr>
              <a:t>لتلائم</a:t>
            </a:r>
            <a:r>
              <a:rPr lang="ar-SA" sz="2800" dirty="0">
                <a:latin typeface="Simplified Arabic" pitchFamily="18" charset="-78"/>
                <a:cs typeface="Calibri" pitchFamily="34" charset="0"/>
              </a:rPr>
              <a:t> التحليل المطلوب.</a:t>
            </a:r>
            <a:endParaRPr lang="ar-SA" sz="2800" dirty="0"/>
          </a:p>
        </p:txBody>
      </p:sp>
      <p:sp>
        <p:nvSpPr>
          <p:cNvPr id="8" name="Rectangle à coins arrondis 7"/>
          <p:cNvSpPr/>
          <p:nvPr/>
        </p:nvSpPr>
        <p:spPr>
          <a:xfrm>
            <a:off x="4857752" y="2143116"/>
            <a:ext cx="3929090" cy="3643338"/>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indent="457200" algn="justLow" rtl="1" eaLnBrk="0" hangingPunct="0">
              <a:defRPr/>
            </a:pPr>
            <a:r>
              <a:rPr lang="ar-SA" sz="2800" dirty="0">
                <a:latin typeface="Simplified Arabic" pitchFamily="18" charset="-78"/>
                <a:cs typeface="Calibri" pitchFamily="34" charset="0"/>
              </a:rPr>
              <a:t>تستخدم لمعرفة بعض المعلومات عن</a:t>
            </a:r>
            <a:r>
              <a:rPr lang="ar-DZ" sz="2800" dirty="0">
                <a:latin typeface="Simplified Arabic" pitchFamily="18" charset="-78"/>
                <a:cs typeface="Calibri" pitchFamily="34" charset="0"/>
              </a:rPr>
              <a:t>:</a:t>
            </a:r>
          </a:p>
          <a:p>
            <a:pPr algn="justLow" rtl="1" eaLnBrk="0" hangingPunct="0">
              <a:buFont typeface="Wingdings" pitchFamily="2" charset="2"/>
              <a:buChar char="Ø"/>
              <a:defRPr/>
            </a:pPr>
            <a:r>
              <a:rPr lang="ar-SA" sz="2800" dirty="0">
                <a:latin typeface="Simplified Arabic" pitchFamily="18" charset="-78"/>
                <a:cs typeface="Calibri" pitchFamily="34" charset="0"/>
              </a:rPr>
              <a:t> الملف المستخدم</a:t>
            </a:r>
            <a:r>
              <a:rPr lang="ar-DZ" sz="2800" dirty="0">
                <a:latin typeface="Simplified Arabic" pitchFamily="18" charset="-78"/>
                <a:cs typeface="Calibri" pitchFamily="34" charset="0"/>
              </a:rPr>
              <a:t>،</a:t>
            </a:r>
          </a:p>
          <a:p>
            <a:pPr algn="justLow" rtl="1" eaLnBrk="0" hangingPunct="0">
              <a:buFont typeface="Wingdings" pitchFamily="2" charset="2"/>
              <a:buChar char="Ø"/>
              <a:defRPr/>
            </a:pPr>
            <a:r>
              <a:rPr lang="ar-SA" sz="2800" dirty="0">
                <a:latin typeface="Simplified Arabic" pitchFamily="18" charset="-78"/>
                <a:cs typeface="Calibri" pitchFamily="34" charset="0"/>
              </a:rPr>
              <a:t>المتغيرات التي يتضمنها</a:t>
            </a:r>
            <a:r>
              <a:rPr lang="ar-DZ" sz="2800" dirty="0">
                <a:latin typeface="Simplified Arabic" pitchFamily="18" charset="-78"/>
                <a:cs typeface="Calibri" pitchFamily="34" charset="0"/>
              </a:rPr>
              <a:t>،</a:t>
            </a:r>
            <a:r>
              <a:rPr lang="ar-SA" sz="2800" dirty="0">
                <a:latin typeface="Simplified Arabic" pitchFamily="18" charset="-78"/>
                <a:cs typeface="Calibri" pitchFamily="34" charset="0"/>
              </a:rPr>
              <a:t> وكذلك تحديد وتعريف المجموعات الجزئية للمتغيرات المختلفة.</a:t>
            </a:r>
            <a:endParaRPr lang="ar-SA" sz="2800" dirty="0"/>
          </a:p>
        </p:txBody>
      </p:sp>
      <p:cxnSp>
        <p:nvCxnSpPr>
          <p:cNvPr id="14" name="Connecteur droit avec flèche 13"/>
          <p:cNvCxnSpPr/>
          <p:nvPr/>
        </p:nvCxnSpPr>
        <p:spPr>
          <a:xfrm rot="16200000" flipV="1">
            <a:off x="3857625" y="1143001"/>
            <a:ext cx="1500187" cy="78581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8" name="Connecteur droit avec flèche 17"/>
          <p:cNvCxnSpPr/>
          <p:nvPr/>
        </p:nvCxnSpPr>
        <p:spPr>
          <a:xfrm rot="5400000" flipH="1" flipV="1">
            <a:off x="3036888" y="1463675"/>
            <a:ext cx="1428750" cy="2159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36877" name="Rectangle 2"/>
          <p:cNvSpPr>
            <a:spLocks noChangeArrowheads="1"/>
          </p:cNvSpPr>
          <p:nvPr/>
        </p:nvSpPr>
        <p:spPr bwMode="auto">
          <a:xfrm>
            <a:off x="285750" y="1071563"/>
            <a:ext cx="35718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rtl="1" eaLnBrk="0" hangingPunct="0"/>
            <a:r>
              <a:rPr lang="ar-SA" sz="2400" b="1" dirty="0">
                <a:solidFill>
                  <a:srgbClr val="FFFF00"/>
                </a:solidFill>
                <a:latin typeface="Simplified Arabic" pitchFamily="18" charset="-78"/>
                <a:cs typeface="Calibri" pitchFamily="34" charset="0"/>
              </a:rPr>
              <a:t>7-قائمة الرسم </a:t>
            </a:r>
            <a:endParaRPr lang="ar-DZ" sz="2400" b="1" dirty="0">
              <a:solidFill>
                <a:srgbClr val="FFFF00"/>
              </a:solidFill>
              <a:latin typeface="Simplified Arabic" pitchFamily="18" charset="-78"/>
              <a:cs typeface="Calibri" pitchFamily="34" charset="0"/>
            </a:endParaRPr>
          </a:p>
          <a:p>
            <a:pPr algn="ctr" rtl="1" eaLnBrk="0" hangingPunct="0"/>
            <a:r>
              <a:rPr lang="en-US" sz="2400" b="1" dirty="0">
                <a:solidFill>
                  <a:srgbClr val="FFFF00"/>
                </a:solidFill>
                <a:latin typeface="Simplified Arabic" pitchFamily="18" charset="-78"/>
                <a:cs typeface="Calibri" pitchFamily="34" charset="0"/>
              </a:rPr>
              <a:t>Graphs Menu</a:t>
            </a:r>
            <a:r>
              <a:rPr lang="ar-SA" sz="2400" b="1" dirty="0" err="1">
                <a:solidFill>
                  <a:srgbClr val="FFFF00"/>
                </a:solidFill>
                <a:latin typeface="Simplified Arabic" pitchFamily="18" charset="-78"/>
                <a:cs typeface="Calibri" pitchFamily="34" charset="0"/>
              </a:rPr>
              <a:t>-</a:t>
            </a:r>
            <a:r>
              <a:rPr lang="ar-SA" sz="2400" b="1" dirty="0">
                <a:solidFill>
                  <a:srgbClr val="FFFF00"/>
                </a:solidFill>
                <a:latin typeface="Simplified Arabic" pitchFamily="18" charset="-78"/>
                <a:cs typeface="Calibri" pitchFamily="34" charset="0"/>
              </a:rPr>
              <a:t> </a:t>
            </a:r>
            <a:r>
              <a:rPr lang="fr-FR" sz="2400" b="1" dirty="0">
                <a:solidFill>
                  <a:srgbClr val="FFFF00"/>
                </a:solidFill>
                <a:latin typeface="Simplified Arabic" pitchFamily="18" charset="-78"/>
                <a:cs typeface="Calibri" pitchFamily="34" charset="0"/>
              </a:rPr>
              <a:t>Graphes</a:t>
            </a:r>
            <a:r>
              <a:rPr lang="ar-DZ" sz="2400" b="1" dirty="0" err="1">
                <a:solidFill>
                  <a:srgbClr val="FFFF00"/>
                </a:solidFill>
                <a:latin typeface="Simplified Arabic" pitchFamily="18" charset="-78"/>
                <a:cs typeface="Calibri" pitchFamily="34" charset="0"/>
              </a:rPr>
              <a:t>:</a:t>
            </a:r>
            <a:endParaRPr lang="en-US" sz="2400" dirty="0">
              <a:solidFill>
                <a:srgbClr val="FFFF00"/>
              </a:solidFill>
            </a:endParaRPr>
          </a:p>
        </p:txBody>
      </p:sp>
      <p:sp>
        <p:nvSpPr>
          <p:cNvPr id="10" name="Rectangle 3"/>
          <p:cNvSpPr>
            <a:spLocks noChangeArrowheads="1"/>
          </p:cNvSpPr>
          <p:nvPr/>
        </p:nvSpPr>
        <p:spPr bwMode="auto">
          <a:xfrm>
            <a:off x="4643438" y="1071563"/>
            <a:ext cx="4214812" cy="830262"/>
          </a:xfrm>
          <a:prstGeom prst="rect">
            <a:avLst/>
          </a:prstGeom>
          <a:noFill/>
          <a:ln w="9525">
            <a:noFill/>
            <a:miter lim="800000"/>
            <a:headEnd/>
            <a:tailEnd/>
          </a:ln>
        </p:spPr>
        <p:txBody>
          <a:bodyPr anchor="ctr">
            <a:spAutoFit/>
          </a:bodyPr>
          <a:lstStyle/>
          <a:p>
            <a:pPr indent="95250" algn="ctr" rtl="1" eaLnBrk="0" hangingPunct="0">
              <a:defRPr/>
            </a:pPr>
            <a:r>
              <a:rPr lang="ar-SA" sz="2400" b="1" dirty="0">
                <a:solidFill>
                  <a:srgbClr val="FFFF00"/>
                </a:solidFill>
                <a:latin typeface="Simplified Arabic" pitchFamily="18" charset="-78"/>
                <a:cs typeface="Calibri" pitchFamily="34" charset="0"/>
              </a:rPr>
              <a:t>8-قائمة الخدمات/الأدوات</a:t>
            </a:r>
            <a:endParaRPr lang="ar-DZ" sz="2400" b="1" dirty="0">
              <a:solidFill>
                <a:srgbClr val="FFFF00"/>
              </a:solidFill>
              <a:latin typeface="Simplified Arabic" pitchFamily="18" charset="-78"/>
              <a:cs typeface="Calibri" pitchFamily="34" charset="0"/>
            </a:endParaRPr>
          </a:p>
          <a:p>
            <a:pPr indent="457200" algn="ctr" rtl="1" eaLnBrk="0" hangingPunct="0">
              <a:defRPr/>
            </a:pPr>
            <a:r>
              <a:rPr lang="ar-SA" sz="2400" b="1" dirty="0">
                <a:solidFill>
                  <a:srgbClr val="FFFF00"/>
                </a:solidFill>
                <a:latin typeface="Simplified Arabic" pitchFamily="18" charset="-78"/>
                <a:cs typeface="Calibri" pitchFamily="34" charset="0"/>
              </a:rPr>
              <a:t> </a:t>
            </a:r>
            <a:r>
              <a:rPr lang="en-US" sz="2400" b="1" dirty="0">
                <a:solidFill>
                  <a:srgbClr val="FFFF00"/>
                </a:solidFill>
                <a:latin typeface="Simplified Arabic" pitchFamily="18" charset="-78"/>
                <a:cs typeface="Calibri" pitchFamily="34" charset="0"/>
              </a:rPr>
              <a:t> Utilities Menu</a:t>
            </a:r>
            <a:r>
              <a:rPr lang="ar-SA" sz="2400" b="1" dirty="0">
                <a:solidFill>
                  <a:srgbClr val="FFFF00"/>
                </a:solidFill>
                <a:latin typeface="Simplified Arabic" pitchFamily="18" charset="-78"/>
                <a:cs typeface="Calibri" pitchFamily="34" charset="0"/>
              </a:rPr>
              <a:t>- </a:t>
            </a:r>
            <a:r>
              <a:rPr lang="fr-FR" sz="2400" b="1" dirty="0">
                <a:solidFill>
                  <a:srgbClr val="FFFF00"/>
                </a:solidFill>
                <a:latin typeface="Simplified Arabic" pitchFamily="18" charset="-78"/>
                <a:cs typeface="Calibri" pitchFamily="34" charset="0"/>
              </a:rPr>
              <a:t>Utilitaires</a:t>
            </a:r>
            <a:r>
              <a:rPr lang="ar-DZ" sz="2400" b="1" dirty="0">
                <a:solidFill>
                  <a:srgbClr val="FFFF00"/>
                </a:solidFill>
                <a:latin typeface="Simplified Arabic" pitchFamily="18" charset="-78"/>
                <a:cs typeface="Calibri" pitchFamily="34" charset="0"/>
              </a:rPr>
              <a:t>:</a:t>
            </a:r>
            <a:endParaRPr lang="en-US" sz="2400" dirty="0">
              <a:solidFill>
                <a:srgbClr val="FFFF00"/>
              </a:solidFill>
            </a:endParaRPr>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13</a:t>
            </a:fld>
            <a:endParaRPr lang="fr-BE"/>
          </a:p>
        </p:txBody>
      </p:sp>
    </p:spTree>
  </p:cSld>
  <p:clrMapOvr>
    <a:masterClrMapping/>
  </p:clrMapOvr>
  <p:transition spd="slow">
    <p:strips dir="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637"/>
          <p:cNvPicPr>
            <a:picLocks noChangeAspect="1" noChangeArrowheads="1"/>
          </p:cNvPicPr>
          <p:nvPr/>
        </p:nvPicPr>
        <p:blipFill>
          <a:blip r:embed="rId2" cstate="print">
            <a:extLst>
              <a:ext uri="{28A0092B-C50C-407E-A947-70E740481C1C}">
                <a14:useLocalDpi xmlns:a14="http://schemas.microsoft.com/office/drawing/2010/main" val="0"/>
              </a:ext>
            </a:extLst>
          </a:blip>
          <a:srcRect b="93234"/>
          <a:stretch>
            <a:fillRect/>
          </a:stretch>
        </p:blipFill>
        <p:spPr bwMode="auto">
          <a:xfrm>
            <a:off x="428625" y="0"/>
            <a:ext cx="8358188"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à coins arrondis 10"/>
          <p:cNvSpPr/>
          <p:nvPr/>
        </p:nvSpPr>
        <p:spPr>
          <a:xfrm>
            <a:off x="571472" y="2285992"/>
            <a:ext cx="3357586" cy="3286148"/>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indent="457200" algn="justLow" rtl="1" eaLnBrk="0" hangingPunct="0">
              <a:defRPr/>
            </a:pPr>
            <a:r>
              <a:rPr lang="ar-SA" sz="2800" dirty="0">
                <a:latin typeface="Simplified Arabic" pitchFamily="18" charset="-78"/>
                <a:cs typeface="Calibri" pitchFamily="34" charset="0"/>
              </a:rPr>
              <a:t>تستخدم </a:t>
            </a:r>
            <a:r>
              <a:rPr lang="ar-DZ" sz="2800" dirty="0" err="1">
                <a:latin typeface="Simplified Arabic" pitchFamily="18" charset="-78"/>
                <a:cs typeface="Calibri" pitchFamily="34" charset="0"/>
              </a:rPr>
              <a:t>ال</a:t>
            </a:r>
            <a:r>
              <a:rPr lang="ar-SA" sz="2800" dirty="0">
                <a:latin typeface="Simplified Arabic" pitchFamily="18" charset="-78"/>
                <a:cs typeface="Calibri" pitchFamily="34" charset="0"/>
              </a:rPr>
              <a:t>قائمة</a:t>
            </a:r>
            <a:r>
              <a:rPr lang="ar-DZ" sz="2800" dirty="0">
                <a:latin typeface="Simplified Arabic" pitchFamily="18" charset="-78"/>
                <a:cs typeface="Calibri" pitchFamily="34" charset="0"/>
              </a:rPr>
              <a:t>:</a:t>
            </a:r>
          </a:p>
          <a:p>
            <a:pPr indent="95250" algn="justLow" rtl="1" eaLnBrk="0" hangingPunct="0">
              <a:buFont typeface="Wingdings" pitchFamily="2" charset="2"/>
              <a:buChar char="Ø"/>
              <a:defRPr/>
            </a:pPr>
            <a:r>
              <a:rPr lang="ar-SA" sz="2800" dirty="0">
                <a:latin typeface="Simplified Arabic" pitchFamily="18" charset="-78"/>
                <a:cs typeface="Calibri" pitchFamily="34" charset="0"/>
              </a:rPr>
              <a:t> للتنقل من نافذة إلى أخرى</a:t>
            </a:r>
            <a:r>
              <a:rPr lang="ar-DZ" sz="2800" dirty="0">
                <a:latin typeface="Simplified Arabic" pitchFamily="18" charset="-78"/>
                <a:cs typeface="Calibri" pitchFamily="34" charset="0"/>
              </a:rPr>
              <a:t>،</a:t>
            </a:r>
          </a:p>
          <a:p>
            <a:pPr indent="95250" algn="justLow" rtl="1" eaLnBrk="0" hangingPunct="0">
              <a:buFont typeface="Wingdings" pitchFamily="2" charset="2"/>
              <a:buChar char="Ø"/>
              <a:defRPr/>
            </a:pPr>
            <a:r>
              <a:rPr lang="ar-SA" sz="2800" dirty="0">
                <a:latin typeface="Simplified Arabic" pitchFamily="18" charset="-78"/>
                <a:cs typeface="Calibri" pitchFamily="34" charset="0"/>
              </a:rPr>
              <a:t> أو التحكم في حجمها من حيث تكبير أو تصغيرها. </a:t>
            </a:r>
            <a:endParaRPr lang="ar-SA" sz="2800" dirty="0"/>
          </a:p>
        </p:txBody>
      </p:sp>
      <p:sp>
        <p:nvSpPr>
          <p:cNvPr id="8" name="Rectangle à coins arrondis 7"/>
          <p:cNvSpPr/>
          <p:nvPr/>
        </p:nvSpPr>
        <p:spPr>
          <a:xfrm>
            <a:off x="4929190" y="2285992"/>
            <a:ext cx="3857652" cy="3286148"/>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indent="457200" algn="justLow" rtl="1" eaLnBrk="0" hangingPunct="0">
              <a:defRPr/>
            </a:pPr>
            <a:r>
              <a:rPr lang="ar-SA" sz="2800" dirty="0">
                <a:latin typeface="Simplified Arabic" pitchFamily="18" charset="-78"/>
                <a:cs typeface="Calibri" pitchFamily="34" charset="0"/>
              </a:rPr>
              <a:t>توفر خدمة عرض المساعدة اللحظية للمستخدم</a:t>
            </a:r>
            <a:r>
              <a:rPr lang="ar-DZ" sz="2800" dirty="0">
                <a:latin typeface="Simplified Arabic" pitchFamily="18" charset="-78"/>
                <a:cs typeface="Calibri" pitchFamily="34" charset="0"/>
              </a:rPr>
              <a:t>، بمعنى يمكن الحصول على إجابات على مختلف التساؤلات التي نجدها عند مواجهة مشكلة ما مع برنامج </a:t>
            </a:r>
            <a:r>
              <a:rPr lang="fr-FR" sz="2800" dirty="0">
                <a:latin typeface="Simplified Arabic" pitchFamily="18" charset="-78"/>
                <a:cs typeface="Calibri" pitchFamily="34" charset="0"/>
              </a:rPr>
              <a:t>SPSS</a:t>
            </a:r>
            <a:r>
              <a:rPr lang="ar-DZ" sz="2800" dirty="0">
                <a:latin typeface="Simplified Arabic" pitchFamily="18" charset="-78"/>
                <a:cs typeface="Calibri" pitchFamily="34" charset="0"/>
              </a:rPr>
              <a:t>.</a:t>
            </a:r>
            <a:endParaRPr lang="ar-DZ" sz="2800" dirty="0"/>
          </a:p>
        </p:txBody>
      </p:sp>
      <p:cxnSp>
        <p:nvCxnSpPr>
          <p:cNvPr id="14" name="Connecteur droit avec flèche 13"/>
          <p:cNvCxnSpPr/>
          <p:nvPr/>
        </p:nvCxnSpPr>
        <p:spPr>
          <a:xfrm rot="16200000" flipV="1">
            <a:off x="4393407" y="1535906"/>
            <a:ext cx="1500188" cy="142875"/>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8" name="Connecteur droit avec flèche 17"/>
          <p:cNvCxnSpPr>
            <a:endCxn id="31748" idx="2"/>
          </p:cNvCxnSpPr>
          <p:nvPr/>
        </p:nvCxnSpPr>
        <p:spPr>
          <a:xfrm rot="5400000" flipH="1" flipV="1">
            <a:off x="3410744" y="1161256"/>
            <a:ext cx="1500188" cy="892175"/>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37901" name="Rectangle 4"/>
          <p:cNvSpPr>
            <a:spLocks noChangeArrowheads="1"/>
          </p:cNvSpPr>
          <p:nvPr/>
        </p:nvSpPr>
        <p:spPr bwMode="auto">
          <a:xfrm>
            <a:off x="500063" y="1214438"/>
            <a:ext cx="39290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95250" algn="ctr" rtl="1" eaLnBrk="0" hangingPunct="0"/>
            <a:r>
              <a:rPr lang="ar-SA" sz="2400" b="1" dirty="0">
                <a:solidFill>
                  <a:srgbClr val="FFFF00"/>
                </a:solidFill>
                <a:latin typeface="Simplified Arabic" pitchFamily="18" charset="-78"/>
                <a:cs typeface="Calibri" pitchFamily="34" charset="0"/>
              </a:rPr>
              <a:t>9-قائمة النوافذ/إطار</a:t>
            </a:r>
            <a:endParaRPr lang="ar-DZ" sz="2400" b="1" dirty="0">
              <a:solidFill>
                <a:srgbClr val="FFFF00"/>
              </a:solidFill>
              <a:latin typeface="Simplified Arabic" pitchFamily="18" charset="-78"/>
              <a:cs typeface="Calibri" pitchFamily="34" charset="0"/>
            </a:endParaRPr>
          </a:p>
          <a:p>
            <a:pPr indent="95250" algn="ctr" rtl="1" eaLnBrk="0" hangingPunct="0"/>
            <a:r>
              <a:rPr lang="ar-SA" sz="2400" b="1" dirty="0">
                <a:solidFill>
                  <a:srgbClr val="FFFF00"/>
                </a:solidFill>
                <a:latin typeface="Simplified Arabic" pitchFamily="18" charset="-78"/>
                <a:cs typeface="Calibri" pitchFamily="34" charset="0"/>
              </a:rPr>
              <a:t> </a:t>
            </a:r>
            <a:r>
              <a:rPr lang="en-US" sz="2400" b="1" dirty="0">
                <a:solidFill>
                  <a:srgbClr val="FFFF00"/>
                </a:solidFill>
                <a:latin typeface="Simplified Arabic" pitchFamily="18" charset="-78"/>
                <a:cs typeface="Calibri" pitchFamily="34" charset="0"/>
              </a:rPr>
              <a:t> Windows Menu</a:t>
            </a:r>
            <a:r>
              <a:rPr lang="ar-SA" sz="2400" b="1" dirty="0" err="1">
                <a:solidFill>
                  <a:srgbClr val="FFFF00"/>
                </a:solidFill>
                <a:latin typeface="Simplified Arabic" pitchFamily="18" charset="-78"/>
                <a:cs typeface="Calibri" pitchFamily="34" charset="0"/>
              </a:rPr>
              <a:t>-</a:t>
            </a:r>
            <a:r>
              <a:rPr lang="ar-SA" sz="2400" b="1" dirty="0">
                <a:solidFill>
                  <a:srgbClr val="FFFF00"/>
                </a:solidFill>
                <a:latin typeface="Simplified Arabic" pitchFamily="18" charset="-78"/>
                <a:cs typeface="Calibri" pitchFamily="34" charset="0"/>
              </a:rPr>
              <a:t> </a:t>
            </a:r>
            <a:r>
              <a:rPr lang="fr-FR" sz="2400" b="1" dirty="0">
                <a:solidFill>
                  <a:srgbClr val="FFFF00"/>
                </a:solidFill>
                <a:latin typeface="Simplified Arabic" pitchFamily="18" charset="-78"/>
                <a:cs typeface="Calibri" pitchFamily="34" charset="0"/>
              </a:rPr>
              <a:t>Fenêtre</a:t>
            </a:r>
            <a:r>
              <a:rPr lang="ar-DZ" sz="2400" b="1" dirty="0" err="1">
                <a:solidFill>
                  <a:srgbClr val="FFFF00"/>
                </a:solidFill>
                <a:latin typeface="Simplified Arabic" pitchFamily="18" charset="-78"/>
                <a:cs typeface="Calibri" pitchFamily="34" charset="0"/>
              </a:rPr>
              <a:t>:</a:t>
            </a:r>
            <a:r>
              <a:rPr lang="ar-DZ" sz="2400" b="1" dirty="0">
                <a:solidFill>
                  <a:srgbClr val="FFFF00"/>
                </a:solidFill>
                <a:latin typeface="Simplified Arabic" pitchFamily="18" charset="-78"/>
                <a:cs typeface="Calibri" pitchFamily="34" charset="0"/>
              </a:rPr>
              <a:t> </a:t>
            </a:r>
            <a:endParaRPr lang="en-US" sz="2400" dirty="0">
              <a:solidFill>
                <a:srgbClr val="FFFF00"/>
              </a:solidFill>
            </a:endParaRPr>
          </a:p>
        </p:txBody>
      </p:sp>
      <p:sp>
        <p:nvSpPr>
          <p:cNvPr id="37902" name="Rectangle 1"/>
          <p:cNvSpPr>
            <a:spLocks noChangeArrowheads="1"/>
          </p:cNvSpPr>
          <p:nvPr/>
        </p:nvSpPr>
        <p:spPr bwMode="auto">
          <a:xfrm>
            <a:off x="5572125" y="1143000"/>
            <a:ext cx="30003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rtl="1" eaLnBrk="0" hangingPunct="0"/>
            <a:r>
              <a:rPr lang="ar-SA" sz="2400" b="1" dirty="0">
                <a:solidFill>
                  <a:srgbClr val="FFFF00"/>
                </a:solidFill>
                <a:latin typeface="Simplified Arabic" pitchFamily="18" charset="-78"/>
                <a:cs typeface="Calibri" pitchFamily="34" charset="0"/>
              </a:rPr>
              <a:t>10- قائمة المساعد</a:t>
            </a:r>
            <a:endParaRPr lang="ar-DZ" sz="2400" b="1" dirty="0">
              <a:solidFill>
                <a:srgbClr val="FFFF00"/>
              </a:solidFill>
              <a:latin typeface="Simplified Arabic" pitchFamily="18" charset="-78"/>
              <a:cs typeface="Calibri" pitchFamily="34" charset="0"/>
            </a:endParaRPr>
          </a:p>
          <a:p>
            <a:pPr algn="ctr" rtl="1" eaLnBrk="0" hangingPunct="0"/>
            <a:r>
              <a:rPr lang="ar-SA" sz="2400" b="1" dirty="0">
                <a:solidFill>
                  <a:srgbClr val="FFFF00"/>
                </a:solidFill>
                <a:latin typeface="Simplified Arabic" pitchFamily="18" charset="-78"/>
                <a:cs typeface="Calibri" pitchFamily="34" charset="0"/>
              </a:rPr>
              <a:t> </a:t>
            </a:r>
            <a:r>
              <a:rPr lang="en-US" sz="2400" b="1" dirty="0">
                <a:solidFill>
                  <a:srgbClr val="FFFF00"/>
                </a:solidFill>
                <a:latin typeface="Simplified Arabic" pitchFamily="18" charset="-78"/>
                <a:cs typeface="Calibri" pitchFamily="34" charset="0"/>
              </a:rPr>
              <a:t>Menu  </a:t>
            </a:r>
            <a:r>
              <a:rPr lang="fr-FR" sz="2400" b="1" dirty="0">
                <a:solidFill>
                  <a:srgbClr val="FFFF00"/>
                </a:solidFill>
                <a:latin typeface="Simplified Arabic" pitchFamily="18" charset="-78"/>
                <a:cs typeface="Calibri" pitchFamily="34" charset="0"/>
              </a:rPr>
              <a:t>Help </a:t>
            </a:r>
            <a:r>
              <a:rPr lang="ar-DZ" sz="2400" b="1" dirty="0" err="1">
                <a:solidFill>
                  <a:srgbClr val="FFFF00"/>
                </a:solidFill>
                <a:cs typeface="Calibri" pitchFamily="34" charset="0"/>
              </a:rPr>
              <a:t>–</a:t>
            </a:r>
            <a:r>
              <a:rPr lang="ar-DZ" sz="2400" b="1" dirty="0">
                <a:solidFill>
                  <a:srgbClr val="FFFF00"/>
                </a:solidFill>
                <a:cs typeface="Calibri" pitchFamily="34" charset="0"/>
              </a:rPr>
              <a:t> </a:t>
            </a:r>
            <a:r>
              <a:rPr lang="fr-FR" sz="2400" b="1" dirty="0">
                <a:solidFill>
                  <a:srgbClr val="FFFF00"/>
                </a:solidFill>
                <a:latin typeface="Simplified Arabic" pitchFamily="18" charset="-78"/>
                <a:cs typeface="Calibri" pitchFamily="34" charset="0"/>
              </a:rPr>
              <a:t>Aide</a:t>
            </a:r>
            <a:r>
              <a:rPr lang="ar-DZ" sz="2400" b="1" dirty="0" err="1">
                <a:solidFill>
                  <a:srgbClr val="FFFF00"/>
                </a:solidFill>
                <a:latin typeface="Simplified Arabic" pitchFamily="18" charset="-78"/>
                <a:cs typeface="Calibri" pitchFamily="34" charset="0"/>
              </a:rPr>
              <a:t>.</a:t>
            </a:r>
            <a:endParaRPr lang="en-US" sz="2400" dirty="0">
              <a:solidFill>
                <a:srgbClr val="FFFF00"/>
              </a:solidFill>
            </a:endParaRPr>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14</a:t>
            </a:fld>
            <a:endParaRPr lang="fr-BE"/>
          </a:p>
        </p:txBody>
      </p:sp>
    </p:spTree>
  </p:cSld>
  <p:clrMapOvr>
    <a:masterClrMapping/>
  </p:clrMapOvr>
  <p:transition spd="slow">
    <p:cover dir="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Rectangle 6"/>
          <p:cNvSpPr>
            <a:spLocks noChangeArrowheads="1"/>
          </p:cNvSpPr>
          <p:nvPr/>
        </p:nvSpPr>
        <p:spPr bwMode="auto">
          <a:xfrm>
            <a:off x="357188" y="1340768"/>
            <a:ext cx="878681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lgn="just" rtl="1" eaLnBrk="0" hangingPunct="0"/>
            <a:r>
              <a:rPr lang="ar-SA" sz="2800" dirty="0">
                <a:latin typeface="Simplified Arabic" pitchFamily="18" charset="-78"/>
                <a:cs typeface="Calibri" pitchFamily="34" charset="0"/>
              </a:rPr>
              <a:t>بعد توزيع </a:t>
            </a:r>
            <a:r>
              <a:rPr lang="ar-SA" sz="2800" dirty="0" err="1">
                <a:latin typeface="Simplified Arabic" pitchFamily="18" charset="-78"/>
                <a:cs typeface="Calibri" pitchFamily="34" charset="0"/>
              </a:rPr>
              <a:t>الإستبيان</a:t>
            </a:r>
            <a:r>
              <a:rPr lang="ar-SA" sz="2800" dirty="0">
                <a:latin typeface="Simplified Arabic" pitchFamily="18" charset="-78"/>
                <a:cs typeface="Calibri" pitchFamily="34" charset="0"/>
              </a:rPr>
              <a:t> على العينة المستهدفة للإجابة عليها تم جمعها وكان عددها </a:t>
            </a:r>
            <a:r>
              <a:rPr lang="fr-FR" sz="2800" dirty="0" smtClean="0">
                <a:latin typeface="Simplified Arabic" pitchFamily="18" charset="-78"/>
                <a:cs typeface="Calibri" pitchFamily="34" charset="0"/>
              </a:rPr>
              <a:t>35</a:t>
            </a:r>
            <a:r>
              <a:rPr lang="ar-SA" sz="2800" dirty="0" smtClean="0">
                <a:latin typeface="Simplified Arabic" pitchFamily="18" charset="-78"/>
                <a:cs typeface="Calibri" pitchFamily="34" charset="0"/>
              </a:rPr>
              <a:t>مبحوث </a:t>
            </a:r>
            <a:r>
              <a:rPr lang="ar-SA" sz="2800" dirty="0">
                <a:latin typeface="Simplified Arabic" pitchFamily="18" charset="-78"/>
                <a:cs typeface="Calibri" pitchFamily="34" charset="0"/>
              </a:rPr>
              <a:t>ومبحوثة نقوم بعدها بالخطوات التالية:</a:t>
            </a:r>
            <a:endParaRPr lang="en-US" sz="2800" dirty="0"/>
          </a:p>
        </p:txBody>
      </p:sp>
      <p:graphicFrame>
        <p:nvGraphicFramePr>
          <p:cNvPr id="9" name="Diagramme 8"/>
          <p:cNvGraphicFramePr/>
          <p:nvPr/>
        </p:nvGraphicFramePr>
        <p:xfrm>
          <a:off x="357158" y="2468546"/>
          <a:ext cx="8786842" cy="43894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10"/>
          <p:cNvSpPr/>
          <p:nvPr/>
        </p:nvSpPr>
        <p:spPr>
          <a:xfrm>
            <a:off x="2411760" y="404664"/>
            <a:ext cx="4060579" cy="553998"/>
          </a:xfrm>
          <a:prstGeom prst="rect">
            <a:avLst/>
          </a:prstGeom>
          <a:noFill/>
        </p:spPr>
        <p:txBody>
          <a:bodyPr wrap="square">
            <a:spAutoFit/>
          </a:bodyPr>
          <a:lstStyle/>
          <a:p>
            <a:pPr algn="ctr">
              <a:defRPr/>
            </a:pPr>
            <a:r>
              <a:rPr lang="ar-SA" sz="3000" b="1" cap="all" dirty="0">
                <a:ln w="9000" cmpd="sng">
                  <a:solidFill>
                    <a:schemeClr val="accent4">
                      <a:shade val="50000"/>
                      <a:satMod val="120000"/>
                    </a:schemeClr>
                  </a:solidFill>
                  <a:prstDash val="solid"/>
                </a:ln>
                <a:solidFill>
                  <a:srgbClr val="FFFF00"/>
                </a:solidFill>
                <a:effectLst>
                  <a:glow rad="139700">
                    <a:schemeClr val="accent3">
                      <a:satMod val="175000"/>
                      <a:alpha val="40000"/>
                    </a:schemeClr>
                  </a:glow>
                  <a:reflection blurRad="12700" stA="28000" endPos="45000" dist="1000" dir="5400000" sy="-100000" algn="bl" rotWithShape="0"/>
                </a:effectLst>
                <a:latin typeface="Simplified Arabic" pitchFamily="18" charset="-78"/>
                <a:cs typeface="Calibri" pitchFamily="34" charset="0"/>
              </a:rPr>
              <a:t>التجهيز </a:t>
            </a:r>
            <a:r>
              <a:rPr lang="ar-SA" sz="3000" b="1" cap="all" dirty="0" smtClean="0">
                <a:ln w="9000" cmpd="sng">
                  <a:solidFill>
                    <a:schemeClr val="accent4">
                      <a:shade val="50000"/>
                      <a:satMod val="120000"/>
                    </a:schemeClr>
                  </a:solidFill>
                  <a:prstDash val="solid"/>
                </a:ln>
                <a:solidFill>
                  <a:srgbClr val="FFFF00"/>
                </a:solidFill>
                <a:effectLst>
                  <a:glow rad="139700">
                    <a:schemeClr val="accent3">
                      <a:satMod val="175000"/>
                      <a:alpha val="40000"/>
                    </a:schemeClr>
                  </a:glow>
                  <a:reflection blurRad="12700" stA="28000" endPos="45000" dist="1000" dir="5400000" sy="-100000" algn="bl" rotWithShape="0"/>
                </a:effectLst>
                <a:latin typeface="Simplified Arabic" pitchFamily="18" charset="-78"/>
                <a:cs typeface="Calibri" pitchFamily="34" charset="0"/>
              </a:rPr>
              <a:t>لاستخدام </a:t>
            </a:r>
            <a:r>
              <a:rPr lang="ar-DZ" sz="3000" b="1" cap="all" dirty="0" smtClean="0">
                <a:ln w="9000" cmpd="sng">
                  <a:solidFill>
                    <a:schemeClr val="accent4">
                      <a:shade val="50000"/>
                      <a:satMod val="120000"/>
                    </a:schemeClr>
                  </a:solidFill>
                  <a:prstDash val="solid"/>
                </a:ln>
                <a:solidFill>
                  <a:srgbClr val="FFFF00"/>
                </a:solidFill>
                <a:effectLst>
                  <a:glow rad="139700">
                    <a:schemeClr val="accent3">
                      <a:satMod val="175000"/>
                      <a:alpha val="40000"/>
                    </a:schemeClr>
                  </a:glow>
                  <a:reflection blurRad="12700" stA="28000" endPos="45000" dist="1000" dir="5400000" sy="-100000" algn="bl" rotWithShape="0"/>
                </a:effectLst>
                <a:latin typeface="Simplified Arabic" pitchFamily="18" charset="-78"/>
                <a:cs typeface="Calibri" pitchFamily="34" charset="0"/>
              </a:rPr>
              <a:t>ال</a:t>
            </a:r>
            <a:r>
              <a:rPr lang="ar-SA" sz="3000" b="1" cap="all" dirty="0" smtClean="0">
                <a:ln w="9000" cmpd="sng">
                  <a:solidFill>
                    <a:schemeClr val="accent4">
                      <a:shade val="50000"/>
                      <a:satMod val="120000"/>
                    </a:schemeClr>
                  </a:solidFill>
                  <a:prstDash val="solid"/>
                </a:ln>
                <a:solidFill>
                  <a:srgbClr val="FFFF00"/>
                </a:solidFill>
                <a:effectLst>
                  <a:glow rad="139700">
                    <a:schemeClr val="accent3">
                      <a:satMod val="175000"/>
                      <a:alpha val="40000"/>
                    </a:schemeClr>
                  </a:glow>
                  <a:reflection blurRad="12700" stA="28000" endPos="45000" dist="1000" dir="5400000" sy="-100000" algn="bl" rotWithShape="0"/>
                </a:effectLst>
                <a:latin typeface="Simplified Arabic" pitchFamily="18" charset="-78"/>
                <a:cs typeface="Calibri" pitchFamily="34" charset="0"/>
              </a:rPr>
              <a:t>برنامج</a:t>
            </a:r>
            <a:r>
              <a:rPr lang="ar-SA" sz="3000" b="1" cap="all" dirty="0">
                <a:ln w="9000" cmpd="sng">
                  <a:solidFill>
                    <a:schemeClr val="accent4">
                      <a:shade val="50000"/>
                      <a:satMod val="120000"/>
                    </a:schemeClr>
                  </a:solidFill>
                  <a:prstDash val="solid"/>
                </a:ln>
                <a:solidFill>
                  <a:srgbClr val="FFFF00"/>
                </a:solidFill>
                <a:effectLst>
                  <a:glow rad="139700">
                    <a:schemeClr val="accent3">
                      <a:satMod val="175000"/>
                      <a:alpha val="40000"/>
                    </a:schemeClr>
                  </a:glow>
                  <a:reflection blurRad="12700" stA="28000" endPos="45000" dist="1000" dir="5400000" sy="-100000" algn="bl" rotWithShape="0"/>
                </a:effectLst>
                <a:latin typeface="Simplified Arabic" pitchFamily="18" charset="-78"/>
                <a:cs typeface="Calibri" pitchFamily="34" charset="0"/>
              </a:rPr>
              <a:t>:</a:t>
            </a:r>
            <a:endParaRPr lang="fr-FR" sz="3000" b="1" cap="all" dirty="0">
              <a:ln w="9000" cmpd="sng">
                <a:solidFill>
                  <a:schemeClr val="accent4">
                    <a:shade val="50000"/>
                    <a:satMod val="120000"/>
                  </a:schemeClr>
                </a:solidFill>
                <a:prstDash val="solid"/>
              </a:ln>
              <a:solidFill>
                <a:srgbClr val="FFFF00"/>
              </a:solidFill>
              <a:effectLst>
                <a:glow rad="139700">
                  <a:schemeClr val="accent3">
                    <a:satMod val="175000"/>
                    <a:alpha val="40000"/>
                  </a:schemeClr>
                </a:glow>
                <a:reflection blurRad="12700" stA="28000" endPos="45000" dist="1000" dir="5400000" sy="-100000" algn="bl" rotWithShape="0"/>
              </a:effectLst>
            </a:endParaRP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15</a:t>
            </a:fld>
            <a:endParaRPr lang="fr-BE"/>
          </a:p>
        </p:txBody>
      </p:sp>
    </p:spTree>
  </p:cSld>
  <p:clrMapOvr>
    <a:masterClrMapping/>
  </p:clrMapOvr>
  <p:transition spd="slow">
    <p:wheel spokes="8"/>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CF4668DC-857F-487D-BFFA-8C0CA5037977}" type="slidenum">
              <a:rPr lang="fr-BE" smtClean="0"/>
              <a:pPr/>
              <a:t>16</a:t>
            </a:fld>
            <a:endParaRPr lang="fr-BE"/>
          </a:p>
        </p:txBody>
      </p:sp>
      <p:pic>
        <p:nvPicPr>
          <p:cNvPr id="1027" name="Picture 3"/>
          <p:cNvPicPr>
            <a:picLocks noChangeAspect="1" noChangeArrowheads="1"/>
          </p:cNvPicPr>
          <p:nvPr/>
        </p:nvPicPr>
        <p:blipFill>
          <a:blip r:embed="rId2" cstate="print"/>
          <a:srcRect l="7198" t="21454" r="68899" b="17516"/>
          <a:stretch>
            <a:fillRect/>
          </a:stretch>
        </p:blipFill>
        <p:spPr bwMode="auto">
          <a:xfrm>
            <a:off x="755576" y="0"/>
            <a:ext cx="7632848" cy="68580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me 8"/>
          <p:cNvGraphicFramePr/>
          <p:nvPr/>
        </p:nvGraphicFramePr>
        <p:xfrm>
          <a:off x="141134" y="1500174"/>
          <a:ext cx="8823354" cy="40719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angle 10"/>
          <p:cNvSpPr/>
          <p:nvPr/>
        </p:nvSpPr>
        <p:spPr>
          <a:xfrm>
            <a:off x="2833827" y="642918"/>
            <a:ext cx="3528530"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rtl="1">
              <a:defRPr/>
            </a:pPr>
            <a:r>
              <a:rPr lang="ar-DZ" sz="3600" b="1" dirty="0">
                <a:ln>
                  <a:solidFill>
                    <a:srgbClr val="FFFF00"/>
                  </a:solidFill>
                </a:ln>
                <a:solidFill>
                  <a:srgbClr val="FFFF00"/>
                </a:solidFill>
                <a:effectLst>
                  <a:glow rad="228600">
                    <a:schemeClr val="accent4">
                      <a:satMod val="175000"/>
                      <a:alpha val="40000"/>
                    </a:schemeClr>
                  </a:glow>
                </a:effectLst>
                <a:latin typeface="Simplified Arabic" pitchFamily="18" charset="-78"/>
                <a:cs typeface="Calibri" pitchFamily="34" charset="0"/>
              </a:rPr>
              <a:t>حسب مفهوم </a:t>
            </a:r>
            <a:r>
              <a:rPr lang="fr-FR" sz="3600" b="1" dirty="0">
                <a:ln>
                  <a:solidFill>
                    <a:srgbClr val="FFFF00"/>
                  </a:solidFill>
                </a:ln>
                <a:solidFill>
                  <a:srgbClr val="FFFF00"/>
                </a:solidFill>
                <a:effectLst>
                  <a:glow rad="228600">
                    <a:schemeClr val="accent4">
                      <a:satMod val="175000"/>
                      <a:alpha val="40000"/>
                    </a:schemeClr>
                  </a:glow>
                </a:effectLst>
                <a:latin typeface="Simplified Arabic" pitchFamily="18" charset="-78"/>
                <a:cs typeface="Calibri" pitchFamily="34" charset="0"/>
              </a:rPr>
              <a:t>SPSS</a:t>
            </a:r>
            <a:r>
              <a:rPr lang="ar-DZ" sz="3600" b="1" dirty="0">
                <a:ln>
                  <a:solidFill>
                    <a:srgbClr val="FFFF00"/>
                  </a:solidFill>
                </a:ln>
                <a:solidFill>
                  <a:srgbClr val="FFFF00"/>
                </a:solidFill>
                <a:effectLst>
                  <a:glow rad="228600">
                    <a:schemeClr val="accent4">
                      <a:satMod val="175000"/>
                      <a:alpha val="40000"/>
                    </a:schemeClr>
                  </a:glow>
                </a:effectLst>
                <a:latin typeface="Simplified Arabic" pitchFamily="18" charset="-78"/>
                <a:cs typeface="Calibri" pitchFamily="34" charset="0"/>
              </a:rPr>
              <a:t> </a:t>
            </a:r>
            <a:r>
              <a:rPr lang="ar-DZ" sz="3600" b="1" dirty="0" err="1" smtClean="0">
                <a:ln>
                  <a:solidFill>
                    <a:srgbClr val="FFFF00"/>
                  </a:solidFill>
                </a:ln>
                <a:solidFill>
                  <a:srgbClr val="FFFF00"/>
                </a:solidFill>
                <a:effectLst>
                  <a:glow rad="228600">
                    <a:schemeClr val="accent4">
                      <a:satMod val="175000"/>
                      <a:alpha val="40000"/>
                    </a:schemeClr>
                  </a:glow>
                </a:effectLst>
                <a:latin typeface="Simplified Arabic" pitchFamily="18" charset="-78"/>
                <a:cs typeface="Calibri" pitchFamily="34" charset="0"/>
              </a:rPr>
              <a:t>:</a:t>
            </a:r>
            <a:endParaRPr lang="fr-FR" sz="3600" b="1" dirty="0">
              <a:ln>
                <a:solidFill>
                  <a:srgbClr val="FFFF00"/>
                </a:solidFill>
              </a:ln>
              <a:solidFill>
                <a:srgbClr val="FFFF00"/>
              </a:solidFill>
              <a:effectLst>
                <a:glow rad="228600">
                  <a:schemeClr val="accent4">
                    <a:satMod val="175000"/>
                    <a:alpha val="40000"/>
                  </a:schemeClr>
                </a:glow>
              </a:effectLst>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17</a:t>
            </a:fld>
            <a:endParaRPr lang="fr-BE"/>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2286000" y="2214563"/>
          <a:ext cx="5143500" cy="2550809"/>
        </p:xfrm>
        <a:graphic>
          <a:graphicData uri="http://schemas.openxmlformats.org/drawingml/2006/table">
            <a:tbl>
              <a:tblPr rtl="1">
                <a:tableStyleId>{8799B23B-EC83-4686-B30A-512413B5E67A}</a:tableStyleId>
              </a:tblPr>
              <a:tblGrid>
                <a:gridCol w="73101"/>
                <a:gridCol w="1819124"/>
                <a:gridCol w="1758954"/>
                <a:gridCol w="1492321"/>
              </a:tblGrid>
              <a:tr h="314327">
                <a:tc>
                  <a:txBody>
                    <a:bodyPr/>
                    <a:lstStyle/>
                    <a:p>
                      <a:pPr rtl="1">
                        <a:lnSpc>
                          <a:spcPct val="115000"/>
                        </a:lnSpc>
                        <a:spcAft>
                          <a:spcPts val="1000"/>
                        </a:spcAft>
                      </a:pPr>
                      <a:r>
                        <a:rPr lang="en-US" sz="2000" b="1" dirty="0">
                          <a:solidFill>
                            <a:schemeClr val="bg2"/>
                          </a:solidFill>
                          <a:latin typeface="Times New Roman" pitchFamily="18" charset="0"/>
                          <a:cs typeface="Times New Roman" pitchFamily="18" charset="0"/>
                        </a:rPr>
                        <a:t> </a:t>
                      </a:r>
                      <a:endParaRPr lang="en-US" sz="2000" b="1" dirty="0">
                        <a:solidFill>
                          <a:schemeClr val="bg2"/>
                        </a:solidFill>
                        <a:latin typeface="Times New Roman" pitchFamily="18" charset="0"/>
                        <a:ea typeface="Calibri"/>
                        <a:cs typeface="Times New Roman" pitchFamily="18" charset="0"/>
                      </a:endParaRPr>
                    </a:p>
                  </a:txBody>
                  <a:tcPr marL="0" marR="0" marT="0" marB="0" anchor="ctr"/>
                </a:tc>
                <a:tc>
                  <a:txBody>
                    <a:bodyPr/>
                    <a:lstStyle/>
                    <a:p>
                      <a:pPr marL="0" indent="0" algn="ctr" rtl="1">
                        <a:spcAft>
                          <a:spcPts val="0"/>
                        </a:spcAft>
                      </a:pPr>
                      <a:r>
                        <a:rPr lang="ar-DZ" sz="2000" b="1" dirty="0">
                          <a:solidFill>
                            <a:schemeClr val="bg2"/>
                          </a:solidFill>
                          <a:latin typeface="Times New Roman" pitchFamily="18" charset="0"/>
                          <a:cs typeface="Times New Roman" pitchFamily="18" charset="0"/>
                        </a:rPr>
                        <a:t>المتغير</a:t>
                      </a:r>
                      <a:endParaRPr lang="en-US" sz="2000" b="1" dirty="0">
                        <a:solidFill>
                          <a:schemeClr val="bg2"/>
                        </a:solidFill>
                        <a:latin typeface="Times New Roman" pitchFamily="18" charset="0"/>
                        <a:ea typeface="Times New Roman"/>
                        <a:cs typeface="Times New Roman" pitchFamily="18" charset="0"/>
                      </a:endParaRPr>
                    </a:p>
                  </a:txBody>
                  <a:tcPr marL="39584" marR="39584" marT="0" marB="0" anchor="ctr">
                    <a:solidFill>
                      <a:schemeClr val="accent5">
                        <a:lumMod val="20000"/>
                        <a:lumOff val="80000"/>
                      </a:schemeClr>
                    </a:solidFill>
                  </a:tcPr>
                </a:tc>
                <a:tc gridSpan="2">
                  <a:txBody>
                    <a:bodyPr/>
                    <a:lstStyle/>
                    <a:p>
                      <a:pPr marL="457200" algn="ctr" rtl="1">
                        <a:spcAft>
                          <a:spcPts val="0"/>
                        </a:spcAft>
                      </a:pPr>
                      <a:r>
                        <a:rPr lang="ar-DZ" sz="2000" b="1" dirty="0">
                          <a:solidFill>
                            <a:schemeClr val="bg2"/>
                          </a:solidFill>
                          <a:latin typeface="Times New Roman" pitchFamily="18" charset="0"/>
                          <a:cs typeface="Times New Roman" pitchFamily="18" charset="0"/>
                        </a:rPr>
                        <a:t>الترميز</a:t>
                      </a:r>
                      <a:endParaRPr lang="en-US" sz="2000" b="1" dirty="0">
                        <a:solidFill>
                          <a:schemeClr val="bg2"/>
                        </a:solidFill>
                        <a:latin typeface="Times New Roman" pitchFamily="18" charset="0"/>
                        <a:ea typeface="Times New Roman"/>
                        <a:cs typeface="Times New Roman" pitchFamily="18" charset="0"/>
                      </a:endParaRPr>
                    </a:p>
                  </a:txBody>
                  <a:tcPr marL="39584" marR="39584" marT="0" marB="0" anchor="ctr">
                    <a:solidFill>
                      <a:schemeClr val="accent5">
                        <a:lumMod val="20000"/>
                        <a:lumOff val="80000"/>
                      </a:schemeClr>
                    </a:solidFill>
                  </a:tcPr>
                </a:tc>
                <a:tc hMerge="1">
                  <a:txBody>
                    <a:bodyPr/>
                    <a:lstStyle/>
                    <a:p>
                      <a:endParaRPr lang="fr-FR"/>
                    </a:p>
                  </a:txBody>
                  <a:tcPr/>
                </a:tc>
              </a:tr>
              <a:tr h="314327">
                <a:tc rowSpan="2" gridSpan="2">
                  <a:txBody>
                    <a:bodyPr/>
                    <a:lstStyle/>
                    <a:p>
                      <a:pPr marL="0" indent="0" algn="ctr" rtl="1">
                        <a:spcAft>
                          <a:spcPts val="0"/>
                        </a:spcAft>
                      </a:pPr>
                      <a:r>
                        <a:rPr lang="ar-DZ" sz="2000" b="1" dirty="0" smtClean="0">
                          <a:solidFill>
                            <a:schemeClr val="bg2"/>
                          </a:solidFill>
                          <a:latin typeface="Times New Roman" pitchFamily="18" charset="0"/>
                          <a:cs typeface="Times New Roman" pitchFamily="18" charset="0"/>
                        </a:rPr>
                        <a:t>النوع</a:t>
                      </a:r>
                      <a:endParaRPr lang="en-US" sz="2000" b="1" dirty="0">
                        <a:solidFill>
                          <a:schemeClr val="bg2"/>
                        </a:solidFill>
                        <a:latin typeface="Times New Roman" pitchFamily="18" charset="0"/>
                        <a:ea typeface="Times New Roman"/>
                        <a:cs typeface="Times New Roman" pitchFamily="18" charset="0"/>
                      </a:endParaRPr>
                    </a:p>
                  </a:txBody>
                  <a:tcPr marL="39584" marR="39584" marT="0" marB="0" anchor="ctr">
                    <a:solidFill>
                      <a:schemeClr val="accent1">
                        <a:lumMod val="20000"/>
                        <a:lumOff val="80000"/>
                      </a:schemeClr>
                    </a:solidFill>
                  </a:tcPr>
                </a:tc>
                <a:tc rowSpan="2" hMerge="1">
                  <a:txBody>
                    <a:bodyPr/>
                    <a:lstStyle/>
                    <a:p>
                      <a:endParaRPr lang="fr-FR"/>
                    </a:p>
                  </a:txBody>
                  <a:tcPr/>
                </a:tc>
                <a:tc>
                  <a:txBody>
                    <a:bodyPr/>
                    <a:lstStyle/>
                    <a:p>
                      <a:pPr marL="0" indent="0" algn="ctr" rtl="1">
                        <a:spcAft>
                          <a:spcPts val="0"/>
                        </a:spcAft>
                      </a:pPr>
                      <a:r>
                        <a:rPr lang="ar-DZ" sz="2000" b="1" dirty="0">
                          <a:solidFill>
                            <a:schemeClr val="bg2"/>
                          </a:solidFill>
                          <a:latin typeface="Times New Roman" pitchFamily="18" charset="0"/>
                          <a:cs typeface="Times New Roman" pitchFamily="18" charset="0"/>
                        </a:rPr>
                        <a:t>ذكر </a:t>
                      </a:r>
                      <a:endParaRPr lang="en-US" sz="2000" b="1" dirty="0">
                        <a:solidFill>
                          <a:schemeClr val="bg2"/>
                        </a:solidFill>
                        <a:latin typeface="Times New Roman" pitchFamily="18" charset="0"/>
                        <a:ea typeface="Times New Roman"/>
                        <a:cs typeface="Times New Roman" pitchFamily="18" charset="0"/>
                      </a:endParaRPr>
                    </a:p>
                  </a:txBody>
                  <a:tcPr marL="39584" marR="39584" marT="0" marB="0" anchor="ctr">
                    <a:solidFill>
                      <a:schemeClr val="accent1">
                        <a:lumMod val="20000"/>
                        <a:lumOff val="80000"/>
                      </a:schemeClr>
                    </a:solidFill>
                  </a:tcPr>
                </a:tc>
                <a:tc>
                  <a:txBody>
                    <a:bodyPr/>
                    <a:lstStyle/>
                    <a:p>
                      <a:pPr marL="95250" indent="0" algn="ctr" rtl="1">
                        <a:spcAft>
                          <a:spcPts val="0"/>
                        </a:spcAft>
                      </a:pPr>
                      <a:r>
                        <a:rPr lang="ar-DZ" sz="2000" b="1" dirty="0">
                          <a:solidFill>
                            <a:schemeClr val="bg2"/>
                          </a:solidFill>
                          <a:latin typeface="Times New Roman" pitchFamily="18" charset="0"/>
                          <a:cs typeface="Times New Roman" pitchFamily="18" charset="0"/>
                        </a:rPr>
                        <a:t>1 أو 0</a:t>
                      </a:r>
                      <a:endParaRPr lang="en-US" sz="2000" b="1" dirty="0">
                        <a:solidFill>
                          <a:schemeClr val="bg2"/>
                        </a:solidFill>
                        <a:latin typeface="Times New Roman" pitchFamily="18" charset="0"/>
                        <a:ea typeface="Times New Roman"/>
                        <a:cs typeface="Times New Roman" pitchFamily="18" charset="0"/>
                      </a:endParaRPr>
                    </a:p>
                  </a:txBody>
                  <a:tcPr marL="39584" marR="39584" marT="0" marB="0" anchor="ctr">
                    <a:solidFill>
                      <a:srgbClr val="FF0000"/>
                    </a:solidFill>
                  </a:tcPr>
                </a:tc>
              </a:tr>
              <a:tr h="314327">
                <a:tc gridSpan="2" vMerge="1">
                  <a:txBody>
                    <a:bodyPr/>
                    <a:lstStyle/>
                    <a:p>
                      <a:endParaRPr lang="fr-FR"/>
                    </a:p>
                  </a:txBody>
                  <a:tcPr/>
                </a:tc>
                <a:tc hMerge="1" vMerge="1">
                  <a:txBody>
                    <a:bodyPr/>
                    <a:lstStyle/>
                    <a:p>
                      <a:endParaRPr lang="fr-FR"/>
                    </a:p>
                  </a:txBody>
                  <a:tcPr/>
                </a:tc>
                <a:tc>
                  <a:txBody>
                    <a:bodyPr/>
                    <a:lstStyle/>
                    <a:p>
                      <a:pPr marL="0" indent="0" algn="ctr" rtl="1">
                        <a:spcAft>
                          <a:spcPts val="0"/>
                        </a:spcAft>
                      </a:pPr>
                      <a:r>
                        <a:rPr lang="ar-DZ" sz="2000" b="1" dirty="0">
                          <a:solidFill>
                            <a:schemeClr val="bg2"/>
                          </a:solidFill>
                          <a:latin typeface="Times New Roman" pitchFamily="18" charset="0"/>
                          <a:cs typeface="Times New Roman" pitchFamily="18" charset="0"/>
                        </a:rPr>
                        <a:t>أنثى</a:t>
                      </a:r>
                      <a:endParaRPr lang="en-US" sz="2000" b="1" dirty="0">
                        <a:solidFill>
                          <a:schemeClr val="bg2"/>
                        </a:solidFill>
                        <a:latin typeface="Times New Roman" pitchFamily="18" charset="0"/>
                        <a:ea typeface="Times New Roman"/>
                        <a:cs typeface="Times New Roman" pitchFamily="18" charset="0"/>
                      </a:endParaRPr>
                    </a:p>
                  </a:txBody>
                  <a:tcPr marL="39584" marR="39584" marT="0" marB="0" anchor="ctr">
                    <a:solidFill>
                      <a:schemeClr val="accent1">
                        <a:lumMod val="20000"/>
                        <a:lumOff val="80000"/>
                      </a:schemeClr>
                    </a:solidFill>
                  </a:tcPr>
                </a:tc>
                <a:tc>
                  <a:txBody>
                    <a:bodyPr/>
                    <a:lstStyle/>
                    <a:p>
                      <a:pPr marL="95250" indent="0" algn="ctr" rtl="1">
                        <a:spcAft>
                          <a:spcPts val="0"/>
                        </a:spcAft>
                      </a:pPr>
                      <a:r>
                        <a:rPr lang="ar-DZ" sz="2000" b="1" dirty="0">
                          <a:solidFill>
                            <a:schemeClr val="bg2"/>
                          </a:solidFill>
                          <a:latin typeface="Times New Roman" pitchFamily="18" charset="0"/>
                          <a:cs typeface="Times New Roman" pitchFamily="18" charset="0"/>
                        </a:rPr>
                        <a:t>2 أو 1</a:t>
                      </a:r>
                      <a:endParaRPr lang="en-US" sz="2000" b="1" dirty="0">
                        <a:solidFill>
                          <a:schemeClr val="bg2"/>
                        </a:solidFill>
                        <a:latin typeface="Times New Roman" pitchFamily="18" charset="0"/>
                        <a:ea typeface="Times New Roman"/>
                        <a:cs typeface="Times New Roman" pitchFamily="18" charset="0"/>
                      </a:endParaRPr>
                    </a:p>
                  </a:txBody>
                  <a:tcPr marL="39584" marR="39584" marT="0" marB="0" anchor="ctr">
                    <a:solidFill>
                      <a:srgbClr val="FF0000"/>
                    </a:solidFill>
                  </a:tcPr>
                </a:tc>
              </a:tr>
              <a:tr h="314327">
                <a:tc rowSpan="3" gridSpan="2">
                  <a:txBody>
                    <a:bodyPr/>
                    <a:lstStyle/>
                    <a:p>
                      <a:pPr marL="0" indent="0" algn="ctr" rtl="1">
                        <a:spcAft>
                          <a:spcPts val="0"/>
                        </a:spcAft>
                      </a:pPr>
                      <a:r>
                        <a:rPr lang="ar-DZ" sz="2000" b="1" dirty="0">
                          <a:solidFill>
                            <a:schemeClr val="bg2"/>
                          </a:solidFill>
                          <a:latin typeface="Times New Roman" pitchFamily="18" charset="0"/>
                          <a:cs typeface="Times New Roman" pitchFamily="18" charset="0"/>
                        </a:rPr>
                        <a:t>المستوى </a:t>
                      </a:r>
                      <a:r>
                        <a:rPr lang="ar-DZ" sz="2000" b="1" dirty="0" smtClean="0">
                          <a:solidFill>
                            <a:schemeClr val="bg2"/>
                          </a:solidFill>
                          <a:latin typeface="Times New Roman" pitchFamily="18" charset="0"/>
                          <a:cs typeface="Times New Roman" pitchFamily="18" charset="0"/>
                        </a:rPr>
                        <a:t>الدراسي</a:t>
                      </a:r>
                      <a:endParaRPr lang="en-US" sz="2000" b="1" dirty="0">
                        <a:solidFill>
                          <a:schemeClr val="bg2"/>
                        </a:solidFill>
                        <a:latin typeface="Times New Roman" pitchFamily="18" charset="0"/>
                        <a:ea typeface="Times New Roman"/>
                        <a:cs typeface="Times New Roman" pitchFamily="18" charset="0"/>
                      </a:endParaRPr>
                    </a:p>
                  </a:txBody>
                  <a:tcPr marL="39584" marR="39584" marT="0" marB="0" anchor="ctr">
                    <a:solidFill>
                      <a:schemeClr val="accent4">
                        <a:lumMod val="60000"/>
                        <a:lumOff val="40000"/>
                      </a:schemeClr>
                    </a:solidFill>
                  </a:tcPr>
                </a:tc>
                <a:tc rowSpan="3" hMerge="1">
                  <a:txBody>
                    <a:bodyPr/>
                    <a:lstStyle/>
                    <a:p>
                      <a:endParaRPr lang="fr-FR"/>
                    </a:p>
                  </a:txBody>
                  <a:tcPr/>
                </a:tc>
                <a:tc>
                  <a:txBody>
                    <a:bodyPr/>
                    <a:lstStyle/>
                    <a:p>
                      <a:pPr marL="95250" indent="0" algn="ctr" rtl="1">
                        <a:spcAft>
                          <a:spcPts val="0"/>
                        </a:spcAft>
                      </a:pPr>
                      <a:r>
                        <a:rPr lang="ar-DZ" sz="2000" b="1" dirty="0" smtClean="0">
                          <a:solidFill>
                            <a:schemeClr val="bg2"/>
                          </a:solidFill>
                          <a:latin typeface="Times New Roman" pitchFamily="18" charset="0"/>
                          <a:cs typeface="Times New Roman" pitchFamily="18" charset="0"/>
                        </a:rPr>
                        <a:t>سنة أولى</a:t>
                      </a:r>
                      <a:r>
                        <a:rPr lang="ar-DZ" sz="2000" b="1" baseline="0" dirty="0" smtClean="0">
                          <a:solidFill>
                            <a:schemeClr val="bg2"/>
                          </a:solidFill>
                          <a:latin typeface="Times New Roman" pitchFamily="18" charset="0"/>
                          <a:cs typeface="Times New Roman" pitchFamily="18" charset="0"/>
                        </a:rPr>
                        <a:t> ليسانس</a:t>
                      </a:r>
                      <a:endParaRPr lang="en-US" sz="2000" b="1" dirty="0">
                        <a:solidFill>
                          <a:schemeClr val="bg2"/>
                        </a:solidFill>
                        <a:latin typeface="Times New Roman" pitchFamily="18" charset="0"/>
                        <a:ea typeface="Times New Roman"/>
                        <a:cs typeface="Times New Roman" pitchFamily="18" charset="0"/>
                      </a:endParaRPr>
                    </a:p>
                  </a:txBody>
                  <a:tcPr marL="39584" marR="39584" marT="0" marB="0" anchor="ctr">
                    <a:solidFill>
                      <a:schemeClr val="accent4">
                        <a:lumMod val="60000"/>
                        <a:lumOff val="40000"/>
                      </a:schemeClr>
                    </a:solidFill>
                  </a:tcPr>
                </a:tc>
                <a:tc>
                  <a:txBody>
                    <a:bodyPr/>
                    <a:lstStyle/>
                    <a:p>
                      <a:pPr marL="95250" indent="0" algn="ctr" rtl="1">
                        <a:spcAft>
                          <a:spcPts val="0"/>
                        </a:spcAft>
                      </a:pPr>
                      <a:r>
                        <a:rPr lang="ar-DZ" sz="2000" b="1" dirty="0">
                          <a:solidFill>
                            <a:schemeClr val="bg2"/>
                          </a:solidFill>
                          <a:latin typeface="Times New Roman" pitchFamily="18" charset="0"/>
                          <a:cs typeface="Times New Roman" pitchFamily="18" charset="0"/>
                        </a:rPr>
                        <a:t>1</a:t>
                      </a:r>
                      <a:endParaRPr lang="en-US" sz="2000" b="1" dirty="0">
                        <a:solidFill>
                          <a:schemeClr val="bg2"/>
                        </a:solidFill>
                        <a:latin typeface="Times New Roman" pitchFamily="18" charset="0"/>
                        <a:ea typeface="Times New Roman"/>
                        <a:cs typeface="Times New Roman" pitchFamily="18" charset="0"/>
                      </a:endParaRPr>
                    </a:p>
                  </a:txBody>
                  <a:tcPr marL="39584" marR="39584" marT="0" marB="0" anchor="ctr">
                    <a:solidFill>
                      <a:schemeClr val="accent3">
                        <a:lumMod val="20000"/>
                        <a:lumOff val="80000"/>
                      </a:schemeClr>
                    </a:solidFill>
                  </a:tcPr>
                </a:tc>
              </a:tr>
              <a:tr h="314327">
                <a:tc gridSpan="2" vMerge="1">
                  <a:txBody>
                    <a:bodyPr/>
                    <a:lstStyle/>
                    <a:p>
                      <a:endParaRPr lang="fr-FR"/>
                    </a:p>
                  </a:txBody>
                  <a:tcPr/>
                </a:tc>
                <a:tc hMerge="1" vMerge="1">
                  <a:txBody>
                    <a:bodyPr/>
                    <a:lstStyle/>
                    <a:p>
                      <a:endParaRPr lang="fr-FR"/>
                    </a:p>
                  </a:txBody>
                  <a:tcPr/>
                </a:tc>
                <a:tc>
                  <a:txBody>
                    <a:bodyPr/>
                    <a:lstStyle/>
                    <a:p>
                      <a:pPr marL="95250" marR="0" indent="0" algn="ctr" defTabSz="914400" rtl="1" eaLnBrk="1" fontAlgn="auto" latinLnBrk="0" hangingPunct="1">
                        <a:lnSpc>
                          <a:spcPct val="100000"/>
                        </a:lnSpc>
                        <a:spcBef>
                          <a:spcPts val="0"/>
                        </a:spcBef>
                        <a:spcAft>
                          <a:spcPts val="0"/>
                        </a:spcAft>
                        <a:buClrTx/>
                        <a:buSzTx/>
                        <a:buFontTx/>
                        <a:buNone/>
                        <a:tabLst/>
                        <a:defRPr/>
                      </a:pPr>
                      <a:r>
                        <a:rPr lang="ar-DZ" sz="2000" b="1" dirty="0" smtClean="0">
                          <a:solidFill>
                            <a:schemeClr val="bg2"/>
                          </a:solidFill>
                          <a:latin typeface="Times New Roman" pitchFamily="18" charset="0"/>
                          <a:cs typeface="Times New Roman" pitchFamily="18" charset="0"/>
                        </a:rPr>
                        <a:t>سنة ثانية </a:t>
                      </a:r>
                      <a:r>
                        <a:rPr lang="ar-DZ" sz="2000" b="1" baseline="0" dirty="0" smtClean="0">
                          <a:solidFill>
                            <a:schemeClr val="bg2"/>
                          </a:solidFill>
                          <a:latin typeface="Times New Roman" pitchFamily="18" charset="0"/>
                          <a:cs typeface="Times New Roman" pitchFamily="18" charset="0"/>
                        </a:rPr>
                        <a:t>ليسانس</a:t>
                      </a:r>
                      <a:endParaRPr lang="en-US" sz="2000" b="1" dirty="0" smtClean="0">
                        <a:solidFill>
                          <a:schemeClr val="bg2"/>
                        </a:solidFill>
                        <a:latin typeface="Times New Roman" pitchFamily="18" charset="0"/>
                        <a:ea typeface="Times New Roman"/>
                        <a:cs typeface="Times New Roman" pitchFamily="18" charset="0"/>
                      </a:endParaRPr>
                    </a:p>
                  </a:txBody>
                  <a:tcPr marL="39584" marR="39584" marT="0" marB="0" anchor="ctr">
                    <a:solidFill>
                      <a:schemeClr val="accent4">
                        <a:lumMod val="60000"/>
                        <a:lumOff val="40000"/>
                      </a:schemeClr>
                    </a:solidFill>
                  </a:tcPr>
                </a:tc>
                <a:tc>
                  <a:txBody>
                    <a:bodyPr/>
                    <a:lstStyle/>
                    <a:p>
                      <a:pPr marL="95250" indent="0" algn="ctr" rtl="1">
                        <a:spcAft>
                          <a:spcPts val="0"/>
                        </a:spcAft>
                      </a:pPr>
                      <a:r>
                        <a:rPr lang="ar-DZ" sz="2000" b="1" dirty="0">
                          <a:solidFill>
                            <a:schemeClr val="bg2"/>
                          </a:solidFill>
                          <a:latin typeface="Times New Roman" pitchFamily="18" charset="0"/>
                          <a:cs typeface="Times New Roman" pitchFamily="18" charset="0"/>
                        </a:rPr>
                        <a:t>2</a:t>
                      </a:r>
                      <a:endParaRPr lang="en-US" sz="2000" b="1" dirty="0">
                        <a:solidFill>
                          <a:schemeClr val="bg2"/>
                        </a:solidFill>
                        <a:latin typeface="Times New Roman" pitchFamily="18" charset="0"/>
                        <a:ea typeface="Times New Roman"/>
                        <a:cs typeface="Times New Roman" pitchFamily="18" charset="0"/>
                      </a:endParaRPr>
                    </a:p>
                  </a:txBody>
                  <a:tcPr marL="39584" marR="39584" marT="0" marB="0" anchor="ctr">
                    <a:solidFill>
                      <a:schemeClr val="accent3">
                        <a:lumMod val="20000"/>
                        <a:lumOff val="80000"/>
                      </a:schemeClr>
                    </a:solidFill>
                  </a:tcPr>
                </a:tc>
              </a:tr>
              <a:tr h="314327">
                <a:tc gridSpan="2" vMerge="1">
                  <a:txBody>
                    <a:bodyPr/>
                    <a:lstStyle/>
                    <a:p>
                      <a:endParaRPr lang="fr-FR"/>
                    </a:p>
                  </a:txBody>
                  <a:tcPr/>
                </a:tc>
                <a:tc hMerge="1" vMerge="1">
                  <a:txBody>
                    <a:bodyPr/>
                    <a:lstStyle/>
                    <a:p>
                      <a:endParaRPr lang="fr-FR"/>
                    </a:p>
                  </a:txBody>
                  <a:tcPr/>
                </a:tc>
                <a:tc>
                  <a:txBody>
                    <a:bodyPr/>
                    <a:lstStyle/>
                    <a:p>
                      <a:pPr marL="95250" marR="0" indent="0" algn="ctr" defTabSz="914400" rtl="1" eaLnBrk="1" fontAlgn="auto" latinLnBrk="0" hangingPunct="1">
                        <a:lnSpc>
                          <a:spcPct val="100000"/>
                        </a:lnSpc>
                        <a:spcBef>
                          <a:spcPts val="0"/>
                        </a:spcBef>
                        <a:spcAft>
                          <a:spcPts val="0"/>
                        </a:spcAft>
                        <a:buClrTx/>
                        <a:buSzTx/>
                        <a:buFontTx/>
                        <a:buNone/>
                        <a:tabLst/>
                        <a:defRPr/>
                      </a:pPr>
                      <a:r>
                        <a:rPr lang="ar-DZ" sz="2000" b="1" dirty="0" smtClean="0">
                          <a:solidFill>
                            <a:schemeClr val="bg2"/>
                          </a:solidFill>
                          <a:latin typeface="Times New Roman" pitchFamily="18" charset="0"/>
                          <a:cs typeface="Times New Roman" pitchFamily="18" charset="0"/>
                        </a:rPr>
                        <a:t>سنة ثالثة </a:t>
                      </a:r>
                      <a:r>
                        <a:rPr lang="ar-DZ" sz="2000" b="1" baseline="0" dirty="0" smtClean="0">
                          <a:solidFill>
                            <a:schemeClr val="bg2"/>
                          </a:solidFill>
                          <a:latin typeface="Times New Roman" pitchFamily="18" charset="0"/>
                          <a:cs typeface="Times New Roman" pitchFamily="18" charset="0"/>
                        </a:rPr>
                        <a:t>ليسانس</a:t>
                      </a:r>
                      <a:endParaRPr lang="en-US" sz="2000" b="1" dirty="0" smtClean="0">
                        <a:solidFill>
                          <a:schemeClr val="bg2"/>
                        </a:solidFill>
                        <a:latin typeface="Times New Roman" pitchFamily="18" charset="0"/>
                        <a:ea typeface="Times New Roman"/>
                        <a:cs typeface="Times New Roman" pitchFamily="18" charset="0"/>
                      </a:endParaRPr>
                    </a:p>
                  </a:txBody>
                  <a:tcPr marL="39584" marR="39584" marT="0" marB="0" anchor="ctr">
                    <a:solidFill>
                      <a:schemeClr val="accent4">
                        <a:lumMod val="60000"/>
                        <a:lumOff val="40000"/>
                      </a:schemeClr>
                    </a:solidFill>
                  </a:tcPr>
                </a:tc>
                <a:tc>
                  <a:txBody>
                    <a:bodyPr/>
                    <a:lstStyle/>
                    <a:p>
                      <a:pPr marL="95250" indent="0" algn="ctr" rtl="1">
                        <a:spcAft>
                          <a:spcPts val="0"/>
                        </a:spcAft>
                      </a:pPr>
                      <a:r>
                        <a:rPr lang="ar-DZ" sz="2000" b="1" dirty="0">
                          <a:solidFill>
                            <a:schemeClr val="bg2"/>
                          </a:solidFill>
                          <a:latin typeface="Times New Roman" pitchFamily="18" charset="0"/>
                          <a:cs typeface="Times New Roman" pitchFamily="18" charset="0"/>
                        </a:rPr>
                        <a:t>3</a:t>
                      </a:r>
                      <a:endParaRPr lang="en-US" sz="2000" b="1" dirty="0">
                        <a:solidFill>
                          <a:schemeClr val="bg2"/>
                        </a:solidFill>
                        <a:latin typeface="Times New Roman" pitchFamily="18" charset="0"/>
                        <a:ea typeface="Times New Roman"/>
                        <a:cs typeface="Times New Roman" pitchFamily="18" charset="0"/>
                      </a:endParaRPr>
                    </a:p>
                  </a:txBody>
                  <a:tcPr marL="39584" marR="39584" marT="0" marB="0" anchor="ctr">
                    <a:solidFill>
                      <a:schemeClr val="accent3">
                        <a:lumMod val="20000"/>
                        <a:lumOff val="80000"/>
                      </a:schemeClr>
                    </a:solidFill>
                  </a:tcPr>
                </a:tc>
              </a:tr>
              <a:tr h="314327">
                <a:tc rowSpan="2" gridSpan="2">
                  <a:txBody>
                    <a:bodyPr/>
                    <a:lstStyle/>
                    <a:p>
                      <a:pPr marL="95250" indent="0" algn="ctr" rtl="1">
                        <a:spcAft>
                          <a:spcPts val="0"/>
                        </a:spcAft>
                      </a:pPr>
                      <a:r>
                        <a:rPr lang="ar-DZ" sz="2000" b="1" dirty="0">
                          <a:solidFill>
                            <a:schemeClr val="bg2"/>
                          </a:solidFill>
                          <a:latin typeface="Times New Roman" pitchFamily="18" charset="0"/>
                          <a:cs typeface="Times New Roman" pitchFamily="18" charset="0"/>
                        </a:rPr>
                        <a:t>الحالة الاجتماعية</a:t>
                      </a:r>
                      <a:endParaRPr lang="en-US" sz="2000" b="1" dirty="0">
                        <a:solidFill>
                          <a:schemeClr val="bg2"/>
                        </a:solidFill>
                        <a:latin typeface="Times New Roman" pitchFamily="18" charset="0"/>
                        <a:ea typeface="Times New Roman"/>
                        <a:cs typeface="Times New Roman" pitchFamily="18" charset="0"/>
                      </a:endParaRPr>
                    </a:p>
                  </a:txBody>
                  <a:tcPr marL="39584" marR="39584" marT="0" marB="0" anchor="ctr">
                    <a:solidFill>
                      <a:schemeClr val="accent1">
                        <a:lumMod val="60000"/>
                        <a:lumOff val="40000"/>
                      </a:schemeClr>
                    </a:solidFill>
                  </a:tcPr>
                </a:tc>
                <a:tc rowSpan="2" hMerge="1">
                  <a:txBody>
                    <a:bodyPr/>
                    <a:lstStyle/>
                    <a:p>
                      <a:endParaRPr lang="fr-FR"/>
                    </a:p>
                  </a:txBody>
                  <a:tcPr/>
                </a:tc>
                <a:tc>
                  <a:txBody>
                    <a:bodyPr/>
                    <a:lstStyle/>
                    <a:p>
                      <a:pPr marL="95250" indent="0" algn="ctr" rtl="1">
                        <a:spcAft>
                          <a:spcPts val="0"/>
                        </a:spcAft>
                      </a:pPr>
                      <a:r>
                        <a:rPr lang="ar-DZ" sz="2000" b="1" dirty="0">
                          <a:solidFill>
                            <a:schemeClr val="bg2"/>
                          </a:solidFill>
                          <a:latin typeface="Times New Roman" pitchFamily="18" charset="0"/>
                          <a:cs typeface="Times New Roman" pitchFamily="18" charset="0"/>
                        </a:rPr>
                        <a:t>متزوج</a:t>
                      </a:r>
                      <a:endParaRPr lang="en-US" sz="2000" b="1" dirty="0">
                        <a:solidFill>
                          <a:schemeClr val="bg2"/>
                        </a:solidFill>
                        <a:latin typeface="Times New Roman" pitchFamily="18" charset="0"/>
                        <a:ea typeface="Times New Roman"/>
                        <a:cs typeface="Times New Roman" pitchFamily="18" charset="0"/>
                      </a:endParaRPr>
                    </a:p>
                  </a:txBody>
                  <a:tcPr marL="39584" marR="39584" marT="0" marB="0" anchor="ctr">
                    <a:solidFill>
                      <a:schemeClr val="accent1">
                        <a:lumMod val="60000"/>
                        <a:lumOff val="40000"/>
                      </a:schemeClr>
                    </a:solidFill>
                  </a:tcPr>
                </a:tc>
                <a:tc>
                  <a:txBody>
                    <a:bodyPr/>
                    <a:lstStyle/>
                    <a:p>
                      <a:pPr marL="95250" indent="0" algn="ctr" rtl="1">
                        <a:spcAft>
                          <a:spcPts val="0"/>
                        </a:spcAft>
                      </a:pPr>
                      <a:r>
                        <a:rPr lang="ar-DZ" sz="2000" b="1" dirty="0">
                          <a:solidFill>
                            <a:schemeClr val="bg2"/>
                          </a:solidFill>
                          <a:latin typeface="Times New Roman" pitchFamily="18" charset="0"/>
                          <a:cs typeface="Times New Roman" pitchFamily="18" charset="0"/>
                        </a:rPr>
                        <a:t>1</a:t>
                      </a:r>
                      <a:endParaRPr lang="en-US" sz="2000" b="1" dirty="0">
                        <a:solidFill>
                          <a:schemeClr val="bg2"/>
                        </a:solidFill>
                        <a:latin typeface="Times New Roman" pitchFamily="18" charset="0"/>
                        <a:ea typeface="Times New Roman"/>
                        <a:cs typeface="Times New Roman" pitchFamily="18" charset="0"/>
                      </a:endParaRPr>
                    </a:p>
                  </a:txBody>
                  <a:tcPr marL="39584" marR="39584" marT="0" marB="0" anchor="ctr">
                    <a:solidFill>
                      <a:schemeClr val="accent1">
                        <a:lumMod val="60000"/>
                        <a:lumOff val="40000"/>
                      </a:schemeClr>
                    </a:solidFill>
                  </a:tcPr>
                </a:tc>
              </a:tr>
              <a:tr h="314327">
                <a:tc gridSpan="2" vMerge="1">
                  <a:txBody>
                    <a:bodyPr/>
                    <a:lstStyle/>
                    <a:p>
                      <a:endParaRPr lang="fr-FR"/>
                    </a:p>
                  </a:txBody>
                  <a:tcPr/>
                </a:tc>
                <a:tc hMerge="1" vMerge="1">
                  <a:txBody>
                    <a:bodyPr/>
                    <a:lstStyle/>
                    <a:p>
                      <a:endParaRPr lang="fr-FR"/>
                    </a:p>
                  </a:txBody>
                  <a:tcPr/>
                </a:tc>
                <a:tc>
                  <a:txBody>
                    <a:bodyPr/>
                    <a:lstStyle/>
                    <a:p>
                      <a:pPr marL="95250" indent="0" algn="ctr" rtl="1">
                        <a:spcAft>
                          <a:spcPts val="0"/>
                        </a:spcAft>
                      </a:pPr>
                      <a:r>
                        <a:rPr lang="ar-DZ" sz="2000" b="1" dirty="0">
                          <a:solidFill>
                            <a:schemeClr val="bg2"/>
                          </a:solidFill>
                          <a:latin typeface="Times New Roman" pitchFamily="18" charset="0"/>
                          <a:cs typeface="Times New Roman" pitchFamily="18" charset="0"/>
                        </a:rPr>
                        <a:t>غير متزوج</a:t>
                      </a:r>
                      <a:endParaRPr lang="en-US" sz="2000" b="1" dirty="0">
                        <a:solidFill>
                          <a:schemeClr val="bg2"/>
                        </a:solidFill>
                        <a:latin typeface="Times New Roman" pitchFamily="18" charset="0"/>
                        <a:ea typeface="Times New Roman"/>
                        <a:cs typeface="Times New Roman" pitchFamily="18" charset="0"/>
                      </a:endParaRPr>
                    </a:p>
                  </a:txBody>
                  <a:tcPr marL="39584" marR="39584" marT="0" marB="0" anchor="ctr">
                    <a:solidFill>
                      <a:schemeClr val="accent1">
                        <a:lumMod val="60000"/>
                        <a:lumOff val="40000"/>
                      </a:schemeClr>
                    </a:solidFill>
                  </a:tcPr>
                </a:tc>
                <a:tc>
                  <a:txBody>
                    <a:bodyPr/>
                    <a:lstStyle/>
                    <a:p>
                      <a:pPr marL="95250" indent="0" algn="ctr" rtl="1">
                        <a:spcAft>
                          <a:spcPts val="0"/>
                        </a:spcAft>
                      </a:pPr>
                      <a:r>
                        <a:rPr lang="ar-DZ" sz="2000" b="1" dirty="0">
                          <a:solidFill>
                            <a:schemeClr val="bg2"/>
                          </a:solidFill>
                          <a:latin typeface="Times New Roman" pitchFamily="18" charset="0"/>
                          <a:cs typeface="Times New Roman" pitchFamily="18" charset="0"/>
                        </a:rPr>
                        <a:t>2</a:t>
                      </a:r>
                      <a:endParaRPr lang="en-US" sz="2000" b="1" dirty="0">
                        <a:solidFill>
                          <a:schemeClr val="bg2"/>
                        </a:solidFill>
                        <a:latin typeface="Times New Roman" pitchFamily="18" charset="0"/>
                        <a:ea typeface="Times New Roman"/>
                        <a:cs typeface="Times New Roman" pitchFamily="18" charset="0"/>
                      </a:endParaRPr>
                    </a:p>
                  </a:txBody>
                  <a:tcPr marL="39584" marR="39584" marT="0" marB="0" anchor="ctr">
                    <a:solidFill>
                      <a:schemeClr val="accent1">
                        <a:lumMod val="60000"/>
                        <a:lumOff val="40000"/>
                      </a:schemeClr>
                    </a:solidFill>
                  </a:tcPr>
                </a:tc>
              </a:tr>
            </a:tbl>
          </a:graphicData>
        </a:graphic>
      </p:graphicFrame>
      <p:sp>
        <p:nvSpPr>
          <p:cNvPr id="41004" name="Rectangle 2"/>
          <p:cNvSpPr>
            <a:spLocks noChangeArrowheads="1"/>
          </p:cNvSpPr>
          <p:nvPr/>
        </p:nvSpPr>
        <p:spPr bwMode="auto">
          <a:xfrm>
            <a:off x="500063" y="1285875"/>
            <a:ext cx="82867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rtl="1" eaLnBrk="0" hangingPunct="0"/>
            <a:r>
              <a:rPr lang="ar-DZ" sz="2400" b="1" dirty="0">
                <a:latin typeface="Simplified Arabic" pitchFamily="18" charset="-78"/>
                <a:cs typeface="Calibri" pitchFamily="34" charset="0"/>
              </a:rPr>
              <a:t>تحتاج عملية الترميز </a:t>
            </a:r>
            <a:r>
              <a:rPr lang="ar-DZ" sz="2400" b="1" dirty="0" err="1">
                <a:latin typeface="Simplified Arabic" pitchFamily="18" charset="-78"/>
                <a:cs typeface="Calibri" pitchFamily="34" charset="0"/>
              </a:rPr>
              <a:t>لإنتباه</a:t>
            </a:r>
            <a:r>
              <a:rPr lang="ar-DZ" sz="2400" b="1" dirty="0">
                <a:latin typeface="Simplified Arabic" pitchFamily="18" charset="-78"/>
                <a:cs typeface="Calibri" pitchFamily="34" charset="0"/>
              </a:rPr>
              <a:t> الباحث من أجل إعطاء كل متغير من متغيرات الدراسة مجموعة أرقام على حسب عدد المتغيرات تبدأ دائما </a:t>
            </a:r>
            <a:r>
              <a:rPr lang="ar-DZ" sz="2400" b="1" dirty="0" err="1">
                <a:latin typeface="Simplified Arabic" pitchFamily="18" charset="-78"/>
                <a:cs typeface="Calibri" pitchFamily="34" charset="0"/>
              </a:rPr>
              <a:t>بالرقم </a:t>
            </a:r>
            <a:r>
              <a:rPr lang="ar-DZ" sz="2400" b="1" dirty="0">
                <a:latin typeface="Simplified Arabic" pitchFamily="18" charset="-78"/>
                <a:cs typeface="Calibri" pitchFamily="34" charset="0"/>
              </a:rPr>
              <a:t>(1) كما </a:t>
            </a:r>
            <a:r>
              <a:rPr lang="ar-DZ" sz="2400" b="1" dirty="0" err="1">
                <a:latin typeface="Simplified Arabic" pitchFamily="18" charset="-78"/>
                <a:cs typeface="Calibri" pitchFamily="34" charset="0"/>
              </a:rPr>
              <a:t>يلي:</a:t>
            </a:r>
            <a:endParaRPr lang="ar-DZ" sz="2400" dirty="0"/>
          </a:p>
        </p:txBody>
      </p:sp>
      <p:sp>
        <p:nvSpPr>
          <p:cNvPr id="41005" name="Rectangle 1"/>
          <p:cNvSpPr>
            <a:spLocks noChangeArrowheads="1"/>
          </p:cNvSpPr>
          <p:nvPr/>
        </p:nvSpPr>
        <p:spPr bwMode="auto">
          <a:xfrm>
            <a:off x="2571750" y="5929313"/>
            <a:ext cx="5143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Low" rtl="1" eaLnBrk="0" hangingPunct="0"/>
            <a:r>
              <a:rPr lang="ar-DZ" sz="2400" b="1">
                <a:latin typeface="Simplified Arabic" pitchFamily="18" charset="-78"/>
                <a:cs typeface="Times New Roman" pitchFamily="18" charset="0"/>
              </a:rPr>
              <a:t>وهكذا إلى أن تنتهي المعلومات المراد إدخالها.</a:t>
            </a:r>
            <a:endParaRPr lang="ar-DZ" sz="2400"/>
          </a:p>
        </p:txBody>
      </p:sp>
      <p:sp>
        <p:nvSpPr>
          <p:cNvPr id="8" name="Rectangle 7"/>
          <p:cNvSpPr/>
          <p:nvPr/>
        </p:nvSpPr>
        <p:spPr>
          <a:xfrm>
            <a:off x="2643142" y="548680"/>
            <a:ext cx="6500858" cy="523220"/>
          </a:xfrm>
          <a:prstGeom prst="rect">
            <a:avLst/>
          </a:prstGeom>
        </p:spPr>
        <p:txBody>
          <a:bodyP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r" rtl="1" eaLnBrk="0" hangingPunct="0">
              <a:defRPr/>
            </a:pPr>
            <a:r>
              <a:rPr lang="ar-DZ" sz="2800" b="1" dirty="0">
                <a:ln/>
                <a:solidFill>
                  <a:schemeClr val="accent3"/>
                </a:solidFill>
                <a:effectLst>
                  <a:glow rad="139700">
                    <a:schemeClr val="accent4">
                      <a:satMod val="175000"/>
                      <a:alpha val="40000"/>
                    </a:schemeClr>
                  </a:glow>
                </a:effectLst>
                <a:latin typeface="Simplified Arabic" pitchFamily="18" charset="-78"/>
                <a:cs typeface="Calibri" pitchFamily="34" charset="0"/>
              </a:rPr>
              <a:t>1-ترميز البيانات:</a:t>
            </a:r>
            <a:endParaRPr lang="en-US" sz="2800" b="1" dirty="0">
              <a:ln/>
              <a:solidFill>
                <a:schemeClr val="accent3"/>
              </a:solidFill>
              <a:effectLst>
                <a:glow rad="139700">
                  <a:schemeClr val="accent4">
                    <a:satMod val="175000"/>
                    <a:alpha val="40000"/>
                  </a:schemeClr>
                </a:glow>
              </a:effectLst>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18</a:t>
            </a:fld>
            <a:endParaRPr lang="fr-BE"/>
          </a:p>
        </p:txBody>
      </p:sp>
    </p:spTree>
  </p:cSld>
  <p:clrMapOvr>
    <a:masterClrMapping/>
  </p:clrMapOvr>
  <p:transition spd="slow">
    <p:pu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1"/>
          <p:cNvSpPr>
            <a:spLocks noChangeArrowheads="1"/>
          </p:cNvSpPr>
          <p:nvPr/>
        </p:nvSpPr>
        <p:spPr bwMode="auto">
          <a:xfrm>
            <a:off x="0" y="404664"/>
            <a:ext cx="87153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rtl="1" eaLnBrk="0" hangingPunct="0"/>
            <a:r>
              <a:rPr lang="ar-DZ" sz="2400" b="1" dirty="0">
                <a:solidFill>
                  <a:srgbClr val="FF0000"/>
                </a:solidFill>
                <a:latin typeface="Simplified Arabic" pitchFamily="18" charset="-78"/>
                <a:cs typeface="Times New Roman" pitchFamily="18" charset="0"/>
              </a:rPr>
              <a:t>ملاحظة 1: في حالة </a:t>
            </a:r>
            <a:r>
              <a:rPr lang="ar-DZ" sz="2400" b="1" dirty="0" err="1" smtClean="0">
                <a:solidFill>
                  <a:srgbClr val="FF0000"/>
                </a:solidFill>
                <a:latin typeface="Simplified Arabic" pitchFamily="18" charset="-78"/>
                <a:cs typeface="Times New Roman" pitchFamily="18" charset="0"/>
              </a:rPr>
              <a:t>الإستبيانات</a:t>
            </a:r>
            <a:r>
              <a:rPr lang="ar-DZ" sz="2400" b="1" dirty="0" smtClean="0">
                <a:solidFill>
                  <a:srgbClr val="FF0000"/>
                </a:solidFill>
                <a:latin typeface="Simplified Arabic" pitchFamily="18" charset="-78"/>
                <a:cs typeface="Times New Roman" pitchFamily="18" charset="0"/>
              </a:rPr>
              <a:t> </a:t>
            </a:r>
            <a:r>
              <a:rPr lang="ar-DZ" sz="2400" b="1" dirty="0">
                <a:solidFill>
                  <a:srgbClr val="FF0000"/>
                </a:solidFill>
                <a:latin typeface="Simplified Arabic" pitchFamily="18" charset="-78"/>
                <a:cs typeface="Times New Roman" pitchFamily="18" charset="0"/>
              </a:rPr>
              <a:t>التي تعتمد على السلم الثلاثي أو الرباعي أو حتى  الخماسي فإنه يمكن الترميز بالشكل التالي:</a:t>
            </a:r>
            <a:endParaRPr lang="ar-DZ" sz="2400" dirty="0">
              <a:solidFill>
                <a:srgbClr val="FF0000"/>
              </a:solidFill>
            </a:endParaRPr>
          </a:p>
        </p:txBody>
      </p:sp>
      <p:graphicFrame>
        <p:nvGraphicFramePr>
          <p:cNvPr id="3" name="Tableau 2"/>
          <p:cNvGraphicFramePr>
            <a:graphicFrameLocks noGrp="1"/>
          </p:cNvGraphicFramePr>
          <p:nvPr/>
        </p:nvGraphicFramePr>
        <p:xfrm>
          <a:off x="3071813" y="1500188"/>
          <a:ext cx="3732435" cy="2143128"/>
        </p:xfrm>
        <a:graphic>
          <a:graphicData uri="http://schemas.openxmlformats.org/drawingml/2006/table">
            <a:tbl>
              <a:tblPr rtl="1">
                <a:tableStyleId>{1FECB4D8-DB02-4DC6-A0A2-4F2EBAE1DC90}</a:tableStyleId>
              </a:tblPr>
              <a:tblGrid>
                <a:gridCol w="2351255"/>
                <a:gridCol w="1381180"/>
              </a:tblGrid>
              <a:tr h="357188">
                <a:tc>
                  <a:txBody>
                    <a:bodyPr/>
                    <a:lstStyle/>
                    <a:p>
                      <a:pPr marL="0" indent="0" algn="ctr" rtl="1">
                        <a:spcAft>
                          <a:spcPts val="0"/>
                        </a:spcAft>
                      </a:pPr>
                      <a:r>
                        <a:rPr lang="ar-DZ" sz="2000" dirty="0"/>
                        <a:t>السلم</a:t>
                      </a:r>
                      <a:endParaRPr lang="en-US" sz="2000" dirty="0">
                        <a:latin typeface="Times New Roman"/>
                        <a:ea typeface="Times New Roman"/>
                        <a:cs typeface="Arial"/>
                      </a:endParaRPr>
                    </a:p>
                  </a:txBody>
                  <a:tcPr marL="68580" marR="68580" marT="0" marB="0">
                    <a:solidFill>
                      <a:schemeClr val="accent6">
                        <a:lumMod val="20000"/>
                        <a:lumOff val="80000"/>
                      </a:schemeClr>
                    </a:solidFill>
                  </a:tcPr>
                </a:tc>
                <a:tc>
                  <a:txBody>
                    <a:bodyPr/>
                    <a:lstStyle/>
                    <a:p>
                      <a:pPr marL="0" indent="0" algn="ctr" rtl="1">
                        <a:spcAft>
                          <a:spcPts val="0"/>
                        </a:spcAft>
                      </a:pPr>
                      <a:r>
                        <a:rPr lang="ar-DZ" sz="2000" dirty="0"/>
                        <a:t>الترميز</a:t>
                      </a:r>
                      <a:endParaRPr lang="en-US" sz="2000" dirty="0">
                        <a:latin typeface="Times New Roman"/>
                        <a:ea typeface="Times New Roman"/>
                        <a:cs typeface="Arial"/>
                      </a:endParaRPr>
                    </a:p>
                  </a:txBody>
                  <a:tcPr marL="68580" marR="68580" marT="0" marB="0"/>
                </a:tc>
              </a:tr>
              <a:tr h="357188">
                <a:tc>
                  <a:txBody>
                    <a:bodyPr/>
                    <a:lstStyle/>
                    <a:p>
                      <a:pPr marL="0" indent="0" algn="ctr" rtl="1">
                        <a:spcAft>
                          <a:spcPts val="0"/>
                        </a:spcAft>
                      </a:pPr>
                      <a:r>
                        <a:rPr lang="ar-DZ" sz="2000" dirty="0" smtClean="0"/>
                        <a:t>موافق بشدة</a:t>
                      </a:r>
                      <a:endParaRPr lang="en-US" sz="2000" dirty="0">
                        <a:latin typeface="Times New Roman"/>
                        <a:ea typeface="Times New Roman"/>
                        <a:cs typeface="Arial"/>
                      </a:endParaRPr>
                    </a:p>
                  </a:txBody>
                  <a:tcPr marL="68580" marR="68580" marT="0" marB="0">
                    <a:solidFill>
                      <a:schemeClr val="accent6">
                        <a:lumMod val="20000"/>
                        <a:lumOff val="80000"/>
                      </a:schemeClr>
                    </a:solidFill>
                  </a:tcPr>
                </a:tc>
                <a:tc>
                  <a:txBody>
                    <a:bodyPr/>
                    <a:lstStyle/>
                    <a:p>
                      <a:pPr marL="0" indent="0" algn="ctr" rtl="1">
                        <a:spcAft>
                          <a:spcPts val="0"/>
                        </a:spcAft>
                      </a:pPr>
                      <a:r>
                        <a:rPr lang="ar-DZ" sz="2000" dirty="0" smtClean="0"/>
                        <a:t>1  </a:t>
                      </a:r>
                      <a:endParaRPr lang="en-US" sz="2000" dirty="0">
                        <a:latin typeface="Times New Roman"/>
                        <a:ea typeface="Times New Roman"/>
                        <a:cs typeface="Arial"/>
                      </a:endParaRPr>
                    </a:p>
                  </a:txBody>
                  <a:tcPr marL="68580" marR="68580" marT="0" marB="0"/>
                </a:tc>
              </a:tr>
              <a:tr h="357188">
                <a:tc>
                  <a:txBody>
                    <a:bodyPr/>
                    <a:lstStyle/>
                    <a:p>
                      <a:pPr marL="0" indent="0" algn="ctr" rtl="1">
                        <a:spcAft>
                          <a:spcPts val="0"/>
                        </a:spcAft>
                      </a:pPr>
                      <a:r>
                        <a:rPr lang="ar-DZ" sz="2000" dirty="0" smtClean="0"/>
                        <a:t>موافق</a:t>
                      </a:r>
                      <a:endParaRPr lang="en-US" sz="2000" dirty="0">
                        <a:latin typeface="Times New Roman"/>
                        <a:ea typeface="Times New Roman"/>
                        <a:cs typeface="Arial"/>
                      </a:endParaRPr>
                    </a:p>
                  </a:txBody>
                  <a:tcPr marL="68580" marR="68580" marT="0" marB="0">
                    <a:solidFill>
                      <a:schemeClr val="accent6">
                        <a:lumMod val="20000"/>
                        <a:lumOff val="80000"/>
                      </a:schemeClr>
                    </a:solidFill>
                  </a:tcPr>
                </a:tc>
                <a:tc>
                  <a:txBody>
                    <a:bodyPr/>
                    <a:lstStyle/>
                    <a:p>
                      <a:pPr marL="95250" indent="0" algn="ctr" rtl="1">
                        <a:spcAft>
                          <a:spcPts val="0"/>
                        </a:spcAft>
                      </a:pPr>
                      <a:r>
                        <a:rPr lang="ar-DZ" sz="2000" dirty="0" smtClean="0"/>
                        <a:t>2</a:t>
                      </a:r>
                      <a:endParaRPr lang="en-US" sz="2000" dirty="0">
                        <a:latin typeface="Times New Roman"/>
                        <a:ea typeface="Times New Roman"/>
                        <a:cs typeface="Arial"/>
                      </a:endParaRPr>
                    </a:p>
                  </a:txBody>
                  <a:tcPr marL="68580" marR="68580" marT="0" marB="0"/>
                </a:tc>
              </a:tr>
              <a:tr h="357188">
                <a:tc>
                  <a:txBody>
                    <a:bodyPr/>
                    <a:lstStyle/>
                    <a:p>
                      <a:pPr marL="0" indent="0" algn="ctr" rtl="1">
                        <a:spcAft>
                          <a:spcPts val="0"/>
                        </a:spcAft>
                      </a:pPr>
                      <a:r>
                        <a:rPr lang="ar-DZ" sz="2000" dirty="0"/>
                        <a:t>محايد</a:t>
                      </a:r>
                      <a:endParaRPr lang="en-US" sz="2000" dirty="0">
                        <a:latin typeface="Times New Roman"/>
                        <a:ea typeface="Times New Roman"/>
                        <a:cs typeface="Arial"/>
                      </a:endParaRPr>
                    </a:p>
                  </a:txBody>
                  <a:tcPr marL="68580" marR="68580" marT="0" marB="0">
                    <a:solidFill>
                      <a:schemeClr val="accent6">
                        <a:lumMod val="20000"/>
                        <a:lumOff val="80000"/>
                      </a:schemeClr>
                    </a:solidFill>
                  </a:tcPr>
                </a:tc>
                <a:tc>
                  <a:txBody>
                    <a:bodyPr/>
                    <a:lstStyle/>
                    <a:p>
                      <a:pPr marL="95250" indent="0" algn="ctr" rtl="1">
                        <a:spcAft>
                          <a:spcPts val="0"/>
                        </a:spcAft>
                      </a:pPr>
                      <a:r>
                        <a:rPr lang="ar-DZ" sz="2000" dirty="0"/>
                        <a:t>3</a:t>
                      </a:r>
                      <a:endParaRPr lang="en-US" sz="2000" dirty="0">
                        <a:latin typeface="Times New Roman"/>
                        <a:ea typeface="Times New Roman"/>
                        <a:cs typeface="Arial"/>
                      </a:endParaRPr>
                    </a:p>
                  </a:txBody>
                  <a:tcPr marL="68580" marR="68580" marT="0" marB="0"/>
                </a:tc>
              </a:tr>
              <a:tr h="357188">
                <a:tc>
                  <a:txBody>
                    <a:bodyPr/>
                    <a:lstStyle/>
                    <a:p>
                      <a:pPr marL="0" indent="0" algn="ctr" rtl="1">
                        <a:spcAft>
                          <a:spcPts val="0"/>
                        </a:spcAft>
                      </a:pPr>
                      <a:r>
                        <a:rPr lang="ar-DZ" sz="2000" dirty="0" smtClean="0"/>
                        <a:t>غير موافق</a:t>
                      </a:r>
                      <a:endParaRPr lang="en-US" sz="2000" dirty="0">
                        <a:latin typeface="Times New Roman"/>
                        <a:ea typeface="Times New Roman"/>
                        <a:cs typeface="Arial"/>
                      </a:endParaRPr>
                    </a:p>
                  </a:txBody>
                  <a:tcPr marL="68580" marR="68580" marT="0" marB="0">
                    <a:solidFill>
                      <a:schemeClr val="accent6">
                        <a:lumMod val="20000"/>
                        <a:lumOff val="80000"/>
                      </a:schemeClr>
                    </a:solidFill>
                  </a:tcPr>
                </a:tc>
                <a:tc>
                  <a:txBody>
                    <a:bodyPr/>
                    <a:lstStyle/>
                    <a:p>
                      <a:pPr marL="95250" indent="0" algn="ctr" rtl="1">
                        <a:spcAft>
                          <a:spcPts val="0"/>
                        </a:spcAft>
                      </a:pPr>
                      <a:r>
                        <a:rPr lang="ar-DZ" sz="2000" dirty="0"/>
                        <a:t>4</a:t>
                      </a:r>
                      <a:endParaRPr lang="en-US" sz="2000" dirty="0">
                        <a:latin typeface="Times New Roman"/>
                        <a:ea typeface="Times New Roman"/>
                        <a:cs typeface="Arial"/>
                      </a:endParaRPr>
                    </a:p>
                  </a:txBody>
                  <a:tcPr marL="68580" marR="68580" marT="0" marB="0"/>
                </a:tc>
              </a:tr>
              <a:tr h="357188">
                <a:tc>
                  <a:txBody>
                    <a:bodyPr/>
                    <a:lstStyle/>
                    <a:p>
                      <a:pPr marL="0" indent="0" algn="ctr" rtl="1">
                        <a:spcAft>
                          <a:spcPts val="0"/>
                        </a:spcAft>
                      </a:pPr>
                      <a:r>
                        <a:rPr lang="ar-DZ" sz="2000" dirty="0" smtClean="0"/>
                        <a:t> غير موافق بشدة</a:t>
                      </a:r>
                      <a:endParaRPr lang="en-US" sz="2000" dirty="0">
                        <a:latin typeface="Times New Roman"/>
                        <a:ea typeface="Times New Roman"/>
                        <a:cs typeface="Arial"/>
                      </a:endParaRPr>
                    </a:p>
                  </a:txBody>
                  <a:tcPr marL="68580" marR="68580" marT="0" marB="0">
                    <a:solidFill>
                      <a:schemeClr val="accent6">
                        <a:lumMod val="20000"/>
                        <a:lumOff val="80000"/>
                      </a:schemeClr>
                    </a:solidFill>
                  </a:tcPr>
                </a:tc>
                <a:tc>
                  <a:txBody>
                    <a:bodyPr/>
                    <a:lstStyle/>
                    <a:p>
                      <a:pPr marL="95250" indent="0" algn="ctr" rtl="1">
                        <a:spcAft>
                          <a:spcPts val="0"/>
                        </a:spcAft>
                      </a:pPr>
                      <a:r>
                        <a:rPr lang="ar-DZ" sz="2000" dirty="0"/>
                        <a:t>5</a:t>
                      </a:r>
                      <a:endParaRPr lang="en-US" sz="2000" dirty="0">
                        <a:latin typeface="Times New Roman"/>
                        <a:ea typeface="Times New Roman"/>
                        <a:cs typeface="Arial"/>
                      </a:endParaRPr>
                    </a:p>
                  </a:txBody>
                  <a:tcPr marL="68580" marR="68580" marT="0" marB="0"/>
                </a:tc>
              </a:tr>
            </a:tbl>
          </a:graphicData>
        </a:graphic>
      </p:graphicFrame>
      <p:sp>
        <p:nvSpPr>
          <p:cNvPr id="37915" name="Rectangle 2"/>
          <p:cNvSpPr>
            <a:spLocks noChangeArrowheads="1"/>
          </p:cNvSpPr>
          <p:nvPr/>
        </p:nvSpPr>
        <p:spPr bwMode="auto">
          <a:xfrm>
            <a:off x="0" y="4149080"/>
            <a:ext cx="9143999" cy="1862048"/>
          </a:xfrm>
          <a:prstGeom prst="rect">
            <a:avLst/>
          </a:prstGeom>
          <a:noFill/>
          <a:ln w="9525">
            <a:noFill/>
            <a:miter lim="800000"/>
            <a:headEnd/>
            <a:tailEnd/>
          </a:ln>
        </p:spPr>
        <p:txBody>
          <a:bodyPr wrap="square" anchor="ctr">
            <a:spAutoFit/>
          </a:bodyPr>
          <a:lstStyle/>
          <a:p>
            <a:pPr indent="425450" algn="just" rtl="1" eaLnBrk="0" hangingPunct="0">
              <a:defRPr/>
            </a:pPr>
            <a:r>
              <a:rPr lang="ar-DZ" sz="2300" b="1" dirty="0">
                <a:solidFill>
                  <a:srgbClr val="FF0000"/>
                </a:solidFill>
                <a:latin typeface="Simplified Arabic" pitchFamily="18" charset="-78"/>
                <a:cs typeface="Times New Roman" pitchFamily="18" charset="0"/>
              </a:rPr>
              <a:t>ملاحظة 2:</a:t>
            </a:r>
            <a:endParaRPr lang="en-US" sz="2300" dirty="0">
              <a:solidFill>
                <a:srgbClr val="FF0000"/>
              </a:solidFill>
            </a:endParaRPr>
          </a:p>
          <a:p>
            <a:pPr indent="425450" algn="just" rtl="1" eaLnBrk="0" hangingPunct="0">
              <a:defRPr/>
            </a:pPr>
            <a:r>
              <a:rPr lang="ar-DZ" sz="2300" b="1" dirty="0">
                <a:solidFill>
                  <a:srgbClr val="FF0000"/>
                </a:solidFill>
                <a:latin typeface="Simplified Arabic" pitchFamily="18" charset="-78"/>
                <a:cs typeface="Times New Roman" pitchFamily="18" charset="0"/>
              </a:rPr>
              <a:t>يمكن استخدام الحروف في الترميز لكن يفضل استخدام الأرقام حتى تتم عملية إدخال البيانات الرقمية بسهولة في </a:t>
            </a:r>
            <a:r>
              <a:rPr lang="fr-FR" sz="2300" b="1" dirty="0">
                <a:solidFill>
                  <a:srgbClr val="FF0000"/>
                </a:solidFill>
                <a:latin typeface="Simplified Arabic" pitchFamily="18" charset="-78"/>
                <a:cs typeface="Times New Roman" pitchFamily="18" charset="0"/>
              </a:rPr>
              <a:t>SPSS</a:t>
            </a:r>
            <a:r>
              <a:rPr lang="ar-DZ" sz="2300" b="1" dirty="0">
                <a:solidFill>
                  <a:srgbClr val="FF0000"/>
                </a:solidFill>
                <a:latin typeface="Simplified Arabic" pitchFamily="18" charset="-78"/>
                <a:cs typeface="Times New Roman" pitchFamily="18" charset="0"/>
              </a:rPr>
              <a:t> لأن:</a:t>
            </a:r>
          </a:p>
          <a:p>
            <a:pPr algn="just" rtl="1" eaLnBrk="0" hangingPunct="0">
              <a:buFont typeface="Wingdings" pitchFamily="2" charset="2"/>
              <a:buChar char="ü"/>
              <a:defRPr/>
            </a:pPr>
            <a:r>
              <a:rPr lang="ar-DZ" sz="2300" b="1" dirty="0">
                <a:latin typeface="Simplified Arabic" pitchFamily="18" charset="-78"/>
                <a:cs typeface="Times New Roman" pitchFamily="18" charset="0"/>
              </a:rPr>
              <a:t>الحاسوب يفرق بين الحروف الصغيرة والكبيرة.</a:t>
            </a:r>
            <a:endParaRPr lang="en-US" sz="2300" b="1" dirty="0"/>
          </a:p>
          <a:p>
            <a:pPr algn="just" rtl="1" eaLnBrk="0" hangingPunct="0">
              <a:buFont typeface="Wingdings" pitchFamily="2" charset="2"/>
              <a:buChar char="ü"/>
              <a:defRPr/>
            </a:pPr>
            <a:r>
              <a:rPr lang="ar-DZ" sz="2300" b="1" dirty="0">
                <a:latin typeface="Simplified Arabic" pitchFamily="18" charset="-78"/>
                <a:cs typeface="Times New Roman" pitchFamily="18" charset="0"/>
              </a:rPr>
              <a:t>الكثير من الأوامر في </a:t>
            </a:r>
            <a:r>
              <a:rPr lang="fr-FR" sz="2300" b="1" dirty="0">
                <a:latin typeface="Simplified Arabic" pitchFamily="18" charset="-78"/>
                <a:cs typeface="Times New Roman" pitchFamily="18" charset="0"/>
              </a:rPr>
              <a:t>SPSS</a:t>
            </a:r>
            <a:r>
              <a:rPr lang="ar-DZ" sz="2300" b="1" dirty="0">
                <a:latin typeface="Simplified Arabic" pitchFamily="18" charset="-78"/>
                <a:cs typeface="Times New Roman" pitchFamily="18" charset="0"/>
              </a:rPr>
              <a:t> تنفذ فقط مع المتغيرات </a:t>
            </a:r>
            <a:r>
              <a:rPr lang="ar-DZ" sz="2300" b="1" dirty="0" smtClean="0">
                <a:latin typeface="Simplified Arabic" pitchFamily="18" charset="-78"/>
                <a:cs typeface="Times New Roman" pitchFamily="18" charset="0"/>
              </a:rPr>
              <a:t>الرقمية</a:t>
            </a:r>
            <a:r>
              <a:rPr lang="fr-FR" sz="2300" b="1" dirty="0" smtClean="0">
                <a:latin typeface="Simplified Arabic" pitchFamily="18" charset="-78"/>
                <a:cs typeface="Times New Roman" pitchFamily="18" charset="0"/>
              </a:rPr>
              <a:t> </a:t>
            </a:r>
            <a:r>
              <a:rPr lang="ar-DZ" sz="2300" b="1" dirty="0" smtClean="0">
                <a:latin typeface="Simplified Arabic" pitchFamily="18" charset="-78"/>
                <a:cs typeface="Times New Roman" pitchFamily="18" charset="0"/>
              </a:rPr>
              <a:t>ولا </a:t>
            </a:r>
            <a:r>
              <a:rPr lang="ar-DZ" sz="2300" b="1" dirty="0">
                <a:latin typeface="Simplified Arabic" pitchFamily="18" charset="-78"/>
                <a:cs typeface="Times New Roman" pitchFamily="18" charset="0"/>
              </a:rPr>
              <a:t>تنفذ مع المتغيرات الحرفية.</a:t>
            </a:r>
            <a:endParaRPr lang="ar-DZ" sz="2300" b="1" dirty="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19</a:t>
            </a:fld>
            <a:endParaRPr lang="fr-BE"/>
          </a:p>
        </p:txBody>
      </p:sp>
    </p:spTree>
  </p:cSld>
  <p:clrMapOvr>
    <a:masterClrMapping/>
  </p:clrMapOvr>
  <p:transition spd="slow">
    <p:push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86116" y="928670"/>
            <a:ext cx="2571768" cy="707886"/>
          </a:xfrm>
          <a:prstGeom prst="rect">
            <a:avLst/>
          </a:prstGeom>
          <a:noFill/>
        </p:spPr>
        <p:txBody>
          <a:bodyPr>
            <a:spAutoFit/>
          </a:bodyPr>
          <a:lstStyle/>
          <a:p>
            <a:pPr algn="ctr">
              <a:defRPr/>
            </a:pPr>
            <a:r>
              <a:rPr lang="ar-DZ" sz="4000" b="1" dirty="0" smtClean="0">
                <a:ln w="18000">
                  <a:solidFill>
                    <a:srgbClr val="FFFF00"/>
                  </a:solidFill>
                  <a:prstDash val="solid"/>
                  <a:miter lim="800000"/>
                </a:ln>
                <a:solidFill>
                  <a:schemeClr val="accent4">
                    <a:lumMod val="50000"/>
                  </a:schemeClr>
                </a:solidFill>
                <a:effectLst>
                  <a:outerShdw blurRad="25500" dist="23000" dir="7020000" algn="tl">
                    <a:srgbClr val="000000">
                      <a:alpha val="50000"/>
                    </a:srgbClr>
                  </a:outerShdw>
                </a:effectLst>
                <a:latin typeface="Arabic Transparent" pitchFamily="34" charset="0"/>
                <a:cs typeface="Arabic Transparent" pitchFamily="34" charset="0"/>
              </a:rPr>
              <a:t>مقدمـــــة</a:t>
            </a:r>
            <a:endParaRPr lang="fr-FR" sz="4000" b="1" dirty="0">
              <a:ln w="18000">
                <a:solidFill>
                  <a:srgbClr val="FFFF00"/>
                </a:solidFill>
                <a:prstDash val="solid"/>
                <a:miter lim="800000"/>
              </a:ln>
              <a:solidFill>
                <a:schemeClr val="accent4">
                  <a:lumMod val="50000"/>
                </a:schemeClr>
              </a:solidFill>
              <a:effectLst>
                <a:outerShdw blurRad="25500" dist="23000" dir="7020000" algn="tl">
                  <a:srgbClr val="000000">
                    <a:alpha val="50000"/>
                  </a:srgbClr>
                </a:outerShdw>
              </a:effectLst>
              <a:latin typeface="Arabic Transparent" pitchFamily="34" charset="0"/>
              <a:cs typeface="Arabic Transparent" pitchFamily="34" charset="0"/>
            </a:endParaRPr>
          </a:p>
        </p:txBody>
      </p:sp>
      <p:sp>
        <p:nvSpPr>
          <p:cNvPr id="11268" name="Rectangle 7"/>
          <p:cNvSpPr>
            <a:spLocks noChangeArrowheads="1"/>
          </p:cNvSpPr>
          <p:nvPr/>
        </p:nvSpPr>
        <p:spPr bwMode="auto">
          <a:xfrm>
            <a:off x="142875" y="2000250"/>
            <a:ext cx="900112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algn="justLow" rtl="1" eaLnBrk="0" hangingPunct="0"/>
            <a:r>
              <a:rPr lang="ar-SA" sz="3200" dirty="0">
                <a:latin typeface="Simplified Arabic" pitchFamily="18" charset="-78"/>
                <a:cs typeface="Simplified Arabic" pitchFamily="18" charset="-78"/>
              </a:rPr>
              <a:t>إن عملية الحصول على البيانات يُعد الركيزة الأساسية التي تعتمد عليها البحوث العلمية</a:t>
            </a:r>
            <a:r>
              <a:rPr lang="ar-DZ" sz="3200" dirty="0" err="1">
                <a:latin typeface="Simplified Arabic" pitchFamily="18" charset="-78"/>
                <a:cs typeface="Simplified Arabic" pitchFamily="18" charset="-78"/>
              </a:rPr>
              <a:t>.</a:t>
            </a:r>
            <a:endParaRPr lang="ar-DZ" sz="3200" dirty="0">
              <a:latin typeface="Simplified Arabic" pitchFamily="18" charset="-78"/>
              <a:cs typeface="Simplified Arabic" pitchFamily="18" charset="-78"/>
            </a:endParaRPr>
          </a:p>
          <a:p>
            <a:pPr indent="457200" algn="justLow" rtl="1" eaLnBrk="0" hangingPunct="0"/>
            <a:r>
              <a:rPr lang="ar-SA" sz="3200" dirty="0">
                <a:latin typeface="Simplified Arabic" pitchFamily="18" charset="-78"/>
                <a:cs typeface="Simplified Arabic" pitchFamily="18" charset="-78"/>
              </a:rPr>
              <a:t> </a:t>
            </a:r>
            <a:r>
              <a:rPr lang="ar-SA" sz="3200" dirty="0" smtClean="0">
                <a:latin typeface="Simplified Arabic" pitchFamily="18" charset="-78"/>
                <a:cs typeface="Simplified Arabic" pitchFamily="18" charset="-78"/>
              </a:rPr>
              <a:t>و</a:t>
            </a:r>
            <a:r>
              <a:rPr lang="ar-DZ" sz="3200" dirty="0" smtClean="0">
                <a:latin typeface="Simplified Arabic" pitchFamily="18" charset="-78"/>
                <a:cs typeface="Simplified Arabic" pitchFamily="18" charset="-78"/>
              </a:rPr>
              <a:t> </a:t>
            </a:r>
            <a:r>
              <a:rPr lang="ar-SA" sz="3200" dirty="0" err="1" smtClean="0">
                <a:latin typeface="Simplified Arabic" pitchFamily="18" charset="-78"/>
                <a:cs typeface="Simplified Arabic" pitchFamily="18" charset="-78"/>
              </a:rPr>
              <a:t>تجم</a:t>
            </a:r>
            <a:r>
              <a:rPr lang="ar-DZ" sz="3200" dirty="0" smtClean="0">
                <a:latin typeface="Simplified Arabic" pitchFamily="18" charset="-78"/>
                <a:cs typeface="Simplified Arabic" pitchFamily="18" charset="-78"/>
              </a:rPr>
              <a:t>ي</a:t>
            </a:r>
            <a:r>
              <a:rPr lang="ar-SA" sz="3200" dirty="0" smtClean="0">
                <a:latin typeface="Simplified Arabic" pitchFamily="18" charset="-78"/>
                <a:cs typeface="Simplified Arabic" pitchFamily="18" charset="-78"/>
              </a:rPr>
              <a:t>ع </a:t>
            </a:r>
            <a:r>
              <a:rPr lang="ar-SA" sz="3200" dirty="0">
                <a:latin typeface="Simplified Arabic" pitchFamily="18" charset="-78"/>
                <a:cs typeface="Simplified Arabic" pitchFamily="18" charset="-78"/>
              </a:rPr>
              <a:t>هذه البيانات بتطبيق أدوات القياس ومن هذه الأدوات </a:t>
            </a:r>
            <a:r>
              <a:rPr lang="ar-SA" sz="3200" dirty="0" err="1" smtClean="0">
                <a:solidFill>
                  <a:srgbClr val="00FF00"/>
                </a:solidFill>
                <a:latin typeface="Simplified Arabic" pitchFamily="18" charset="-78"/>
                <a:cs typeface="Simplified Arabic" pitchFamily="18" charset="-78"/>
              </a:rPr>
              <a:t>الإستبيان</a:t>
            </a:r>
            <a:r>
              <a:rPr lang="en-US" sz="3200" dirty="0" smtClean="0">
                <a:solidFill>
                  <a:srgbClr val="00FF00"/>
                </a:solidFill>
                <a:latin typeface="Simplified Arabic" pitchFamily="18" charset="-78"/>
                <a:cs typeface="Simplified Arabic" pitchFamily="18" charset="-78"/>
              </a:rPr>
              <a:t>Questionnaire</a:t>
            </a:r>
            <a:r>
              <a:rPr lang="en-US" sz="3200" dirty="0" smtClean="0">
                <a:latin typeface="Simplified Arabic" pitchFamily="18" charset="-78"/>
                <a:cs typeface="Simplified Arabic" pitchFamily="18" charset="-78"/>
              </a:rPr>
              <a:t> </a:t>
            </a:r>
            <a:r>
              <a:rPr lang="ar-DZ" sz="3200" dirty="0" smtClean="0">
                <a:latin typeface="Simplified Arabic" pitchFamily="18" charset="-78"/>
                <a:cs typeface="Simplified Arabic" pitchFamily="18" charset="-78"/>
              </a:rPr>
              <a:t> </a:t>
            </a:r>
            <a:r>
              <a:rPr lang="ar-SA" sz="3200" dirty="0">
                <a:latin typeface="Simplified Arabic" pitchFamily="18" charset="-78"/>
                <a:cs typeface="Simplified Arabic" pitchFamily="18" charset="-78"/>
              </a:rPr>
              <a:t>الذي يعد من أهم الأدوات التي يمكن استخدامها في جمع البيانات البحثية لتجيب عن تساؤلات بحوثهم واختبار فرضياتهم</a:t>
            </a:r>
            <a:r>
              <a:rPr lang="en-US" sz="3200" dirty="0">
                <a:latin typeface="Simplified Arabic" pitchFamily="18" charset="-78"/>
                <a:cs typeface="Simplified Arabic" pitchFamily="18" charset="-78"/>
              </a:rPr>
              <a:t>.</a:t>
            </a:r>
            <a:r>
              <a:rPr lang="ar-SA" sz="3200" dirty="0">
                <a:latin typeface="Simplified Arabic" pitchFamily="18" charset="-78"/>
                <a:cs typeface="Simplified Arabic" pitchFamily="18" charset="-78"/>
              </a:rPr>
              <a:t> </a:t>
            </a:r>
            <a:endParaRPr lang="ar-DZ" sz="3200" dirty="0">
              <a:latin typeface="Simplified Arabic" pitchFamily="18" charset="-78"/>
              <a:cs typeface="Simplified Arabic" pitchFamily="18" charset="-78"/>
            </a:endParaRPr>
          </a:p>
          <a:p>
            <a:pPr indent="457200" algn="justLow" rtl="1" eaLnBrk="0" hangingPunct="0"/>
            <a:r>
              <a:rPr lang="ar-SA" sz="3200" dirty="0">
                <a:latin typeface="Simplified Arabic" pitchFamily="18" charset="-78"/>
                <a:cs typeface="Simplified Arabic" pitchFamily="18" charset="-78"/>
              </a:rPr>
              <a:t>وطريقة معالجة هذه البيانات تتم </a:t>
            </a:r>
            <a:r>
              <a:rPr lang="ar-SA" sz="3200" dirty="0" smtClean="0">
                <a:latin typeface="Simplified Arabic" pitchFamily="18" charset="-78"/>
                <a:cs typeface="Simplified Arabic" pitchFamily="18" charset="-78"/>
              </a:rPr>
              <a:t>باستخدام  </a:t>
            </a:r>
            <a:r>
              <a:rPr lang="ar-SA" sz="3200" dirty="0">
                <a:latin typeface="Simplified Arabic" pitchFamily="18" charset="-78"/>
                <a:cs typeface="Simplified Arabic" pitchFamily="18" charset="-78"/>
              </a:rPr>
              <a:t>برامج حاسوبية مثل برنامج </a:t>
            </a:r>
            <a:r>
              <a:rPr lang="fr-FR" sz="3200" dirty="0">
                <a:latin typeface="Simplified Arabic" pitchFamily="18" charset="-78"/>
                <a:cs typeface="Simplified Arabic" pitchFamily="18" charset="-78"/>
              </a:rPr>
              <a:t>Excel</a:t>
            </a:r>
            <a:r>
              <a:rPr lang="ar-DZ" sz="3200" dirty="0">
                <a:latin typeface="Simplified Arabic" pitchFamily="18" charset="-78"/>
                <a:cs typeface="Simplified Arabic" pitchFamily="18" charset="-78"/>
              </a:rPr>
              <a:t>، والبرامج الإحصائية المتطورة مثل</a:t>
            </a:r>
            <a:r>
              <a:rPr lang="en-US" sz="3200" dirty="0" smtClean="0">
                <a:solidFill>
                  <a:srgbClr val="00FF00"/>
                </a:solidFill>
                <a:latin typeface="Simplified Arabic" pitchFamily="18" charset="-78"/>
                <a:cs typeface="Simplified Arabic" pitchFamily="18" charset="-78"/>
              </a:rPr>
              <a:t>SPSS</a:t>
            </a:r>
            <a:r>
              <a:rPr lang="fr-FR" sz="3200" dirty="0" smtClean="0">
                <a:solidFill>
                  <a:srgbClr val="00FF00"/>
                </a:solidFill>
                <a:latin typeface="Simplified Arabic" pitchFamily="18" charset="-78"/>
                <a:cs typeface="Simplified Arabic" pitchFamily="18" charset="-78"/>
              </a:rPr>
              <a:t>:</a:t>
            </a:r>
            <a:r>
              <a:rPr lang="ar-SA" sz="3200" dirty="0" err="1" smtClean="0">
                <a:solidFill>
                  <a:srgbClr val="00FF00"/>
                </a:solidFill>
                <a:latin typeface="Simplified Arabic" pitchFamily="18" charset="-78"/>
                <a:cs typeface="Simplified Arabic" pitchFamily="18" charset="-78"/>
              </a:rPr>
              <a:t>،</a:t>
            </a:r>
            <a:r>
              <a:rPr lang="ar-SA" sz="3200" dirty="0" smtClean="0">
                <a:solidFill>
                  <a:srgbClr val="00FF00"/>
                </a:solidFill>
                <a:latin typeface="Simplified Arabic" pitchFamily="18" charset="-78"/>
                <a:cs typeface="Simplified Arabic" pitchFamily="18" charset="-78"/>
              </a:rPr>
              <a:t> </a:t>
            </a:r>
            <a:r>
              <a:rPr lang="fr-FR" sz="3200" dirty="0" err="1">
                <a:solidFill>
                  <a:srgbClr val="00FF00"/>
                </a:solidFill>
                <a:latin typeface="Simplified Arabic" pitchFamily="18" charset="-78"/>
                <a:cs typeface="Simplified Arabic" pitchFamily="18" charset="-78"/>
              </a:rPr>
              <a:t>Statistica</a:t>
            </a:r>
            <a:r>
              <a:rPr lang="ar-SA" sz="3200" dirty="0" err="1">
                <a:solidFill>
                  <a:srgbClr val="00FF00"/>
                </a:solidFill>
                <a:latin typeface="Simplified Arabic" pitchFamily="18" charset="-78"/>
                <a:cs typeface="Simplified Arabic" pitchFamily="18" charset="-78"/>
              </a:rPr>
              <a:t>،</a:t>
            </a:r>
            <a:r>
              <a:rPr lang="ar-SA" sz="3200" dirty="0">
                <a:solidFill>
                  <a:srgbClr val="00FF00"/>
                </a:solidFill>
                <a:latin typeface="Simplified Arabic" pitchFamily="18" charset="-78"/>
                <a:cs typeface="Simplified Arabic" pitchFamily="18" charset="-78"/>
              </a:rPr>
              <a:t> </a:t>
            </a:r>
            <a:r>
              <a:rPr lang="fr-FR" sz="3200" dirty="0" err="1">
                <a:solidFill>
                  <a:srgbClr val="00FF00"/>
                </a:solidFill>
                <a:latin typeface="Simplified Arabic" pitchFamily="18" charset="-78"/>
                <a:cs typeface="Simplified Arabic" pitchFamily="18" charset="-78"/>
              </a:rPr>
              <a:t>Matlab</a:t>
            </a:r>
            <a:r>
              <a:rPr lang="fr-FR" sz="3200" dirty="0">
                <a:solidFill>
                  <a:srgbClr val="00FF00"/>
                </a:solidFill>
                <a:latin typeface="Simplified Arabic" pitchFamily="18" charset="-78"/>
                <a:cs typeface="Simplified Arabic" pitchFamily="18" charset="-78"/>
              </a:rPr>
              <a:t>  </a:t>
            </a:r>
            <a:r>
              <a:rPr lang="ar-SA" sz="3200" dirty="0" err="1">
                <a:solidFill>
                  <a:srgbClr val="00FF00"/>
                </a:solidFill>
                <a:latin typeface="Simplified Arabic" pitchFamily="18" charset="-78"/>
                <a:cs typeface="Simplified Arabic" pitchFamily="18" charset="-78"/>
              </a:rPr>
              <a:t>...</a:t>
            </a:r>
            <a:r>
              <a:rPr lang="ar-SA" sz="3200" dirty="0">
                <a:solidFill>
                  <a:srgbClr val="00FF00"/>
                </a:solidFill>
                <a:latin typeface="Simplified Arabic" pitchFamily="18" charset="-78"/>
                <a:cs typeface="Simplified Arabic" pitchFamily="18" charset="-78"/>
              </a:rPr>
              <a:t> </a:t>
            </a: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2</a:t>
            </a:fld>
            <a:endParaRPr lang="fr-BE"/>
          </a:p>
        </p:txBody>
      </p:sp>
    </p:spTree>
  </p:cSld>
  <p:clrMapOvr>
    <a:masterClrMapping/>
  </p:clrMapOvr>
  <p:transition spd="slow">
    <p:split dir="in"/>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467544" y="1472005"/>
            <a:ext cx="8358188"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Low" rtl="1" eaLnBrk="0" hangingPunct="0"/>
            <a:endParaRPr lang="fr-FR" sz="2600" dirty="0" smtClean="0">
              <a:latin typeface="Simplified Arabic" pitchFamily="18" charset="-78"/>
              <a:cs typeface="Calibri" pitchFamily="34" charset="0"/>
            </a:endParaRPr>
          </a:p>
          <a:p>
            <a:pPr algn="justLow" rtl="1" eaLnBrk="0" hangingPunct="0"/>
            <a:r>
              <a:rPr lang="ar-DZ" sz="2600" dirty="0" smtClean="0">
                <a:latin typeface="Simplified Arabic" pitchFamily="18" charset="-78"/>
                <a:cs typeface="Calibri" pitchFamily="34" charset="0"/>
              </a:rPr>
              <a:t>بعد عملية الترميز يقوم الباحث </a:t>
            </a:r>
            <a:r>
              <a:rPr lang="ar-DZ" sz="2600" dirty="0" err="1" smtClean="0">
                <a:latin typeface="Simplified Arabic" pitchFamily="18" charset="-78"/>
                <a:cs typeface="Calibri" pitchFamily="34" charset="0"/>
              </a:rPr>
              <a:t>بإ</a:t>
            </a:r>
            <a:r>
              <a:rPr lang="ar-EG" sz="2600" dirty="0" smtClean="0">
                <a:latin typeface="Simplified Arabic" pitchFamily="18" charset="-78"/>
                <a:cs typeface="Calibri" pitchFamily="34" charset="0"/>
              </a:rPr>
              <a:t>عداد وتحرير </a:t>
            </a:r>
            <a:r>
              <a:rPr lang="ar-DZ" sz="2600" dirty="0" smtClean="0">
                <a:latin typeface="Simplified Arabic" pitchFamily="18" charset="-78"/>
                <a:cs typeface="Calibri" pitchFamily="34" charset="0"/>
              </a:rPr>
              <a:t>البيانات في صفحة محرر البيانات </a:t>
            </a:r>
            <a:r>
              <a:rPr lang="ar-DZ" sz="2600" dirty="0" err="1" smtClean="0">
                <a:latin typeface="Simplified Arabic" pitchFamily="18" charset="-78"/>
                <a:cs typeface="Calibri" pitchFamily="34" charset="0"/>
              </a:rPr>
              <a:t>بإستعمال</a:t>
            </a:r>
            <a:r>
              <a:rPr lang="ar-DZ" sz="2600" dirty="0" smtClean="0">
                <a:latin typeface="Simplified Arabic" pitchFamily="18" charset="-78"/>
                <a:cs typeface="Calibri" pitchFamily="34" charset="0"/>
              </a:rPr>
              <a:t> البرنامج الإحصائي، ولكن قبل ذلك لابد من ضرورة التفريق بين طبيعة </a:t>
            </a:r>
            <a:r>
              <a:rPr lang="ar-DZ" sz="2600" dirty="0" err="1" smtClean="0">
                <a:latin typeface="Simplified Arabic" pitchFamily="18" charset="-78"/>
                <a:cs typeface="Calibri" pitchFamily="34" charset="0"/>
              </a:rPr>
              <a:t>البيانات </a:t>
            </a:r>
            <a:r>
              <a:rPr lang="ar-DZ" sz="2600" dirty="0" smtClean="0">
                <a:latin typeface="Simplified Arabic" pitchFamily="18" charset="-78"/>
                <a:cs typeface="Calibri" pitchFamily="34" charset="0"/>
              </a:rPr>
              <a:t>-المتغيرات- التي تم جمعها وتحديدها مسبقا لأن:</a:t>
            </a:r>
            <a:endParaRPr lang="fr-FR" sz="2600" dirty="0" smtClean="0">
              <a:latin typeface="Simplified Arabic" pitchFamily="18" charset="-78"/>
              <a:cs typeface="Calibri" pitchFamily="34" charset="0"/>
            </a:endParaRPr>
          </a:p>
          <a:p>
            <a:pPr algn="justLow" rtl="1" eaLnBrk="0" hangingPunct="0"/>
            <a:endParaRPr lang="en-US" sz="2600" dirty="0"/>
          </a:p>
          <a:p>
            <a:pPr algn="justLow" rtl="1" eaLnBrk="0" hangingPunct="0">
              <a:buClr>
                <a:srgbClr val="00FF00"/>
              </a:buClr>
              <a:buFont typeface="Wingdings" pitchFamily="2" charset="2"/>
              <a:buChar char="ü"/>
            </a:pPr>
            <a:r>
              <a:rPr lang="ar-DZ" sz="2600" b="1" dirty="0">
                <a:latin typeface="Simplified Arabic" pitchFamily="18" charset="-78"/>
                <a:cs typeface="Times New Roman" pitchFamily="18" charset="0"/>
              </a:rPr>
              <a:t>نوع المتغير له علاقة بنوع التحليل الإحصائي الذي يريد الباحث استخدامه،</a:t>
            </a:r>
            <a:endParaRPr lang="en-US" sz="2600" b="1" dirty="0"/>
          </a:p>
          <a:p>
            <a:pPr algn="justLow" rtl="1" eaLnBrk="0" hangingPunct="0">
              <a:buClr>
                <a:srgbClr val="00FF00"/>
              </a:buClr>
              <a:buFont typeface="Wingdings" pitchFamily="2" charset="2"/>
              <a:buChar char="ü"/>
            </a:pPr>
            <a:r>
              <a:rPr lang="ar-DZ" sz="2600" b="1" dirty="0">
                <a:latin typeface="Simplified Arabic" pitchFamily="18" charset="-78"/>
                <a:cs typeface="Times New Roman" pitchFamily="18" charset="0"/>
              </a:rPr>
              <a:t>أي إخلال بذلك يؤثر على </a:t>
            </a:r>
            <a:r>
              <a:rPr lang="ar-DZ" sz="2600" b="1" dirty="0" err="1">
                <a:latin typeface="Simplified Arabic" pitchFamily="18" charset="-78"/>
                <a:cs typeface="Times New Roman" pitchFamily="18" charset="0"/>
              </a:rPr>
              <a:t>الإفتراضات</a:t>
            </a:r>
            <a:r>
              <a:rPr lang="ar-DZ" sz="2600" b="1" dirty="0">
                <a:latin typeface="Simplified Arabic" pitchFamily="18" charset="-78"/>
                <a:cs typeface="Times New Roman" pitchFamily="18" charset="0"/>
              </a:rPr>
              <a:t> الأساسية الخاصة بكل تحليل إحصائي، ويؤدي إلى </a:t>
            </a:r>
            <a:r>
              <a:rPr lang="ar-DZ" sz="2600" b="1" dirty="0" smtClean="0">
                <a:latin typeface="Simplified Arabic" pitchFamily="18" charset="-78"/>
                <a:cs typeface="Times New Roman" pitchFamily="18" charset="0"/>
              </a:rPr>
              <a:t>خلل </a:t>
            </a:r>
            <a:r>
              <a:rPr lang="ar-DZ" sz="2600" b="1" dirty="0">
                <a:latin typeface="Simplified Arabic" pitchFamily="18" charset="-78"/>
                <a:cs typeface="Times New Roman" pitchFamily="18" charset="0"/>
              </a:rPr>
              <a:t>كبير في نتائج التحليل.</a:t>
            </a:r>
            <a:endParaRPr lang="ar-DZ" sz="2600" b="1"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20</a:t>
            </a:fld>
            <a:endParaRPr lang="fr-BE"/>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ChangeArrowheads="1"/>
          </p:cNvSpPr>
          <p:nvPr/>
        </p:nvSpPr>
        <p:spPr bwMode="auto">
          <a:xfrm>
            <a:off x="428625" y="642938"/>
            <a:ext cx="835818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457200" algn="justLow" rtl="1" eaLnBrk="0" hangingPunct="0"/>
            <a:r>
              <a:rPr lang="ar-DZ" sz="2800" dirty="0">
                <a:latin typeface="Simplified Arabic" pitchFamily="18" charset="-78"/>
                <a:cs typeface="Calibri" pitchFamily="34" charset="0"/>
              </a:rPr>
              <a:t>يهتم علم الإحصاء </a:t>
            </a:r>
            <a:r>
              <a:rPr lang="ar-DZ" sz="2800" dirty="0" smtClean="0">
                <a:latin typeface="Simplified Arabic" pitchFamily="18" charset="-78"/>
                <a:cs typeface="Calibri" pitchFamily="34" charset="0"/>
              </a:rPr>
              <a:t>بجمع </a:t>
            </a:r>
            <a:r>
              <a:rPr lang="ar-DZ" sz="2800" dirty="0">
                <a:latin typeface="Simplified Arabic" pitchFamily="18" charset="-78"/>
                <a:cs typeface="Calibri" pitchFamily="34" charset="0"/>
              </a:rPr>
              <a:t>البيانات </a:t>
            </a:r>
            <a:r>
              <a:rPr lang="fr-FR" sz="2800" dirty="0" smtClean="0">
                <a:latin typeface="Simplified Arabic" pitchFamily="18" charset="-78"/>
                <a:cs typeface="Calibri" pitchFamily="34" charset="0"/>
              </a:rPr>
              <a:t>Données</a:t>
            </a:r>
            <a:r>
              <a:rPr lang="ar-DZ" sz="2800" dirty="0" smtClean="0">
                <a:latin typeface="Simplified Arabic" pitchFamily="18" charset="-78"/>
                <a:cs typeface="Calibri" pitchFamily="34" charset="0"/>
              </a:rPr>
              <a:t>، </a:t>
            </a:r>
            <a:r>
              <a:rPr lang="ar-DZ" sz="2800" dirty="0">
                <a:latin typeface="Simplified Arabic" pitchFamily="18" charset="-78"/>
                <a:cs typeface="Calibri" pitchFamily="34" charset="0"/>
              </a:rPr>
              <a:t>ونوع البيانات، وطريقة قياسها من أهم الأشياء التي تحدد التحليل الإحصائي المستخدم، فمنها الرقمية ومنها غير رقمية</a:t>
            </a:r>
            <a:r>
              <a:rPr lang="ar-DZ" sz="2800" b="1" dirty="0">
                <a:latin typeface="Simplified Arabic" pitchFamily="18" charset="-78"/>
                <a:cs typeface="Calibri" pitchFamily="34" charset="0"/>
              </a:rPr>
              <a:t>.</a:t>
            </a:r>
            <a:endParaRPr lang="en-US" sz="2800" dirty="0"/>
          </a:p>
        </p:txBody>
      </p:sp>
      <p:graphicFrame>
        <p:nvGraphicFramePr>
          <p:cNvPr id="8" name="Diagramme 7"/>
          <p:cNvGraphicFramePr/>
          <p:nvPr/>
        </p:nvGraphicFramePr>
        <p:xfrm>
          <a:off x="0" y="2071678"/>
          <a:ext cx="9144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numéro de diapositive 3"/>
          <p:cNvSpPr>
            <a:spLocks noGrp="1"/>
          </p:cNvSpPr>
          <p:nvPr>
            <p:ph type="sldNum" sz="quarter" idx="12"/>
          </p:nvPr>
        </p:nvSpPr>
        <p:spPr/>
        <p:txBody>
          <a:bodyPr/>
          <a:lstStyle/>
          <a:p>
            <a:fld id="{CF4668DC-857F-487D-BFFA-8C0CA5037977}" type="slidenum">
              <a:rPr lang="fr-BE" smtClean="0"/>
              <a:pPr/>
              <a:t>21</a:t>
            </a:fld>
            <a:endParaRPr lang="fr-BE"/>
          </a:p>
        </p:txBody>
      </p:sp>
    </p:spTree>
  </p:cSld>
  <p:clrMapOvr>
    <a:masterClrMapping/>
  </p:clrMapOvr>
  <p:transition spd="slow">
    <p:strips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e 4"/>
          <p:cNvGraphicFramePr/>
          <p:nvPr>
            <p:extLst>
              <p:ext uri="{D42A27DB-BD31-4B8C-83A1-F6EECF244321}">
                <p14:modId xmlns:p14="http://schemas.microsoft.com/office/powerpoint/2010/main" val="4026954949"/>
              </p:ext>
            </p:extLst>
          </p:nvPr>
        </p:nvGraphicFramePr>
        <p:xfrm>
          <a:off x="-36512" y="305702"/>
          <a:ext cx="9001000" cy="56435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3131840" y="548680"/>
            <a:ext cx="3682325" cy="954107"/>
          </a:xfrm>
          <a:prstGeom prst="rect">
            <a:avLst/>
          </a:prstGeom>
          <a:noFill/>
        </p:spPr>
        <p:txBody>
          <a:bodyPr wrap="square">
            <a:spAutoFit/>
          </a:bodyPr>
          <a:lstStyle/>
          <a:p>
            <a:pPr lvl="0" algn="ctr" rtl="1">
              <a:defRPr/>
            </a:pPr>
            <a:r>
              <a:rPr lang="ar-DZ"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implified Arabic" pitchFamily="18" charset="-78"/>
                <a:cs typeface="Calibri" pitchFamily="34" charset="0"/>
              </a:rPr>
              <a:t>أولا: البيانات </a:t>
            </a:r>
            <a:r>
              <a:rPr lang="ar-DZ"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implified Arabic" pitchFamily="18" charset="-78"/>
                <a:cs typeface="Calibri" pitchFamily="34" charset="0"/>
              </a:rPr>
              <a:t>الوصفية</a:t>
            </a:r>
            <a:endParaRPr lang="fr-FR" sz="2800" dirty="0" smtClean="0"/>
          </a:p>
          <a:p>
            <a:pPr lvl="0" algn="ctr" rtl="1">
              <a:defRPr/>
            </a:pPr>
            <a:r>
              <a:rPr lang="fr-FR"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implified Arabic" pitchFamily="18" charset="-78"/>
                <a:cs typeface="Calibri" pitchFamily="34" charset="0"/>
              </a:rPr>
              <a:t>Données</a:t>
            </a:r>
            <a:r>
              <a:rPr lang="fr-FR" sz="2800" b="1" dirty="0" smtClean="0">
                <a:solidFill>
                  <a:schemeClr val="bg2"/>
                </a:solidFill>
                <a:latin typeface="Simplified Arabic" pitchFamily="18" charset="-78"/>
                <a:cs typeface="Calibri" pitchFamily="34" charset="0"/>
              </a:rPr>
              <a:t> </a:t>
            </a:r>
            <a:r>
              <a:rPr lang="fr-FR"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Simplified Arabic" pitchFamily="18" charset="-78"/>
                <a:cs typeface="Calibri" pitchFamily="34" charset="0"/>
              </a:rPr>
              <a:t>Qualitative</a:t>
            </a:r>
            <a:endParaRPr lang="fr-FR"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22</a:t>
            </a:fld>
            <a:endParaRPr lang="fr-BE"/>
          </a:p>
        </p:txBody>
      </p:sp>
    </p:spTree>
  </p:cSld>
  <p:clrMapOvr>
    <a:masterClrMapping/>
  </p:clrMapOvr>
  <p:transition spd="slow">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5"/>
          <p:cNvSpPr>
            <a:spLocks noChangeArrowheads="1"/>
          </p:cNvSpPr>
          <p:nvPr/>
        </p:nvSpPr>
        <p:spPr bwMode="auto">
          <a:xfrm>
            <a:off x="827584" y="4611688"/>
            <a:ext cx="8066732"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rtl="1" eaLnBrk="0" hangingPunct="0"/>
            <a:r>
              <a:rPr lang="ar-DZ" sz="2000" b="1" dirty="0">
                <a:latin typeface="Simplified Arabic" pitchFamily="18" charset="-78"/>
                <a:cs typeface="Calibri" pitchFamily="34" charset="0"/>
              </a:rPr>
              <a:t>مثلا: النوع/الجنس كما ذكرنا متغير وصفي تقاس بياناته بمعيار </a:t>
            </a:r>
            <a:r>
              <a:rPr lang="ar-DZ" sz="2000" b="1" dirty="0" err="1">
                <a:latin typeface="Simplified Arabic" pitchFamily="18" charset="-78"/>
                <a:cs typeface="Calibri" pitchFamily="34" charset="0"/>
              </a:rPr>
              <a:t>اسمي: </a:t>
            </a:r>
            <a:r>
              <a:rPr lang="ar-DZ" sz="2000" b="1" dirty="0">
                <a:latin typeface="Simplified Arabic" pitchFamily="18" charset="-78"/>
                <a:cs typeface="Calibri" pitchFamily="34" charset="0"/>
              </a:rPr>
              <a:t>"ذكر- </a:t>
            </a:r>
            <a:r>
              <a:rPr lang="ar-DZ" sz="2000" b="1" dirty="0" err="1">
                <a:latin typeface="Simplified Arabic" pitchFamily="18" charset="-78"/>
                <a:cs typeface="Calibri" pitchFamily="34" charset="0"/>
              </a:rPr>
              <a:t>أنثى".</a:t>
            </a:r>
            <a:endParaRPr lang="en-US" sz="2000" b="1" dirty="0"/>
          </a:p>
          <a:p>
            <a:pPr algn="justLow" rtl="1" eaLnBrk="0" hangingPunct="0"/>
            <a:r>
              <a:rPr lang="ar-DZ" sz="2000" b="1" dirty="0">
                <a:latin typeface="Simplified Arabic" pitchFamily="18" charset="-78"/>
                <a:cs typeface="Calibri" pitchFamily="34" charset="0"/>
              </a:rPr>
              <a:t>نستعمل 0، 1 لدلالة عليه فنجعل:</a:t>
            </a:r>
            <a:endParaRPr lang="en-US" sz="2000" b="1" dirty="0"/>
          </a:p>
          <a:p>
            <a:pPr algn="justLow" rtl="1" eaLnBrk="0" hangingPunct="0">
              <a:buFontTx/>
              <a:buChar char="•"/>
            </a:pPr>
            <a:r>
              <a:rPr lang="ar-DZ" sz="2000" b="1" dirty="0">
                <a:latin typeface="Simplified Arabic" pitchFamily="18" charset="-78"/>
                <a:cs typeface="Times New Roman" pitchFamily="18" charset="0"/>
              </a:rPr>
              <a:t>الصفر للدلالة على الذكر،</a:t>
            </a:r>
            <a:endParaRPr lang="en-US" sz="2000" b="1" dirty="0"/>
          </a:p>
          <a:p>
            <a:pPr algn="justLow" rtl="1" eaLnBrk="0" hangingPunct="0">
              <a:buFontTx/>
              <a:buChar char="•"/>
            </a:pPr>
            <a:r>
              <a:rPr lang="ar-DZ" sz="2000" b="1" dirty="0">
                <a:latin typeface="Simplified Arabic" pitchFamily="18" charset="-78"/>
                <a:cs typeface="Times New Roman" pitchFamily="18" charset="0"/>
              </a:rPr>
              <a:t>العدد 1 يدل على الأنثى.</a:t>
            </a:r>
            <a:endParaRPr lang="en-US" sz="2000" b="1" dirty="0"/>
          </a:p>
          <a:p>
            <a:pPr algn="justLow" rtl="1" eaLnBrk="0" hangingPunct="0"/>
            <a:r>
              <a:rPr lang="ar-DZ" sz="2000" b="1" dirty="0">
                <a:latin typeface="Simplified Arabic" pitchFamily="18" charset="-78"/>
                <a:cs typeface="Calibri" pitchFamily="34" charset="0"/>
              </a:rPr>
              <a:t>وأمثلة أخرى على هذا النوع من </a:t>
            </a:r>
            <a:r>
              <a:rPr lang="ar-DZ" sz="2000" b="1" dirty="0" err="1">
                <a:latin typeface="Simplified Arabic" pitchFamily="18" charset="-78"/>
                <a:cs typeface="Calibri" pitchFamily="34" charset="0"/>
              </a:rPr>
              <a:t>المتغيرات:</a:t>
            </a:r>
            <a:r>
              <a:rPr lang="ar-DZ" sz="2000" b="1" dirty="0">
                <a:latin typeface="Simplified Arabic" pitchFamily="18" charset="-78"/>
                <a:cs typeface="Calibri" pitchFamily="34" charset="0"/>
              </a:rPr>
              <a:t> </a:t>
            </a:r>
            <a:endParaRPr lang="en-US" sz="2000" b="1" dirty="0"/>
          </a:p>
          <a:p>
            <a:pPr algn="justLow" rtl="1" eaLnBrk="0" hangingPunct="0"/>
            <a:r>
              <a:rPr lang="ar-DZ" sz="2000" b="1" dirty="0">
                <a:latin typeface="Simplified Arabic" pitchFamily="18" charset="-78"/>
                <a:cs typeface="Calibri" pitchFamily="34" charset="0"/>
              </a:rPr>
              <a:t>-الحالة الاجتماعية: متغير وصفي تقاس </a:t>
            </a:r>
            <a:r>
              <a:rPr lang="ar-DZ" sz="2000" b="1" dirty="0" err="1">
                <a:latin typeface="Simplified Arabic" pitchFamily="18" charset="-78"/>
                <a:cs typeface="Calibri" pitchFamily="34" charset="0"/>
              </a:rPr>
              <a:t>ياناته</a:t>
            </a:r>
            <a:r>
              <a:rPr lang="ar-DZ" sz="2000" b="1" dirty="0">
                <a:latin typeface="Simplified Arabic" pitchFamily="18" charset="-78"/>
                <a:cs typeface="Calibri" pitchFamily="34" charset="0"/>
              </a:rPr>
              <a:t> بمعيار </a:t>
            </a:r>
            <a:r>
              <a:rPr lang="ar-DZ" sz="2000" b="1" dirty="0" err="1">
                <a:latin typeface="Simplified Arabic" pitchFamily="18" charset="-78"/>
                <a:cs typeface="Calibri" pitchFamily="34" charset="0"/>
              </a:rPr>
              <a:t>اسمي: "متزوج-أعزب-أرمل-مطلق".</a:t>
            </a:r>
            <a:endParaRPr lang="en-US" sz="2000" b="1" dirty="0"/>
          </a:p>
          <a:p>
            <a:pPr algn="justLow" rtl="1" eaLnBrk="0" hangingPunct="0"/>
            <a:r>
              <a:rPr lang="ar-DZ" sz="2000" b="1" dirty="0">
                <a:latin typeface="Simplified Arabic" pitchFamily="18" charset="-78"/>
                <a:cs typeface="Calibri" pitchFamily="34" charset="0"/>
              </a:rPr>
              <a:t>-منطقة السكن، التخصص...الخ.</a:t>
            </a:r>
            <a:endParaRPr lang="ar-DZ" sz="2000" b="1" dirty="0"/>
          </a:p>
        </p:txBody>
      </p:sp>
      <p:graphicFrame>
        <p:nvGraphicFramePr>
          <p:cNvPr id="8" name="Diagramme 7"/>
          <p:cNvGraphicFramePr/>
          <p:nvPr>
            <p:extLst>
              <p:ext uri="{D42A27DB-BD31-4B8C-83A1-F6EECF244321}">
                <p14:modId xmlns:p14="http://schemas.microsoft.com/office/powerpoint/2010/main" val="542308966"/>
              </p:ext>
            </p:extLst>
          </p:nvPr>
        </p:nvGraphicFramePr>
        <p:xfrm>
          <a:off x="0" y="500042"/>
          <a:ext cx="8929718" cy="36490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numéro de diapositive 3"/>
          <p:cNvSpPr>
            <a:spLocks noGrp="1"/>
          </p:cNvSpPr>
          <p:nvPr>
            <p:ph type="sldNum" sz="quarter" idx="12"/>
          </p:nvPr>
        </p:nvSpPr>
        <p:spPr/>
        <p:txBody>
          <a:bodyPr/>
          <a:lstStyle/>
          <a:p>
            <a:fld id="{CF4668DC-857F-487D-BFFA-8C0CA5037977}" type="slidenum">
              <a:rPr lang="fr-BE" smtClean="0"/>
              <a:pPr/>
              <a:t>23</a:t>
            </a:fld>
            <a:endParaRPr lang="fr-BE"/>
          </a:p>
        </p:txBody>
      </p:sp>
    </p:spTree>
  </p:cSld>
  <p:clrMapOvr>
    <a:masterClrMapping/>
  </p:clrMapOvr>
  <p:transition spd="slow">
    <p:cover dir="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me 7"/>
          <p:cNvGraphicFramePr/>
          <p:nvPr/>
        </p:nvGraphicFramePr>
        <p:xfrm>
          <a:off x="285720" y="500042"/>
          <a:ext cx="8643998" cy="4000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7109" name="Rectangle 6"/>
          <p:cNvSpPr>
            <a:spLocks noChangeArrowheads="1"/>
          </p:cNvSpPr>
          <p:nvPr/>
        </p:nvSpPr>
        <p:spPr bwMode="auto">
          <a:xfrm>
            <a:off x="323528" y="4357688"/>
            <a:ext cx="846328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rtl="1" eaLnBrk="0" hangingPunct="0"/>
            <a:r>
              <a:rPr lang="ar-DZ" sz="2400" b="1" dirty="0">
                <a:latin typeface="Simplified Arabic" pitchFamily="18" charset="-78"/>
                <a:cs typeface="Calibri" pitchFamily="34" charset="0"/>
              </a:rPr>
              <a:t>أمثلة </a:t>
            </a:r>
            <a:r>
              <a:rPr lang="ar-DZ" sz="2400" b="1" dirty="0" err="1">
                <a:latin typeface="Simplified Arabic" pitchFamily="18" charset="-78"/>
                <a:cs typeface="Calibri" pitchFamily="34" charset="0"/>
              </a:rPr>
              <a:t>أخرى:</a:t>
            </a:r>
            <a:r>
              <a:rPr lang="ar-DZ" sz="2400" b="1" dirty="0">
                <a:latin typeface="Simplified Arabic" pitchFamily="18" charset="-78"/>
                <a:cs typeface="Calibri" pitchFamily="34" charset="0"/>
              </a:rPr>
              <a:t> </a:t>
            </a:r>
            <a:endParaRPr lang="en-US" sz="2400" dirty="0"/>
          </a:p>
          <a:p>
            <a:pPr algn="justLow" rtl="1" eaLnBrk="0" hangingPunct="0"/>
            <a:r>
              <a:rPr lang="ar-DZ" sz="2400" b="1" dirty="0">
                <a:latin typeface="Simplified Arabic" pitchFamily="18" charset="-78"/>
                <a:cs typeface="Calibri" pitchFamily="34" charset="0"/>
              </a:rPr>
              <a:t>-</a:t>
            </a:r>
            <a:r>
              <a:rPr lang="ar-DZ" sz="2400" dirty="0">
                <a:latin typeface="Simplified Arabic" pitchFamily="18" charset="-78"/>
                <a:cs typeface="Calibri" pitchFamily="34" charset="0"/>
              </a:rPr>
              <a:t>المستوى </a:t>
            </a:r>
            <a:r>
              <a:rPr lang="ar-DZ" sz="2400" dirty="0" smtClean="0">
                <a:latin typeface="Simplified Arabic" pitchFamily="18" charset="-78"/>
                <a:cs typeface="Calibri" pitchFamily="34" charset="0"/>
              </a:rPr>
              <a:t>التعليمي: </a:t>
            </a:r>
            <a:r>
              <a:rPr lang="ar-DZ" sz="2400" dirty="0">
                <a:latin typeface="Simplified Arabic" pitchFamily="18" charset="-78"/>
                <a:cs typeface="Calibri" pitchFamily="34" charset="0"/>
              </a:rPr>
              <a:t>متغير </a:t>
            </a:r>
            <a:r>
              <a:rPr lang="ar-DZ" sz="2400" dirty="0" smtClean="0">
                <a:latin typeface="Simplified Arabic" pitchFamily="18" charset="-78"/>
                <a:cs typeface="Calibri" pitchFamily="34" charset="0"/>
              </a:rPr>
              <a:t>وصفي (نوعي ) </a:t>
            </a:r>
            <a:r>
              <a:rPr lang="ar-DZ" sz="2400" dirty="0">
                <a:latin typeface="Simplified Arabic" pitchFamily="18" charset="-78"/>
                <a:cs typeface="Calibri" pitchFamily="34" charset="0"/>
              </a:rPr>
              <a:t>تقاس بياناته بمعيار رتبي </a:t>
            </a:r>
            <a:r>
              <a:rPr lang="ar-DZ" sz="2400" dirty="0" smtClean="0">
                <a:latin typeface="Simplified Arabic" pitchFamily="18" charset="-78"/>
                <a:cs typeface="Calibri" pitchFamily="34" charset="0"/>
              </a:rPr>
              <a:t>"أابتدائي-متوسط-ثانوي-جامعي".</a:t>
            </a:r>
            <a:endParaRPr lang="en-US" sz="2400" dirty="0"/>
          </a:p>
          <a:p>
            <a:pPr algn="justLow" rtl="1" eaLnBrk="0" hangingPunct="0"/>
            <a:r>
              <a:rPr lang="ar-DZ" sz="2400" dirty="0">
                <a:latin typeface="Simplified Arabic" pitchFamily="18" charset="-78"/>
                <a:cs typeface="Calibri" pitchFamily="34" charset="0"/>
              </a:rPr>
              <a:t>-الرتب الأكاديمية، المؤهل العلمي، الدخل العائلي، ترتيب الطلبة حسب </a:t>
            </a:r>
            <a:r>
              <a:rPr lang="ar-DZ" sz="2400" dirty="0" smtClean="0">
                <a:latin typeface="Simplified Arabic" pitchFamily="18" charset="-78"/>
                <a:cs typeface="Calibri" pitchFamily="34" charset="0"/>
              </a:rPr>
              <a:t>درجة التحصيل...</a:t>
            </a:r>
            <a:r>
              <a:rPr lang="ar-DZ" sz="2400" dirty="0">
                <a:latin typeface="Simplified Arabic" pitchFamily="18" charset="-78"/>
                <a:cs typeface="Calibri" pitchFamily="34" charset="0"/>
              </a:rPr>
              <a:t>الخ.</a:t>
            </a:r>
            <a:endParaRPr lang="ar-DZ" sz="2400"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24</a:t>
            </a:fld>
            <a:endParaRPr lang="fr-BE"/>
          </a:p>
        </p:txBody>
      </p:sp>
    </p:spTree>
  </p:cSld>
  <p:clrMapOvr>
    <a:masterClrMapping/>
  </p:clrMapOvr>
  <p:transition spd="slow">
    <p:cover dir="l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143240" y="714356"/>
            <a:ext cx="2576346" cy="523220"/>
          </a:xfrm>
          <a:prstGeom prst="rect">
            <a:avLst/>
          </a:prstGeom>
          <a:noFill/>
        </p:spPr>
        <p:txBody>
          <a:bodyPr wrap="none">
            <a:spAutoFit/>
          </a:bodyPr>
          <a:lstStyle/>
          <a:p>
            <a:pPr algn="ctr">
              <a:defRPr/>
            </a:pPr>
            <a:r>
              <a:rPr lang="ar-DZ"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39700">
                    <a:schemeClr val="accent4">
                      <a:satMod val="175000"/>
                      <a:alpha val="40000"/>
                    </a:schemeClr>
                  </a:glow>
                </a:effectLst>
                <a:latin typeface="Simplified Arabic" pitchFamily="18" charset="-78"/>
                <a:cs typeface="Calibri" pitchFamily="34" charset="0"/>
              </a:rPr>
              <a:t>ثانيا: البيانات الكمية:</a:t>
            </a:r>
            <a:endParaRPr lang="fr-FR"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39700">
                  <a:schemeClr val="accent4">
                    <a:satMod val="175000"/>
                    <a:alpha val="40000"/>
                  </a:schemeClr>
                </a:glow>
              </a:effectLst>
            </a:endParaRPr>
          </a:p>
        </p:txBody>
      </p:sp>
      <p:sp>
        <p:nvSpPr>
          <p:cNvPr id="6" name="Rectangle 1"/>
          <p:cNvSpPr>
            <a:spLocks noChangeArrowheads="1"/>
          </p:cNvSpPr>
          <p:nvPr/>
        </p:nvSpPr>
        <p:spPr bwMode="auto">
          <a:xfrm>
            <a:off x="539552" y="1844824"/>
            <a:ext cx="828675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Low" rtl="1" eaLnBrk="0" hangingPunct="0"/>
            <a:r>
              <a:rPr lang="ar-DZ" sz="2400" dirty="0">
                <a:latin typeface="Simplified Arabic" pitchFamily="18" charset="-78"/>
                <a:cs typeface="Calibri" pitchFamily="34" charset="0"/>
              </a:rPr>
              <a:t>	</a:t>
            </a:r>
            <a:r>
              <a:rPr lang="ar-DZ" sz="2800" dirty="0">
                <a:latin typeface="Times New Roman" pitchFamily="18" charset="0"/>
                <a:cs typeface="Times New Roman" pitchFamily="18" charset="0"/>
              </a:rPr>
              <a:t>	</a:t>
            </a:r>
            <a:endParaRPr lang="fr-FR" sz="2800" dirty="0" smtClean="0">
              <a:latin typeface="Times New Roman" pitchFamily="18" charset="0"/>
              <a:cs typeface="Times New Roman" pitchFamily="18" charset="0"/>
            </a:endParaRPr>
          </a:p>
          <a:p>
            <a:pPr algn="justLow" rtl="1" eaLnBrk="0" hangingPunct="0"/>
            <a:r>
              <a:rPr lang="ar-DZ" sz="2800" dirty="0" smtClean="0">
                <a:latin typeface="Times New Roman" pitchFamily="18" charset="0"/>
                <a:cs typeface="Times New Roman" pitchFamily="18" charset="0"/>
              </a:rPr>
              <a:t>عندما تكون الظاهرة تحت الدراسة قابلة للقياس على مقياس عددي فان البيانات التي نحصل عليها تتألف من مجموعة من الاعداد و تسمى بيانات كمية او عددية، مثل علامات الطلاب في امتحان ما او كميات السلع المستوردة،</a:t>
            </a:r>
            <a:r>
              <a:rPr lang="ar-EG" sz="2800" dirty="0" smtClean="0">
                <a:latin typeface="Times New Roman" pitchFamily="18" charset="0"/>
                <a:cs typeface="Times New Roman" pitchFamily="18" charset="0"/>
              </a:rPr>
              <a:t> الوزن</a:t>
            </a:r>
            <a:r>
              <a:rPr lang="ar-DZ" sz="2800" dirty="0" err="1" smtClean="0">
                <a:latin typeface="Times New Roman" pitchFamily="18" charset="0"/>
                <a:cs typeface="Times New Roman" pitchFamily="18" charset="0"/>
              </a:rPr>
              <a:t>،</a:t>
            </a:r>
            <a:r>
              <a:rPr lang="ar-EG" sz="2800" dirty="0" smtClean="0">
                <a:latin typeface="Times New Roman" pitchFamily="18" charset="0"/>
                <a:cs typeface="Times New Roman" pitchFamily="18" charset="0"/>
              </a:rPr>
              <a:t> الطول</a:t>
            </a:r>
            <a:r>
              <a:rPr lang="ar-DZ" sz="2800" dirty="0" smtClean="0">
                <a:latin typeface="Times New Roman" pitchFamily="18" charset="0"/>
                <a:cs typeface="Times New Roman" pitchFamily="18" charset="0"/>
              </a:rPr>
              <a:t> ، اجور العاملين في مصنع </a:t>
            </a:r>
            <a:r>
              <a:rPr lang="ar-DZ" sz="2800" dirty="0" err="1" smtClean="0">
                <a:latin typeface="Times New Roman" pitchFamily="18" charset="0"/>
                <a:cs typeface="Times New Roman" pitchFamily="18" charset="0"/>
              </a:rPr>
              <a:t>معين ......</a:t>
            </a:r>
            <a:endParaRPr lang="ar-DZ" sz="2800" dirty="0" smtClean="0">
              <a:latin typeface="Times New Roman" pitchFamily="18" charset="0"/>
              <a:cs typeface="Times New Roman" pitchFamily="18" charset="0"/>
            </a:endParaRPr>
          </a:p>
          <a:p>
            <a:pPr algn="justLow" rtl="1" eaLnBrk="0" hangingPunct="0"/>
            <a:endParaRPr lang="ar-DZ" sz="2800" dirty="0" smtClean="0">
              <a:latin typeface="Times New Roman" pitchFamily="18" charset="0"/>
              <a:cs typeface="Times New Roman" pitchFamily="18" charset="0"/>
            </a:endParaRPr>
          </a:p>
          <a:p>
            <a:pPr algn="justLow" rtl="1" eaLnBrk="0" hangingPunct="0"/>
            <a:r>
              <a:rPr lang="ar-DZ" sz="2800" dirty="0" smtClean="0">
                <a:latin typeface="Times New Roman" pitchFamily="18" charset="0"/>
                <a:cs typeface="Times New Roman" pitchFamily="18" charset="0"/>
              </a:rPr>
              <a:t> اذن هي بيانات يعبر عنها بأرقام عددية تمثل القيمة الفعلية للظاهرة.</a:t>
            </a:r>
            <a:endParaRPr lang="ar-DZ" sz="2800" dirty="0">
              <a:latin typeface="Times New Roman" pitchFamily="18" charset="0"/>
              <a:cs typeface="Times New Roman" pitchFamily="18" charset="0"/>
            </a:endParaRPr>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25</a:t>
            </a:fld>
            <a:endParaRPr lang="fr-BE"/>
          </a:p>
        </p:txBody>
      </p:sp>
    </p:spTree>
  </p:cSld>
  <p:clrMapOvr>
    <a:masterClrMapping/>
  </p:clrMapOvr>
  <p:transition spd="slow">
    <p:checke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3"/>
          <p:cNvSpPr>
            <a:spLocks noGrp="1" noChangeArrowheads="1"/>
          </p:cNvSpPr>
          <p:nvPr>
            <p:ph idx="1"/>
          </p:nvPr>
        </p:nvSpPr>
        <p:spPr>
          <a:xfrm>
            <a:off x="395536" y="1844824"/>
            <a:ext cx="8445624" cy="4032448"/>
          </a:xfrm>
        </p:spPr>
        <p:txBody>
          <a:bodyPr>
            <a:noAutofit/>
          </a:bodyPr>
          <a:lstStyle/>
          <a:p>
            <a:pPr marL="0" indent="0" algn="just" rtl="1" eaLnBrk="1" hangingPunct="1">
              <a:spcBef>
                <a:spcPts val="0"/>
              </a:spcBef>
              <a:buClr>
                <a:srgbClr val="FF0000"/>
              </a:buClr>
              <a:buFont typeface="Wingdings 2" pitchFamily="18" charset="2"/>
              <a:buNone/>
            </a:pPr>
            <a:r>
              <a:rPr lang="ar-EG" sz="2800" dirty="0" smtClean="0">
                <a:latin typeface="Times New Roman" pitchFamily="18" charset="0"/>
                <a:ea typeface="Majalla UI"/>
                <a:cs typeface="Times New Roman" pitchFamily="18" charset="0"/>
              </a:rPr>
              <a:t>من المعلوم اننا سوف نتعامل داخل برنامج </a:t>
            </a:r>
            <a:r>
              <a:rPr lang="en-US" sz="2800" dirty="0" smtClean="0">
                <a:latin typeface="Times New Roman" pitchFamily="18" charset="0"/>
                <a:ea typeface="Majalla UI"/>
                <a:cs typeface="Times New Roman" pitchFamily="18" charset="0"/>
              </a:rPr>
              <a:t>SPSS</a:t>
            </a:r>
            <a:r>
              <a:rPr lang="ar-EG" sz="2800" dirty="0" smtClean="0">
                <a:latin typeface="Times New Roman" pitchFamily="18" charset="0"/>
                <a:ea typeface="Majalla UI"/>
                <a:cs typeface="Times New Roman" pitchFamily="18" charset="0"/>
              </a:rPr>
              <a:t> مع البيانات</a:t>
            </a:r>
            <a:r>
              <a:rPr lang="ar-DZ" sz="2800" dirty="0" smtClean="0">
                <a:latin typeface="Times New Roman" pitchFamily="18" charset="0"/>
                <a:ea typeface="Majalla UI"/>
                <a:cs typeface="Times New Roman" pitchFamily="18" charset="0"/>
              </a:rPr>
              <a:t> </a:t>
            </a:r>
            <a:r>
              <a:rPr lang="ar-EG" sz="2800" dirty="0" smtClean="0">
                <a:latin typeface="Times New Roman" pitchFamily="18" charset="0"/>
                <a:ea typeface="Majalla UI"/>
                <a:cs typeface="Times New Roman" pitchFamily="18" charset="0"/>
              </a:rPr>
              <a:t>( الحالات) التى ستدرج تحت اسم </a:t>
            </a:r>
            <a:r>
              <a:rPr lang="ar-EG" sz="2800" dirty="0" err="1" smtClean="0">
                <a:latin typeface="Times New Roman" pitchFamily="18" charset="0"/>
                <a:ea typeface="Majalla UI"/>
                <a:cs typeface="Times New Roman" pitchFamily="18" charset="0"/>
              </a:rPr>
              <a:t>معين </a:t>
            </a:r>
            <a:r>
              <a:rPr lang="ar-EG" sz="2800" dirty="0" smtClean="0">
                <a:latin typeface="Times New Roman" pitchFamily="18" charset="0"/>
                <a:ea typeface="Majalla UI"/>
                <a:cs typeface="Times New Roman" pitchFamily="18" charset="0"/>
              </a:rPr>
              <a:t>(متغير) وهى الاساس فى العمليات الاحصائية</a:t>
            </a:r>
            <a:r>
              <a:rPr lang="ar-DZ" sz="2800" dirty="0" err="1" smtClean="0">
                <a:latin typeface="Times New Roman" pitchFamily="18" charset="0"/>
                <a:ea typeface="Majalla UI"/>
                <a:cs typeface="Times New Roman" pitchFamily="18" charset="0"/>
              </a:rPr>
              <a:t>،</a:t>
            </a:r>
            <a:r>
              <a:rPr lang="ar-DZ" sz="2800" dirty="0" smtClean="0">
                <a:latin typeface="Times New Roman" pitchFamily="18" charset="0"/>
                <a:ea typeface="Majalla UI"/>
                <a:cs typeface="Times New Roman" pitchFamily="18" charset="0"/>
              </a:rPr>
              <a:t> </a:t>
            </a:r>
            <a:r>
              <a:rPr lang="ar-EG" sz="2800" dirty="0" smtClean="0">
                <a:latin typeface="Times New Roman" pitchFamily="18" charset="0"/>
                <a:ea typeface="Majalla UI"/>
                <a:cs typeface="Times New Roman" pitchFamily="18" charset="0"/>
              </a:rPr>
              <a:t>لذا يجب الاهتمام بكيفية اعداد </a:t>
            </a:r>
            <a:r>
              <a:rPr lang="ar-EG" sz="2800" dirty="0" err="1" smtClean="0">
                <a:latin typeface="Times New Roman" pitchFamily="18" charset="0"/>
                <a:ea typeface="Majalla UI"/>
                <a:cs typeface="Times New Roman" pitchFamily="18" charset="0"/>
              </a:rPr>
              <a:t>مصفوفه</a:t>
            </a:r>
            <a:r>
              <a:rPr lang="ar-EG" sz="2800" dirty="0" smtClean="0">
                <a:latin typeface="Times New Roman" pitchFamily="18" charset="0"/>
                <a:ea typeface="Majalla UI"/>
                <a:cs typeface="Times New Roman" pitchFamily="18" charset="0"/>
              </a:rPr>
              <a:t> البيانا</a:t>
            </a:r>
            <a:r>
              <a:rPr lang="ar-DZ" sz="2800" dirty="0" smtClean="0">
                <a:latin typeface="Times New Roman" pitchFamily="18" charset="0"/>
                <a:ea typeface="Majalla UI"/>
                <a:cs typeface="Times New Roman" pitchFamily="18" charset="0"/>
              </a:rPr>
              <a:t>ت </a:t>
            </a:r>
            <a:r>
              <a:rPr lang="ar-EG" sz="2800" dirty="0" smtClean="0">
                <a:latin typeface="Times New Roman" pitchFamily="18" charset="0"/>
                <a:ea typeface="Majalla UI"/>
                <a:cs typeface="Times New Roman" pitchFamily="18" charset="0"/>
              </a:rPr>
              <a:t>( </a:t>
            </a:r>
            <a:r>
              <a:rPr lang="ar-EG" sz="2800" dirty="0" err="1" smtClean="0">
                <a:latin typeface="Times New Roman" pitchFamily="18" charset="0"/>
                <a:ea typeface="Majalla UI"/>
                <a:cs typeface="Times New Roman" pitchFamily="18" charset="0"/>
              </a:rPr>
              <a:t>المتغيرات </a:t>
            </a:r>
            <a:r>
              <a:rPr lang="ar-EG" sz="2800" dirty="0" smtClean="0">
                <a:latin typeface="Times New Roman" pitchFamily="18" charset="0"/>
                <a:ea typeface="Majalla UI"/>
                <a:cs typeface="Times New Roman" pitchFamily="18" charset="0"/>
              </a:rPr>
              <a:t>، الحالات) وكيفية التعامل </a:t>
            </a:r>
            <a:r>
              <a:rPr lang="ar-EG" sz="2800" dirty="0" err="1" smtClean="0">
                <a:latin typeface="Times New Roman" pitchFamily="18" charset="0"/>
                <a:ea typeface="Majalla UI"/>
                <a:cs typeface="Times New Roman" pitchFamily="18" charset="0"/>
              </a:rPr>
              <a:t>معها.</a:t>
            </a:r>
            <a:r>
              <a:rPr lang="ar-EG" sz="2800" dirty="0" smtClean="0">
                <a:latin typeface="Times New Roman" pitchFamily="18" charset="0"/>
                <a:ea typeface="Majalla UI"/>
                <a:cs typeface="Times New Roman" pitchFamily="18" charset="0"/>
              </a:rPr>
              <a:t>  فيمكن الحصول على البيانات فى برنامج </a:t>
            </a:r>
            <a:r>
              <a:rPr lang="en-US" sz="2800" dirty="0" smtClean="0">
                <a:latin typeface="Times New Roman" pitchFamily="18" charset="0"/>
                <a:ea typeface="Majalla UI"/>
                <a:cs typeface="Times New Roman" pitchFamily="18" charset="0"/>
              </a:rPr>
              <a:t>SPSS</a:t>
            </a:r>
            <a:r>
              <a:rPr lang="ar-EG" sz="2800" dirty="0" smtClean="0">
                <a:latin typeface="Times New Roman" pitchFamily="18" charset="0"/>
                <a:ea typeface="Majalla UI"/>
                <a:cs typeface="Times New Roman" pitchFamily="18" charset="0"/>
              </a:rPr>
              <a:t> عن طريق</a:t>
            </a:r>
            <a:r>
              <a:rPr lang="ar-DZ" sz="2800" dirty="0" err="1" smtClean="0">
                <a:latin typeface="Times New Roman" pitchFamily="18" charset="0"/>
                <a:ea typeface="Majalla UI"/>
                <a:cs typeface="Times New Roman" pitchFamily="18" charset="0"/>
              </a:rPr>
              <a:t>:</a:t>
            </a:r>
            <a:endParaRPr lang="ar-DZ" sz="2800" dirty="0" smtClean="0">
              <a:latin typeface="Times New Roman" pitchFamily="18" charset="0"/>
              <a:ea typeface="Majalla UI"/>
              <a:cs typeface="Times New Roman" pitchFamily="18" charset="0"/>
            </a:endParaRPr>
          </a:p>
          <a:p>
            <a:pPr marL="0" indent="0" algn="just" rtl="1" eaLnBrk="1" hangingPunct="1">
              <a:spcBef>
                <a:spcPts val="0"/>
              </a:spcBef>
              <a:buClr>
                <a:srgbClr val="FF0000"/>
              </a:buClr>
              <a:buFont typeface="Wingdings 2" pitchFamily="18" charset="2"/>
              <a:buNone/>
            </a:pPr>
            <a:endParaRPr lang="ar-EG" sz="2800" dirty="0" smtClean="0">
              <a:latin typeface="Times New Roman" pitchFamily="18" charset="0"/>
              <a:ea typeface="Majalla UI"/>
              <a:cs typeface="Times New Roman" pitchFamily="18" charset="0"/>
            </a:endParaRPr>
          </a:p>
          <a:p>
            <a:pPr marL="0" indent="0" algn="just" rtl="1" eaLnBrk="1" hangingPunct="1">
              <a:spcBef>
                <a:spcPts val="0"/>
              </a:spcBef>
              <a:buClr>
                <a:srgbClr val="E66C7D"/>
              </a:buClr>
              <a:buSzPct val="80000"/>
              <a:buFont typeface="Wingdings" pitchFamily="2" charset="2"/>
              <a:buAutoNum type="arabicPeriod"/>
            </a:pPr>
            <a:r>
              <a:rPr lang="ar-EG" sz="2800" dirty="0" smtClean="0">
                <a:latin typeface="Times New Roman" pitchFamily="18" charset="0"/>
                <a:ea typeface="Majalla UI"/>
                <a:cs typeface="Times New Roman" pitchFamily="18" charset="0"/>
              </a:rPr>
              <a:t>انشاء ملف بيانات داخل برنامج </a:t>
            </a:r>
            <a:r>
              <a:rPr lang="en-US" sz="2800" dirty="0" smtClean="0">
                <a:latin typeface="Times New Roman" pitchFamily="18" charset="0"/>
                <a:ea typeface="Majalla UI"/>
                <a:cs typeface="Times New Roman" pitchFamily="18" charset="0"/>
              </a:rPr>
              <a:t>SPSS</a:t>
            </a:r>
            <a:endParaRPr lang="ar-DZ" sz="2800" dirty="0" smtClean="0">
              <a:latin typeface="Times New Roman" pitchFamily="18" charset="0"/>
              <a:ea typeface="Majalla UI"/>
              <a:cs typeface="Times New Roman" pitchFamily="18" charset="0"/>
            </a:endParaRPr>
          </a:p>
          <a:p>
            <a:pPr marL="0" indent="0" algn="just" rtl="1" eaLnBrk="1" hangingPunct="1">
              <a:spcBef>
                <a:spcPts val="0"/>
              </a:spcBef>
              <a:buClr>
                <a:srgbClr val="E66C7D"/>
              </a:buClr>
              <a:buSzPct val="80000"/>
              <a:buFont typeface="Wingdings" pitchFamily="2" charset="2"/>
              <a:buAutoNum type="arabicPeriod"/>
            </a:pPr>
            <a:r>
              <a:rPr lang="ar-EG" sz="2800" dirty="0" smtClean="0">
                <a:latin typeface="Times New Roman" pitchFamily="18" charset="0"/>
                <a:ea typeface="Majalla UI"/>
                <a:cs typeface="Times New Roman" pitchFamily="18" charset="0"/>
              </a:rPr>
              <a:t>استدعاء البيانات من بعض البرامج</a:t>
            </a:r>
          </a:p>
          <a:p>
            <a:pPr marL="0" indent="0" algn="just" rtl="1" eaLnBrk="1" hangingPunct="1">
              <a:spcBef>
                <a:spcPts val="0"/>
              </a:spcBef>
              <a:buClr>
                <a:srgbClr val="E66C7D"/>
              </a:buClr>
              <a:buSzPct val="80000"/>
              <a:buNone/>
            </a:pPr>
            <a:endParaRPr lang="ar-EG" sz="2800" dirty="0" smtClean="0">
              <a:latin typeface="Times New Roman" pitchFamily="18" charset="0"/>
              <a:ea typeface="Majalla UI"/>
              <a:cs typeface="Times New Roman" pitchFamily="18" charset="0"/>
            </a:endParaRPr>
          </a:p>
        </p:txBody>
      </p:sp>
      <p:sp>
        <p:nvSpPr>
          <p:cNvPr id="5" name="Rectangle 4"/>
          <p:cNvSpPr/>
          <p:nvPr/>
        </p:nvSpPr>
        <p:spPr>
          <a:xfrm>
            <a:off x="2196067" y="241484"/>
            <a:ext cx="4320149" cy="523220"/>
          </a:xfrm>
          <a:prstGeom prst="rect">
            <a:avLst/>
          </a:prstGeom>
        </p:spPr>
        <p:txBody>
          <a:bodyPr wrap="square">
            <a:spAutoFit/>
          </a:bodyPr>
          <a:lstStyle/>
          <a:p>
            <a:pPr algn="ctr" rtl="1">
              <a:defRPr/>
            </a:pPr>
            <a:r>
              <a:rPr lang="ar-SA" sz="2800" b="1" dirty="0" smtClean="0">
                <a:ln/>
                <a:solidFill>
                  <a:schemeClr val="accent3"/>
                </a:solidFill>
                <a:effectLst>
                  <a:glow rad="139700">
                    <a:schemeClr val="accent5">
                      <a:satMod val="175000"/>
                      <a:alpha val="40000"/>
                    </a:schemeClr>
                  </a:glow>
                </a:effectLst>
                <a:latin typeface="Simplified Arabic" pitchFamily="18" charset="-78"/>
                <a:cs typeface="Calibri" pitchFamily="34" charset="0"/>
              </a:rPr>
              <a:t>التطبيق باستعمال برنامج </a:t>
            </a:r>
            <a:r>
              <a:rPr lang="fr-FR" sz="2800" b="1" dirty="0" smtClean="0">
                <a:ln/>
                <a:solidFill>
                  <a:schemeClr val="accent3"/>
                </a:solidFill>
                <a:effectLst>
                  <a:glow rad="139700">
                    <a:schemeClr val="accent5">
                      <a:satMod val="175000"/>
                      <a:alpha val="40000"/>
                    </a:schemeClr>
                  </a:glow>
                </a:effectLst>
                <a:latin typeface="Simplified Arabic" pitchFamily="18" charset="-78"/>
                <a:cs typeface="Calibri" pitchFamily="34" charset="0"/>
              </a:rPr>
              <a:t>SPSS</a:t>
            </a:r>
            <a:endParaRPr lang="ar-DZ" sz="2800" b="1" dirty="0" smtClean="0">
              <a:ln/>
              <a:solidFill>
                <a:schemeClr val="accent3"/>
              </a:solidFill>
              <a:latin typeface="Simplified Arabic" pitchFamily="18" charset="-78"/>
              <a:cs typeface="Calibri" pitchFamily="34" charset="0"/>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26</a:t>
            </a:fld>
            <a:endParaRPr lang="fr-BE"/>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6628">
                                            <p:txEl>
                                              <p:pRg st="0" end="0"/>
                                            </p:txEl>
                                          </p:spTgt>
                                        </p:tgtEl>
                                        <p:attrNameLst>
                                          <p:attrName>style.visibility</p:attrName>
                                        </p:attrNameLst>
                                      </p:cBhvr>
                                      <p:to>
                                        <p:strVal val="visible"/>
                                      </p:to>
                                    </p:set>
                                    <p:animEffect transition="in" filter="box(in)">
                                      <p:cBhvr>
                                        <p:cTn id="7" dur="500"/>
                                        <p:tgtEl>
                                          <p:spTgt spid="26628">
                                            <p:txEl>
                                              <p:pRg st="0" end="0"/>
                                            </p:txEl>
                                          </p:spTgt>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26628">
                                            <p:txEl>
                                              <p:pRg st="2" end="2"/>
                                            </p:txEl>
                                          </p:spTgt>
                                        </p:tgtEl>
                                        <p:attrNameLst>
                                          <p:attrName>style.visibility</p:attrName>
                                        </p:attrNameLst>
                                      </p:cBhvr>
                                      <p:to>
                                        <p:strVal val="visible"/>
                                      </p:to>
                                    </p:set>
                                    <p:animEffect transition="in" filter="box(in)">
                                      <p:cBhvr>
                                        <p:cTn id="11" dur="500"/>
                                        <p:tgtEl>
                                          <p:spTgt spid="26628">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26628">
                                            <p:txEl>
                                              <p:pRg st="3" end="3"/>
                                            </p:txEl>
                                          </p:spTgt>
                                        </p:tgtEl>
                                        <p:attrNameLst>
                                          <p:attrName>style.visibility</p:attrName>
                                        </p:attrNameLst>
                                      </p:cBhvr>
                                      <p:to>
                                        <p:strVal val="visible"/>
                                      </p:to>
                                    </p:set>
                                    <p:animEffect transition="in" filter="box(in)">
                                      <p:cBhvr>
                                        <p:cTn id="16" dur="500"/>
                                        <p:tgtEl>
                                          <p:spTgt spid="2662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1"/>
          <p:cNvSpPr>
            <a:spLocks noChangeArrowheads="1"/>
          </p:cNvSpPr>
          <p:nvPr/>
        </p:nvSpPr>
        <p:spPr bwMode="auto">
          <a:xfrm>
            <a:off x="285750" y="1056799"/>
            <a:ext cx="8858250"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Low" rtl="1" eaLnBrk="0" hangingPunct="0"/>
            <a:r>
              <a:rPr lang="ar-SA" sz="2300" dirty="0">
                <a:latin typeface="Simplified Arabic" pitchFamily="18" charset="-78"/>
                <a:cs typeface="Calibri" pitchFamily="34" charset="0"/>
              </a:rPr>
              <a:t>أولاً</a:t>
            </a:r>
            <a:r>
              <a:rPr lang="en-US" sz="2300" dirty="0">
                <a:latin typeface="Simplified Arabic" pitchFamily="18" charset="-78"/>
                <a:cs typeface="Calibri" pitchFamily="34" charset="0"/>
              </a:rPr>
              <a:t> :</a:t>
            </a:r>
            <a:r>
              <a:rPr lang="ar-SA" sz="2300" dirty="0">
                <a:latin typeface="Simplified Arabic" pitchFamily="18" charset="-78"/>
                <a:cs typeface="Calibri" pitchFamily="34" charset="0"/>
              </a:rPr>
              <a:t>بعد جمع </a:t>
            </a:r>
            <a:r>
              <a:rPr lang="ar-SA" sz="2300" dirty="0" err="1">
                <a:latin typeface="Simplified Arabic" pitchFamily="18" charset="-78"/>
                <a:cs typeface="Calibri" pitchFamily="34" charset="0"/>
              </a:rPr>
              <a:t>الإستبيانات</a:t>
            </a:r>
            <a:r>
              <a:rPr lang="ar-SA" sz="2300" dirty="0">
                <a:latin typeface="Simplified Arabic" pitchFamily="18" charset="-78"/>
                <a:cs typeface="Calibri" pitchFamily="34" charset="0"/>
              </a:rPr>
              <a:t> نحدد لكل استبيان رقم، وذلك ليسهل مراجعتها</a:t>
            </a:r>
            <a:r>
              <a:rPr lang="ar-DZ" sz="2300" dirty="0">
                <a:latin typeface="Simplified Arabic" pitchFamily="18" charset="-78"/>
                <a:cs typeface="Calibri" pitchFamily="34" charset="0"/>
              </a:rPr>
              <a:t> </a:t>
            </a:r>
            <a:r>
              <a:rPr lang="ar-SA" sz="2300" dirty="0">
                <a:latin typeface="Simplified Arabic" pitchFamily="18" charset="-78"/>
                <a:cs typeface="Calibri" pitchFamily="34" charset="0"/>
              </a:rPr>
              <a:t>على البرنامج للتأكد من صحة إدخال البيانات في أي وقت</a:t>
            </a:r>
            <a:r>
              <a:rPr lang="en-US" sz="2300" dirty="0">
                <a:latin typeface="Simplified Arabic" pitchFamily="18" charset="-78"/>
                <a:cs typeface="Calibri" pitchFamily="34" charset="0"/>
              </a:rPr>
              <a:t>.</a:t>
            </a:r>
            <a:endParaRPr lang="en-US" sz="2300" dirty="0"/>
          </a:p>
          <a:p>
            <a:pPr algn="justLow" rtl="1" eaLnBrk="0" hangingPunct="0"/>
            <a:r>
              <a:rPr lang="ar-SA" sz="2300" b="1" dirty="0">
                <a:latin typeface="Simplified Arabic" pitchFamily="18" charset="-78"/>
                <a:cs typeface="Calibri" pitchFamily="34" charset="0"/>
              </a:rPr>
              <a:t>ثانياً</a:t>
            </a:r>
            <a:r>
              <a:rPr lang="en-US" sz="2300" b="1" dirty="0">
                <a:latin typeface="Simplified Arabic" pitchFamily="18" charset="-78"/>
                <a:cs typeface="Calibri" pitchFamily="34" charset="0"/>
              </a:rPr>
              <a:t> :</a:t>
            </a:r>
            <a:r>
              <a:rPr lang="ar-SA" sz="2300" dirty="0">
                <a:latin typeface="Simplified Arabic" pitchFamily="18" charset="-78"/>
                <a:cs typeface="Calibri" pitchFamily="34" charset="0"/>
              </a:rPr>
              <a:t>نقوم بتعريف المتغيرات على البرنامج كما يلي</a:t>
            </a:r>
            <a:r>
              <a:rPr lang="en-US" sz="2300" dirty="0">
                <a:latin typeface="Simplified Arabic" pitchFamily="18" charset="-78"/>
                <a:cs typeface="Calibri" pitchFamily="34" charset="0"/>
              </a:rPr>
              <a:t> :</a:t>
            </a:r>
            <a:endParaRPr lang="en-US" sz="2300" dirty="0"/>
          </a:p>
          <a:p>
            <a:pPr algn="justLow" rtl="1" eaLnBrk="0" hangingPunct="0"/>
            <a:r>
              <a:rPr lang="ar-SA" sz="2300" dirty="0">
                <a:latin typeface="Simplified Arabic" pitchFamily="18" charset="-78"/>
                <a:cs typeface="Calibri" pitchFamily="34" charset="0"/>
              </a:rPr>
              <a:t>1-نفتح برنامج </a:t>
            </a:r>
            <a:r>
              <a:rPr lang="fr-FR" sz="2300" dirty="0">
                <a:latin typeface="Simplified Arabic" pitchFamily="18" charset="-78"/>
                <a:cs typeface="Calibri" pitchFamily="34" charset="0"/>
              </a:rPr>
              <a:t>SPSS</a:t>
            </a:r>
            <a:r>
              <a:rPr lang="ar-DZ" sz="2300" dirty="0">
                <a:latin typeface="Simplified Arabic" pitchFamily="18" charset="-78"/>
                <a:cs typeface="Calibri" pitchFamily="34" charset="0"/>
              </a:rPr>
              <a:t> في إصداره </a:t>
            </a:r>
            <a:r>
              <a:rPr lang="fr-FR" sz="2300" dirty="0" smtClean="0">
                <a:latin typeface="Simplified Arabic" pitchFamily="18" charset="-78"/>
                <a:cs typeface="Calibri" pitchFamily="34" charset="0"/>
              </a:rPr>
              <a:t>19</a:t>
            </a:r>
            <a:r>
              <a:rPr lang="ar-DZ" sz="2300" dirty="0" smtClean="0">
                <a:latin typeface="Simplified Arabic" pitchFamily="18" charset="-78"/>
                <a:cs typeface="Calibri" pitchFamily="34" charset="0"/>
              </a:rPr>
              <a:t>وتظهر </a:t>
            </a:r>
            <a:r>
              <a:rPr lang="ar-DZ" sz="2300" dirty="0">
                <a:latin typeface="Simplified Arabic" pitchFamily="18" charset="-78"/>
                <a:cs typeface="Calibri" pitchFamily="34" charset="0"/>
              </a:rPr>
              <a:t>لنا الشاشة </a:t>
            </a:r>
            <a:r>
              <a:rPr lang="ar-DZ" sz="2300" dirty="0" err="1">
                <a:latin typeface="Simplified Arabic" pitchFamily="18" charset="-78"/>
                <a:cs typeface="Calibri" pitchFamily="34" charset="0"/>
              </a:rPr>
              <a:t>المقابلة:</a:t>
            </a:r>
            <a:endParaRPr lang="ar-DZ" sz="2300" dirty="0"/>
          </a:p>
        </p:txBody>
      </p:sp>
      <p:pic>
        <p:nvPicPr>
          <p:cNvPr id="51204" name="Picture 3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2636913"/>
            <a:ext cx="8247831" cy="33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Rectangle 2"/>
          <p:cNvSpPr>
            <a:spLocks noChangeArrowheads="1"/>
          </p:cNvSpPr>
          <p:nvPr/>
        </p:nvSpPr>
        <p:spPr bwMode="auto">
          <a:xfrm>
            <a:off x="1043608" y="5983113"/>
            <a:ext cx="79295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rtl="1" eaLnBrk="0" hangingPunct="0"/>
            <a:r>
              <a:rPr lang="ar-SA" sz="2400" b="1" dirty="0">
                <a:latin typeface="Simplified Arabic" pitchFamily="18" charset="-78"/>
                <a:cs typeface="Calibri" pitchFamily="34" charset="0"/>
              </a:rPr>
              <a:t>استخدام برنامج:</a:t>
            </a:r>
            <a:endParaRPr lang="en-US" sz="2400" dirty="0"/>
          </a:p>
          <a:p>
            <a:pPr algn="ctr" rtl="1" eaLnBrk="0" hangingPunct="0"/>
            <a:r>
              <a:rPr lang="ar-SA" sz="2400" b="1" dirty="0">
                <a:solidFill>
                  <a:srgbClr val="000000"/>
                </a:solidFill>
                <a:latin typeface="Simplified Arabic" pitchFamily="18" charset="-78"/>
                <a:cs typeface="Calibri" pitchFamily="34" charset="0"/>
              </a:rPr>
              <a:t>أولاً</a:t>
            </a:r>
            <a:r>
              <a:rPr lang="en-US" sz="2400" b="1" dirty="0">
                <a:solidFill>
                  <a:srgbClr val="000000"/>
                </a:solidFill>
                <a:latin typeface="Simplified Arabic" pitchFamily="18" charset="-78"/>
                <a:cs typeface="Calibri" pitchFamily="34" charset="0"/>
              </a:rPr>
              <a:t> :</a:t>
            </a:r>
            <a:r>
              <a:rPr lang="ar-SA" sz="2400" b="1" dirty="0">
                <a:solidFill>
                  <a:srgbClr val="000000"/>
                </a:solidFill>
                <a:latin typeface="Simplified Arabic" pitchFamily="18" charset="-78"/>
                <a:cs typeface="Calibri" pitchFamily="34" charset="0"/>
              </a:rPr>
              <a:t>العمل في شاشة </a:t>
            </a:r>
            <a:r>
              <a:rPr lang="en-US" sz="2400" b="1" dirty="0">
                <a:solidFill>
                  <a:srgbClr val="000000"/>
                </a:solidFill>
                <a:latin typeface="Simplified Arabic" pitchFamily="18" charset="-78"/>
                <a:cs typeface="Calibri" pitchFamily="34" charset="0"/>
              </a:rPr>
              <a:t> Variable View</a:t>
            </a:r>
            <a:r>
              <a:rPr lang="ar-SA" sz="2400" b="1" dirty="0" err="1">
                <a:solidFill>
                  <a:srgbClr val="000000"/>
                </a:solidFill>
                <a:latin typeface="Simplified Arabic" pitchFamily="18" charset="-78"/>
                <a:cs typeface="Calibri" pitchFamily="34" charset="0"/>
              </a:rPr>
              <a:t>-</a:t>
            </a:r>
            <a:r>
              <a:rPr lang="fr-FR" sz="2400" b="1" dirty="0">
                <a:solidFill>
                  <a:srgbClr val="000000"/>
                </a:solidFill>
                <a:latin typeface="Simplified Arabic" pitchFamily="18" charset="-78"/>
                <a:cs typeface="Calibri" pitchFamily="34" charset="0"/>
              </a:rPr>
              <a:t>Affichage des variables</a:t>
            </a:r>
            <a:endParaRPr lang="fr-FR" sz="2400" dirty="0"/>
          </a:p>
        </p:txBody>
      </p:sp>
      <p:cxnSp>
        <p:nvCxnSpPr>
          <p:cNvPr id="5" name="Straight Arrow Connector 40"/>
          <p:cNvCxnSpPr/>
          <p:nvPr/>
        </p:nvCxnSpPr>
        <p:spPr>
          <a:xfrm rot="16200000" flipV="1">
            <a:off x="3493021" y="5660107"/>
            <a:ext cx="785812" cy="50006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7" name="Rectangle 6"/>
          <p:cNvSpPr/>
          <p:nvPr/>
        </p:nvSpPr>
        <p:spPr>
          <a:xfrm>
            <a:off x="2330455" y="0"/>
            <a:ext cx="4185761" cy="461665"/>
          </a:xfrm>
          <a:prstGeom prst="rect">
            <a:avLst/>
          </a:prstGeom>
        </p:spPr>
        <p:txBody>
          <a:bodyPr wrap="none">
            <a:spAutoFit/>
          </a:bodyPr>
          <a:lstStyle/>
          <a:p>
            <a:pPr algn="just" rtl="1">
              <a:buClr>
                <a:srgbClr val="E66C7D"/>
              </a:buClr>
              <a:buSzPct val="80000"/>
              <a:buFont typeface="Wingdings" pitchFamily="2" charset="2"/>
              <a:buAutoNum type="arabicPeriod"/>
            </a:pPr>
            <a:r>
              <a:rPr lang="ar-EG" sz="2400" b="1" dirty="0" smtClean="0">
                <a:solidFill>
                  <a:srgbClr val="FFFF00"/>
                </a:solidFill>
                <a:latin typeface="Times New Roman" pitchFamily="18" charset="0"/>
                <a:ea typeface="Majalla UI"/>
                <a:cs typeface="Times New Roman" pitchFamily="18" charset="0"/>
              </a:rPr>
              <a:t>انشاء ملف بيانات داخل برنامج </a:t>
            </a:r>
            <a:r>
              <a:rPr lang="en-US" sz="2400" b="1" dirty="0" smtClean="0">
                <a:solidFill>
                  <a:srgbClr val="FFFF00"/>
                </a:solidFill>
                <a:latin typeface="Times New Roman" pitchFamily="18" charset="0"/>
                <a:ea typeface="Majalla UI"/>
                <a:cs typeface="Times New Roman" pitchFamily="18" charset="0"/>
              </a:rPr>
              <a:t>SPSS</a:t>
            </a:r>
            <a:endParaRPr lang="ar-DZ" sz="2400" b="1" dirty="0" smtClean="0">
              <a:solidFill>
                <a:srgbClr val="FFFF00"/>
              </a:solidFill>
              <a:latin typeface="Times New Roman" pitchFamily="18" charset="0"/>
              <a:ea typeface="Majalla UI"/>
              <a:cs typeface="Times New Roman" pitchFamily="18" charset="0"/>
            </a:endParaRPr>
          </a:p>
        </p:txBody>
      </p:sp>
      <p:sp>
        <p:nvSpPr>
          <p:cNvPr id="8" name="Rectangle 7"/>
          <p:cNvSpPr/>
          <p:nvPr/>
        </p:nvSpPr>
        <p:spPr>
          <a:xfrm>
            <a:off x="539552" y="611396"/>
            <a:ext cx="8301058" cy="369332"/>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r" rtl="1" eaLnBrk="0" hangingPunct="0">
              <a:defRPr/>
            </a:pPr>
            <a:r>
              <a:rPr lang="ar-EG" b="1" dirty="0" smtClean="0">
                <a:ln/>
                <a:solidFill>
                  <a:schemeClr val="accent3"/>
                </a:solidFill>
                <a:effectLst>
                  <a:glow rad="139700">
                    <a:schemeClr val="accent4">
                      <a:satMod val="175000"/>
                      <a:alpha val="40000"/>
                    </a:schemeClr>
                  </a:glow>
                </a:effectLst>
                <a:latin typeface="Simplified Arabic" pitchFamily="18" charset="-78"/>
                <a:cs typeface="Calibri" pitchFamily="34" charset="0"/>
              </a:rPr>
              <a:t>اعداد وتحرير </a:t>
            </a:r>
            <a:r>
              <a:rPr lang="ar-DZ" b="1" dirty="0" smtClean="0">
                <a:ln/>
                <a:solidFill>
                  <a:schemeClr val="accent3"/>
                </a:solidFill>
                <a:effectLst>
                  <a:glow rad="139700">
                    <a:schemeClr val="accent4">
                      <a:satMod val="175000"/>
                      <a:alpha val="40000"/>
                    </a:schemeClr>
                  </a:glow>
                </a:effectLst>
                <a:latin typeface="Simplified Arabic" pitchFamily="18" charset="-78"/>
                <a:cs typeface="Calibri" pitchFamily="34" charset="0"/>
              </a:rPr>
              <a:t>البيانات </a:t>
            </a:r>
            <a:r>
              <a:rPr lang="ar-DZ" b="1" dirty="0">
                <a:ln/>
                <a:solidFill>
                  <a:schemeClr val="accent3"/>
                </a:solidFill>
                <a:effectLst>
                  <a:glow rad="139700">
                    <a:schemeClr val="accent4">
                      <a:satMod val="175000"/>
                      <a:alpha val="40000"/>
                    </a:schemeClr>
                  </a:glow>
                </a:effectLst>
                <a:latin typeface="Simplified Arabic" pitchFamily="18" charset="-78"/>
                <a:cs typeface="Calibri" pitchFamily="34" charset="0"/>
              </a:rPr>
              <a:t>في صفحة محرر البيانات </a:t>
            </a:r>
            <a:r>
              <a:rPr lang="ar-DZ" b="1" dirty="0" smtClean="0">
                <a:ln/>
                <a:solidFill>
                  <a:schemeClr val="accent3"/>
                </a:solidFill>
                <a:effectLst>
                  <a:glow rad="139700">
                    <a:schemeClr val="accent4">
                      <a:satMod val="175000"/>
                      <a:alpha val="40000"/>
                    </a:schemeClr>
                  </a:glow>
                </a:effectLst>
                <a:latin typeface="Simplified Arabic" pitchFamily="18" charset="-78"/>
                <a:cs typeface="Calibri" pitchFamily="34" charset="0"/>
              </a:rPr>
              <a:t> </a:t>
            </a:r>
            <a:r>
              <a:rPr lang="en-US" b="1" dirty="0" smtClean="0">
                <a:ln/>
                <a:solidFill>
                  <a:schemeClr val="accent3"/>
                </a:solidFill>
                <a:effectLst>
                  <a:glow rad="139700">
                    <a:schemeClr val="accent4">
                      <a:satMod val="175000"/>
                      <a:alpha val="40000"/>
                    </a:schemeClr>
                  </a:glow>
                </a:effectLst>
                <a:latin typeface="Simplified Arabic" pitchFamily="18" charset="-78"/>
                <a:cs typeface="Calibri" pitchFamily="34" charset="0"/>
              </a:rPr>
              <a:t>Vie</a:t>
            </a:r>
            <a:r>
              <a:rPr lang="fr-FR" b="1" dirty="0">
                <a:ln/>
                <a:solidFill>
                  <a:schemeClr val="accent3"/>
                </a:solidFill>
                <a:effectLst>
                  <a:glow rad="139700">
                    <a:schemeClr val="accent4">
                      <a:satMod val="175000"/>
                      <a:alpha val="40000"/>
                    </a:schemeClr>
                  </a:glow>
                </a:effectLst>
                <a:latin typeface="Simplified Arabic" pitchFamily="18" charset="-78"/>
                <a:cs typeface="Calibri" pitchFamily="34" charset="0"/>
              </a:rPr>
              <a:t>w- Data Editor </a:t>
            </a:r>
            <a:r>
              <a:rPr lang="en-US" b="1" dirty="0">
                <a:ln/>
                <a:solidFill>
                  <a:schemeClr val="accent3"/>
                </a:solidFill>
                <a:effectLst>
                  <a:glow rad="139700">
                    <a:schemeClr val="accent4">
                      <a:satMod val="175000"/>
                      <a:alpha val="40000"/>
                    </a:schemeClr>
                  </a:glow>
                </a:effectLst>
                <a:latin typeface="Simplified Arabic" pitchFamily="18" charset="-78"/>
                <a:cs typeface="Calibri" pitchFamily="34" charset="0"/>
              </a:rPr>
              <a:t>Data</a:t>
            </a:r>
            <a:r>
              <a:rPr lang="ar-DZ" b="1" dirty="0">
                <a:ln/>
                <a:solidFill>
                  <a:schemeClr val="accent3"/>
                </a:solidFill>
                <a:effectLst>
                  <a:glow rad="139700">
                    <a:schemeClr val="accent4">
                      <a:satMod val="175000"/>
                      <a:alpha val="40000"/>
                    </a:schemeClr>
                  </a:glow>
                </a:effectLst>
                <a:latin typeface="Simplified Arabic" pitchFamily="18" charset="-78"/>
                <a:cs typeface="Calibri" pitchFamily="34" charset="0"/>
              </a:rPr>
              <a:t>:</a:t>
            </a:r>
            <a:endParaRPr lang="en-US" b="1" dirty="0">
              <a:ln/>
              <a:solidFill>
                <a:schemeClr val="accent3"/>
              </a:solidFill>
              <a:effectLst>
                <a:glow rad="139700">
                  <a:schemeClr val="accent4">
                    <a:satMod val="175000"/>
                    <a:alpha val="40000"/>
                  </a:schemeClr>
                </a:glow>
              </a:effectLst>
            </a:endParaRPr>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27</a:t>
            </a:fld>
            <a:endParaRPr lang="fr-BE"/>
          </a:p>
        </p:txBody>
      </p:sp>
    </p:spTree>
  </p:cSld>
  <p:clrMapOvr>
    <a:masterClrMapping/>
  </p:clrMapOvr>
  <p:transition spd="slow">
    <p:wheel spokes="3"/>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1"/>
          <p:cNvSpPr>
            <a:spLocks noChangeArrowheads="1"/>
          </p:cNvSpPr>
          <p:nvPr/>
        </p:nvSpPr>
        <p:spPr bwMode="auto">
          <a:xfrm>
            <a:off x="1" y="61188"/>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indent="457200" algn="ctr" rtl="1" eaLnBrk="0" hangingPunct="0"/>
            <a:r>
              <a:rPr lang="ar-SA" sz="2000" b="1" dirty="0">
                <a:latin typeface="Simplified Arabic" pitchFamily="18" charset="-78"/>
                <a:cs typeface="Calibri" pitchFamily="34" charset="0"/>
              </a:rPr>
              <a:t>عند فتح البرنامج ستظهر الشاشة المجاورة ونضغط لكي نُعِّرف المتغيرات كما في</a:t>
            </a:r>
            <a:r>
              <a:rPr lang="en-US" sz="2000" b="1" dirty="0">
                <a:latin typeface="Simplified Arabic" pitchFamily="18" charset="-78"/>
                <a:cs typeface="Calibri" pitchFamily="34" charset="0"/>
              </a:rPr>
              <a:t> Variable View </a:t>
            </a:r>
            <a:r>
              <a:rPr lang="en-US" sz="2000" b="1" dirty="0" smtClean="0">
                <a:latin typeface="Simplified Arabic" pitchFamily="18" charset="-78"/>
                <a:cs typeface="Calibri" pitchFamily="34" charset="0"/>
              </a:rPr>
              <a:t>–</a:t>
            </a:r>
            <a:r>
              <a:rPr lang="en-US" sz="2000" b="1" dirty="0" err="1" smtClean="0">
                <a:latin typeface="Simplified Arabic" pitchFamily="18" charset="-78"/>
                <a:cs typeface="Calibri" pitchFamily="34" charset="0"/>
              </a:rPr>
              <a:t>Affichage</a:t>
            </a:r>
            <a:r>
              <a:rPr lang="en-US" sz="2000" b="1" dirty="0" smtClean="0">
                <a:latin typeface="Simplified Arabic" pitchFamily="18" charset="-78"/>
                <a:cs typeface="Calibri" pitchFamily="34" charset="0"/>
              </a:rPr>
              <a:t> des variables </a:t>
            </a:r>
            <a:r>
              <a:rPr lang="ar-SA" sz="2000" b="1" dirty="0" smtClean="0">
                <a:latin typeface="Simplified Arabic" pitchFamily="18" charset="-78"/>
                <a:cs typeface="Calibri" pitchFamily="34" charset="0"/>
              </a:rPr>
              <a:t>على </a:t>
            </a:r>
            <a:r>
              <a:rPr lang="ar-SA" sz="2000" b="1" dirty="0">
                <a:latin typeface="Simplified Arabic" pitchFamily="18" charset="-78"/>
                <a:cs typeface="Calibri" pitchFamily="34" charset="0"/>
              </a:rPr>
              <a:t>الشكل التالي</a:t>
            </a:r>
            <a:r>
              <a:rPr lang="en-US" sz="2000" b="1" dirty="0">
                <a:latin typeface="Simplified Arabic" pitchFamily="18" charset="-78"/>
                <a:cs typeface="Calibri" pitchFamily="34" charset="0"/>
              </a:rPr>
              <a:t> :</a:t>
            </a:r>
            <a:endParaRPr lang="en-US" sz="2000" b="1" dirty="0"/>
          </a:p>
        </p:txBody>
      </p:sp>
      <p:pic>
        <p:nvPicPr>
          <p:cNvPr id="52228" name="Picture 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92696"/>
            <a:ext cx="9144000" cy="5400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42"/>
          <p:cNvCxnSpPr/>
          <p:nvPr/>
        </p:nvCxnSpPr>
        <p:spPr>
          <a:xfrm flipV="1">
            <a:off x="1214438" y="1571625"/>
            <a:ext cx="14287" cy="124301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 name="Straight Arrow Connector 42"/>
          <p:cNvCxnSpPr/>
          <p:nvPr/>
        </p:nvCxnSpPr>
        <p:spPr>
          <a:xfrm flipV="1">
            <a:off x="3929063" y="1643063"/>
            <a:ext cx="14287" cy="124301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 name="Straight Arrow Connector 42"/>
          <p:cNvCxnSpPr/>
          <p:nvPr/>
        </p:nvCxnSpPr>
        <p:spPr>
          <a:xfrm flipV="1">
            <a:off x="3357563" y="1643063"/>
            <a:ext cx="14287" cy="124301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7" name="Straight Arrow Connector 42"/>
          <p:cNvCxnSpPr/>
          <p:nvPr/>
        </p:nvCxnSpPr>
        <p:spPr>
          <a:xfrm flipV="1">
            <a:off x="2714625" y="1643063"/>
            <a:ext cx="14288" cy="124301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 name="Straight Arrow Connector 42"/>
          <p:cNvCxnSpPr/>
          <p:nvPr/>
        </p:nvCxnSpPr>
        <p:spPr>
          <a:xfrm flipV="1">
            <a:off x="2357438" y="1643063"/>
            <a:ext cx="14287" cy="124301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9" name="Straight Arrow Connector 42"/>
          <p:cNvCxnSpPr/>
          <p:nvPr/>
        </p:nvCxnSpPr>
        <p:spPr>
          <a:xfrm flipV="1">
            <a:off x="1857375" y="1643063"/>
            <a:ext cx="14288" cy="124301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 name="Straight Arrow Connector 42"/>
          <p:cNvCxnSpPr/>
          <p:nvPr/>
        </p:nvCxnSpPr>
        <p:spPr>
          <a:xfrm flipV="1">
            <a:off x="4572000" y="1643063"/>
            <a:ext cx="14288" cy="124301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Straight Arrow Connector 42"/>
          <p:cNvCxnSpPr/>
          <p:nvPr/>
        </p:nvCxnSpPr>
        <p:spPr>
          <a:xfrm flipV="1">
            <a:off x="6286500" y="1643063"/>
            <a:ext cx="14288" cy="124301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Arrow Connector 42"/>
          <p:cNvCxnSpPr/>
          <p:nvPr/>
        </p:nvCxnSpPr>
        <p:spPr>
          <a:xfrm flipV="1">
            <a:off x="5072063" y="1643063"/>
            <a:ext cx="14287" cy="124301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Straight Arrow Connector 42"/>
          <p:cNvCxnSpPr/>
          <p:nvPr/>
        </p:nvCxnSpPr>
        <p:spPr>
          <a:xfrm flipV="1">
            <a:off x="5643563" y="1643063"/>
            <a:ext cx="14287" cy="124301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5" name="Text Box 53"/>
          <p:cNvSpPr txBox="1"/>
          <p:nvPr/>
        </p:nvSpPr>
        <p:spPr>
          <a:xfrm>
            <a:off x="1000100" y="3000372"/>
            <a:ext cx="438150" cy="474980"/>
          </a:xfrm>
          <a:prstGeom prst="rect">
            <a:avLst/>
          </a:prstGeom>
          <a:noFill/>
          <a:ln>
            <a:noFill/>
          </a:ln>
          <a:effectLst/>
        </p:spPr>
        <p:txBody>
          <a:bodyPr/>
          <a:lstStyle/>
          <a:p>
            <a:pPr algn="ctr" rtl="1">
              <a:lnSpc>
                <a:spcPct val="115000"/>
              </a:lnSpc>
              <a:spcAft>
                <a:spcPts val="0"/>
              </a:spcAft>
              <a:defRPr/>
            </a:pPr>
            <a:r>
              <a:rPr lang="ar-DZ" sz="800">
                <a:gradFill>
                  <a:gsLst>
                    <a:gs pos="0">
                      <a:srgbClr val="FC7B79"/>
                    </a:gs>
                    <a:gs pos="75000">
                      <a:srgbClr val="CF2C28"/>
                    </a:gs>
                    <a:gs pos="100000">
                      <a:srgbClr val="C90000"/>
                    </a:gs>
                  </a:gsLst>
                  <a:lin ang="5400000" scaled="0"/>
                </a:gradFill>
                <a:effectLst>
                  <a:outerShdw blurRad="50800" dist="39002" dir="5460000" algn="tl">
                    <a:srgbClr val="000000">
                      <a:alpha val="38000"/>
                    </a:srgbClr>
                  </a:outerShdw>
                </a:effectLst>
                <a:latin typeface="Calibri"/>
                <a:ea typeface="Calibri"/>
                <a:cs typeface="Arial"/>
              </a:rPr>
              <a:t>اسم المتغير</a:t>
            </a:r>
            <a:endParaRPr lang="en-US" sz="1100">
              <a:latin typeface="Calibri"/>
              <a:ea typeface="Calibri"/>
              <a:cs typeface="Arial"/>
            </a:endParaRPr>
          </a:p>
        </p:txBody>
      </p:sp>
      <p:sp>
        <p:nvSpPr>
          <p:cNvPr id="16" name="Text Box 57"/>
          <p:cNvSpPr txBox="1"/>
          <p:nvPr/>
        </p:nvSpPr>
        <p:spPr>
          <a:xfrm>
            <a:off x="1643042" y="3000372"/>
            <a:ext cx="438150" cy="474980"/>
          </a:xfrm>
          <a:prstGeom prst="rect">
            <a:avLst/>
          </a:prstGeom>
          <a:noFill/>
          <a:ln>
            <a:noFill/>
          </a:ln>
          <a:effectLst/>
        </p:spPr>
        <p:txBody>
          <a:bodyPr/>
          <a:lstStyle/>
          <a:p>
            <a:pPr algn="ctr" rtl="1">
              <a:lnSpc>
                <a:spcPct val="115000"/>
              </a:lnSpc>
              <a:spcAft>
                <a:spcPts val="0"/>
              </a:spcAft>
              <a:defRPr/>
            </a:pPr>
            <a:r>
              <a:rPr lang="ar-DZ" sz="800">
                <a:gradFill>
                  <a:gsLst>
                    <a:gs pos="0">
                      <a:srgbClr val="FC7B79"/>
                    </a:gs>
                    <a:gs pos="75000">
                      <a:srgbClr val="CF2C28"/>
                    </a:gs>
                    <a:gs pos="100000">
                      <a:srgbClr val="C90000"/>
                    </a:gs>
                  </a:gsLst>
                  <a:lin ang="5400000" scaled="0"/>
                </a:gradFill>
                <a:effectLst>
                  <a:outerShdw blurRad="50800" dist="39002" dir="5460000" algn="tl">
                    <a:srgbClr val="000000">
                      <a:alpha val="38000"/>
                    </a:srgbClr>
                  </a:outerShdw>
                </a:effectLst>
                <a:latin typeface="Calibri"/>
                <a:ea typeface="Calibri"/>
                <a:cs typeface="Arial"/>
              </a:rPr>
              <a:t>نوع</a:t>
            </a:r>
            <a:endParaRPr lang="en-US" sz="1100">
              <a:latin typeface="Calibri"/>
              <a:ea typeface="Calibri"/>
              <a:cs typeface="Arial"/>
            </a:endParaRPr>
          </a:p>
          <a:p>
            <a:pPr algn="ctr" rtl="1">
              <a:lnSpc>
                <a:spcPct val="115000"/>
              </a:lnSpc>
              <a:spcAft>
                <a:spcPts val="0"/>
              </a:spcAft>
              <a:defRPr/>
            </a:pPr>
            <a:r>
              <a:rPr lang="ar-DZ" sz="800">
                <a:gradFill>
                  <a:gsLst>
                    <a:gs pos="0">
                      <a:srgbClr val="FC7B79"/>
                    </a:gs>
                    <a:gs pos="75000">
                      <a:srgbClr val="CF2C28"/>
                    </a:gs>
                    <a:gs pos="100000">
                      <a:srgbClr val="C90000"/>
                    </a:gs>
                  </a:gsLst>
                  <a:lin ang="5400000" scaled="0"/>
                </a:gradFill>
                <a:effectLst>
                  <a:outerShdw blurRad="50800" dist="39002" dir="5460000" algn="tl">
                    <a:srgbClr val="000000">
                      <a:alpha val="38000"/>
                    </a:srgbClr>
                  </a:outerShdw>
                </a:effectLst>
                <a:latin typeface="Calibri"/>
                <a:ea typeface="Calibri"/>
                <a:cs typeface="Arial"/>
              </a:rPr>
              <a:t>المتغير</a:t>
            </a:r>
            <a:endParaRPr lang="en-US" sz="1100">
              <a:latin typeface="Calibri"/>
              <a:ea typeface="Calibri"/>
              <a:cs typeface="Arial"/>
            </a:endParaRPr>
          </a:p>
        </p:txBody>
      </p:sp>
      <p:sp>
        <p:nvSpPr>
          <p:cNvPr id="17" name="Text Box 59"/>
          <p:cNvSpPr txBox="1"/>
          <p:nvPr/>
        </p:nvSpPr>
        <p:spPr>
          <a:xfrm>
            <a:off x="2143108" y="3071810"/>
            <a:ext cx="445770" cy="474980"/>
          </a:xfrm>
          <a:prstGeom prst="rect">
            <a:avLst/>
          </a:prstGeom>
          <a:noFill/>
          <a:ln>
            <a:noFill/>
          </a:ln>
          <a:effectLst/>
        </p:spPr>
        <p:txBody>
          <a:bodyPr/>
          <a:lstStyle/>
          <a:p>
            <a:pPr algn="ctr" rtl="1">
              <a:lnSpc>
                <a:spcPct val="115000"/>
              </a:lnSpc>
              <a:spcAft>
                <a:spcPts val="0"/>
              </a:spcAft>
              <a:defRPr/>
            </a:pPr>
            <a:r>
              <a:rPr lang="ar-DZ" sz="800" dirty="0">
                <a:gradFill>
                  <a:gsLst>
                    <a:gs pos="0">
                      <a:srgbClr val="FC7B79"/>
                    </a:gs>
                    <a:gs pos="75000">
                      <a:srgbClr val="CF2C28"/>
                    </a:gs>
                    <a:gs pos="100000">
                      <a:srgbClr val="C90000"/>
                    </a:gs>
                  </a:gsLst>
                  <a:lin ang="5400000" scaled="0"/>
                </a:gradFill>
                <a:effectLst>
                  <a:outerShdw blurRad="50800" dist="39002" dir="5460000" algn="tl">
                    <a:srgbClr val="000000">
                      <a:alpha val="38000"/>
                    </a:srgbClr>
                  </a:outerShdw>
                </a:effectLst>
                <a:latin typeface="Calibri"/>
                <a:ea typeface="Calibri"/>
                <a:cs typeface="Arial"/>
              </a:rPr>
              <a:t>العرض</a:t>
            </a:r>
            <a:endParaRPr lang="en-US" sz="1100" dirty="0">
              <a:latin typeface="Calibri"/>
              <a:ea typeface="Calibri"/>
              <a:cs typeface="Arial"/>
            </a:endParaRPr>
          </a:p>
        </p:txBody>
      </p:sp>
      <p:sp>
        <p:nvSpPr>
          <p:cNvPr id="18" name="Text Box 58"/>
          <p:cNvSpPr txBox="1"/>
          <p:nvPr/>
        </p:nvSpPr>
        <p:spPr>
          <a:xfrm>
            <a:off x="2500298" y="3000372"/>
            <a:ext cx="438150" cy="474980"/>
          </a:xfrm>
          <a:prstGeom prst="rect">
            <a:avLst/>
          </a:prstGeom>
          <a:noFill/>
          <a:ln>
            <a:noFill/>
          </a:ln>
          <a:effectLst/>
        </p:spPr>
        <p:txBody>
          <a:bodyPr/>
          <a:lstStyle/>
          <a:p>
            <a:pPr algn="ctr" rtl="1">
              <a:lnSpc>
                <a:spcPct val="115000"/>
              </a:lnSpc>
              <a:spcAft>
                <a:spcPts val="0"/>
              </a:spcAft>
              <a:defRPr/>
            </a:pPr>
            <a:r>
              <a:rPr lang="ar-DZ" sz="800">
                <a:gradFill>
                  <a:gsLst>
                    <a:gs pos="0">
                      <a:srgbClr val="FC7B79"/>
                    </a:gs>
                    <a:gs pos="75000">
                      <a:srgbClr val="CF2C28"/>
                    </a:gs>
                    <a:gs pos="100000">
                      <a:srgbClr val="C90000"/>
                    </a:gs>
                  </a:gsLst>
                  <a:lin ang="5400000" scaled="0"/>
                </a:gradFill>
                <a:effectLst>
                  <a:outerShdw blurRad="50800" dist="39002" dir="5460000" algn="tl">
                    <a:srgbClr val="000000">
                      <a:alpha val="38000"/>
                    </a:srgbClr>
                  </a:outerShdw>
                </a:effectLst>
                <a:latin typeface="Calibri"/>
                <a:ea typeface="Calibri"/>
                <a:cs typeface="Arial"/>
              </a:rPr>
              <a:t>عدد المنازل العشرية</a:t>
            </a:r>
            <a:endParaRPr lang="en-US" sz="1100">
              <a:latin typeface="Calibri"/>
              <a:ea typeface="Calibri"/>
              <a:cs typeface="Arial"/>
            </a:endParaRPr>
          </a:p>
        </p:txBody>
      </p:sp>
      <p:sp>
        <p:nvSpPr>
          <p:cNvPr id="19" name="Text Box 54"/>
          <p:cNvSpPr txBox="1"/>
          <p:nvPr/>
        </p:nvSpPr>
        <p:spPr>
          <a:xfrm>
            <a:off x="3143240" y="3071810"/>
            <a:ext cx="438150" cy="474980"/>
          </a:xfrm>
          <a:prstGeom prst="rect">
            <a:avLst/>
          </a:prstGeom>
          <a:noFill/>
          <a:ln>
            <a:noFill/>
          </a:ln>
          <a:effectLst/>
        </p:spPr>
        <p:txBody>
          <a:bodyPr/>
          <a:lstStyle/>
          <a:p>
            <a:pPr algn="ctr" rtl="1">
              <a:lnSpc>
                <a:spcPct val="115000"/>
              </a:lnSpc>
              <a:spcAft>
                <a:spcPts val="0"/>
              </a:spcAft>
              <a:defRPr/>
            </a:pPr>
            <a:r>
              <a:rPr lang="ar-DZ" sz="800">
                <a:gradFill>
                  <a:gsLst>
                    <a:gs pos="0">
                      <a:srgbClr val="FC7B79"/>
                    </a:gs>
                    <a:gs pos="75000">
                      <a:srgbClr val="CF2C28"/>
                    </a:gs>
                    <a:gs pos="100000">
                      <a:srgbClr val="C90000"/>
                    </a:gs>
                  </a:gsLst>
                  <a:lin ang="5400000" scaled="0"/>
                </a:gradFill>
                <a:effectLst>
                  <a:outerShdw blurRad="50800" dist="39002" dir="5460000" algn="tl">
                    <a:srgbClr val="000000">
                      <a:alpha val="38000"/>
                    </a:srgbClr>
                  </a:outerShdw>
                </a:effectLst>
                <a:latin typeface="Calibri"/>
                <a:ea typeface="Calibri"/>
                <a:cs typeface="Arial"/>
              </a:rPr>
              <a:t>وصف</a:t>
            </a:r>
            <a:endParaRPr lang="en-US" sz="1100">
              <a:latin typeface="Calibri"/>
              <a:ea typeface="Calibri"/>
              <a:cs typeface="Arial"/>
            </a:endParaRPr>
          </a:p>
          <a:p>
            <a:pPr algn="r" rtl="1">
              <a:lnSpc>
                <a:spcPct val="115000"/>
              </a:lnSpc>
              <a:spcAft>
                <a:spcPts val="0"/>
              </a:spcAft>
              <a:defRPr/>
            </a:pPr>
            <a:r>
              <a:rPr lang="ar-DZ" sz="800">
                <a:gradFill>
                  <a:gsLst>
                    <a:gs pos="0">
                      <a:srgbClr val="FC7B79"/>
                    </a:gs>
                    <a:gs pos="75000">
                      <a:srgbClr val="CF2C28"/>
                    </a:gs>
                    <a:gs pos="100000">
                      <a:srgbClr val="C90000"/>
                    </a:gs>
                  </a:gsLst>
                  <a:lin ang="5400000" scaled="0"/>
                </a:gradFill>
                <a:effectLst>
                  <a:outerShdw blurRad="50800" dist="39002" dir="5460000" algn="tl">
                    <a:srgbClr val="000000">
                      <a:alpha val="38000"/>
                    </a:srgbClr>
                  </a:outerShdw>
                </a:effectLst>
                <a:latin typeface="Calibri"/>
                <a:ea typeface="Calibri"/>
                <a:cs typeface="Arial"/>
              </a:rPr>
              <a:t>المتغير</a:t>
            </a:r>
            <a:endParaRPr lang="en-US" sz="1100">
              <a:latin typeface="Calibri"/>
              <a:ea typeface="Calibri"/>
              <a:cs typeface="Arial"/>
            </a:endParaRPr>
          </a:p>
        </p:txBody>
      </p:sp>
      <p:sp>
        <p:nvSpPr>
          <p:cNvPr id="20" name="Text Box 60"/>
          <p:cNvSpPr txBox="1"/>
          <p:nvPr/>
        </p:nvSpPr>
        <p:spPr>
          <a:xfrm>
            <a:off x="3786182" y="3071810"/>
            <a:ext cx="438150" cy="474980"/>
          </a:xfrm>
          <a:prstGeom prst="rect">
            <a:avLst/>
          </a:prstGeom>
          <a:noFill/>
          <a:ln>
            <a:noFill/>
          </a:ln>
          <a:effectLst/>
        </p:spPr>
        <p:txBody>
          <a:bodyPr/>
          <a:lstStyle/>
          <a:p>
            <a:pPr algn="r" rtl="1">
              <a:lnSpc>
                <a:spcPct val="115000"/>
              </a:lnSpc>
              <a:spcAft>
                <a:spcPts val="0"/>
              </a:spcAft>
              <a:defRPr/>
            </a:pPr>
            <a:r>
              <a:rPr lang="ar-DZ" sz="800">
                <a:gradFill>
                  <a:gsLst>
                    <a:gs pos="0">
                      <a:srgbClr val="FC7B79"/>
                    </a:gs>
                    <a:gs pos="75000">
                      <a:srgbClr val="CF2C28"/>
                    </a:gs>
                    <a:gs pos="100000">
                      <a:srgbClr val="C90000"/>
                    </a:gs>
                  </a:gsLst>
                  <a:lin ang="5400000" scaled="0"/>
                </a:gradFill>
                <a:effectLst>
                  <a:outerShdw blurRad="50800" dist="39002" dir="5460000" algn="tl">
                    <a:srgbClr val="000000">
                      <a:alpha val="38000"/>
                    </a:srgbClr>
                  </a:outerShdw>
                </a:effectLst>
                <a:latin typeface="Calibri"/>
                <a:ea typeface="Calibri"/>
                <a:cs typeface="Arial"/>
              </a:rPr>
              <a:t>القيمة</a:t>
            </a:r>
            <a:endParaRPr lang="en-US" sz="1100">
              <a:latin typeface="Calibri"/>
              <a:ea typeface="Calibri"/>
              <a:cs typeface="Arial"/>
            </a:endParaRPr>
          </a:p>
          <a:p>
            <a:pPr algn="ctr" rtl="1">
              <a:lnSpc>
                <a:spcPct val="115000"/>
              </a:lnSpc>
              <a:spcAft>
                <a:spcPts val="0"/>
              </a:spcAft>
              <a:defRPr/>
            </a:pPr>
            <a:r>
              <a:rPr lang="ar-DZ" sz="800">
                <a:gradFill>
                  <a:gsLst>
                    <a:gs pos="0">
                      <a:srgbClr val="FC7B79"/>
                    </a:gs>
                    <a:gs pos="75000">
                      <a:srgbClr val="CF2C28"/>
                    </a:gs>
                    <a:gs pos="100000">
                      <a:srgbClr val="C90000"/>
                    </a:gs>
                  </a:gsLst>
                  <a:lin ang="5400000" scaled="0"/>
                </a:gradFill>
                <a:effectLst>
                  <a:outerShdw blurRad="50800" dist="39002" dir="5460000" algn="tl">
                    <a:srgbClr val="000000">
                      <a:alpha val="38000"/>
                    </a:srgbClr>
                  </a:outerShdw>
                </a:effectLst>
                <a:latin typeface="Calibri"/>
                <a:ea typeface="Calibri"/>
                <a:cs typeface="Arial"/>
              </a:rPr>
              <a:t>الكود الرمز</a:t>
            </a:r>
            <a:endParaRPr lang="en-US" sz="1100">
              <a:latin typeface="Calibri"/>
              <a:ea typeface="Calibri"/>
              <a:cs typeface="Arial"/>
            </a:endParaRPr>
          </a:p>
        </p:txBody>
      </p:sp>
      <p:sp>
        <p:nvSpPr>
          <p:cNvPr id="21" name="Text Box 62"/>
          <p:cNvSpPr txBox="1"/>
          <p:nvPr/>
        </p:nvSpPr>
        <p:spPr>
          <a:xfrm>
            <a:off x="4357686" y="3071810"/>
            <a:ext cx="438150" cy="474980"/>
          </a:xfrm>
          <a:prstGeom prst="rect">
            <a:avLst/>
          </a:prstGeom>
          <a:noFill/>
          <a:ln>
            <a:noFill/>
          </a:ln>
          <a:effectLst/>
        </p:spPr>
        <p:txBody>
          <a:bodyPr/>
          <a:lstStyle/>
          <a:p>
            <a:pPr algn="ctr" rtl="1">
              <a:lnSpc>
                <a:spcPct val="115000"/>
              </a:lnSpc>
              <a:spcAft>
                <a:spcPts val="0"/>
              </a:spcAft>
              <a:defRPr/>
            </a:pPr>
            <a:r>
              <a:rPr lang="ar-DZ" sz="800">
                <a:gradFill>
                  <a:gsLst>
                    <a:gs pos="0">
                      <a:srgbClr val="FC7B79"/>
                    </a:gs>
                    <a:gs pos="75000">
                      <a:srgbClr val="CF2C28"/>
                    </a:gs>
                    <a:gs pos="100000">
                      <a:srgbClr val="C90000"/>
                    </a:gs>
                  </a:gsLst>
                  <a:lin ang="5400000" scaled="0"/>
                </a:gradFill>
                <a:effectLst>
                  <a:outerShdw blurRad="50800" dist="39002" dir="5460000" algn="tl">
                    <a:srgbClr val="000000">
                      <a:alpha val="38000"/>
                    </a:srgbClr>
                  </a:outerShdw>
                </a:effectLst>
                <a:latin typeface="Calibri"/>
                <a:ea typeface="Calibri"/>
                <a:cs typeface="Arial"/>
              </a:rPr>
              <a:t>مقدار الفقد</a:t>
            </a:r>
            <a:endParaRPr lang="en-US" sz="1100">
              <a:latin typeface="Calibri"/>
              <a:ea typeface="Calibri"/>
              <a:cs typeface="Arial"/>
            </a:endParaRPr>
          </a:p>
        </p:txBody>
      </p:sp>
      <p:sp>
        <p:nvSpPr>
          <p:cNvPr id="22" name="Text Box 63"/>
          <p:cNvSpPr txBox="1"/>
          <p:nvPr/>
        </p:nvSpPr>
        <p:spPr>
          <a:xfrm>
            <a:off x="4857752" y="3071810"/>
            <a:ext cx="438150" cy="474980"/>
          </a:xfrm>
          <a:prstGeom prst="rect">
            <a:avLst/>
          </a:prstGeom>
          <a:noFill/>
          <a:ln>
            <a:noFill/>
          </a:ln>
          <a:effectLst/>
        </p:spPr>
        <p:txBody>
          <a:bodyPr/>
          <a:lstStyle/>
          <a:p>
            <a:pPr algn="r" rtl="1">
              <a:lnSpc>
                <a:spcPct val="115000"/>
              </a:lnSpc>
              <a:spcAft>
                <a:spcPts val="0"/>
              </a:spcAft>
              <a:defRPr/>
            </a:pPr>
            <a:r>
              <a:rPr lang="ar-DZ" sz="800">
                <a:gradFill>
                  <a:gsLst>
                    <a:gs pos="0">
                      <a:srgbClr val="FC7B79"/>
                    </a:gs>
                    <a:gs pos="75000">
                      <a:srgbClr val="CF2C28"/>
                    </a:gs>
                    <a:gs pos="100000">
                      <a:srgbClr val="C90000"/>
                    </a:gs>
                  </a:gsLst>
                  <a:lin ang="5400000" scaled="0"/>
                </a:gradFill>
                <a:effectLst>
                  <a:outerShdw blurRad="50800" dist="39002" dir="5460000" algn="tl">
                    <a:srgbClr val="000000">
                      <a:alpha val="38000"/>
                    </a:srgbClr>
                  </a:outerShdw>
                </a:effectLst>
                <a:latin typeface="Calibri"/>
                <a:ea typeface="Calibri"/>
                <a:cs typeface="Arial"/>
              </a:rPr>
              <a:t>الأعمدة</a:t>
            </a:r>
            <a:endParaRPr lang="en-US" sz="1100">
              <a:latin typeface="Calibri"/>
              <a:ea typeface="Calibri"/>
              <a:cs typeface="Arial"/>
            </a:endParaRPr>
          </a:p>
        </p:txBody>
      </p:sp>
      <p:sp>
        <p:nvSpPr>
          <p:cNvPr id="23" name="Text Box 576"/>
          <p:cNvSpPr txBox="1"/>
          <p:nvPr/>
        </p:nvSpPr>
        <p:spPr>
          <a:xfrm>
            <a:off x="5357818" y="3071810"/>
            <a:ext cx="433389" cy="451804"/>
          </a:xfrm>
          <a:prstGeom prst="rect">
            <a:avLst/>
          </a:prstGeom>
          <a:noFill/>
          <a:ln>
            <a:noFill/>
          </a:ln>
          <a:effectLst/>
        </p:spPr>
        <p:txBody>
          <a:bodyPr/>
          <a:lstStyle/>
          <a:p>
            <a:pPr algn="r" rtl="1">
              <a:lnSpc>
                <a:spcPct val="115000"/>
              </a:lnSpc>
              <a:spcAft>
                <a:spcPts val="0"/>
              </a:spcAft>
              <a:defRPr/>
            </a:pPr>
            <a:r>
              <a:rPr lang="ar-DZ" sz="800">
                <a:gradFill>
                  <a:gsLst>
                    <a:gs pos="0">
                      <a:srgbClr val="FC7B79"/>
                    </a:gs>
                    <a:gs pos="75000">
                      <a:srgbClr val="CF2C28"/>
                    </a:gs>
                    <a:gs pos="100000">
                      <a:srgbClr val="C90000"/>
                    </a:gs>
                  </a:gsLst>
                  <a:lin ang="5400000" scaled="0"/>
                </a:gradFill>
                <a:effectLst>
                  <a:outerShdw blurRad="50800" dist="39002" dir="5460000" algn="tl">
                    <a:srgbClr val="000000">
                      <a:alpha val="38000"/>
                    </a:srgbClr>
                  </a:outerShdw>
                </a:effectLst>
                <a:latin typeface="Calibri"/>
                <a:ea typeface="Calibri"/>
                <a:cs typeface="Arial"/>
              </a:rPr>
              <a:t>المحاذاة</a:t>
            </a:r>
            <a:endParaRPr lang="en-US" sz="1100">
              <a:latin typeface="Calibri"/>
              <a:ea typeface="Calibri"/>
              <a:cs typeface="Arial"/>
            </a:endParaRPr>
          </a:p>
        </p:txBody>
      </p:sp>
      <p:sp>
        <p:nvSpPr>
          <p:cNvPr id="24" name="Text Box 61"/>
          <p:cNvSpPr txBox="1"/>
          <p:nvPr/>
        </p:nvSpPr>
        <p:spPr>
          <a:xfrm>
            <a:off x="6072198" y="3071810"/>
            <a:ext cx="438150" cy="474980"/>
          </a:xfrm>
          <a:prstGeom prst="rect">
            <a:avLst/>
          </a:prstGeom>
          <a:noFill/>
          <a:ln>
            <a:noFill/>
          </a:ln>
          <a:effectLst/>
        </p:spPr>
        <p:txBody>
          <a:bodyPr/>
          <a:lstStyle/>
          <a:p>
            <a:pPr algn="r" rtl="1">
              <a:lnSpc>
                <a:spcPct val="115000"/>
              </a:lnSpc>
              <a:spcAft>
                <a:spcPts val="0"/>
              </a:spcAft>
              <a:defRPr/>
            </a:pPr>
            <a:r>
              <a:rPr lang="ar-DZ" sz="800">
                <a:gradFill>
                  <a:gsLst>
                    <a:gs pos="0">
                      <a:srgbClr val="FC7B79"/>
                    </a:gs>
                    <a:gs pos="75000">
                      <a:srgbClr val="CF2C28"/>
                    </a:gs>
                    <a:gs pos="100000">
                      <a:srgbClr val="C90000"/>
                    </a:gs>
                  </a:gsLst>
                  <a:lin ang="5400000" scaled="0"/>
                </a:gradFill>
                <a:effectLst>
                  <a:outerShdw blurRad="50800" dist="39002" dir="5460000" algn="tl">
                    <a:srgbClr val="000000">
                      <a:alpha val="38000"/>
                    </a:srgbClr>
                  </a:outerShdw>
                </a:effectLst>
                <a:latin typeface="Calibri"/>
                <a:ea typeface="Calibri"/>
                <a:cs typeface="Arial"/>
              </a:rPr>
              <a:t>تدريج المقياس</a:t>
            </a:r>
            <a:endParaRPr lang="en-US" sz="1100">
              <a:latin typeface="Calibri"/>
              <a:ea typeface="Calibri"/>
              <a:cs typeface="Arial"/>
            </a:endParaRPr>
          </a:p>
        </p:txBody>
      </p:sp>
      <p:sp>
        <p:nvSpPr>
          <p:cNvPr id="52249" name="Rectangle 2"/>
          <p:cNvSpPr>
            <a:spLocks noChangeArrowheads="1"/>
          </p:cNvSpPr>
          <p:nvPr/>
        </p:nvSpPr>
        <p:spPr bwMode="auto">
          <a:xfrm>
            <a:off x="0" y="6120879"/>
            <a:ext cx="914400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Low" rtl="1" eaLnBrk="0" hangingPunct="0"/>
            <a:r>
              <a:rPr lang="ar-SA" sz="1900" b="1" dirty="0">
                <a:latin typeface="Simplified Arabic" pitchFamily="18" charset="-78"/>
                <a:cs typeface="Calibri" pitchFamily="34" charset="0"/>
              </a:rPr>
              <a:t>تظهر الشاشة الموضحة أعلاه وهي خاصة لتعريف </a:t>
            </a:r>
            <a:r>
              <a:rPr lang="ar-DZ" sz="1900" b="1" dirty="0" smtClean="0">
                <a:latin typeface="Simplified Arabic" pitchFamily="18" charset="-78"/>
                <a:cs typeface="Calibri" pitchFamily="34" charset="0"/>
              </a:rPr>
              <a:t> </a:t>
            </a:r>
            <a:r>
              <a:rPr lang="ar-SA" sz="1900" b="1" dirty="0" smtClean="0">
                <a:latin typeface="Simplified Arabic" pitchFamily="18" charset="-78"/>
                <a:cs typeface="Calibri" pitchFamily="34" charset="0"/>
              </a:rPr>
              <a:t>المتغيرات </a:t>
            </a:r>
            <a:r>
              <a:rPr lang="ar-SA" sz="1900" b="1" dirty="0">
                <a:latin typeface="Simplified Arabic" pitchFamily="18" charset="-78"/>
                <a:cs typeface="Calibri" pitchFamily="34" charset="0"/>
              </a:rPr>
              <a:t>من حيث النوع والعرض والعنوان والقيمة </a:t>
            </a:r>
            <a:r>
              <a:rPr lang="ar-SA" sz="1900" b="1" dirty="0" smtClean="0">
                <a:latin typeface="Simplified Arabic" pitchFamily="18" charset="-78"/>
                <a:cs typeface="Calibri" pitchFamily="34" charset="0"/>
              </a:rPr>
              <a:t>وقياس </a:t>
            </a:r>
            <a:r>
              <a:rPr lang="ar-SA" sz="1900" b="1" dirty="0">
                <a:latin typeface="Simplified Arabic" pitchFamily="18" charset="-78"/>
                <a:cs typeface="Calibri" pitchFamily="34" charset="0"/>
              </a:rPr>
              <a:t>تدريجه</a:t>
            </a:r>
            <a:r>
              <a:rPr lang="en-US" sz="1900" b="1" dirty="0">
                <a:latin typeface="Simplified Arabic" pitchFamily="18" charset="-78"/>
                <a:cs typeface="Calibri" pitchFamily="34" charset="0"/>
              </a:rPr>
              <a:t> .... </a:t>
            </a:r>
            <a:r>
              <a:rPr lang="ar-SA" sz="1900" b="1" dirty="0" err="1">
                <a:latin typeface="Simplified Arabic" pitchFamily="18" charset="-78"/>
                <a:cs typeface="Calibri" pitchFamily="34" charset="0"/>
              </a:rPr>
              <a:t>إلخ</a:t>
            </a:r>
            <a:r>
              <a:rPr lang="ar-SA" sz="1900" b="1" dirty="0">
                <a:latin typeface="Simplified Arabic" pitchFamily="18" charset="-78"/>
                <a:cs typeface="Calibri" pitchFamily="34" charset="0"/>
              </a:rPr>
              <a:t>، حيث</a:t>
            </a:r>
            <a:r>
              <a:rPr lang="ar-DZ" sz="1900" b="1" dirty="0">
                <a:latin typeface="Simplified Arabic" pitchFamily="18" charset="-78"/>
                <a:cs typeface="Calibri" pitchFamily="34" charset="0"/>
              </a:rPr>
              <a:t> ك</a:t>
            </a:r>
            <a:r>
              <a:rPr lang="ar-SA" sz="1900" b="1" dirty="0">
                <a:latin typeface="Simplified Arabic" pitchFamily="18" charset="-78"/>
                <a:cs typeface="Calibri" pitchFamily="34" charset="0"/>
              </a:rPr>
              <a:t>ل سطر من أسطر هذه الشاشة </a:t>
            </a:r>
            <a:r>
              <a:rPr lang="ar-SA" sz="1900" b="1" dirty="0" smtClean="0">
                <a:latin typeface="Simplified Arabic" pitchFamily="18" charset="-78"/>
                <a:cs typeface="Calibri" pitchFamily="34" charset="0"/>
              </a:rPr>
              <a:t>لتعريف </a:t>
            </a:r>
            <a:r>
              <a:rPr lang="ar-SA" sz="1900" b="1" dirty="0">
                <a:latin typeface="Simplified Arabic" pitchFamily="18" charset="-78"/>
                <a:cs typeface="Calibri" pitchFamily="34" charset="0"/>
              </a:rPr>
              <a:t>متغير واحد، وفيما يلي تعريف لكل عمود</a:t>
            </a:r>
            <a:r>
              <a:rPr lang="en-US" sz="1900" b="1" dirty="0">
                <a:latin typeface="Simplified Arabic" pitchFamily="18" charset="-78"/>
                <a:cs typeface="Calibri" pitchFamily="34" charset="0"/>
              </a:rPr>
              <a:t> :</a:t>
            </a:r>
            <a:endParaRPr lang="en-US" sz="1900" b="1" dirty="0"/>
          </a:p>
        </p:txBody>
      </p:sp>
      <p:sp>
        <p:nvSpPr>
          <p:cNvPr id="25" name="Espace réservé du numéro de diapositive 24"/>
          <p:cNvSpPr>
            <a:spLocks noGrp="1"/>
          </p:cNvSpPr>
          <p:nvPr>
            <p:ph type="sldNum" sz="quarter" idx="12"/>
          </p:nvPr>
        </p:nvSpPr>
        <p:spPr/>
        <p:txBody>
          <a:bodyPr/>
          <a:lstStyle/>
          <a:p>
            <a:fld id="{CF4668DC-857F-487D-BFFA-8C0CA5037977}" type="slidenum">
              <a:rPr lang="fr-BE" smtClean="0"/>
              <a:pPr/>
              <a:t>28</a:t>
            </a:fld>
            <a:endParaRPr lang="fr-BE"/>
          </a:p>
        </p:txBody>
      </p:sp>
    </p:spTree>
  </p:cSld>
  <p:clrMapOvr>
    <a:masterClrMapping/>
  </p:clrMapOvr>
  <p:transition spd="slow">
    <p:strips/>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1"/>
          <p:cNvSpPr>
            <a:spLocks noChangeArrowheads="1"/>
          </p:cNvSpPr>
          <p:nvPr/>
        </p:nvSpPr>
        <p:spPr bwMode="auto">
          <a:xfrm>
            <a:off x="0" y="916176"/>
            <a:ext cx="896448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Low" rtl="1" eaLnBrk="0" hangingPunct="0"/>
            <a:endParaRPr lang="fr-FR" sz="2400" dirty="0" smtClean="0">
              <a:latin typeface="Simplified Arabic" pitchFamily="18" charset="-78"/>
              <a:cs typeface="Calibri" pitchFamily="34" charset="0"/>
            </a:endParaRPr>
          </a:p>
          <a:p>
            <a:pPr algn="justLow" rtl="1" eaLnBrk="0" hangingPunct="0"/>
            <a:r>
              <a:rPr lang="ar-SA" sz="2400" dirty="0" smtClean="0">
                <a:latin typeface="Simplified Arabic" pitchFamily="18" charset="-78"/>
                <a:cs typeface="Calibri" pitchFamily="34" charset="0"/>
              </a:rPr>
              <a:t>المتغير: خاصية قابلة للتغير من مفردة لأخرى في المجتمع الإحصائي</a:t>
            </a:r>
            <a:r>
              <a:rPr lang="fr-FR" sz="2400" dirty="0" smtClean="0"/>
              <a:t>.</a:t>
            </a:r>
            <a:endParaRPr lang="ar-SA" sz="2400" dirty="0" smtClean="0"/>
          </a:p>
          <a:p>
            <a:pPr algn="justLow" rtl="1" eaLnBrk="0" hangingPunct="0"/>
            <a:r>
              <a:rPr lang="ar-SA" sz="2400" dirty="0" smtClean="0">
                <a:latin typeface="Simplified Arabic" pitchFamily="18" charset="-78"/>
                <a:cs typeface="Calibri" pitchFamily="34" charset="0"/>
              </a:rPr>
              <a:t>لكي </a:t>
            </a:r>
            <a:r>
              <a:rPr lang="ar-SA" sz="2400" dirty="0">
                <a:latin typeface="Simplified Arabic" pitchFamily="18" charset="-78"/>
                <a:cs typeface="Calibri" pitchFamily="34" charset="0"/>
              </a:rPr>
              <a:t>تعرف المتغير يجب أن تكتب اسم مختصر يدل على المتغير</a:t>
            </a:r>
            <a:r>
              <a:rPr lang="ar-SA" sz="2400" dirty="0" smtClean="0">
                <a:latin typeface="Simplified Arabic" pitchFamily="18" charset="-78"/>
                <a:cs typeface="Calibri" pitchFamily="34" charset="0"/>
              </a:rPr>
              <a:t>، </a:t>
            </a:r>
            <a:r>
              <a:rPr lang="ar-SA" sz="2400" dirty="0">
                <a:latin typeface="Simplified Arabic" pitchFamily="18" charset="-78"/>
                <a:cs typeface="Calibri" pitchFamily="34" charset="0"/>
              </a:rPr>
              <a:t>وهو </a:t>
            </a:r>
            <a:r>
              <a:rPr lang="ar-DZ" sz="2400" b="1" dirty="0">
                <a:latin typeface="Simplified Arabic" pitchFamily="18" charset="-78"/>
                <a:cs typeface="Calibri" pitchFamily="34" charset="0"/>
              </a:rPr>
              <a:t>رمز له يستخدمه الحاسوب.</a:t>
            </a:r>
            <a:endParaRPr lang="en-US" sz="2400" dirty="0"/>
          </a:p>
        </p:txBody>
      </p:sp>
      <p:sp>
        <p:nvSpPr>
          <p:cNvPr id="53252" name="Rectangle 3"/>
          <p:cNvSpPr>
            <a:spLocks noChangeArrowheads="1"/>
          </p:cNvSpPr>
          <p:nvPr/>
        </p:nvSpPr>
        <p:spPr bwMode="auto">
          <a:xfrm>
            <a:off x="0" y="3190324"/>
            <a:ext cx="9144000" cy="2569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Low" rtl="1" eaLnBrk="0" hangingPunct="0">
              <a:buClr>
                <a:schemeClr val="accent2"/>
              </a:buClr>
              <a:buFont typeface="Wingdings" pitchFamily="2" charset="2"/>
              <a:buChar char="ü"/>
            </a:pPr>
            <a:r>
              <a:rPr lang="ar-SA" sz="2300" dirty="0">
                <a:latin typeface="Simplified Arabic" pitchFamily="18" charset="-78"/>
                <a:cs typeface="Calibri" pitchFamily="34" charset="0"/>
              </a:rPr>
              <a:t>أن يبدأ بحرف ولا يمكن أن ينتهي </a:t>
            </a:r>
            <a:r>
              <a:rPr lang="ar-SA" sz="2300" dirty="0" smtClean="0">
                <a:latin typeface="Simplified Arabic" pitchFamily="18" charset="-78"/>
                <a:cs typeface="Calibri" pitchFamily="34" charset="0"/>
              </a:rPr>
              <a:t>ب</a:t>
            </a:r>
            <a:r>
              <a:rPr lang="ar-DZ" sz="2300" dirty="0" smtClean="0">
                <a:latin typeface="Simplified Arabic" pitchFamily="18" charset="-78"/>
                <a:cs typeface="Calibri" pitchFamily="34" charset="0"/>
              </a:rPr>
              <a:t>نقطة</a:t>
            </a:r>
            <a:r>
              <a:rPr lang="en-US" sz="2300" dirty="0" smtClean="0">
                <a:latin typeface="Simplified Arabic" pitchFamily="18" charset="-78"/>
                <a:cs typeface="Calibri" pitchFamily="34" charset="0"/>
              </a:rPr>
              <a:t> </a:t>
            </a:r>
            <a:r>
              <a:rPr lang="en-US" sz="2300" dirty="0">
                <a:latin typeface="Simplified Arabic" pitchFamily="18" charset="-78"/>
                <a:cs typeface="Calibri" pitchFamily="34" charset="0"/>
              </a:rPr>
              <a:t>.</a:t>
            </a:r>
            <a:endParaRPr lang="en-US" sz="2300" dirty="0"/>
          </a:p>
          <a:p>
            <a:pPr algn="justLow" rtl="1" eaLnBrk="0" hangingPunct="0">
              <a:buClr>
                <a:schemeClr val="accent2"/>
              </a:buClr>
              <a:buFont typeface="Wingdings" pitchFamily="2" charset="2"/>
              <a:buChar char="ü"/>
            </a:pPr>
            <a:r>
              <a:rPr lang="ar-SA" sz="2300" dirty="0">
                <a:latin typeface="Simplified Arabic" pitchFamily="18" charset="-78"/>
                <a:cs typeface="Calibri" pitchFamily="34" charset="0"/>
              </a:rPr>
              <a:t>لا يتجاوز عدد الأحرف</a:t>
            </a:r>
            <a:r>
              <a:rPr lang="en-US" sz="2300" dirty="0">
                <a:latin typeface="Simplified Arabic" pitchFamily="18" charset="-78"/>
                <a:cs typeface="Calibri" pitchFamily="34" charset="0"/>
              </a:rPr>
              <a:t> 64 </a:t>
            </a:r>
            <a:r>
              <a:rPr lang="ar-SA" sz="2300" dirty="0">
                <a:latin typeface="Simplified Arabic" pitchFamily="18" charset="-78"/>
                <a:cs typeface="Calibri" pitchFamily="34" charset="0"/>
              </a:rPr>
              <a:t>وأن لا يتكرر اسم المتغير</a:t>
            </a:r>
            <a:r>
              <a:rPr lang="en-US" sz="2300" dirty="0">
                <a:latin typeface="Simplified Arabic" pitchFamily="18" charset="-78"/>
                <a:cs typeface="Calibri" pitchFamily="34" charset="0"/>
              </a:rPr>
              <a:t> .</a:t>
            </a:r>
            <a:endParaRPr lang="en-US" sz="2300" dirty="0"/>
          </a:p>
          <a:p>
            <a:pPr algn="justLow" rtl="1" eaLnBrk="0" hangingPunct="0">
              <a:buClr>
                <a:schemeClr val="accent2"/>
              </a:buClr>
              <a:buFont typeface="Wingdings" pitchFamily="2" charset="2"/>
              <a:buChar char="ü"/>
            </a:pPr>
            <a:r>
              <a:rPr lang="ar-SA" sz="2300" dirty="0">
                <a:latin typeface="Simplified Arabic" pitchFamily="18" charset="-78"/>
                <a:cs typeface="Calibri" pitchFamily="34" charset="0"/>
              </a:rPr>
              <a:t>لا يمكن استخدام الفراغ بين الأحرف</a:t>
            </a:r>
            <a:r>
              <a:rPr lang="en-US" sz="2300" dirty="0">
                <a:latin typeface="Simplified Arabic" pitchFamily="18" charset="-78"/>
                <a:cs typeface="Calibri" pitchFamily="34" charset="0"/>
              </a:rPr>
              <a:t> .</a:t>
            </a:r>
            <a:endParaRPr lang="en-US" sz="2300" dirty="0"/>
          </a:p>
          <a:p>
            <a:pPr algn="justLow" rtl="1" eaLnBrk="0" hangingPunct="0">
              <a:buClr>
                <a:schemeClr val="accent2"/>
              </a:buClr>
              <a:buFont typeface="Wingdings" pitchFamily="2" charset="2"/>
              <a:buChar char="ü"/>
            </a:pPr>
            <a:r>
              <a:rPr lang="ar-SA" sz="2300" dirty="0">
                <a:latin typeface="Simplified Arabic" pitchFamily="18" charset="-78"/>
                <a:cs typeface="Calibri" pitchFamily="34" charset="0"/>
              </a:rPr>
              <a:t>لا تستطيع استخدام الرموز أو الإشارات مثل</a:t>
            </a:r>
            <a:r>
              <a:rPr lang="en-US" sz="2300" dirty="0">
                <a:latin typeface="Simplified Arabic" pitchFamily="18" charset="-78"/>
                <a:cs typeface="Calibri" pitchFamily="34" charset="0"/>
              </a:rPr>
              <a:t>% </a:t>
            </a:r>
            <a:r>
              <a:rPr lang="ar-SA" sz="2300" dirty="0" err="1">
                <a:latin typeface="Simplified Arabic" pitchFamily="18" charset="-78"/>
                <a:cs typeface="Calibri" pitchFamily="34" charset="0"/>
              </a:rPr>
              <a:t>،</a:t>
            </a:r>
            <a:r>
              <a:rPr lang="en-US" sz="2300" dirty="0">
                <a:latin typeface="Simplified Arabic" pitchFamily="18" charset="-78"/>
                <a:cs typeface="Calibri" pitchFamily="34" charset="0"/>
              </a:rPr>
              <a:t>^ </a:t>
            </a:r>
            <a:r>
              <a:rPr lang="ar-SA" sz="2300" dirty="0" err="1">
                <a:latin typeface="Simplified Arabic" pitchFamily="18" charset="-78"/>
                <a:cs typeface="Calibri" pitchFamily="34" charset="0"/>
              </a:rPr>
              <a:t>،</a:t>
            </a:r>
            <a:r>
              <a:rPr lang="en-US" sz="2300" dirty="0">
                <a:latin typeface="Simplified Arabic" pitchFamily="18" charset="-78"/>
                <a:cs typeface="Calibri" pitchFamily="34" charset="0"/>
              </a:rPr>
              <a:t>| </a:t>
            </a:r>
            <a:r>
              <a:rPr lang="ar-SA" sz="2300" dirty="0" err="1">
                <a:latin typeface="Simplified Arabic" pitchFamily="18" charset="-78"/>
                <a:cs typeface="Calibri" pitchFamily="34" charset="0"/>
              </a:rPr>
              <a:t>،</a:t>
            </a:r>
            <a:r>
              <a:rPr lang="en-US" sz="2300" dirty="0">
                <a:latin typeface="Simplified Arabic" pitchFamily="18" charset="-78"/>
                <a:cs typeface="Calibri" pitchFamily="34" charset="0"/>
              </a:rPr>
              <a:t># </a:t>
            </a:r>
            <a:r>
              <a:rPr lang="ar-SA" sz="2300" dirty="0" err="1">
                <a:latin typeface="Simplified Arabic" pitchFamily="18" charset="-78"/>
                <a:cs typeface="Calibri" pitchFamily="34" charset="0"/>
              </a:rPr>
              <a:t>،</a:t>
            </a:r>
            <a:r>
              <a:rPr lang="en-US" sz="2300" dirty="0">
                <a:latin typeface="Simplified Arabic" pitchFamily="18" charset="-78"/>
                <a:cs typeface="Calibri" pitchFamily="34" charset="0"/>
              </a:rPr>
              <a:t>$ </a:t>
            </a:r>
            <a:r>
              <a:rPr lang="ar-SA" sz="2300" dirty="0" err="1">
                <a:latin typeface="Simplified Arabic" pitchFamily="18" charset="-78"/>
                <a:cs typeface="Calibri" pitchFamily="34" charset="0"/>
              </a:rPr>
              <a:t>،</a:t>
            </a:r>
            <a:r>
              <a:rPr lang="en-US" sz="2300" dirty="0">
                <a:latin typeface="Simplified Arabic" pitchFamily="18" charset="-78"/>
                <a:cs typeface="Calibri" pitchFamily="34" charset="0"/>
              </a:rPr>
              <a:t>&amp; </a:t>
            </a:r>
            <a:r>
              <a:rPr lang="ar-SA" sz="2300" dirty="0">
                <a:latin typeface="Simplified Arabic" pitchFamily="18" charset="-78"/>
                <a:cs typeface="Calibri" pitchFamily="34" charset="0"/>
              </a:rPr>
              <a:t>، أو الأقواس</a:t>
            </a:r>
            <a:r>
              <a:rPr lang="en-US" sz="2300" dirty="0">
                <a:latin typeface="Simplified Arabic" pitchFamily="18" charset="-78"/>
                <a:cs typeface="Calibri" pitchFamily="34" charset="0"/>
              </a:rPr>
              <a:t> ().</a:t>
            </a:r>
            <a:endParaRPr lang="en-US" sz="2300" dirty="0"/>
          </a:p>
          <a:p>
            <a:pPr algn="justLow" rtl="1" eaLnBrk="0" hangingPunct="0">
              <a:buClr>
                <a:schemeClr val="accent2"/>
              </a:buClr>
              <a:buFont typeface="Wingdings" pitchFamily="2" charset="2"/>
              <a:buChar char="ü"/>
            </a:pPr>
            <a:r>
              <a:rPr lang="ar-SA" sz="2300" dirty="0">
                <a:latin typeface="Simplified Arabic" pitchFamily="18" charset="-78"/>
                <a:cs typeface="Calibri" pitchFamily="34" charset="0"/>
              </a:rPr>
              <a:t>لا يمكنك استخدام علامات الترقيم </a:t>
            </a:r>
            <a:r>
              <a:rPr lang="ar-SA" sz="2300" dirty="0" err="1">
                <a:latin typeface="Simplified Arabic" pitchFamily="18" charset="-78"/>
                <a:cs typeface="Calibri" pitchFamily="34" charset="0"/>
              </a:rPr>
              <a:t>مثل ؟</a:t>
            </a:r>
            <a:r>
              <a:rPr lang="en-US" sz="2300" dirty="0">
                <a:latin typeface="Simplified Arabic" pitchFamily="18" charset="-78"/>
                <a:cs typeface="Calibri" pitchFamily="34" charset="0"/>
              </a:rPr>
              <a:t> * : ! </a:t>
            </a:r>
            <a:r>
              <a:rPr lang="ar-SA" sz="2300" dirty="0" err="1">
                <a:latin typeface="Simplified Arabic" pitchFamily="18" charset="-78"/>
                <a:cs typeface="Calibri" pitchFamily="34" charset="0"/>
              </a:rPr>
              <a:t>،</a:t>
            </a:r>
            <a:r>
              <a:rPr lang="en-US" sz="2300" dirty="0">
                <a:cs typeface="Calibri" pitchFamily="34" charset="0"/>
              </a:rPr>
              <a:t>‘</a:t>
            </a:r>
            <a:r>
              <a:rPr lang="en-US" sz="2300" dirty="0">
                <a:latin typeface="Simplified Arabic" pitchFamily="18" charset="-78"/>
                <a:cs typeface="Calibri" pitchFamily="34" charset="0"/>
              </a:rPr>
              <a:t> ; </a:t>
            </a:r>
            <a:r>
              <a:rPr lang="en-US" sz="2300" dirty="0">
                <a:cs typeface="Calibri" pitchFamily="34" charset="0"/>
              </a:rPr>
              <a:t>“</a:t>
            </a:r>
            <a:endParaRPr lang="en-US" sz="2300" dirty="0"/>
          </a:p>
          <a:p>
            <a:pPr algn="justLow" rtl="1" eaLnBrk="0" hangingPunct="0">
              <a:buClr>
                <a:schemeClr val="accent2"/>
              </a:buClr>
              <a:buFont typeface="Wingdings" pitchFamily="2" charset="2"/>
              <a:buChar char="ü"/>
            </a:pPr>
            <a:r>
              <a:rPr lang="ar-SA" sz="2300" dirty="0">
                <a:latin typeface="Simplified Arabic" pitchFamily="18" charset="-78"/>
                <a:cs typeface="Calibri" pitchFamily="34" charset="0"/>
              </a:rPr>
              <a:t>مثل</a:t>
            </a:r>
            <a:r>
              <a:rPr lang="en-US" sz="2300" dirty="0">
                <a:latin typeface="Simplified Arabic" pitchFamily="18" charset="-78"/>
                <a:cs typeface="Calibri" pitchFamily="34" charset="0"/>
              </a:rPr>
              <a:t> :</a:t>
            </a:r>
            <a:r>
              <a:rPr lang="en-US" sz="2300" i="1" dirty="0">
                <a:latin typeface="Simplified Arabic" pitchFamily="18" charset="-78"/>
                <a:cs typeface="Calibri" pitchFamily="34" charset="0"/>
              </a:rPr>
              <a:t>SPSS </a:t>
            </a:r>
            <a:r>
              <a:rPr lang="en-US" sz="2300" dirty="0">
                <a:ea typeface="SymbolMT"/>
                <a:cs typeface="SymbolMT"/>
              </a:rPr>
              <a:t>•</a:t>
            </a:r>
            <a:r>
              <a:rPr lang="en-US" sz="2300" dirty="0">
                <a:latin typeface="Simplified Arabic" pitchFamily="18" charset="-78"/>
                <a:ea typeface="SymbolMT"/>
                <a:cs typeface="SymbolMT"/>
              </a:rPr>
              <a:t> </a:t>
            </a:r>
            <a:r>
              <a:rPr lang="ar-SA" sz="2300" dirty="0">
                <a:latin typeface="Simplified Arabic" pitchFamily="18" charset="-78"/>
                <a:cs typeface="Calibri" pitchFamily="34" charset="0"/>
              </a:rPr>
              <a:t>لا تستخدم اسم من الأسماء المحجوزة لأوامر البرنامج </a:t>
            </a:r>
            <a:r>
              <a:rPr lang="ar-SA" sz="2300" dirty="0" err="1">
                <a:latin typeface="Simplified Arabic" pitchFamily="18" charset="-78"/>
                <a:cs typeface="Calibri" pitchFamily="34" charset="0"/>
              </a:rPr>
              <a:t>كـــ</a:t>
            </a:r>
            <a:endParaRPr lang="en-US" sz="2300" dirty="0"/>
          </a:p>
          <a:p>
            <a:pPr algn="justLow" rtl="1" eaLnBrk="0" hangingPunct="0">
              <a:buClr>
                <a:schemeClr val="accent2"/>
              </a:buClr>
              <a:buFont typeface="Wingdings" pitchFamily="2" charset="2"/>
              <a:buChar char="ü"/>
            </a:pPr>
            <a:r>
              <a:rPr lang="en-US" sz="2300" dirty="0">
                <a:latin typeface="Simplified Arabic" pitchFamily="18" charset="-78"/>
                <a:cs typeface="Calibri" pitchFamily="34" charset="0"/>
              </a:rPr>
              <a:t>(ALL, NE, EQ, TO, LE, LT, BY, OR, GT, AND, NOT, GE, WITH, etc</a:t>
            </a:r>
            <a:r>
              <a:rPr lang="en-US" sz="2300" dirty="0">
                <a:cs typeface="Calibri" pitchFamily="34" charset="0"/>
              </a:rPr>
              <a:t>…</a:t>
            </a:r>
            <a:r>
              <a:rPr lang="en-US" sz="2300" dirty="0">
                <a:latin typeface="Simplified Arabic" pitchFamily="18" charset="-78"/>
                <a:cs typeface="Calibri" pitchFamily="34" charset="0"/>
              </a:rPr>
              <a:t>)</a:t>
            </a:r>
            <a:endParaRPr lang="en-US" sz="2300" dirty="0"/>
          </a:p>
        </p:txBody>
      </p:sp>
      <p:sp>
        <p:nvSpPr>
          <p:cNvPr id="5" name="Rectangle 4"/>
          <p:cNvSpPr/>
          <p:nvPr/>
        </p:nvSpPr>
        <p:spPr>
          <a:xfrm>
            <a:off x="1076943" y="642918"/>
            <a:ext cx="6513322" cy="584775"/>
          </a:xfrm>
          <a:prstGeom prst="rect">
            <a:avLst/>
          </a:prstGeom>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justLow" rtl="1" eaLnBrk="0" hangingPunct="0">
              <a:defRPr/>
            </a:pPr>
            <a:r>
              <a:rPr lang="ar-SA" sz="3200" b="1" dirty="0">
                <a:ln/>
                <a:solidFill>
                  <a:schemeClr val="accent3"/>
                </a:solidFill>
                <a:effectLst>
                  <a:glow rad="139700">
                    <a:schemeClr val="accent4">
                      <a:satMod val="175000"/>
                      <a:alpha val="40000"/>
                    </a:schemeClr>
                  </a:glow>
                </a:effectLst>
                <a:latin typeface="Simplified Arabic" pitchFamily="18" charset="-78"/>
                <a:cs typeface="Calibri" pitchFamily="34" charset="0"/>
              </a:rPr>
              <a:t>1-أسماء </a:t>
            </a:r>
            <a:r>
              <a:rPr lang="ar-SA" sz="3200" b="1" dirty="0" smtClean="0">
                <a:ln/>
                <a:solidFill>
                  <a:schemeClr val="accent3"/>
                </a:solidFill>
                <a:effectLst>
                  <a:glow rad="139700">
                    <a:schemeClr val="accent4">
                      <a:satMod val="175000"/>
                      <a:alpha val="40000"/>
                    </a:schemeClr>
                  </a:glow>
                </a:effectLst>
                <a:latin typeface="Simplified Arabic" pitchFamily="18" charset="-78"/>
                <a:cs typeface="Calibri" pitchFamily="34" charset="0"/>
              </a:rPr>
              <a:t>المتغيرات</a:t>
            </a:r>
            <a:r>
              <a:rPr lang="fr-FR" sz="3200" b="1" dirty="0" smtClean="0">
                <a:ln/>
                <a:solidFill>
                  <a:schemeClr val="accent3"/>
                </a:solidFill>
                <a:effectLst>
                  <a:glow rad="139700">
                    <a:schemeClr val="accent4">
                      <a:satMod val="175000"/>
                      <a:alpha val="40000"/>
                    </a:schemeClr>
                  </a:glow>
                </a:effectLst>
                <a:latin typeface="Simplified Arabic" pitchFamily="18" charset="-78"/>
                <a:cs typeface="Calibri" pitchFamily="34" charset="0"/>
              </a:rPr>
              <a:t> </a:t>
            </a:r>
            <a:r>
              <a:rPr lang="en-US" sz="3200" b="1" dirty="0" smtClean="0">
                <a:ln/>
                <a:solidFill>
                  <a:schemeClr val="accent3"/>
                </a:solidFill>
                <a:effectLst>
                  <a:glow rad="139700">
                    <a:schemeClr val="accent4">
                      <a:satMod val="175000"/>
                      <a:alpha val="40000"/>
                    </a:schemeClr>
                  </a:glow>
                </a:effectLst>
                <a:latin typeface="Simplified Arabic" pitchFamily="18" charset="-78"/>
                <a:cs typeface="Calibri" pitchFamily="34" charset="0"/>
              </a:rPr>
              <a:t>Nom</a:t>
            </a:r>
            <a:r>
              <a:rPr lang="fr-FR" sz="3200" b="1" dirty="0" smtClean="0">
                <a:ln/>
                <a:solidFill>
                  <a:schemeClr val="accent3"/>
                </a:solidFill>
                <a:effectLst>
                  <a:glow rad="139700">
                    <a:schemeClr val="accent4">
                      <a:satMod val="175000"/>
                      <a:alpha val="40000"/>
                    </a:schemeClr>
                  </a:glow>
                </a:effectLst>
                <a:latin typeface="Simplified Arabic" pitchFamily="18" charset="-78"/>
                <a:cs typeface="Calibri" pitchFamily="34" charset="0"/>
              </a:rPr>
              <a:t> des variables </a:t>
            </a:r>
            <a:r>
              <a:rPr lang="ar-SA" sz="3200" b="1" dirty="0" err="1" smtClean="0">
                <a:ln/>
                <a:solidFill>
                  <a:schemeClr val="accent3"/>
                </a:solidFill>
                <a:effectLst>
                  <a:glow rad="139700">
                    <a:schemeClr val="accent4">
                      <a:satMod val="175000"/>
                      <a:alpha val="40000"/>
                    </a:schemeClr>
                  </a:glow>
                </a:effectLst>
                <a:latin typeface="Simplified Arabic" pitchFamily="18" charset="-78"/>
                <a:cs typeface="Calibri" pitchFamily="34" charset="0"/>
              </a:rPr>
              <a:t>:</a:t>
            </a:r>
            <a:endParaRPr lang="en-US" sz="3200" b="1" dirty="0">
              <a:ln/>
              <a:solidFill>
                <a:schemeClr val="accent3"/>
              </a:solidFill>
              <a:effectLst>
                <a:glow rad="139700">
                  <a:schemeClr val="accent4">
                    <a:satMod val="175000"/>
                    <a:alpha val="40000"/>
                  </a:schemeClr>
                </a:glow>
              </a:effectLst>
            </a:endParaRPr>
          </a:p>
        </p:txBody>
      </p:sp>
      <p:sp>
        <p:nvSpPr>
          <p:cNvPr id="7" name="Rectangle 6"/>
          <p:cNvSpPr/>
          <p:nvPr/>
        </p:nvSpPr>
        <p:spPr>
          <a:xfrm>
            <a:off x="2285984" y="2357430"/>
            <a:ext cx="5089855" cy="523220"/>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rtl="1">
              <a:defRPr/>
            </a:pPr>
            <a:r>
              <a:rPr lang="ar-SA" sz="2800" b="1" dirty="0">
                <a:ln/>
                <a:solidFill>
                  <a:schemeClr val="accent3"/>
                </a:solidFill>
                <a:effectLst>
                  <a:glow rad="139700">
                    <a:schemeClr val="accent2">
                      <a:satMod val="175000"/>
                      <a:alpha val="40000"/>
                    </a:schemeClr>
                  </a:glow>
                </a:effectLst>
                <a:latin typeface="Simplified Arabic" pitchFamily="18" charset="-78"/>
                <a:cs typeface="Calibri" pitchFamily="34" charset="0"/>
              </a:rPr>
              <a:t>عند </a:t>
            </a:r>
            <a:r>
              <a:rPr lang="ar-DZ" sz="2800" b="1" dirty="0">
                <a:ln/>
                <a:solidFill>
                  <a:schemeClr val="accent3"/>
                </a:solidFill>
                <a:effectLst>
                  <a:glow rad="139700">
                    <a:schemeClr val="accent2">
                      <a:satMod val="175000"/>
                      <a:alpha val="40000"/>
                    </a:schemeClr>
                  </a:glow>
                </a:effectLst>
                <a:latin typeface="Simplified Arabic" pitchFamily="18" charset="-78"/>
                <a:cs typeface="Calibri" pitchFamily="34" charset="0"/>
              </a:rPr>
              <a:t>ك</a:t>
            </a:r>
            <a:r>
              <a:rPr lang="ar-SA" sz="2800" b="1" dirty="0" err="1">
                <a:ln/>
                <a:solidFill>
                  <a:schemeClr val="accent3"/>
                </a:solidFill>
                <a:effectLst>
                  <a:glow rad="139700">
                    <a:schemeClr val="accent2">
                      <a:satMod val="175000"/>
                      <a:alpha val="40000"/>
                    </a:schemeClr>
                  </a:glow>
                </a:effectLst>
                <a:latin typeface="Simplified Arabic" pitchFamily="18" charset="-78"/>
                <a:cs typeface="Calibri" pitchFamily="34" charset="0"/>
              </a:rPr>
              <a:t>تابة</a:t>
            </a:r>
            <a:r>
              <a:rPr lang="ar-SA" sz="2800" b="1" dirty="0">
                <a:ln/>
                <a:solidFill>
                  <a:schemeClr val="accent3"/>
                </a:solidFill>
                <a:effectLst>
                  <a:glow rad="139700">
                    <a:schemeClr val="accent2">
                      <a:satMod val="175000"/>
                      <a:alpha val="40000"/>
                    </a:schemeClr>
                  </a:glow>
                </a:effectLst>
                <a:latin typeface="Simplified Arabic" pitchFamily="18" charset="-78"/>
                <a:cs typeface="Calibri" pitchFamily="34" charset="0"/>
              </a:rPr>
              <a:t> </a:t>
            </a:r>
            <a:r>
              <a:rPr lang="ar-SA" sz="2800" b="1" dirty="0" err="1">
                <a:ln/>
                <a:solidFill>
                  <a:schemeClr val="accent3"/>
                </a:solidFill>
                <a:effectLst>
                  <a:glow rad="139700">
                    <a:schemeClr val="accent2">
                      <a:satMod val="175000"/>
                      <a:alpha val="40000"/>
                    </a:schemeClr>
                  </a:glow>
                </a:effectLst>
                <a:latin typeface="Simplified Arabic" pitchFamily="18" charset="-78"/>
                <a:cs typeface="Calibri" pitchFamily="34" charset="0"/>
              </a:rPr>
              <a:t>إسم</a:t>
            </a:r>
            <a:r>
              <a:rPr lang="ar-SA" sz="2800" b="1" dirty="0">
                <a:ln/>
                <a:solidFill>
                  <a:schemeClr val="accent3"/>
                </a:solidFill>
                <a:effectLst>
                  <a:glow rad="139700">
                    <a:schemeClr val="accent2">
                      <a:satMod val="175000"/>
                      <a:alpha val="40000"/>
                    </a:schemeClr>
                  </a:glow>
                </a:effectLst>
                <a:latin typeface="Simplified Arabic" pitchFamily="18" charset="-78"/>
                <a:cs typeface="Calibri" pitchFamily="34" charset="0"/>
              </a:rPr>
              <a:t> المتغير لابد مراعاة ما يلي</a:t>
            </a:r>
            <a:r>
              <a:rPr lang="en-US" sz="2800" b="1" dirty="0">
                <a:ln/>
                <a:solidFill>
                  <a:schemeClr val="accent3"/>
                </a:solidFill>
                <a:effectLst>
                  <a:glow rad="139700">
                    <a:schemeClr val="accent2">
                      <a:satMod val="175000"/>
                      <a:alpha val="40000"/>
                    </a:schemeClr>
                  </a:glow>
                </a:effectLst>
                <a:latin typeface="Simplified Arabic" pitchFamily="18" charset="-78"/>
                <a:cs typeface="Calibri" pitchFamily="34" charset="0"/>
              </a:rPr>
              <a:t> </a:t>
            </a:r>
            <a:r>
              <a:rPr lang="en-US" sz="2800" b="1" dirty="0">
                <a:ln/>
                <a:solidFill>
                  <a:schemeClr val="accent3"/>
                </a:solidFill>
                <a:latin typeface="Simplified Arabic" pitchFamily="18" charset="-78"/>
                <a:cs typeface="Calibri" pitchFamily="34" charset="0"/>
              </a:rPr>
              <a:t>:</a:t>
            </a:r>
            <a:endParaRPr lang="fr-FR" sz="2800" b="1" dirty="0">
              <a:ln/>
              <a:solidFill>
                <a:schemeClr val="accent3"/>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29</a:t>
            </a:fld>
            <a:endParaRPr lang="fr-BE"/>
          </a:p>
        </p:txBody>
      </p:sp>
    </p:spTree>
  </p:cSld>
  <p:clrMapOvr>
    <a:masterClrMapping/>
  </p:clrMapOvr>
  <p:transition spd="slow">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1"/>
          <p:cNvSpPr>
            <a:spLocks noChangeArrowheads="1"/>
          </p:cNvSpPr>
          <p:nvPr/>
        </p:nvSpPr>
        <p:spPr bwMode="auto">
          <a:xfrm>
            <a:off x="107504" y="1251912"/>
            <a:ext cx="8964488" cy="5201424"/>
          </a:xfrm>
          <a:prstGeom prst="rect">
            <a:avLst/>
          </a:prstGeom>
          <a:noFill/>
          <a:ln w="9525">
            <a:noFill/>
            <a:miter lim="800000"/>
            <a:headEnd/>
            <a:tailEnd/>
          </a:ln>
        </p:spPr>
        <p:txBody>
          <a:bodyPr wrap="square" anchor="ctr">
            <a:spAutoFit/>
          </a:bodyPr>
          <a:lstStyle/>
          <a:p>
            <a:pPr indent="457200" algn="just" rtl="1" eaLnBrk="0" hangingPunct="0">
              <a:tabLst>
                <a:tab pos="5376863" algn="l"/>
              </a:tabLst>
              <a:defRPr/>
            </a:pPr>
            <a:r>
              <a:rPr lang="ar-MA" sz="2400" dirty="0" smtClean="0">
                <a:latin typeface="Simplified Arabic" panose="02020603050405020304" pitchFamily="18" charset="-78"/>
                <a:cs typeface="Simplified Arabic" panose="02020603050405020304" pitchFamily="18" charset="-78"/>
              </a:rPr>
              <a:t>يعتبر البرنامج الاحصائي للحاسوب الالي المسم</a:t>
            </a:r>
            <a:r>
              <a:rPr lang="ar-DZ" sz="2400" dirty="0" smtClean="0">
                <a:latin typeface="Simplified Arabic" panose="02020603050405020304" pitchFamily="18" charset="-78"/>
                <a:cs typeface="Simplified Arabic" panose="02020603050405020304" pitchFamily="18" charset="-78"/>
              </a:rPr>
              <a:t>ى </a:t>
            </a:r>
            <a:r>
              <a:rPr lang="fr-FR" sz="2400" dirty="0" smtClean="0">
                <a:latin typeface="Simplified Arabic" panose="02020603050405020304" pitchFamily="18" charset="-78"/>
                <a:cs typeface="Simplified Arabic" panose="02020603050405020304" pitchFamily="18" charset="-78"/>
              </a:rPr>
              <a:t> </a:t>
            </a:r>
            <a:r>
              <a:rPr lang="en-US" sz="2400" dirty="0" smtClean="0">
                <a:latin typeface="Simplified Arabic" pitchFamily="18" charset="-78"/>
                <a:cs typeface="Calibri" pitchFamily="34" charset="0"/>
              </a:rPr>
              <a:t>SPSS </a:t>
            </a:r>
            <a:r>
              <a:rPr lang="ar-SA" sz="2400" dirty="0">
                <a:latin typeface="Simplified Arabic" pitchFamily="18" charset="-78"/>
                <a:cs typeface="Calibri" pitchFamily="34" charset="0"/>
              </a:rPr>
              <a:t>أحد البرامج الإحصائية التي لاقت شيوعا في استخدامها من قبل الباحثين للقيام بالتحليلات الإحصائية، فكلمة</a:t>
            </a:r>
            <a:r>
              <a:rPr lang="en-US" sz="2400" dirty="0">
                <a:latin typeface="Simplified Arabic" pitchFamily="18" charset="-78"/>
                <a:cs typeface="Calibri" pitchFamily="34" charset="0"/>
              </a:rPr>
              <a:t> SPSS </a:t>
            </a:r>
            <a:r>
              <a:rPr lang="ar-SA" sz="2400" dirty="0">
                <a:latin typeface="Simplified Arabic" pitchFamily="18" charset="-78"/>
                <a:cs typeface="Calibri" pitchFamily="34" charset="0"/>
              </a:rPr>
              <a:t>هي اختصار للمسمى الكامل للبرنامج وهو</a:t>
            </a:r>
            <a:r>
              <a:rPr lang="ar-SA" sz="2400" dirty="0" smtClean="0">
                <a:latin typeface="Simplified Arabic" pitchFamily="18" charset="-78"/>
                <a:cs typeface="Calibri" pitchFamily="34" charset="0"/>
              </a:rPr>
              <a:t>:</a:t>
            </a:r>
            <a:endParaRPr lang="ar-DZ" sz="2400" dirty="0" smtClean="0">
              <a:latin typeface="Simplified Arabic" pitchFamily="18" charset="-78"/>
              <a:cs typeface="Calibri" pitchFamily="34" charset="0"/>
            </a:endParaRPr>
          </a:p>
          <a:p>
            <a:pPr indent="457200" algn="just" rtl="1" eaLnBrk="0" hangingPunct="0">
              <a:tabLst>
                <a:tab pos="5376863" algn="l"/>
              </a:tabLst>
              <a:defRPr/>
            </a:pPr>
            <a:endParaRPr lang="ar-DZ" sz="2400" dirty="0">
              <a:latin typeface="Simplified Arabic" pitchFamily="18" charset="-78"/>
              <a:cs typeface="Calibri" pitchFamily="34" charset="0"/>
            </a:endParaRPr>
          </a:p>
          <a:p>
            <a:pPr indent="457200" algn="ctr" rtl="1" eaLnBrk="0" hangingPunct="0">
              <a:tabLst>
                <a:tab pos="5376863" algn="l"/>
              </a:tabLst>
              <a:defRPr/>
            </a:pPr>
            <a:r>
              <a:rPr lang="en-US" sz="2400" b="1" dirty="0">
                <a:solidFill>
                  <a:srgbClr val="FF0000"/>
                </a:solidFill>
                <a:latin typeface="Simplified Arabic" pitchFamily="18" charset="-78"/>
                <a:cs typeface="Calibri" pitchFamily="34" charset="0"/>
              </a:rPr>
              <a:t>P</a:t>
            </a:r>
            <a:r>
              <a:rPr lang="en-US" sz="2400" b="1" dirty="0">
                <a:solidFill>
                  <a:srgbClr val="FFFF00"/>
                </a:solidFill>
                <a:latin typeface="Simplified Arabic" pitchFamily="18" charset="-78"/>
                <a:cs typeface="Calibri" pitchFamily="34" charset="0"/>
              </a:rPr>
              <a:t>ackage for </a:t>
            </a:r>
            <a:r>
              <a:rPr lang="en-US" sz="2400" b="1" dirty="0">
                <a:solidFill>
                  <a:srgbClr val="FF0000"/>
                </a:solidFill>
                <a:latin typeface="Simplified Arabic" pitchFamily="18" charset="-78"/>
                <a:cs typeface="Calibri" pitchFamily="34" charset="0"/>
              </a:rPr>
              <a:t>S</a:t>
            </a:r>
            <a:r>
              <a:rPr lang="en-US" sz="2400" b="1" dirty="0">
                <a:solidFill>
                  <a:srgbClr val="FFFF00"/>
                </a:solidFill>
                <a:latin typeface="Simplified Arabic" pitchFamily="18" charset="-78"/>
                <a:cs typeface="Calibri" pitchFamily="34" charset="0"/>
              </a:rPr>
              <a:t>ocial </a:t>
            </a:r>
            <a:r>
              <a:rPr lang="en-US" sz="2400" b="1" dirty="0">
                <a:solidFill>
                  <a:srgbClr val="FF0000"/>
                </a:solidFill>
                <a:latin typeface="Simplified Arabic" pitchFamily="18" charset="-78"/>
                <a:cs typeface="Calibri" pitchFamily="34" charset="0"/>
              </a:rPr>
              <a:t>S</a:t>
            </a:r>
            <a:r>
              <a:rPr lang="en-US" sz="2400" b="1" dirty="0">
                <a:solidFill>
                  <a:srgbClr val="FFFF00"/>
                </a:solidFill>
                <a:latin typeface="Simplified Arabic" pitchFamily="18" charset="-78"/>
                <a:cs typeface="Calibri" pitchFamily="34" charset="0"/>
              </a:rPr>
              <a:t>ciences" </a:t>
            </a:r>
            <a:r>
              <a:rPr lang="ar-SA" sz="2400" b="1" dirty="0">
                <a:solidFill>
                  <a:srgbClr val="FFFF00"/>
                </a:solidFill>
                <a:latin typeface="Simplified Arabic" pitchFamily="18" charset="-78"/>
                <a:cs typeface="Calibri" pitchFamily="34" charset="0"/>
              </a:rPr>
              <a:t> </a:t>
            </a:r>
            <a:r>
              <a:rPr lang="en-US" sz="2400" b="1" dirty="0">
                <a:solidFill>
                  <a:srgbClr val="FFFF00"/>
                </a:solidFill>
                <a:latin typeface="Simplified Arabic" pitchFamily="18" charset="-78"/>
                <a:cs typeface="Calibri" pitchFamily="34" charset="0"/>
              </a:rPr>
              <a:t>"</a:t>
            </a:r>
            <a:r>
              <a:rPr lang="en-US" sz="2400" b="1" dirty="0">
                <a:solidFill>
                  <a:srgbClr val="FF0000"/>
                </a:solidFill>
                <a:latin typeface="Simplified Arabic" pitchFamily="18" charset="-78"/>
                <a:cs typeface="Calibri" pitchFamily="34" charset="0"/>
              </a:rPr>
              <a:t>S</a:t>
            </a:r>
            <a:r>
              <a:rPr lang="en-US" sz="2400" b="1" dirty="0">
                <a:solidFill>
                  <a:srgbClr val="FFFF00"/>
                </a:solidFill>
                <a:latin typeface="Simplified Arabic" pitchFamily="18" charset="-78"/>
                <a:cs typeface="Calibri" pitchFamily="34" charset="0"/>
              </a:rPr>
              <a:t>tatistical </a:t>
            </a:r>
            <a:endParaRPr lang="ar-DZ" sz="2400" b="1" dirty="0">
              <a:solidFill>
                <a:srgbClr val="FFFF00"/>
              </a:solidFill>
              <a:latin typeface="Simplified Arabic" pitchFamily="18" charset="-78"/>
              <a:cs typeface="Calibri" pitchFamily="34" charset="0"/>
            </a:endParaRPr>
          </a:p>
          <a:p>
            <a:pPr indent="457200" algn="just" rtl="1" eaLnBrk="0" hangingPunct="0">
              <a:tabLst>
                <a:tab pos="5376863" algn="l"/>
              </a:tabLst>
              <a:defRPr/>
            </a:pPr>
            <a:r>
              <a:rPr lang="ar-SA" sz="2400" u="sng" dirty="0">
                <a:latin typeface="Simplified Arabic" pitchFamily="18" charset="-78"/>
                <a:cs typeface="Calibri" pitchFamily="34" charset="0"/>
              </a:rPr>
              <a:t>والتي تعني</a:t>
            </a:r>
            <a:r>
              <a:rPr lang="ar-DZ" sz="2400" u="sng" dirty="0" err="1" smtClean="0">
                <a:latin typeface="Simplified Arabic" pitchFamily="18" charset="-78"/>
                <a:cs typeface="Calibri" pitchFamily="34" charset="0"/>
              </a:rPr>
              <a:t>:</a:t>
            </a:r>
            <a:endParaRPr lang="ar-DZ" sz="2400" u="sng" dirty="0">
              <a:latin typeface="Simplified Arabic" pitchFamily="18" charset="-78"/>
              <a:cs typeface="Calibri" pitchFamily="34" charset="0"/>
            </a:endParaRPr>
          </a:p>
          <a:p>
            <a:pPr indent="457200" algn="just" rtl="1" eaLnBrk="0" hangingPunct="0">
              <a:tabLst>
                <a:tab pos="5376863" algn="l"/>
              </a:tabLst>
              <a:defRPr/>
            </a:pPr>
            <a:r>
              <a:rPr lang="ar-SA" sz="2400" dirty="0">
                <a:latin typeface="Simplified Arabic" pitchFamily="18" charset="-78"/>
                <a:cs typeface="Calibri" pitchFamily="34" charset="0"/>
              </a:rPr>
              <a:t>    </a:t>
            </a:r>
            <a:r>
              <a:rPr lang="ar-DZ" sz="2400" dirty="0" smtClean="0">
                <a:latin typeface="Simplified Arabic" pitchFamily="18" charset="-78"/>
                <a:cs typeface="Calibri" pitchFamily="34" charset="0"/>
              </a:rPr>
              <a:t>    </a:t>
            </a:r>
            <a:r>
              <a:rPr lang="ar-SA" sz="2400" dirty="0" smtClean="0">
                <a:latin typeface="Simplified Arabic" pitchFamily="18" charset="-78"/>
                <a:cs typeface="Calibri" pitchFamily="34" charset="0"/>
              </a:rPr>
              <a:t>"</a:t>
            </a:r>
            <a:r>
              <a:rPr lang="ar-SA" sz="2400" dirty="0">
                <a:latin typeface="Simplified Arabic" pitchFamily="18" charset="-78"/>
                <a:cs typeface="Calibri" pitchFamily="34" charset="0"/>
              </a:rPr>
              <a:t>البرنامج الإحصائي للعلوم الاجتماعية".</a:t>
            </a:r>
            <a:endParaRPr lang="ar-DZ" sz="2400" dirty="0">
              <a:latin typeface="Simplified Arabic" pitchFamily="18" charset="-78"/>
              <a:cs typeface="Calibri" pitchFamily="34" charset="0"/>
            </a:endParaRPr>
          </a:p>
          <a:p>
            <a:pPr indent="457200" algn="just" rtl="1" eaLnBrk="0" hangingPunct="0">
              <a:tabLst>
                <a:tab pos="5376863" algn="l"/>
              </a:tabLst>
              <a:defRPr/>
            </a:pPr>
            <a:r>
              <a:rPr lang="ar-SA" sz="2400" dirty="0">
                <a:latin typeface="Simplified Arabic" pitchFamily="18" charset="-78"/>
                <a:cs typeface="Calibri" pitchFamily="34" charset="0"/>
              </a:rPr>
              <a:t> أي</a:t>
            </a:r>
            <a:r>
              <a:rPr lang="ar-DZ" sz="2400" dirty="0">
                <a:latin typeface="Simplified Arabic" pitchFamily="18" charset="-78"/>
                <a:cs typeface="Calibri" pitchFamily="34" charset="0"/>
              </a:rPr>
              <a:t>:</a:t>
            </a:r>
            <a:r>
              <a:rPr lang="ar-SA" sz="2400" dirty="0">
                <a:latin typeface="Simplified Arabic" pitchFamily="18" charset="-78"/>
                <a:cs typeface="Calibri" pitchFamily="34" charset="0"/>
              </a:rPr>
              <a:t> "الحزم الإحصائية للعلوم </a:t>
            </a:r>
            <a:r>
              <a:rPr lang="ar-SA" sz="2400" dirty="0" err="1">
                <a:latin typeface="Simplified Arabic" pitchFamily="18" charset="-78"/>
                <a:cs typeface="Calibri" pitchFamily="34" charset="0"/>
              </a:rPr>
              <a:t>الاجتماعية"،</a:t>
            </a:r>
            <a:r>
              <a:rPr lang="ar-SA" sz="2400" dirty="0">
                <a:latin typeface="Simplified Arabic" pitchFamily="18" charset="-78"/>
                <a:cs typeface="Calibri" pitchFamily="34" charset="0"/>
              </a:rPr>
              <a:t> </a:t>
            </a:r>
            <a:endParaRPr lang="fr-FR" sz="2400" dirty="0" smtClean="0">
              <a:latin typeface="Simplified Arabic" pitchFamily="18" charset="-78"/>
              <a:cs typeface="Calibri" pitchFamily="34" charset="0"/>
            </a:endParaRPr>
          </a:p>
          <a:p>
            <a:pPr indent="457200" algn="just" rtl="1" eaLnBrk="0" hangingPunct="0">
              <a:tabLst>
                <a:tab pos="5376863" algn="l"/>
              </a:tabLst>
              <a:defRPr/>
            </a:pPr>
            <a:endParaRPr lang="ar-DZ" sz="1000" dirty="0">
              <a:latin typeface="Simplified Arabic" pitchFamily="18" charset="-78"/>
              <a:cs typeface="Calibri" pitchFamily="34" charset="0"/>
            </a:endParaRPr>
          </a:p>
          <a:p>
            <a:pPr algn="just" rtl="1" eaLnBrk="0" hangingPunct="0">
              <a:tabLst>
                <a:tab pos="5376863" algn="l"/>
              </a:tabLst>
              <a:defRPr/>
            </a:pPr>
            <a:r>
              <a:rPr lang="ar-SA" sz="2400" dirty="0">
                <a:latin typeface="Simplified Arabic" pitchFamily="18" charset="-78"/>
                <a:cs typeface="Calibri" pitchFamily="34" charset="0"/>
              </a:rPr>
              <a:t>وهو عبارة عن حزم حاسوبية متكاملة لإدخال البيانات </a:t>
            </a:r>
            <a:r>
              <a:rPr lang="ar-SA" sz="2400" dirty="0" err="1">
                <a:latin typeface="Simplified Arabic" pitchFamily="18" charset="-78"/>
                <a:cs typeface="Calibri" pitchFamily="34" charset="0"/>
              </a:rPr>
              <a:t>وتحليلها.</a:t>
            </a:r>
            <a:r>
              <a:rPr lang="ar-SA" sz="2400" dirty="0">
                <a:latin typeface="Simplified Arabic" pitchFamily="18" charset="-78"/>
                <a:cs typeface="Calibri" pitchFamily="34" charset="0"/>
              </a:rPr>
              <a:t> </a:t>
            </a:r>
            <a:endParaRPr lang="fr-FR" sz="2400" dirty="0" smtClean="0">
              <a:latin typeface="Simplified Arabic" pitchFamily="18" charset="-78"/>
              <a:cs typeface="Calibri" pitchFamily="34" charset="0"/>
            </a:endParaRPr>
          </a:p>
          <a:p>
            <a:pPr algn="just" rtl="1" eaLnBrk="0" hangingPunct="0">
              <a:tabLst>
                <a:tab pos="5376863" algn="l"/>
              </a:tabLst>
              <a:defRPr/>
            </a:pPr>
            <a:endParaRPr lang="fr-FR" sz="1000" dirty="0" smtClean="0">
              <a:latin typeface="Simplified Arabic" pitchFamily="18" charset="-78"/>
              <a:cs typeface="Calibri" pitchFamily="34" charset="0"/>
            </a:endParaRPr>
          </a:p>
          <a:p>
            <a:pPr algn="just" rtl="1" eaLnBrk="0" hangingPunct="0">
              <a:tabLst>
                <a:tab pos="5376863" algn="l"/>
              </a:tabLst>
              <a:defRPr/>
            </a:pPr>
            <a:r>
              <a:rPr lang="fr-FR" sz="2400" dirty="0" smtClean="0">
                <a:latin typeface="Simplified Arabic" pitchFamily="18" charset="-78"/>
                <a:cs typeface="Calibri" pitchFamily="34" charset="0"/>
              </a:rPr>
              <a:t> </a:t>
            </a:r>
            <a:r>
              <a:rPr lang="ar-SA" sz="2400" dirty="0" smtClean="0">
                <a:latin typeface="Simplified Arabic" pitchFamily="18" charset="-78"/>
                <a:cs typeface="Calibri" pitchFamily="34" charset="0"/>
              </a:rPr>
              <a:t>يستخدم عادة في جميع البحوث العلمية والتي تشتمل على العديد من البيانات الرقمية ولا يقتصر على البحوث الاجتماعية فقط بالرغم من أنه أنشأ أصلا ً لهذا الغرض، ولكن اشتماله على معظم الاختبارات الإحصائية تقريبًا وقدرته الفائقة في معالجة البيانات وتوافقه مع معظم البرمجيات المشهورة جعل منه أداة فاعلة لتحليل شتى أنواع البحوث </a:t>
            </a:r>
            <a:r>
              <a:rPr lang="ar-SA" sz="2400" dirty="0" err="1" smtClean="0">
                <a:latin typeface="Simplified Arabic" pitchFamily="18" charset="-78"/>
                <a:cs typeface="Calibri" pitchFamily="34" charset="0"/>
              </a:rPr>
              <a:t>العلمية.</a:t>
            </a:r>
            <a:r>
              <a:rPr lang="ar-SA" sz="2400" dirty="0" smtClean="0">
                <a:latin typeface="Simplified Arabic" pitchFamily="18" charset="-78"/>
                <a:cs typeface="Calibri" pitchFamily="34" charset="0"/>
              </a:rPr>
              <a:t> </a:t>
            </a:r>
            <a:endParaRPr lang="ar-DZ" sz="2400" dirty="0" smtClean="0">
              <a:latin typeface="Simplified Arabic" pitchFamily="18" charset="-78"/>
              <a:cs typeface="Calibri" pitchFamily="34" charset="0"/>
            </a:endParaRPr>
          </a:p>
        </p:txBody>
      </p:sp>
      <p:sp>
        <p:nvSpPr>
          <p:cNvPr id="4" name="Titre 2"/>
          <p:cNvSpPr txBox="1">
            <a:spLocks/>
          </p:cNvSpPr>
          <p:nvPr/>
        </p:nvSpPr>
        <p:spPr>
          <a:xfrm>
            <a:off x="899592" y="318968"/>
            <a:ext cx="7772400" cy="589752"/>
          </a:xfrm>
          <a:prstGeom prst="rect">
            <a:avLst/>
          </a:prstGeom>
        </p:spPr>
        <p:txBody>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MA" sz="3400" b="1" i="0" u="none" strike="noStrike" kern="1200" cap="none" spc="-100" normalizeH="0" baseline="0" noProof="0" dirty="0" smtClean="0">
                <a:ln>
                  <a:noFill/>
                </a:ln>
                <a:solidFill>
                  <a:srgbClr val="FFFF00"/>
                </a:solidFill>
                <a:effectLst/>
                <a:uLnTx/>
                <a:uFillTx/>
                <a:latin typeface="Simplified Arabic" panose="02020603050405020304" pitchFamily="18" charset="-78"/>
                <a:ea typeface="+mj-ea"/>
                <a:cs typeface="Simplified Arabic" panose="02020603050405020304" pitchFamily="18" charset="-78"/>
              </a:rPr>
              <a:t>تعريف برنامج </a:t>
            </a:r>
            <a:r>
              <a:rPr kumimoji="0" lang="fr-FR" sz="3400" b="1" i="0" u="none" strike="noStrike" kern="1200" cap="none" spc="-100" normalizeH="0" baseline="0" noProof="0" dirty="0" smtClean="0">
                <a:ln>
                  <a:noFill/>
                </a:ln>
                <a:solidFill>
                  <a:srgbClr val="FFFF00"/>
                </a:solidFill>
                <a:effectLst/>
                <a:uLnTx/>
                <a:uFillTx/>
                <a:latin typeface="Simplified Arabic" panose="02020603050405020304" pitchFamily="18" charset="-78"/>
                <a:ea typeface="+mj-ea"/>
                <a:cs typeface="Simplified Arabic" panose="02020603050405020304" pitchFamily="18" charset="-78"/>
              </a:rPr>
              <a:t>SPSS</a:t>
            </a:r>
            <a:endParaRPr kumimoji="0" lang="fr-FR" sz="3400" b="1" i="0" u="none" strike="noStrike" kern="1200" cap="none" spc="-100" normalizeH="0" baseline="0" noProof="0" dirty="0">
              <a:ln>
                <a:noFill/>
              </a:ln>
              <a:solidFill>
                <a:srgbClr val="FFFF00"/>
              </a:solidFill>
              <a:effectLst/>
              <a:uLnTx/>
              <a:uFillTx/>
              <a:latin typeface="Simplified Arabic" panose="02020603050405020304" pitchFamily="18" charset="-78"/>
              <a:ea typeface="+mj-ea"/>
              <a:cs typeface="Simplified Arabic" panose="02020603050405020304" pitchFamily="18" charset="-78"/>
            </a:endParaRP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3</a:t>
            </a:fld>
            <a:endParaRPr lang="fr-BE"/>
          </a:p>
        </p:txBody>
      </p:sp>
    </p:spTree>
  </p:cSld>
  <p:clrMapOvr>
    <a:masterClrMapping/>
  </p:clrMapOvr>
  <p:transition spd="slow">
    <p:checke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
          <p:cNvSpPr>
            <a:spLocks noChangeArrowheads="1"/>
          </p:cNvSpPr>
          <p:nvPr/>
        </p:nvSpPr>
        <p:spPr bwMode="auto">
          <a:xfrm>
            <a:off x="1000125" y="2500313"/>
            <a:ext cx="7786688" cy="830262"/>
          </a:xfrm>
          <a:prstGeom prst="rect">
            <a:avLst/>
          </a:prstGeom>
          <a:noFill/>
          <a:ln w="9525">
            <a:noFill/>
            <a:miter lim="800000"/>
            <a:headEnd/>
            <a:tailEnd/>
          </a:ln>
        </p:spPr>
        <p:txBody>
          <a:bodyPr anchor="ctr">
            <a:spAutoFit/>
          </a:bodyPr>
          <a:lstStyle/>
          <a:p>
            <a:pPr indent="95250" algn="ctr" rtl="1" eaLnBrk="0" hangingPunct="0">
              <a:defRPr/>
            </a:pPr>
            <a:r>
              <a:rPr lang="ar-DZ" sz="2400" dirty="0">
                <a:latin typeface="Simplified Arabic" pitchFamily="18" charset="-78"/>
                <a:cs typeface="Calibri" pitchFamily="34" charset="0"/>
              </a:rPr>
              <a:t>   </a:t>
            </a:r>
            <a:r>
              <a:rPr lang="ar-SA" sz="2400" b="1" dirty="0">
                <a:latin typeface="Simplified Arabic" pitchFamily="18" charset="-78"/>
                <a:cs typeface="Calibri" pitchFamily="34" charset="0"/>
              </a:rPr>
              <a:t>لتعريف نوع المتغير في شاشة  </a:t>
            </a:r>
            <a:r>
              <a:rPr lang="en-US" sz="2400" b="1" dirty="0">
                <a:latin typeface="Simplified Arabic" pitchFamily="18" charset="-78"/>
                <a:cs typeface="Calibri" pitchFamily="34" charset="0"/>
              </a:rPr>
              <a:t>Variable View </a:t>
            </a:r>
            <a:r>
              <a:rPr lang="ar-SA" sz="2400" b="1" dirty="0">
                <a:latin typeface="Simplified Arabic" pitchFamily="18" charset="-78"/>
                <a:cs typeface="Calibri" pitchFamily="34" charset="0"/>
              </a:rPr>
              <a:t> في برنامج </a:t>
            </a:r>
            <a:r>
              <a:rPr lang="en-US" sz="2400" b="1" dirty="0">
                <a:latin typeface="Simplified Arabic" pitchFamily="18" charset="-78"/>
                <a:cs typeface="Calibri" pitchFamily="34" charset="0"/>
              </a:rPr>
              <a:t>SPSS</a:t>
            </a:r>
            <a:r>
              <a:rPr lang="ar-SA" sz="2400" b="1" dirty="0">
                <a:latin typeface="Simplified Arabic" pitchFamily="18" charset="-78"/>
                <a:cs typeface="Calibri" pitchFamily="34" charset="0"/>
              </a:rPr>
              <a:t> ، </a:t>
            </a:r>
            <a:endParaRPr lang="ar-DZ" sz="2400" b="1" dirty="0">
              <a:latin typeface="Simplified Arabic" pitchFamily="18" charset="-78"/>
              <a:cs typeface="Calibri" pitchFamily="34" charset="0"/>
            </a:endParaRPr>
          </a:p>
          <a:p>
            <a:pPr algn="ctr" rtl="1" eaLnBrk="0" hangingPunct="0">
              <a:defRPr/>
            </a:pPr>
            <a:r>
              <a:rPr lang="ar-SA" sz="2400" b="1" dirty="0">
                <a:latin typeface="Simplified Arabic" pitchFamily="18" charset="-78"/>
                <a:cs typeface="Calibri" pitchFamily="34" charset="0"/>
              </a:rPr>
              <a:t>حيث يظهر عدة أنواع عندما تضغط بجوار </a:t>
            </a:r>
            <a:r>
              <a:rPr lang="en-US" sz="2400" b="1" dirty="0" err="1" smtClean="0">
                <a:latin typeface="Simplified Arabic" pitchFamily="18" charset="-78"/>
                <a:cs typeface="Calibri" pitchFamily="34" charset="0"/>
              </a:rPr>
              <a:t>Numérique</a:t>
            </a:r>
            <a:r>
              <a:rPr lang="ar-SA" sz="2400" b="1" dirty="0" err="1" smtClean="0">
                <a:latin typeface="Simplified Arabic" pitchFamily="18" charset="-78"/>
                <a:cs typeface="Calibri" pitchFamily="34" charset="0"/>
              </a:rPr>
              <a:t>:</a:t>
            </a:r>
            <a:endParaRPr lang="ar-SA" sz="2400" b="1" dirty="0"/>
          </a:p>
        </p:txBody>
      </p:sp>
      <p:pic>
        <p:nvPicPr>
          <p:cNvPr id="54276" name="Picture 578"/>
          <p:cNvPicPr>
            <a:picLocks noChangeAspect="1" noChangeArrowheads="1"/>
          </p:cNvPicPr>
          <p:nvPr/>
        </p:nvPicPr>
        <p:blipFill>
          <a:blip r:embed="rId2" cstate="print">
            <a:extLst>
              <a:ext uri="{28A0092B-C50C-407E-A947-70E740481C1C}">
                <a14:useLocalDpi xmlns:a14="http://schemas.microsoft.com/office/drawing/2010/main" val="0"/>
              </a:ext>
            </a:extLst>
          </a:blip>
          <a:srcRect t="12941" r="18379" b="81372"/>
          <a:stretch>
            <a:fillRect/>
          </a:stretch>
        </p:blipFill>
        <p:spPr bwMode="auto">
          <a:xfrm>
            <a:off x="714375" y="1928813"/>
            <a:ext cx="814387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1243"/>
          <p:cNvCxnSpPr/>
          <p:nvPr/>
        </p:nvCxnSpPr>
        <p:spPr>
          <a:xfrm flipH="1" flipV="1">
            <a:off x="2571750" y="2357438"/>
            <a:ext cx="333375" cy="409575"/>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54278" name="Rectangle 3"/>
          <p:cNvSpPr>
            <a:spLocks noChangeArrowheads="1"/>
          </p:cNvSpPr>
          <p:nvPr/>
        </p:nvSpPr>
        <p:spPr bwMode="auto">
          <a:xfrm>
            <a:off x="2643188" y="3500422"/>
            <a:ext cx="6500812"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rtl="1" eaLnBrk="0" hangingPunct="0">
              <a:tabLst>
                <a:tab pos="30163" algn="r"/>
              </a:tabLst>
            </a:pPr>
            <a:r>
              <a:rPr lang="ar-SA" sz="2400" dirty="0">
                <a:latin typeface="Simplified Arabic" pitchFamily="18" charset="-78"/>
                <a:cs typeface="Calibri" pitchFamily="34" charset="0"/>
              </a:rPr>
              <a:t>تفتح النافذة المجاورة ومنها تختار نوع المتغير الذي </a:t>
            </a:r>
            <a:r>
              <a:rPr lang="ar-SA" sz="2400" dirty="0" err="1">
                <a:latin typeface="Simplified Arabic" pitchFamily="18" charset="-78"/>
                <a:cs typeface="Calibri" pitchFamily="34" charset="0"/>
              </a:rPr>
              <a:t>تريده </a:t>
            </a:r>
            <a:r>
              <a:rPr lang="ar-SA" sz="2400" dirty="0">
                <a:latin typeface="Simplified Arabic" pitchFamily="18" charset="-78"/>
                <a:cs typeface="Calibri" pitchFamily="34" charset="0"/>
              </a:rPr>
              <a:t>، وإليك تعريف سريع لهذه الأنواع</a:t>
            </a:r>
            <a:r>
              <a:rPr lang="en-US" sz="2400" dirty="0">
                <a:latin typeface="Simplified Arabic" pitchFamily="18" charset="-78"/>
                <a:cs typeface="Calibri" pitchFamily="34" charset="0"/>
              </a:rPr>
              <a:t> :</a:t>
            </a:r>
            <a:endParaRPr lang="en-US" sz="2400" dirty="0"/>
          </a:p>
          <a:p>
            <a:pPr algn="just" rtl="1" eaLnBrk="0" hangingPunct="0">
              <a:tabLst>
                <a:tab pos="30163" algn="r"/>
              </a:tabLst>
            </a:pPr>
            <a:r>
              <a:rPr lang="ar-SA" sz="2400" b="1" dirty="0">
                <a:solidFill>
                  <a:schemeClr val="accent3">
                    <a:lumMod val="75000"/>
                  </a:schemeClr>
                </a:solidFill>
                <a:latin typeface="Simplified Arabic" pitchFamily="18" charset="-78"/>
                <a:cs typeface="Calibri" pitchFamily="34" charset="0"/>
              </a:rPr>
              <a:t>1-المتغير الرقمي</a:t>
            </a:r>
            <a:r>
              <a:rPr lang="en-US" sz="2400" b="1" dirty="0">
                <a:solidFill>
                  <a:schemeClr val="accent3">
                    <a:lumMod val="75000"/>
                  </a:schemeClr>
                </a:solidFill>
                <a:latin typeface="Simplified Arabic" pitchFamily="18" charset="-78"/>
                <a:cs typeface="Calibri" pitchFamily="34" charset="0"/>
              </a:rPr>
              <a:t>(</a:t>
            </a:r>
            <a:r>
              <a:rPr lang="fr-FR" sz="2400" b="1" dirty="0">
                <a:solidFill>
                  <a:schemeClr val="accent3">
                    <a:lumMod val="75000"/>
                  </a:schemeClr>
                </a:solidFill>
                <a:latin typeface="Simplified Arabic" pitchFamily="18" charset="-78"/>
                <a:cs typeface="Calibri" pitchFamily="34" charset="0"/>
              </a:rPr>
              <a:t>Num</a:t>
            </a:r>
            <a:r>
              <a:rPr lang="fr-FR" sz="2400" b="1" dirty="0">
                <a:solidFill>
                  <a:schemeClr val="accent3">
                    <a:lumMod val="75000"/>
                  </a:schemeClr>
                </a:solidFill>
                <a:cs typeface="Calibri" pitchFamily="34" charset="0"/>
              </a:rPr>
              <a:t>é</a:t>
            </a:r>
            <a:r>
              <a:rPr lang="fr-FR" sz="2400" b="1" dirty="0">
                <a:solidFill>
                  <a:schemeClr val="accent3">
                    <a:lumMod val="75000"/>
                  </a:schemeClr>
                </a:solidFill>
                <a:latin typeface="Simplified Arabic" pitchFamily="18" charset="-78"/>
                <a:cs typeface="Calibri" pitchFamily="34" charset="0"/>
              </a:rPr>
              <a:t>rique - </a:t>
            </a:r>
            <a:r>
              <a:rPr lang="en-US" sz="2400" b="1" dirty="0">
                <a:solidFill>
                  <a:schemeClr val="accent3">
                    <a:lumMod val="75000"/>
                  </a:schemeClr>
                </a:solidFill>
                <a:latin typeface="Simplified Arabic" pitchFamily="18" charset="-78"/>
                <a:cs typeface="Calibri" pitchFamily="34" charset="0"/>
              </a:rPr>
              <a:t>Numeric) </a:t>
            </a:r>
            <a:r>
              <a:rPr lang="ar-SA" sz="2400" b="1" dirty="0" err="1">
                <a:solidFill>
                  <a:schemeClr val="accent3">
                    <a:lumMod val="75000"/>
                  </a:schemeClr>
                </a:solidFill>
                <a:latin typeface="Simplified Arabic" pitchFamily="18" charset="-78"/>
                <a:cs typeface="Calibri" pitchFamily="34" charset="0"/>
              </a:rPr>
              <a:t>:</a:t>
            </a:r>
            <a:r>
              <a:rPr lang="ar-SA" sz="2400" b="1" dirty="0">
                <a:solidFill>
                  <a:schemeClr val="accent3">
                    <a:lumMod val="75000"/>
                  </a:schemeClr>
                </a:solidFill>
                <a:latin typeface="Simplified Arabic" pitchFamily="18" charset="-78"/>
                <a:cs typeface="Calibri" pitchFamily="34" charset="0"/>
              </a:rPr>
              <a:t> </a:t>
            </a:r>
            <a:endParaRPr lang="ar-DZ" sz="2400" b="1" dirty="0">
              <a:solidFill>
                <a:schemeClr val="accent3">
                  <a:lumMod val="75000"/>
                </a:schemeClr>
              </a:solidFill>
              <a:latin typeface="Simplified Arabic" pitchFamily="18" charset="-78"/>
              <a:cs typeface="Calibri" pitchFamily="34" charset="0"/>
            </a:endParaRPr>
          </a:p>
          <a:p>
            <a:pPr algn="just" rtl="1" eaLnBrk="0" hangingPunct="0">
              <a:tabLst>
                <a:tab pos="30163" algn="r"/>
              </a:tabLst>
            </a:pPr>
            <a:r>
              <a:rPr lang="ar-DZ" sz="2400" b="1" dirty="0">
                <a:latin typeface="Simplified Arabic" pitchFamily="18" charset="-78"/>
                <a:cs typeface="Calibri" pitchFamily="34" charset="0"/>
              </a:rPr>
              <a:t>    </a:t>
            </a:r>
            <a:r>
              <a:rPr lang="ar-SA" sz="2400" dirty="0">
                <a:latin typeface="Simplified Arabic" pitchFamily="18" charset="-78"/>
                <a:cs typeface="Calibri" pitchFamily="34" charset="0"/>
              </a:rPr>
              <a:t>البيانات  تكون قيمها أرقام، والمتغير هنا يقبل الأرقام بصيغ معينة  </a:t>
            </a:r>
            <a:r>
              <a:rPr lang="en-US" sz="2400" dirty="0">
                <a:latin typeface="Simplified Arabic" pitchFamily="18" charset="-78"/>
                <a:cs typeface="Calibri" pitchFamily="34" charset="0"/>
              </a:rPr>
              <a:t>Scientific Notation  </a:t>
            </a:r>
            <a:r>
              <a:rPr lang="ar-DZ" sz="2400" dirty="0">
                <a:latin typeface="Simplified Arabic" pitchFamily="18" charset="-78"/>
                <a:cs typeface="Calibri" pitchFamily="34" charset="0"/>
              </a:rPr>
              <a:t> </a:t>
            </a:r>
            <a:r>
              <a:rPr lang="ar-SA" sz="2400" dirty="0">
                <a:latin typeface="Simplified Arabic" pitchFamily="18" charset="-78"/>
                <a:cs typeface="Calibri" pitchFamily="34" charset="0"/>
              </a:rPr>
              <a:t>وغيرها وهي نوعين</a:t>
            </a:r>
            <a:r>
              <a:rPr lang="en-US" sz="2400" dirty="0">
                <a:latin typeface="Simplified Arabic" pitchFamily="18" charset="-78"/>
                <a:cs typeface="Calibri" pitchFamily="34" charset="0"/>
              </a:rPr>
              <a:t> :</a:t>
            </a:r>
            <a:endParaRPr lang="en-US" sz="2400" dirty="0"/>
          </a:p>
          <a:p>
            <a:pPr algn="just" rtl="1" eaLnBrk="0" hangingPunct="0">
              <a:buFontTx/>
              <a:buChar char="•"/>
              <a:tabLst>
                <a:tab pos="30163" algn="r"/>
              </a:tabLst>
            </a:pPr>
            <a:r>
              <a:rPr lang="ar-SA" sz="2400" b="1" dirty="0">
                <a:latin typeface="Simplified Arabic" pitchFamily="18" charset="-78"/>
                <a:cs typeface="Times New Roman" pitchFamily="18" charset="0"/>
              </a:rPr>
              <a:t>المتغيرات المتصلة </a:t>
            </a:r>
            <a:r>
              <a:rPr lang="en-US" sz="2400" b="1" dirty="0">
                <a:latin typeface="Simplified Arabic" pitchFamily="18" charset="-78"/>
                <a:cs typeface="Times New Roman" pitchFamily="18" charset="0"/>
              </a:rPr>
              <a:t>Continuous</a:t>
            </a:r>
            <a:r>
              <a:rPr lang="ar-SA" sz="2400" b="1" dirty="0">
                <a:latin typeface="Simplified Arabic" pitchFamily="18" charset="-78"/>
                <a:cs typeface="Times New Roman" pitchFamily="18" charset="0"/>
              </a:rPr>
              <a:t>:</a:t>
            </a:r>
            <a:r>
              <a:rPr lang="ar-SA" sz="2400" dirty="0">
                <a:latin typeface="Simplified Arabic" pitchFamily="18" charset="-78"/>
                <a:cs typeface="Times New Roman" pitchFamily="18" charset="0"/>
              </a:rPr>
              <a:t> مثل العمر والطول والوزن والراتب ودرجة طالب</a:t>
            </a:r>
            <a:r>
              <a:rPr lang="en-US" sz="2400" dirty="0">
                <a:latin typeface="Simplified Arabic" pitchFamily="18" charset="-78"/>
                <a:cs typeface="Times New Roman" pitchFamily="18" charset="0"/>
              </a:rPr>
              <a:t> ... </a:t>
            </a:r>
            <a:r>
              <a:rPr lang="ar-SA" sz="2400" dirty="0" err="1">
                <a:latin typeface="Simplified Arabic" pitchFamily="18" charset="-78"/>
                <a:cs typeface="Times New Roman" pitchFamily="18" charset="0"/>
              </a:rPr>
              <a:t>إلخ</a:t>
            </a:r>
            <a:r>
              <a:rPr lang="ar-DZ" sz="2400" dirty="0" err="1">
                <a:latin typeface="Simplified Arabic" pitchFamily="18" charset="-78"/>
                <a:cs typeface="Times New Roman" pitchFamily="18" charset="0"/>
              </a:rPr>
              <a:t>.</a:t>
            </a:r>
            <a:endParaRPr lang="ar-DZ" sz="2400" dirty="0">
              <a:latin typeface="Simplified Arabic" pitchFamily="18" charset="-78"/>
              <a:cs typeface="Times New Roman" pitchFamily="18" charset="0"/>
            </a:endParaRPr>
          </a:p>
          <a:p>
            <a:pPr algn="just" rtl="1" eaLnBrk="0" hangingPunct="0">
              <a:buFontTx/>
              <a:buChar char="•"/>
              <a:tabLst>
                <a:tab pos="30163" algn="r"/>
              </a:tabLst>
            </a:pPr>
            <a:r>
              <a:rPr lang="ar-SA" sz="2400" b="1" dirty="0">
                <a:latin typeface="Simplified Arabic" pitchFamily="18" charset="-78"/>
                <a:cs typeface="Times New Roman" pitchFamily="18" charset="0"/>
              </a:rPr>
              <a:t>المتغيرات النوعية</a:t>
            </a:r>
            <a:r>
              <a:rPr lang="fr-FR" sz="2400" b="1" dirty="0">
                <a:latin typeface="Simplified Arabic" pitchFamily="18" charset="-78"/>
                <a:cs typeface="Times New Roman" pitchFamily="18" charset="0"/>
              </a:rPr>
              <a:t> </a:t>
            </a:r>
            <a:r>
              <a:rPr lang="fr-FR" sz="2400" b="1" dirty="0" smtClean="0"/>
              <a:t>:</a:t>
            </a:r>
            <a:r>
              <a:rPr lang="fr-FR" sz="2400" b="1" dirty="0" smtClean="0">
                <a:latin typeface="Simplified Arabic" pitchFamily="18" charset="-78"/>
                <a:cs typeface="Times New Roman" pitchFamily="18" charset="0"/>
              </a:rPr>
              <a:t>Catégorial</a:t>
            </a:r>
            <a:r>
              <a:rPr lang="fr-FR" sz="2400" dirty="0" smtClean="0"/>
              <a:t> </a:t>
            </a:r>
            <a:r>
              <a:rPr lang="ar-SA" sz="2400" dirty="0">
                <a:latin typeface="Simplified Arabic" pitchFamily="18" charset="-78"/>
                <a:cs typeface="Times New Roman" pitchFamily="18" charset="0"/>
              </a:rPr>
              <a:t>مثل متغير النوع/الجنس  والحالة الاجتماعية والمؤهل العلمي</a:t>
            </a:r>
            <a:r>
              <a:rPr lang="ar-DZ" sz="2400" dirty="0" err="1">
                <a:latin typeface="Simplified Arabic" pitchFamily="18" charset="-78"/>
                <a:cs typeface="Times New Roman" pitchFamily="18" charset="0"/>
              </a:rPr>
              <a:t>، ...</a:t>
            </a:r>
            <a:endParaRPr lang="en-US" sz="2400" dirty="0">
              <a:latin typeface="Simplified Arabic" pitchFamily="18" charset="-78"/>
              <a:cs typeface="Times New Roman" pitchFamily="18" charset="0"/>
            </a:endParaRPr>
          </a:p>
        </p:txBody>
      </p:sp>
      <p:pic>
        <p:nvPicPr>
          <p:cNvPr id="54279" name="Picture 577"/>
          <p:cNvPicPr>
            <a:picLocks noChangeAspect="1" noChangeArrowheads="1"/>
          </p:cNvPicPr>
          <p:nvPr/>
        </p:nvPicPr>
        <p:blipFill>
          <a:blip r:embed="rId3" cstate="print">
            <a:extLst>
              <a:ext uri="{28A0092B-C50C-407E-A947-70E740481C1C}">
                <a14:useLocalDpi xmlns:a14="http://schemas.microsoft.com/office/drawing/2010/main" val="0"/>
              </a:ext>
            </a:extLst>
          </a:blip>
          <a:srcRect l="29782" t="28040" r="29289" b="27255"/>
          <a:stretch>
            <a:fillRect/>
          </a:stretch>
        </p:blipFill>
        <p:spPr bwMode="auto">
          <a:xfrm>
            <a:off x="285750" y="3929063"/>
            <a:ext cx="2143125"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0" name="Rectangle 4"/>
          <p:cNvSpPr>
            <a:spLocks noChangeArrowheads="1"/>
          </p:cNvSpPr>
          <p:nvPr/>
        </p:nvSpPr>
        <p:spPr bwMode="auto">
          <a:xfrm>
            <a:off x="571500" y="1071563"/>
            <a:ext cx="83581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r" rtl="1" eaLnBrk="0" hangingPunct="0">
              <a:tabLst>
                <a:tab pos="30163" algn="r"/>
              </a:tabLst>
            </a:pPr>
            <a:r>
              <a:rPr lang="ar-SA" sz="2400" b="1" dirty="0">
                <a:latin typeface="Simplified Arabic" pitchFamily="18" charset="-78"/>
                <a:cs typeface="Times New Roman" pitchFamily="18" charset="0"/>
              </a:rPr>
              <a:t>المتغيرات النوعية </a:t>
            </a:r>
            <a:r>
              <a:rPr lang="en-US" sz="2400" b="1" dirty="0">
                <a:latin typeface="Simplified Arabic" pitchFamily="18" charset="-78"/>
                <a:cs typeface="Times New Roman" pitchFamily="18" charset="0"/>
              </a:rPr>
              <a:t>:Categorical</a:t>
            </a:r>
            <a:r>
              <a:rPr lang="en-US" sz="2400" dirty="0">
                <a:latin typeface="Simplified Arabic" pitchFamily="18" charset="-78"/>
                <a:cs typeface="Times New Roman" pitchFamily="18" charset="0"/>
              </a:rPr>
              <a:t> </a:t>
            </a:r>
            <a:endParaRPr lang="ar-DZ" sz="2400" dirty="0">
              <a:latin typeface="Simplified Arabic" pitchFamily="18" charset="-78"/>
              <a:cs typeface="Times New Roman" pitchFamily="18" charset="0"/>
            </a:endParaRPr>
          </a:p>
          <a:p>
            <a:pPr algn="r" rtl="1" eaLnBrk="0" hangingPunct="0">
              <a:tabLst>
                <a:tab pos="30163" algn="r"/>
              </a:tabLst>
            </a:pPr>
            <a:r>
              <a:rPr lang="ar-SA" sz="2400" dirty="0">
                <a:latin typeface="Simplified Arabic" pitchFamily="18" charset="-78"/>
                <a:cs typeface="Times New Roman" pitchFamily="18" charset="0"/>
              </a:rPr>
              <a:t>مثل متغير النوع/الجنس والحالة الاجتماعية والمؤهل العلمي،</a:t>
            </a:r>
            <a:r>
              <a:rPr lang="en-US" sz="2400" dirty="0">
                <a:latin typeface="Simplified Arabic" pitchFamily="18" charset="-78"/>
                <a:cs typeface="Times New Roman" pitchFamily="18" charset="0"/>
              </a:rPr>
              <a:t> .... </a:t>
            </a:r>
            <a:endParaRPr lang="en-US" sz="2400" dirty="0"/>
          </a:p>
        </p:txBody>
      </p:sp>
      <p:sp>
        <p:nvSpPr>
          <p:cNvPr id="10" name="Rectangle 9"/>
          <p:cNvSpPr/>
          <p:nvPr/>
        </p:nvSpPr>
        <p:spPr>
          <a:xfrm>
            <a:off x="3286116" y="188640"/>
            <a:ext cx="2730235" cy="584775"/>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rtl="1">
              <a:defRPr/>
            </a:pPr>
            <a:r>
              <a:rPr lang="ar-DZ" sz="3200" b="1" dirty="0">
                <a:ln/>
                <a:solidFill>
                  <a:schemeClr val="accent3"/>
                </a:solidFill>
                <a:effectLst>
                  <a:glow rad="139700">
                    <a:schemeClr val="accent4">
                      <a:satMod val="175000"/>
                      <a:alpha val="40000"/>
                    </a:schemeClr>
                  </a:glow>
                </a:effectLst>
                <a:latin typeface="Arabic Transparent"/>
                <a:cs typeface="Calibri" pitchFamily="34" charset="0"/>
              </a:rPr>
              <a:t>2-</a:t>
            </a:r>
            <a:r>
              <a:rPr lang="ar-SA" sz="3200" b="1" dirty="0">
                <a:ln/>
                <a:solidFill>
                  <a:schemeClr val="accent3"/>
                </a:solidFill>
                <a:effectLst>
                  <a:glow rad="139700">
                    <a:schemeClr val="accent4">
                      <a:satMod val="175000"/>
                      <a:alpha val="40000"/>
                    </a:schemeClr>
                  </a:glow>
                </a:effectLst>
                <a:latin typeface="Simplified Arabic" pitchFamily="18" charset="-78"/>
                <a:cs typeface="Calibri" pitchFamily="34" charset="0"/>
              </a:rPr>
              <a:t>أنواع المتغيرات:</a:t>
            </a:r>
            <a:endParaRPr lang="fr-FR" sz="3200" b="1" dirty="0">
              <a:ln/>
              <a:solidFill>
                <a:schemeClr val="accent3"/>
              </a:solidFill>
              <a:effectLst>
                <a:glow rad="139700">
                  <a:schemeClr val="accent4">
                    <a:satMod val="175000"/>
                    <a:alpha val="40000"/>
                  </a:schemeClr>
                </a:glow>
              </a:effectLst>
            </a:endParaRPr>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30</a:t>
            </a:fld>
            <a:endParaRPr lang="fr-BE"/>
          </a:p>
        </p:txBody>
      </p:sp>
    </p:spTree>
  </p:cSld>
  <p:clrMapOvr>
    <a:masterClrMapping/>
  </p:clrMapOvr>
  <p:transition spd="slow">
    <p:push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1"/>
          <p:cNvSpPr>
            <a:spLocks noChangeArrowheads="1"/>
          </p:cNvSpPr>
          <p:nvPr/>
        </p:nvSpPr>
        <p:spPr bwMode="auto">
          <a:xfrm>
            <a:off x="3275856" y="115416"/>
            <a:ext cx="5724128"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r" rtl="1" eaLnBrk="0" hangingPunct="0"/>
            <a:r>
              <a:rPr lang="ar-SA" sz="2300" b="1" dirty="0">
                <a:latin typeface="Simplified Arabic" pitchFamily="18" charset="-78"/>
                <a:cs typeface="Calibri" pitchFamily="34" charset="0"/>
              </a:rPr>
              <a:t>2- متغير </a:t>
            </a:r>
            <a:r>
              <a:rPr lang="ar-SA" sz="2300" b="1" dirty="0" err="1">
                <a:latin typeface="Simplified Arabic" pitchFamily="18" charset="-78"/>
                <a:cs typeface="Calibri" pitchFamily="34" charset="0"/>
              </a:rPr>
              <a:t>الفاصلة (</a:t>
            </a:r>
            <a:r>
              <a:rPr lang="en-US" sz="2300" b="1" dirty="0">
                <a:latin typeface="Simplified Arabic" pitchFamily="18" charset="-78"/>
                <a:cs typeface="Calibri" pitchFamily="34" charset="0"/>
              </a:rPr>
              <a:t>Comma</a:t>
            </a:r>
            <a:r>
              <a:rPr lang="ar-SA" sz="2300" b="1" dirty="0" err="1">
                <a:latin typeface="Simplified Arabic" pitchFamily="18" charset="-78"/>
                <a:cs typeface="Calibri" pitchFamily="34" charset="0"/>
              </a:rPr>
              <a:t>-</a:t>
            </a:r>
            <a:r>
              <a:rPr lang="ar-SA" sz="2300" b="1" dirty="0">
                <a:latin typeface="Simplified Arabic" pitchFamily="18" charset="-78"/>
                <a:cs typeface="Calibri" pitchFamily="34" charset="0"/>
              </a:rPr>
              <a:t> </a:t>
            </a:r>
            <a:r>
              <a:rPr lang="fr-FR" sz="2300" b="1" dirty="0">
                <a:latin typeface="Simplified Arabic" pitchFamily="18" charset="-78"/>
                <a:cs typeface="Calibri" pitchFamily="34" charset="0"/>
              </a:rPr>
              <a:t>Virgule</a:t>
            </a:r>
            <a:r>
              <a:rPr lang="ar-SA" sz="2300" b="1" dirty="0" err="1">
                <a:latin typeface="Simplified Arabic" pitchFamily="18" charset="-78"/>
                <a:cs typeface="Calibri" pitchFamily="34" charset="0"/>
              </a:rPr>
              <a:t>)</a:t>
            </a:r>
            <a:r>
              <a:rPr lang="ar-DZ" sz="2300" b="1" dirty="0" err="1">
                <a:latin typeface="Simplified Arabic" pitchFamily="18" charset="-78"/>
                <a:cs typeface="Calibri" pitchFamily="34" charset="0"/>
              </a:rPr>
              <a:t>:</a:t>
            </a:r>
            <a:r>
              <a:rPr lang="ar-DZ" sz="2300" b="1" dirty="0">
                <a:latin typeface="Simplified Arabic" pitchFamily="18" charset="-78"/>
                <a:cs typeface="Calibri" pitchFamily="34" charset="0"/>
              </a:rPr>
              <a:t> </a:t>
            </a:r>
            <a:r>
              <a:rPr lang="ar-SA" sz="2300" dirty="0">
                <a:latin typeface="Simplified Arabic" pitchFamily="18" charset="-78"/>
                <a:cs typeface="Calibri" pitchFamily="34" charset="0"/>
              </a:rPr>
              <a:t>يتكون المتغير من أرقام يفصل كل ثلاث خانات بفاصلة وتستعمل النقطة للكسر العشري</a:t>
            </a:r>
            <a:r>
              <a:rPr lang="en-US" sz="2300" dirty="0">
                <a:latin typeface="Simplified Arabic" pitchFamily="18" charset="-78"/>
                <a:cs typeface="Calibri" pitchFamily="34" charset="0"/>
              </a:rPr>
              <a:t> </a:t>
            </a:r>
            <a:r>
              <a:rPr lang="en-US" sz="2300" dirty="0" smtClean="0">
                <a:latin typeface="Simplified Arabic" pitchFamily="18" charset="-78"/>
                <a:cs typeface="Calibri" pitchFamily="34" charset="0"/>
              </a:rPr>
              <a:t>.</a:t>
            </a:r>
            <a:endParaRPr lang="en-US" sz="2300" dirty="0"/>
          </a:p>
        </p:txBody>
      </p:sp>
      <p:sp>
        <p:nvSpPr>
          <p:cNvPr id="55300" name="Rectangle 2"/>
          <p:cNvSpPr>
            <a:spLocks noChangeArrowheads="1"/>
          </p:cNvSpPr>
          <p:nvPr/>
        </p:nvSpPr>
        <p:spPr bwMode="auto">
          <a:xfrm>
            <a:off x="3491880" y="3638927"/>
            <a:ext cx="5509816" cy="2569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rtl="1" eaLnBrk="0" hangingPunct="0"/>
            <a:r>
              <a:rPr lang="ar-SA" sz="2300" b="1" dirty="0">
                <a:latin typeface="Simplified Arabic" pitchFamily="18" charset="-78"/>
                <a:cs typeface="Calibri" pitchFamily="34" charset="0"/>
              </a:rPr>
              <a:t>4- متغير علمي </a:t>
            </a:r>
            <a:r>
              <a:rPr lang="ar-DZ" sz="2300" b="1" dirty="0" err="1">
                <a:latin typeface="Simplified Arabic" pitchFamily="18" charset="-78"/>
                <a:cs typeface="Calibri" pitchFamily="34" charset="0"/>
              </a:rPr>
              <a:t>(</a:t>
            </a:r>
            <a:r>
              <a:rPr lang="en-US" sz="2300" b="1" dirty="0">
                <a:latin typeface="Simplified Arabic" pitchFamily="18" charset="-78"/>
                <a:cs typeface="Calibri" pitchFamily="34" charset="0"/>
              </a:rPr>
              <a:t>Scientific Notation</a:t>
            </a:r>
            <a:r>
              <a:rPr lang="ar-SA" sz="2300" b="1" dirty="0" smtClean="0">
                <a:latin typeface="Simplified Arabic" pitchFamily="18" charset="-78"/>
                <a:cs typeface="Calibri" pitchFamily="34" charset="0"/>
              </a:rPr>
              <a:t>):</a:t>
            </a:r>
            <a:r>
              <a:rPr lang="ar-SA" sz="2300" dirty="0" smtClean="0">
                <a:latin typeface="Simplified Arabic" pitchFamily="18" charset="-78"/>
                <a:cs typeface="Calibri" pitchFamily="34" charset="0"/>
              </a:rPr>
              <a:t>:</a:t>
            </a:r>
            <a:r>
              <a:rPr lang="en-US" sz="2300" dirty="0" smtClean="0">
                <a:latin typeface="Simplified Arabic" pitchFamily="18" charset="-78"/>
                <a:cs typeface="Calibri" pitchFamily="34" charset="0"/>
              </a:rPr>
              <a:t> </a:t>
            </a:r>
            <a:r>
              <a:rPr lang="en-US" sz="2300" dirty="0">
                <a:latin typeface="Simplified Arabic" pitchFamily="18" charset="-78"/>
                <a:cs typeface="Calibri" pitchFamily="34" charset="0"/>
              </a:rPr>
              <a:t>3.5E5 </a:t>
            </a:r>
            <a:r>
              <a:rPr lang="ar-SA" sz="2300" dirty="0">
                <a:latin typeface="Simplified Arabic" pitchFamily="18" charset="-78"/>
                <a:cs typeface="Calibri" pitchFamily="34" charset="0"/>
              </a:rPr>
              <a:t> وهي تساوي رياضيا </a:t>
            </a:r>
            <a:r>
              <a:rPr lang="en-US" sz="2300" dirty="0">
                <a:latin typeface="Simplified Arabic" pitchFamily="18" charset="-78"/>
                <a:cs typeface="Calibri" pitchFamily="34" charset="0"/>
              </a:rPr>
              <a:t>10</a:t>
            </a:r>
            <a:r>
              <a:rPr lang="en-US" sz="2300" baseline="30000" dirty="0">
                <a:latin typeface="Simplified Arabic" pitchFamily="18" charset="-78"/>
                <a:cs typeface="Calibri" pitchFamily="34" charset="0"/>
              </a:rPr>
              <a:t>5</a:t>
            </a:r>
            <a:r>
              <a:rPr lang="ar-SA" sz="2300" dirty="0">
                <a:latin typeface="Simplified Arabic" pitchFamily="18" charset="-78"/>
                <a:cs typeface="Calibri" pitchFamily="34" charset="0"/>
              </a:rPr>
              <a:t>  </a:t>
            </a:r>
            <a:r>
              <a:rPr lang="en-US" sz="2300" dirty="0">
                <a:latin typeface="Simplified Arabic" pitchFamily="18" charset="-78"/>
                <a:cs typeface="Calibri" pitchFamily="34" charset="0"/>
              </a:rPr>
              <a:t>X</a:t>
            </a:r>
            <a:r>
              <a:rPr lang="ar-SA" sz="2300" dirty="0">
                <a:latin typeface="Simplified Arabic" pitchFamily="18" charset="-78"/>
                <a:cs typeface="Calibri" pitchFamily="34" charset="0"/>
              </a:rPr>
              <a:t>  </a:t>
            </a:r>
            <a:r>
              <a:rPr lang="en-US" sz="2300" dirty="0">
                <a:latin typeface="Simplified Arabic" pitchFamily="18" charset="-78"/>
                <a:cs typeface="Calibri" pitchFamily="34" charset="0"/>
              </a:rPr>
              <a:t>3.5</a:t>
            </a:r>
            <a:r>
              <a:rPr lang="ar-SA" sz="2300" dirty="0" err="1" smtClean="0">
                <a:latin typeface="Simplified Arabic" pitchFamily="18" charset="-78"/>
                <a:cs typeface="Calibri" pitchFamily="34" charset="0"/>
              </a:rPr>
              <a:t>.</a:t>
            </a:r>
            <a:endParaRPr lang="fr-FR" sz="2300" dirty="0" smtClean="0">
              <a:latin typeface="Simplified Arabic" pitchFamily="18" charset="-78"/>
              <a:cs typeface="Calibri" pitchFamily="34" charset="0"/>
            </a:endParaRPr>
          </a:p>
          <a:p>
            <a:pPr algn="just" rtl="1" eaLnBrk="0" hangingPunct="0"/>
            <a:endParaRPr lang="fr-FR" sz="2300" dirty="0" smtClean="0">
              <a:latin typeface="Simplified Arabic" pitchFamily="18" charset="-78"/>
            </a:endParaRPr>
          </a:p>
          <a:p>
            <a:pPr algn="just" rtl="1" eaLnBrk="0" hangingPunct="0"/>
            <a:endParaRPr lang="en-US" sz="2300" dirty="0"/>
          </a:p>
          <a:p>
            <a:pPr algn="just" rtl="1" eaLnBrk="0" hangingPunct="0"/>
            <a:r>
              <a:rPr lang="ar-SA" sz="2300" b="1" dirty="0">
                <a:latin typeface="Simplified Arabic" pitchFamily="18" charset="-78"/>
                <a:cs typeface="Calibri" pitchFamily="34" charset="0"/>
              </a:rPr>
              <a:t>5-متغير تاريخ</a:t>
            </a:r>
            <a:r>
              <a:rPr lang="ar-SA" sz="2300" dirty="0">
                <a:latin typeface="Simplified Arabic" pitchFamily="18" charset="-78"/>
                <a:cs typeface="Calibri" pitchFamily="34" charset="0"/>
              </a:rPr>
              <a:t> </a:t>
            </a:r>
            <a:r>
              <a:rPr lang="en-US" sz="2300" b="1" dirty="0">
                <a:latin typeface="Simplified Arabic" pitchFamily="18" charset="-78"/>
                <a:cs typeface="Calibri" pitchFamily="34" charset="0"/>
              </a:rPr>
              <a:t>Date</a:t>
            </a:r>
            <a:r>
              <a:rPr lang="ar-SA" sz="2300" b="1" dirty="0">
                <a:latin typeface="Simplified Arabic" pitchFamily="18" charset="-78"/>
                <a:cs typeface="Calibri" pitchFamily="34" charset="0"/>
              </a:rPr>
              <a:t>: </a:t>
            </a:r>
            <a:r>
              <a:rPr lang="ar-SA" sz="2300" dirty="0">
                <a:latin typeface="Simplified Arabic" pitchFamily="18" charset="-78"/>
                <a:cs typeface="Calibri" pitchFamily="34" charset="0"/>
              </a:rPr>
              <a:t>يتكون المتغير من أرقام </a:t>
            </a:r>
            <a:r>
              <a:rPr lang="ar-SA" sz="2300" dirty="0" smtClean="0">
                <a:latin typeface="Simplified Arabic" pitchFamily="18" charset="-78"/>
                <a:cs typeface="Calibri" pitchFamily="34" charset="0"/>
              </a:rPr>
              <a:t>تكتب</a:t>
            </a:r>
            <a:r>
              <a:rPr lang="fr-FR" sz="2300" dirty="0" smtClean="0">
                <a:latin typeface="Simplified Arabic" pitchFamily="18" charset="-78"/>
                <a:cs typeface="Calibri" pitchFamily="34" charset="0"/>
              </a:rPr>
              <a:t> </a:t>
            </a:r>
            <a:r>
              <a:rPr lang="ar-SA" sz="2300" dirty="0" smtClean="0">
                <a:latin typeface="Simplified Arabic" pitchFamily="18" charset="-78"/>
                <a:cs typeface="Calibri" pitchFamily="34" charset="0"/>
              </a:rPr>
              <a:t>بطريقة </a:t>
            </a:r>
            <a:r>
              <a:rPr lang="ar-SA" sz="2300" dirty="0">
                <a:latin typeface="Simplified Arabic" pitchFamily="18" charset="-78"/>
                <a:cs typeface="Calibri" pitchFamily="34" charset="0"/>
              </a:rPr>
              <a:t>خاصة مثل التاريخ والوقت</a:t>
            </a:r>
            <a:r>
              <a:rPr lang="ar-SA" sz="2300" dirty="0" smtClean="0">
                <a:latin typeface="Simplified Arabic" pitchFamily="18" charset="-78"/>
                <a:cs typeface="Calibri" pitchFamily="34" charset="0"/>
              </a:rPr>
              <a:t>.</a:t>
            </a:r>
            <a:r>
              <a:rPr lang="ar-BH" sz="2300" dirty="0" smtClean="0">
                <a:latin typeface="Simplified Arabic" pitchFamily="18" charset="-78"/>
                <a:cs typeface="Calibri" pitchFamily="34" charset="0"/>
              </a:rPr>
              <a:t> يفصل بين اليوم والشهر والسنة بفراغ أو فاصلة أو خط مائل أو بنقط</a:t>
            </a:r>
            <a:r>
              <a:rPr lang="ar-EG" sz="2300" dirty="0" smtClean="0">
                <a:latin typeface="Simplified Arabic" pitchFamily="18" charset="-78"/>
                <a:cs typeface="Calibri" pitchFamily="34" charset="0"/>
              </a:rPr>
              <a:t> </a:t>
            </a:r>
            <a:r>
              <a:rPr lang="ar-EG" sz="2300" dirty="0" err="1" smtClean="0">
                <a:latin typeface="Simplified Arabic" pitchFamily="18" charset="-78"/>
                <a:cs typeface="Calibri" pitchFamily="34" charset="0"/>
              </a:rPr>
              <a:t>.</a:t>
            </a:r>
            <a:endParaRPr lang="en-US" sz="2300" dirty="0">
              <a:latin typeface="Simplified Arabic" pitchFamily="18" charset="-78"/>
              <a:cs typeface="Calibri" pitchFamily="34" charset="0"/>
            </a:endParaRPr>
          </a:p>
        </p:txBody>
      </p:sp>
      <p:sp>
        <p:nvSpPr>
          <p:cNvPr id="5" name="Rectangle 1"/>
          <p:cNvSpPr>
            <a:spLocks noChangeArrowheads="1"/>
          </p:cNvSpPr>
          <p:nvPr/>
        </p:nvSpPr>
        <p:spPr bwMode="auto">
          <a:xfrm>
            <a:off x="3131840" y="1744217"/>
            <a:ext cx="5849318"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r" rtl="1" eaLnBrk="0" hangingPunct="0"/>
            <a:r>
              <a:rPr lang="ar-SA" sz="2300" b="1" dirty="0" smtClean="0">
                <a:latin typeface="Simplified Arabic" pitchFamily="18" charset="-78"/>
                <a:cs typeface="Calibri" pitchFamily="34" charset="0"/>
              </a:rPr>
              <a:t>3- </a:t>
            </a:r>
            <a:r>
              <a:rPr lang="ar-SA" sz="2300" b="1" dirty="0">
                <a:latin typeface="Simplified Arabic" pitchFamily="18" charset="-78"/>
                <a:cs typeface="Calibri" pitchFamily="34" charset="0"/>
              </a:rPr>
              <a:t>متغير </a:t>
            </a:r>
            <a:r>
              <a:rPr lang="ar-SA" sz="2300" b="1" dirty="0" err="1">
                <a:latin typeface="Simplified Arabic" pitchFamily="18" charset="-78"/>
                <a:cs typeface="Calibri" pitchFamily="34" charset="0"/>
              </a:rPr>
              <a:t>النقطة (</a:t>
            </a:r>
            <a:r>
              <a:rPr lang="en-US" sz="2300" b="1" dirty="0">
                <a:latin typeface="Simplified Arabic" pitchFamily="18" charset="-78"/>
                <a:cs typeface="Calibri" pitchFamily="34" charset="0"/>
              </a:rPr>
              <a:t>Dot</a:t>
            </a:r>
            <a:r>
              <a:rPr lang="ar-SA" sz="2300" b="1" dirty="0" err="1">
                <a:latin typeface="Simplified Arabic" pitchFamily="18" charset="-78"/>
                <a:cs typeface="Calibri" pitchFamily="34" charset="0"/>
              </a:rPr>
              <a:t>-</a:t>
            </a:r>
            <a:r>
              <a:rPr lang="ar-SA" sz="2300" b="1" dirty="0">
                <a:latin typeface="Simplified Arabic" pitchFamily="18" charset="-78"/>
                <a:cs typeface="Calibri" pitchFamily="34" charset="0"/>
              </a:rPr>
              <a:t> </a:t>
            </a:r>
            <a:r>
              <a:rPr lang="fr-FR" sz="2300" b="1" dirty="0">
                <a:latin typeface="Simplified Arabic" pitchFamily="18" charset="-78"/>
                <a:cs typeface="Calibri" pitchFamily="34" charset="0"/>
              </a:rPr>
              <a:t>Points</a:t>
            </a:r>
            <a:r>
              <a:rPr lang="ar-SA" sz="2300" b="1" dirty="0" err="1">
                <a:latin typeface="Simplified Arabic" pitchFamily="18" charset="-78"/>
                <a:cs typeface="Calibri" pitchFamily="34" charset="0"/>
              </a:rPr>
              <a:t>)</a:t>
            </a:r>
            <a:r>
              <a:rPr lang="ar-DZ" sz="2300" b="1" dirty="0" err="1">
                <a:latin typeface="Simplified Arabic" pitchFamily="18" charset="-78"/>
                <a:cs typeface="Calibri" pitchFamily="34" charset="0"/>
              </a:rPr>
              <a:t>:</a:t>
            </a:r>
            <a:r>
              <a:rPr lang="ar-DZ" sz="2300" b="1" dirty="0">
                <a:latin typeface="Simplified Arabic" pitchFamily="18" charset="-78"/>
                <a:cs typeface="Calibri" pitchFamily="34" charset="0"/>
              </a:rPr>
              <a:t> </a:t>
            </a:r>
            <a:r>
              <a:rPr lang="ar-SA" sz="2300" dirty="0">
                <a:latin typeface="Simplified Arabic" pitchFamily="18" charset="-78"/>
                <a:cs typeface="Calibri" pitchFamily="34" charset="0"/>
              </a:rPr>
              <a:t>يتكون المتغير من أرقام</a:t>
            </a:r>
            <a:endParaRPr lang="ar-DZ" sz="2300" dirty="0">
              <a:latin typeface="Simplified Arabic" pitchFamily="18" charset="-78"/>
              <a:cs typeface="Calibri" pitchFamily="34" charset="0"/>
            </a:endParaRPr>
          </a:p>
          <a:p>
            <a:pPr algn="r" rtl="1" eaLnBrk="0" hangingPunct="0"/>
            <a:r>
              <a:rPr lang="ar-SA" sz="2300" dirty="0">
                <a:latin typeface="Simplified Arabic" pitchFamily="18" charset="-78"/>
                <a:cs typeface="Calibri" pitchFamily="34" charset="0"/>
              </a:rPr>
              <a:t> يفصل كل ثلاث خانات بنقطة وتستعمل الفاصلة للكسر العشري</a:t>
            </a:r>
            <a:r>
              <a:rPr lang="en-US" sz="2300" dirty="0">
                <a:latin typeface="Simplified Arabic" pitchFamily="18" charset="-78"/>
                <a:cs typeface="Calibri" pitchFamily="34" charset="0"/>
              </a:rPr>
              <a:t>.</a:t>
            </a:r>
            <a:endParaRPr lang="en-US" sz="2300" dirty="0"/>
          </a:p>
        </p:txBody>
      </p:sp>
      <p:pic>
        <p:nvPicPr>
          <p:cNvPr id="1026" name="Picture 2"/>
          <p:cNvPicPr>
            <a:picLocks noChangeAspect="1" noChangeArrowheads="1"/>
          </p:cNvPicPr>
          <p:nvPr/>
        </p:nvPicPr>
        <p:blipFill>
          <a:blip r:embed="rId2" cstate="print"/>
          <a:srcRect l="36406" t="27188" r="36356" b="32453"/>
          <a:stretch>
            <a:fillRect/>
          </a:stretch>
        </p:blipFill>
        <p:spPr bwMode="auto">
          <a:xfrm>
            <a:off x="323528" y="0"/>
            <a:ext cx="2160240" cy="16288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l="36659" t="26375" r="37215" b="32282"/>
          <a:stretch>
            <a:fillRect/>
          </a:stretch>
        </p:blipFill>
        <p:spPr bwMode="auto">
          <a:xfrm>
            <a:off x="323528" y="1700808"/>
            <a:ext cx="2016224" cy="1584176"/>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l="37215" t="27360" r="36659" b="32281"/>
          <a:stretch>
            <a:fillRect/>
          </a:stretch>
        </p:blipFill>
        <p:spPr bwMode="auto">
          <a:xfrm>
            <a:off x="0" y="3356992"/>
            <a:ext cx="3384376" cy="1656184"/>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l="37215" t="27360" r="36659" b="33266"/>
          <a:stretch>
            <a:fillRect/>
          </a:stretch>
        </p:blipFill>
        <p:spPr bwMode="auto">
          <a:xfrm>
            <a:off x="0" y="5201816"/>
            <a:ext cx="3384376" cy="1656184"/>
          </a:xfrm>
          <a:prstGeom prst="rect">
            <a:avLst/>
          </a:prstGeom>
          <a:noFill/>
          <a:ln w="9525">
            <a:noFill/>
            <a:miter lim="800000"/>
            <a:headEnd/>
            <a:tailEnd/>
          </a:ln>
        </p:spPr>
      </p:pic>
      <p:sp>
        <p:nvSpPr>
          <p:cNvPr id="9" name="Espace réservé du numéro de diapositive 8"/>
          <p:cNvSpPr>
            <a:spLocks noGrp="1"/>
          </p:cNvSpPr>
          <p:nvPr>
            <p:ph type="sldNum" sz="quarter" idx="12"/>
          </p:nvPr>
        </p:nvSpPr>
        <p:spPr/>
        <p:txBody>
          <a:bodyPr/>
          <a:lstStyle/>
          <a:p>
            <a:fld id="{CF4668DC-857F-487D-BFFA-8C0CA5037977}" type="slidenum">
              <a:rPr lang="fr-BE" smtClean="0"/>
              <a:pPr/>
              <a:t>31</a:t>
            </a:fld>
            <a:endParaRPr lang="fr-BE"/>
          </a:p>
        </p:txBody>
      </p:sp>
    </p:spTree>
  </p:cSld>
  <p:clrMapOvr>
    <a:masterClrMapping/>
  </p:clrMapOvr>
  <p:transition spd="slow">
    <p:cover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ChangeArrowheads="1"/>
          </p:cNvSpPr>
          <p:nvPr/>
        </p:nvSpPr>
        <p:spPr bwMode="auto">
          <a:xfrm>
            <a:off x="3707904" y="562907"/>
            <a:ext cx="5150346"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r" rtl="1" eaLnBrk="0" hangingPunct="0"/>
            <a:r>
              <a:rPr lang="ar-SA" sz="2300" b="1" dirty="0">
                <a:latin typeface="Simplified Arabic" pitchFamily="18" charset="-78"/>
                <a:cs typeface="Calibri" pitchFamily="34" charset="0"/>
              </a:rPr>
              <a:t>6- متغير علامة الدولار </a:t>
            </a:r>
            <a:r>
              <a:rPr lang="en-US" sz="2300" b="1" dirty="0">
                <a:latin typeface="Simplified Arabic" pitchFamily="18" charset="-78"/>
                <a:cs typeface="Calibri" pitchFamily="34" charset="0"/>
              </a:rPr>
              <a:t>Dollar</a:t>
            </a:r>
            <a:r>
              <a:rPr lang="ar-SA" sz="2300" b="1" dirty="0">
                <a:latin typeface="Simplified Arabic" pitchFamily="18" charset="-78"/>
                <a:cs typeface="Calibri" pitchFamily="34" charset="0"/>
              </a:rPr>
              <a:t>: </a:t>
            </a:r>
            <a:r>
              <a:rPr lang="ar-SA" sz="2300" dirty="0">
                <a:latin typeface="Simplified Arabic" pitchFamily="18" charset="-78"/>
                <a:cs typeface="Calibri" pitchFamily="34" charset="0"/>
              </a:rPr>
              <a:t>يستعمل للإعلان عن العملة الأمريكية الدولار.</a:t>
            </a:r>
            <a:r>
              <a:rPr lang="en-US" sz="2300" dirty="0">
                <a:latin typeface="Simplified Arabic" pitchFamily="18" charset="-78"/>
                <a:cs typeface="Calibri" pitchFamily="34" charset="0"/>
              </a:rPr>
              <a:t> </a:t>
            </a:r>
            <a:endParaRPr lang="en-US" sz="2300" dirty="0" smtClean="0">
              <a:latin typeface="Simplified Arabic" pitchFamily="18" charset="-78"/>
              <a:cs typeface="Calibri" pitchFamily="34" charset="0"/>
            </a:endParaRPr>
          </a:p>
          <a:p>
            <a:pPr algn="r" rtl="1" eaLnBrk="0" hangingPunct="0"/>
            <a:endParaRPr lang="en-US" sz="2300" dirty="0" smtClean="0">
              <a:latin typeface="Simplified Arabic" pitchFamily="18" charset="-78"/>
              <a:cs typeface="Calibri" pitchFamily="34" charset="0"/>
            </a:endParaRPr>
          </a:p>
          <a:p>
            <a:pPr algn="r" rtl="1" eaLnBrk="0" hangingPunct="0"/>
            <a:endParaRPr lang="en-US" sz="2300" dirty="0" smtClean="0">
              <a:latin typeface="Simplified Arabic" pitchFamily="18" charset="-78"/>
              <a:cs typeface="Calibri" pitchFamily="34" charset="0"/>
            </a:endParaRPr>
          </a:p>
          <a:p>
            <a:pPr algn="r" rtl="1" eaLnBrk="0" hangingPunct="0"/>
            <a:endParaRPr lang="en-US" sz="2300" dirty="0" smtClean="0">
              <a:latin typeface="Simplified Arabic" pitchFamily="18" charset="-78"/>
              <a:cs typeface="Calibri" pitchFamily="34" charset="0"/>
            </a:endParaRPr>
          </a:p>
          <a:p>
            <a:pPr algn="r" rtl="1" eaLnBrk="0" hangingPunct="0"/>
            <a:endParaRPr lang="en-US" sz="2300" dirty="0"/>
          </a:p>
          <a:p>
            <a:pPr algn="r" rtl="1" eaLnBrk="0" hangingPunct="0"/>
            <a:r>
              <a:rPr lang="ar-SA" sz="2300" b="1" dirty="0">
                <a:latin typeface="Simplified Arabic" pitchFamily="18" charset="-78"/>
                <a:cs typeface="Calibri" pitchFamily="34" charset="0"/>
              </a:rPr>
              <a:t>7- متغير عملة </a:t>
            </a:r>
            <a:r>
              <a:rPr lang="fr-FR" sz="2300" b="1" dirty="0" smtClean="0">
                <a:latin typeface="Simplified Arabic" pitchFamily="18" charset="-78"/>
                <a:cs typeface="Calibri" pitchFamily="34" charset="0"/>
              </a:rPr>
              <a:t>Symbole</a:t>
            </a:r>
            <a:r>
              <a:rPr lang="en-US" sz="2300" b="1" dirty="0" smtClean="0">
                <a:latin typeface="Simplified Arabic" pitchFamily="18" charset="-78"/>
                <a:cs typeface="Calibri" pitchFamily="34" charset="0"/>
              </a:rPr>
              <a:t> </a:t>
            </a:r>
            <a:r>
              <a:rPr lang="fr-FR" sz="2300" b="1" dirty="0" smtClean="0">
                <a:latin typeface="Simplified Arabic" pitchFamily="18" charset="-78"/>
                <a:cs typeface="Calibri" pitchFamily="34" charset="0"/>
              </a:rPr>
              <a:t>monétaire</a:t>
            </a:r>
            <a:r>
              <a:rPr lang="en-US" sz="2300" b="1" dirty="0" smtClean="0">
                <a:latin typeface="Simplified Arabic" pitchFamily="18" charset="-78"/>
                <a:cs typeface="Calibri" pitchFamily="34" charset="0"/>
              </a:rPr>
              <a:t> </a:t>
            </a:r>
            <a:r>
              <a:rPr lang="ar-SA" sz="2300" b="1" dirty="0" smtClean="0">
                <a:latin typeface="Simplified Arabic" pitchFamily="18" charset="-78"/>
                <a:cs typeface="Calibri" pitchFamily="34" charset="0"/>
              </a:rPr>
              <a:t>: </a:t>
            </a:r>
            <a:r>
              <a:rPr lang="ar-SA" sz="2300" dirty="0">
                <a:latin typeface="Simplified Arabic" pitchFamily="18" charset="-78"/>
                <a:cs typeface="Calibri" pitchFamily="34" charset="0"/>
              </a:rPr>
              <a:t>يستعمل للعملات المختلفة.</a:t>
            </a:r>
            <a:endParaRPr lang="ar-SA" sz="2300" dirty="0"/>
          </a:p>
        </p:txBody>
      </p:sp>
      <p:sp>
        <p:nvSpPr>
          <p:cNvPr id="56324" name="Rectangle 3"/>
          <p:cNvSpPr>
            <a:spLocks noChangeArrowheads="1"/>
          </p:cNvSpPr>
          <p:nvPr/>
        </p:nvSpPr>
        <p:spPr bwMode="auto">
          <a:xfrm>
            <a:off x="3563888" y="4669393"/>
            <a:ext cx="5580112"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r" rtl="1" eaLnBrk="0" hangingPunct="0"/>
            <a:r>
              <a:rPr lang="ar-SA" sz="2300" b="1" dirty="0">
                <a:latin typeface="Simplified Arabic" pitchFamily="18" charset="-78"/>
                <a:cs typeface="Calibri" pitchFamily="34" charset="0"/>
              </a:rPr>
              <a:t>8- متغير حرفي </a:t>
            </a:r>
            <a:r>
              <a:rPr lang="fr-FR" sz="2300" b="1" dirty="0" smtClean="0">
                <a:latin typeface="Simplified Arabic" pitchFamily="18" charset="-78"/>
                <a:cs typeface="Calibri" pitchFamily="34" charset="0"/>
              </a:rPr>
              <a:t>chaine</a:t>
            </a:r>
            <a:r>
              <a:rPr lang="ar-SA" sz="2300" b="1" dirty="0" smtClean="0">
                <a:latin typeface="Simplified Arabic" pitchFamily="18" charset="-78"/>
                <a:cs typeface="Calibri" pitchFamily="34" charset="0"/>
              </a:rPr>
              <a:t>: </a:t>
            </a:r>
            <a:r>
              <a:rPr lang="ar-SA" sz="2300" dirty="0">
                <a:latin typeface="Simplified Arabic" pitchFamily="18" charset="-78"/>
                <a:cs typeface="Calibri" pitchFamily="34" charset="0"/>
              </a:rPr>
              <a:t>وهي من المتغيرات التي تكون بياناتها على شكل أحرف أو كلمات أو أرقام وهي نوعين</a:t>
            </a:r>
            <a:r>
              <a:rPr lang="en-US" sz="2300" dirty="0">
                <a:latin typeface="Simplified Arabic" pitchFamily="18" charset="-78"/>
                <a:cs typeface="Calibri" pitchFamily="34" charset="0"/>
              </a:rPr>
              <a:t>:</a:t>
            </a:r>
            <a:endParaRPr lang="en-US" sz="2300" dirty="0"/>
          </a:p>
          <a:p>
            <a:pPr algn="r" rtl="1" eaLnBrk="0" hangingPunct="0">
              <a:buFontTx/>
              <a:buChar char="•"/>
            </a:pPr>
            <a:r>
              <a:rPr lang="ar-SA" sz="2300" b="1" dirty="0">
                <a:latin typeface="Simplified Arabic" pitchFamily="18" charset="-78"/>
                <a:cs typeface="Times New Roman" pitchFamily="18" charset="0"/>
              </a:rPr>
              <a:t>متغيرات حرفية وتكون غير مصنفة مثل:</a:t>
            </a:r>
            <a:r>
              <a:rPr lang="ar-SA" sz="2300" dirty="0">
                <a:latin typeface="Simplified Arabic" pitchFamily="18" charset="-78"/>
                <a:cs typeface="Times New Roman" pitchFamily="18" charset="0"/>
              </a:rPr>
              <a:t> اسم الموظف ولا تدخل في العمليات الحسابية</a:t>
            </a:r>
            <a:r>
              <a:rPr lang="en-US" sz="2300" dirty="0">
                <a:latin typeface="Simplified Arabic" pitchFamily="18" charset="-78"/>
                <a:cs typeface="Times New Roman" pitchFamily="18" charset="0"/>
              </a:rPr>
              <a:t>.</a:t>
            </a:r>
            <a:endParaRPr lang="en-US" sz="2300" dirty="0"/>
          </a:p>
          <a:p>
            <a:pPr algn="r" rtl="1" eaLnBrk="0" hangingPunct="0">
              <a:buFontTx/>
              <a:buChar char="•"/>
            </a:pPr>
            <a:r>
              <a:rPr lang="ar-SA" sz="2300" b="1" dirty="0">
                <a:latin typeface="Simplified Arabic" pitchFamily="18" charset="-78"/>
                <a:cs typeface="Times New Roman" pitchFamily="18" charset="0"/>
              </a:rPr>
              <a:t>متغيرات حرفية وتكون البيانات مصنفة مثل: </a:t>
            </a:r>
            <a:r>
              <a:rPr lang="ar-SA" sz="2300" dirty="0">
                <a:latin typeface="Simplified Arabic" pitchFamily="18" charset="-78"/>
                <a:cs typeface="Times New Roman" pitchFamily="18" charset="0"/>
              </a:rPr>
              <a:t>النوع: ذكر</a:t>
            </a:r>
            <a:r>
              <a:rPr lang="en-US" sz="2300" dirty="0">
                <a:latin typeface="Simplified Arabic" pitchFamily="18" charset="-78"/>
                <a:cs typeface="Times New Roman" pitchFamily="18" charset="0"/>
              </a:rPr>
              <a:t>  </a:t>
            </a:r>
            <a:r>
              <a:rPr lang="ar-SA" sz="2300" dirty="0">
                <a:latin typeface="Simplified Arabic" pitchFamily="18" charset="-78"/>
                <a:cs typeface="Times New Roman" pitchFamily="18" charset="0"/>
              </a:rPr>
              <a:t>أنثى، أيضاً لا تدخل </a:t>
            </a:r>
            <a:r>
              <a:rPr lang="ar-SA" sz="2300" dirty="0" smtClean="0">
                <a:latin typeface="Simplified Arabic" pitchFamily="18" charset="-78"/>
                <a:cs typeface="Times New Roman" pitchFamily="18" charset="0"/>
              </a:rPr>
              <a:t>في</a:t>
            </a:r>
            <a:r>
              <a:rPr lang="ar-DZ" sz="2300" dirty="0" smtClean="0">
                <a:latin typeface="Simplified Arabic" pitchFamily="18" charset="-78"/>
                <a:cs typeface="Times New Roman" pitchFamily="18" charset="0"/>
              </a:rPr>
              <a:t> ا</a:t>
            </a:r>
            <a:r>
              <a:rPr lang="ar-SA" sz="2300" dirty="0" smtClean="0">
                <a:latin typeface="Simplified Arabic" pitchFamily="18" charset="-78"/>
                <a:cs typeface="Times New Roman" pitchFamily="18" charset="0"/>
              </a:rPr>
              <a:t> </a:t>
            </a:r>
            <a:r>
              <a:rPr lang="ar-SA" sz="2300" dirty="0">
                <a:latin typeface="Simplified Arabic" pitchFamily="18" charset="-78"/>
                <a:cs typeface="Times New Roman" pitchFamily="18" charset="0"/>
              </a:rPr>
              <a:t>لعمليات الحسابية</a:t>
            </a:r>
            <a:r>
              <a:rPr lang="en-US" sz="2300" dirty="0">
                <a:latin typeface="Simplified Arabic" pitchFamily="18" charset="-78"/>
                <a:cs typeface="Times New Roman" pitchFamily="18" charset="0"/>
              </a:rPr>
              <a:t> .</a:t>
            </a:r>
            <a:endParaRPr lang="en-US" sz="2300" dirty="0"/>
          </a:p>
        </p:txBody>
      </p:sp>
      <p:pic>
        <p:nvPicPr>
          <p:cNvPr id="2050" name="Picture 2"/>
          <p:cNvPicPr>
            <a:picLocks noChangeAspect="1" noChangeArrowheads="1"/>
          </p:cNvPicPr>
          <p:nvPr/>
        </p:nvPicPr>
        <p:blipFill>
          <a:blip r:embed="rId2" cstate="print"/>
          <a:srcRect l="37518" t="28172" r="37468" b="33438"/>
          <a:stretch>
            <a:fillRect/>
          </a:stretch>
        </p:blipFill>
        <p:spPr bwMode="auto">
          <a:xfrm>
            <a:off x="0" y="0"/>
            <a:ext cx="3240360" cy="2132856"/>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l="38045" t="27359" r="36659" b="34250"/>
          <a:stretch>
            <a:fillRect/>
          </a:stretch>
        </p:blipFill>
        <p:spPr bwMode="auto">
          <a:xfrm>
            <a:off x="0" y="2276872"/>
            <a:ext cx="3276872" cy="2016224"/>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l="37215" t="26375" r="36659" b="32282"/>
          <a:stretch>
            <a:fillRect/>
          </a:stretch>
        </p:blipFill>
        <p:spPr bwMode="auto">
          <a:xfrm>
            <a:off x="35496" y="4553744"/>
            <a:ext cx="3384376" cy="2259632"/>
          </a:xfrm>
          <a:prstGeom prst="rect">
            <a:avLst/>
          </a:prstGeom>
          <a:noFill/>
          <a:ln w="9525">
            <a:noFill/>
            <a:miter lim="800000"/>
            <a:headEnd/>
            <a:tailEnd/>
          </a:ln>
        </p:spPr>
      </p:pic>
      <p:sp>
        <p:nvSpPr>
          <p:cNvPr id="7" name="Espace réservé du numéro de diapositive 6"/>
          <p:cNvSpPr>
            <a:spLocks noGrp="1"/>
          </p:cNvSpPr>
          <p:nvPr>
            <p:ph type="sldNum" sz="quarter" idx="12"/>
          </p:nvPr>
        </p:nvSpPr>
        <p:spPr/>
        <p:txBody>
          <a:bodyPr/>
          <a:lstStyle/>
          <a:p>
            <a:fld id="{CF4668DC-857F-487D-BFFA-8C0CA5037977}" type="slidenum">
              <a:rPr lang="fr-BE" smtClean="0"/>
              <a:pPr/>
              <a:t>32</a:t>
            </a:fld>
            <a:endParaRPr lang="fr-BE"/>
          </a:p>
        </p:txBody>
      </p:sp>
    </p:spTree>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1"/>
          <p:cNvSpPr>
            <a:spLocks noChangeArrowheads="1"/>
          </p:cNvSpPr>
          <p:nvPr/>
        </p:nvSpPr>
        <p:spPr bwMode="auto">
          <a:xfrm>
            <a:off x="1907704" y="836712"/>
            <a:ext cx="7000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r" rtl="1" eaLnBrk="0" hangingPunct="0"/>
            <a:r>
              <a:rPr lang="ar-SA" sz="2800" dirty="0">
                <a:solidFill>
                  <a:srgbClr val="FF0000"/>
                </a:solidFill>
                <a:latin typeface="Simplified Arabic" pitchFamily="18" charset="-78"/>
                <a:cs typeface="Calibri" pitchFamily="34" charset="0"/>
              </a:rPr>
              <a:t>وهو عدد أحرف </a:t>
            </a:r>
            <a:r>
              <a:rPr lang="ar-SA" sz="2800" dirty="0" err="1">
                <a:solidFill>
                  <a:srgbClr val="FF0000"/>
                </a:solidFill>
                <a:latin typeface="Simplified Arabic" pitchFamily="18" charset="-78"/>
                <a:cs typeface="Calibri" pitchFamily="34" charset="0"/>
              </a:rPr>
              <a:t>إسم</a:t>
            </a:r>
            <a:r>
              <a:rPr lang="ar-SA" sz="2800" dirty="0">
                <a:solidFill>
                  <a:srgbClr val="FF0000"/>
                </a:solidFill>
                <a:latin typeface="Simplified Arabic" pitchFamily="18" charset="-78"/>
                <a:cs typeface="Calibri" pitchFamily="34" charset="0"/>
              </a:rPr>
              <a:t> المتغير التي تحتاجها لإدخال </a:t>
            </a:r>
            <a:r>
              <a:rPr lang="ar-SA" sz="2800" dirty="0" err="1">
                <a:solidFill>
                  <a:srgbClr val="FF0000"/>
                </a:solidFill>
                <a:latin typeface="Simplified Arabic" pitchFamily="18" charset="-78"/>
                <a:cs typeface="Calibri" pitchFamily="34" charset="0"/>
              </a:rPr>
              <a:t>البيانات.</a:t>
            </a:r>
            <a:r>
              <a:rPr lang="ar-SA" sz="2800" dirty="0">
                <a:solidFill>
                  <a:srgbClr val="FF0000"/>
                </a:solidFill>
                <a:latin typeface="Simplified Arabic" pitchFamily="18" charset="-78"/>
                <a:cs typeface="Calibri" pitchFamily="34" charset="0"/>
              </a:rPr>
              <a:t> </a:t>
            </a:r>
            <a:r>
              <a:rPr lang="en-US" sz="2800" dirty="0">
                <a:solidFill>
                  <a:srgbClr val="FF0000"/>
                </a:solidFill>
                <a:latin typeface="Simplified Arabic" pitchFamily="18" charset="-78"/>
                <a:cs typeface="Calibri" pitchFamily="34" charset="0"/>
              </a:rPr>
              <a:t> </a:t>
            </a:r>
            <a:endParaRPr lang="en-US" sz="2800" dirty="0">
              <a:solidFill>
                <a:srgbClr val="FF0000"/>
              </a:solidFill>
            </a:endParaRPr>
          </a:p>
        </p:txBody>
      </p:sp>
      <p:sp>
        <p:nvSpPr>
          <p:cNvPr id="57348" name="Rectangle 3"/>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FR"/>
          </a:p>
        </p:txBody>
      </p:sp>
      <p:pic>
        <p:nvPicPr>
          <p:cNvPr id="57349" name="Picture 579"/>
          <p:cNvPicPr>
            <a:picLocks noChangeAspect="1" noChangeArrowheads="1"/>
          </p:cNvPicPr>
          <p:nvPr/>
        </p:nvPicPr>
        <p:blipFill>
          <a:blip r:embed="rId2" cstate="print">
            <a:extLst>
              <a:ext uri="{28A0092B-C50C-407E-A947-70E740481C1C}">
                <a14:useLocalDpi xmlns:a14="http://schemas.microsoft.com/office/drawing/2010/main" val="0"/>
              </a:ext>
            </a:extLst>
          </a:blip>
          <a:srcRect l="30005" t="29216" r="29659" b="30392"/>
          <a:stretch>
            <a:fillRect/>
          </a:stretch>
        </p:blipFill>
        <p:spPr bwMode="auto">
          <a:xfrm>
            <a:off x="0" y="4572000"/>
            <a:ext cx="2627784"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0" name="Rectangle 5"/>
          <p:cNvSpPr>
            <a:spLocks noChangeArrowheads="1"/>
          </p:cNvSpPr>
          <p:nvPr/>
        </p:nvSpPr>
        <p:spPr bwMode="auto">
          <a:xfrm>
            <a:off x="2678558" y="4929188"/>
            <a:ext cx="635793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Low" rtl="1" eaLnBrk="0" hangingPunct="0"/>
            <a:r>
              <a:rPr lang="ar-DZ" sz="2800" dirty="0">
                <a:latin typeface="Simplified Arabic" pitchFamily="18" charset="-78"/>
                <a:cs typeface="Calibri" pitchFamily="34" charset="0"/>
              </a:rPr>
              <a:t>    </a:t>
            </a:r>
            <a:r>
              <a:rPr lang="ar-SA" sz="2800" dirty="0">
                <a:latin typeface="Simplified Arabic" pitchFamily="18" charset="-78"/>
                <a:cs typeface="Calibri" pitchFamily="34" charset="0"/>
              </a:rPr>
              <a:t>تستخدم لتعريف متغيرات نوعية رقمية أو حرفية مثل متغير النوع أو الحالة الاجتماعية أو المستوى الدراسي</a:t>
            </a:r>
            <a:r>
              <a:rPr lang="en-US" sz="2800" dirty="0">
                <a:latin typeface="Simplified Arabic" pitchFamily="18" charset="-78"/>
                <a:cs typeface="Calibri" pitchFamily="34" charset="0"/>
              </a:rPr>
              <a:t> </a:t>
            </a:r>
            <a:r>
              <a:rPr lang="en-US" sz="2400" dirty="0">
                <a:latin typeface="Simplified Arabic" pitchFamily="18" charset="-78"/>
                <a:cs typeface="Calibri" pitchFamily="34" charset="0"/>
              </a:rPr>
              <a:t>..... .</a:t>
            </a:r>
            <a:endParaRPr lang="en-US" sz="2400" dirty="0"/>
          </a:p>
        </p:txBody>
      </p:sp>
      <p:sp>
        <p:nvSpPr>
          <p:cNvPr id="9" name="Rectangle 8"/>
          <p:cNvSpPr/>
          <p:nvPr/>
        </p:nvSpPr>
        <p:spPr>
          <a:xfrm>
            <a:off x="5161972" y="188640"/>
            <a:ext cx="3730508" cy="523220"/>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rtl="1">
              <a:defRPr/>
            </a:pPr>
            <a:r>
              <a:rPr lang="ar-SA" sz="2800" b="1" dirty="0">
                <a:ln/>
                <a:solidFill>
                  <a:schemeClr val="accent3"/>
                </a:solidFill>
                <a:effectLst>
                  <a:glow rad="139700">
                    <a:schemeClr val="accent4">
                      <a:satMod val="175000"/>
                      <a:alpha val="40000"/>
                    </a:schemeClr>
                  </a:glow>
                </a:effectLst>
                <a:latin typeface="Simplified Arabic" pitchFamily="18" charset="-78"/>
                <a:cs typeface="Calibri" pitchFamily="34" charset="0"/>
              </a:rPr>
              <a:t>3- عرض البيانات </a:t>
            </a:r>
            <a:r>
              <a:rPr lang="en-US" sz="2800" b="1" dirty="0" err="1" smtClean="0">
                <a:ln/>
                <a:solidFill>
                  <a:schemeClr val="accent3"/>
                </a:solidFill>
                <a:effectLst>
                  <a:glow rad="139700">
                    <a:schemeClr val="accent4">
                      <a:satMod val="175000"/>
                      <a:alpha val="40000"/>
                    </a:schemeClr>
                  </a:glow>
                </a:effectLst>
                <a:latin typeface="Simplified Arabic" pitchFamily="18" charset="-78"/>
                <a:cs typeface="Calibri" pitchFamily="34" charset="0"/>
              </a:rPr>
              <a:t>Largeur</a:t>
            </a:r>
            <a:r>
              <a:rPr lang="ar-SA" sz="2800" b="1" dirty="0" err="1" smtClean="0">
                <a:ln/>
                <a:solidFill>
                  <a:schemeClr val="accent3"/>
                </a:solidFill>
                <a:effectLst>
                  <a:glow rad="139700">
                    <a:schemeClr val="accent4">
                      <a:satMod val="175000"/>
                      <a:alpha val="40000"/>
                    </a:schemeClr>
                  </a:glow>
                </a:effectLst>
                <a:latin typeface="Simplified Arabic" pitchFamily="18" charset="-78"/>
                <a:cs typeface="Calibri" pitchFamily="34" charset="0"/>
              </a:rPr>
              <a:t>:</a:t>
            </a:r>
            <a:r>
              <a:rPr lang="ar-SA" sz="2800" b="1" dirty="0" smtClean="0">
                <a:ln/>
                <a:solidFill>
                  <a:schemeClr val="accent3"/>
                </a:solidFill>
                <a:effectLst>
                  <a:glow rad="139700">
                    <a:schemeClr val="accent4">
                      <a:satMod val="175000"/>
                      <a:alpha val="40000"/>
                    </a:schemeClr>
                  </a:glow>
                </a:effectLst>
                <a:latin typeface="Simplified Arabic" pitchFamily="18" charset="-78"/>
                <a:cs typeface="Calibri" pitchFamily="34" charset="0"/>
              </a:rPr>
              <a:t> </a:t>
            </a:r>
            <a:endParaRPr lang="fr-FR" sz="2800" b="1" dirty="0">
              <a:ln/>
              <a:solidFill>
                <a:schemeClr val="accent3"/>
              </a:solidFill>
              <a:effectLst>
                <a:glow rad="139700">
                  <a:schemeClr val="accent4">
                    <a:satMod val="175000"/>
                    <a:alpha val="40000"/>
                  </a:schemeClr>
                </a:glow>
              </a:effectLst>
            </a:endParaRPr>
          </a:p>
        </p:txBody>
      </p:sp>
      <p:sp>
        <p:nvSpPr>
          <p:cNvPr id="57353" name="Rectangle 10"/>
          <p:cNvSpPr>
            <a:spLocks noChangeArrowheads="1"/>
          </p:cNvSpPr>
          <p:nvPr/>
        </p:nvSpPr>
        <p:spPr bwMode="auto">
          <a:xfrm>
            <a:off x="1571625" y="3571875"/>
            <a:ext cx="7143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rtl="1" eaLnBrk="0" hangingPunct="0"/>
            <a:r>
              <a:rPr lang="ar-SA" sz="2800" dirty="0">
                <a:latin typeface="Simplified Arabic" pitchFamily="18" charset="-78"/>
                <a:cs typeface="Calibri" pitchFamily="34" charset="0"/>
              </a:rPr>
              <a:t>يكتب وصف للمتغير وهو مفيد في حال تشابه اسم المتغير.</a:t>
            </a:r>
            <a:r>
              <a:rPr lang="en-US" sz="2800" dirty="0">
                <a:latin typeface="Simplified Arabic" pitchFamily="18" charset="-78"/>
                <a:cs typeface="Calibri" pitchFamily="34" charset="0"/>
              </a:rPr>
              <a:t> </a:t>
            </a:r>
            <a:endParaRPr lang="en-US" sz="2800" dirty="0"/>
          </a:p>
        </p:txBody>
      </p:sp>
      <p:sp>
        <p:nvSpPr>
          <p:cNvPr id="57354" name="Rectangle 11"/>
          <p:cNvSpPr>
            <a:spLocks noChangeArrowheads="1"/>
          </p:cNvSpPr>
          <p:nvPr/>
        </p:nvSpPr>
        <p:spPr bwMode="auto">
          <a:xfrm>
            <a:off x="1285875" y="2276872"/>
            <a:ext cx="75009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rtl="1" eaLnBrk="0" hangingPunct="0"/>
            <a:r>
              <a:rPr lang="ar-SA" sz="2800" dirty="0">
                <a:latin typeface="Simplified Arabic" pitchFamily="18" charset="-78"/>
                <a:cs typeface="Calibri" pitchFamily="34" charset="0"/>
              </a:rPr>
              <a:t>وهو عدد الخانات العشرية التي تستخدم في عملية إدخال البيانات</a:t>
            </a:r>
            <a:r>
              <a:rPr lang="fr-FR" sz="2800" dirty="0">
                <a:latin typeface="Simplified Arabic" pitchFamily="18" charset="-78"/>
                <a:cs typeface="Calibri" pitchFamily="34" charset="0"/>
              </a:rPr>
              <a:t>.</a:t>
            </a:r>
            <a:endParaRPr lang="en-US" sz="2800" dirty="0"/>
          </a:p>
        </p:txBody>
      </p:sp>
      <p:sp>
        <p:nvSpPr>
          <p:cNvPr id="14" name="Rectangle 13"/>
          <p:cNvSpPr/>
          <p:nvPr/>
        </p:nvSpPr>
        <p:spPr>
          <a:xfrm>
            <a:off x="4097704" y="1628800"/>
            <a:ext cx="4722768" cy="523220"/>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rtl="1">
              <a:defRPr/>
            </a:pPr>
            <a:r>
              <a:rPr lang="ar-SA" sz="2800" b="1" dirty="0">
                <a:ln/>
                <a:solidFill>
                  <a:schemeClr val="accent3"/>
                </a:solidFill>
                <a:effectLst>
                  <a:glow rad="101600">
                    <a:schemeClr val="accent4">
                      <a:satMod val="175000"/>
                      <a:alpha val="40000"/>
                    </a:schemeClr>
                  </a:glow>
                </a:effectLst>
                <a:latin typeface="Simplified Arabic" pitchFamily="18" charset="-78"/>
                <a:cs typeface="Calibri" pitchFamily="34" charset="0"/>
              </a:rPr>
              <a:t>4-عدد المنازل العشرية </a:t>
            </a:r>
            <a:r>
              <a:rPr lang="fr-FR" sz="2800" b="1" dirty="0" smtClean="0">
                <a:ln/>
                <a:solidFill>
                  <a:schemeClr val="accent3"/>
                </a:solidFill>
                <a:effectLst>
                  <a:glow rad="101600">
                    <a:schemeClr val="accent4">
                      <a:satMod val="175000"/>
                      <a:alpha val="40000"/>
                    </a:schemeClr>
                  </a:glow>
                </a:effectLst>
                <a:latin typeface="Simplified Arabic" pitchFamily="18" charset="-78"/>
                <a:cs typeface="Calibri" pitchFamily="34" charset="0"/>
              </a:rPr>
              <a:t>Décimales</a:t>
            </a:r>
            <a:r>
              <a:rPr lang="ar-SA" sz="2800" b="1" dirty="0" err="1" smtClean="0">
                <a:ln/>
                <a:solidFill>
                  <a:schemeClr val="accent3"/>
                </a:solidFill>
                <a:effectLst>
                  <a:glow rad="101600">
                    <a:schemeClr val="accent4">
                      <a:satMod val="175000"/>
                      <a:alpha val="40000"/>
                    </a:schemeClr>
                  </a:glow>
                </a:effectLst>
                <a:latin typeface="Simplified Arabic" pitchFamily="18" charset="-78"/>
                <a:cs typeface="Calibri" pitchFamily="34" charset="0"/>
              </a:rPr>
              <a:t>:</a:t>
            </a:r>
            <a:r>
              <a:rPr lang="ar-SA" sz="2800" b="1" dirty="0" smtClean="0">
                <a:ln/>
                <a:solidFill>
                  <a:schemeClr val="accent3"/>
                </a:solidFill>
                <a:effectLst>
                  <a:glow rad="101600">
                    <a:schemeClr val="accent4">
                      <a:satMod val="175000"/>
                      <a:alpha val="40000"/>
                    </a:schemeClr>
                  </a:glow>
                </a:effectLst>
                <a:latin typeface="Simplified Arabic" pitchFamily="18" charset="-78"/>
                <a:cs typeface="Calibri" pitchFamily="34" charset="0"/>
              </a:rPr>
              <a:t> </a:t>
            </a:r>
            <a:endParaRPr lang="fr-FR" sz="2800" b="1" dirty="0">
              <a:ln/>
              <a:solidFill>
                <a:schemeClr val="accent3"/>
              </a:solidFill>
              <a:effectLst>
                <a:glow rad="101600">
                  <a:schemeClr val="accent4">
                    <a:satMod val="175000"/>
                    <a:alpha val="40000"/>
                  </a:schemeClr>
                </a:glow>
              </a:effectLst>
            </a:endParaRPr>
          </a:p>
        </p:txBody>
      </p:sp>
      <p:sp>
        <p:nvSpPr>
          <p:cNvPr id="16" name="Rectangle 15"/>
          <p:cNvSpPr/>
          <p:nvPr/>
        </p:nvSpPr>
        <p:spPr>
          <a:xfrm>
            <a:off x="5004048" y="3000372"/>
            <a:ext cx="3825086" cy="523220"/>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rtl="1">
              <a:defRPr/>
            </a:pPr>
            <a:r>
              <a:rPr lang="ar-SA" sz="2800" b="1" dirty="0">
                <a:ln/>
                <a:solidFill>
                  <a:schemeClr val="accent3"/>
                </a:solidFill>
                <a:effectLst>
                  <a:glow rad="139700">
                    <a:schemeClr val="accent4">
                      <a:satMod val="175000"/>
                      <a:alpha val="40000"/>
                    </a:schemeClr>
                  </a:glow>
                </a:effectLst>
                <a:latin typeface="Simplified Arabic" pitchFamily="18" charset="-78"/>
                <a:cs typeface="Calibri" pitchFamily="34" charset="0"/>
              </a:rPr>
              <a:t>5- وصف المتغير </a:t>
            </a:r>
            <a:r>
              <a:rPr lang="en-US" sz="2800" b="1" dirty="0" smtClean="0">
                <a:ln/>
                <a:solidFill>
                  <a:schemeClr val="accent3"/>
                </a:solidFill>
                <a:effectLst>
                  <a:glow rad="139700">
                    <a:schemeClr val="accent4">
                      <a:satMod val="175000"/>
                      <a:alpha val="40000"/>
                    </a:schemeClr>
                  </a:glow>
                </a:effectLst>
                <a:latin typeface="Simplified Arabic" pitchFamily="18" charset="-78"/>
                <a:cs typeface="Calibri" pitchFamily="34" charset="0"/>
              </a:rPr>
              <a:t>Etiquette</a:t>
            </a:r>
            <a:r>
              <a:rPr lang="ar-SA" sz="2800" b="1" dirty="0" err="1" smtClean="0">
                <a:ln/>
                <a:solidFill>
                  <a:schemeClr val="accent3"/>
                </a:solidFill>
                <a:effectLst>
                  <a:glow rad="139700">
                    <a:schemeClr val="accent4">
                      <a:satMod val="175000"/>
                      <a:alpha val="40000"/>
                    </a:schemeClr>
                  </a:glow>
                </a:effectLst>
                <a:latin typeface="Simplified Arabic" pitchFamily="18" charset="-78"/>
                <a:cs typeface="Calibri" pitchFamily="34" charset="0"/>
              </a:rPr>
              <a:t>:</a:t>
            </a:r>
            <a:r>
              <a:rPr lang="ar-SA" sz="2800" b="1" dirty="0" smtClean="0">
                <a:ln/>
                <a:solidFill>
                  <a:schemeClr val="accent3"/>
                </a:solidFill>
                <a:effectLst>
                  <a:glow rad="139700">
                    <a:schemeClr val="accent4">
                      <a:satMod val="175000"/>
                      <a:alpha val="40000"/>
                    </a:schemeClr>
                  </a:glow>
                </a:effectLst>
                <a:latin typeface="Simplified Arabic" pitchFamily="18" charset="-78"/>
                <a:cs typeface="Calibri" pitchFamily="34" charset="0"/>
              </a:rPr>
              <a:t> </a:t>
            </a:r>
            <a:endParaRPr lang="fr-FR" sz="2800" b="1" dirty="0">
              <a:ln/>
              <a:solidFill>
                <a:schemeClr val="accent3"/>
              </a:solidFill>
              <a:effectLst>
                <a:glow rad="139700">
                  <a:schemeClr val="accent4">
                    <a:satMod val="175000"/>
                    <a:alpha val="40000"/>
                  </a:schemeClr>
                </a:glow>
              </a:effectLst>
            </a:endParaRPr>
          </a:p>
        </p:txBody>
      </p:sp>
      <p:sp>
        <p:nvSpPr>
          <p:cNvPr id="17" name="Rectangle 16"/>
          <p:cNvSpPr/>
          <p:nvPr/>
        </p:nvSpPr>
        <p:spPr>
          <a:xfrm>
            <a:off x="4990577" y="4143380"/>
            <a:ext cx="3829895" cy="523220"/>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rtl="1">
              <a:defRPr/>
            </a:pPr>
            <a:r>
              <a:rPr lang="ar-SA" sz="2800" b="1" dirty="0">
                <a:ln/>
                <a:solidFill>
                  <a:schemeClr val="accent3"/>
                </a:solidFill>
                <a:effectLst>
                  <a:glow rad="139700">
                    <a:schemeClr val="accent4">
                      <a:satMod val="175000"/>
                      <a:alpha val="40000"/>
                    </a:schemeClr>
                  </a:glow>
                </a:effectLst>
                <a:latin typeface="Simplified Arabic" pitchFamily="18" charset="-78"/>
                <a:cs typeface="Calibri" pitchFamily="34" charset="0"/>
              </a:rPr>
              <a:t>6-</a:t>
            </a:r>
            <a:r>
              <a:rPr lang="en-US" sz="2800" b="1" dirty="0">
                <a:ln/>
                <a:solidFill>
                  <a:schemeClr val="accent3"/>
                </a:solidFill>
                <a:effectLst>
                  <a:glow rad="139700">
                    <a:schemeClr val="accent4">
                      <a:satMod val="175000"/>
                      <a:alpha val="40000"/>
                    </a:schemeClr>
                  </a:glow>
                </a:effectLst>
                <a:latin typeface="Simplified Arabic" pitchFamily="18" charset="-78"/>
                <a:cs typeface="Calibri" pitchFamily="34" charset="0"/>
              </a:rPr>
              <a:t>) </a:t>
            </a:r>
            <a:r>
              <a:rPr lang="ar-SA" sz="2800" b="1" dirty="0">
                <a:ln/>
                <a:solidFill>
                  <a:schemeClr val="accent3"/>
                </a:solidFill>
                <a:effectLst>
                  <a:glow rad="139700">
                    <a:schemeClr val="accent4">
                      <a:satMod val="175000"/>
                      <a:alpha val="40000"/>
                    </a:schemeClr>
                  </a:glow>
                </a:effectLst>
                <a:latin typeface="Simplified Arabic" pitchFamily="18" charset="-78"/>
                <a:cs typeface="Calibri" pitchFamily="34" charset="0"/>
              </a:rPr>
              <a:t>القيمة</a:t>
            </a:r>
            <a:r>
              <a:rPr lang="en-US" sz="2800" b="1" dirty="0">
                <a:ln/>
                <a:solidFill>
                  <a:schemeClr val="accent3"/>
                </a:solidFill>
                <a:effectLst>
                  <a:glow rad="139700">
                    <a:schemeClr val="accent4">
                      <a:satMod val="175000"/>
                      <a:alpha val="40000"/>
                    </a:schemeClr>
                  </a:glow>
                </a:effectLst>
                <a:latin typeface="Simplified Arabic" pitchFamily="18" charset="-78"/>
                <a:cs typeface="Calibri" pitchFamily="34" charset="0"/>
              </a:rPr>
              <a:t> ( </a:t>
            </a:r>
            <a:r>
              <a:rPr lang="ar-SA" sz="2800" b="1" dirty="0">
                <a:ln/>
                <a:solidFill>
                  <a:schemeClr val="accent3"/>
                </a:solidFill>
                <a:effectLst>
                  <a:glow rad="139700">
                    <a:schemeClr val="accent4">
                      <a:satMod val="175000"/>
                      <a:alpha val="40000"/>
                    </a:schemeClr>
                  </a:glow>
                </a:effectLst>
                <a:latin typeface="Simplified Arabic" pitchFamily="18" charset="-78"/>
                <a:cs typeface="Calibri" pitchFamily="34" charset="0"/>
              </a:rPr>
              <a:t>الكود </a:t>
            </a:r>
            <a:r>
              <a:rPr lang="en-US" sz="2800" b="1" dirty="0" err="1" smtClean="0">
                <a:ln/>
                <a:solidFill>
                  <a:schemeClr val="accent3"/>
                </a:solidFill>
                <a:effectLst>
                  <a:glow rad="139700">
                    <a:schemeClr val="accent4">
                      <a:satMod val="175000"/>
                      <a:alpha val="40000"/>
                    </a:schemeClr>
                  </a:glow>
                </a:effectLst>
                <a:latin typeface="Simplified Arabic" pitchFamily="18" charset="-78"/>
                <a:cs typeface="Calibri" pitchFamily="34" charset="0"/>
              </a:rPr>
              <a:t>Valeurs</a:t>
            </a:r>
            <a:r>
              <a:rPr lang="ar-SA" sz="2800" b="1" dirty="0" err="1" smtClean="0">
                <a:ln/>
                <a:solidFill>
                  <a:schemeClr val="accent3"/>
                </a:solidFill>
                <a:effectLst>
                  <a:glow rad="139700">
                    <a:schemeClr val="accent4">
                      <a:satMod val="175000"/>
                      <a:alpha val="40000"/>
                    </a:schemeClr>
                  </a:glow>
                </a:effectLst>
                <a:latin typeface="Simplified Arabic" pitchFamily="18" charset="-78"/>
                <a:cs typeface="Calibri" pitchFamily="34" charset="0"/>
              </a:rPr>
              <a:t>:</a:t>
            </a:r>
            <a:r>
              <a:rPr lang="ar-SA" sz="2800" b="1" dirty="0" smtClean="0">
                <a:ln/>
                <a:solidFill>
                  <a:schemeClr val="accent3"/>
                </a:solidFill>
                <a:effectLst>
                  <a:glow rad="139700">
                    <a:schemeClr val="accent4">
                      <a:satMod val="175000"/>
                      <a:alpha val="40000"/>
                    </a:schemeClr>
                  </a:glow>
                </a:effectLst>
                <a:latin typeface="Simplified Arabic" pitchFamily="18" charset="-78"/>
                <a:cs typeface="Calibri" pitchFamily="34" charset="0"/>
              </a:rPr>
              <a:t>  </a:t>
            </a:r>
            <a:endParaRPr lang="fr-FR" sz="2800" b="1" dirty="0">
              <a:ln/>
              <a:solidFill>
                <a:schemeClr val="accent3"/>
              </a:solidFill>
              <a:effectLst>
                <a:glow rad="139700">
                  <a:schemeClr val="accent4">
                    <a:satMod val="175000"/>
                    <a:alpha val="40000"/>
                  </a:schemeClr>
                </a:glow>
              </a:effectLst>
            </a:endParaRPr>
          </a:p>
        </p:txBody>
      </p:sp>
      <p:sp>
        <p:nvSpPr>
          <p:cNvPr id="12" name="Espace réservé du numéro de diapositive 11"/>
          <p:cNvSpPr>
            <a:spLocks noGrp="1"/>
          </p:cNvSpPr>
          <p:nvPr>
            <p:ph type="sldNum" sz="quarter" idx="12"/>
          </p:nvPr>
        </p:nvSpPr>
        <p:spPr/>
        <p:txBody>
          <a:bodyPr/>
          <a:lstStyle/>
          <a:p>
            <a:fld id="{CF4668DC-857F-487D-BFFA-8C0CA5037977}" type="slidenum">
              <a:rPr lang="fr-BE" smtClean="0"/>
              <a:pPr/>
              <a:t>33</a:t>
            </a:fld>
            <a:endParaRPr lang="fr-BE"/>
          </a:p>
        </p:txBody>
      </p:sp>
    </p:spTree>
  </p:cSld>
  <p:clrMapOvr>
    <a:masterClrMapping/>
  </p:clrMapOvr>
  <p:transition spd="slow">
    <p:randomBar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497754" y="2714620"/>
            <a:ext cx="3786214" cy="23574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eaLnBrk="0" fontAlgn="base" hangingPunct="0">
              <a:spcBef>
                <a:spcPct val="0"/>
              </a:spcBef>
              <a:spcAft>
                <a:spcPct val="0"/>
              </a:spcAft>
            </a:pPr>
            <a:r>
              <a:rPr lang="ar-DZ" dirty="0" smtClean="0">
                <a:solidFill>
                  <a:schemeClr val="tx1"/>
                </a:solidFill>
                <a:latin typeface="Calibri" pitchFamily="34" charset="0"/>
                <a:ea typeface="Calibri" pitchFamily="34" charset="0"/>
                <a:cs typeface="Arial" pitchFamily="34" charset="0"/>
              </a:rPr>
              <a:t>ولتعريف بعض قيم المتغير بأنها قيم مفقودة ( أي أن هذه القيم موجودة فعلا و لكن لا نرغب في إدخالها في التحليل الإحصائي ) لكونها قيم شاذة مثلا أو لكون السؤال لا ينطبق على المستجيب و لتعريفها نقوم بما</a:t>
            </a:r>
            <a:r>
              <a:rPr lang="fr-FR" dirty="0" smtClean="0">
                <a:solidFill>
                  <a:schemeClr val="tx1"/>
                </a:solidFill>
                <a:latin typeface="Calibri" pitchFamily="34" charset="0"/>
                <a:ea typeface="Calibri" pitchFamily="34" charset="0"/>
                <a:cs typeface="Arial" pitchFamily="34" charset="0"/>
              </a:rPr>
              <a:t> </a:t>
            </a:r>
            <a:r>
              <a:rPr lang="ar-DZ" dirty="0" smtClean="0">
                <a:solidFill>
                  <a:schemeClr val="tx1"/>
                </a:solidFill>
                <a:latin typeface="Calibri" pitchFamily="34" charset="0"/>
                <a:ea typeface="Calibri" pitchFamily="34" charset="0"/>
                <a:cs typeface="Arial" pitchFamily="34" charset="0"/>
              </a:rPr>
              <a:t>يلي:</a:t>
            </a:r>
            <a:endParaRPr lang="fr-FR" dirty="0" smtClean="0">
              <a:solidFill>
                <a:schemeClr val="tx1"/>
              </a:solidFill>
              <a:latin typeface="Arial" pitchFamily="34" charset="0"/>
              <a:cs typeface="Arial" pitchFamily="34" charset="0"/>
            </a:endParaRPr>
          </a:p>
          <a:p>
            <a:pPr lvl="0" algn="r" rtl="1" eaLnBrk="0" fontAlgn="base" hangingPunct="0">
              <a:spcBef>
                <a:spcPct val="0"/>
              </a:spcBef>
              <a:spcAft>
                <a:spcPct val="0"/>
              </a:spcAft>
            </a:pPr>
            <a:r>
              <a:rPr lang="ar-DZ" dirty="0" smtClean="0">
                <a:solidFill>
                  <a:schemeClr val="tx1"/>
                </a:solidFill>
                <a:latin typeface="Calibri" pitchFamily="34" charset="0"/>
                <a:ea typeface="Calibri" pitchFamily="34" charset="0"/>
                <a:cs typeface="Arial" pitchFamily="34" charset="0"/>
              </a:rPr>
              <a:t>نفتحها </a:t>
            </a:r>
            <a:r>
              <a:rPr lang="ar-DZ" dirty="0" err="1" smtClean="0">
                <a:solidFill>
                  <a:schemeClr val="tx1"/>
                </a:solidFill>
                <a:latin typeface="Calibri" pitchFamily="34" charset="0"/>
                <a:ea typeface="Calibri" pitchFamily="34" charset="0"/>
                <a:cs typeface="Arial" pitchFamily="34" charset="0"/>
              </a:rPr>
              <a:t>و</a:t>
            </a:r>
            <a:r>
              <a:rPr lang="ar-DZ" dirty="0" smtClean="0">
                <a:solidFill>
                  <a:schemeClr val="tx1"/>
                </a:solidFill>
                <a:latin typeface="Calibri" pitchFamily="34" charset="0"/>
                <a:ea typeface="Calibri" pitchFamily="34" charset="0"/>
                <a:cs typeface="Arial" pitchFamily="34" charset="0"/>
              </a:rPr>
              <a:t> عند ظهور صندوق حوار القيم المفقودة </a:t>
            </a:r>
            <a:r>
              <a:rPr lang="ar-DZ" dirty="0" err="1" smtClean="0">
                <a:solidFill>
                  <a:schemeClr val="tx1"/>
                </a:solidFill>
                <a:latin typeface="Calibri" pitchFamily="34" charset="0"/>
                <a:ea typeface="Calibri" pitchFamily="34" charset="0"/>
                <a:cs typeface="Arial" pitchFamily="34" charset="0"/>
              </a:rPr>
              <a:t>و</a:t>
            </a:r>
            <a:r>
              <a:rPr lang="ar-DZ" dirty="0" smtClean="0">
                <a:solidFill>
                  <a:schemeClr val="tx1"/>
                </a:solidFill>
                <a:latin typeface="Calibri" pitchFamily="34" charset="0"/>
                <a:ea typeface="Calibri" pitchFamily="34" charset="0"/>
                <a:cs typeface="Arial" pitchFamily="34" charset="0"/>
              </a:rPr>
              <a:t> الذي يحتوي الخيارات التالية:</a:t>
            </a:r>
            <a:endParaRPr lang="fr-FR" dirty="0" smtClean="0">
              <a:solidFill>
                <a:schemeClr val="tx1"/>
              </a:solidFill>
              <a:latin typeface="Arial" pitchFamily="34" charset="0"/>
              <a:cs typeface="Arial" pitchFamily="34" charset="0"/>
            </a:endParaRPr>
          </a:p>
        </p:txBody>
      </p:sp>
      <p:sp>
        <p:nvSpPr>
          <p:cNvPr id="6" name="Rectangle 5"/>
          <p:cNvSpPr/>
          <p:nvPr/>
        </p:nvSpPr>
        <p:spPr>
          <a:xfrm>
            <a:off x="611560" y="2780928"/>
            <a:ext cx="3531812" cy="20717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fontAlgn="base">
              <a:spcBef>
                <a:spcPct val="0"/>
              </a:spcBef>
              <a:spcAft>
                <a:spcPct val="0"/>
              </a:spcAft>
            </a:pPr>
            <a:r>
              <a:rPr lang="ar-DZ" dirty="0" smtClean="0">
                <a:solidFill>
                  <a:schemeClr val="tx1"/>
                </a:solidFill>
                <a:latin typeface="Calibri" pitchFamily="34" charset="0"/>
                <a:ea typeface="Calibri" pitchFamily="34" charset="0"/>
                <a:cs typeface="Arial" pitchFamily="34" charset="0"/>
              </a:rPr>
              <a:t>بحيث يمكن تحديد القيم المفقودة الواقعة ضمن مجال بالإضافة إلى قيمة مفقودة واحدة مثال: أن يكون المجال بين القيمتين 2 و4 بالإضافة إلى قيمة محددة.</a:t>
            </a:r>
            <a:endParaRPr lang="fr-FR" dirty="0" smtClean="0">
              <a:solidFill>
                <a:schemeClr val="tx1"/>
              </a:solidFill>
              <a:latin typeface="Arial" pitchFamily="34" charset="0"/>
              <a:cs typeface="Arial" pitchFamily="34" charset="0"/>
            </a:endParaRPr>
          </a:p>
        </p:txBody>
      </p:sp>
      <p:pic>
        <p:nvPicPr>
          <p:cNvPr id="7" name="Image 6"/>
          <p:cNvPicPr>
            <a:picLocks noChangeAspect="1"/>
          </p:cNvPicPr>
          <p:nvPr/>
        </p:nvPicPr>
        <p:blipFill>
          <a:blip r:embed="rId3" cstate="print"/>
          <a:srcRect l="32178" t="22500" r="32666" b="28750"/>
          <a:stretch>
            <a:fillRect/>
          </a:stretch>
        </p:blipFill>
        <p:spPr>
          <a:xfrm>
            <a:off x="4322158" y="2714620"/>
            <a:ext cx="4786346" cy="3000396"/>
          </a:xfrm>
          <a:prstGeom prst="rect">
            <a:avLst/>
          </a:prstGeom>
        </p:spPr>
      </p:pic>
      <p:sp>
        <p:nvSpPr>
          <p:cNvPr id="8" name="Rectangle 7"/>
          <p:cNvSpPr/>
          <p:nvPr/>
        </p:nvSpPr>
        <p:spPr>
          <a:xfrm>
            <a:off x="539552" y="2852936"/>
            <a:ext cx="8604448" cy="23762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rtl="1" eaLnBrk="0" fontAlgn="base" hangingPunct="0">
              <a:spcBef>
                <a:spcPct val="0"/>
              </a:spcBef>
              <a:spcAft>
                <a:spcPct val="0"/>
              </a:spcAft>
            </a:pPr>
            <a:r>
              <a:rPr lang="ar-DZ" sz="2200" dirty="0" smtClean="0">
                <a:solidFill>
                  <a:schemeClr val="tx1"/>
                </a:solidFill>
                <a:latin typeface="Calibri" pitchFamily="34" charset="0"/>
                <a:ea typeface="Calibri" pitchFamily="34" charset="0"/>
                <a:cs typeface="Arial" pitchFamily="34" charset="0"/>
              </a:rPr>
              <a:t>يوجد نوعان من القيم المفقودة في برنامج </a:t>
            </a:r>
            <a:r>
              <a:rPr lang="fr-FR" sz="2200" dirty="0" smtClean="0">
                <a:solidFill>
                  <a:schemeClr val="tx1"/>
                </a:solidFill>
                <a:latin typeface="Calibri" pitchFamily="34" charset="0"/>
                <a:ea typeface="Calibri" pitchFamily="34" charset="0"/>
                <a:cs typeface="Arial" pitchFamily="34" charset="0"/>
              </a:rPr>
              <a:t>SPSS</a:t>
            </a:r>
            <a:r>
              <a:rPr lang="ar-DZ" sz="2200" dirty="0" smtClean="0">
                <a:solidFill>
                  <a:schemeClr val="tx1"/>
                </a:solidFill>
                <a:latin typeface="Calibri" pitchFamily="34" charset="0"/>
                <a:ea typeface="Calibri" pitchFamily="34" charset="0"/>
                <a:cs typeface="Arial" pitchFamily="34" charset="0"/>
              </a:rPr>
              <a:t> :</a:t>
            </a:r>
            <a:endParaRPr lang="fr-FR" sz="2200" dirty="0" smtClean="0">
              <a:solidFill>
                <a:schemeClr val="tx1"/>
              </a:solidFill>
              <a:latin typeface="Arial" pitchFamily="34" charset="0"/>
              <a:cs typeface="Arial" pitchFamily="34" charset="0"/>
            </a:endParaRPr>
          </a:p>
          <a:p>
            <a:pPr lvl="0" algn="just" rtl="1" eaLnBrk="0" fontAlgn="base" hangingPunct="0">
              <a:spcBef>
                <a:spcPct val="0"/>
              </a:spcBef>
              <a:spcAft>
                <a:spcPct val="0"/>
              </a:spcAft>
            </a:pPr>
            <a:r>
              <a:rPr lang="ar-DZ" sz="2200" dirty="0" smtClean="0">
                <a:solidFill>
                  <a:srgbClr val="FFC000"/>
                </a:solidFill>
                <a:latin typeface="Calibri" pitchFamily="34" charset="0"/>
                <a:ea typeface="Calibri" pitchFamily="34" charset="0"/>
                <a:cs typeface="Arial" pitchFamily="34" charset="0"/>
              </a:rPr>
              <a:t>النوع الأول: </a:t>
            </a:r>
            <a:r>
              <a:rPr lang="ar-DZ" sz="2200" dirty="0" smtClean="0">
                <a:solidFill>
                  <a:schemeClr val="tx1"/>
                </a:solidFill>
                <a:latin typeface="Calibri" pitchFamily="34" charset="0"/>
                <a:ea typeface="Calibri" pitchFamily="34" charset="0"/>
                <a:cs typeface="Arial" pitchFamily="34" charset="0"/>
              </a:rPr>
              <a:t>القيم المفقودة التي تحدد من طرف المستخدم و هي في الأصل موجودة و لكن تم تحديدها كقيم مفقودة في صندوق الحوار الخاص بالقيم المفقودة.</a:t>
            </a:r>
            <a:endParaRPr lang="en-US" sz="2200" dirty="0" smtClean="0">
              <a:solidFill>
                <a:schemeClr val="tx1"/>
              </a:solidFill>
              <a:latin typeface="Calibri" pitchFamily="34" charset="0"/>
              <a:ea typeface="Calibri" pitchFamily="34" charset="0"/>
              <a:cs typeface="Arial" pitchFamily="34" charset="0"/>
            </a:endParaRPr>
          </a:p>
          <a:p>
            <a:pPr lvl="0" algn="just" rtl="1" eaLnBrk="0" fontAlgn="base" hangingPunct="0">
              <a:spcBef>
                <a:spcPct val="0"/>
              </a:spcBef>
              <a:spcAft>
                <a:spcPct val="0"/>
              </a:spcAft>
            </a:pPr>
            <a:r>
              <a:rPr lang="ar-DZ" sz="2200" dirty="0" smtClean="0">
                <a:solidFill>
                  <a:srgbClr val="FFC000"/>
                </a:solidFill>
                <a:latin typeface="Calibri" pitchFamily="34" charset="0"/>
                <a:ea typeface="Calibri" pitchFamily="34" charset="0"/>
                <a:cs typeface="Arial" pitchFamily="34" charset="0"/>
              </a:rPr>
              <a:t>النوع الثاني: </a:t>
            </a:r>
            <a:r>
              <a:rPr lang="ar-DZ" sz="2200" dirty="0" smtClean="0">
                <a:solidFill>
                  <a:schemeClr val="tx1"/>
                </a:solidFill>
                <a:latin typeface="Calibri" pitchFamily="34" charset="0"/>
                <a:ea typeface="Calibri" pitchFamily="34" charset="0"/>
                <a:cs typeface="Arial" pitchFamily="34" charset="0"/>
              </a:rPr>
              <a:t>هي قيم المتغير المفقودة أصلا أي أنها خلايا فارغة لعدم توفر البيانات لنتيجة عدم الاستجابة من طرف شخص أو أكثر</a:t>
            </a:r>
            <a:r>
              <a:rPr lang="fr-FR" sz="2200" dirty="0" smtClean="0">
                <a:solidFill>
                  <a:schemeClr val="tx1"/>
                </a:solidFill>
                <a:latin typeface="Calibri" pitchFamily="34" charset="0"/>
                <a:ea typeface="Calibri" pitchFamily="34" charset="0"/>
                <a:cs typeface="Arial" pitchFamily="34" charset="0"/>
              </a:rPr>
              <a:t> </a:t>
            </a:r>
            <a:r>
              <a:rPr lang="ar-DZ" sz="2200" dirty="0" smtClean="0">
                <a:solidFill>
                  <a:schemeClr val="tx1"/>
                </a:solidFill>
                <a:latin typeface="Calibri" pitchFamily="34" charset="0"/>
                <a:ea typeface="Calibri" pitchFamily="34" charset="0"/>
                <a:cs typeface="Arial" pitchFamily="34" charset="0"/>
              </a:rPr>
              <a:t>على سؤال معين في الاستبيان مثلا.</a:t>
            </a:r>
            <a:r>
              <a:rPr lang="fr-FR" sz="2200" dirty="0" smtClean="0">
                <a:solidFill>
                  <a:schemeClr val="tx1"/>
                </a:solidFill>
                <a:latin typeface="Arial" pitchFamily="34" charset="0"/>
                <a:cs typeface="Arial" pitchFamily="34" charset="0"/>
              </a:rPr>
              <a:t> </a:t>
            </a:r>
          </a:p>
        </p:txBody>
      </p:sp>
      <p:pic>
        <p:nvPicPr>
          <p:cNvPr id="9" name="Image 8"/>
          <p:cNvPicPr>
            <a:picLocks noChangeAspect="1"/>
          </p:cNvPicPr>
          <p:nvPr/>
        </p:nvPicPr>
        <p:blipFill>
          <a:blip r:embed="rId4" cstate="print"/>
          <a:srcRect l="32910" t="22500" r="32666" b="28750"/>
          <a:stretch>
            <a:fillRect/>
          </a:stretch>
        </p:blipFill>
        <p:spPr>
          <a:xfrm>
            <a:off x="4499992" y="2714620"/>
            <a:ext cx="4429726" cy="2928958"/>
          </a:xfrm>
          <a:prstGeom prst="rect">
            <a:avLst/>
          </a:prstGeom>
        </p:spPr>
      </p:pic>
      <p:pic>
        <p:nvPicPr>
          <p:cNvPr id="10" name="Picture 2"/>
          <p:cNvPicPr>
            <a:picLocks noChangeAspect="1" noChangeArrowheads="1"/>
          </p:cNvPicPr>
          <p:nvPr/>
        </p:nvPicPr>
        <p:blipFill>
          <a:blip r:embed="rId5" cstate="print"/>
          <a:srcRect l="33514" t="23713" r="40732" b="44296"/>
          <a:stretch>
            <a:fillRect/>
          </a:stretch>
        </p:blipFill>
        <p:spPr bwMode="auto">
          <a:xfrm>
            <a:off x="4499992" y="2714620"/>
            <a:ext cx="4358288" cy="2928958"/>
          </a:xfrm>
          <a:prstGeom prst="rect">
            <a:avLst/>
          </a:prstGeom>
          <a:noFill/>
          <a:ln w="9525">
            <a:noFill/>
            <a:miter lim="800000"/>
            <a:headEnd/>
            <a:tailEnd/>
          </a:ln>
          <a:effectLst/>
        </p:spPr>
      </p:pic>
      <p:sp>
        <p:nvSpPr>
          <p:cNvPr id="11" name="Rectangle 10"/>
          <p:cNvSpPr/>
          <p:nvPr/>
        </p:nvSpPr>
        <p:spPr>
          <a:xfrm>
            <a:off x="5104263" y="332656"/>
            <a:ext cx="3788217" cy="523220"/>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rtl="1">
              <a:defRPr/>
            </a:pPr>
            <a:r>
              <a:rPr lang="ar-SA" sz="2800" b="1" dirty="0">
                <a:ln/>
                <a:solidFill>
                  <a:schemeClr val="accent3"/>
                </a:solidFill>
                <a:effectLst>
                  <a:glow rad="139700">
                    <a:schemeClr val="accent4">
                      <a:satMod val="175000"/>
                      <a:alpha val="40000"/>
                    </a:schemeClr>
                  </a:glow>
                </a:effectLst>
                <a:latin typeface="Simplified Arabic" pitchFamily="18" charset="-78"/>
                <a:cs typeface="Calibri" pitchFamily="34" charset="0"/>
              </a:rPr>
              <a:t>7-عرض </a:t>
            </a:r>
            <a:r>
              <a:rPr lang="ar-SA" sz="2800" b="1" dirty="0" smtClean="0">
                <a:ln/>
                <a:solidFill>
                  <a:schemeClr val="accent3"/>
                </a:solidFill>
                <a:effectLst>
                  <a:glow rad="139700">
                    <a:schemeClr val="accent4">
                      <a:satMod val="175000"/>
                      <a:alpha val="40000"/>
                    </a:schemeClr>
                  </a:glow>
                </a:effectLst>
                <a:latin typeface="Simplified Arabic" pitchFamily="18" charset="-78"/>
                <a:cs typeface="Calibri" pitchFamily="34" charset="0"/>
              </a:rPr>
              <a:t>العمود </a:t>
            </a:r>
            <a:r>
              <a:rPr lang="fr-FR" sz="2800" b="1" dirty="0" smtClean="0">
                <a:ln/>
                <a:solidFill>
                  <a:schemeClr val="accent3"/>
                </a:solidFill>
                <a:effectLst>
                  <a:glow rad="139700">
                    <a:schemeClr val="accent4">
                      <a:satMod val="175000"/>
                      <a:alpha val="40000"/>
                    </a:schemeClr>
                  </a:glow>
                </a:effectLst>
                <a:latin typeface="Simplified Arabic" pitchFamily="18" charset="-78"/>
                <a:cs typeface="Calibri" pitchFamily="34" charset="0"/>
              </a:rPr>
              <a:t>Colonnes</a:t>
            </a:r>
            <a:r>
              <a:rPr lang="ar-SA" sz="2800" b="1" dirty="0" err="1" smtClean="0">
                <a:ln/>
                <a:solidFill>
                  <a:schemeClr val="accent3"/>
                </a:solidFill>
                <a:effectLst>
                  <a:glow rad="139700">
                    <a:schemeClr val="accent4">
                      <a:satMod val="175000"/>
                      <a:alpha val="40000"/>
                    </a:schemeClr>
                  </a:glow>
                </a:effectLst>
                <a:latin typeface="Simplified Arabic" pitchFamily="18" charset="-78"/>
                <a:cs typeface="Calibri" pitchFamily="34" charset="0"/>
              </a:rPr>
              <a:t>:</a:t>
            </a:r>
            <a:r>
              <a:rPr lang="ar-SA" sz="2800" b="1" dirty="0" smtClean="0">
                <a:ln/>
                <a:solidFill>
                  <a:schemeClr val="accent3"/>
                </a:solidFill>
                <a:effectLst>
                  <a:glow rad="139700">
                    <a:schemeClr val="accent4">
                      <a:satMod val="175000"/>
                      <a:alpha val="40000"/>
                    </a:schemeClr>
                  </a:glow>
                </a:effectLst>
                <a:latin typeface="Simplified Arabic" pitchFamily="18" charset="-78"/>
                <a:cs typeface="Calibri" pitchFamily="34" charset="0"/>
              </a:rPr>
              <a:t> </a:t>
            </a:r>
            <a:endParaRPr lang="fr-FR" sz="2800" b="1" dirty="0">
              <a:ln/>
              <a:solidFill>
                <a:schemeClr val="accent3"/>
              </a:solidFill>
              <a:effectLst>
                <a:glow rad="139700">
                  <a:schemeClr val="accent4">
                    <a:satMod val="175000"/>
                    <a:alpha val="40000"/>
                  </a:schemeClr>
                </a:glow>
              </a:effectLst>
            </a:endParaRPr>
          </a:p>
        </p:txBody>
      </p:sp>
      <p:sp>
        <p:nvSpPr>
          <p:cNvPr id="12" name="Rectangle 8"/>
          <p:cNvSpPr>
            <a:spLocks noChangeArrowheads="1"/>
          </p:cNvSpPr>
          <p:nvPr/>
        </p:nvSpPr>
        <p:spPr bwMode="auto">
          <a:xfrm>
            <a:off x="642938" y="836712"/>
            <a:ext cx="821531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Low" rtl="1" eaLnBrk="0" hangingPunct="0"/>
            <a:r>
              <a:rPr lang="ar-SA" sz="2800" dirty="0">
                <a:latin typeface="Simplified Arabic" pitchFamily="18" charset="-78"/>
                <a:cs typeface="Calibri" pitchFamily="34" charset="0"/>
              </a:rPr>
              <a:t>يحدد عرض العمود الذي يوجد فيه المتغير في شاشة </a:t>
            </a:r>
            <a:r>
              <a:rPr lang="en-US" sz="2800" dirty="0" err="1" smtClean="0">
                <a:latin typeface="Simplified Arabic" pitchFamily="18" charset="-78"/>
                <a:cs typeface="Calibri" pitchFamily="34" charset="0"/>
              </a:rPr>
              <a:t>Affichage</a:t>
            </a:r>
            <a:r>
              <a:rPr lang="en-US" sz="2800" dirty="0" smtClean="0">
                <a:latin typeface="Simplified Arabic" pitchFamily="18" charset="-78"/>
                <a:cs typeface="Calibri" pitchFamily="34" charset="0"/>
              </a:rPr>
              <a:t> des </a:t>
            </a:r>
            <a:r>
              <a:rPr lang="en-US" sz="2800" dirty="0" err="1" smtClean="0">
                <a:latin typeface="Simplified Arabic" pitchFamily="18" charset="-78"/>
                <a:cs typeface="Calibri" pitchFamily="34" charset="0"/>
              </a:rPr>
              <a:t>données</a:t>
            </a:r>
            <a:r>
              <a:rPr lang="ar-DZ" sz="2800" dirty="0" smtClean="0">
                <a:latin typeface="Simplified Arabic" pitchFamily="18" charset="-78"/>
                <a:cs typeface="Calibri" pitchFamily="34" charset="0"/>
              </a:rPr>
              <a:t>.</a:t>
            </a:r>
            <a:endParaRPr lang="en-US" sz="2800" dirty="0"/>
          </a:p>
        </p:txBody>
      </p:sp>
      <p:sp>
        <p:nvSpPr>
          <p:cNvPr id="13" name="Rectangle 12"/>
          <p:cNvSpPr/>
          <p:nvPr/>
        </p:nvSpPr>
        <p:spPr>
          <a:xfrm>
            <a:off x="4791678" y="1412776"/>
            <a:ext cx="4100802" cy="523220"/>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rtl="1">
              <a:defRPr/>
            </a:pPr>
            <a:r>
              <a:rPr lang="ar-DZ" sz="2800" b="1" dirty="0">
                <a:ln/>
                <a:solidFill>
                  <a:schemeClr val="accent3"/>
                </a:solidFill>
                <a:effectLst>
                  <a:glow rad="139700">
                    <a:schemeClr val="accent4">
                      <a:satMod val="175000"/>
                      <a:alpha val="40000"/>
                    </a:schemeClr>
                  </a:glow>
                </a:effectLst>
                <a:latin typeface="Simplified Arabic" pitchFamily="18" charset="-78"/>
                <a:cs typeface="Calibri" pitchFamily="34" charset="0"/>
              </a:rPr>
              <a:t>8-</a:t>
            </a:r>
            <a:r>
              <a:rPr lang="ar-SA" sz="2800" b="1" dirty="0">
                <a:ln/>
                <a:solidFill>
                  <a:schemeClr val="accent3"/>
                </a:solidFill>
                <a:effectLst>
                  <a:glow rad="139700">
                    <a:schemeClr val="accent4">
                      <a:satMod val="175000"/>
                      <a:alpha val="40000"/>
                    </a:schemeClr>
                  </a:glow>
                </a:effectLst>
                <a:latin typeface="Simplified Arabic" pitchFamily="18" charset="-78"/>
                <a:cs typeface="Calibri" pitchFamily="34" charset="0"/>
              </a:rPr>
              <a:t> المقدار المفقود </a:t>
            </a:r>
            <a:r>
              <a:rPr lang="fr-FR" sz="2800" b="1" dirty="0" smtClean="0">
                <a:ln/>
                <a:solidFill>
                  <a:schemeClr val="accent3"/>
                </a:solidFill>
                <a:effectLst>
                  <a:glow rad="139700">
                    <a:schemeClr val="accent4">
                      <a:satMod val="175000"/>
                      <a:alpha val="40000"/>
                    </a:schemeClr>
                  </a:glow>
                </a:effectLst>
                <a:latin typeface="Simplified Arabic" pitchFamily="18" charset="-78"/>
                <a:cs typeface="Calibri" pitchFamily="34" charset="0"/>
              </a:rPr>
              <a:t>Manquant</a:t>
            </a:r>
            <a:r>
              <a:rPr lang="ar-SA" sz="2800" b="1" dirty="0" err="1" smtClean="0">
                <a:ln/>
                <a:solidFill>
                  <a:schemeClr val="accent3"/>
                </a:solidFill>
                <a:effectLst>
                  <a:glow rad="139700">
                    <a:schemeClr val="accent4">
                      <a:satMod val="175000"/>
                      <a:alpha val="40000"/>
                    </a:schemeClr>
                  </a:glow>
                </a:effectLst>
                <a:latin typeface="Simplified Arabic" pitchFamily="18" charset="-78"/>
                <a:cs typeface="Calibri" pitchFamily="34" charset="0"/>
              </a:rPr>
              <a:t>:</a:t>
            </a:r>
            <a:r>
              <a:rPr lang="ar-SA" sz="2800" b="1" dirty="0" smtClean="0">
                <a:ln/>
                <a:solidFill>
                  <a:schemeClr val="accent3"/>
                </a:solidFill>
                <a:effectLst>
                  <a:glow rad="139700">
                    <a:schemeClr val="accent4">
                      <a:satMod val="175000"/>
                      <a:alpha val="40000"/>
                    </a:schemeClr>
                  </a:glow>
                </a:effectLst>
                <a:latin typeface="Simplified Arabic" pitchFamily="18" charset="-78"/>
                <a:cs typeface="Calibri" pitchFamily="34" charset="0"/>
              </a:rPr>
              <a:t> </a:t>
            </a:r>
            <a:endParaRPr lang="fr-FR" sz="2800" b="1" dirty="0">
              <a:ln/>
              <a:solidFill>
                <a:schemeClr val="accent3"/>
              </a:solidFill>
              <a:effectLst>
                <a:glow rad="139700">
                  <a:schemeClr val="accent4">
                    <a:satMod val="175000"/>
                    <a:alpha val="40000"/>
                  </a:schemeClr>
                </a:glow>
              </a:effectLst>
            </a:endParaRPr>
          </a:p>
        </p:txBody>
      </p:sp>
      <p:sp>
        <p:nvSpPr>
          <p:cNvPr id="14" name="Rectangle 10"/>
          <p:cNvSpPr>
            <a:spLocks noChangeArrowheads="1"/>
          </p:cNvSpPr>
          <p:nvPr/>
        </p:nvSpPr>
        <p:spPr bwMode="auto">
          <a:xfrm>
            <a:off x="0" y="2060848"/>
            <a:ext cx="8858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rtl="1"/>
            <a:r>
              <a:rPr lang="ar-SA" sz="2800" dirty="0">
                <a:latin typeface="Simplified Arabic" pitchFamily="18" charset="-78"/>
                <a:cs typeface="Calibri" pitchFamily="34" charset="0"/>
              </a:rPr>
              <a:t>عند إدخال البيانات هناك بيانات تكون غير موجودة فتصنف ببيانات مفقودة</a:t>
            </a:r>
            <a:r>
              <a:rPr lang="en-US" sz="2800" dirty="0">
                <a:latin typeface="Simplified Arabic" pitchFamily="18" charset="-78"/>
                <a:cs typeface="Calibri" pitchFamily="34" charset="0"/>
              </a:rPr>
              <a:t>.</a:t>
            </a:r>
            <a:endParaRPr lang="fr-FR" sz="2800" dirty="0"/>
          </a:p>
        </p:txBody>
      </p:sp>
      <p:sp>
        <p:nvSpPr>
          <p:cNvPr id="15" name="Espace réservé du numéro de diapositive 14"/>
          <p:cNvSpPr>
            <a:spLocks noGrp="1"/>
          </p:cNvSpPr>
          <p:nvPr>
            <p:ph type="sldNum" sz="quarter" idx="12"/>
          </p:nvPr>
        </p:nvSpPr>
        <p:spPr/>
        <p:txBody>
          <a:bodyPr/>
          <a:lstStyle/>
          <a:p>
            <a:fld id="{CF4668DC-857F-487D-BFFA-8C0CA5037977}" type="slidenum">
              <a:rPr lang="fr-BE" smtClean="0"/>
              <a:pPr/>
              <a:t>34</a:t>
            </a:fld>
            <a:endParaRPr lang="fr-BE"/>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from="(-#ppt_w/2)" to="(#ppt_x)" calcmode="lin" valueType="num">
                                      <p:cBhvr>
                                        <p:cTn id="7" dur="600" fill="hold">
                                          <p:stCondLst>
                                            <p:cond delay="0"/>
                                          </p:stCondLst>
                                        </p:cTn>
                                        <p:tgtEl>
                                          <p:spTgt spid="8"/>
                                        </p:tgtEl>
                                        <p:attrNameLst>
                                          <p:attrName>ppt_x</p:attrName>
                                        </p:attrNameLst>
                                      </p:cBhvr>
                                    </p:anim>
                                    <p:anim from="0" to="-1.0" calcmode="lin" valueType="num">
                                      <p:cBhvr>
                                        <p:cTn id="8" dur="200" decel="50000" autoRev="1" fill="hold">
                                          <p:stCondLst>
                                            <p:cond delay="600"/>
                                          </p:stCondLst>
                                        </p:cTn>
                                        <p:tgtEl>
                                          <p:spTgt spid="8"/>
                                        </p:tgtEl>
                                        <p:attrNameLst>
                                          <p:attrName>xshear</p:attrName>
                                        </p:attrNameLst>
                                      </p:cBhvr>
                                    </p:anim>
                                    <p:animScale>
                                      <p:cBhvr>
                                        <p:cTn id="9" dur="200" decel="100000" autoRev="1" fill="hold">
                                          <p:stCondLst>
                                            <p:cond delay="600"/>
                                          </p:stCondLst>
                                        </p:cTn>
                                        <p:tgtEl>
                                          <p:spTgt spid="8"/>
                                        </p:tgtEl>
                                      </p:cBhvr>
                                      <p:from x="100000" y="100000"/>
                                      <p:to x="80000" y="100000"/>
                                    </p:animScale>
                                    <p:anim by="(#ppt_h/3+#ppt_w*0.1)" calcmode="lin" valueType="num">
                                      <p:cBhvr additive="sum">
                                        <p:cTn id="10" dur="200" decel="100000" autoRev="1" fill="hold">
                                          <p:stCondLst>
                                            <p:cond delay="600"/>
                                          </p:stCondLst>
                                        </p:cTn>
                                        <p:tgtEl>
                                          <p:spTgt spid="8"/>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5" presetClass="exit" presetSubtype="10" fill="hold" grpId="1" nodeType="clickEffect">
                                  <p:stCondLst>
                                    <p:cond delay="0"/>
                                  </p:stCondLst>
                                  <p:childTnLst>
                                    <p:animEffect transition="out" filter="checkerboard(across)">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strVal val="#ppt_h"/>
                                          </p:val>
                                        </p:tav>
                                        <p:tav tm="100000">
                                          <p:val>
                                            <p:strVal val="#ppt_h"/>
                                          </p:val>
                                        </p:tav>
                                      </p:tavLst>
                                    </p:anim>
                                  </p:childTnLst>
                                </p:cTn>
                              </p:par>
                              <p:par>
                                <p:cTn id="22" presetID="53"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fltVal val="0"/>
                                          </p:val>
                                        </p:tav>
                                        <p:tav tm="100000">
                                          <p:val>
                                            <p:strVal val="#ppt_w"/>
                                          </p:val>
                                        </p:tav>
                                      </p:tavLst>
                                    </p:anim>
                                    <p:anim calcmode="lin" valueType="num">
                                      <p:cBhvr>
                                        <p:cTn id="25" dur="1000" fill="hold"/>
                                        <p:tgtEl>
                                          <p:spTgt spid="7"/>
                                        </p:tgtEl>
                                        <p:attrNameLst>
                                          <p:attrName>ppt_h</p:attrName>
                                        </p:attrNameLst>
                                      </p:cBhvr>
                                      <p:tavLst>
                                        <p:tav tm="0">
                                          <p:val>
                                            <p:fltVal val="0"/>
                                          </p:val>
                                        </p:tav>
                                        <p:tav tm="100000">
                                          <p:val>
                                            <p:strVal val="#ppt_h"/>
                                          </p:val>
                                        </p:tav>
                                      </p:tavLst>
                                    </p:anim>
                                    <p:animEffect transition="in" filter="fade">
                                      <p:cBhvr>
                                        <p:cTn id="26" dur="1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7"/>
                                        </p:tgtEl>
                                        <p:attrNameLst>
                                          <p:attrName>style.visibility</p:attrName>
                                        </p:attrNameLst>
                                      </p:cBhvr>
                                      <p:to>
                                        <p:strVal val="hidden"/>
                                      </p:to>
                                    </p:set>
                                  </p:childTnLst>
                                </p:cTn>
                              </p:par>
                              <p:par>
                                <p:cTn id="31" presetID="53"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1000" fill="hold"/>
                                        <p:tgtEl>
                                          <p:spTgt spid="9"/>
                                        </p:tgtEl>
                                        <p:attrNameLst>
                                          <p:attrName>ppt_w</p:attrName>
                                        </p:attrNameLst>
                                      </p:cBhvr>
                                      <p:tavLst>
                                        <p:tav tm="0">
                                          <p:val>
                                            <p:fltVal val="0"/>
                                          </p:val>
                                        </p:tav>
                                        <p:tav tm="100000">
                                          <p:val>
                                            <p:strVal val="#ppt_w"/>
                                          </p:val>
                                        </p:tav>
                                      </p:tavLst>
                                    </p:anim>
                                    <p:anim calcmode="lin" valueType="num">
                                      <p:cBhvr>
                                        <p:cTn id="34" dur="1000" fill="hold"/>
                                        <p:tgtEl>
                                          <p:spTgt spid="9"/>
                                        </p:tgtEl>
                                        <p:attrNameLst>
                                          <p:attrName>ppt_h</p:attrName>
                                        </p:attrNameLst>
                                      </p:cBhvr>
                                      <p:tavLst>
                                        <p:tav tm="0">
                                          <p:val>
                                            <p:fltVal val="0"/>
                                          </p:val>
                                        </p:tav>
                                        <p:tav tm="100000">
                                          <p:val>
                                            <p:strVal val="#ppt_h"/>
                                          </p:val>
                                        </p:tav>
                                      </p:tavLst>
                                    </p:anim>
                                    <p:animEffect transition="in" filter="fade">
                                      <p:cBhvr>
                                        <p:cTn id="35" dur="1000"/>
                                        <p:tgtEl>
                                          <p:spTgt spid="9"/>
                                        </p:tgtEl>
                                      </p:cBhvr>
                                    </p:animEffect>
                                  </p:childTnLst>
                                </p:cTn>
                              </p:par>
                              <p:par>
                                <p:cTn id="36" presetID="1" presetClass="exit" presetSubtype="0" fill="hold" grpId="1" nodeType="withEffect">
                                  <p:stCondLst>
                                    <p:cond delay="0"/>
                                  </p:stCondLst>
                                  <p:childTnLst>
                                    <p:set>
                                      <p:cBhvr>
                                        <p:cTn id="37" dur="1" fill="hold">
                                          <p:stCondLst>
                                            <p:cond delay="0"/>
                                          </p:stCondLst>
                                        </p:cTn>
                                        <p:tgtEl>
                                          <p:spTgt spid="20"/>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0"/>
                                          </p:stCondLst>
                                        </p:cTn>
                                        <p:tgtEl>
                                          <p:spTgt spid="9"/>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30" presetClass="entr" presetSubtype="0"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800" decel="100000"/>
                                        <p:tgtEl>
                                          <p:spTgt spid="6"/>
                                        </p:tgtEl>
                                      </p:cBhvr>
                                    </p:animEffect>
                                    <p:anim calcmode="lin" valueType="num">
                                      <p:cBhvr>
                                        <p:cTn id="45" dur="800" decel="100000" fill="hold"/>
                                        <p:tgtEl>
                                          <p:spTgt spid="6"/>
                                        </p:tgtEl>
                                        <p:attrNameLst>
                                          <p:attrName>style.rotation</p:attrName>
                                        </p:attrNameLst>
                                      </p:cBhvr>
                                      <p:tavLst>
                                        <p:tav tm="0">
                                          <p:val>
                                            <p:fltVal val="-90"/>
                                          </p:val>
                                        </p:tav>
                                        <p:tav tm="100000">
                                          <p:val>
                                            <p:fltVal val="0"/>
                                          </p:val>
                                        </p:tav>
                                      </p:tavLst>
                                    </p:anim>
                                    <p:anim calcmode="lin" valueType="num">
                                      <p:cBhvr>
                                        <p:cTn id="46" dur="800" decel="100000" fill="hold"/>
                                        <p:tgtEl>
                                          <p:spTgt spid="6"/>
                                        </p:tgtEl>
                                        <p:attrNameLst>
                                          <p:attrName>ppt_x</p:attrName>
                                        </p:attrNameLst>
                                      </p:cBhvr>
                                      <p:tavLst>
                                        <p:tav tm="0">
                                          <p:val>
                                            <p:strVal val="#ppt_x+0.4"/>
                                          </p:val>
                                        </p:tav>
                                        <p:tav tm="100000">
                                          <p:val>
                                            <p:strVal val="#ppt_x-0.05"/>
                                          </p:val>
                                        </p:tav>
                                      </p:tavLst>
                                    </p:anim>
                                    <p:anim calcmode="lin" valueType="num">
                                      <p:cBhvr>
                                        <p:cTn id="47" dur="800" decel="100000" fill="hold"/>
                                        <p:tgtEl>
                                          <p:spTgt spid="6"/>
                                        </p:tgtEl>
                                        <p:attrNameLst>
                                          <p:attrName>ppt_y</p:attrName>
                                        </p:attrNameLst>
                                      </p:cBhvr>
                                      <p:tavLst>
                                        <p:tav tm="0">
                                          <p:val>
                                            <p:strVal val="#ppt_y-0.4"/>
                                          </p:val>
                                        </p:tav>
                                        <p:tav tm="100000">
                                          <p:val>
                                            <p:strVal val="#ppt_y+0.1"/>
                                          </p:val>
                                        </p:tav>
                                      </p:tavLst>
                                    </p:anim>
                                    <p:anim calcmode="lin" valueType="num">
                                      <p:cBhvr>
                                        <p:cTn id="48"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49"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par>
                                <p:cTn id="50" presetID="17" presetClass="entr" presetSubtype="10"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grpId="1" nodeType="clickEffect">
                                  <p:stCondLst>
                                    <p:cond delay="0"/>
                                  </p:stCondLst>
                                  <p:childTnLst>
                                    <p:set>
                                      <p:cBhvr>
                                        <p:cTn id="57" dur="1" fill="hold">
                                          <p:stCondLst>
                                            <p:cond delay="0"/>
                                          </p:stCondLst>
                                        </p:cTn>
                                        <p:tgtEl>
                                          <p:spTgt spid="6"/>
                                        </p:tgtEl>
                                        <p:attrNameLst>
                                          <p:attrName>style.visibility</p:attrName>
                                        </p:attrNameLst>
                                      </p:cBhvr>
                                      <p:to>
                                        <p:strVal val="hidden"/>
                                      </p:to>
                                    </p:set>
                                  </p:childTnLst>
                                </p:cTn>
                              </p:par>
                              <p:par>
                                <p:cTn id="58" presetID="1" presetClass="exit" presetSubtype="0" fill="hold" nodeType="withEffect">
                                  <p:stCondLst>
                                    <p:cond delay="0"/>
                                  </p:stCondLst>
                                  <p:childTnLst>
                                    <p:set>
                                      <p:cBhvr>
                                        <p:cTn id="59"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6" grpId="0" animBg="1"/>
      <p:bldP spid="6" grpId="1" animBg="1"/>
      <p:bldP spid="8" grpId="0" animBg="1"/>
      <p:bldP spid="8"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1"/>
          <p:cNvSpPr>
            <a:spLocks noChangeArrowheads="1"/>
          </p:cNvSpPr>
          <p:nvPr/>
        </p:nvSpPr>
        <p:spPr bwMode="auto">
          <a:xfrm>
            <a:off x="0" y="214313"/>
            <a:ext cx="892968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rtl="1" eaLnBrk="0" hangingPunct="0"/>
            <a:r>
              <a:rPr lang="ar-SA" sz="2400" b="1" dirty="0">
                <a:latin typeface="Simplified Arabic" pitchFamily="18" charset="-78"/>
                <a:cs typeface="Calibri" pitchFamily="34" charset="0"/>
              </a:rPr>
              <a:t>نبدأ في تسجيل المتغيرات لتعريفها في البرنامج كما يلي:</a:t>
            </a:r>
            <a:endParaRPr lang="ar-DZ" sz="2400" b="1" dirty="0">
              <a:latin typeface="Simplified Arabic" pitchFamily="18" charset="-78"/>
              <a:cs typeface="Calibri" pitchFamily="34" charset="0"/>
            </a:endParaRPr>
          </a:p>
          <a:p>
            <a:pPr algn="r" rtl="1" eaLnBrk="0" hangingPunct="0"/>
            <a:endParaRPr lang="en-US" sz="2400" dirty="0"/>
          </a:p>
          <a:p>
            <a:pPr algn="r" rtl="1" eaLnBrk="0" hangingPunct="0"/>
            <a:r>
              <a:rPr lang="ar-SA" sz="2400" dirty="0">
                <a:latin typeface="Simplified Arabic" pitchFamily="18" charset="-78"/>
                <a:cs typeface="Calibri" pitchFamily="34" charset="0"/>
              </a:rPr>
              <a:t>- من عمود </a:t>
            </a:r>
            <a:r>
              <a:rPr lang="ar-DZ" sz="2400" dirty="0">
                <a:latin typeface="Simplified Arabic" pitchFamily="18" charset="-78"/>
                <a:cs typeface="Calibri" pitchFamily="34" charset="0"/>
              </a:rPr>
              <a:t> </a:t>
            </a:r>
            <a:r>
              <a:rPr lang="en-US" sz="2400" dirty="0" smtClean="0">
                <a:latin typeface="Simplified Arabic" pitchFamily="18" charset="-78"/>
                <a:cs typeface="Calibri" pitchFamily="34" charset="0"/>
              </a:rPr>
              <a:t>Nom</a:t>
            </a:r>
            <a:r>
              <a:rPr lang="ar-SA" sz="2400" dirty="0" smtClean="0">
                <a:latin typeface="Simplified Arabic" pitchFamily="18" charset="-78"/>
                <a:cs typeface="Calibri" pitchFamily="34" charset="0"/>
              </a:rPr>
              <a:t>ثم </a:t>
            </a:r>
            <a:r>
              <a:rPr lang="en-US" sz="2400" dirty="0">
                <a:latin typeface="Simplified Arabic" pitchFamily="18" charset="-78"/>
                <a:cs typeface="Calibri" pitchFamily="34" charset="0"/>
              </a:rPr>
              <a:t>Type </a:t>
            </a:r>
            <a:r>
              <a:rPr lang="ar-SA" sz="2400" dirty="0">
                <a:latin typeface="Simplified Arabic" pitchFamily="18" charset="-78"/>
                <a:cs typeface="Calibri" pitchFamily="34" charset="0"/>
              </a:rPr>
              <a:t>بالترتيب حتى نصل إلى العمود </a:t>
            </a:r>
            <a:r>
              <a:rPr lang="en-US" sz="2400" dirty="0" err="1" smtClean="0">
                <a:latin typeface="Simplified Arabic" pitchFamily="18" charset="-78"/>
                <a:cs typeface="Calibri" pitchFamily="34" charset="0"/>
              </a:rPr>
              <a:t>Valeurs</a:t>
            </a:r>
            <a:r>
              <a:rPr lang="ar-SA" sz="2400" dirty="0" err="1" smtClean="0">
                <a:latin typeface="Simplified Arabic" pitchFamily="18" charset="-78"/>
                <a:cs typeface="Calibri" pitchFamily="34" charset="0"/>
              </a:rPr>
              <a:t>نضغظ</a:t>
            </a:r>
            <a:r>
              <a:rPr lang="ar-SA" sz="2400" dirty="0" smtClean="0">
                <a:latin typeface="Simplified Arabic" pitchFamily="18" charset="-78"/>
                <a:cs typeface="Calibri" pitchFamily="34" charset="0"/>
              </a:rPr>
              <a:t> </a:t>
            </a:r>
            <a:r>
              <a:rPr lang="ar-SA" sz="2400" dirty="0">
                <a:latin typeface="Simplified Arabic" pitchFamily="18" charset="-78"/>
                <a:cs typeface="Calibri" pitchFamily="34" charset="0"/>
              </a:rPr>
              <a:t>فتظهر نافذة لتعريف المتغير </a:t>
            </a:r>
            <a:r>
              <a:rPr lang="ar-SA" sz="2400" dirty="0" err="1">
                <a:latin typeface="Simplified Arabic" pitchFamily="18" charset="-78"/>
                <a:cs typeface="Calibri" pitchFamily="34" charset="0"/>
              </a:rPr>
              <a:t>النوع </a:t>
            </a:r>
            <a:r>
              <a:rPr lang="ar-SA" sz="2400" dirty="0">
                <a:latin typeface="Simplified Arabic" pitchFamily="18" charset="-78"/>
                <a:cs typeface="Calibri" pitchFamily="34" charset="0"/>
              </a:rPr>
              <a:t>/ الجنس حيث:</a:t>
            </a:r>
            <a:endParaRPr lang="en-US" sz="2400" dirty="0">
              <a:latin typeface="Simplified Arabic" pitchFamily="18" charset="-78"/>
              <a:cs typeface="Calibri" pitchFamily="34" charset="0"/>
            </a:endParaRPr>
          </a:p>
          <a:p>
            <a:pPr algn="r" rtl="1" eaLnBrk="0" hangingPunct="0"/>
            <a:r>
              <a:rPr lang="en-US" sz="2400" dirty="0">
                <a:latin typeface="Simplified Arabic" pitchFamily="18" charset="-78"/>
                <a:cs typeface="Calibri" pitchFamily="34" charset="0"/>
              </a:rPr>
              <a:t> </a:t>
            </a:r>
            <a:r>
              <a:rPr lang="ar-SA" sz="2400" dirty="0">
                <a:latin typeface="Simplified Arabic" pitchFamily="18" charset="-78"/>
                <a:cs typeface="Calibri" pitchFamily="34" charset="0"/>
              </a:rPr>
              <a:t>يكتب</a:t>
            </a:r>
            <a:r>
              <a:rPr lang="en-US" sz="2400" dirty="0">
                <a:latin typeface="Simplified Arabic" pitchFamily="18" charset="-78"/>
                <a:cs typeface="Calibri" pitchFamily="34" charset="0"/>
              </a:rPr>
              <a:t> </a:t>
            </a:r>
            <a:r>
              <a:rPr lang="ar-SA" sz="2400" dirty="0">
                <a:latin typeface="Simplified Arabic" pitchFamily="18" charset="-78"/>
                <a:cs typeface="Calibri" pitchFamily="34" charset="0"/>
              </a:rPr>
              <a:t>رقم 1</a:t>
            </a:r>
            <a:r>
              <a:rPr lang="fr-FR" sz="2400" dirty="0">
                <a:latin typeface="Simplified Arabic" pitchFamily="18" charset="-78"/>
                <a:cs typeface="Calibri" pitchFamily="34" charset="0"/>
              </a:rPr>
              <a:t> </a:t>
            </a:r>
            <a:r>
              <a:rPr lang="en-US" sz="2400" dirty="0">
                <a:latin typeface="Simplified Arabic" pitchFamily="18" charset="-78"/>
                <a:cs typeface="Calibri" pitchFamily="34" charset="0"/>
              </a:rPr>
              <a:t> </a:t>
            </a:r>
            <a:r>
              <a:rPr lang="ar-SA" sz="2400" dirty="0">
                <a:latin typeface="Simplified Arabic" pitchFamily="18" charset="-78"/>
                <a:cs typeface="Calibri" pitchFamily="34" charset="0"/>
              </a:rPr>
              <a:t>أو 0 في</a:t>
            </a:r>
            <a:r>
              <a:rPr lang="en-US" sz="2400" dirty="0">
                <a:latin typeface="Simplified Arabic" pitchFamily="18" charset="-78"/>
                <a:cs typeface="Calibri" pitchFamily="34" charset="0"/>
              </a:rPr>
              <a:t> </a:t>
            </a:r>
            <a:r>
              <a:rPr lang="ar-DZ" sz="2400" dirty="0" smtClean="0">
                <a:latin typeface="Simplified Arabic" pitchFamily="18" charset="-78"/>
                <a:cs typeface="Calibri" pitchFamily="34" charset="0"/>
              </a:rPr>
              <a:t>خانة </a:t>
            </a:r>
            <a:r>
              <a:rPr lang="en-US" sz="2400" dirty="0" err="1" smtClean="0">
                <a:latin typeface="Simplified Arabic" pitchFamily="18" charset="-78"/>
                <a:cs typeface="Calibri" pitchFamily="34" charset="0"/>
              </a:rPr>
              <a:t>Valeur</a:t>
            </a:r>
            <a:r>
              <a:rPr lang="ar-SA" sz="2400" dirty="0" smtClean="0">
                <a:latin typeface="Simplified Arabic" pitchFamily="18" charset="-78"/>
                <a:cs typeface="Calibri" pitchFamily="34" charset="0"/>
              </a:rPr>
              <a:t>ثم</a:t>
            </a:r>
            <a:r>
              <a:rPr lang="en-US" sz="2400" dirty="0" smtClean="0">
                <a:latin typeface="Simplified Arabic" pitchFamily="18" charset="-78"/>
                <a:cs typeface="Calibri" pitchFamily="34" charset="0"/>
              </a:rPr>
              <a:t> </a:t>
            </a:r>
            <a:r>
              <a:rPr lang="ar-SA" sz="2400" dirty="0">
                <a:latin typeface="Simplified Arabic" pitchFamily="18" charset="-78"/>
                <a:cs typeface="Calibri" pitchFamily="34" charset="0"/>
              </a:rPr>
              <a:t>كلمة</a:t>
            </a:r>
            <a:r>
              <a:rPr lang="en-US" sz="2400" dirty="0">
                <a:latin typeface="Simplified Arabic" pitchFamily="18" charset="-78"/>
                <a:cs typeface="Calibri" pitchFamily="34" charset="0"/>
              </a:rPr>
              <a:t> " </a:t>
            </a:r>
            <a:r>
              <a:rPr lang="ar-SA" sz="2400" dirty="0">
                <a:latin typeface="Simplified Arabic" pitchFamily="18" charset="-78"/>
                <a:cs typeface="Calibri" pitchFamily="34" charset="0"/>
              </a:rPr>
              <a:t>ذكر</a:t>
            </a:r>
            <a:r>
              <a:rPr lang="en-US" sz="2400" dirty="0">
                <a:latin typeface="Simplified Arabic" pitchFamily="18" charset="-78"/>
                <a:cs typeface="Calibri" pitchFamily="34" charset="0"/>
              </a:rPr>
              <a:t> </a:t>
            </a:r>
            <a:r>
              <a:rPr lang="ar-SA" sz="2400" dirty="0">
                <a:latin typeface="Simplified Arabic" pitchFamily="18" charset="-78"/>
                <a:cs typeface="Calibri" pitchFamily="34" charset="0"/>
              </a:rPr>
              <a:t>في</a:t>
            </a:r>
            <a:r>
              <a:rPr lang="en-US" sz="2400" dirty="0">
                <a:latin typeface="Simplified Arabic" pitchFamily="18" charset="-78"/>
                <a:cs typeface="Calibri" pitchFamily="34" charset="0"/>
              </a:rPr>
              <a:t> </a:t>
            </a:r>
            <a:r>
              <a:rPr lang="ar-SA" sz="2400" dirty="0">
                <a:latin typeface="Simplified Arabic" pitchFamily="18" charset="-78"/>
                <a:cs typeface="Calibri" pitchFamily="34" charset="0"/>
              </a:rPr>
              <a:t>خانة</a:t>
            </a:r>
            <a:r>
              <a:rPr lang="fr-FR" sz="2400" dirty="0">
                <a:latin typeface="Simplified Arabic" pitchFamily="18" charset="-78"/>
                <a:cs typeface="Calibri" pitchFamily="34" charset="0"/>
              </a:rPr>
              <a:t>  </a:t>
            </a:r>
            <a:r>
              <a:rPr lang="en-US" sz="2400" dirty="0" smtClean="0">
                <a:latin typeface="Simplified Arabic" pitchFamily="18" charset="-78"/>
                <a:cs typeface="Calibri" pitchFamily="34" charset="0"/>
              </a:rPr>
              <a:t>Etiquette </a:t>
            </a:r>
            <a:r>
              <a:rPr lang="ar-SA" sz="2400" dirty="0" smtClean="0">
                <a:latin typeface="Simplified Arabic" pitchFamily="18" charset="-78"/>
                <a:cs typeface="Calibri" pitchFamily="34" charset="0"/>
              </a:rPr>
              <a:t>ثم</a:t>
            </a:r>
            <a:r>
              <a:rPr lang="en-US" sz="2400" dirty="0" smtClean="0">
                <a:latin typeface="Simplified Arabic" pitchFamily="18" charset="-78"/>
                <a:cs typeface="Calibri" pitchFamily="34" charset="0"/>
              </a:rPr>
              <a:t> </a:t>
            </a:r>
            <a:r>
              <a:rPr lang="ar-SA" sz="2400" dirty="0">
                <a:latin typeface="Simplified Arabic" pitchFamily="18" charset="-78"/>
                <a:cs typeface="Calibri" pitchFamily="34" charset="0"/>
              </a:rPr>
              <a:t>الضغط</a:t>
            </a:r>
            <a:r>
              <a:rPr lang="en-US" sz="2400" dirty="0">
                <a:latin typeface="Simplified Arabic" pitchFamily="18" charset="-78"/>
                <a:cs typeface="Calibri" pitchFamily="34" charset="0"/>
              </a:rPr>
              <a:t>  </a:t>
            </a:r>
            <a:r>
              <a:rPr lang="ar-SA" sz="2400" dirty="0">
                <a:latin typeface="Simplified Arabic" pitchFamily="18" charset="-78"/>
                <a:cs typeface="Calibri" pitchFamily="34" charset="0"/>
              </a:rPr>
              <a:t>على</a:t>
            </a:r>
            <a:r>
              <a:rPr lang="fr-FR" sz="2400" dirty="0">
                <a:latin typeface="Simplified Arabic" pitchFamily="18" charset="-78"/>
                <a:cs typeface="Calibri" pitchFamily="34" charset="0"/>
              </a:rPr>
              <a:t> </a:t>
            </a:r>
            <a:r>
              <a:rPr lang="en-US" sz="2400" dirty="0" err="1" smtClean="0">
                <a:latin typeface="Simplified Arabic" pitchFamily="18" charset="-78"/>
                <a:cs typeface="Calibri" pitchFamily="34" charset="0"/>
              </a:rPr>
              <a:t>Ajouter</a:t>
            </a:r>
            <a:r>
              <a:rPr lang="ar-SA" sz="2400" dirty="0" smtClean="0">
                <a:latin typeface="Simplified Arabic" pitchFamily="18" charset="-78"/>
                <a:cs typeface="Calibri" pitchFamily="34" charset="0"/>
              </a:rPr>
              <a:t>، </a:t>
            </a:r>
            <a:r>
              <a:rPr lang="ar-SA" sz="2400" dirty="0">
                <a:latin typeface="Simplified Arabic" pitchFamily="18" charset="-78"/>
                <a:cs typeface="Calibri" pitchFamily="34" charset="0"/>
              </a:rPr>
              <a:t>وبنفس</a:t>
            </a:r>
            <a:r>
              <a:rPr lang="en-US" sz="2400" dirty="0">
                <a:latin typeface="Simplified Arabic" pitchFamily="18" charset="-78"/>
                <a:cs typeface="Calibri" pitchFamily="34" charset="0"/>
              </a:rPr>
              <a:t> </a:t>
            </a:r>
            <a:r>
              <a:rPr lang="ar-SA" sz="2400" dirty="0">
                <a:latin typeface="Simplified Arabic" pitchFamily="18" charset="-78"/>
                <a:cs typeface="Calibri" pitchFamily="34" charset="0"/>
              </a:rPr>
              <a:t>الطريقة</a:t>
            </a:r>
            <a:r>
              <a:rPr lang="en-US" sz="2400" dirty="0">
                <a:latin typeface="Simplified Arabic" pitchFamily="18" charset="-78"/>
                <a:cs typeface="Calibri" pitchFamily="34" charset="0"/>
              </a:rPr>
              <a:t> </a:t>
            </a:r>
            <a:r>
              <a:rPr lang="ar-SA" sz="2400" dirty="0">
                <a:latin typeface="Simplified Arabic" pitchFamily="18" charset="-78"/>
                <a:cs typeface="Calibri" pitchFamily="34" charset="0"/>
              </a:rPr>
              <a:t>لتعريف</a:t>
            </a:r>
            <a:r>
              <a:rPr lang="fr-FR" sz="2400" dirty="0">
                <a:latin typeface="Simplified Arabic" pitchFamily="18" charset="-78"/>
                <a:cs typeface="Calibri" pitchFamily="34" charset="0"/>
              </a:rPr>
              <a:t>"</a:t>
            </a:r>
            <a:r>
              <a:rPr lang="en-US" sz="2400" dirty="0">
                <a:latin typeface="Simplified Arabic" pitchFamily="18" charset="-78"/>
                <a:cs typeface="Calibri" pitchFamily="34" charset="0"/>
              </a:rPr>
              <a:t> </a:t>
            </a:r>
            <a:r>
              <a:rPr lang="ar-SA" sz="2400" dirty="0">
                <a:latin typeface="Simplified Arabic" pitchFamily="18" charset="-78"/>
                <a:cs typeface="Calibri" pitchFamily="34" charset="0"/>
              </a:rPr>
              <a:t>الأنثى</a:t>
            </a:r>
            <a:r>
              <a:rPr lang="fr-FR" sz="2400" dirty="0">
                <a:latin typeface="Simplified Arabic" pitchFamily="18" charset="-78"/>
                <a:cs typeface="Calibri" pitchFamily="34" charset="0"/>
              </a:rPr>
              <a:t>".</a:t>
            </a:r>
            <a:r>
              <a:rPr lang="en-US" sz="2400" dirty="0">
                <a:latin typeface="Simplified Arabic" pitchFamily="18" charset="-78"/>
                <a:cs typeface="Calibri" pitchFamily="34" charset="0"/>
              </a:rPr>
              <a:t> </a:t>
            </a:r>
            <a:r>
              <a:rPr lang="ar-SA" sz="2400" dirty="0">
                <a:latin typeface="Simplified Arabic" pitchFamily="18" charset="-78"/>
                <a:cs typeface="Calibri" pitchFamily="34" charset="0"/>
              </a:rPr>
              <a:t>أنظر</a:t>
            </a:r>
            <a:r>
              <a:rPr lang="en-US" sz="2400" dirty="0">
                <a:latin typeface="Simplified Arabic" pitchFamily="18" charset="-78"/>
                <a:cs typeface="Calibri" pitchFamily="34" charset="0"/>
              </a:rPr>
              <a:t> </a:t>
            </a:r>
            <a:r>
              <a:rPr lang="ar-SA" sz="2400" dirty="0">
                <a:latin typeface="Simplified Arabic" pitchFamily="18" charset="-78"/>
                <a:cs typeface="Calibri" pitchFamily="34" charset="0"/>
              </a:rPr>
              <a:t>الصورة</a:t>
            </a:r>
            <a:r>
              <a:rPr lang="en-US" sz="2400" dirty="0">
                <a:latin typeface="Simplified Arabic" pitchFamily="18" charset="-78"/>
                <a:cs typeface="Calibri" pitchFamily="34" charset="0"/>
              </a:rPr>
              <a:t> </a:t>
            </a:r>
            <a:r>
              <a:rPr lang="ar-SA" sz="2400" dirty="0">
                <a:latin typeface="Simplified Arabic" pitchFamily="18" charset="-78"/>
                <a:cs typeface="Calibri" pitchFamily="34" charset="0"/>
              </a:rPr>
              <a:t>المجاور</a:t>
            </a:r>
            <a:r>
              <a:rPr lang="ar-SA" sz="1600" dirty="0">
                <a:latin typeface="Simplified Arabic" pitchFamily="18" charset="-78"/>
                <a:cs typeface="Calibri" pitchFamily="34" charset="0"/>
              </a:rPr>
              <a:t>ة</a:t>
            </a:r>
            <a:r>
              <a:rPr lang="fr-FR" sz="1600" dirty="0">
                <a:latin typeface="Simplified Arabic" pitchFamily="18" charset="-78"/>
                <a:cs typeface="Calibri" pitchFamily="34" charset="0"/>
              </a:rPr>
              <a:t>.</a:t>
            </a:r>
            <a:r>
              <a:rPr lang="en-US" sz="900" dirty="0"/>
              <a:t> </a:t>
            </a:r>
            <a:endParaRPr lang="en-US" dirty="0"/>
          </a:p>
        </p:txBody>
      </p:sp>
      <p:pic>
        <p:nvPicPr>
          <p:cNvPr id="59396" name="Picture 581"/>
          <p:cNvPicPr>
            <a:picLocks noChangeAspect="1" noChangeArrowheads="1"/>
          </p:cNvPicPr>
          <p:nvPr/>
        </p:nvPicPr>
        <p:blipFill>
          <a:blip r:embed="rId2" cstate="print">
            <a:extLst>
              <a:ext uri="{28A0092B-C50C-407E-A947-70E740481C1C}">
                <a14:useLocalDpi xmlns:a14="http://schemas.microsoft.com/office/drawing/2010/main" val="0"/>
              </a:ext>
            </a:extLst>
          </a:blip>
          <a:srcRect l="-2" r="12579" b="25641"/>
          <a:stretch>
            <a:fillRect/>
          </a:stretch>
        </p:blipFill>
        <p:spPr bwMode="auto">
          <a:xfrm>
            <a:off x="1214438" y="2643188"/>
            <a:ext cx="7500937"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Picture 582"/>
          <p:cNvPicPr>
            <a:picLocks noChangeAspect="1" noChangeArrowheads="1"/>
          </p:cNvPicPr>
          <p:nvPr/>
        </p:nvPicPr>
        <p:blipFill>
          <a:blip r:embed="rId3" cstate="print">
            <a:extLst>
              <a:ext uri="{28A0092B-C50C-407E-A947-70E740481C1C}">
                <a14:useLocalDpi xmlns:a14="http://schemas.microsoft.com/office/drawing/2010/main" val="0"/>
              </a:ext>
            </a:extLst>
          </a:blip>
          <a:srcRect t="13335" r="18379" b="29214"/>
          <a:stretch>
            <a:fillRect/>
          </a:stretch>
        </p:blipFill>
        <p:spPr bwMode="auto">
          <a:xfrm>
            <a:off x="1143000" y="4714875"/>
            <a:ext cx="7572375" cy="17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numéro de diapositive 4"/>
          <p:cNvSpPr>
            <a:spLocks noGrp="1"/>
          </p:cNvSpPr>
          <p:nvPr>
            <p:ph type="sldNum" sz="quarter" idx="12"/>
          </p:nvPr>
        </p:nvSpPr>
        <p:spPr/>
        <p:txBody>
          <a:bodyPr/>
          <a:lstStyle/>
          <a:p>
            <a:fld id="{CF4668DC-857F-487D-BFFA-8C0CA5037977}" type="slidenum">
              <a:rPr lang="fr-BE" smtClean="0"/>
              <a:pPr/>
              <a:t>35</a:t>
            </a:fld>
            <a:endParaRPr lang="fr-BE"/>
          </a:p>
        </p:txBody>
      </p:sp>
    </p:spTree>
  </p:cSld>
  <p:clrMapOvr>
    <a:masterClrMapping/>
  </p:clrMapOvr>
  <p:transition spd="slow">
    <p:wheel spokes="8"/>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1"/>
          <p:cNvSpPr>
            <a:spLocks noChangeArrowheads="1"/>
          </p:cNvSpPr>
          <p:nvPr/>
        </p:nvSpPr>
        <p:spPr bwMode="auto">
          <a:xfrm>
            <a:off x="323528" y="714604"/>
            <a:ext cx="8534722"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rtl="1" eaLnBrk="0" hangingPunct="0"/>
            <a:r>
              <a:rPr lang="ar-SA" sz="2800" dirty="0">
                <a:latin typeface="Simplified Arabic" pitchFamily="18" charset="-78"/>
                <a:cs typeface="Calibri" pitchFamily="34" charset="0"/>
              </a:rPr>
              <a:t>ثم </a:t>
            </a:r>
            <a:r>
              <a:rPr lang="en-US" sz="2800" dirty="0">
                <a:latin typeface="Simplified Arabic" pitchFamily="18" charset="-78"/>
                <a:cs typeface="Calibri" pitchFamily="34" charset="0"/>
              </a:rPr>
              <a:t>OK </a:t>
            </a:r>
            <a:r>
              <a:rPr lang="ar-DZ" sz="2800" dirty="0">
                <a:latin typeface="Simplified Arabic" pitchFamily="18" charset="-78"/>
                <a:cs typeface="Calibri" pitchFamily="34" charset="0"/>
              </a:rPr>
              <a:t> </a:t>
            </a:r>
            <a:r>
              <a:rPr lang="ar-SA" sz="2800" dirty="0">
                <a:latin typeface="Simplified Arabic" pitchFamily="18" charset="-78"/>
                <a:cs typeface="Calibri" pitchFamily="34" charset="0"/>
              </a:rPr>
              <a:t>لإغلاق مربع الحوار، حتى نصل إلى </a:t>
            </a:r>
            <a:r>
              <a:rPr lang="en-US" sz="2800" dirty="0" err="1" smtClean="0">
                <a:latin typeface="Simplified Arabic" pitchFamily="18" charset="-78"/>
                <a:cs typeface="Calibri" pitchFamily="34" charset="0"/>
              </a:rPr>
              <a:t>Mesure</a:t>
            </a:r>
            <a:r>
              <a:rPr lang="ar-SA" sz="2800" dirty="0" smtClean="0">
                <a:latin typeface="Simplified Arabic" pitchFamily="18" charset="-78"/>
                <a:cs typeface="Calibri" pitchFamily="34" charset="0"/>
              </a:rPr>
              <a:t> </a:t>
            </a:r>
            <a:r>
              <a:rPr lang="ar-SA" sz="2800" dirty="0">
                <a:latin typeface="Simplified Arabic" pitchFamily="18" charset="-78"/>
                <a:cs typeface="Calibri" pitchFamily="34" charset="0"/>
              </a:rPr>
              <a:t>لتحديد تدريج المقياس وفي هذا المتغير يُحدد نوع </a:t>
            </a:r>
            <a:r>
              <a:rPr lang="en-US" sz="2800" dirty="0">
                <a:latin typeface="Simplified Arabic" pitchFamily="18" charset="-78"/>
                <a:cs typeface="Calibri" pitchFamily="34" charset="0"/>
              </a:rPr>
              <a:t>.( </a:t>
            </a:r>
            <a:r>
              <a:rPr lang="en-US" sz="2800" dirty="0" err="1" smtClean="0">
                <a:latin typeface="Simplified Arabic" pitchFamily="18" charset="-78"/>
                <a:cs typeface="Calibri" pitchFamily="34" charset="0"/>
              </a:rPr>
              <a:t>Nominales</a:t>
            </a:r>
            <a:r>
              <a:rPr lang="en-US" sz="2800" dirty="0" smtClean="0">
                <a:latin typeface="Simplified Arabic" pitchFamily="18" charset="-78"/>
                <a:cs typeface="Calibri" pitchFamily="34" charset="0"/>
              </a:rPr>
              <a:t>) </a:t>
            </a:r>
            <a:endParaRPr lang="en-US" sz="2800" dirty="0"/>
          </a:p>
          <a:p>
            <a:pPr algn="just" rtl="1" eaLnBrk="0" hangingPunct="0"/>
            <a:r>
              <a:rPr lang="ar-SA" sz="2800" dirty="0">
                <a:latin typeface="Simplified Arabic" pitchFamily="18" charset="-78"/>
                <a:cs typeface="Calibri" pitchFamily="34" charset="0"/>
              </a:rPr>
              <a:t>وهكذا يتم تسجيل بقية المتغيرات بنفس الطريقة التي سجل فيها المتغير الأول، وبذلك يتم </a:t>
            </a:r>
            <a:r>
              <a:rPr lang="ar-SA" sz="2800" dirty="0" err="1">
                <a:latin typeface="Simplified Arabic" pitchFamily="18" charset="-78"/>
                <a:cs typeface="Calibri" pitchFamily="34" charset="0"/>
              </a:rPr>
              <a:t>الإنتهاء</a:t>
            </a:r>
            <a:r>
              <a:rPr lang="ar-SA" sz="2800" dirty="0">
                <a:latin typeface="Simplified Arabic" pitchFamily="18" charset="-78"/>
                <a:cs typeface="Calibri" pitchFamily="34" charset="0"/>
              </a:rPr>
              <a:t> من شاشة </a:t>
            </a:r>
            <a:r>
              <a:rPr lang="en-US" sz="2800" dirty="0" err="1" smtClean="0">
                <a:latin typeface="Simplified Arabic" pitchFamily="18" charset="-78"/>
                <a:cs typeface="Calibri" pitchFamily="34" charset="0"/>
              </a:rPr>
              <a:t>A</a:t>
            </a:r>
            <a:r>
              <a:rPr lang="en-US" sz="2800" b="1" dirty="0" err="1" smtClean="0">
                <a:latin typeface="Simplified Arabic" pitchFamily="18" charset="-78"/>
                <a:cs typeface="Calibri" pitchFamily="34" charset="0"/>
              </a:rPr>
              <a:t>fichage</a:t>
            </a:r>
            <a:r>
              <a:rPr lang="en-US" sz="2800" b="1" dirty="0" smtClean="0">
                <a:latin typeface="Simplified Arabic" pitchFamily="18" charset="-78"/>
                <a:cs typeface="Calibri" pitchFamily="34" charset="0"/>
              </a:rPr>
              <a:t> des variables </a:t>
            </a:r>
            <a:r>
              <a:rPr lang="ar-SA" sz="2800" dirty="0" smtClean="0">
                <a:latin typeface="Simplified Arabic" pitchFamily="18" charset="-78"/>
                <a:cs typeface="Calibri" pitchFamily="34" charset="0"/>
              </a:rPr>
              <a:t>لتفريغ </a:t>
            </a:r>
            <a:r>
              <a:rPr lang="ar-SA" sz="2800" dirty="0">
                <a:latin typeface="Simplified Arabic" pitchFamily="18" charset="-78"/>
                <a:cs typeface="Calibri" pitchFamily="34" charset="0"/>
              </a:rPr>
              <a:t>جميع البيانات التي في </a:t>
            </a:r>
            <a:r>
              <a:rPr lang="ar-SA" sz="2800" dirty="0" err="1">
                <a:latin typeface="Simplified Arabic" pitchFamily="18" charset="-78"/>
                <a:cs typeface="Calibri" pitchFamily="34" charset="0"/>
              </a:rPr>
              <a:t>الإستبيانات</a:t>
            </a:r>
            <a:r>
              <a:rPr lang="ar-SA" sz="2800" dirty="0">
                <a:latin typeface="Simplified Arabic" pitchFamily="18" charset="-78"/>
                <a:cs typeface="Calibri" pitchFamily="34" charset="0"/>
              </a:rPr>
              <a:t> بحيث أن كل عمود لمتغير وكل صف لاستبيان كامل</a:t>
            </a:r>
            <a:r>
              <a:rPr lang="en-US" sz="2800" dirty="0">
                <a:latin typeface="Simplified Arabic" pitchFamily="18" charset="-78"/>
                <a:cs typeface="Calibri" pitchFamily="34" charset="0"/>
              </a:rPr>
              <a:t> .</a:t>
            </a:r>
            <a:endParaRPr lang="en-US" sz="2800" dirty="0"/>
          </a:p>
        </p:txBody>
      </p:sp>
      <p:sp>
        <p:nvSpPr>
          <p:cNvPr id="60420" name="Rectangle 3"/>
          <p:cNvSpPr>
            <a:spLocks noChangeArrowheads="1"/>
          </p:cNvSpPr>
          <p:nvPr/>
        </p:nvSpPr>
        <p:spPr bwMode="auto">
          <a:xfrm>
            <a:off x="1" y="3500438"/>
            <a:ext cx="8892479"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just" rtl="1" eaLnBrk="0" hangingPunct="0"/>
            <a:r>
              <a:rPr lang="ar-SA" sz="2400" b="1" dirty="0" err="1">
                <a:latin typeface="Simplified Arabic" pitchFamily="18" charset="-78"/>
                <a:cs typeface="Calibri" pitchFamily="34" charset="0"/>
              </a:rPr>
              <a:t>ثانيًا </a:t>
            </a:r>
            <a:r>
              <a:rPr lang="ar-SA" sz="2400" b="1" dirty="0">
                <a:latin typeface="Simplified Arabic" pitchFamily="18" charset="-78"/>
                <a:cs typeface="Calibri" pitchFamily="34" charset="0"/>
              </a:rPr>
              <a:t>-العمل في شاشة </a:t>
            </a:r>
            <a:r>
              <a:rPr lang="en-US" sz="2400" b="1" dirty="0" err="1" smtClean="0">
                <a:latin typeface="Simplified Arabic" pitchFamily="18" charset="-78"/>
                <a:cs typeface="Calibri" pitchFamily="34" charset="0"/>
              </a:rPr>
              <a:t>Affichage</a:t>
            </a:r>
            <a:r>
              <a:rPr lang="en-US" sz="2400" b="1" dirty="0" smtClean="0">
                <a:latin typeface="Simplified Arabic" pitchFamily="18" charset="-78"/>
                <a:cs typeface="Calibri" pitchFamily="34" charset="0"/>
              </a:rPr>
              <a:t> des variables View</a:t>
            </a:r>
            <a:r>
              <a:rPr lang="ar-DZ" sz="2400" b="1" dirty="0" err="1">
                <a:latin typeface="Simplified Arabic" pitchFamily="18" charset="-78"/>
                <a:cs typeface="Calibri" pitchFamily="34" charset="0"/>
              </a:rPr>
              <a:t>:</a:t>
            </a:r>
            <a:endParaRPr lang="en-US" sz="2400" dirty="0"/>
          </a:p>
          <a:p>
            <a:pPr algn="just" rtl="1" eaLnBrk="0" hangingPunct="0"/>
            <a:r>
              <a:rPr lang="ar-SA" sz="2400" dirty="0">
                <a:latin typeface="Arial-BoldMT"/>
                <a:cs typeface="Calibri" pitchFamily="34" charset="0"/>
              </a:rPr>
              <a:t>عند فتح الشاشة وعند السجل رقم 1 نبدأ بتسجيل بيانات </a:t>
            </a:r>
            <a:r>
              <a:rPr lang="ar-SA" sz="2400" dirty="0" smtClean="0">
                <a:latin typeface="Arial-BoldMT"/>
                <a:cs typeface="Calibri" pitchFamily="34" charset="0"/>
              </a:rPr>
              <a:t>أول</a:t>
            </a:r>
            <a:r>
              <a:rPr lang="fr-FR" sz="2400" dirty="0" smtClean="0">
                <a:latin typeface="Arial-BoldMT"/>
                <a:cs typeface="Calibri" pitchFamily="34" charset="0"/>
              </a:rPr>
              <a:t> </a:t>
            </a:r>
            <a:r>
              <a:rPr lang="ar-SA" sz="2400" dirty="0" smtClean="0">
                <a:latin typeface="Arial-BoldMT"/>
                <a:cs typeface="Calibri" pitchFamily="34" charset="0"/>
              </a:rPr>
              <a:t>استبيان </a:t>
            </a:r>
            <a:r>
              <a:rPr lang="ar-SA" sz="2400" dirty="0">
                <a:latin typeface="Arial-BoldMT"/>
                <a:cs typeface="Calibri" pitchFamily="34" charset="0"/>
              </a:rPr>
              <a:t>في أول صف كما </a:t>
            </a:r>
            <a:r>
              <a:rPr lang="ar-SA" sz="2400" dirty="0">
                <a:latin typeface="Simplified Arabic" pitchFamily="18" charset="-78"/>
                <a:cs typeface="Calibri" pitchFamily="34" charset="0"/>
              </a:rPr>
              <a:t>هو موضح في الصورة التالية:</a:t>
            </a:r>
            <a:endParaRPr lang="en-US" sz="2400" dirty="0"/>
          </a:p>
          <a:p>
            <a:pPr algn="just" eaLnBrk="0" hangingPunct="0"/>
            <a:endParaRPr lang="en-US" sz="2400" dirty="0"/>
          </a:p>
        </p:txBody>
      </p:sp>
      <p:sp>
        <p:nvSpPr>
          <p:cNvPr id="60422" name="Rectangle 4"/>
          <p:cNvSpPr>
            <a:spLocks noChangeArrowheads="1"/>
          </p:cNvSpPr>
          <p:nvPr/>
        </p:nvSpPr>
        <p:spPr bwMode="auto">
          <a:xfrm>
            <a:off x="0" y="14287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rtl="1" eaLnBrk="0" hangingPunct="0"/>
            <a:r>
              <a:rPr lang="en-US" sz="1600">
                <a:latin typeface="Simplified Arabic" pitchFamily="18" charset="-78"/>
                <a:cs typeface="Calibri" pitchFamily="34" charset="0"/>
              </a:rPr>
              <a:t> </a:t>
            </a:r>
            <a:endParaRPr lang="en-US" sz="900"/>
          </a:p>
          <a:p>
            <a:pPr eaLnBrk="0" hangingPunct="0"/>
            <a:endParaRPr lang="en-US"/>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36</a:t>
            </a:fld>
            <a:endParaRPr lang="fr-BE"/>
          </a:p>
        </p:txBody>
      </p:sp>
      <p:pic>
        <p:nvPicPr>
          <p:cNvPr id="4098" name="Picture 2"/>
          <p:cNvPicPr>
            <a:picLocks noChangeAspect="1" noChangeArrowheads="1"/>
          </p:cNvPicPr>
          <p:nvPr/>
        </p:nvPicPr>
        <p:blipFill>
          <a:blip r:embed="rId2" cstate="print"/>
          <a:srcRect t="2579" r="20236" b="77734"/>
          <a:stretch>
            <a:fillRect/>
          </a:stretch>
        </p:blipFill>
        <p:spPr bwMode="auto">
          <a:xfrm>
            <a:off x="144016" y="4725144"/>
            <a:ext cx="8892480" cy="1440160"/>
          </a:xfrm>
          <a:prstGeom prst="rect">
            <a:avLst/>
          </a:prstGeom>
          <a:noFill/>
          <a:ln w="9525">
            <a:noFill/>
            <a:miter lim="800000"/>
            <a:headEnd/>
            <a:tailEnd/>
          </a:ln>
        </p:spPr>
      </p:pic>
    </p:spTree>
  </p:cSld>
  <p:clrMapOvr>
    <a:masterClrMapping/>
  </p:clrMapOvr>
  <p:transition spd="slow">
    <p:plus/>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5" name="Rectangle 3"/>
          <p:cNvSpPr>
            <a:spLocks noChangeArrowheads="1"/>
          </p:cNvSpPr>
          <p:nvPr/>
        </p:nvSpPr>
        <p:spPr bwMode="auto">
          <a:xfrm>
            <a:off x="0" y="0"/>
            <a:ext cx="91440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457200" algn="r" rtl="1" eaLnBrk="0" hangingPunct="0"/>
            <a:r>
              <a:rPr lang="ar-SA" sz="2400" b="1" dirty="0">
                <a:latin typeface="Simplified Arabic" pitchFamily="18" charset="-78"/>
                <a:cs typeface="Calibri" pitchFamily="34" charset="0"/>
              </a:rPr>
              <a:t>ولو أردت أن تظهر المتغيرات بمسمياتها </a:t>
            </a:r>
            <a:r>
              <a:rPr lang="ar-SA" sz="2400" b="1" dirty="0" smtClean="0">
                <a:latin typeface="Simplified Arabic" pitchFamily="18" charset="-78"/>
                <a:cs typeface="Calibri" pitchFamily="34" charset="0"/>
              </a:rPr>
              <a:t>الوصفية</a:t>
            </a:r>
            <a:r>
              <a:rPr lang="fr-FR" sz="2400" b="1" dirty="0" smtClean="0">
                <a:latin typeface="Simplified Arabic" pitchFamily="18" charset="-78"/>
                <a:cs typeface="Calibri" pitchFamily="34" charset="0"/>
              </a:rPr>
              <a:t>(les étiquettes)</a:t>
            </a:r>
            <a:r>
              <a:rPr lang="ar-SA" sz="2400" b="1" dirty="0" smtClean="0">
                <a:latin typeface="Simplified Arabic" pitchFamily="18" charset="-78"/>
                <a:cs typeface="Calibri" pitchFamily="34" charset="0"/>
              </a:rPr>
              <a:t> </a:t>
            </a:r>
            <a:r>
              <a:rPr lang="ar-SA" sz="2400" b="1" dirty="0">
                <a:latin typeface="Simplified Arabic" pitchFamily="18" charset="-78"/>
                <a:cs typeface="Calibri" pitchFamily="34" charset="0"/>
              </a:rPr>
              <a:t>التي سجلت في بيانات المتغيرات اتبع الخطوات الموضحة في الصورة التالية</a:t>
            </a:r>
            <a:r>
              <a:rPr lang="en-US" sz="2400" b="1" dirty="0">
                <a:latin typeface="Simplified Arabic" pitchFamily="18" charset="-78"/>
                <a:cs typeface="Calibri" pitchFamily="34" charset="0"/>
              </a:rPr>
              <a:t> :</a:t>
            </a:r>
            <a:endParaRPr lang="en-US" sz="2400" dirty="0"/>
          </a:p>
          <a:p>
            <a:pPr indent="457200" eaLnBrk="0" hangingPunct="0"/>
            <a:endParaRPr lang="en-US" dirty="0"/>
          </a:p>
        </p:txBody>
      </p:sp>
      <p:sp>
        <p:nvSpPr>
          <p:cNvPr id="61446" name="Rectangle 4"/>
          <p:cNvSpPr>
            <a:spLocks noChangeArrowheads="1"/>
          </p:cNvSpPr>
          <p:nvPr/>
        </p:nvSpPr>
        <p:spPr bwMode="auto">
          <a:xfrm>
            <a:off x="214313" y="2071688"/>
            <a:ext cx="85725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rtl="1" eaLnBrk="0" hangingPunct="0"/>
            <a:r>
              <a:rPr lang="ar-SA" sz="1600" b="1" dirty="0">
                <a:latin typeface="Simplified Arabic" pitchFamily="18" charset="-78"/>
                <a:cs typeface="Calibri" pitchFamily="34" charset="0"/>
              </a:rPr>
              <a:t>و</a:t>
            </a:r>
            <a:r>
              <a:rPr lang="ar-SA" sz="2400" b="1" dirty="0">
                <a:latin typeface="Simplified Arabic" pitchFamily="18" charset="-78"/>
                <a:cs typeface="Calibri" pitchFamily="34" charset="0"/>
              </a:rPr>
              <a:t>الآن بعد </a:t>
            </a:r>
            <a:r>
              <a:rPr lang="ar-SA" sz="2400" b="1" dirty="0" smtClean="0">
                <a:latin typeface="Simplified Arabic" pitchFamily="18" charset="-78"/>
                <a:cs typeface="Calibri" pitchFamily="34" charset="0"/>
              </a:rPr>
              <a:t>تعبئة</a:t>
            </a:r>
            <a:r>
              <a:rPr lang="en-US" sz="2400" b="1" dirty="0" smtClean="0">
                <a:latin typeface="Simplified Arabic" pitchFamily="18" charset="-78"/>
                <a:cs typeface="Calibri" pitchFamily="34" charset="0"/>
              </a:rPr>
              <a:t> </a:t>
            </a:r>
            <a:r>
              <a:rPr lang="fr-FR" sz="2400" b="1" dirty="0" smtClean="0">
                <a:latin typeface="Simplified Arabic" pitchFamily="18" charset="-78"/>
                <a:cs typeface="Calibri" pitchFamily="34" charset="0"/>
              </a:rPr>
              <a:t>35 </a:t>
            </a:r>
            <a:r>
              <a:rPr lang="ar-SA" sz="2400" b="1" dirty="0" smtClean="0">
                <a:latin typeface="Simplified Arabic" pitchFamily="18" charset="-78"/>
                <a:cs typeface="Calibri" pitchFamily="34" charset="0"/>
              </a:rPr>
              <a:t>استبيان </a:t>
            </a:r>
            <a:r>
              <a:rPr lang="ar-SA" sz="2400" b="1" dirty="0">
                <a:latin typeface="Simplified Arabic" pitchFamily="18" charset="-78"/>
                <a:cs typeface="Calibri" pitchFamily="34" charset="0"/>
              </a:rPr>
              <a:t>يصبح الشكل كما يلي وهو ما يعرف بقاعدة البيانات</a:t>
            </a:r>
            <a:r>
              <a:rPr lang="en-US" sz="2400" b="1" dirty="0">
                <a:latin typeface="Simplified Arabic" pitchFamily="18" charset="-78"/>
                <a:cs typeface="Calibri" pitchFamily="34" charset="0"/>
              </a:rPr>
              <a:t> :</a:t>
            </a:r>
            <a:endParaRPr lang="en-US" sz="2400" dirty="0"/>
          </a:p>
          <a:p>
            <a:pPr algn="ctr" eaLnBrk="0" hangingPunct="0"/>
            <a:endParaRPr lang="en-US" dirty="0"/>
          </a:p>
        </p:txBody>
      </p:sp>
      <p:sp>
        <p:nvSpPr>
          <p:cNvPr id="61447" name="Rectangle 6"/>
          <p:cNvSpPr>
            <a:spLocks noChangeArrowheads="1"/>
          </p:cNvSpPr>
          <p:nvPr/>
        </p:nvSpPr>
        <p:spPr bwMode="auto">
          <a:xfrm>
            <a:off x="179513" y="5910371"/>
            <a:ext cx="87501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indent="457200" algn="justLow" rtl="1" eaLnBrk="0" hangingPunct="0"/>
            <a:r>
              <a:rPr lang="ar-SA" sz="2400" dirty="0">
                <a:latin typeface="Arial-BoldMT"/>
                <a:cs typeface="Calibri" pitchFamily="34" charset="0"/>
              </a:rPr>
              <a:t>تعرف </a:t>
            </a:r>
            <a:r>
              <a:rPr lang="ar-DZ" sz="2400" dirty="0" smtClean="0">
                <a:latin typeface="Arial-BoldMT"/>
                <a:cs typeface="Calibri" pitchFamily="34" charset="0"/>
              </a:rPr>
              <a:t>هذه </a:t>
            </a:r>
            <a:r>
              <a:rPr lang="ar-SA" sz="2400" dirty="0" smtClean="0">
                <a:latin typeface="Arial-BoldMT"/>
                <a:cs typeface="Calibri" pitchFamily="34" charset="0"/>
              </a:rPr>
              <a:t>العملية </a:t>
            </a:r>
            <a:r>
              <a:rPr lang="ar-SA" sz="2400" dirty="0">
                <a:latin typeface="Arial-BoldMT"/>
                <a:cs typeface="Calibri" pitchFamily="34" charset="0"/>
              </a:rPr>
              <a:t>بتفريغ البيانات، نقوم بحفظها، بعدها ينتقل الباحث إلى مرحلة العلميات الإحصائية  المراد إجرائها والتي تخدم البحث </a:t>
            </a:r>
            <a:r>
              <a:rPr lang="fr-FR" sz="2400" dirty="0" smtClean="0">
                <a:solidFill>
                  <a:schemeClr val="accent2"/>
                </a:solidFill>
                <a:latin typeface="Arial-BoldMT"/>
                <a:cs typeface="Calibri" pitchFamily="34" charset="0"/>
              </a:rPr>
              <a:t>.</a:t>
            </a:r>
            <a:endParaRPr lang="en-US" sz="2400" dirty="0">
              <a:solidFill>
                <a:schemeClr val="accent2"/>
              </a:solidFill>
            </a:endParaRP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37</a:t>
            </a:fld>
            <a:endParaRPr lang="fr-BE"/>
          </a:p>
        </p:txBody>
      </p:sp>
      <p:pic>
        <p:nvPicPr>
          <p:cNvPr id="3074" name="Picture 2"/>
          <p:cNvPicPr>
            <a:picLocks noChangeAspect="1" noChangeArrowheads="1"/>
          </p:cNvPicPr>
          <p:nvPr/>
        </p:nvPicPr>
        <p:blipFill>
          <a:blip r:embed="rId3" cstate="print"/>
          <a:srcRect t="2579" r="20236" b="8829"/>
          <a:stretch>
            <a:fillRect/>
          </a:stretch>
        </p:blipFill>
        <p:spPr bwMode="auto">
          <a:xfrm>
            <a:off x="0" y="2492896"/>
            <a:ext cx="9144000" cy="3456384"/>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t="3125" r="19983" b="78546"/>
          <a:stretch>
            <a:fillRect/>
          </a:stretch>
        </p:blipFill>
        <p:spPr bwMode="auto">
          <a:xfrm>
            <a:off x="0" y="764704"/>
            <a:ext cx="9144000" cy="1080120"/>
          </a:xfrm>
          <a:prstGeom prst="rect">
            <a:avLst/>
          </a:prstGeom>
          <a:noFill/>
          <a:ln w="9525">
            <a:noFill/>
            <a:miter lim="800000"/>
            <a:headEnd/>
            <a:tailEnd/>
          </a:ln>
        </p:spPr>
      </p:pic>
    </p:spTree>
  </p:cSld>
  <p:clrMapOvr>
    <a:masterClrMapping/>
  </p:clrMapOvr>
  <p:transition spd="slow">
    <p:strips dir="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3"/>
          <p:cNvSpPr>
            <a:spLocks noGrp="1" noChangeArrowheads="1"/>
          </p:cNvSpPr>
          <p:nvPr>
            <p:ph idx="1"/>
          </p:nvPr>
        </p:nvSpPr>
        <p:spPr>
          <a:xfrm>
            <a:off x="683568" y="1412776"/>
            <a:ext cx="8244408" cy="3416320"/>
          </a:xfrm>
        </p:spPr>
        <p:txBody>
          <a:bodyPr wrap="square">
            <a:spAutoFit/>
          </a:bodyPr>
          <a:lstStyle/>
          <a:p>
            <a:pPr marL="0" indent="-457200" algn="just" rtl="1">
              <a:spcBef>
                <a:spcPts val="0"/>
              </a:spcBef>
              <a:buClr>
                <a:srgbClr val="E66C7D"/>
              </a:buClr>
              <a:buSzPct val="80000"/>
              <a:buNone/>
            </a:pPr>
            <a:r>
              <a:rPr lang="ar-EG" sz="2400" b="1" dirty="0" smtClean="0">
                <a:latin typeface="Times New Roman" pitchFamily="18" charset="0"/>
                <a:ea typeface="Majalla UI"/>
                <a:cs typeface="Times New Roman" pitchFamily="18" charset="0"/>
              </a:rPr>
              <a:t>يمكن الحصول على بيانات فى برنامج </a:t>
            </a:r>
            <a:r>
              <a:rPr lang="en-US" sz="2400" b="1" dirty="0" smtClean="0">
                <a:latin typeface="Times New Roman" pitchFamily="18" charset="0"/>
                <a:ea typeface="Majalla UI"/>
                <a:cs typeface="Times New Roman" pitchFamily="18" charset="0"/>
              </a:rPr>
              <a:t>SPSS</a:t>
            </a:r>
            <a:r>
              <a:rPr lang="ar-EG" sz="2400" b="1" dirty="0" smtClean="0">
                <a:latin typeface="Times New Roman" pitchFamily="18" charset="0"/>
                <a:ea typeface="Majalla UI"/>
                <a:cs typeface="Times New Roman" pitchFamily="18" charset="0"/>
              </a:rPr>
              <a:t> عن  طريق استدعاء البيانات معده سابقا من بعض البرامج مثل</a:t>
            </a:r>
            <a:r>
              <a:rPr lang="ar-DZ" sz="2400" b="1" dirty="0" err="1" smtClean="0">
                <a:latin typeface="Times New Roman" pitchFamily="18" charset="0"/>
                <a:ea typeface="Majalla UI"/>
                <a:cs typeface="Times New Roman" pitchFamily="18" charset="0"/>
              </a:rPr>
              <a:t>:</a:t>
            </a:r>
            <a:endParaRPr lang="ar-DZ" sz="2400" b="1" dirty="0" smtClean="0">
              <a:latin typeface="Times New Roman" pitchFamily="18" charset="0"/>
              <a:ea typeface="Majalla UI"/>
              <a:cs typeface="Times New Roman" pitchFamily="18" charset="0"/>
            </a:endParaRPr>
          </a:p>
          <a:p>
            <a:pPr marL="0" indent="-457200" algn="just" rtl="1">
              <a:spcBef>
                <a:spcPts val="0"/>
              </a:spcBef>
              <a:buClr>
                <a:srgbClr val="E66C7D"/>
              </a:buClr>
              <a:buSzPct val="80000"/>
              <a:buNone/>
            </a:pPr>
            <a:endParaRPr lang="en-US" sz="2400" b="1" dirty="0" smtClean="0">
              <a:latin typeface="Times New Roman" pitchFamily="18" charset="0"/>
              <a:ea typeface="Majalla UI"/>
              <a:cs typeface="Times New Roman" pitchFamily="18" charset="0"/>
            </a:endParaRPr>
          </a:p>
          <a:p>
            <a:pPr marL="0" indent="-457200" algn="just" rtl="1">
              <a:spcBef>
                <a:spcPts val="0"/>
              </a:spcBef>
              <a:buClr>
                <a:srgbClr val="E66C7D"/>
              </a:buClr>
              <a:buSzPct val="80000"/>
              <a:buFont typeface="Wingdings" pitchFamily="2" charset="2"/>
              <a:buChar char="§"/>
            </a:pPr>
            <a:r>
              <a:rPr lang="en-US" sz="2400" b="1" dirty="0" smtClean="0">
                <a:latin typeface="Times New Roman" pitchFamily="18" charset="0"/>
                <a:ea typeface="Majalla UI"/>
                <a:cs typeface="Times New Roman" pitchFamily="18" charset="0"/>
              </a:rPr>
              <a:t>SPSS files</a:t>
            </a:r>
          </a:p>
          <a:p>
            <a:pPr marL="0" indent="-457200" algn="just" rtl="1">
              <a:spcBef>
                <a:spcPts val="0"/>
              </a:spcBef>
              <a:buClr>
                <a:srgbClr val="E66C7D"/>
              </a:buClr>
              <a:buSzPct val="80000"/>
              <a:buFont typeface="Wingdings" pitchFamily="2" charset="2"/>
              <a:buChar char="§"/>
            </a:pPr>
            <a:r>
              <a:rPr lang="en-US" sz="2400" b="1" dirty="0" smtClean="0">
                <a:latin typeface="Times New Roman" pitchFamily="18" charset="0"/>
                <a:ea typeface="Majalla UI"/>
                <a:cs typeface="Times New Roman" pitchFamily="18" charset="0"/>
              </a:rPr>
              <a:t>Spreadsheet- Excel, Lotus</a:t>
            </a:r>
          </a:p>
          <a:p>
            <a:pPr marL="0" indent="-457200" algn="just" rtl="1">
              <a:spcBef>
                <a:spcPts val="0"/>
              </a:spcBef>
              <a:buClr>
                <a:srgbClr val="E66C7D"/>
              </a:buClr>
              <a:buSzPct val="80000"/>
              <a:buFont typeface="Wingdings" pitchFamily="2" charset="2"/>
              <a:buChar char="§"/>
            </a:pPr>
            <a:r>
              <a:rPr lang="en-US" sz="2400" b="1" dirty="0" smtClean="0">
                <a:latin typeface="Times New Roman" pitchFamily="18" charset="0"/>
                <a:ea typeface="Majalla UI"/>
                <a:cs typeface="Times New Roman" pitchFamily="18" charset="0"/>
              </a:rPr>
              <a:t>Database- dbase, paradox</a:t>
            </a:r>
          </a:p>
          <a:p>
            <a:pPr marL="0" indent="-457200" algn="just" rtl="1">
              <a:spcBef>
                <a:spcPts val="0"/>
              </a:spcBef>
              <a:buClr>
                <a:srgbClr val="E66C7D"/>
              </a:buClr>
              <a:buSzPct val="80000"/>
              <a:buFont typeface="Wingdings" pitchFamily="2" charset="2"/>
              <a:buChar char="§"/>
            </a:pPr>
            <a:r>
              <a:rPr lang="en-US" sz="2400" b="1" dirty="0" smtClean="0">
                <a:latin typeface="Times New Roman" pitchFamily="18" charset="0"/>
                <a:ea typeface="Majalla UI"/>
                <a:cs typeface="Times New Roman" pitchFamily="18" charset="0"/>
              </a:rPr>
              <a:t>Files from other statistical programs</a:t>
            </a:r>
          </a:p>
          <a:p>
            <a:pPr marL="0" indent="-457200" algn="just" rtl="1">
              <a:spcBef>
                <a:spcPts val="0"/>
              </a:spcBef>
              <a:buClr>
                <a:srgbClr val="E66C7D"/>
              </a:buClr>
              <a:buSzPct val="80000"/>
              <a:buFont typeface="Wingdings" pitchFamily="2" charset="2"/>
              <a:buChar char="§"/>
            </a:pPr>
            <a:r>
              <a:rPr lang="en-US" sz="2400" b="1" dirty="0" smtClean="0">
                <a:latin typeface="Times New Roman" pitchFamily="18" charset="0"/>
                <a:ea typeface="Majalla UI"/>
                <a:cs typeface="Times New Roman" pitchFamily="18" charset="0"/>
              </a:rPr>
              <a:t>ASCII text</a:t>
            </a:r>
          </a:p>
          <a:p>
            <a:pPr marL="0" indent="-457200" algn="just" rtl="1">
              <a:spcBef>
                <a:spcPts val="0"/>
              </a:spcBef>
              <a:buClr>
                <a:srgbClr val="E66C7D"/>
              </a:buClr>
              <a:buSzPct val="80000"/>
              <a:buFont typeface="Wingdings" pitchFamily="2" charset="2"/>
              <a:buChar char="§"/>
            </a:pPr>
            <a:r>
              <a:rPr lang="en-US" sz="2400" b="1" dirty="0" smtClean="0">
                <a:latin typeface="Times New Roman" pitchFamily="18" charset="0"/>
                <a:ea typeface="Majalla UI"/>
                <a:cs typeface="Times New Roman" pitchFamily="18" charset="0"/>
              </a:rPr>
              <a:t>Complex database format- Oracle, Access</a:t>
            </a:r>
          </a:p>
        </p:txBody>
      </p:sp>
      <p:sp>
        <p:nvSpPr>
          <p:cNvPr id="4" name="Rectangle 3"/>
          <p:cNvSpPr/>
          <p:nvPr/>
        </p:nvSpPr>
        <p:spPr>
          <a:xfrm>
            <a:off x="2483768" y="332656"/>
            <a:ext cx="4052713" cy="461665"/>
          </a:xfrm>
          <a:prstGeom prst="rect">
            <a:avLst/>
          </a:prstGeom>
        </p:spPr>
        <p:txBody>
          <a:bodyPr wrap="none">
            <a:spAutoFit/>
          </a:bodyPr>
          <a:lstStyle/>
          <a:p>
            <a:pPr indent="-457200" algn="just" rtl="1">
              <a:buClr>
                <a:srgbClr val="E66C7D"/>
              </a:buClr>
              <a:buSzPct val="80000"/>
            </a:pPr>
            <a:r>
              <a:rPr lang="fr-FR" sz="2400" b="1" dirty="0" smtClean="0">
                <a:solidFill>
                  <a:srgbClr val="FFFF00"/>
                </a:solidFill>
                <a:latin typeface="Times New Roman" pitchFamily="18" charset="0"/>
                <a:ea typeface="Majalla UI"/>
                <a:cs typeface="Times New Roman" pitchFamily="18" charset="0"/>
              </a:rPr>
              <a:t>-2 </a:t>
            </a:r>
            <a:r>
              <a:rPr lang="ar-EG" sz="2400" b="1" dirty="0" err="1" smtClean="0">
                <a:solidFill>
                  <a:srgbClr val="FFFF00"/>
                </a:solidFill>
                <a:latin typeface="Times New Roman" pitchFamily="18" charset="0"/>
                <a:ea typeface="Majalla UI"/>
                <a:cs typeface="Times New Roman" pitchFamily="18" charset="0"/>
              </a:rPr>
              <a:t>إستدعاء</a:t>
            </a:r>
            <a:r>
              <a:rPr lang="ar-EG" sz="2400" b="1" dirty="0" smtClean="0">
                <a:solidFill>
                  <a:srgbClr val="FFFF00"/>
                </a:solidFill>
                <a:latin typeface="Times New Roman" pitchFamily="18" charset="0"/>
                <a:ea typeface="Majalla UI"/>
                <a:cs typeface="Times New Roman" pitchFamily="18" charset="0"/>
              </a:rPr>
              <a:t> البيانات من ملف معد سابقا</a:t>
            </a:r>
            <a:endParaRPr lang="en-US" sz="2400" b="1" dirty="0" smtClean="0">
              <a:solidFill>
                <a:srgbClr val="FFFF00"/>
              </a:solidFill>
              <a:latin typeface="Times New Roman" pitchFamily="18" charset="0"/>
              <a:ea typeface="Majalla UI"/>
              <a:cs typeface="Times New Roman" pitchFamily="18" charset="0"/>
            </a:endParaRPr>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38</a:t>
            </a:fld>
            <a:endParaRPr lang="fr-BE"/>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6628">
                                            <p:txEl>
                                              <p:pRg st="0" end="0"/>
                                            </p:txEl>
                                          </p:spTgt>
                                        </p:tgtEl>
                                        <p:attrNameLst>
                                          <p:attrName>style.visibility</p:attrName>
                                        </p:attrNameLst>
                                      </p:cBhvr>
                                      <p:to>
                                        <p:strVal val="visible"/>
                                      </p:to>
                                    </p:set>
                                    <p:animEffect transition="in" filter="box(in)">
                                      <p:cBhvr>
                                        <p:cTn id="7" dur="500"/>
                                        <p:tgtEl>
                                          <p:spTgt spid="26628">
                                            <p:txEl>
                                              <p:pRg st="0" end="0"/>
                                            </p:txEl>
                                          </p:spTgt>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26628">
                                            <p:txEl>
                                              <p:pRg st="2" end="2"/>
                                            </p:txEl>
                                          </p:spTgt>
                                        </p:tgtEl>
                                        <p:attrNameLst>
                                          <p:attrName>style.visibility</p:attrName>
                                        </p:attrNameLst>
                                      </p:cBhvr>
                                      <p:to>
                                        <p:strVal val="visible"/>
                                      </p:to>
                                    </p:set>
                                    <p:animEffect transition="in" filter="box(in)">
                                      <p:cBhvr>
                                        <p:cTn id="11" dur="500"/>
                                        <p:tgtEl>
                                          <p:spTgt spid="26628">
                                            <p:txEl>
                                              <p:pRg st="2" end="2"/>
                                            </p:txEl>
                                          </p:spTgt>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26628">
                                            <p:txEl>
                                              <p:pRg st="3" end="3"/>
                                            </p:txEl>
                                          </p:spTgt>
                                        </p:tgtEl>
                                        <p:attrNameLst>
                                          <p:attrName>style.visibility</p:attrName>
                                        </p:attrNameLst>
                                      </p:cBhvr>
                                      <p:to>
                                        <p:strVal val="visible"/>
                                      </p:to>
                                    </p:set>
                                    <p:animEffect transition="in" filter="box(in)">
                                      <p:cBhvr>
                                        <p:cTn id="15" dur="500"/>
                                        <p:tgtEl>
                                          <p:spTgt spid="26628">
                                            <p:txEl>
                                              <p:pRg st="3" end="3"/>
                                            </p:txEl>
                                          </p:spTgt>
                                        </p:tgtEl>
                                      </p:cBhvr>
                                    </p:animEffect>
                                  </p:childTnLst>
                                </p:cTn>
                              </p:par>
                            </p:childTnLst>
                          </p:cTn>
                        </p:par>
                        <p:par>
                          <p:cTn id="16" fill="hold">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26628">
                                            <p:txEl>
                                              <p:pRg st="4" end="4"/>
                                            </p:txEl>
                                          </p:spTgt>
                                        </p:tgtEl>
                                        <p:attrNameLst>
                                          <p:attrName>style.visibility</p:attrName>
                                        </p:attrNameLst>
                                      </p:cBhvr>
                                      <p:to>
                                        <p:strVal val="visible"/>
                                      </p:to>
                                    </p:set>
                                    <p:animEffect transition="in" filter="box(in)">
                                      <p:cBhvr>
                                        <p:cTn id="19" dur="500"/>
                                        <p:tgtEl>
                                          <p:spTgt spid="26628">
                                            <p:txEl>
                                              <p:pRg st="4" end="4"/>
                                            </p:txEl>
                                          </p:spTgt>
                                        </p:tgtEl>
                                      </p:cBhvr>
                                    </p:animEffect>
                                  </p:childTnLst>
                                </p:cTn>
                              </p:par>
                            </p:childTnLst>
                          </p:cTn>
                        </p:par>
                        <p:par>
                          <p:cTn id="20" fill="hold">
                            <p:stCondLst>
                              <p:cond delay="2000"/>
                            </p:stCondLst>
                            <p:childTnLst>
                              <p:par>
                                <p:cTn id="21" presetID="4" presetClass="entr" presetSubtype="16" fill="hold" grpId="0" nodeType="afterEffect">
                                  <p:stCondLst>
                                    <p:cond delay="0"/>
                                  </p:stCondLst>
                                  <p:childTnLst>
                                    <p:set>
                                      <p:cBhvr>
                                        <p:cTn id="22" dur="1" fill="hold">
                                          <p:stCondLst>
                                            <p:cond delay="0"/>
                                          </p:stCondLst>
                                        </p:cTn>
                                        <p:tgtEl>
                                          <p:spTgt spid="26628">
                                            <p:txEl>
                                              <p:pRg st="5" end="5"/>
                                            </p:txEl>
                                          </p:spTgt>
                                        </p:tgtEl>
                                        <p:attrNameLst>
                                          <p:attrName>style.visibility</p:attrName>
                                        </p:attrNameLst>
                                      </p:cBhvr>
                                      <p:to>
                                        <p:strVal val="visible"/>
                                      </p:to>
                                    </p:set>
                                    <p:animEffect transition="in" filter="box(in)">
                                      <p:cBhvr>
                                        <p:cTn id="23" dur="500"/>
                                        <p:tgtEl>
                                          <p:spTgt spid="26628">
                                            <p:txEl>
                                              <p:pRg st="5" end="5"/>
                                            </p:txEl>
                                          </p:spTgt>
                                        </p:tgtEl>
                                      </p:cBhvr>
                                    </p:animEffect>
                                  </p:childTnLst>
                                </p:cTn>
                              </p:par>
                            </p:childTnLst>
                          </p:cTn>
                        </p:par>
                        <p:par>
                          <p:cTn id="24" fill="hold">
                            <p:stCondLst>
                              <p:cond delay="2500"/>
                            </p:stCondLst>
                            <p:childTnLst>
                              <p:par>
                                <p:cTn id="25" presetID="4" presetClass="entr" presetSubtype="16" fill="hold" grpId="0" nodeType="afterEffect">
                                  <p:stCondLst>
                                    <p:cond delay="0"/>
                                  </p:stCondLst>
                                  <p:childTnLst>
                                    <p:set>
                                      <p:cBhvr>
                                        <p:cTn id="26" dur="1" fill="hold">
                                          <p:stCondLst>
                                            <p:cond delay="0"/>
                                          </p:stCondLst>
                                        </p:cTn>
                                        <p:tgtEl>
                                          <p:spTgt spid="26628">
                                            <p:txEl>
                                              <p:pRg st="6" end="6"/>
                                            </p:txEl>
                                          </p:spTgt>
                                        </p:tgtEl>
                                        <p:attrNameLst>
                                          <p:attrName>style.visibility</p:attrName>
                                        </p:attrNameLst>
                                      </p:cBhvr>
                                      <p:to>
                                        <p:strVal val="visible"/>
                                      </p:to>
                                    </p:set>
                                    <p:animEffect transition="in" filter="box(in)">
                                      <p:cBhvr>
                                        <p:cTn id="27" dur="500"/>
                                        <p:tgtEl>
                                          <p:spTgt spid="26628">
                                            <p:txEl>
                                              <p:pRg st="6" end="6"/>
                                            </p:txEl>
                                          </p:spTgt>
                                        </p:tgtEl>
                                      </p:cBhvr>
                                    </p:animEffect>
                                  </p:childTnLst>
                                </p:cTn>
                              </p:par>
                            </p:childTnLst>
                          </p:cTn>
                        </p:par>
                        <p:par>
                          <p:cTn id="28" fill="hold">
                            <p:stCondLst>
                              <p:cond delay="3000"/>
                            </p:stCondLst>
                            <p:childTnLst>
                              <p:par>
                                <p:cTn id="29" presetID="4" presetClass="entr" presetSubtype="16" fill="hold" grpId="0" nodeType="afterEffect">
                                  <p:stCondLst>
                                    <p:cond delay="0"/>
                                  </p:stCondLst>
                                  <p:childTnLst>
                                    <p:set>
                                      <p:cBhvr>
                                        <p:cTn id="30" dur="1" fill="hold">
                                          <p:stCondLst>
                                            <p:cond delay="0"/>
                                          </p:stCondLst>
                                        </p:cTn>
                                        <p:tgtEl>
                                          <p:spTgt spid="26628">
                                            <p:txEl>
                                              <p:pRg st="7" end="7"/>
                                            </p:txEl>
                                          </p:spTgt>
                                        </p:tgtEl>
                                        <p:attrNameLst>
                                          <p:attrName>style.visibility</p:attrName>
                                        </p:attrNameLst>
                                      </p:cBhvr>
                                      <p:to>
                                        <p:strVal val="visible"/>
                                      </p:to>
                                    </p:set>
                                    <p:animEffect transition="in" filter="box(in)">
                                      <p:cBhvr>
                                        <p:cTn id="31" dur="500"/>
                                        <p:tgtEl>
                                          <p:spTgt spid="2662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3779912" y="260648"/>
            <a:ext cx="4953000" cy="1800200"/>
          </a:xfrm>
        </p:spPr>
        <p:txBody>
          <a:bodyPr>
            <a:noAutofit/>
          </a:bodyPr>
          <a:lstStyle/>
          <a:p>
            <a:pPr marL="609600" indent="-609600" algn="just" rtl="1" eaLnBrk="1" hangingPunct="1">
              <a:lnSpc>
                <a:spcPct val="140000"/>
              </a:lnSpc>
              <a:buClr>
                <a:srgbClr val="FF0000"/>
              </a:buClr>
              <a:buFont typeface="Wingdings 2" pitchFamily="18" charset="2"/>
              <a:buNone/>
            </a:pPr>
            <a:r>
              <a:rPr lang="ar-EG" sz="2200" b="1" dirty="0" smtClean="0">
                <a:latin typeface="Times New Roman" pitchFamily="18" charset="0"/>
                <a:ea typeface="Majalla UI"/>
                <a:cs typeface="Times New Roman" pitchFamily="18" charset="0"/>
              </a:rPr>
              <a:t>يمكن استدعاء البيانات عن </a:t>
            </a:r>
            <a:r>
              <a:rPr lang="ar-EG" sz="2200" b="1" dirty="0" err="1" smtClean="0">
                <a:latin typeface="Times New Roman" pitchFamily="18" charset="0"/>
                <a:ea typeface="Majalla UI"/>
                <a:cs typeface="Times New Roman" pitchFamily="18" charset="0"/>
              </a:rPr>
              <a:t>طريق:</a:t>
            </a:r>
            <a:endParaRPr lang="ar-EG" sz="2200" b="1" dirty="0" smtClean="0">
              <a:latin typeface="Times New Roman" pitchFamily="18" charset="0"/>
              <a:ea typeface="Majalla UI"/>
              <a:cs typeface="Times New Roman" pitchFamily="18" charset="0"/>
            </a:endParaRPr>
          </a:p>
          <a:p>
            <a:pPr marL="609600" indent="-609600" algn="just" rtl="1" eaLnBrk="1" hangingPunct="1">
              <a:lnSpc>
                <a:spcPct val="140000"/>
              </a:lnSpc>
              <a:buClr>
                <a:srgbClr val="E66C7D"/>
              </a:buClr>
              <a:buFont typeface="Calibri" pitchFamily="34" charset="0"/>
              <a:buAutoNum type="arabicPeriod"/>
            </a:pPr>
            <a:r>
              <a:rPr lang="ar-EG" sz="2200" b="1" dirty="0" smtClean="0">
                <a:latin typeface="Times New Roman" pitchFamily="18" charset="0"/>
                <a:ea typeface="Majalla UI"/>
                <a:cs typeface="Times New Roman" pitchFamily="18" charset="0"/>
              </a:rPr>
              <a:t>بفتح قائمة </a:t>
            </a:r>
            <a:r>
              <a:rPr lang="en-US" sz="2200" b="1" dirty="0" err="1" smtClean="0">
                <a:latin typeface="Times New Roman" pitchFamily="18" charset="0"/>
                <a:cs typeface="Times New Roman" pitchFamily="18" charset="0"/>
              </a:rPr>
              <a:t>Fichier</a:t>
            </a:r>
            <a:endParaRPr lang="ar-EG" sz="2200" b="1" dirty="0" smtClean="0">
              <a:latin typeface="Times New Roman" pitchFamily="18" charset="0"/>
              <a:cs typeface="Times New Roman" pitchFamily="18" charset="0"/>
            </a:endParaRPr>
          </a:p>
          <a:p>
            <a:pPr marL="609600" indent="-609600" algn="just" rtl="1" eaLnBrk="1" hangingPunct="1">
              <a:lnSpc>
                <a:spcPct val="140000"/>
              </a:lnSpc>
              <a:buClr>
                <a:srgbClr val="E66C7D"/>
              </a:buClr>
              <a:buFont typeface="Calibri" pitchFamily="34" charset="0"/>
              <a:buAutoNum type="arabicPeriod"/>
            </a:pPr>
            <a:r>
              <a:rPr lang="ar-EG" sz="2200" b="1" dirty="0" smtClean="0">
                <a:latin typeface="Times New Roman" pitchFamily="18" charset="0"/>
                <a:cs typeface="Times New Roman" pitchFamily="18" charset="0"/>
              </a:rPr>
              <a:t>بالضغط على </a:t>
            </a:r>
            <a:r>
              <a:rPr lang="en-US" sz="2200" b="1" dirty="0" err="1" smtClean="0">
                <a:latin typeface="Times New Roman" pitchFamily="18" charset="0"/>
                <a:cs typeface="Times New Roman" pitchFamily="18" charset="0"/>
              </a:rPr>
              <a:t>Ouvrir</a:t>
            </a:r>
            <a:r>
              <a:rPr lang="ar-EG" sz="2200" b="1" dirty="0" smtClean="0">
                <a:latin typeface="Times New Roman" pitchFamily="18" charset="0"/>
                <a:cs typeface="Times New Roman" pitchFamily="18" charset="0"/>
              </a:rPr>
              <a:t>ثم ا</a:t>
            </a:r>
            <a:r>
              <a:rPr lang="ar-SA" sz="2200" b="1" dirty="0" smtClean="0">
                <a:latin typeface="Times New Roman" pitchFamily="18" charset="0"/>
                <a:cs typeface="Times New Roman" pitchFamily="18" charset="0"/>
              </a:rPr>
              <a:t>خ</a:t>
            </a:r>
            <a:r>
              <a:rPr lang="ar-EG" sz="2200" b="1" dirty="0" smtClean="0">
                <a:latin typeface="Times New Roman" pitchFamily="18" charset="0"/>
                <a:cs typeface="Times New Roman" pitchFamily="18" charset="0"/>
              </a:rPr>
              <a:t>تيار </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Données</a:t>
            </a:r>
            <a:endParaRPr lang="en-US" sz="2200" b="1" dirty="0" smtClean="0">
              <a:latin typeface="Times New Roman" pitchFamily="18" charset="0"/>
              <a:cs typeface="Times New Roman" pitchFamily="18" charset="0"/>
            </a:endParaRPr>
          </a:p>
        </p:txBody>
      </p:sp>
      <p:grpSp>
        <p:nvGrpSpPr>
          <p:cNvPr id="17" name="Groupe 16"/>
          <p:cNvGrpSpPr/>
          <p:nvPr/>
        </p:nvGrpSpPr>
        <p:grpSpPr>
          <a:xfrm>
            <a:off x="2411760" y="2132856"/>
            <a:ext cx="6336704" cy="4370572"/>
            <a:chOff x="2411760" y="2132856"/>
            <a:chExt cx="6336704" cy="4370572"/>
          </a:xfrm>
        </p:grpSpPr>
        <p:pic>
          <p:nvPicPr>
            <p:cNvPr id="1027" name="Picture 3"/>
            <p:cNvPicPr>
              <a:picLocks noChangeAspect="1" noChangeArrowheads="1"/>
            </p:cNvPicPr>
            <p:nvPr/>
          </p:nvPicPr>
          <p:blipFill>
            <a:blip r:embed="rId2" cstate="print"/>
            <a:srcRect l="27209" t="23422" r="27209" b="20469"/>
            <a:stretch>
              <a:fillRect/>
            </a:stretch>
          </p:blipFill>
          <p:spPr bwMode="auto">
            <a:xfrm>
              <a:off x="3203848" y="2132856"/>
              <a:ext cx="5544616" cy="3672408"/>
            </a:xfrm>
            <a:prstGeom prst="rect">
              <a:avLst/>
            </a:prstGeom>
            <a:noFill/>
            <a:ln w="9525">
              <a:noFill/>
              <a:miter lim="800000"/>
              <a:headEnd/>
              <a:tailEnd/>
            </a:ln>
          </p:spPr>
        </p:pic>
        <p:sp>
          <p:nvSpPr>
            <p:cNvPr id="25607" name="Text Box 11"/>
            <p:cNvSpPr txBox="1">
              <a:spLocks noChangeArrowheads="1"/>
            </p:cNvSpPr>
            <p:nvPr/>
          </p:nvSpPr>
          <p:spPr bwMode="auto">
            <a:xfrm>
              <a:off x="2411760" y="6165304"/>
              <a:ext cx="2529840" cy="338124"/>
            </a:xfrm>
            <a:prstGeom prst="rect">
              <a:avLst/>
            </a:prstGeom>
            <a:noFill/>
            <a:ln w="28575">
              <a:solidFill>
                <a:schemeClr val="tx1"/>
              </a:solidFill>
              <a:miter lim="800000"/>
              <a:headEnd/>
              <a:tailEnd/>
            </a:ln>
          </p:spPr>
          <p:txBody>
            <a:bodyPr wrap="square">
              <a:spAutoFit/>
            </a:bodyPr>
            <a:lstStyle/>
            <a:p>
              <a:pPr algn="ctr">
                <a:spcBef>
                  <a:spcPct val="50000"/>
                </a:spcBef>
                <a:defRPr/>
              </a:pPr>
              <a:r>
                <a:rPr lang="ar-EG" sz="1600" dirty="0">
                  <a:effectLst>
                    <a:outerShdw blurRad="38100" dist="38100" dir="2700000" algn="tl">
                      <a:srgbClr val="000000">
                        <a:alpha val="43137"/>
                      </a:srgbClr>
                    </a:outerShdw>
                  </a:effectLst>
                  <a:latin typeface="Times New Roman" pitchFamily="18" charset="0"/>
                  <a:cs typeface="Times New Roman" pitchFamily="18" charset="0"/>
                </a:rPr>
                <a:t>نحدد نوع الملف المراد فتحه</a:t>
              </a:r>
              <a:endParaRPr lang="en-US" sz="16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9464" name="Line 12"/>
            <p:cNvSpPr>
              <a:spLocks noChangeShapeType="1"/>
            </p:cNvSpPr>
            <p:nvPr/>
          </p:nvSpPr>
          <p:spPr bwMode="auto">
            <a:xfrm flipV="1">
              <a:off x="3995936" y="4653136"/>
              <a:ext cx="648073" cy="1440160"/>
            </a:xfrm>
            <a:prstGeom prst="line">
              <a:avLst/>
            </a:prstGeom>
            <a:noFill/>
            <a:ln w="28575">
              <a:solidFill>
                <a:schemeClr val="tx1"/>
              </a:solidFill>
              <a:round/>
              <a:headEnd/>
              <a:tailEnd type="triangle" w="med" len="med"/>
            </a:ln>
          </p:spPr>
          <p:txBody>
            <a:bodyPr/>
            <a:lstStyle/>
            <a:p>
              <a:endParaRPr lang="fr-FR"/>
            </a:p>
          </p:txBody>
        </p:sp>
        <p:sp>
          <p:nvSpPr>
            <p:cNvPr id="19465" name="Line 13"/>
            <p:cNvSpPr>
              <a:spLocks noChangeShapeType="1"/>
            </p:cNvSpPr>
            <p:nvPr/>
          </p:nvSpPr>
          <p:spPr bwMode="auto">
            <a:xfrm flipV="1">
              <a:off x="3491881" y="4221088"/>
              <a:ext cx="216024" cy="1944216"/>
            </a:xfrm>
            <a:prstGeom prst="line">
              <a:avLst/>
            </a:prstGeom>
            <a:noFill/>
            <a:ln w="28575">
              <a:solidFill>
                <a:schemeClr val="tx1"/>
              </a:solidFill>
              <a:round/>
              <a:headEnd/>
              <a:tailEnd type="triangle" w="med" len="med"/>
            </a:ln>
          </p:spPr>
          <p:txBody>
            <a:bodyPr/>
            <a:lstStyle/>
            <a:p>
              <a:endParaRPr lang="fr-FR"/>
            </a:p>
          </p:txBody>
        </p:sp>
        <p:sp>
          <p:nvSpPr>
            <p:cNvPr id="19466" name="Text Box 14"/>
            <p:cNvSpPr txBox="1">
              <a:spLocks noChangeArrowheads="1"/>
            </p:cNvSpPr>
            <p:nvPr/>
          </p:nvSpPr>
          <p:spPr bwMode="auto">
            <a:xfrm>
              <a:off x="6732240" y="6021288"/>
              <a:ext cx="1414140" cy="338554"/>
            </a:xfrm>
            <a:prstGeom prst="rect">
              <a:avLst/>
            </a:prstGeom>
            <a:noFill/>
            <a:ln w="28575">
              <a:solidFill>
                <a:schemeClr val="tx1"/>
              </a:solidFill>
              <a:miter lim="800000"/>
              <a:headEnd/>
              <a:tailEnd/>
            </a:ln>
          </p:spPr>
          <p:txBody>
            <a:bodyPr wrap="square">
              <a:spAutoFit/>
            </a:bodyPr>
            <a:lstStyle/>
            <a:p>
              <a:pPr algn="r">
                <a:spcBef>
                  <a:spcPct val="50000"/>
                </a:spcBef>
              </a:pPr>
              <a:r>
                <a:rPr lang="en-US" sz="1600" dirty="0" err="1" smtClean="0">
                  <a:latin typeface="Times New Roman" pitchFamily="18" charset="0"/>
                  <a:cs typeface="Times New Roman" pitchFamily="18" charset="0"/>
                </a:rPr>
                <a:t>Ouvrir</a:t>
              </a:r>
              <a:r>
                <a:rPr lang="ar-EG" sz="1600" dirty="0" smtClean="0">
                  <a:latin typeface="Times New Roman" pitchFamily="18" charset="0"/>
                  <a:cs typeface="Times New Roman" pitchFamily="18" charset="0"/>
                </a:rPr>
                <a:t> نختار</a:t>
              </a:r>
              <a:r>
                <a:rPr lang="fr-FR" sz="1600" dirty="0" smtClean="0">
                  <a:latin typeface="Times New Roman" pitchFamily="18" charset="0"/>
                  <a:cs typeface="Times New Roman" pitchFamily="18" charset="0"/>
                </a:rPr>
                <a:t> </a:t>
              </a:r>
              <a:endParaRPr lang="en-US" sz="1600" dirty="0">
                <a:latin typeface="Times New Roman" pitchFamily="18" charset="0"/>
                <a:cs typeface="Times New Roman" pitchFamily="18" charset="0"/>
              </a:endParaRPr>
            </a:p>
          </p:txBody>
        </p:sp>
        <p:sp>
          <p:nvSpPr>
            <p:cNvPr id="19467" name="Line 15"/>
            <p:cNvSpPr>
              <a:spLocks noChangeShapeType="1"/>
            </p:cNvSpPr>
            <p:nvPr/>
          </p:nvSpPr>
          <p:spPr bwMode="auto">
            <a:xfrm flipV="1">
              <a:off x="7668344" y="4221086"/>
              <a:ext cx="432047" cy="1800199"/>
            </a:xfrm>
            <a:prstGeom prst="line">
              <a:avLst/>
            </a:prstGeom>
            <a:noFill/>
            <a:ln w="28575">
              <a:solidFill>
                <a:schemeClr val="tx1"/>
              </a:solidFill>
              <a:round/>
              <a:headEnd/>
              <a:tailEnd type="triangle" w="med" len="med"/>
            </a:ln>
          </p:spPr>
          <p:txBody>
            <a:bodyPr/>
            <a:lstStyle/>
            <a:p>
              <a:endParaRPr lang="fr-FR"/>
            </a:p>
          </p:txBody>
        </p:sp>
        <p:sp>
          <p:nvSpPr>
            <p:cNvPr id="19468" name="Oval 16"/>
            <p:cNvSpPr>
              <a:spLocks noChangeArrowheads="1"/>
            </p:cNvSpPr>
            <p:nvPr/>
          </p:nvSpPr>
          <p:spPr bwMode="auto">
            <a:xfrm>
              <a:off x="7919720" y="4005064"/>
              <a:ext cx="702733" cy="172049"/>
            </a:xfrm>
            <a:prstGeom prst="ellipse">
              <a:avLst/>
            </a:prstGeom>
            <a:noFill/>
            <a:ln w="28575">
              <a:solidFill>
                <a:schemeClr val="tx1"/>
              </a:solidFill>
              <a:round/>
              <a:headEnd/>
              <a:tailEnd/>
            </a:ln>
          </p:spPr>
          <p:txBody>
            <a:bodyPr wrap="none" anchor="ctr"/>
            <a:lstStyle/>
            <a:p>
              <a:pPr algn="l" rtl="0" eaLnBrk="0" hangingPunct="0"/>
              <a:endParaRPr lang="ar-SA" sz="1600"/>
            </a:p>
          </p:txBody>
        </p:sp>
      </p:grpSp>
      <p:sp>
        <p:nvSpPr>
          <p:cNvPr id="15" name="Espace réservé du numéro de diapositive 14"/>
          <p:cNvSpPr>
            <a:spLocks noGrp="1"/>
          </p:cNvSpPr>
          <p:nvPr>
            <p:ph type="sldNum" sz="quarter" idx="12"/>
          </p:nvPr>
        </p:nvSpPr>
        <p:spPr/>
        <p:txBody>
          <a:bodyPr/>
          <a:lstStyle/>
          <a:p>
            <a:fld id="{CF4668DC-857F-487D-BFFA-8C0CA5037977}" type="slidenum">
              <a:rPr lang="fr-BE" smtClean="0"/>
              <a:pPr/>
              <a:t>39</a:t>
            </a:fld>
            <a:endParaRPr lang="fr-BE"/>
          </a:p>
        </p:txBody>
      </p:sp>
      <p:pic>
        <p:nvPicPr>
          <p:cNvPr id="1026" name="Picture 2"/>
          <p:cNvPicPr>
            <a:picLocks noChangeAspect="1" noChangeArrowheads="1"/>
          </p:cNvPicPr>
          <p:nvPr/>
        </p:nvPicPr>
        <p:blipFill>
          <a:blip r:embed="rId3" cstate="print"/>
          <a:srcRect r="59703" b="57062"/>
          <a:stretch>
            <a:fillRect/>
          </a:stretch>
        </p:blipFill>
        <p:spPr bwMode="auto">
          <a:xfrm>
            <a:off x="0" y="404664"/>
            <a:ext cx="2843808" cy="314096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blinds(horizontal)">
                                      <p:cBhvr>
                                        <p:cTn id="7" dur="500"/>
                                        <p:tgtEl>
                                          <p:spTgt spid="27651">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7651">
                                            <p:txEl>
                                              <p:pRg st="1" end="1"/>
                                            </p:txEl>
                                          </p:spTgt>
                                        </p:tgtEl>
                                        <p:attrNameLst>
                                          <p:attrName>style.visibility</p:attrName>
                                        </p:attrNameLst>
                                      </p:cBhvr>
                                      <p:to>
                                        <p:strVal val="visible"/>
                                      </p:to>
                                    </p:set>
                                    <p:animEffect transition="in" filter="blinds(horizontal)">
                                      <p:cBhvr>
                                        <p:cTn id="10" dur="500"/>
                                        <p:tgtEl>
                                          <p:spTgt spid="27651">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7651">
                                            <p:txEl>
                                              <p:pRg st="2" end="2"/>
                                            </p:txEl>
                                          </p:spTgt>
                                        </p:tgtEl>
                                        <p:attrNameLst>
                                          <p:attrName>style.visibility</p:attrName>
                                        </p:attrNameLst>
                                      </p:cBhvr>
                                      <p:to>
                                        <p:strVal val="visible"/>
                                      </p:to>
                                    </p:set>
                                    <p:animEffect transition="in" filter="blinds(horizontal)">
                                      <p:cBhvr>
                                        <p:cTn id="13" dur="500"/>
                                        <p:tgtEl>
                                          <p:spTgt spid="276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67544" y="2348880"/>
            <a:ext cx="8496944" cy="4032448"/>
          </a:xfrm>
          <a:prstGeom prst="ellipse">
            <a:avLst/>
          </a:prstGeom>
          <a:ln w="12700">
            <a:solidFill>
              <a:srgbClr val="FFFF00"/>
            </a:solidFill>
          </a:ln>
        </p:spPr>
        <p:txBody>
          <a:bodyPr>
            <a:noAutofit/>
          </a:bodyPr>
          <a:lstStyle/>
          <a:p>
            <a:pPr marL="0" lvl="0" indent="0" algn="just" rtl="1">
              <a:spcBef>
                <a:spcPts val="0"/>
              </a:spcBef>
              <a:buNone/>
            </a:pPr>
            <a:r>
              <a:rPr lang="ar-DZ" sz="2600" dirty="0" smtClean="0">
                <a:latin typeface="Times New Roman" pitchFamily="18" charset="0"/>
                <a:cs typeface="Times New Roman" pitchFamily="18" charset="0"/>
              </a:rPr>
              <a:t>إذن </a:t>
            </a:r>
            <a:r>
              <a:rPr lang="ar-MA" sz="2600" dirty="0" smtClean="0">
                <a:latin typeface="Times New Roman" pitchFamily="18" charset="0"/>
                <a:cs typeface="Times New Roman" pitchFamily="18" charset="0"/>
              </a:rPr>
              <a:t>هو</a:t>
            </a:r>
            <a:r>
              <a:rPr lang="ar-SA" altLang="fr-FR" sz="2600" dirty="0" smtClean="0">
                <a:latin typeface="Simplified Arabic" panose="02020603050405020304" pitchFamily="18" charset="-78"/>
                <a:cs typeface="Simplified Arabic" panose="02020603050405020304" pitchFamily="18" charset="-78"/>
              </a:rPr>
              <a:t> من أقوى البرامج الإحصائية</a:t>
            </a:r>
            <a:r>
              <a:rPr lang="ar-DZ" altLang="fr-FR" sz="2600" dirty="0" err="1" smtClean="0">
                <a:latin typeface="Simplified Arabic" panose="02020603050405020304" pitchFamily="18" charset="-78"/>
                <a:cs typeface="Simplified Arabic" panose="02020603050405020304" pitchFamily="18" charset="-78"/>
              </a:rPr>
              <a:t>،</a:t>
            </a:r>
            <a:r>
              <a:rPr lang="ar-MA" sz="2600" dirty="0" smtClean="0">
                <a:latin typeface="Times New Roman" pitchFamily="18" charset="0"/>
                <a:cs typeface="Times New Roman" pitchFamily="18" charset="0"/>
              </a:rPr>
              <a:t> </a:t>
            </a:r>
            <a:r>
              <a:rPr lang="ar-DZ" sz="2600" dirty="0" smtClean="0">
                <a:latin typeface="Times New Roman" pitchFamily="18" charset="0"/>
                <a:cs typeface="Times New Roman" pitchFamily="18" charset="0"/>
              </a:rPr>
              <a:t>ي</a:t>
            </a:r>
            <a:r>
              <a:rPr lang="ar-MA" sz="2600" dirty="0" smtClean="0">
                <a:latin typeface="Times New Roman" pitchFamily="18" charset="0"/>
                <a:cs typeface="Times New Roman" pitchFamily="18" charset="0"/>
              </a:rPr>
              <a:t>قوم </a:t>
            </a:r>
            <a:r>
              <a:rPr lang="ar-MA" sz="2600" dirty="0">
                <a:latin typeface="Times New Roman" pitchFamily="18" charset="0"/>
                <a:cs typeface="Times New Roman" pitchFamily="18" charset="0"/>
              </a:rPr>
              <a:t>بتحليل ومعالجة البيانات من خلال </a:t>
            </a:r>
            <a:r>
              <a:rPr lang="ar-MA" sz="2600" dirty="0" smtClean="0">
                <a:latin typeface="Times New Roman" pitchFamily="18" charset="0"/>
                <a:cs typeface="Times New Roman" pitchFamily="18" charset="0"/>
              </a:rPr>
              <a:t>ت</a:t>
            </a:r>
            <a:r>
              <a:rPr lang="ar-DZ" sz="2600" dirty="0" smtClean="0">
                <a:latin typeface="Times New Roman" pitchFamily="18" charset="0"/>
                <a:cs typeface="Times New Roman" pitchFamily="18" charset="0"/>
              </a:rPr>
              <a:t>ط</a:t>
            </a:r>
            <a:r>
              <a:rPr lang="ar-MA" sz="2600" dirty="0" smtClean="0">
                <a:latin typeface="Times New Roman" pitchFamily="18" charset="0"/>
                <a:cs typeface="Times New Roman" pitchFamily="18" charset="0"/>
              </a:rPr>
              <a:t>بيق </a:t>
            </a:r>
            <a:r>
              <a:rPr lang="ar-MA" sz="2600" dirty="0">
                <a:latin typeface="Times New Roman" pitchFamily="18" charset="0"/>
                <a:cs typeface="Times New Roman" pitchFamily="18" charset="0"/>
              </a:rPr>
              <a:t>العمليات </a:t>
            </a:r>
            <a:r>
              <a:rPr lang="ar-MA" sz="2600" dirty="0" smtClean="0">
                <a:latin typeface="Times New Roman" pitchFamily="18" charset="0"/>
                <a:cs typeface="Times New Roman" pitchFamily="18" charset="0"/>
              </a:rPr>
              <a:t>الاحصائية</a:t>
            </a:r>
            <a:r>
              <a:rPr lang="ar-DZ" sz="2600" dirty="0" smtClean="0">
                <a:latin typeface="Times New Roman" pitchFamily="18" charset="0"/>
                <a:cs typeface="Times New Roman" pitchFamily="18" charset="0"/>
              </a:rPr>
              <a:t>، و </a:t>
            </a:r>
            <a:r>
              <a:rPr lang="ar-SA" altLang="fr-FR" sz="2600" dirty="0" smtClean="0">
                <a:latin typeface="Simplified Arabic" panose="02020603050405020304" pitchFamily="18" charset="-78"/>
                <a:cs typeface="Simplified Arabic" panose="02020603050405020304" pitchFamily="18" charset="-78"/>
              </a:rPr>
              <a:t>يستعمل لإدارة البي</a:t>
            </a:r>
            <a:r>
              <a:rPr lang="ar-DZ" altLang="fr-FR" sz="2600" dirty="0" smtClean="0">
                <a:latin typeface="Simplified Arabic" panose="02020603050405020304" pitchFamily="18" charset="-78"/>
                <a:cs typeface="Simplified Arabic" panose="02020603050405020304" pitchFamily="18" charset="-78"/>
              </a:rPr>
              <a:t>ـــــ</a:t>
            </a:r>
            <a:r>
              <a:rPr lang="ar-SA" altLang="fr-FR" sz="2600" dirty="0" smtClean="0">
                <a:latin typeface="Simplified Arabic" panose="02020603050405020304" pitchFamily="18" charset="-78"/>
                <a:cs typeface="Simplified Arabic" panose="02020603050405020304" pitchFamily="18" charset="-78"/>
              </a:rPr>
              <a:t>انات</a:t>
            </a:r>
            <a:r>
              <a:rPr lang="ar-SA" altLang="fr-FR" sz="2600" dirty="0" smtClean="0">
                <a:latin typeface="Simplified Arabic Fixed" panose="02070309020205020404" pitchFamily="49" charset="-78"/>
                <a:cs typeface="Simplified Arabic Fixed" panose="02070309020205020404" pitchFamily="49" charset="-78"/>
              </a:rPr>
              <a:t>:</a:t>
            </a:r>
            <a:endParaRPr lang="ar-DZ" altLang="fr-FR" sz="2600" dirty="0" smtClean="0">
              <a:latin typeface="Simplified Arabic Fixed" panose="02070309020205020404" pitchFamily="49" charset="-78"/>
              <a:cs typeface="Simplified Arabic Fixed" panose="02070309020205020404" pitchFamily="49" charset="-78"/>
            </a:endParaRPr>
          </a:p>
          <a:p>
            <a:pPr marL="0" lvl="2" indent="0" algn="just" rtl="1">
              <a:spcBef>
                <a:spcPts val="0"/>
              </a:spcBef>
              <a:buClr>
                <a:srgbClr val="00FF00"/>
              </a:buClr>
              <a:defRPr/>
            </a:pPr>
            <a:r>
              <a:rPr lang="ar-SA" altLang="fr-FR" sz="2600" dirty="0" smtClean="0">
                <a:latin typeface="Simplified Arabic Fixed" panose="02070309020205020404" pitchFamily="49" charset="-78"/>
                <a:cs typeface="Simplified Arabic Fixed" panose="02070309020205020404" pitchFamily="49" charset="-78"/>
              </a:rPr>
              <a:t>إدخال</a:t>
            </a:r>
          </a:p>
          <a:p>
            <a:pPr marL="0" lvl="2" indent="0" algn="just" rtl="1">
              <a:spcBef>
                <a:spcPts val="0"/>
              </a:spcBef>
              <a:buClr>
                <a:srgbClr val="00FF00"/>
              </a:buClr>
              <a:defRPr/>
            </a:pPr>
            <a:r>
              <a:rPr lang="ar-SA" altLang="fr-FR" sz="2600" dirty="0" smtClean="0">
                <a:latin typeface="Simplified Arabic Fixed" panose="02070309020205020404" pitchFamily="49" charset="-78"/>
                <a:cs typeface="Simplified Arabic Fixed" panose="02070309020205020404" pitchFamily="49" charset="-78"/>
              </a:rPr>
              <a:t>حفظ</a:t>
            </a:r>
          </a:p>
          <a:p>
            <a:pPr marL="0" lvl="2" indent="0" algn="just" rtl="1">
              <a:spcBef>
                <a:spcPts val="0"/>
              </a:spcBef>
              <a:buClr>
                <a:srgbClr val="00FF00"/>
              </a:buClr>
              <a:defRPr/>
            </a:pPr>
            <a:r>
              <a:rPr lang="ar-SA" altLang="fr-FR" sz="2600" dirty="0" smtClean="0">
                <a:latin typeface="Simplified Arabic Fixed" panose="02070309020205020404" pitchFamily="49" charset="-78"/>
                <a:cs typeface="Simplified Arabic Fixed" panose="02070309020205020404" pitchFamily="49" charset="-78"/>
              </a:rPr>
              <a:t>استرجاع</a:t>
            </a:r>
          </a:p>
          <a:p>
            <a:pPr marL="0" lvl="2" indent="0" algn="just" rtl="1">
              <a:spcBef>
                <a:spcPts val="0"/>
              </a:spcBef>
              <a:buClr>
                <a:srgbClr val="00FF00"/>
              </a:buClr>
              <a:defRPr/>
            </a:pPr>
            <a:r>
              <a:rPr lang="ar-SA" altLang="fr-FR" sz="2600" dirty="0" smtClean="0">
                <a:latin typeface="Simplified Arabic Fixed" panose="02070309020205020404" pitchFamily="49" charset="-78"/>
                <a:cs typeface="Simplified Arabic Fixed" panose="02070309020205020404" pitchFamily="49" charset="-78"/>
              </a:rPr>
              <a:t>تحليل</a:t>
            </a:r>
            <a:endParaRPr lang="fr-FR" altLang="fr-FR" sz="2600" dirty="0" smtClean="0">
              <a:latin typeface="Simplified Arabic Fixed" panose="02070309020205020404" pitchFamily="49" charset="-78"/>
              <a:cs typeface="Simplified Arabic Fixed" panose="02070309020205020404" pitchFamily="49" charset="-78"/>
            </a:endParaRPr>
          </a:p>
          <a:p>
            <a:pPr marL="0" indent="0" algn="just" rtl="1">
              <a:spcBef>
                <a:spcPts val="0"/>
              </a:spcBef>
              <a:buNone/>
            </a:pPr>
            <a:endParaRPr lang="fr-FR" sz="2600" dirty="0">
              <a:latin typeface="Times New Roman" pitchFamily="18" charset="0"/>
              <a:cs typeface="Times New Roman" pitchFamily="18" charset="0"/>
            </a:endParaRPr>
          </a:p>
        </p:txBody>
      </p:sp>
      <p:sp>
        <p:nvSpPr>
          <p:cNvPr id="20482" name="AutoShape 2" descr="RÃ©sultat de recherche d'images pour &quot;spss 19&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484" name="AutoShape 4" descr="RÃ©sultat de recherche d'images pour &quot;spss 19&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486" name="AutoShape 6" descr="RÃ©sultat de recherche d'images pour &quot;spss 19&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grpSp>
        <p:nvGrpSpPr>
          <p:cNvPr id="10" name="Groupe 9"/>
          <p:cNvGrpSpPr/>
          <p:nvPr/>
        </p:nvGrpSpPr>
        <p:grpSpPr>
          <a:xfrm>
            <a:off x="4139952" y="72008"/>
            <a:ext cx="4427984" cy="2132856"/>
            <a:chOff x="323528" y="3789040"/>
            <a:chExt cx="4427984" cy="2216942"/>
          </a:xfrm>
        </p:grpSpPr>
        <p:pic>
          <p:nvPicPr>
            <p:cNvPr id="20488" name="Picture 8" descr="Image associÃ©e"/>
            <p:cNvPicPr>
              <a:picLocks noChangeAspect="1" noChangeArrowheads="1"/>
            </p:cNvPicPr>
            <p:nvPr/>
          </p:nvPicPr>
          <p:blipFill>
            <a:blip r:embed="rId2" cstate="print"/>
            <a:srcRect/>
            <a:stretch>
              <a:fillRect/>
            </a:stretch>
          </p:blipFill>
          <p:spPr bwMode="auto">
            <a:xfrm>
              <a:off x="1475656" y="3789040"/>
              <a:ext cx="3275856" cy="1916832"/>
            </a:xfrm>
            <a:prstGeom prst="cloudCallout">
              <a:avLst/>
            </a:prstGeom>
            <a:noFill/>
          </p:spPr>
        </p:pic>
        <p:pic>
          <p:nvPicPr>
            <p:cNvPr id="9" name="Image 8" descr="Image associÃ©e"/>
            <p:cNvPicPr/>
            <p:nvPr/>
          </p:nvPicPr>
          <p:blipFill>
            <a:blip r:embed="rId3" cstate="print"/>
            <a:srcRect/>
            <a:stretch>
              <a:fillRect/>
            </a:stretch>
          </p:blipFill>
          <p:spPr bwMode="auto">
            <a:xfrm>
              <a:off x="323528" y="4869160"/>
              <a:ext cx="2262831" cy="1136822"/>
            </a:xfrm>
            <a:prstGeom prst="cloudCallout">
              <a:avLst/>
            </a:prstGeom>
            <a:noFill/>
            <a:ln w="9525">
              <a:noFill/>
              <a:miter lim="800000"/>
              <a:headEnd/>
              <a:tailEnd/>
            </a:ln>
          </p:spPr>
        </p:pic>
      </p:grpSp>
      <p:sp>
        <p:nvSpPr>
          <p:cNvPr id="11" name="Espace réservé du numéro de diapositive 10"/>
          <p:cNvSpPr>
            <a:spLocks noGrp="1"/>
          </p:cNvSpPr>
          <p:nvPr>
            <p:ph type="sldNum" sz="quarter" idx="12"/>
          </p:nvPr>
        </p:nvSpPr>
        <p:spPr/>
        <p:txBody>
          <a:bodyPr/>
          <a:lstStyle/>
          <a:p>
            <a:fld id="{CF4668DC-857F-487D-BFFA-8C0CA5037977}" type="slidenum">
              <a:rPr lang="fr-BE" smtClean="0"/>
              <a:pPr/>
              <a:t>4</a:t>
            </a:fld>
            <a:endParaRPr lang="fr-BE"/>
          </a:p>
        </p:txBody>
      </p:sp>
    </p:spTree>
    <p:extLst>
      <p:ext uri="{BB962C8B-B14F-4D97-AF65-F5344CB8AC3E}">
        <p14:creationId xmlns:p14="http://schemas.microsoft.com/office/powerpoint/2010/main" val="3827283801"/>
      </p:ext>
    </p:extLst>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tretch>
            <a:fillRect/>
          </a:stretch>
        </p:blipFill>
        <p:spPr bwMode="auto">
          <a:xfrm>
            <a:off x="1408112" y="1885429"/>
            <a:ext cx="7772400" cy="4369841"/>
          </a:xfrm>
          <a:prstGeom prst="rect">
            <a:avLst/>
          </a:prstGeom>
          <a:noFill/>
          <a:ln w="9525">
            <a:noFill/>
            <a:miter lim="800000"/>
            <a:headEnd/>
            <a:tailEnd/>
          </a:ln>
        </p:spPr>
      </p:pic>
      <p:sp>
        <p:nvSpPr>
          <p:cNvPr id="5" name="Rectangle 4"/>
          <p:cNvSpPr/>
          <p:nvPr/>
        </p:nvSpPr>
        <p:spPr>
          <a:xfrm>
            <a:off x="0" y="188640"/>
            <a:ext cx="9144000" cy="1200329"/>
          </a:xfrm>
          <a:prstGeom prst="rect">
            <a:avLst/>
          </a:prstGeom>
        </p:spPr>
        <p:txBody>
          <a:bodyPr wrap="square">
            <a:spAutoFit/>
          </a:bodyPr>
          <a:lstStyle/>
          <a:p>
            <a:pPr algn="r" rtl="1">
              <a:lnSpc>
                <a:spcPct val="150000"/>
              </a:lnSpc>
            </a:pPr>
            <a:r>
              <a:rPr lang="ar-DZ" sz="2400" b="1" dirty="0" smtClean="0">
                <a:latin typeface="Simplified Arabic" panose="02020603050405020304" pitchFamily="18" charset="-78"/>
                <a:cs typeface="Simplified Arabic" panose="02020603050405020304" pitchFamily="18" charset="-78"/>
              </a:rPr>
              <a:t>بنسبة لبرنامج </a:t>
            </a:r>
            <a:r>
              <a:rPr lang="fr-FR" sz="2400" b="1" dirty="0" smtClean="0">
                <a:latin typeface="Simplified Arabic" panose="02020603050405020304" pitchFamily="18" charset="-78"/>
                <a:cs typeface="Simplified Arabic" panose="02020603050405020304" pitchFamily="18" charset="-78"/>
              </a:rPr>
              <a:t>EXCEL</a:t>
            </a:r>
            <a:r>
              <a:rPr lang="ar-MA" sz="2400" b="1" dirty="0" smtClean="0">
                <a:latin typeface="Simplified Arabic" panose="02020603050405020304" pitchFamily="18" charset="-78"/>
                <a:cs typeface="Simplified Arabic" panose="02020603050405020304" pitchFamily="18" charset="-78"/>
              </a:rPr>
              <a:t> يتم انشاء جدول البيانات في صفحة </a:t>
            </a:r>
            <a:r>
              <a:rPr lang="fr-FR" sz="2400" b="1" dirty="0" smtClean="0">
                <a:latin typeface="Simplified Arabic" panose="02020603050405020304" pitchFamily="18" charset="-78"/>
                <a:cs typeface="Simplified Arabic" panose="02020603050405020304" pitchFamily="18" charset="-78"/>
              </a:rPr>
              <a:t>EXCEL</a:t>
            </a:r>
            <a:r>
              <a:rPr lang="ar-MA" sz="2400" b="1" dirty="0" smtClean="0">
                <a:latin typeface="Simplified Arabic" panose="02020603050405020304" pitchFamily="18" charset="-78"/>
                <a:cs typeface="Simplified Arabic" panose="02020603050405020304" pitchFamily="18" charset="-78"/>
              </a:rPr>
              <a:t> و حف</a:t>
            </a:r>
            <a:r>
              <a:rPr lang="ar-DZ" sz="2400" b="1" dirty="0" smtClean="0">
                <a:latin typeface="Simplified Arabic" panose="02020603050405020304" pitchFamily="18" charset="-78"/>
                <a:cs typeface="Simplified Arabic" panose="02020603050405020304" pitchFamily="18" charset="-78"/>
              </a:rPr>
              <a:t>ظ</a:t>
            </a:r>
            <a:r>
              <a:rPr lang="ar-MA" sz="2400" b="1" dirty="0" smtClean="0">
                <a:latin typeface="Simplified Arabic" panose="02020603050405020304" pitchFamily="18" charset="-78"/>
                <a:cs typeface="Simplified Arabic" panose="02020603050405020304" pitchFamily="18" charset="-78"/>
              </a:rPr>
              <a:t>ه ثم فتحه عن طريق برنامج </a:t>
            </a:r>
            <a:r>
              <a:rPr lang="fr-FR" sz="2400" b="1" dirty="0" smtClean="0">
                <a:latin typeface="Simplified Arabic" panose="02020603050405020304" pitchFamily="18" charset="-78"/>
                <a:cs typeface="Simplified Arabic" panose="02020603050405020304" pitchFamily="18" charset="-78"/>
              </a:rPr>
              <a:t>SPSS</a:t>
            </a:r>
            <a:r>
              <a:rPr lang="ar-DZ" sz="2400" b="1" dirty="0" smtClean="0">
                <a:latin typeface="Simplified Arabic" panose="02020603050405020304" pitchFamily="18" charset="-78"/>
                <a:cs typeface="Simplified Arabic" panose="02020603050405020304" pitchFamily="18" charset="-78"/>
              </a:rPr>
              <a:t> بإتباع الامر ما يلي:</a:t>
            </a:r>
            <a:endParaRPr lang="fr-FR" sz="2400" b="1" dirty="0">
              <a:latin typeface="Simplified Arabic" panose="02020603050405020304" pitchFamily="18" charset="-78"/>
              <a:cs typeface="Simplified Arabic" panose="02020603050405020304" pitchFamily="18" charset="-78"/>
            </a:endParaRPr>
          </a:p>
        </p:txBody>
      </p:sp>
      <p:pic>
        <p:nvPicPr>
          <p:cNvPr id="2050" name="Picture 2"/>
          <p:cNvPicPr>
            <a:picLocks noChangeAspect="1" noChangeArrowheads="1"/>
          </p:cNvPicPr>
          <p:nvPr/>
        </p:nvPicPr>
        <p:blipFill>
          <a:blip r:embed="rId3" cstate="print"/>
          <a:srcRect r="58773" b="73797"/>
          <a:stretch>
            <a:fillRect/>
          </a:stretch>
        </p:blipFill>
        <p:spPr bwMode="auto">
          <a:xfrm>
            <a:off x="395536" y="2276872"/>
            <a:ext cx="2376264" cy="2664296"/>
          </a:xfrm>
          <a:prstGeom prst="rect">
            <a:avLst/>
          </a:prstGeom>
          <a:noFill/>
          <a:ln w="9525">
            <a:noFill/>
            <a:miter lim="800000"/>
            <a:headEnd/>
            <a:tailEnd/>
          </a:ln>
        </p:spPr>
      </p:pic>
      <p:sp>
        <p:nvSpPr>
          <p:cNvPr id="6" name="Espace réservé du numéro de diapositive 5"/>
          <p:cNvSpPr>
            <a:spLocks noGrp="1"/>
          </p:cNvSpPr>
          <p:nvPr>
            <p:ph type="sldNum" sz="quarter" idx="12"/>
          </p:nvPr>
        </p:nvSpPr>
        <p:spPr/>
        <p:txBody>
          <a:bodyPr/>
          <a:lstStyle/>
          <a:p>
            <a:fld id="{CF4668DC-857F-487D-BFFA-8C0CA5037977}" type="slidenum">
              <a:rPr lang="fr-BE" smtClean="0"/>
              <a:pPr/>
              <a:t>40</a:t>
            </a:fld>
            <a:endParaRPr lang="fr-BE"/>
          </a:p>
        </p:txBody>
      </p:sp>
    </p:spTree>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idx="1"/>
          </p:nvPr>
        </p:nvSpPr>
        <p:spPr>
          <a:xfrm>
            <a:off x="611560" y="332656"/>
            <a:ext cx="8280920" cy="5867400"/>
          </a:xfrm>
        </p:spPr>
        <p:txBody>
          <a:bodyPr>
            <a:noAutofit/>
          </a:bodyPr>
          <a:lstStyle/>
          <a:p>
            <a:pPr marL="0" indent="0" algn="r" rtl="1" eaLnBrk="1" hangingPunct="1">
              <a:spcBef>
                <a:spcPts val="0"/>
              </a:spcBef>
              <a:buClr>
                <a:srgbClr val="E66C7D"/>
              </a:buClr>
              <a:buFont typeface="Wingdings" pitchFamily="2" charset="2"/>
              <a:buNone/>
              <a:defRPr/>
            </a:pPr>
            <a:r>
              <a:rPr lang="ar-EG" sz="2200" b="1" dirty="0" smtClean="0">
                <a:latin typeface="Times New Roman" pitchFamily="18" charset="0"/>
                <a:ea typeface="Majalla UI"/>
                <a:cs typeface="Times New Roman" pitchFamily="18" charset="0"/>
              </a:rPr>
              <a:t>يجب ملاحظه انه عند استدعاء ملف </a:t>
            </a:r>
            <a:r>
              <a:rPr lang="en-US" sz="2200" b="1" dirty="0" smtClean="0">
                <a:latin typeface="Times New Roman" pitchFamily="18" charset="0"/>
                <a:cs typeface="Times New Roman" pitchFamily="18" charset="0"/>
              </a:rPr>
              <a:t>Excel,</a:t>
            </a:r>
            <a:r>
              <a:rPr lang="ar-EG" sz="2200" b="1" dirty="0" smtClean="0">
                <a:latin typeface="Times New Roman" pitchFamily="18" charset="0"/>
                <a:cs typeface="Times New Roman" pitchFamily="18" charset="0"/>
              </a:rPr>
              <a:t> فان الصف الأول سيكون هو اسم المتغيرات.</a:t>
            </a:r>
          </a:p>
          <a:p>
            <a:pPr marL="0" indent="0" algn="r" rtl="1" eaLnBrk="1" hangingPunct="1">
              <a:spcBef>
                <a:spcPts val="0"/>
              </a:spcBef>
              <a:buClr>
                <a:srgbClr val="E66C7D"/>
              </a:buClr>
              <a:buFont typeface="Wingdings" pitchFamily="2" charset="2"/>
              <a:buNone/>
              <a:defRPr/>
            </a:pPr>
            <a:endParaRPr lang="ar-EG" sz="2200" b="1" dirty="0" smtClean="0">
              <a:latin typeface="Times New Roman" pitchFamily="18" charset="0"/>
              <a:cs typeface="Times New Roman" pitchFamily="18" charset="0"/>
            </a:endParaRPr>
          </a:p>
          <a:p>
            <a:pPr marL="0" indent="0" algn="r" rtl="1" eaLnBrk="1" hangingPunct="1">
              <a:spcBef>
                <a:spcPts val="0"/>
              </a:spcBef>
              <a:buClr>
                <a:srgbClr val="E66C7D"/>
              </a:buClr>
              <a:buFont typeface="Wingdings" pitchFamily="2" charset="2"/>
              <a:buNone/>
              <a:defRPr/>
            </a:pPr>
            <a:endParaRPr lang="ar-DZ" sz="2200" b="1" dirty="0" smtClean="0">
              <a:latin typeface="Times New Roman" pitchFamily="18" charset="0"/>
              <a:ea typeface="Majalla UI"/>
              <a:cs typeface="Times New Roman" pitchFamily="18" charset="0"/>
            </a:endParaRPr>
          </a:p>
          <a:p>
            <a:pPr marL="0" indent="0" algn="r" rtl="1" eaLnBrk="1" hangingPunct="1">
              <a:spcBef>
                <a:spcPts val="0"/>
              </a:spcBef>
              <a:buClr>
                <a:srgbClr val="E66C7D"/>
              </a:buClr>
              <a:buFont typeface="Wingdings" pitchFamily="2" charset="2"/>
              <a:buNone/>
              <a:defRPr/>
            </a:pPr>
            <a:endParaRPr lang="ar-DZ" sz="2200" b="1" dirty="0" smtClean="0">
              <a:latin typeface="Times New Roman" pitchFamily="18" charset="0"/>
              <a:ea typeface="Majalla UI"/>
              <a:cs typeface="Times New Roman" pitchFamily="18" charset="0"/>
            </a:endParaRPr>
          </a:p>
          <a:p>
            <a:pPr marL="0" indent="0" algn="r" rtl="1" eaLnBrk="1" hangingPunct="1">
              <a:spcBef>
                <a:spcPts val="0"/>
              </a:spcBef>
              <a:buClr>
                <a:srgbClr val="E66C7D"/>
              </a:buClr>
              <a:buFont typeface="Wingdings" pitchFamily="2" charset="2"/>
              <a:buNone/>
              <a:defRPr/>
            </a:pPr>
            <a:endParaRPr lang="ar-DZ" sz="2200" b="1" dirty="0" smtClean="0">
              <a:latin typeface="Times New Roman" pitchFamily="18" charset="0"/>
              <a:ea typeface="Majalla UI"/>
              <a:cs typeface="Times New Roman" pitchFamily="18" charset="0"/>
            </a:endParaRPr>
          </a:p>
          <a:p>
            <a:pPr marL="0" indent="0" algn="r" rtl="1" eaLnBrk="1" hangingPunct="1">
              <a:spcBef>
                <a:spcPts val="0"/>
              </a:spcBef>
              <a:buClr>
                <a:srgbClr val="E66C7D"/>
              </a:buClr>
              <a:buFont typeface="Wingdings" pitchFamily="2" charset="2"/>
              <a:buNone/>
              <a:defRPr/>
            </a:pPr>
            <a:endParaRPr lang="ar-DZ" sz="2200" b="1" dirty="0" smtClean="0">
              <a:latin typeface="Times New Roman" pitchFamily="18" charset="0"/>
              <a:ea typeface="Majalla UI"/>
              <a:cs typeface="Times New Roman" pitchFamily="18" charset="0"/>
            </a:endParaRPr>
          </a:p>
          <a:p>
            <a:pPr marL="0" indent="0" algn="r" rtl="1" eaLnBrk="1" hangingPunct="1">
              <a:spcBef>
                <a:spcPts val="0"/>
              </a:spcBef>
              <a:buClr>
                <a:srgbClr val="E66C7D"/>
              </a:buClr>
              <a:buFont typeface="Wingdings" pitchFamily="2" charset="2"/>
              <a:buNone/>
              <a:defRPr/>
            </a:pPr>
            <a:endParaRPr lang="ar-EG" sz="2200" b="1" dirty="0" smtClean="0">
              <a:latin typeface="Times New Roman" pitchFamily="18" charset="0"/>
              <a:ea typeface="Majalla UI"/>
              <a:cs typeface="Times New Roman" pitchFamily="18" charset="0"/>
            </a:endParaRPr>
          </a:p>
          <a:p>
            <a:pPr marL="0" indent="0" algn="r" rtl="1" eaLnBrk="1" hangingPunct="1">
              <a:spcBef>
                <a:spcPts val="0"/>
              </a:spcBef>
              <a:buClr>
                <a:srgbClr val="E66C7D"/>
              </a:buClr>
              <a:buFont typeface="Wingdings" pitchFamily="2" charset="2"/>
              <a:buNone/>
              <a:defRPr/>
            </a:pPr>
            <a:endParaRPr lang="ar-EG" sz="2200" b="1" dirty="0" smtClean="0">
              <a:latin typeface="Times New Roman" pitchFamily="18" charset="0"/>
              <a:ea typeface="Majalla UI"/>
              <a:cs typeface="Times New Roman" pitchFamily="18" charset="0"/>
            </a:endParaRPr>
          </a:p>
          <a:p>
            <a:pPr marL="0" indent="0" algn="r" rtl="1" eaLnBrk="1" hangingPunct="1">
              <a:spcBef>
                <a:spcPts val="0"/>
              </a:spcBef>
              <a:buClr>
                <a:srgbClr val="E66C7D"/>
              </a:buClr>
              <a:buFont typeface="Wingdings" pitchFamily="2" charset="2"/>
              <a:buNone/>
              <a:defRPr/>
            </a:pPr>
            <a:endParaRPr lang="fr-FR" sz="2200" b="1" dirty="0" smtClean="0">
              <a:latin typeface="Times New Roman" pitchFamily="18" charset="0"/>
              <a:ea typeface="Majalla UI"/>
              <a:cs typeface="Times New Roman" pitchFamily="18" charset="0"/>
            </a:endParaRPr>
          </a:p>
          <a:p>
            <a:pPr marL="0" indent="0" algn="r" rtl="1" eaLnBrk="1" hangingPunct="1">
              <a:spcBef>
                <a:spcPts val="0"/>
              </a:spcBef>
              <a:buClr>
                <a:srgbClr val="E66C7D"/>
              </a:buClr>
              <a:buFont typeface="Wingdings" pitchFamily="2" charset="2"/>
              <a:buNone/>
              <a:defRPr/>
            </a:pPr>
            <a:endParaRPr lang="fr-FR" sz="2200" b="1" dirty="0" smtClean="0">
              <a:latin typeface="Times New Roman" pitchFamily="18" charset="0"/>
              <a:ea typeface="Majalla UI"/>
              <a:cs typeface="Times New Roman" pitchFamily="18" charset="0"/>
            </a:endParaRPr>
          </a:p>
          <a:p>
            <a:pPr marL="0" indent="0" algn="r" rtl="1" eaLnBrk="1" hangingPunct="1">
              <a:spcBef>
                <a:spcPts val="0"/>
              </a:spcBef>
              <a:buClr>
                <a:srgbClr val="E66C7D"/>
              </a:buClr>
              <a:buFont typeface="Wingdings" pitchFamily="2" charset="2"/>
              <a:buNone/>
              <a:defRPr/>
            </a:pPr>
            <a:endParaRPr lang="ar-EG" sz="2200" b="1" dirty="0" smtClean="0">
              <a:latin typeface="Times New Roman" pitchFamily="18" charset="0"/>
              <a:ea typeface="Majalla UI"/>
              <a:cs typeface="Times New Roman" pitchFamily="18" charset="0"/>
            </a:endParaRPr>
          </a:p>
        </p:txBody>
      </p:sp>
      <p:sp>
        <p:nvSpPr>
          <p:cNvPr id="10" name="Espace réservé du numéro de diapositive 9"/>
          <p:cNvSpPr>
            <a:spLocks noGrp="1"/>
          </p:cNvSpPr>
          <p:nvPr>
            <p:ph type="sldNum" sz="quarter" idx="12"/>
          </p:nvPr>
        </p:nvSpPr>
        <p:spPr/>
        <p:txBody>
          <a:bodyPr/>
          <a:lstStyle/>
          <a:p>
            <a:fld id="{CF4668DC-857F-487D-BFFA-8C0CA5037977}" type="slidenum">
              <a:rPr lang="fr-BE" smtClean="0"/>
              <a:pPr/>
              <a:t>41</a:t>
            </a:fld>
            <a:endParaRPr lang="fr-BE"/>
          </a:p>
        </p:txBody>
      </p:sp>
      <p:pic>
        <p:nvPicPr>
          <p:cNvPr id="2050" name="Picture 2"/>
          <p:cNvPicPr>
            <a:picLocks noChangeAspect="1" noChangeArrowheads="1"/>
          </p:cNvPicPr>
          <p:nvPr/>
        </p:nvPicPr>
        <p:blipFill>
          <a:blip r:embed="rId2" cstate="print"/>
          <a:srcRect l="33626" t="30141" r="33021" b="36391"/>
          <a:stretch>
            <a:fillRect/>
          </a:stretch>
        </p:blipFill>
        <p:spPr bwMode="auto">
          <a:xfrm>
            <a:off x="5220072" y="2204864"/>
            <a:ext cx="3672408" cy="2232248"/>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l="27512" t="25219" r="26351" b="26547"/>
          <a:stretch>
            <a:fillRect/>
          </a:stretch>
        </p:blipFill>
        <p:spPr bwMode="auto">
          <a:xfrm>
            <a:off x="0" y="1412776"/>
            <a:ext cx="5076056" cy="3384376"/>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box(in)">
                                      <p:cBhvr>
                                        <p:cTn id="7" dur="500"/>
                                        <p:tgtEl>
                                          <p:spTgt spid="286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72008" y="1916832"/>
            <a:ext cx="8820472" cy="4176464"/>
          </a:xfrm>
        </p:spPr>
        <p:txBody>
          <a:bodyPr>
            <a:normAutofit/>
          </a:bodyPr>
          <a:lstStyle/>
          <a:p>
            <a:pPr algn="l">
              <a:lnSpc>
                <a:spcPct val="150000"/>
              </a:lnSpc>
              <a:buClr>
                <a:schemeClr val="bg1"/>
              </a:buClr>
            </a:pPr>
            <a:r>
              <a:rPr lang="fr-FR" sz="2800" dirty="0" smtClean="0">
                <a:latin typeface="Simplified Arabic" panose="02020603050405020304" pitchFamily="18" charset="-78"/>
                <a:cs typeface="Simplified Arabic" panose="02020603050405020304" pitchFamily="18" charset="-78"/>
              </a:rPr>
              <a:t>Fichier      </a:t>
            </a:r>
            <a:r>
              <a:rPr lang="fr-FR" sz="2800" dirty="0">
                <a:latin typeface="Simplified Arabic" panose="02020603050405020304" pitchFamily="18" charset="-78"/>
                <a:cs typeface="Simplified Arabic" panose="02020603050405020304" pitchFamily="18" charset="-78"/>
              </a:rPr>
              <a:t>Ouvrir </a:t>
            </a:r>
            <a:r>
              <a:rPr lang="fr-FR" sz="2800" dirty="0">
                <a:solidFill>
                  <a:srgbClr val="00FF00"/>
                </a:solidFill>
                <a:latin typeface="Simplified Arabic" panose="02020603050405020304" pitchFamily="18" charset="-78"/>
                <a:cs typeface="Simplified Arabic" panose="02020603050405020304" pitchFamily="18" charset="-78"/>
              </a:rPr>
              <a:t>    </a:t>
            </a:r>
            <a:r>
              <a:rPr lang="fr-FR" sz="2800" dirty="0">
                <a:latin typeface="Simplified Arabic" panose="02020603050405020304" pitchFamily="18" charset="-78"/>
                <a:cs typeface="Simplified Arabic" panose="02020603050405020304" pitchFamily="18" charset="-78"/>
              </a:rPr>
              <a:t>  Données</a:t>
            </a:r>
          </a:p>
          <a:p>
            <a:pPr algn="l">
              <a:lnSpc>
                <a:spcPct val="150000"/>
              </a:lnSpc>
              <a:buClr>
                <a:schemeClr val="bg1"/>
              </a:buClr>
            </a:pPr>
            <a:r>
              <a:rPr lang="fr-FR" sz="2800" dirty="0">
                <a:latin typeface="Simplified Arabic" panose="02020603050405020304" pitchFamily="18" charset="-78"/>
                <a:cs typeface="Simplified Arabic" panose="02020603050405020304" pitchFamily="18" charset="-78"/>
              </a:rPr>
              <a:t>Changer le type de fichier : </a:t>
            </a:r>
            <a:r>
              <a:rPr lang="fr-FR" sz="2800" dirty="0" smtClean="0">
                <a:latin typeface="Simplified Arabic" panose="02020603050405020304" pitchFamily="18" charset="-78"/>
                <a:cs typeface="Simplified Arabic" panose="02020603050405020304" pitchFamily="18" charset="-78"/>
              </a:rPr>
              <a:t>Excel </a:t>
            </a:r>
            <a:r>
              <a:rPr lang="fr-FR" sz="2800" dirty="0">
                <a:latin typeface="Simplified Arabic" panose="02020603050405020304" pitchFamily="18" charset="-78"/>
                <a:cs typeface="Simplified Arabic" panose="02020603050405020304" pitchFamily="18" charset="-78"/>
              </a:rPr>
              <a:t>( </a:t>
            </a:r>
            <a:r>
              <a:rPr lang="fr-FR" sz="2800" dirty="0" err="1">
                <a:latin typeface="Simplified Arabic" panose="02020603050405020304" pitchFamily="18" charset="-78"/>
                <a:cs typeface="Simplified Arabic" panose="02020603050405020304" pitchFamily="18" charset="-78"/>
              </a:rPr>
              <a:t>xls</a:t>
            </a:r>
            <a:r>
              <a:rPr lang="fr-FR" sz="2800" dirty="0">
                <a:latin typeface="Simplified Arabic" panose="02020603050405020304" pitchFamily="18" charset="-78"/>
                <a:cs typeface="Simplified Arabic" panose="02020603050405020304" pitchFamily="18" charset="-78"/>
              </a:rPr>
              <a:t> , </a:t>
            </a:r>
            <a:r>
              <a:rPr lang="fr-FR" sz="2800" dirty="0" err="1">
                <a:latin typeface="Simplified Arabic" panose="02020603050405020304" pitchFamily="18" charset="-78"/>
                <a:cs typeface="Simplified Arabic" panose="02020603050405020304" pitchFamily="18" charset="-78"/>
              </a:rPr>
              <a:t>xlsx</a:t>
            </a:r>
            <a:r>
              <a:rPr lang="fr-FR" sz="2800" dirty="0">
                <a:latin typeface="Simplified Arabic" panose="02020603050405020304" pitchFamily="18" charset="-78"/>
                <a:cs typeface="Simplified Arabic" panose="02020603050405020304" pitchFamily="18" charset="-78"/>
              </a:rPr>
              <a:t> , </a:t>
            </a:r>
            <a:r>
              <a:rPr lang="fr-FR" sz="2800" dirty="0" err="1">
                <a:latin typeface="Simplified Arabic" panose="02020603050405020304" pitchFamily="18" charset="-78"/>
                <a:cs typeface="Simplified Arabic" panose="02020603050405020304" pitchFamily="18" charset="-78"/>
              </a:rPr>
              <a:t>xlsm</a:t>
            </a:r>
            <a:r>
              <a:rPr lang="fr-FR" sz="2800" dirty="0">
                <a:latin typeface="Simplified Arabic" panose="02020603050405020304" pitchFamily="18" charset="-78"/>
                <a:cs typeface="Simplified Arabic" panose="02020603050405020304" pitchFamily="18" charset="-78"/>
              </a:rPr>
              <a:t>)</a:t>
            </a:r>
          </a:p>
          <a:p>
            <a:pPr algn="l">
              <a:lnSpc>
                <a:spcPct val="150000"/>
              </a:lnSpc>
              <a:buClr>
                <a:schemeClr val="bg1"/>
              </a:buClr>
            </a:pPr>
            <a:r>
              <a:rPr lang="fr-FR" sz="2800" dirty="0">
                <a:latin typeface="Simplified Arabic" panose="02020603050405020304" pitchFamily="18" charset="-78"/>
                <a:cs typeface="Simplified Arabic" panose="02020603050405020304" pitchFamily="18" charset="-78"/>
              </a:rPr>
              <a:t>Choisir Le Nom De Fichier </a:t>
            </a:r>
            <a:r>
              <a:rPr lang="fr-FR" sz="2800" dirty="0" smtClean="0">
                <a:latin typeface="Simplified Arabic" panose="02020603050405020304" pitchFamily="18" charset="-78"/>
                <a:cs typeface="Simplified Arabic" panose="02020603050405020304" pitchFamily="18" charset="-78"/>
              </a:rPr>
              <a:t>Existant</a:t>
            </a:r>
            <a:endParaRPr lang="fr-FR" sz="2800" dirty="0">
              <a:latin typeface="Simplified Arabic" panose="02020603050405020304" pitchFamily="18" charset="-78"/>
              <a:cs typeface="Simplified Arabic" panose="02020603050405020304" pitchFamily="18" charset="-78"/>
            </a:endParaRPr>
          </a:p>
          <a:p>
            <a:pPr>
              <a:lnSpc>
                <a:spcPct val="150000"/>
              </a:lnSpc>
              <a:buClr>
                <a:schemeClr val="bg1"/>
              </a:buClr>
              <a:buFont typeface="Wingdings" pitchFamily="2" charset="2"/>
              <a:buChar char="§"/>
            </a:pPr>
            <a:r>
              <a:rPr lang="fr-FR" sz="2800" dirty="0" smtClean="0">
                <a:latin typeface="Simplified Arabic" panose="02020603050405020304" pitchFamily="18" charset="-78"/>
                <a:cs typeface="Simplified Arabic" panose="02020603050405020304" pitchFamily="18" charset="-78"/>
              </a:rPr>
              <a:t>Ouvrir     Ok</a:t>
            </a:r>
            <a:endParaRPr lang="fr-FR" sz="2800" dirty="0">
              <a:latin typeface="Simplified Arabic" panose="02020603050405020304" pitchFamily="18" charset="-78"/>
              <a:cs typeface="Simplified Arabic" panose="02020603050405020304" pitchFamily="18" charset="-78"/>
            </a:endParaRPr>
          </a:p>
        </p:txBody>
      </p:sp>
      <p:sp>
        <p:nvSpPr>
          <p:cNvPr id="4" name="Flèche droite 3"/>
          <p:cNvSpPr/>
          <p:nvPr/>
        </p:nvSpPr>
        <p:spPr>
          <a:xfrm>
            <a:off x="1606960" y="2276872"/>
            <a:ext cx="432048" cy="72008"/>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solidFill>
                <a:schemeClr val="tx1"/>
              </a:solidFill>
            </a:endParaRPr>
          </a:p>
        </p:txBody>
      </p:sp>
      <p:sp>
        <p:nvSpPr>
          <p:cNvPr id="5" name="Flèche droite 4"/>
          <p:cNvSpPr/>
          <p:nvPr/>
        </p:nvSpPr>
        <p:spPr>
          <a:xfrm flipV="1">
            <a:off x="3131840" y="2276872"/>
            <a:ext cx="432048" cy="72008"/>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solidFill>
                <a:schemeClr val="tx1"/>
              </a:solidFill>
            </a:endParaRPr>
          </a:p>
        </p:txBody>
      </p:sp>
      <p:sp>
        <p:nvSpPr>
          <p:cNvPr id="6" name="Flèche droite 5"/>
          <p:cNvSpPr/>
          <p:nvPr/>
        </p:nvSpPr>
        <p:spPr>
          <a:xfrm>
            <a:off x="1475656" y="4437112"/>
            <a:ext cx="432048" cy="72008"/>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solidFill>
                <a:schemeClr val="tx1"/>
              </a:solidFill>
            </a:endParaRPr>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42</a:t>
            </a:fld>
            <a:endParaRPr lang="fr-BE"/>
          </a:p>
        </p:txBody>
      </p:sp>
    </p:spTree>
    <p:extLst>
      <p:ext uri="{BB962C8B-B14F-4D97-AF65-F5344CB8AC3E}">
        <p14:creationId xmlns:p14="http://schemas.microsoft.com/office/powerpoint/2010/main" val="3690395358"/>
      </p:ext>
    </p:extLst>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60648"/>
            <a:ext cx="8892480" cy="6294031"/>
          </a:xfrm>
          <a:prstGeom prst="rect">
            <a:avLst/>
          </a:prstGeom>
        </p:spPr>
        <p:txBody>
          <a:bodyPr wrap="square">
            <a:spAutoFit/>
          </a:bodyPr>
          <a:lstStyle/>
          <a:p>
            <a:pPr algn="ctr" rtl="1">
              <a:lnSpc>
                <a:spcPct val="150000"/>
              </a:lnSpc>
            </a:pPr>
            <a:r>
              <a:rPr lang="ar-DZ" sz="2600" b="1" dirty="0" smtClean="0">
                <a:solidFill>
                  <a:srgbClr val="FFFF00"/>
                </a:solidFill>
                <a:latin typeface="Simplified Arabic" panose="02020603050405020304" pitchFamily="18" charset="-78"/>
                <a:cs typeface="Simplified Arabic" panose="02020603050405020304" pitchFamily="18" charset="-78"/>
              </a:rPr>
              <a:t>أهم </a:t>
            </a:r>
            <a:r>
              <a:rPr lang="ar-DZ" sz="2600" b="1" dirty="0">
                <a:solidFill>
                  <a:srgbClr val="FFFF00"/>
                </a:solidFill>
                <a:latin typeface="Simplified Arabic" panose="02020603050405020304" pitchFamily="18" charset="-78"/>
                <a:cs typeface="Simplified Arabic" panose="02020603050405020304" pitchFamily="18" charset="-78"/>
              </a:rPr>
              <a:t>العمليات في برنامج </a:t>
            </a:r>
            <a:r>
              <a:rPr lang="fr-FR" sz="2600" b="1" dirty="0" err="1">
                <a:solidFill>
                  <a:srgbClr val="FFFF00"/>
                </a:solidFill>
                <a:latin typeface="Simplified Arabic" panose="02020603050405020304" pitchFamily="18" charset="-78"/>
                <a:cs typeface="Simplified Arabic" panose="02020603050405020304" pitchFamily="18" charset="-78"/>
              </a:rPr>
              <a:t>spss</a:t>
            </a:r>
            <a:r>
              <a:rPr lang="ar-MA" sz="2600" b="1" dirty="0" err="1" smtClean="0">
                <a:solidFill>
                  <a:srgbClr val="FFFF00"/>
                </a:solidFill>
                <a:latin typeface="Simplified Arabic" panose="02020603050405020304" pitchFamily="18" charset="-78"/>
                <a:cs typeface="Simplified Arabic" panose="02020603050405020304" pitchFamily="18" charset="-78"/>
              </a:rPr>
              <a:t>:</a:t>
            </a:r>
            <a:endParaRPr lang="fr-FR" sz="2600" b="1" dirty="0" smtClean="0">
              <a:solidFill>
                <a:srgbClr val="FFFF00"/>
              </a:solidFill>
              <a:latin typeface="Simplified Arabic" panose="02020603050405020304" pitchFamily="18" charset="-78"/>
              <a:cs typeface="Simplified Arabic" panose="02020603050405020304" pitchFamily="18" charset="-78"/>
            </a:endParaRPr>
          </a:p>
          <a:p>
            <a:pPr algn="ctr" rtl="1">
              <a:lnSpc>
                <a:spcPct val="150000"/>
              </a:lnSpc>
            </a:pPr>
            <a:endParaRPr lang="fr-FR" sz="2600" b="1" dirty="0">
              <a:solidFill>
                <a:srgbClr val="FFFF00"/>
              </a:solidFill>
              <a:latin typeface="Simplified Arabic" panose="02020603050405020304" pitchFamily="18" charset="-78"/>
              <a:cs typeface="Simplified Arabic" panose="02020603050405020304" pitchFamily="18" charset="-78"/>
            </a:endParaRPr>
          </a:p>
          <a:p>
            <a:pPr algn="r" rtl="1">
              <a:lnSpc>
                <a:spcPct val="150000"/>
              </a:lnSpc>
              <a:buClr>
                <a:srgbClr val="FFC000"/>
              </a:buClr>
              <a:buFont typeface="Courier New" pitchFamily="49" charset="0"/>
              <a:buChar char="o"/>
            </a:pPr>
            <a:r>
              <a:rPr lang="ar-MA" sz="2600" dirty="0">
                <a:latin typeface="Simplified Arabic" panose="02020603050405020304" pitchFamily="18" charset="-78"/>
                <a:cs typeface="Simplified Arabic" panose="02020603050405020304" pitchFamily="18" charset="-78"/>
              </a:rPr>
              <a:t>من بين اهم العمليات التي تنفذ في برنامج </a:t>
            </a:r>
            <a:r>
              <a:rPr lang="fr-FR" sz="2600" dirty="0" smtClean="0">
                <a:latin typeface="Simplified Arabic" panose="02020603050405020304" pitchFamily="18" charset="-78"/>
                <a:cs typeface="Simplified Arabic" panose="02020603050405020304" pitchFamily="18" charset="-78"/>
              </a:rPr>
              <a:t>SPSS</a:t>
            </a:r>
            <a:r>
              <a:rPr lang="ar-MA" sz="2600" dirty="0" smtClean="0">
                <a:latin typeface="Simplified Arabic" panose="02020603050405020304" pitchFamily="18" charset="-78"/>
                <a:cs typeface="Simplified Arabic" panose="02020603050405020304" pitchFamily="18" charset="-78"/>
              </a:rPr>
              <a:t> </a:t>
            </a:r>
            <a:r>
              <a:rPr lang="ar-MA" sz="2600" dirty="0">
                <a:latin typeface="Simplified Arabic" panose="02020603050405020304" pitchFamily="18" charset="-78"/>
                <a:cs typeface="Simplified Arabic" panose="02020603050405020304" pitchFamily="18" charset="-78"/>
              </a:rPr>
              <a:t>نذكر </a:t>
            </a:r>
            <a:r>
              <a:rPr lang="ar-MA" sz="2600" dirty="0" err="1">
                <a:latin typeface="Simplified Arabic" panose="02020603050405020304" pitchFamily="18" charset="-78"/>
                <a:cs typeface="Simplified Arabic" panose="02020603050405020304" pitchFamily="18" charset="-78"/>
              </a:rPr>
              <a:t>مايلي:</a:t>
            </a:r>
            <a:endParaRPr lang="fr-FR" sz="2600" dirty="0">
              <a:latin typeface="Simplified Arabic" panose="02020603050405020304" pitchFamily="18" charset="-78"/>
              <a:cs typeface="Simplified Arabic" panose="02020603050405020304" pitchFamily="18" charset="-78"/>
            </a:endParaRPr>
          </a:p>
          <a:p>
            <a:pPr lvl="0" algn="r" rtl="1">
              <a:lnSpc>
                <a:spcPct val="150000"/>
              </a:lnSpc>
              <a:buClr>
                <a:srgbClr val="FFC000"/>
              </a:buClr>
              <a:buFont typeface="Courier New" pitchFamily="49" charset="0"/>
              <a:buChar char="o"/>
            </a:pPr>
            <a:r>
              <a:rPr lang="ar-MA" sz="2600" dirty="0">
                <a:latin typeface="Simplified Arabic" panose="02020603050405020304" pitchFamily="18" charset="-78"/>
                <a:cs typeface="Simplified Arabic" panose="02020603050405020304" pitchFamily="18" charset="-78"/>
              </a:rPr>
              <a:t>اضافة متغيرات </a:t>
            </a:r>
            <a:r>
              <a:rPr lang="ar-MA" sz="2600" dirty="0" smtClean="0">
                <a:latin typeface="Simplified Arabic" panose="02020603050405020304" pitchFamily="18" charset="-78"/>
                <a:cs typeface="Simplified Arabic" panose="02020603050405020304" pitchFamily="18" charset="-78"/>
              </a:rPr>
              <a:t>و</a:t>
            </a:r>
            <a:r>
              <a:rPr lang="ar-DZ" sz="2600" dirty="0" smtClean="0">
                <a:latin typeface="Simplified Arabic" panose="02020603050405020304" pitchFamily="18" charset="-78"/>
                <a:cs typeface="Simplified Arabic" panose="02020603050405020304" pitchFamily="18" charset="-78"/>
              </a:rPr>
              <a:t>إ</a:t>
            </a:r>
            <a:r>
              <a:rPr lang="ar-MA" sz="2600" dirty="0" err="1" smtClean="0">
                <a:latin typeface="Simplified Arabic" panose="02020603050405020304" pitchFamily="18" charset="-78"/>
                <a:cs typeface="Simplified Arabic" panose="02020603050405020304" pitchFamily="18" charset="-78"/>
              </a:rPr>
              <a:t>لغائها</a:t>
            </a:r>
            <a:endParaRPr lang="fr-FR" sz="2600" dirty="0">
              <a:latin typeface="Simplified Arabic" panose="02020603050405020304" pitchFamily="18" charset="-78"/>
              <a:cs typeface="Simplified Arabic" panose="02020603050405020304" pitchFamily="18" charset="-78"/>
            </a:endParaRPr>
          </a:p>
          <a:p>
            <a:pPr lvl="0" algn="r" rtl="1">
              <a:lnSpc>
                <a:spcPct val="150000"/>
              </a:lnSpc>
              <a:buClr>
                <a:srgbClr val="FFC000"/>
              </a:buClr>
              <a:buFont typeface="Courier New" pitchFamily="49" charset="0"/>
              <a:buChar char="o"/>
            </a:pPr>
            <a:r>
              <a:rPr lang="ar-DZ" sz="2600" dirty="0" smtClean="0">
                <a:latin typeface="Simplified Arabic" panose="02020603050405020304" pitchFamily="18" charset="-78"/>
                <a:cs typeface="Simplified Arabic" panose="02020603050405020304" pitchFamily="18" charset="-78"/>
              </a:rPr>
              <a:t>إ</a:t>
            </a:r>
            <a:r>
              <a:rPr lang="ar-MA" sz="2600" dirty="0" smtClean="0">
                <a:latin typeface="Simplified Arabic" panose="02020603050405020304" pitchFamily="18" charset="-78"/>
                <a:cs typeface="Simplified Arabic" panose="02020603050405020304" pitchFamily="18" charset="-78"/>
              </a:rPr>
              <a:t>جراء العمليات </a:t>
            </a:r>
            <a:r>
              <a:rPr lang="ar-MA" sz="2600" dirty="0">
                <a:latin typeface="Simplified Arabic" panose="02020603050405020304" pitchFamily="18" charset="-78"/>
                <a:cs typeface="Simplified Arabic" panose="02020603050405020304" pitchFamily="18" charset="-78"/>
              </a:rPr>
              <a:t>الاحصائية(الاحصاء الوصفي، </a:t>
            </a:r>
            <a:r>
              <a:rPr lang="ar-MA" sz="2600" dirty="0" smtClean="0">
                <a:latin typeface="Simplified Arabic" panose="02020603050405020304" pitchFamily="18" charset="-78"/>
                <a:cs typeface="Simplified Arabic" panose="02020603050405020304" pitchFamily="18" charset="-78"/>
              </a:rPr>
              <a:t>الارتباط</a:t>
            </a:r>
            <a:r>
              <a:rPr lang="ar-DZ" sz="2600" dirty="0" smtClean="0">
                <a:latin typeface="Simplified Arabic" panose="02020603050405020304" pitchFamily="18" charset="-78"/>
                <a:cs typeface="Simplified Arabic" panose="02020603050405020304" pitchFamily="18" charset="-78"/>
              </a:rPr>
              <a:t> </a:t>
            </a:r>
            <a:r>
              <a:rPr lang="ar-MA" sz="2600" dirty="0" err="1" smtClean="0">
                <a:latin typeface="Simplified Arabic" panose="02020603050405020304" pitchFamily="18" charset="-78"/>
                <a:cs typeface="Simplified Arabic" panose="02020603050405020304" pitchFamily="18" charset="-78"/>
              </a:rPr>
              <a:t>،</a:t>
            </a:r>
            <a:r>
              <a:rPr lang="ar-MA" sz="2600" dirty="0" err="1">
                <a:latin typeface="Simplified Arabic" panose="02020603050405020304" pitchFamily="18" charset="-78"/>
                <a:cs typeface="Simplified Arabic" panose="02020603050405020304" pitchFamily="18" charset="-78"/>
              </a:rPr>
              <a:t>الانحدار....</a:t>
            </a:r>
            <a:r>
              <a:rPr lang="ar-MA" sz="2600" dirty="0">
                <a:latin typeface="Simplified Arabic" panose="02020603050405020304" pitchFamily="18" charset="-78"/>
                <a:cs typeface="Simplified Arabic" panose="02020603050405020304" pitchFamily="18" charset="-78"/>
              </a:rPr>
              <a:t>)</a:t>
            </a:r>
            <a:endParaRPr lang="fr-FR" sz="2600" dirty="0">
              <a:latin typeface="Simplified Arabic" panose="02020603050405020304" pitchFamily="18" charset="-78"/>
              <a:cs typeface="Simplified Arabic" panose="02020603050405020304" pitchFamily="18" charset="-78"/>
            </a:endParaRPr>
          </a:p>
          <a:p>
            <a:pPr lvl="0" algn="r" rtl="1">
              <a:lnSpc>
                <a:spcPct val="150000"/>
              </a:lnSpc>
              <a:buClr>
                <a:srgbClr val="FFC000"/>
              </a:buClr>
              <a:buFont typeface="Courier New" pitchFamily="49" charset="0"/>
              <a:buChar char="o"/>
            </a:pPr>
            <a:r>
              <a:rPr lang="ar-MA" sz="2600" dirty="0">
                <a:latin typeface="Simplified Arabic" panose="02020603050405020304" pitchFamily="18" charset="-78"/>
                <a:cs typeface="Simplified Arabic" panose="02020603050405020304" pitchFamily="18" charset="-78"/>
              </a:rPr>
              <a:t>تعويض قيم متغير بقيم اخرى</a:t>
            </a:r>
            <a:endParaRPr lang="fr-FR" sz="2600" dirty="0">
              <a:latin typeface="Simplified Arabic" panose="02020603050405020304" pitchFamily="18" charset="-78"/>
              <a:cs typeface="Simplified Arabic" panose="02020603050405020304" pitchFamily="18" charset="-78"/>
            </a:endParaRPr>
          </a:p>
          <a:p>
            <a:pPr lvl="0" algn="r" rtl="1">
              <a:lnSpc>
                <a:spcPct val="150000"/>
              </a:lnSpc>
              <a:buClr>
                <a:srgbClr val="FFC000"/>
              </a:buClr>
              <a:buFont typeface="Courier New" pitchFamily="49" charset="0"/>
              <a:buChar char="o"/>
            </a:pPr>
            <a:r>
              <a:rPr lang="ar-MA" sz="2600" dirty="0">
                <a:latin typeface="Simplified Arabic" panose="02020603050405020304" pitchFamily="18" charset="-78"/>
                <a:cs typeface="Simplified Arabic" panose="02020603050405020304" pitchFamily="18" charset="-78"/>
              </a:rPr>
              <a:t>ترتيب البيانات والمتغيرات</a:t>
            </a:r>
            <a:endParaRPr lang="fr-FR" sz="2600" dirty="0">
              <a:latin typeface="Simplified Arabic" panose="02020603050405020304" pitchFamily="18" charset="-78"/>
              <a:cs typeface="Simplified Arabic" panose="02020603050405020304" pitchFamily="18" charset="-78"/>
            </a:endParaRPr>
          </a:p>
          <a:p>
            <a:pPr lvl="0" algn="r" rtl="1">
              <a:lnSpc>
                <a:spcPct val="150000"/>
              </a:lnSpc>
              <a:buClr>
                <a:srgbClr val="FFC000"/>
              </a:buClr>
              <a:buFont typeface="Courier New" pitchFamily="49" charset="0"/>
              <a:buChar char="o"/>
            </a:pPr>
            <a:r>
              <a:rPr lang="ar-MA" sz="2600" dirty="0">
                <a:latin typeface="Simplified Arabic" panose="02020603050405020304" pitchFamily="18" charset="-78"/>
                <a:cs typeface="Simplified Arabic" panose="02020603050405020304" pitchFamily="18" charset="-78"/>
              </a:rPr>
              <a:t>فصل </a:t>
            </a:r>
            <a:r>
              <a:rPr lang="ar-MA" sz="2600" dirty="0" smtClean="0">
                <a:latin typeface="Simplified Arabic" panose="02020603050405020304" pitchFamily="18" charset="-78"/>
                <a:cs typeface="Simplified Arabic" panose="02020603050405020304" pitchFamily="18" charset="-78"/>
              </a:rPr>
              <a:t>وتقسيم البيانات</a:t>
            </a:r>
            <a:endParaRPr lang="fr-FR" sz="2600" dirty="0" smtClean="0">
              <a:latin typeface="Simplified Arabic" panose="02020603050405020304" pitchFamily="18" charset="-78"/>
              <a:cs typeface="Simplified Arabic" panose="02020603050405020304" pitchFamily="18" charset="-78"/>
            </a:endParaRPr>
          </a:p>
          <a:p>
            <a:pPr algn="r" rtl="1">
              <a:lnSpc>
                <a:spcPct val="150000"/>
              </a:lnSpc>
              <a:buClr>
                <a:srgbClr val="FFC000"/>
              </a:buClr>
              <a:buFont typeface="Courier New" pitchFamily="49" charset="0"/>
              <a:buChar char="o"/>
              <a:defRPr/>
            </a:pPr>
            <a:r>
              <a:rPr lang="ar-SA" altLang="zh-CN" sz="2600" dirty="0" smtClean="0">
                <a:latin typeface="Simplified Arabic" panose="02020603050405020304" pitchFamily="18" charset="-78"/>
                <a:cs typeface="Simplified Arabic" panose="02020603050405020304" pitchFamily="18" charset="-78"/>
              </a:rPr>
              <a:t>رسم أشكال الانتشار بين المتغيرات</a:t>
            </a:r>
            <a:endParaRPr lang="ar-EG" altLang="zh-CN" sz="2600" dirty="0" smtClean="0">
              <a:latin typeface="Simplified Arabic" panose="02020603050405020304" pitchFamily="18" charset="-78"/>
              <a:cs typeface="Simplified Arabic" panose="02020603050405020304" pitchFamily="18" charset="-78"/>
            </a:endParaRPr>
          </a:p>
          <a:p>
            <a:pPr lvl="0" algn="r" rtl="1">
              <a:buClr>
                <a:srgbClr val="FFC000"/>
              </a:buClr>
              <a:buFont typeface="Courier New" pitchFamily="49" charset="0"/>
              <a:buChar char="o"/>
            </a:pPr>
            <a:endParaRPr lang="fr-FR" sz="2600" dirty="0" smtClean="0">
              <a:latin typeface="Simplified Arabic" panose="02020603050405020304" pitchFamily="18" charset="-78"/>
              <a:cs typeface="Simplified Arabic" panose="02020603050405020304" pitchFamily="18" charset="-78"/>
            </a:endParaRPr>
          </a:p>
          <a:p>
            <a:pPr lvl="0" algn="r" rtl="1">
              <a:buClr>
                <a:srgbClr val="FFC000"/>
              </a:buClr>
              <a:buFont typeface="Courier New" pitchFamily="49" charset="0"/>
              <a:buChar char="o"/>
            </a:pPr>
            <a:r>
              <a:rPr lang="fr-FR" sz="2600" dirty="0" smtClean="0">
                <a:latin typeface="Simplified Arabic" panose="02020603050405020304" pitchFamily="18" charset="-78"/>
                <a:cs typeface="Simplified Arabic" panose="02020603050405020304" pitchFamily="18" charset="-78"/>
              </a:rPr>
              <a:t>……………….</a:t>
            </a:r>
            <a:endParaRPr lang="fr-FR" sz="2600" dirty="0">
              <a:latin typeface="Simplified Arabic" panose="02020603050405020304" pitchFamily="18" charset="-78"/>
              <a:cs typeface="Simplified Arabic" panose="02020603050405020304" pitchFamily="18" charset="-78"/>
            </a:endParaRPr>
          </a:p>
        </p:txBody>
      </p:sp>
      <p:sp>
        <p:nvSpPr>
          <p:cNvPr id="3" name="Espace réservé du numéro de diapositive 2"/>
          <p:cNvSpPr>
            <a:spLocks noGrp="1"/>
          </p:cNvSpPr>
          <p:nvPr>
            <p:ph type="sldNum" sz="quarter" idx="12"/>
          </p:nvPr>
        </p:nvSpPr>
        <p:spPr/>
        <p:txBody>
          <a:bodyPr/>
          <a:lstStyle/>
          <a:p>
            <a:fld id="{CF4668DC-857F-487D-BFFA-8C0CA5037977}" type="slidenum">
              <a:rPr lang="fr-BE" smtClean="0"/>
              <a:pPr/>
              <a:t>43</a:t>
            </a:fld>
            <a:endParaRPr lang="fr-BE"/>
          </a:p>
        </p:txBody>
      </p:sp>
    </p:spTree>
    <p:extLst>
      <p:ext uri="{BB962C8B-B14F-4D97-AF65-F5344CB8AC3E}">
        <p14:creationId xmlns:p14="http://schemas.microsoft.com/office/powerpoint/2010/main" val="2540448496"/>
      </p:ext>
    </p:extLst>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4294967295"/>
          </p:nvPr>
        </p:nvSpPr>
        <p:spPr>
          <a:xfrm>
            <a:off x="352426" y="500042"/>
            <a:ext cx="8791574" cy="1714512"/>
          </a:xfrm>
          <a:prstGeom prst="rect">
            <a:avLst/>
          </a:prstGeom>
        </p:spPr>
        <p:txBody>
          <a:bodyPr>
            <a:normAutofit lnSpcReduction="10000"/>
          </a:bodyPr>
          <a:lstStyle/>
          <a:p>
            <a:pPr marL="0" indent="0" algn="l">
              <a:lnSpc>
                <a:spcPct val="110000"/>
              </a:lnSpc>
              <a:spcBef>
                <a:spcPts val="0"/>
              </a:spcBef>
              <a:buNone/>
            </a:pPr>
            <a:endParaRPr lang="fr-FR" sz="2000" dirty="0" smtClean="0">
              <a:latin typeface="Simplified Arabic" panose="02020603050405020304" pitchFamily="18" charset="-78"/>
              <a:cs typeface="Simplified Arabic" panose="02020603050405020304" pitchFamily="18" charset="-78"/>
            </a:endParaRPr>
          </a:p>
          <a:p>
            <a:pPr marL="0" indent="0" algn="l">
              <a:lnSpc>
                <a:spcPct val="110000"/>
              </a:lnSpc>
              <a:spcBef>
                <a:spcPts val="0"/>
              </a:spcBef>
              <a:buNone/>
            </a:pPr>
            <a:r>
              <a:rPr lang="fr-FR" sz="2000" dirty="0" smtClean="0">
                <a:latin typeface="Simplified Arabic" panose="02020603050405020304" pitchFamily="18" charset="-78"/>
                <a:cs typeface="Simplified Arabic" panose="02020603050405020304" pitchFamily="18" charset="-78"/>
              </a:rPr>
              <a:t>Données       Sélectionner des observations      Selon une condition logique         Si         année&gt;=2004       Poursuivre        Ok</a:t>
            </a:r>
            <a:endParaRPr lang="fr-FR" sz="2000" dirty="0">
              <a:latin typeface="Simplified Arabic" panose="02020603050405020304" pitchFamily="18" charset="-78"/>
              <a:cs typeface="Simplified Arabic" panose="02020603050405020304" pitchFamily="18" charset="-78"/>
            </a:endParaRPr>
          </a:p>
          <a:p>
            <a:pPr rtl="1">
              <a:lnSpc>
                <a:spcPct val="150000"/>
              </a:lnSpc>
            </a:pPr>
            <a:r>
              <a:rPr lang="fr-FR" sz="2800" dirty="0">
                <a:latin typeface="Simplified Arabic" panose="02020603050405020304" pitchFamily="18" charset="-78"/>
                <a:cs typeface="Simplified Arabic" panose="02020603050405020304" pitchFamily="18" charset="-78"/>
              </a:rPr>
              <a:t>	 	</a:t>
            </a:r>
          </a:p>
          <a:p>
            <a:pPr>
              <a:lnSpc>
                <a:spcPct val="150000"/>
              </a:lnSpc>
            </a:pPr>
            <a:endParaRPr lang="fr-FR" sz="2800" dirty="0">
              <a:latin typeface="Simplified Arabic" panose="02020603050405020304" pitchFamily="18" charset="-78"/>
              <a:cs typeface="Simplified Arabic" panose="02020603050405020304" pitchFamily="18" charset="-78"/>
            </a:endParaRPr>
          </a:p>
        </p:txBody>
      </p:sp>
      <p:sp>
        <p:nvSpPr>
          <p:cNvPr id="7" name="Titre 2"/>
          <p:cNvSpPr>
            <a:spLocks noGrp="1"/>
          </p:cNvSpPr>
          <p:nvPr>
            <p:ph type="title"/>
          </p:nvPr>
        </p:nvSpPr>
        <p:spPr>
          <a:xfrm>
            <a:off x="352426" y="71414"/>
            <a:ext cx="7680960" cy="485756"/>
          </a:xfrm>
        </p:spPr>
        <p:txBody>
          <a:bodyPr>
            <a:noAutofit/>
          </a:bodyPr>
          <a:lstStyle/>
          <a:p>
            <a:pPr algn="ctr" rtl="1"/>
            <a:r>
              <a:rPr lang="ar-DZ" sz="3000" dirty="0" smtClean="0">
                <a:solidFill>
                  <a:srgbClr val="FFFF00"/>
                </a:solidFill>
                <a:latin typeface="Calibri" pitchFamily="34" charset="0"/>
                <a:cs typeface="Simplified Arabic"/>
              </a:rPr>
              <a:t>ثانيا: اختيار جزء من الجدول لإجراء التقييم</a:t>
            </a:r>
            <a:endParaRPr lang="fr-FR" sz="3000" dirty="0" smtClean="0">
              <a:solidFill>
                <a:srgbClr val="FFFF00"/>
              </a:solidFill>
              <a:latin typeface="Calibri" pitchFamily="34" charset="0"/>
              <a:cs typeface="Simplified Arabic"/>
            </a:endParaRPr>
          </a:p>
        </p:txBody>
      </p:sp>
      <p:grpSp>
        <p:nvGrpSpPr>
          <p:cNvPr id="14" name="Groupe 13"/>
          <p:cNvGrpSpPr/>
          <p:nvPr/>
        </p:nvGrpSpPr>
        <p:grpSpPr>
          <a:xfrm>
            <a:off x="827584" y="910430"/>
            <a:ext cx="8061476" cy="502346"/>
            <a:chOff x="827584" y="620688"/>
            <a:chExt cx="8061476" cy="502346"/>
          </a:xfrm>
        </p:grpSpPr>
        <p:sp>
          <p:nvSpPr>
            <p:cNvPr id="4" name="Flèche droite 3"/>
            <p:cNvSpPr/>
            <p:nvPr/>
          </p:nvSpPr>
          <p:spPr>
            <a:xfrm>
              <a:off x="1403648" y="620688"/>
              <a:ext cx="357190" cy="22343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solidFill>
                  <a:srgbClr val="FFFF00"/>
                </a:solidFill>
              </a:endParaRPr>
            </a:p>
          </p:txBody>
        </p:sp>
        <p:sp>
          <p:nvSpPr>
            <p:cNvPr id="8" name="Flèche droite 7"/>
            <p:cNvSpPr/>
            <p:nvPr/>
          </p:nvSpPr>
          <p:spPr>
            <a:xfrm>
              <a:off x="827584" y="908720"/>
              <a:ext cx="357190" cy="21431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solidFill>
                  <a:srgbClr val="FFFF00"/>
                </a:solidFill>
              </a:endParaRPr>
            </a:p>
          </p:txBody>
        </p:sp>
        <p:sp>
          <p:nvSpPr>
            <p:cNvPr id="9" name="Flèche droite 8"/>
            <p:cNvSpPr/>
            <p:nvPr/>
          </p:nvSpPr>
          <p:spPr>
            <a:xfrm>
              <a:off x="5148064" y="620688"/>
              <a:ext cx="285752" cy="21431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solidFill>
                  <a:srgbClr val="FFFF00"/>
                </a:solidFill>
              </a:endParaRPr>
            </a:p>
          </p:txBody>
        </p:sp>
        <p:sp>
          <p:nvSpPr>
            <p:cNvPr id="10" name="Flèche droite 9"/>
            <p:cNvSpPr/>
            <p:nvPr/>
          </p:nvSpPr>
          <p:spPr>
            <a:xfrm>
              <a:off x="8460432" y="620688"/>
              <a:ext cx="428628" cy="21431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solidFill>
                  <a:srgbClr val="FFFF00"/>
                </a:solidFill>
              </a:endParaRPr>
            </a:p>
          </p:txBody>
        </p:sp>
        <p:sp>
          <p:nvSpPr>
            <p:cNvPr id="11" name="Flèche droite 10"/>
            <p:cNvSpPr/>
            <p:nvPr/>
          </p:nvSpPr>
          <p:spPr>
            <a:xfrm>
              <a:off x="2915816" y="908720"/>
              <a:ext cx="357190" cy="21431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solidFill>
                  <a:srgbClr val="FFFF00"/>
                </a:solidFill>
              </a:endParaRPr>
            </a:p>
          </p:txBody>
        </p:sp>
        <p:sp>
          <p:nvSpPr>
            <p:cNvPr id="12" name="Flèche droite 11"/>
            <p:cNvSpPr/>
            <p:nvPr/>
          </p:nvSpPr>
          <p:spPr>
            <a:xfrm>
              <a:off x="4646858" y="908720"/>
              <a:ext cx="357190" cy="21431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solidFill>
                  <a:srgbClr val="FFFF00"/>
                </a:solidFill>
              </a:endParaRPr>
            </a:p>
          </p:txBody>
        </p:sp>
      </p:grpSp>
      <p:pic>
        <p:nvPicPr>
          <p:cNvPr id="3" name="Picture 2"/>
          <p:cNvPicPr>
            <a:picLocks noChangeAspect="1" noChangeArrowheads="1"/>
          </p:cNvPicPr>
          <p:nvPr/>
        </p:nvPicPr>
        <p:blipFill>
          <a:blip r:embed="rId2" cstate="print"/>
          <a:srcRect r="66867" b="26547"/>
          <a:stretch>
            <a:fillRect/>
          </a:stretch>
        </p:blipFill>
        <p:spPr bwMode="auto">
          <a:xfrm>
            <a:off x="0" y="1484784"/>
            <a:ext cx="2555776" cy="5373216"/>
          </a:xfrm>
          <a:prstGeom prst="rect">
            <a:avLst/>
          </a:prstGeom>
          <a:noFill/>
          <a:ln w="9525">
            <a:noFill/>
            <a:miter lim="800000"/>
            <a:headEnd/>
            <a:tailEnd/>
          </a:ln>
        </p:spPr>
      </p:pic>
      <p:pic>
        <p:nvPicPr>
          <p:cNvPr id="1029" name="Picture 5"/>
          <p:cNvPicPr>
            <a:picLocks noChangeAspect="1" noChangeArrowheads="1"/>
          </p:cNvPicPr>
          <p:nvPr/>
        </p:nvPicPr>
        <p:blipFill>
          <a:blip r:embed="rId3" cstate="print"/>
          <a:srcRect l="12757" t="13781" r="4974" b="18500"/>
          <a:stretch>
            <a:fillRect/>
          </a:stretch>
        </p:blipFill>
        <p:spPr bwMode="auto">
          <a:xfrm>
            <a:off x="2483768" y="1484784"/>
            <a:ext cx="6660232" cy="5400600"/>
          </a:xfrm>
          <a:prstGeom prst="rect">
            <a:avLst/>
          </a:prstGeom>
          <a:noFill/>
          <a:ln w="9525">
            <a:noFill/>
            <a:miter lim="800000"/>
            <a:headEnd/>
            <a:tailEnd/>
          </a:ln>
        </p:spPr>
      </p:pic>
      <p:sp>
        <p:nvSpPr>
          <p:cNvPr id="13" name="Espace réservé du numéro de diapositive 12"/>
          <p:cNvSpPr>
            <a:spLocks noGrp="1"/>
          </p:cNvSpPr>
          <p:nvPr>
            <p:ph type="sldNum" sz="quarter" idx="12"/>
          </p:nvPr>
        </p:nvSpPr>
        <p:spPr/>
        <p:txBody>
          <a:bodyPr/>
          <a:lstStyle/>
          <a:p>
            <a:fld id="{CF4668DC-857F-487D-BFFA-8C0CA5037977}" type="slidenum">
              <a:rPr lang="fr-BE" smtClean="0"/>
              <a:pPr/>
              <a:t>44</a:t>
            </a:fld>
            <a:endParaRPr lang="fr-BE"/>
          </a:p>
        </p:txBody>
      </p:sp>
    </p:spTree>
    <p:extLst>
      <p:ext uri="{BB962C8B-B14F-4D97-AF65-F5344CB8AC3E}">
        <p14:creationId xmlns:p14="http://schemas.microsoft.com/office/powerpoint/2010/main" val="3690395358"/>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683568" y="1412776"/>
            <a:ext cx="8316416" cy="3528392"/>
          </a:xfrm>
        </p:spPr>
        <p:txBody>
          <a:bodyPr>
            <a:noAutofit/>
          </a:bodyPr>
          <a:lstStyle/>
          <a:p>
            <a:pPr marL="0" indent="0" algn="just" rtl="1">
              <a:spcBef>
                <a:spcPts val="0"/>
              </a:spcBef>
              <a:buClr>
                <a:srgbClr val="00FF00"/>
              </a:buClr>
              <a:buFont typeface="Wingdings" pitchFamily="2" charset="2"/>
              <a:buChar char="q"/>
            </a:pPr>
            <a:r>
              <a:rPr lang="ar-DZ" sz="2800" dirty="0" smtClean="0">
                <a:latin typeface="Simplified Arabic" panose="02020603050405020304" pitchFamily="18" charset="-78"/>
                <a:cs typeface="Simplified Arabic" panose="02020603050405020304" pitchFamily="18" charset="-78"/>
              </a:rPr>
              <a:t>يعمل برنامج </a:t>
            </a:r>
            <a:r>
              <a:rPr lang="fr-FR" sz="2800" dirty="0" smtClean="0">
                <a:latin typeface="Simplified Arabic" panose="02020603050405020304" pitchFamily="18" charset="-78"/>
                <a:cs typeface="Simplified Arabic" panose="02020603050405020304" pitchFamily="18" charset="-78"/>
              </a:rPr>
              <a:t>SPSS</a:t>
            </a:r>
            <a:r>
              <a:rPr lang="ar-DZ" sz="2800" dirty="0" smtClean="0">
                <a:latin typeface="Simplified Arabic" panose="02020603050405020304" pitchFamily="18" charset="-78"/>
                <a:cs typeface="Simplified Arabic" panose="02020603050405020304" pitchFamily="18" charset="-78"/>
              </a:rPr>
              <a:t> من خلال نظام ويندوز ولا يختلف المحتوى الاحصائي للبرنامج باختلاف إ</a:t>
            </a:r>
            <a:r>
              <a:rPr lang="ar-MA" sz="2800" dirty="0" err="1" smtClean="0">
                <a:latin typeface="Simplified Arabic" panose="02020603050405020304" pitchFamily="18" charset="-78"/>
                <a:cs typeface="Simplified Arabic" panose="02020603050405020304" pitchFamily="18" charset="-78"/>
              </a:rPr>
              <a:t>صدراته</a:t>
            </a:r>
            <a:r>
              <a:rPr lang="ar-MA" sz="2800" dirty="0" smtClean="0">
                <a:latin typeface="Simplified Arabic" panose="02020603050405020304" pitchFamily="18" charset="-78"/>
                <a:cs typeface="Simplified Arabic" panose="02020603050405020304" pitchFamily="18" charset="-78"/>
              </a:rPr>
              <a:t> ولكن يختلف شكله باختلاف بيئات التشغيل</a:t>
            </a:r>
            <a:r>
              <a:rPr lang="ar-DZ" sz="2800" dirty="0" err="1" smtClean="0">
                <a:latin typeface="Simplified Arabic" panose="02020603050405020304" pitchFamily="18" charset="-78"/>
                <a:cs typeface="Simplified Arabic" panose="02020603050405020304" pitchFamily="18" charset="-78"/>
              </a:rPr>
              <a:t>.</a:t>
            </a:r>
            <a:endParaRPr lang="fr-FR" sz="2800" dirty="0" smtClean="0">
              <a:latin typeface="Simplified Arabic" panose="02020603050405020304" pitchFamily="18" charset="-78"/>
              <a:cs typeface="Simplified Arabic" panose="02020603050405020304" pitchFamily="18" charset="-78"/>
            </a:endParaRPr>
          </a:p>
          <a:p>
            <a:pPr marL="0" indent="0" algn="just" rtl="1">
              <a:spcBef>
                <a:spcPts val="0"/>
              </a:spcBef>
              <a:buClr>
                <a:srgbClr val="00FF00"/>
              </a:buClr>
              <a:buFont typeface="Wingdings" pitchFamily="2" charset="2"/>
              <a:buChar char="q"/>
            </a:pPr>
            <a:endParaRPr lang="fr-FR" sz="2800" dirty="0" smtClean="0">
              <a:latin typeface="Simplified Arabic" panose="02020603050405020304" pitchFamily="18" charset="-78"/>
              <a:cs typeface="Simplified Arabic" panose="02020603050405020304" pitchFamily="18" charset="-78"/>
            </a:endParaRPr>
          </a:p>
          <a:p>
            <a:pPr marL="0" indent="0" algn="just" rtl="1">
              <a:spcBef>
                <a:spcPts val="0"/>
              </a:spcBef>
              <a:buClr>
                <a:srgbClr val="00FF00"/>
              </a:buClr>
              <a:buFont typeface="Wingdings" pitchFamily="2" charset="2"/>
              <a:buChar char="q"/>
            </a:pPr>
            <a:r>
              <a:rPr lang="fr-FR" sz="2800" dirty="0" smtClean="0">
                <a:latin typeface="Calibri" pitchFamily="34" charset="0"/>
                <a:cs typeface="Simplified Arabic" panose="02020603050405020304" pitchFamily="18" charset="-78"/>
              </a:rPr>
              <a:t> </a:t>
            </a:r>
            <a:r>
              <a:rPr lang="ar-MA" sz="2800" dirty="0" smtClean="0">
                <a:latin typeface="Calibri" pitchFamily="34" charset="0"/>
                <a:cs typeface="Simplified Arabic" panose="02020603050405020304" pitchFamily="18" charset="-78"/>
              </a:rPr>
              <a:t>فقد ظهر الاصدار الاول لبرنامج </a:t>
            </a:r>
            <a:r>
              <a:rPr lang="fr-FR" sz="2800" dirty="0" smtClean="0">
                <a:latin typeface="Calibri" pitchFamily="34" charset="0"/>
                <a:cs typeface="Simplified Arabic" panose="02020603050405020304" pitchFamily="18" charset="-78"/>
              </a:rPr>
              <a:t> SPSS</a:t>
            </a:r>
            <a:r>
              <a:rPr lang="ar-MA" sz="2800" dirty="0" smtClean="0">
                <a:latin typeface="Calibri" pitchFamily="34" charset="0"/>
                <a:cs typeface="Simplified Arabic" panose="02020603050405020304" pitchFamily="18" charset="-78"/>
              </a:rPr>
              <a:t>سنة</a:t>
            </a:r>
            <a:r>
              <a:rPr lang="ar-DZ" sz="2800" dirty="0" smtClean="0">
                <a:latin typeface="Calibri" pitchFamily="34" charset="0"/>
                <a:cs typeface="Simplified Arabic" panose="02020603050405020304" pitchFamily="18" charset="-78"/>
              </a:rPr>
              <a:t> </a:t>
            </a:r>
            <a:r>
              <a:rPr lang="fr-FR" sz="2800" dirty="0" smtClean="0">
                <a:latin typeface="Calibri" pitchFamily="34" charset="0"/>
                <a:cs typeface="Simplified Arabic" panose="02020603050405020304" pitchFamily="18" charset="-78"/>
              </a:rPr>
              <a:t>1970</a:t>
            </a:r>
            <a:r>
              <a:rPr lang="ar-DZ" sz="2800" dirty="0" smtClean="0">
                <a:latin typeface="Calibri" pitchFamily="34" charset="0"/>
                <a:cs typeface="Simplified Arabic" panose="02020603050405020304" pitchFamily="18" charset="-78"/>
              </a:rPr>
              <a:t> </a:t>
            </a:r>
            <a:r>
              <a:rPr lang="ar-MA" sz="2800" dirty="0" smtClean="0">
                <a:latin typeface="Calibri" pitchFamily="34" charset="0"/>
                <a:cs typeface="Simplified Arabic" panose="02020603050405020304" pitchFamily="18" charset="-78"/>
              </a:rPr>
              <a:t>وكان يعمل تحت نظام التشغيل </a:t>
            </a:r>
            <a:r>
              <a:rPr lang="fr-FR" sz="2800" dirty="0" smtClean="0">
                <a:latin typeface="Calibri" pitchFamily="34" charset="0"/>
                <a:cs typeface="Simplified Arabic" panose="02020603050405020304" pitchFamily="18" charset="-78"/>
              </a:rPr>
              <a:t>DOS</a:t>
            </a:r>
            <a:r>
              <a:rPr lang="ar-DZ" sz="2800" dirty="0" err="1" smtClean="0">
                <a:latin typeface="Calibri" pitchFamily="34" charset="0"/>
                <a:cs typeface="Simplified Arabic" panose="02020603050405020304" pitchFamily="18" charset="-78"/>
              </a:rPr>
              <a:t>،</a:t>
            </a:r>
            <a:r>
              <a:rPr lang="fr-FR" sz="2800" dirty="0" smtClean="0">
                <a:latin typeface="Calibri" pitchFamily="34" charset="0"/>
                <a:cs typeface="Simplified Arabic" panose="02020603050405020304" pitchFamily="18" charset="-78"/>
              </a:rPr>
              <a:t> </a:t>
            </a:r>
            <a:r>
              <a:rPr lang="ar-DZ" sz="2800" dirty="0" smtClean="0">
                <a:latin typeface="Calibri" pitchFamily="34" charset="0"/>
                <a:cs typeface="Simplified Arabic" panose="02020603050405020304" pitchFamily="18" charset="-78"/>
              </a:rPr>
              <a:t>أما الاصدارات الاخيرة له والتي ظهرت اوائل التسعينات فهي تعمل تحت نظام التشغيل </a:t>
            </a:r>
            <a:r>
              <a:rPr lang="fr-FR" sz="2800" dirty="0" smtClean="0">
                <a:latin typeface="Calibri" pitchFamily="34" charset="0"/>
                <a:cs typeface="Simplified Arabic" panose="02020603050405020304" pitchFamily="18" charset="-78"/>
              </a:rPr>
              <a:t>WINDOWS</a:t>
            </a:r>
            <a:r>
              <a:rPr lang="ar-DZ" sz="2800" dirty="0" err="1" smtClean="0">
                <a:latin typeface="Calibri" pitchFamily="34" charset="0"/>
                <a:cs typeface="Simplified Arabic" panose="02020603050405020304" pitchFamily="18" charset="-78"/>
              </a:rPr>
              <a:t>.</a:t>
            </a:r>
            <a:endParaRPr lang="fr-FR" sz="2800" dirty="0" smtClean="0">
              <a:latin typeface="Calibri" pitchFamily="34" charset="0"/>
              <a:cs typeface="Simplified Arabic" panose="02020603050405020304" pitchFamily="18" charset="-78"/>
            </a:endParaRPr>
          </a:p>
          <a:p>
            <a:pPr marL="0" indent="0" algn="just" rtl="1">
              <a:spcBef>
                <a:spcPts val="0"/>
              </a:spcBef>
              <a:buClr>
                <a:srgbClr val="00FF00"/>
              </a:buClr>
              <a:buNone/>
            </a:pPr>
            <a:endParaRPr lang="fr-FR" sz="2800" dirty="0" smtClean="0">
              <a:latin typeface="Calibri" pitchFamily="34" charset="0"/>
              <a:cs typeface="Simplified Arabic" panose="02020603050405020304" pitchFamily="18" charset="-78"/>
            </a:endParaRPr>
          </a:p>
          <a:p>
            <a:pPr marL="0" indent="0" algn="just" rtl="1">
              <a:spcBef>
                <a:spcPts val="0"/>
              </a:spcBef>
              <a:buClr>
                <a:srgbClr val="00FF00"/>
              </a:buClr>
              <a:buFont typeface="Wingdings" pitchFamily="2" charset="2"/>
              <a:buChar char="q"/>
            </a:pPr>
            <a:endParaRPr lang="fr-FR" sz="2800" dirty="0">
              <a:latin typeface="Calibri" pitchFamily="34" charset="0"/>
              <a:cs typeface="Simplified Arabic" panose="02020603050405020304" pitchFamily="18" charset="-78"/>
            </a:endParaRPr>
          </a:p>
        </p:txBody>
      </p:sp>
      <p:sp>
        <p:nvSpPr>
          <p:cNvPr id="3" name="Espace réservé du numéro de diapositive 2"/>
          <p:cNvSpPr>
            <a:spLocks noGrp="1"/>
          </p:cNvSpPr>
          <p:nvPr>
            <p:ph type="sldNum" sz="quarter" idx="12"/>
          </p:nvPr>
        </p:nvSpPr>
        <p:spPr/>
        <p:txBody>
          <a:bodyPr/>
          <a:lstStyle/>
          <a:p>
            <a:fld id="{CF4668DC-857F-487D-BFFA-8C0CA5037977}" type="slidenum">
              <a:rPr lang="fr-BE" smtClean="0"/>
              <a:pPr/>
              <a:t>5</a:t>
            </a:fld>
            <a:endParaRPr lang="fr-BE"/>
          </a:p>
        </p:txBody>
      </p:sp>
    </p:spTree>
    <p:extLst>
      <p:ext uri="{BB962C8B-B14F-4D97-AF65-F5344CB8AC3E}">
        <p14:creationId xmlns:p14="http://schemas.microsoft.com/office/powerpoint/2010/main" val="4014357889"/>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ChangeArrowheads="1"/>
          </p:cNvSpPr>
          <p:nvPr/>
        </p:nvSpPr>
        <p:spPr bwMode="auto">
          <a:xfrm>
            <a:off x="357188" y="1052384"/>
            <a:ext cx="85725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457200" algn="justLow" rtl="1" eaLnBrk="0" hangingPunct="0">
              <a:buClr>
                <a:srgbClr val="00FF00"/>
              </a:buClr>
              <a:buFont typeface="Wingdings" pitchFamily="2" charset="2"/>
              <a:buChar char="q"/>
            </a:pPr>
            <a:r>
              <a:rPr lang="ar-SA" sz="2800" dirty="0">
                <a:latin typeface="Simplified Arabic" pitchFamily="18" charset="-78"/>
                <a:cs typeface="Calibri" pitchFamily="34" charset="0"/>
              </a:rPr>
              <a:t>يمكن التعامل مع هذا </a:t>
            </a:r>
            <a:r>
              <a:rPr lang="ar-SA" sz="2800" dirty="0" err="1">
                <a:latin typeface="Simplified Arabic" pitchFamily="18" charset="-78"/>
                <a:cs typeface="Calibri" pitchFamily="34" charset="0"/>
              </a:rPr>
              <a:t>البرنامح</a:t>
            </a:r>
            <a:r>
              <a:rPr lang="ar-SA" sz="2800" dirty="0">
                <a:latin typeface="Simplified Arabic" pitchFamily="18" charset="-78"/>
                <a:cs typeface="Calibri" pitchFamily="34" charset="0"/>
              </a:rPr>
              <a:t> مثل أي برنامج يعمل تحت نافذة </a:t>
            </a:r>
            <a:r>
              <a:rPr lang="fr-FR" sz="2800" dirty="0">
                <a:latin typeface="Simplified Arabic" pitchFamily="18" charset="-78"/>
                <a:cs typeface="Calibri" pitchFamily="34" charset="0"/>
              </a:rPr>
              <a:t>Windows</a:t>
            </a:r>
            <a:r>
              <a:rPr lang="ar-DZ" sz="2800" dirty="0">
                <a:latin typeface="Simplified Arabic" pitchFamily="18" charset="-78"/>
                <a:cs typeface="Calibri" pitchFamily="34" charset="0"/>
              </a:rPr>
              <a:t> بمختلف إصداراته، مثل </a:t>
            </a:r>
            <a:r>
              <a:rPr lang="ar-DZ" sz="2800" dirty="0" err="1">
                <a:latin typeface="Simplified Arabic" pitchFamily="18" charset="-78"/>
                <a:cs typeface="Calibri" pitchFamily="34" charset="0"/>
              </a:rPr>
              <a:t>برنامح</a:t>
            </a:r>
            <a:r>
              <a:rPr lang="ar-DZ" sz="2800" dirty="0">
                <a:latin typeface="Simplified Arabic" pitchFamily="18" charset="-78"/>
                <a:cs typeface="Calibri" pitchFamily="34" charset="0"/>
              </a:rPr>
              <a:t> معالج </a:t>
            </a:r>
            <a:r>
              <a:rPr lang="ar-DZ" sz="2800" dirty="0" smtClean="0">
                <a:latin typeface="Simplified Arabic" pitchFamily="18" charset="-78"/>
                <a:cs typeface="Calibri" pitchFamily="34" charset="0"/>
              </a:rPr>
              <a:t>النصوص </a:t>
            </a:r>
            <a:r>
              <a:rPr lang="fr-FR" sz="2800" dirty="0" smtClean="0">
                <a:latin typeface="Simplified Arabic" pitchFamily="18" charset="-78"/>
                <a:cs typeface="Calibri" pitchFamily="34" charset="0"/>
              </a:rPr>
              <a:t>Word</a:t>
            </a:r>
            <a:r>
              <a:rPr lang="ar-DZ" sz="2800" dirty="0" smtClean="0">
                <a:latin typeface="Simplified Arabic" pitchFamily="18" charset="-78"/>
                <a:cs typeface="Calibri" pitchFamily="34" charset="0"/>
              </a:rPr>
              <a:t> </a:t>
            </a:r>
            <a:r>
              <a:rPr lang="ar-DZ" sz="2800" dirty="0">
                <a:latin typeface="Simplified Arabic" pitchFamily="18" charset="-78"/>
                <a:cs typeface="Calibri" pitchFamily="34" charset="0"/>
              </a:rPr>
              <a:t>أو المجدول </a:t>
            </a:r>
            <a:r>
              <a:rPr lang="fr-FR" sz="2800" dirty="0">
                <a:latin typeface="Simplified Arabic" pitchFamily="18" charset="-78"/>
                <a:cs typeface="Calibri" pitchFamily="34" charset="0"/>
              </a:rPr>
              <a:t>Excel</a:t>
            </a:r>
            <a:r>
              <a:rPr lang="ar-DZ" sz="2800" dirty="0">
                <a:latin typeface="Simplified Arabic" pitchFamily="18" charset="-78"/>
                <a:cs typeface="Calibri" pitchFamily="34" charset="0"/>
              </a:rPr>
              <a:t> في جميع الأوامر العادية من حيث إنشاء ملف جديد، حفظ الملف </a:t>
            </a:r>
            <a:r>
              <a:rPr lang="ar-DZ" sz="2800" dirty="0" err="1">
                <a:latin typeface="Simplified Arabic" pitchFamily="18" charset="-78"/>
                <a:cs typeface="Calibri" pitchFamily="34" charset="0"/>
              </a:rPr>
              <a:t>تنسبق</a:t>
            </a:r>
            <a:r>
              <a:rPr lang="ar-DZ" sz="2800" dirty="0">
                <a:latin typeface="Simplified Arabic" pitchFamily="18" charset="-78"/>
                <a:cs typeface="Calibri" pitchFamily="34" charset="0"/>
              </a:rPr>
              <a:t> الخطوط طباعة الملف وغيرها من العمليات، أما العمليات الإحصائية والتحليل الإحصائي فإن له أوامر محددة </a:t>
            </a:r>
            <a:r>
              <a:rPr lang="fr-FR" sz="2800" dirty="0" smtClean="0">
                <a:latin typeface="Simplified Arabic" pitchFamily="18" charset="-78"/>
                <a:cs typeface="Calibri" pitchFamily="34" charset="0"/>
              </a:rPr>
              <a:t>.</a:t>
            </a:r>
            <a:endParaRPr lang="ar-DZ" sz="2800" dirty="0"/>
          </a:p>
        </p:txBody>
      </p:sp>
      <p:sp>
        <p:nvSpPr>
          <p:cNvPr id="27652" name="Rectangle 4"/>
          <p:cNvSpPr>
            <a:spLocks noChangeArrowheads="1"/>
          </p:cNvSpPr>
          <p:nvPr/>
        </p:nvSpPr>
        <p:spPr bwMode="auto">
          <a:xfrm>
            <a:off x="357188" y="4073177"/>
            <a:ext cx="842962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457200" algn="justLow" rtl="1" eaLnBrk="0" hangingPunct="0">
              <a:buClr>
                <a:srgbClr val="00FF00"/>
              </a:buClr>
              <a:buFont typeface="Wingdings" pitchFamily="2" charset="2"/>
              <a:buChar char="q"/>
            </a:pPr>
            <a:r>
              <a:rPr lang="ar-SA" sz="2800" dirty="0" smtClean="0">
                <a:latin typeface="Simplified Arabic" pitchFamily="18" charset="-78"/>
                <a:cs typeface="Calibri" pitchFamily="34" charset="0"/>
              </a:rPr>
              <a:t>يستطيع</a:t>
            </a:r>
            <a:r>
              <a:rPr lang="fr-FR" sz="2800" dirty="0" smtClean="0">
                <a:latin typeface="Simplified Arabic" pitchFamily="18" charset="-78"/>
                <a:cs typeface="Calibri" pitchFamily="34" charset="0"/>
              </a:rPr>
              <a:t>SPSS </a:t>
            </a:r>
            <a:r>
              <a:rPr lang="ar-DZ" sz="2800" dirty="0" smtClean="0">
                <a:latin typeface="Simplified Arabic" pitchFamily="18" charset="-78"/>
                <a:cs typeface="Calibri" pitchFamily="34" charset="0"/>
              </a:rPr>
              <a:t>  </a:t>
            </a:r>
            <a:r>
              <a:rPr lang="ar-SA" sz="2800" dirty="0" smtClean="0">
                <a:latin typeface="Simplified Arabic" pitchFamily="18" charset="-78"/>
                <a:cs typeface="Calibri" pitchFamily="34" charset="0"/>
              </a:rPr>
              <a:t>قراءة </a:t>
            </a:r>
            <a:r>
              <a:rPr lang="ar-SA" sz="2800" dirty="0">
                <a:latin typeface="Simplified Arabic" pitchFamily="18" charset="-78"/>
                <a:cs typeface="Calibri" pitchFamily="34" charset="0"/>
              </a:rPr>
              <a:t>البيانات من معظم أنواع الملفات ليستخدمها لاستخراج النتائج على هيئة تقارير إحصائية أو أشكال, وتستطيع الحزم جعل التحليل الإحصائي مناسبًا للباحث المبتدئ والخبير على حد سواء.</a:t>
            </a:r>
            <a:endParaRPr lang="ar-SA" sz="2800"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6</a:t>
            </a:fld>
            <a:endParaRPr lang="fr-BE"/>
          </a:p>
        </p:txBody>
      </p:sp>
    </p:spTree>
  </p:cSld>
  <p:clrMapOvr>
    <a:masterClrMapping/>
  </p:clrMapOvr>
  <p:transition spd="slow">
    <p:cover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1"/>
          <p:cNvSpPr>
            <a:spLocks noChangeArrowheads="1"/>
          </p:cNvSpPr>
          <p:nvPr/>
        </p:nvSpPr>
        <p:spPr bwMode="auto">
          <a:xfrm>
            <a:off x="142875" y="3068960"/>
            <a:ext cx="8715375"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Low" rtl="1" eaLnBrk="0" hangingPunct="0"/>
            <a:r>
              <a:rPr lang="ar-SA" sz="2200" b="1" dirty="0">
                <a:solidFill>
                  <a:srgbClr val="FFFF00"/>
                </a:solidFill>
                <a:latin typeface="Simplified Arabic" pitchFamily="18" charset="-78"/>
                <a:cs typeface="Calibri" pitchFamily="34" charset="0"/>
              </a:rPr>
              <a:t>ملفات </a:t>
            </a:r>
            <a:r>
              <a:rPr lang="ar-SA" sz="2200" b="1" dirty="0" smtClean="0">
                <a:solidFill>
                  <a:srgbClr val="FFFF00"/>
                </a:solidFill>
                <a:latin typeface="Simplified Arabic" pitchFamily="18" charset="-78"/>
                <a:cs typeface="Calibri" pitchFamily="34" charset="0"/>
              </a:rPr>
              <a:t>المخرجات</a:t>
            </a:r>
            <a:r>
              <a:rPr lang="fr-FR" sz="2200" b="1" dirty="0" smtClean="0">
                <a:solidFill>
                  <a:srgbClr val="FFFF00"/>
                </a:solidFill>
                <a:latin typeface="Simplified Arabic" pitchFamily="18" charset="-78"/>
                <a:cs typeface="Calibri" pitchFamily="34" charset="0"/>
              </a:rPr>
              <a:t>Fichiers de résultats </a:t>
            </a:r>
            <a:r>
              <a:rPr lang="ar-SA" sz="2200" b="1" dirty="0" err="1" smtClean="0">
                <a:solidFill>
                  <a:srgbClr val="FFFF00"/>
                </a:solidFill>
                <a:latin typeface="Simplified Arabic" pitchFamily="18" charset="-78"/>
                <a:cs typeface="Calibri" pitchFamily="34" charset="0"/>
              </a:rPr>
              <a:t>:</a:t>
            </a:r>
            <a:endParaRPr lang="en-US" sz="2200" b="1" dirty="0">
              <a:solidFill>
                <a:srgbClr val="FFFF00"/>
              </a:solidFill>
            </a:endParaRPr>
          </a:p>
          <a:p>
            <a:pPr algn="justLow" rtl="1" eaLnBrk="0" hangingPunct="0">
              <a:buClr>
                <a:srgbClr val="00FF00"/>
              </a:buClr>
              <a:buFont typeface="Wingdings" pitchFamily="2" charset="2"/>
              <a:buChar char="Ø"/>
            </a:pPr>
            <a:r>
              <a:rPr lang="ar-SA" sz="2200" dirty="0">
                <a:latin typeface="Simplified Arabic" pitchFamily="18" charset="-78"/>
                <a:cs typeface="Times New Roman" pitchFamily="18" charset="0"/>
              </a:rPr>
              <a:t>تحوي على جميع النتائج التي تتم بعد أي عملية </a:t>
            </a:r>
            <a:r>
              <a:rPr lang="ar-SA" sz="2200" dirty="0" err="1">
                <a:latin typeface="Simplified Arabic" pitchFamily="18" charset="-78"/>
                <a:cs typeface="Times New Roman" pitchFamily="18" charset="0"/>
              </a:rPr>
              <a:t>إحصائية،</a:t>
            </a:r>
            <a:r>
              <a:rPr lang="ar-SA" sz="2200" dirty="0">
                <a:latin typeface="Simplified Arabic" pitchFamily="18" charset="-78"/>
                <a:cs typeface="Times New Roman" pitchFamily="18" charset="0"/>
              </a:rPr>
              <a:t> </a:t>
            </a:r>
            <a:endParaRPr lang="en-US" sz="2200" dirty="0"/>
          </a:p>
          <a:p>
            <a:pPr algn="justLow" rtl="1" eaLnBrk="0" hangingPunct="0">
              <a:buClr>
                <a:srgbClr val="00FF00"/>
              </a:buClr>
              <a:buFont typeface="Wingdings" pitchFamily="2" charset="2"/>
              <a:buChar char="Ø"/>
            </a:pPr>
            <a:r>
              <a:rPr lang="ar-SA" sz="2200" dirty="0">
                <a:latin typeface="Simplified Arabic" pitchFamily="18" charset="-78"/>
                <a:cs typeface="Times New Roman" pitchFamily="18" charset="0"/>
              </a:rPr>
              <a:t>يطلب البرنامج في كل مرة من المستخدم حفظ الملف أو حذفه،</a:t>
            </a:r>
            <a:endParaRPr lang="en-US" sz="2200" dirty="0"/>
          </a:p>
          <a:p>
            <a:pPr algn="justLow" rtl="1" eaLnBrk="0" hangingPunct="0">
              <a:buClr>
                <a:srgbClr val="00FF00"/>
              </a:buClr>
              <a:buFont typeface="Wingdings" pitchFamily="2" charset="2"/>
              <a:buChar char="Ø"/>
            </a:pPr>
            <a:r>
              <a:rPr lang="ar-SA" sz="2200" dirty="0">
                <a:latin typeface="Simplified Arabic" pitchFamily="18" charset="-78"/>
                <a:cs typeface="Times New Roman" pitchFamily="18" charset="0"/>
              </a:rPr>
              <a:t>يوصى بعدم حفظ جميع ملفات المخرجات إلا ما يحتاجه الباحث أو المستخدم بصفة مستمرة وبعد أن يتأكد من صحة </a:t>
            </a:r>
            <a:r>
              <a:rPr lang="ar-SA" sz="2200" dirty="0" err="1">
                <a:latin typeface="Simplified Arabic" pitchFamily="18" charset="-78"/>
                <a:cs typeface="Times New Roman" pitchFamily="18" charset="0"/>
              </a:rPr>
              <a:t>النتائج.</a:t>
            </a:r>
            <a:r>
              <a:rPr lang="ar-SA" sz="2200" dirty="0">
                <a:latin typeface="Simplified Arabic" pitchFamily="18" charset="-78"/>
                <a:cs typeface="Times New Roman" pitchFamily="18" charset="0"/>
              </a:rPr>
              <a:t> </a:t>
            </a:r>
            <a:endParaRPr lang="en-US" sz="2200" dirty="0"/>
          </a:p>
        </p:txBody>
      </p:sp>
      <p:sp>
        <p:nvSpPr>
          <p:cNvPr id="28678" name="Rectangle 6"/>
          <p:cNvSpPr>
            <a:spLocks noChangeArrowheads="1"/>
          </p:cNvSpPr>
          <p:nvPr/>
        </p:nvSpPr>
        <p:spPr bwMode="auto">
          <a:xfrm>
            <a:off x="0" y="692696"/>
            <a:ext cx="91440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73050" indent="184150" algn="justLow" rtl="1" eaLnBrk="0" hangingPunct="0">
              <a:buClr>
                <a:srgbClr val="00FF00"/>
              </a:buClr>
              <a:buFont typeface="Wingdings" pitchFamily="2" charset="2"/>
              <a:buChar char="Ø"/>
            </a:pPr>
            <a:r>
              <a:rPr lang="ar-SA" sz="2200" dirty="0">
                <a:latin typeface="Simplified Arabic" pitchFamily="18" charset="-78"/>
                <a:cs typeface="Times New Roman" pitchFamily="18" charset="0"/>
              </a:rPr>
              <a:t>الواجهة الأولية </a:t>
            </a:r>
            <a:r>
              <a:rPr lang="ar-SA" sz="2200" dirty="0" err="1">
                <a:latin typeface="Simplified Arabic" pitchFamily="18" charset="-78"/>
                <a:cs typeface="Times New Roman" pitchFamily="18" charset="0"/>
              </a:rPr>
              <a:t>للحزم،</a:t>
            </a:r>
            <a:r>
              <a:rPr lang="ar-SA" sz="2200" dirty="0">
                <a:latin typeface="Simplified Arabic" pitchFamily="18" charset="-78"/>
                <a:cs typeface="Times New Roman" pitchFamily="18" charset="0"/>
              </a:rPr>
              <a:t> </a:t>
            </a:r>
            <a:endParaRPr lang="en-US" sz="2200" dirty="0"/>
          </a:p>
          <a:p>
            <a:pPr marL="273050" indent="184150" algn="justLow" rtl="1" eaLnBrk="0" hangingPunct="0">
              <a:buClr>
                <a:srgbClr val="00FF00"/>
              </a:buClr>
              <a:buFont typeface="Wingdings" pitchFamily="2" charset="2"/>
              <a:buChar char="Ø"/>
            </a:pPr>
            <a:r>
              <a:rPr lang="ar-SA" sz="2200" dirty="0">
                <a:latin typeface="Simplified Arabic" pitchFamily="18" charset="-78"/>
                <a:cs typeface="Times New Roman" pitchFamily="18" charset="0"/>
              </a:rPr>
              <a:t>واجهة تشبه الجداول </a:t>
            </a:r>
            <a:r>
              <a:rPr lang="ar-SA" sz="2200" dirty="0" err="1">
                <a:latin typeface="Simplified Arabic" pitchFamily="18" charset="-78"/>
                <a:cs typeface="Times New Roman" pitchFamily="18" charset="0"/>
              </a:rPr>
              <a:t>الإلكترونية،</a:t>
            </a:r>
            <a:r>
              <a:rPr lang="ar-SA" sz="2200" dirty="0">
                <a:latin typeface="Simplified Arabic" pitchFamily="18" charset="-78"/>
                <a:cs typeface="Times New Roman" pitchFamily="18" charset="0"/>
              </a:rPr>
              <a:t> </a:t>
            </a:r>
            <a:endParaRPr lang="en-US" sz="2200" dirty="0"/>
          </a:p>
          <a:p>
            <a:pPr marL="273050" indent="184150" algn="justLow" rtl="1" eaLnBrk="0" hangingPunct="0">
              <a:buClr>
                <a:srgbClr val="00FF00"/>
              </a:buClr>
              <a:buFont typeface="Wingdings" pitchFamily="2" charset="2"/>
              <a:buChar char="Ø"/>
            </a:pPr>
            <a:r>
              <a:rPr lang="ar-SA" sz="2200" dirty="0">
                <a:latin typeface="Simplified Arabic" pitchFamily="18" charset="-78"/>
                <a:cs typeface="Times New Roman" pitchFamily="18" charset="0"/>
              </a:rPr>
              <a:t>تستخدم لإدخال البيانات الخام لأول </a:t>
            </a:r>
            <a:r>
              <a:rPr lang="ar-SA" sz="2200" dirty="0" err="1">
                <a:latin typeface="Simplified Arabic" pitchFamily="18" charset="-78"/>
                <a:cs typeface="Times New Roman" pitchFamily="18" charset="0"/>
              </a:rPr>
              <a:t>مرة،</a:t>
            </a:r>
            <a:r>
              <a:rPr lang="ar-SA" sz="2200" dirty="0">
                <a:latin typeface="Simplified Arabic" pitchFamily="18" charset="-78"/>
                <a:cs typeface="Times New Roman" pitchFamily="18" charset="0"/>
              </a:rPr>
              <a:t> </a:t>
            </a:r>
            <a:endParaRPr lang="en-US" sz="2200" dirty="0"/>
          </a:p>
          <a:p>
            <a:pPr marL="273050" indent="184150" algn="justLow" rtl="1" eaLnBrk="0" hangingPunct="0">
              <a:buClr>
                <a:srgbClr val="00FF00"/>
              </a:buClr>
              <a:buFont typeface="Wingdings" pitchFamily="2" charset="2"/>
              <a:buChar char="Ø"/>
            </a:pPr>
            <a:r>
              <a:rPr lang="ar-SA" sz="2200" dirty="0">
                <a:latin typeface="Simplified Arabic" pitchFamily="18" charset="-78"/>
                <a:cs typeface="Times New Roman" pitchFamily="18" charset="0"/>
              </a:rPr>
              <a:t>يمكن قراءة البيانات وتعديلها أو تغييرها من خلال المحرر من حيث التعامل مع المتغيرات وتسميتها أو تغير أسمائها وحفظها وتسمى ملفات بيانات </a:t>
            </a:r>
            <a:r>
              <a:rPr lang="en-US" sz="2200" dirty="0" smtClean="0">
                <a:latin typeface="Simplified Arabic" pitchFamily="18" charset="-78"/>
                <a:cs typeface="Times New Roman" pitchFamily="18" charset="0"/>
              </a:rPr>
              <a:t>(</a:t>
            </a:r>
            <a:r>
              <a:rPr lang="en-US" sz="2200" dirty="0" err="1" smtClean="0">
                <a:latin typeface="Simplified Arabic" pitchFamily="18" charset="-78"/>
                <a:cs typeface="Times New Roman" pitchFamily="18" charset="0"/>
              </a:rPr>
              <a:t>Fichiers</a:t>
            </a:r>
            <a:r>
              <a:rPr lang="en-US" sz="2200" dirty="0" smtClean="0">
                <a:latin typeface="Simplified Arabic" pitchFamily="18" charset="-78"/>
                <a:cs typeface="Times New Roman" pitchFamily="18" charset="0"/>
              </a:rPr>
              <a:t> de </a:t>
            </a:r>
            <a:r>
              <a:rPr lang="en-US" sz="2200" dirty="0" err="1" smtClean="0">
                <a:latin typeface="Simplified Arabic" pitchFamily="18" charset="-78"/>
                <a:cs typeface="Times New Roman" pitchFamily="18" charset="0"/>
              </a:rPr>
              <a:t>données</a:t>
            </a:r>
            <a:r>
              <a:rPr lang="en-US" sz="2200" dirty="0" smtClean="0">
                <a:latin typeface="Simplified Arabic" pitchFamily="18" charset="-78"/>
                <a:cs typeface="Times New Roman" pitchFamily="18" charset="0"/>
              </a:rPr>
              <a:t>)</a:t>
            </a:r>
            <a:r>
              <a:rPr lang="ar-SA" sz="2200" dirty="0" smtClean="0">
                <a:latin typeface="Simplified Arabic" pitchFamily="18" charset="-78"/>
                <a:cs typeface="Times New Roman" pitchFamily="18" charset="0"/>
              </a:rPr>
              <a:t>ولا </a:t>
            </a:r>
            <a:r>
              <a:rPr lang="ar-SA" sz="2200" dirty="0">
                <a:latin typeface="Simplified Arabic" pitchFamily="18" charset="-78"/>
                <a:cs typeface="Times New Roman" pitchFamily="18" charset="0"/>
              </a:rPr>
              <a:t>يستطيع هذا الملف استخراج أي نوع من النتائج، وإنما النتائج ترسل إلى نوع آخر من الملفات وهي ملفات المخرجات.</a:t>
            </a:r>
            <a:endParaRPr lang="en-US" sz="2200" dirty="0"/>
          </a:p>
        </p:txBody>
      </p:sp>
      <p:sp>
        <p:nvSpPr>
          <p:cNvPr id="8" name="Rectangle 7"/>
          <p:cNvSpPr/>
          <p:nvPr/>
        </p:nvSpPr>
        <p:spPr>
          <a:xfrm>
            <a:off x="-36512" y="5085184"/>
            <a:ext cx="8892480" cy="1384995"/>
          </a:xfrm>
          <a:prstGeom prst="rect">
            <a:avLst/>
          </a:prstGeom>
        </p:spPr>
        <p:txBody>
          <a:bodyPr wrap="square">
            <a:spAutoFit/>
          </a:bodyPr>
          <a:lstStyle/>
          <a:p>
            <a:pPr algn="justLow" rtl="1" eaLnBrk="0" hangingPunct="0">
              <a:defRPr/>
            </a:pPr>
            <a:r>
              <a:rPr lang="ar-SA" sz="2100" b="1" dirty="0">
                <a:solidFill>
                  <a:srgbClr val="FFFF00"/>
                </a:solidFill>
                <a:latin typeface="Simplified Arabic" pitchFamily="18" charset="-78"/>
                <a:cs typeface="Calibri" pitchFamily="34" charset="0"/>
              </a:rPr>
              <a:t>ملاحظة:</a:t>
            </a:r>
            <a:endParaRPr lang="en-US" sz="2100" dirty="0">
              <a:solidFill>
                <a:srgbClr val="FFFF00"/>
              </a:solidFill>
            </a:endParaRPr>
          </a:p>
          <a:p>
            <a:pPr indent="82550" algn="justLow" rtl="1" eaLnBrk="0" hangingPunct="0">
              <a:buFontTx/>
              <a:buChar char="•"/>
              <a:defRPr/>
            </a:pPr>
            <a:r>
              <a:rPr lang="ar-SA" sz="2100" dirty="0">
                <a:latin typeface="Simplified Arabic" pitchFamily="18" charset="-78"/>
                <a:cs typeface="Times New Roman" pitchFamily="18" charset="0"/>
              </a:rPr>
              <a:t>يجب حفظ ملفات البيانات بأكثر من ملف والحفاظ عليها نظرًا لأن فقدها يؤدي إلى إعادة الإدخال كاملا .</a:t>
            </a:r>
            <a:endParaRPr lang="en-US" sz="2100" dirty="0"/>
          </a:p>
          <a:p>
            <a:pPr algn="justLow" rtl="1" eaLnBrk="0" hangingPunct="0">
              <a:buFontTx/>
              <a:buChar char="•"/>
              <a:defRPr/>
            </a:pPr>
            <a:r>
              <a:rPr lang="ar-SA" sz="2100" dirty="0">
                <a:latin typeface="Simplified Arabic" pitchFamily="18" charset="-78"/>
                <a:cs typeface="Times New Roman" pitchFamily="18" charset="0"/>
              </a:rPr>
              <a:t>ملفات المخرجات لا يجب حفظها بأكثر من </a:t>
            </a:r>
            <a:r>
              <a:rPr lang="ar-SA" sz="2100" dirty="0" smtClean="0">
                <a:latin typeface="Simplified Arabic" pitchFamily="18" charset="-78"/>
                <a:cs typeface="Times New Roman" pitchFamily="18" charset="0"/>
              </a:rPr>
              <a:t>ملف </a:t>
            </a:r>
            <a:r>
              <a:rPr lang="ar-SA" sz="2100" dirty="0">
                <a:latin typeface="Simplified Arabic" pitchFamily="18" charset="-78"/>
                <a:cs typeface="Times New Roman" pitchFamily="18" charset="0"/>
              </a:rPr>
              <a:t>لأن استرجاعها يتطلب سوى استرجاع العملية الإحصائية</a:t>
            </a:r>
            <a:r>
              <a:rPr lang="en-US" sz="2100" dirty="0">
                <a:latin typeface="Simplified Arabic" pitchFamily="18" charset="-78"/>
                <a:cs typeface="Times New Roman" pitchFamily="18" charset="0"/>
              </a:rPr>
              <a:t>.</a:t>
            </a:r>
            <a:endParaRPr lang="en-US" sz="2100" dirty="0"/>
          </a:p>
        </p:txBody>
      </p:sp>
      <p:sp>
        <p:nvSpPr>
          <p:cNvPr id="9" name="Rectangle 8"/>
          <p:cNvSpPr/>
          <p:nvPr/>
        </p:nvSpPr>
        <p:spPr>
          <a:xfrm>
            <a:off x="2714612" y="116632"/>
            <a:ext cx="3445174" cy="523220"/>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rtl="1">
              <a:defRPr/>
            </a:pPr>
            <a:r>
              <a:rPr lang="ar-SA" sz="2800" b="1" dirty="0">
                <a:ln/>
                <a:solidFill>
                  <a:srgbClr val="FFFF00"/>
                </a:solidFill>
                <a:latin typeface="Simplified Arabic" pitchFamily="18" charset="-78"/>
                <a:cs typeface="Calibri" pitchFamily="34" charset="0"/>
              </a:rPr>
              <a:t>يعتبر محرر بيانات </a:t>
            </a:r>
            <a:r>
              <a:rPr lang="fr-FR" sz="2800" b="1" dirty="0">
                <a:ln/>
                <a:solidFill>
                  <a:srgbClr val="FFFF00"/>
                </a:solidFill>
                <a:latin typeface="Simplified Arabic" pitchFamily="18" charset="-78"/>
                <a:cs typeface="Calibri" pitchFamily="34" charset="0"/>
              </a:rPr>
              <a:t>SPSS</a:t>
            </a:r>
            <a:r>
              <a:rPr lang="ar-SA" sz="2800" b="1" dirty="0">
                <a:ln/>
                <a:solidFill>
                  <a:srgbClr val="FFFF00"/>
                </a:solidFill>
                <a:latin typeface="Simplified Arabic" pitchFamily="18" charset="-78"/>
                <a:cs typeface="Calibri" pitchFamily="34" charset="0"/>
              </a:rPr>
              <a:t>: </a:t>
            </a:r>
            <a:endParaRPr lang="fr-FR" sz="2800" b="1" dirty="0">
              <a:ln/>
              <a:solidFill>
                <a:srgbClr val="FFFF00"/>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7</a:t>
            </a:fld>
            <a:endParaRPr lang="fr-BE"/>
          </a:p>
        </p:txBody>
      </p:sp>
    </p:spTree>
  </p:cSld>
  <p:clrMapOvr>
    <a:masterClrMapping/>
  </p:clrMapOvr>
  <p:transition spd="slow">
    <p:cover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52426" y="260648"/>
            <a:ext cx="8612062" cy="6408712"/>
          </a:xfrm>
        </p:spPr>
        <p:txBody>
          <a:bodyPr>
            <a:normAutofit/>
          </a:bodyPr>
          <a:lstStyle/>
          <a:p>
            <a:pPr algn="ctr" rtl="1">
              <a:lnSpc>
                <a:spcPct val="150000"/>
              </a:lnSpc>
              <a:buNone/>
            </a:pPr>
            <a:r>
              <a:rPr lang="ar-DZ" sz="2800" b="1" dirty="0" smtClean="0">
                <a:solidFill>
                  <a:srgbClr val="FFFF00"/>
                </a:solidFill>
                <a:latin typeface="Simplified Arabic" panose="02020603050405020304" pitchFamily="18" charset="-78"/>
                <a:cs typeface="Simplified Arabic" panose="02020603050405020304" pitchFamily="18" charset="-78"/>
              </a:rPr>
              <a:t>أنواع </a:t>
            </a:r>
            <a:r>
              <a:rPr lang="ar-DZ" sz="2800" b="1" dirty="0">
                <a:solidFill>
                  <a:srgbClr val="FFFF00"/>
                </a:solidFill>
                <a:latin typeface="Simplified Arabic" panose="02020603050405020304" pitchFamily="18" charset="-78"/>
                <a:cs typeface="Simplified Arabic" panose="02020603050405020304" pitchFamily="18" charset="-78"/>
              </a:rPr>
              <a:t>الملفات في برنامج </a:t>
            </a:r>
            <a:r>
              <a:rPr lang="fr-FR" sz="2800" b="1" dirty="0" smtClean="0">
                <a:solidFill>
                  <a:srgbClr val="FFFF00"/>
                </a:solidFill>
                <a:latin typeface="Simplified Arabic" panose="02020603050405020304" pitchFamily="18" charset="-78"/>
                <a:cs typeface="Simplified Arabic" panose="02020603050405020304" pitchFamily="18" charset="-78"/>
              </a:rPr>
              <a:t>SPSS</a:t>
            </a:r>
            <a:endParaRPr lang="fr-FR" sz="2800" b="1" dirty="0">
              <a:solidFill>
                <a:srgbClr val="FFFF00"/>
              </a:solidFill>
              <a:latin typeface="Simplified Arabic" panose="02020603050405020304" pitchFamily="18" charset="-78"/>
              <a:cs typeface="Simplified Arabic" panose="02020603050405020304" pitchFamily="18" charset="-78"/>
            </a:endParaRPr>
          </a:p>
          <a:p>
            <a:pPr algn="just" rtl="1">
              <a:lnSpc>
                <a:spcPct val="150000"/>
              </a:lnSpc>
              <a:buNone/>
            </a:pPr>
            <a:r>
              <a:rPr lang="ar-DZ" sz="2800" dirty="0" smtClean="0">
                <a:latin typeface="Simplified Arabic" panose="02020603050405020304" pitchFamily="18" charset="-78"/>
                <a:cs typeface="Simplified Arabic" panose="02020603050405020304" pitchFamily="18" charset="-78"/>
              </a:rPr>
              <a:t>إذن </a:t>
            </a:r>
            <a:r>
              <a:rPr lang="ar-MA" sz="2800" dirty="0" smtClean="0">
                <a:latin typeface="Simplified Arabic" panose="02020603050405020304" pitchFamily="18" charset="-78"/>
                <a:cs typeface="Simplified Arabic" panose="02020603050405020304" pitchFamily="18" charset="-78"/>
              </a:rPr>
              <a:t>توجد </a:t>
            </a:r>
            <a:r>
              <a:rPr lang="ar-MA" sz="2800" dirty="0">
                <a:latin typeface="Simplified Arabic" panose="02020603050405020304" pitchFamily="18" charset="-78"/>
                <a:cs typeface="Simplified Arabic" panose="02020603050405020304" pitchFamily="18" charset="-78"/>
              </a:rPr>
              <a:t>ثلاث انواع من الملفات في برنامج </a:t>
            </a:r>
            <a:r>
              <a:rPr lang="fr-FR" sz="2800" dirty="0" smtClean="0">
                <a:latin typeface="Simplified Arabic" panose="02020603050405020304" pitchFamily="18" charset="-78"/>
                <a:cs typeface="Simplified Arabic" panose="02020603050405020304" pitchFamily="18" charset="-78"/>
              </a:rPr>
              <a:t>SPSS</a:t>
            </a:r>
            <a:endParaRPr lang="ar-DZ" sz="2800" dirty="0" smtClean="0">
              <a:latin typeface="Simplified Arabic" panose="02020603050405020304" pitchFamily="18" charset="-78"/>
              <a:cs typeface="Simplified Arabic" panose="02020603050405020304" pitchFamily="18" charset="-78"/>
            </a:endParaRPr>
          </a:p>
          <a:p>
            <a:pPr marL="457200" indent="-457200" algn="just" rtl="1">
              <a:lnSpc>
                <a:spcPct val="150000"/>
              </a:lnSpc>
              <a:buClr>
                <a:srgbClr val="00FF00"/>
              </a:buClr>
              <a:buFont typeface="Arial" panose="020B0604020202020204" pitchFamily="34" charset="0"/>
              <a:buChar char="•"/>
            </a:pPr>
            <a:r>
              <a:rPr lang="ar-DZ" sz="2800" b="1" dirty="0" smtClean="0">
                <a:solidFill>
                  <a:srgbClr val="00FF00"/>
                </a:solidFill>
                <a:latin typeface="Simplified Arabic" panose="02020603050405020304" pitchFamily="18" charset="-78"/>
                <a:cs typeface="Simplified Arabic" panose="02020603050405020304" pitchFamily="18" charset="-78"/>
              </a:rPr>
              <a:t>ملفات </a:t>
            </a:r>
            <a:r>
              <a:rPr lang="ar-DZ" sz="2800" b="1" dirty="0">
                <a:solidFill>
                  <a:srgbClr val="00FF00"/>
                </a:solidFill>
                <a:latin typeface="Simplified Arabic" panose="02020603050405020304" pitchFamily="18" charset="-78"/>
                <a:cs typeface="Simplified Arabic" panose="02020603050405020304" pitchFamily="18" charset="-78"/>
              </a:rPr>
              <a:t>البيانات</a:t>
            </a:r>
            <a:r>
              <a:rPr lang="ar-DZ" sz="2800" b="1" dirty="0" smtClean="0">
                <a:solidFill>
                  <a:srgbClr val="00FF00"/>
                </a:solidFill>
                <a:latin typeface="Simplified Arabic" panose="02020603050405020304" pitchFamily="18" charset="-78"/>
                <a:cs typeface="Simplified Arabic" panose="02020603050405020304" pitchFamily="18" charset="-78"/>
              </a:rPr>
              <a:t>:</a:t>
            </a:r>
            <a:r>
              <a:rPr lang="ar-DZ" sz="2800" dirty="0" smtClean="0">
                <a:latin typeface="Simplified Arabic" panose="02020603050405020304" pitchFamily="18" charset="-78"/>
                <a:cs typeface="Simplified Arabic" panose="02020603050405020304" pitchFamily="18" charset="-78"/>
              </a:rPr>
              <a:t> وهي </a:t>
            </a:r>
            <a:r>
              <a:rPr lang="ar-DZ" sz="2800" dirty="0">
                <a:latin typeface="Simplified Arabic" panose="02020603050405020304" pitchFamily="18" charset="-78"/>
                <a:cs typeface="Simplified Arabic" panose="02020603050405020304" pitchFamily="18" charset="-78"/>
              </a:rPr>
              <a:t>الملفات التي تحتوي على البيانات ويكون لهذا النوع من الملفات الامتداد التالي </a:t>
            </a:r>
            <a:r>
              <a:rPr lang="fr-FR" sz="2800" b="1" dirty="0" err="1" smtClean="0">
                <a:solidFill>
                  <a:srgbClr val="00FF00"/>
                </a:solidFill>
                <a:latin typeface="Simplified Arabic" panose="02020603050405020304" pitchFamily="18" charset="-78"/>
                <a:cs typeface="Simplified Arabic" panose="02020603050405020304" pitchFamily="18" charset="-78"/>
              </a:rPr>
              <a:t>sav</a:t>
            </a:r>
            <a:endParaRPr lang="fr-FR" sz="2800" b="1" dirty="0">
              <a:solidFill>
                <a:srgbClr val="00FF00"/>
              </a:solidFill>
              <a:latin typeface="Simplified Arabic" panose="02020603050405020304" pitchFamily="18" charset="-78"/>
              <a:cs typeface="Simplified Arabic" panose="02020603050405020304" pitchFamily="18" charset="-78"/>
            </a:endParaRPr>
          </a:p>
          <a:p>
            <a:pPr marL="457200" lvl="0" indent="-457200" algn="just" rtl="1">
              <a:lnSpc>
                <a:spcPct val="150000"/>
              </a:lnSpc>
              <a:buClr>
                <a:srgbClr val="00FF00"/>
              </a:buClr>
              <a:buFont typeface="Arial" panose="020B0604020202020204" pitchFamily="34" charset="0"/>
              <a:buChar char="•"/>
            </a:pPr>
            <a:r>
              <a:rPr lang="ar-DZ" sz="2800" b="1" dirty="0">
                <a:solidFill>
                  <a:srgbClr val="00FF00"/>
                </a:solidFill>
                <a:latin typeface="Simplified Arabic" panose="02020603050405020304" pitchFamily="18" charset="-78"/>
                <a:cs typeface="Simplified Arabic" panose="02020603050405020304" pitchFamily="18" charset="-78"/>
              </a:rPr>
              <a:t>ملف النتائج الاحصائية</a:t>
            </a:r>
            <a:r>
              <a:rPr lang="ar-DZ" sz="2800" b="1" dirty="0" smtClean="0">
                <a:solidFill>
                  <a:srgbClr val="00FF00"/>
                </a:solidFill>
                <a:latin typeface="Simplified Arabic" panose="02020603050405020304" pitchFamily="18" charset="-78"/>
                <a:cs typeface="Simplified Arabic" panose="02020603050405020304" pitchFamily="18" charset="-78"/>
              </a:rPr>
              <a:t>: </a:t>
            </a:r>
            <a:r>
              <a:rPr lang="ar-DZ" sz="2800" dirty="0" smtClean="0">
                <a:latin typeface="Simplified Arabic" panose="02020603050405020304" pitchFamily="18" charset="-78"/>
                <a:cs typeface="Simplified Arabic" panose="02020603050405020304" pitchFamily="18" charset="-78"/>
              </a:rPr>
              <a:t>وهي </a:t>
            </a:r>
            <a:r>
              <a:rPr lang="ar-DZ" sz="2800" dirty="0">
                <a:latin typeface="Simplified Arabic" panose="02020603050405020304" pitchFamily="18" charset="-78"/>
                <a:cs typeface="Simplified Arabic" panose="02020603050405020304" pitchFamily="18" charset="-78"/>
              </a:rPr>
              <a:t>الملفات التي تحتوي على نتائج العمليات الاحصائية ويكون لهذا النوع من الملفات الامتداد التالي </a:t>
            </a:r>
            <a:r>
              <a:rPr lang="fr-FR" sz="2800" b="1" dirty="0" err="1">
                <a:solidFill>
                  <a:srgbClr val="00FF00"/>
                </a:solidFill>
                <a:latin typeface="Simplified Arabic" panose="02020603050405020304" pitchFamily="18" charset="-78"/>
                <a:cs typeface="Simplified Arabic" panose="02020603050405020304" pitchFamily="18" charset="-78"/>
              </a:rPr>
              <a:t>spv</a:t>
            </a:r>
            <a:endParaRPr lang="fr-FR" sz="2800" b="1" dirty="0">
              <a:solidFill>
                <a:srgbClr val="00FF00"/>
              </a:solidFill>
              <a:latin typeface="Simplified Arabic" panose="02020603050405020304" pitchFamily="18" charset="-78"/>
              <a:cs typeface="Simplified Arabic" panose="02020603050405020304" pitchFamily="18" charset="-78"/>
            </a:endParaRPr>
          </a:p>
          <a:p>
            <a:pPr marL="457200" lvl="0" indent="-457200" algn="just" rtl="1">
              <a:lnSpc>
                <a:spcPct val="150000"/>
              </a:lnSpc>
              <a:buClr>
                <a:srgbClr val="00FF00"/>
              </a:buClr>
              <a:buFont typeface="Arial" panose="020B0604020202020204" pitchFamily="34" charset="0"/>
              <a:buChar char="•"/>
            </a:pPr>
            <a:r>
              <a:rPr lang="ar-DZ" sz="2800" b="1" dirty="0">
                <a:solidFill>
                  <a:srgbClr val="00FF00"/>
                </a:solidFill>
                <a:latin typeface="Simplified Arabic" panose="02020603050405020304" pitchFamily="18" charset="-78"/>
                <a:cs typeface="Simplified Arabic" panose="02020603050405020304" pitchFamily="18" charset="-78"/>
              </a:rPr>
              <a:t>ملف الاوامر </a:t>
            </a:r>
            <a:r>
              <a:rPr lang="ar-DZ" sz="2800" b="1" dirty="0" smtClean="0">
                <a:solidFill>
                  <a:srgbClr val="00FF00"/>
                </a:solidFill>
                <a:latin typeface="Simplified Arabic" panose="02020603050405020304" pitchFamily="18" charset="-78"/>
                <a:cs typeface="Simplified Arabic" panose="02020603050405020304" pitchFamily="18" charset="-78"/>
              </a:rPr>
              <a:t>والتعليمات: </a:t>
            </a:r>
            <a:r>
              <a:rPr lang="ar-DZ" sz="2800" dirty="0" smtClean="0">
                <a:latin typeface="Simplified Arabic" panose="02020603050405020304" pitchFamily="18" charset="-78"/>
                <a:cs typeface="Simplified Arabic" panose="02020603050405020304" pitchFamily="18" charset="-78"/>
              </a:rPr>
              <a:t>وهي </a:t>
            </a:r>
            <a:r>
              <a:rPr lang="ar-DZ" sz="2800" dirty="0">
                <a:latin typeface="Simplified Arabic" panose="02020603050405020304" pitchFamily="18" charset="-78"/>
                <a:cs typeface="Simplified Arabic" panose="02020603050405020304" pitchFamily="18" charset="-78"/>
              </a:rPr>
              <a:t>الملفات التي تحتوي الاجراءات والعمليات الاحصائية والتي تخزن على شكل </a:t>
            </a:r>
            <a:r>
              <a:rPr lang="ar-DZ" sz="2800" dirty="0" smtClean="0">
                <a:latin typeface="Simplified Arabic" panose="02020603050405020304" pitchFamily="18" charset="-78"/>
                <a:cs typeface="Simplified Arabic" panose="02020603050405020304" pitchFamily="18" charset="-78"/>
              </a:rPr>
              <a:t>اوامر </a:t>
            </a:r>
            <a:r>
              <a:rPr lang="ar-DZ" sz="2800" dirty="0">
                <a:latin typeface="Simplified Arabic" panose="02020603050405020304" pitchFamily="18" charset="-78"/>
                <a:cs typeface="Simplified Arabic" panose="02020603050405020304" pitchFamily="18" charset="-78"/>
              </a:rPr>
              <a:t>ويكون لهذا النوع من الملفات الامتداد التالي</a:t>
            </a:r>
            <a:r>
              <a:rPr lang="en-US" sz="2800" dirty="0">
                <a:latin typeface="Simplified Arabic" panose="02020603050405020304" pitchFamily="18" charset="-78"/>
                <a:cs typeface="Simplified Arabic" panose="02020603050405020304" pitchFamily="18" charset="-78"/>
              </a:rPr>
              <a:t> </a:t>
            </a:r>
            <a:r>
              <a:rPr lang="en-US" sz="2800" b="1" dirty="0" err="1" smtClean="0">
                <a:solidFill>
                  <a:srgbClr val="00FF00"/>
                </a:solidFill>
                <a:latin typeface="Simplified Arabic" panose="02020603050405020304" pitchFamily="18" charset="-78"/>
                <a:cs typeface="Simplified Arabic" panose="02020603050405020304" pitchFamily="18" charset="-78"/>
              </a:rPr>
              <a:t>sps</a:t>
            </a:r>
            <a:endParaRPr lang="fr-FR" b="1" dirty="0">
              <a:solidFill>
                <a:srgbClr val="00FF00"/>
              </a:solidFill>
              <a:latin typeface="Simplified Arabic" panose="02020603050405020304" pitchFamily="18" charset="-78"/>
              <a:cs typeface="Simplified Arabic" panose="02020603050405020304" pitchFamily="18" charset="-78"/>
            </a:endParaRPr>
          </a:p>
        </p:txBody>
      </p:sp>
      <p:sp>
        <p:nvSpPr>
          <p:cNvPr id="3" name="Espace réservé du numéro de diapositive 2"/>
          <p:cNvSpPr>
            <a:spLocks noGrp="1"/>
          </p:cNvSpPr>
          <p:nvPr>
            <p:ph type="sldNum" sz="quarter" idx="12"/>
          </p:nvPr>
        </p:nvSpPr>
        <p:spPr/>
        <p:txBody>
          <a:bodyPr/>
          <a:lstStyle/>
          <a:p>
            <a:fld id="{CF4668DC-857F-487D-BFFA-8C0CA5037977}" type="slidenum">
              <a:rPr lang="fr-BE" smtClean="0"/>
              <a:pPr/>
              <a:t>8</a:t>
            </a:fld>
            <a:endParaRPr lang="fr-BE"/>
          </a:p>
        </p:txBody>
      </p:sp>
    </p:spTree>
    <p:extLst>
      <p:ext uri="{BB962C8B-B14F-4D97-AF65-F5344CB8AC3E}">
        <p14:creationId xmlns:p14="http://schemas.microsoft.com/office/powerpoint/2010/main" val="2941695241"/>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1"/>
          <p:cNvSpPr>
            <a:spLocks noChangeArrowheads="1"/>
          </p:cNvSpPr>
          <p:nvPr/>
        </p:nvSpPr>
        <p:spPr bwMode="auto">
          <a:xfrm>
            <a:off x="0" y="714375"/>
            <a:ext cx="9143999"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indent="457200" algn="justLow" rtl="1" eaLnBrk="0" hangingPunct="0"/>
            <a:r>
              <a:rPr lang="ar-SA" sz="2400" dirty="0">
                <a:latin typeface="Simplified Arabic" pitchFamily="18" charset="-78"/>
                <a:cs typeface="Calibri" pitchFamily="34" charset="0"/>
              </a:rPr>
              <a:t>تعتمد جميع البرامج التي تعمل تحت نظام </a:t>
            </a:r>
            <a:r>
              <a:rPr lang="ar-SA" sz="2400" dirty="0" err="1">
                <a:latin typeface="Simplified Arabic" pitchFamily="18" charset="-78"/>
                <a:cs typeface="Calibri" pitchFamily="34" charset="0"/>
              </a:rPr>
              <a:t>الويندوز</a:t>
            </a:r>
            <a:r>
              <a:rPr lang="ar-SA" sz="2400" dirty="0">
                <a:latin typeface="Simplified Arabic" pitchFamily="18" charset="-78"/>
                <a:cs typeface="Calibri" pitchFamily="34" charset="0"/>
              </a:rPr>
              <a:t> على مجموعة من القوائم التي يمكن من خلالها القيام بجميع العمليات المطلوبة من البرنامج</a:t>
            </a:r>
            <a:r>
              <a:rPr lang="en-US" sz="2400" dirty="0">
                <a:latin typeface="Simplified Arabic" pitchFamily="18" charset="-78"/>
                <a:cs typeface="Calibri" pitchFamily="34" charset="0"/>
              </a:rPr>
              <a:t>. </a:t>
            </a:r>
            <a:endParaRPr lang="en-US" sz="2400" dirty="0"/>
          </a:p>
          <a:p>
            <a:pPr indent="457200" algn="justLow" rtl="1" eaLnBrk="0" hangingPunct="0"/>
            <a:r>
              <a:rPr lang="ar-SA" sz="2400" dirty="0">
                <a:latin typeface="Simplified Arabic" pitchFamily="18" charset="-78"/>
                <a:cs typeface="Calibri" pitchFamily="34" charset="0"/>
              </a:rPr>
              <a:t>يوجد في برنامج</a:t>
            </a:r>
            <a:r>
              <a:rPr lang="en-US" sz="2400" dirty="0">
                <a:latin typeface="Simplified Arabic" pitchFamily="18" charset="-78"/>
                <a:cs typeface="Calibri" pitchFamily="34" charset="0"/>
              </a:rPr>
              <a:t> SPSS </a:t>
            </a:r>
            <a:r>
              <a:rPr lang="ar-DZ" sz="2400" dirty="0" smtClean="0">
                <a:latin typeface="Simplified Arabic" pitchFamily="18" charset="-78"/>
                <a:cs typeface="Calibri" pitchFamily="34" charset="0"/>
              </a:rPr>
              <a:t>19</a:t>
            </a:r>
            <a:r>
              <a:rPr lang="ar-SA" sz="2400" dirty="0" smtClean="0">
                <a:latin typeface="Simplified Arabic" pitchFamily="18" charset="-78"/>
                <a:cs typeface="Calibri" pitchFamily="34" charset="0"/>
              </a:rPr>
              <a:t>قوائم </a:t>
            </a:r>
            <a:r>
              <a:rPr lang="ar-SA" sz="2400" dirty="0">
                <a:latin typeface="Simplified Arabic" pitchFamily="18" charset="-78"/>
                <a:cs typeface="Calibri" pitchFamily="34" charset="0"/>
              </a:rPr>
              <a:t>رئيسة هي</a:t>
            </a:r>
            <a:r>
              <a:rPr lang="en-US" sz="2400" dirty="0">
                <a:latin typeface="Simplified Arabic" pitchFamily="18" charset="-78"/>
                <a:cs typeface="Calibri" pitchFamily="34" charset="0"/>
              </a:rPr>
              <a:t>:</a:t>
            </a:r>
            <a:endParaRPr lang="en-US" sz="2400" dirty="0"/>
          </a:p>
        </p:txBody>
      </p:sp>
      <p:pic>
        <p:nvPicPr>
          <p:cNvPr id="32772" name="Picture 637"/>
          <p:cNvPicPr>
            <a:picLocks noChangeAspect="1" noChangeArrowheads="1"/>
          </p:cNvPicPr>
          <p:nvPr/>
        </p:nvPicPr>
        <p:blipFill>
          <a:blip r:embed="rId2" cstate="print">
            <a:extLst>
              <a:ext uri="{28A0092B-C50C-407E-A947-70E740481C1C}">
                <a14:useLocalDpi xmlns:a14="http://schemas.microsoft.com/office/drawing/2010/main" val="0"/>
              </a:ext>
            </a:extLst>
          </a:blip>
          <a:srcRect b="93234"/>
          <a:stretch>
            <a:fillRect/>
          </a:stretch>
        </p:blipFill>
        <p:spPr bwMode="auto">
          <a:xfrm>
            <a:off x="0" y="1857375"/>
            <a:ext cx="9144000" cy="1067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2332751" y="66690"/>
            <a:ext cx="4204997" cy="553998"/>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rtl="1">
              <a:defRPr/>
            </a:pPr>
            <a:r>
              <a:rPr lang="ar-SA" sz="3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implified Arabic" pitchFamily="18" charset="-78"/>
                <a:cs typeface="Calibri" pitchFamily="34" charset="0"/>
              </a:rPr>
              <a:t>القوائم الرئيسة لبرنامج </a:t>
            </a:r>
            <a:r>
              <a:rPr lang="en-US" sz="3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implified Arabic" pitchFamily="18" charset="-78"/>
                <a:cs typeface="Calibri" pitchFamily="34" charset="0"/>
              </a:rPr>
              <a:t>SPSS</a:t>
            </a:r>
            <a:r>
              <a:rPr lang="ar-SA" sz="3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implified Arabic" pitchFamily="18" charset="-78"/>
                <a:cs typeface="Calibri" pitchFamily="34" charset="0"/>
              </a:rPr>
              <a:t>:</a:t>
            </a:r>
            <a:endParaRPr lang="fr-FR" sz="3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0" name="Flèche vers le haut 9"/>
          <p:cNvSpPr/>
          <p:nvPr/>
        </p:nvSpPr>
        <p:spPr>
          <a:xfrm rot="20022827">
            <a:off x="638458" y="2722348"/>
            <a:ext cx="82272" cy="148530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 name="Rectangle à coins arrondis 10"/>
          <p:cNvSpPr/>
          <p:nvPr/>
        </p:nvSpPr>
        <p:spPr>
          <a:xfrm>
            <a:off x="323528" y="3933056"/>
            <a:ext cx="8572560" cy="2714644"/>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indent="457200" algn="justLow" rtl="1" eaLnBrk="0" hangingPunct="0">
              <a:defRPr/>
            </a:pPr>
            <a:r>
              <a:rPr lang="ar-SA" sz="2800" dirty="0">
                <a:latin typeface="Simplified Arabic" pitchFamily="18" charset="-78"/>
                <a:cs typeface="Calibri" pitchFamily="34" charset="0"/>
              </a:rPr>
              <a:t>الهدف الرئيسي من</a:t>
            </a:r>
            <a:r>
              <a:rPr lang="ar-DZ" sz="2800" dirty="0">
                <a:latin typeface="Simplified Arabic" pitchFamily="18" charset="-78"/>
                <a:cs typeface="Calibri" pitchFamily="34" charset="0"/>
              </a:rPr>
              <a:t>ها </a:t>
            </a:r>
            <a:r>
              <a:rPr lang="ar-SA" sz="2800" dirty="0">
                <a:latin typeface="Simplified Arabic" pitchFamily="18" charset="-78"/>
                <a:cs typeface="Calibri" pitchFamily="34" charset="0"/>
              </a:rPr>
              <a:t>هو التحكم بالملفات، وذلك عن طريق</a:t>
            </a:r>
            <a:r>
              <a:rPr lang="ar-DZ" sz="2800" dirty="0">
                <a:latin typeface="Simplified Arabic" pitchFamily="18" charset="-78"/>
                <a:cs typeface="Calibri" pitchFamily="34" charset="0"/>
              </a:rPr>
              <a:t>:</a:t>
            </a:r>
          </a:p>
          <a:p>
            <a:pPr indent="457200" algn="justLow" rtl="1" eaLnBrk="0" hangingPunct="0">
              <a:buFont typeface="Wingdings" pitchFamily="2" charset="2"/>
              <a:buChar char="Ø"/>
              <a:defRPr/>
            </a:pPr>
            <a:r>
              <a:rPr lang="ar-SA" sz="2800" dirty="0">
                <a:latin typeface="Simplified Arabic" pitchFamily="18" charset="-78"/>
                <a:cs typeface="Calibri" pitchFamily="34" charset="0"/>
              </a:rPr>
              <a:t>إنشاء ملف وتخزينه</a:t>
            </a:r>
            <a:r>
              <a:rPr lang="ar-DZ" sz="2800" dirty="0">
                <a:latin typeface="Simplified Arabic" pitchFamily="18" charset="-78"/>
                <a:cs typeface="Calibri" pitchFamily="34" charset="0"/>
              </a:rPr>
              <a:t>،</a:t>
            </a:r>
            <a:r>
              <a:rPr lang="ar-SA" sz="2800" dirty="0">
                <a:latin typeface="Simplified Arabic" pitchFamily="18" charset="-78"/>
                <a:cs typeface="Calibri" pitchFamily="34" charset="0"/>
              </a:rPr>
              <a:t> </a:t>
            </a:r>
            <a:endParaRPr lang="ar-DZ" sz="2800" dirty="0">
              <a:latin typeface="Simplified Arabic" pitchFamily="18" charset="-78"/>
              <a:cs typeface="Calibri" pitchFamily="34" charset="0"/>
            </a:endParaRPr>
          </a:p>
          <a:p>
            <a:pPr indent="457200" algn="justLow" rtl="1" eaLnBrk="0" hangingPunct="0">
              <a:buFont typeface="Wingdings" pitchFamily="2" charset="2"/>
              <a:buChar char="Ø"/>
              <a:defRPr/>
            </a:pPr>
            <a:r>
              <a:rPr lang="ar-DZ" sz="2800" dirty="0">
                <a:latin typeface="Simplified Arabic" pitchFamily="18" charset="-78"/>
                <a:cs typeface="Calibri" pitchFamily="34" charset="0"/>
              </a:rPr>
              <a:t>أ</a:t>
            </a:r>
            <a:r>
              <a:rPr lang="ar-SA" sz="2800" dirty="0">
                <a:latin typeface="Simplified Arabic" pitchFamily="18" charset="-78"/>
                <a:cs typeface="Calibri" pitchFamily="34" charset="0"/>
              </a:rPr>
              <a:t>و فتح ملف مخزن مسبقا،</a:t>
            </a:r>
            <a:endParaRPr lang="ar-DZ" sz="2800" dirty="0">
              <a:latin typeface="Simplified Arabic" pitchFamily="18" charset="-78"/>
              <a:cs typeface="Calibri" pitchFamily="34" charset="0"/>
            </a:endParaRPr>
          </a:p>
          <a:p>
            <a:pPr indent="457200" algn="justLow" rtl="1" eaLnBrk="0" hangingPunct="0">
              <a:buFont typeface="Wingdings" pitchFamily="2" charset="2"/>
              <a:buChar char="Ø"/>
              <a:defRPr/>
            </a:pPr>
            <a:r>
              <a:rPr lang="ar-SA" sz="2800" dirty="0">
                <a:latin typeface="Simplified Arabic" pitchFamily="18" charset="-78"/>
                <a:cs typeface="Calibri" pitchFamily="34" charset="0"/>
              </a:rPr>
              <a:t> أو عرض معلومات عن ملف أو طباعة ملف. </a:t>
            </a:r>
            <a:endParaRPr lang="ar-DZ" sz="2800" dirty="0">
              <a:latin typeface="Simplified Arabic" pitchFamily="18" charset="-78"/>
              <a:cs typeface="Calibri" pitchFamily="34" charset="0"/>
            </a:endParaRPr>
          </a:p>
          <a:p>
            <a:pPr indent="457200" algn="justLow" rtl="1" eaLnBrk="0" hangingPunct="0">
              <a:defRPr/>
            </a:pPr>
            <a:r>
              <a:rPr lang="ar-SA" sz="2800" dirty="0">
                <a:latin typeface="Simplified Arabic" pitchFamily="18" charset="-78"/>
                <a:cs typeface="Calibri" pitchFamily="34" charset="0"/>
              </a:rPr>
              <a:t> كما تعرض قائمة بآخر الملفات التي تم استخدامها، إضافة إلى إمكانية الخروج من البرنامج أي إغلاقه.</a:t>
            </a:r>
            <a:endParaRPr lang="ar-SA" sz="2800" dirty="0"/>
          </a:p>
        </p:txBody>
      </p:sp>
      <p:sp>
        <p:nvSpPr>
          <p:cNvPr id="12" name="Rectangle 11"/>
          <p:cNvSpPr/>
          <p:nvPr/>
        </p:nvSpPr>
        <p:spPr>
          <a:xfrm>
            <a:off x="4140986" y="3212976"/>
            <a:ext cx="4679486" cy="523220"/>
          </a:xfrm>
          <a:prstGeom prst="rect">
            <a:avLst/>
          </a:prstGeom>
          <a:noFill/>
        </p:spPr>
        <p:txBody>
          <a:bodyPr wrap="none">
            <a:spAutoFit/>
          </a:bodyPr>
          <a:lstStyle/>
          <a:p>
            <a:pPr algn="ctr" rtl="1">
              <a:defRPr/>
            </a:pPr>
            <a:r>
              <a:rPr lang="ar-SA" sz="280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Simplified Arabic" pitchFamily="18" charset="-78"/>
                <a:cs typeface="Calibri" pitchFamily="34" charset="0"/>
              </a:rPr>
              <a:t>1-قائمة الملف </a:t>
            </a:r>
            <a:r>
              <a:rPr lang="en-US" sz="280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Simplified Arabic" pitchFamily="18" charset="-78"/>
                <a:cs typeface="Calibri" pitchFamily="34" charset="0"/>
              </a:rPr>
              <a:t> File Menu</a:t>
            </a:r>
            <a:r>
              <a:rPr lang="ar-SA" sz="280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Simplified Arabic" pitchFamily="18" charset="-78"/>
                <a:cs typeface="Calibri" pitchFamily="34" charset="0"/>
              </a:rPr>
              <a:t>- </a:t>
            </a:r>
            <a:r>
              <a:rPr lang="fr-FR" sz="280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Simplified Arabic" pitchFamily="18" charset="-78"/>
                <a:cs typeface="Calibri" pitchFamily="34" charset="0"/>
              </a:rPr>
              <a:t>Fichier</a:t>
            </a:r>
            <a:r>
              <a:rPr lang="ar-DZ" sz="280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Simplified Arabic" pitchFamily="18" charset="-78"/>
                <a:cs typeface="Calibri" pitchFamily="34" charset="0"/>
              </a:rPr>
              <a:t>:</a:t>
            </a:r>
            <a:endParaRPr lang="fr-FR" sz="2800"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sp>
        <p:nvSpPr>
          <p:cNvPr id="8" name="Espace réservé du numéro de diapositive 7"/>
          <p:cNvSpPr>
            <a:spLocks noGrp="1"/>
          </p:cNvSpPr>
          <p:nvPr>
            <p:ph type="sldNum" sz="quarter" idx="12"/>
          </p:nvPr>
        </p:nvSpPr>
        <p:spPr/>
        <p:txBody>
          <a:bodyPr/>
          <a:lstStyle/>
          <a:p>
            <a:fld id="{CF4668DC-857F-487D-BFFA-8C0CA5037977}" type="slidenum">
              <a:rPr lang="fr-BE" smtClean="0"/>
              <a:pPr/>
              <a:t>9</a:t>
            </a:fld>
            <a:endParaRPr lang="fr-BE"/>
          </a:p>
        </p:txBody>
      </p:sp>
    </p:spTree>
  </p:cSld>
  <p:clrMapOvr>
    <a:masterClrMapping/>
  </p:clrMapOvr>
  <p:transition spd="med">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étro">
  <a:themeElements>
    <a:clrScheme name="Mé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é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é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1698</TotalTime>
  <Words>3138</Words>
  <Application>Microsoft Office PowerPoint</Application>
  <PresentationFormat>Affichage à l'écran (4:3)</PresentationFormat>
  <Paragraphs>376</Paragraphs>
  <Slides>44</Slides>
  <Notes>3</Notes>
  <HiddenSlides>0</HiddenSlides>
  <MMClips>0</MMClips>
  <ScaleCrop>false</ScaleCrop>
  <HeadingPairs>
    <vt:vector size="6" baseType="variant">
      <vt:variant>
        <vt:lpstr>Polices utilisées</vt:lpstr>
      </vt:variant>
      <vt:variant>
        <vt:i4>17</vt:i4>
      </vt:variant>
      <vt:variant>
        <vt:lpstr>Thème</vt:lpstr>
      </vt:variant>
      <vt:variant>
        <vt:i4>1</vt:i4>
      </vt:variant>
      <vt:variant>
        <vt:lpstr>Titres des diapositives</vt:lpstr>
      </vt:variant>
      <vt:variant>
        <vt:i4>44</vt:i4>
      </vt:variant>
    </vt:vector>
  </HeadingPairs>
  <TitlesOfParts>
    <vt:vector size="62" baseType="lpstr">
      <vt:lpstr>宋体</vt:lpstr>
      <vt:lpstr>Arabic Transparent</vt:lpstr>
      <vt:lpstr>Arial</vt:lpstr>
      <vt:lpstr>Arial-BoldMT</vt:lpstr>
      <vt:lpstr>Calibri</vt:lpstr>
      <vt:lpstr>Consolas</vt:lpstr>
      <vt:lpstr>Corbel</vt:lpstr>
      <vt:lpstr>Courier New</vt:lpstr>
      <vt:lpstr>Majalla UI</vt:lpstr>
      <vt:lpstr>Simplified Arabic</vt:lpstr>
      <vt:lpstr>Simplified Arabic Fixed</vt:lpstr>
      <vt:lpstr>SymbolMT</vt:lpstr>
      <vt:lpstr>Tahoma</vt:lpstr>
      <vt:lpstr>Times New Roman</vt:lpstr>
      <vt:lpstr>Wingdings</vt:lpstr>
      <vt:lpstr>Wingdings 2</vt:lpstr>
      <vt:lpstr>Wingdings 3</vt:lpstr>
      <vt:lpstr>Métro</vt:lpstr>
      <vt:lpstr>المحاضرة 02: برنامج SPSS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ثانيا: اختيار جزء من الجدول لإجراء التقييم</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المحاضرة 1: مفاهيم اساسية</dc:title>
  <dc:creator>aa</dc:creator>
  <cp:lastModifiedBy>PC</cp:lastModifiedBy>
  <cp:revision>65</cp:revision>
  <dcterms:created xsi:type="dcterms:W3CDTF">2018-02-04T21:26:55Z</dcterms:created>
  <dcterms:modified xsi:type="dcterms:W3CDTF">2020-03-28T11:39:43Z</dcterms:modified>
</cp:coreProperties>
</file>