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67" r:id="rId5"/>
    <p:sldId id="269" r:id="rId6"/>
    <p:sldId id="271" r:id="rId7"/>
    <p:sldId id="270" r:id="rId8"/>
    <p:sldId id="272" r:id="rId9"/>
    <p:sldId id="273" r:id="rId10"/>
    <p:sldId id="274" r:id="rId11"/>
    <p:sldId id="275" r:id="rId12"/>
    <p:sldId id="276" r:id="rId13"/>
    <p:sldId id="277" r:id="rId14"/>
    <p:sldId id="265"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07/02/2021</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07/02/2021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07/02/2021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07/02/2021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07/02/2021</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692696"/>
            <a:ext cx="7851648" cy="2016224"/>
          </a:xfrm>
        </p:spPr>
        <p:txBody>
          <a:bodyPr>
            <a:normAutofit/>
          </a:bodyPr>
          <a:lstStyle/>
          <a:p>
            <a:pPr algn="ctr" rtl="1"/>
            <a:r>
              <a:rPr lang="ar-DZ" sz="5000" dirty="0" smtClean="0">
                <a:latin typeface="Arial" pitchFamily="34" charset="0"/>
                <a:cs typeface="Arial" pitchFamily="34" charset="0"/>
              </a:rPr>
              <a:t>جامعة محمد </a:t>
            </a:r>
            <a:r>
              <a:rPr lang="ar-DZ" sz="5000" dirty="0" err="1" smtClean="0">
                <a:latin typeface="Arial" pitchFamily="34" charset="0"/>
                <a:cs typeface="Arial" pitchFamily="34" charset="0"/>
              </a:rPr>
              <a:t>خيضر</a:t>
            </a:r>
            <a:r>
              <a:rPr lang="ar-DZ" sz="5000" dirty="0" smtClean="0">
                <a:latin typeface="Arial" pitchFamily="34" charset="0"/>
                <a:cs typeface="Arial" pitchFamily="34" charset="0"/>
              </a:rPr>
              <a:t> </a:t>
            </a:r>
            <a:r>
              <a:rPr lang="ar-DZ" sz="5000" dirty="0" smtClean="0">
                <a:effectLst>
                  <a:outerShdw blurRad="38100" dist="38100" dir="2700000" algn="tl">
                    <a:srgbClr val="000000">
                      <a:alpha val="43137"/>
                    </a:srgbClr>
                  </a:outerShdw>
                </a:effectLst>
                <a:latin typeface="Arial" pitchFamily="34" charset="0"/>
                <a:cs typeface="Arial" pitchFamily="34" charset="0"/>
              </a:rPr>
              <a:t>بسكرة</a:t>
            </a:r>
            <a:r>
              <a:rPr lang="ar-DZ" dirty="0" smtClean="0">
                <a:latin typeface="Arial" pitchFamily="34" charset="0"/>
                <a:cs typeface="Arial" pitchFamily="34" charset="0"/>
              </a:rPr>
              <a:t/>
            </a:r>
            <a:br>
              <a:rPr lang="ar-DZ" dirty="0" smtClean="0">
                <a:latin typeface="Arial" pitchFamily="34" charset="0"/>
                <a:cs typeface="Arial" pitchFamily="34" charset="0"/>
              </a:rPr>
            </a:br>
            <a:r>
              <a:rPr lang="ar-DZ" sz="4000" dirty="0" smtClean="0">
                <a:effectLst>
                  <a:outerShdw blurRad="38100" dist="38100" dir="2700000" algn="tl">
                    <a:srgbClr val="000000">
                      <a:alpha val="43137"/>
                    </a:srgbClr>
                  </a:outerShdw>
                </a:effectLst>
                <a:latin typeface="Arial" pitchFamily="34" charset="0"/>
                <a:cs typeface="Arial" pitchFamily="34" charset="0"/>
              </a:rPr>
              <a:t>كلية العلوم الاقتصادية والتجارية وعلوم التسيير</a:t>
            </a:r>
            <a:endParaRPr lang="fr-FR" sz="4000" dirty="0"/>
          </a:p>
        </p:txBody>
      </p:sp>
      <p:sp>
        <p:nvSpPr>
          <p:cNvPr id="3" name="Sous-titre 2"/>
          <p:cNvSpPr>
            <a:spLocks noGrp="1"/>
          </p:cNvSpPr>
          <p:nvPr>
            <p:ph type="subTitle" idx="1"/>
          </p:nvPr>
        </p:nvSpPr>
        <p:spPr>
          <a:xfrm>
            <a:off x="533400" y="3228536"/>
            <a:ext cx="7854696" cy="3008776"/>
          </a:xfrm>
        </p:spPr>
        <p:txBody>
          <a:bodyPr>
            <a:normAutofit/>
          </a:bodyPr>
          <a:lstStyle/>
          <a:p>
            <a:pPr algn="ctr" rtl="1"/>
            <a:r>
              <a:rPr lang="ar-DZ" sz="4800" b="1" dirty="0" smtClean="0">
                <a:solidFill>
                  <a:schemeClr val="accent2">
                    <a:lumMod val="60000"/>
                    <a:lumOff val="40000"/>
                  </a:schemeClr>
                </a:solidFill>
                <a:effectLst>
                  <a:outerShdw blurRad="38100" dist="38100" dir="2700000" algn="tl">
                    <a:srgbClr val="000000">
                      <a:alpha val="43137"/>
                    </a:srgbClr>
                  </a:outerShdw>
                </a:effectLst>
                <a:latin typeface="Arial" pitchFamily="34" charset="0"/>
                <a:cs typeface="Arial" pitchFamily="34" charset="0"/>
              </a:rPr>
              <a:t>محاضرات في مقياس نظرية المنظمات </a:t>
            </a:r>
          </a:p>
          <a:p>
            <a:pPr algn="ctr" rtl="1"/>
            <a:r>
              <a:rPr lang="ar-DZ" sz="4400" b="1" dirty="0" smtClean="0">
                <a:solidFill>
                  <a:schemeClr val="accent2">
                    <a:lumMod val="60000"/>
                    <a:lumOff val="40000"/>
                  </a:schemeClr>
                </a:solidFill>
                <a:effectLst>
                  <a:outerShdw blurRad="38100" dist="38100" dir="2700000" algn="tl">
                    <a:srgbClr val="000000">
                      <a:alpha val="43137"/>
                    </a:srgbClr>
                  </a:outerShdw>
                </a:effectLst>
                <a:latin typeface="Arial" pitchFamily="34" charset="0"/>
                <a:cs typeface="Arial" pitchFamily="34" charset="0"/>
              </a:rPr>
              <a:t>للسنة الثالثة إدارة أعمال</a:t>
            </a:r>
          </a:p>
          <a:p>
            <a:pPr algn="ctr" rtl="1"/>
            <a:endParaRPr lang="ar-DZ" sz="2400" b="1" dirty="0" smtClean="0">
              <a:solidFill>
                <a:schemeClr val="accent2">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a:p>
            <a:pPr algn="ctr" rtl="1"/>
            <a:r>
              <a:rPr lang="ar-DZ" sz="4000" b="1" dirty="0" smtClean="0">
                <a:solidFill>
                  <a:schemeClr val="accent2">
                    <a:lumMod val="60000"/>
                    <a:lumOff val="40000"/>
                  </a:schemeClr>
                </a:solidFill>
                <a:effectLst>
                  <a:outerShdw blurRad="38100" dist="38100" dir="2700000" algn="tl">
                    <a:srgbClr val="000000">
                      <a:alpha val="43137"/>
                    </a:srgbClr>
                  </a:outerShdw>
                </a:effectLst>
                <a:latin typeface="Arial" pitchFamily="34" charset="0"/>
                <a:cs typeface="Arial" pitchFamily="34" charset="0"/>
              </a:rPr>
              <a:t>الأستاذة دالي علي لامية</a:t>
            </a:r>
            <a:endParaRPr lang="fr-FR" sz="4000" b="1" dirty="0" smtClean="0">
              <a:solidFill>
                <a:schemeClr val="accent2">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8064896" cy="1008112"/>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556792"/>
            <a:ext cx="8712968" cy="5112568"/>
          </a:xfrm>
        </p:spPr>
        <p:txBody>
          <a:bodyPr>
            <a:normAutofit lnSpcReduction="10000"/>
          </a:bodyPr>
          <a:lstStyle/>
          <a:p>
            <a:pPr indent="179388" algn="just" rtl="1">
              <a:buClr>
                <a:srgbClr val="C00000"/>
              </a:buClr>
            </a:pPr>
            <a:r>
              <a:rPr lang="ar-DZ" sz="44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روادها:</a:t>
            </a:r>
            <a:endParaRPr lang="ar-DZ" sz="4400" b="1" dirty="0" smtClean="0">
              <a:solidFill>
                <a:srgbClr val="00206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pPr>
            <a:r>
              <a:rPr lang="ar-DZ" sz="4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بيتر </a:t>
            </a:r>
            <a:r>
              <a:rPr lang="ar-DZ" sz="42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دراكر</a:t>
            </a:r>
            <a:r>
              <a:rPr lang="ar-DZ" sz="4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a:t>
            </a:r>
            <a:r>
              <a:rPr lang="fr-FR"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Peter Drucker</a:t>
            </a:r>
            <a:r>
              <a:rPr lang="ar-DZ"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a:t>
            </a:r>
            <a:endParaRPr lang="fr-FR"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endParaRPr>
          </a:p>
          <a:p>
            <a:pPr indent="449263" algn="just" rtl="1"/>
            <a:r>
              <a:rPr lang="ar-SA" sz="3900" b="1" dirty="0" smtClean="0">
                <a:solidFill>
                  <a:schemeClr val="accent3">
                    <a:lumMod val="60000"/>
                    <a:lumOff val="40000"/>
                  </a:schemeClr>
                </a:solidFill>
                <a:effectLst>
                  <a:outerShdw blurRad="38100" dist="38100" dir="2700000" algn="tl">
                    <a:srgbClr val="000000">
                      <a:alpha val="43137"/>
                    </a:srgbClr>
                  </a:outerShdw>
                </a:effectLst>
              </a:rPr>
              <a:t>يرى در</a:t>
            </a:r>
            <a:r>
              <a:rPr lang="ar-DZ" sz="3900" b="1" dirty="0" smtClean="0">
                <a:solidFill>
                  <a:schemeClr val="accent3">
                    <a:lumMod val="60000"/>
                    <a:lumOff val="40000"/>
                  </a:schemeClr>
                </a:solidFill>
                <a:effectLst>
                  <a:outerShdw blurRad="38100" dist="38100" dir="2700000" algn="tl">
                    <a:srgbClr val="000000">
                      <a:alpha val="43137"/>
                    </a:srgbClr>
                  </a:outerShdw>
                </a:effectLst>
              </a:rPr>
              <a:t>ا</a:t>
            </a:r>
            <a:r>
              <a:rPr lang="ar-SA" sz="3900" b="1" dirty="0" smtClean="0">
                <a:solidFill>
                  <a:schemeClr val="accent3">
                    <a:lumMod val="60000"/>
                    <a:lumOff val="40000"/>
                  </a:schemeClr>
                </a:solidFill>
                <a:effectLst>
                  <a:outerShdw blurRad="38100" dist="38100" dir="2700000" algn="tl">
                    <a:srgbClr val="000000">
                      <a:alpha val="43137"/>
                    </a:srgbClr>
                  </a:outerShdw>
                </a:effectLst>
              </a:rPr>
              <a:t>كر أن تحقيق الربح ليس هدفا في حد ذاته وإنما الهدف الأساسي للمنظمة هو خلق زبائن، المحافظة عليهم وتطويرهم أو اكتساب زبائن جدد.</a:t>
            </a:r>
            <a:endParaRPr lang="fr-FR" sz="3900" b="1" dirty="0" smtClean="0">
              <a:solidFill>
                <a:schemeClr val="accent3">
                  <a:lumMod val="60000"/>
                  <a:lumOff val="40000"/>
                </a:schemeClr>
              </a:solidFill>
              <a:effectLst>
                <a:outerShdw blurRad="38100" dist="38100" dir="2700000" algn="tl">
                  <a:srgbClr val="000000">
                    <a:alpha val="43137"/>
                  </a:srgbClr>
                </a:outerShdw>
              </a:effectLst>
            </a:endParaRPr>
          </a:p>
          <a:p>
            <a:pPr indent="449263" algn="just" rtl="1"/>
            <a:r>
              <a:rPr lang="ar-DZ" sz="3900" b="1" dirty="0" smtClean="0">
                <a:solidFill>
                  <a:schemeClr val="accent3">
                    <a:lumMod val="60000"/>
                    <a:lumOff val="40000"/>
                  </a:schemeClr>
                </a:solidFill>
                <a:effectLst>
                  <a:outerShdw blurRad="38100" dist="38100" dir="2700000" algn="tl">
                    <a:srgbClr val="000000">
                      <a:alpha val="43137"/>
                    </a:srgbClr>
                  </a:outerShdw>
                </a:effectLst>
              </a:rPr>
              <a:t>يرى أيضا</a:t>
            </a:r>
            <a:r>
              <a:rPr lang="ar-SA" sz="3900" b="1" dirty="0" smtClean="0">
                <a:solidFill>
                  <a:schemeClr val="accent3">
                    <a:lumMod val="60000"/>
                    <a:lumOff val="40000"/>
                  </a:schemeClr>
                </a:solidFill>
                <a:effectLst>
                  <a:outerShdw blurRad="38100" dist="38100" dir="2700000" algn="tl">
                    <a:srgbClr val="000000">
                      <a:alpha val="43137"/>
                    </a:srgbClr>
                  </a:outerShdw>
                </a:effectLst>
              </a:rPr>
              <a:t> أن المنظمة تم إعدادها لإحداث تغييرات من أجل إرضاء وتلبية احتياجات الأعوان الخارجين كالزبائن ثم إرضاء الأعوان الداخليين كالعمال.</a:t>
            </a:r>
            <a:endParaRPr lang="ar-DZ" sz="39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8064896" cy="1008112"/>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556792"/>
            <a:ext cx="8712968" cy="5112568"/>
          </a:xfrm>
        </p:spPr>
        <p:txBody>
          <a:bodyPr>
            <a:normAutofit/>
          </a:bodyPr>
          <a:lstStyle/>
          <a:p>
            <a:pPr indent="179388" algn="just" rtl="1">
              <a:buClr>
                <a:srgbClr val="C00000"/>
              </a:buClr>
            </a:pPr>
            <a:r>
              <a:rPr lang="ar-DZ" sz="44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روادها:</a:t>
            </a:r>
            <a:endParaRPr lang="ar-DZ" sz="4400" b="1" dirty="0" smtClean="0">
              <a:solidFill>
                <a:srgbClr val="00206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pPr>
            <a:r>
              <a:rPr lang="ar-DZ" sz="4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بيتر </a:t>
            </a:r>
            <a:r>
              <a:rPr lang="ar-DZ" sz="42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دراكر</a:t>
            </a:r>
            <a:r>
              <a:rPr lang="ar-DZ" sz="4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a:t>
            </a:r>
            <a:r>
              <a:rPr lang="fr-FR"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Peter Drucker</a:t>
            </a:r>
            <a:r>
              <a:rPr lang="ar-DZ"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a:t>
            </a:r>
            <a:endParaRPr lang="fr-FR"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endParaRPr>
          </a:p>
          <a:p>
            <a:pPr indent="449263" algn="just" rtl="1">
              <a:buClr>
                <a:srgbClr val="C00000"/>
              </a:buClr>
            </a:pPr>
            <a:r>
              <a:rPr lang="ar-SA" sz="3600" b="1" dirty="0" smtClean="0">
                <a:solidFill>
                  <a:schemeClr val="accent3">
                    <a:lumMod val="60000"/>
                    <a:lumOff val="40000"/>
                  </a:schemeClr>
                </a:solidFill>
                <a:effectLst>
                  <a:outerShdw blurRad="38100" dist="38100" dir="2700000" algn="tl">
                    <a:srgbClr val="000000">
                      <a:alpha val="43137"/>
                    </a:srgbClr>
                  </a:outerShdw>
                </a:effectLst>
              </a:rPr>
              <a:t>بالنسبة لدر</a:t>
            </a:r>
            <a:r>
              <a:rPr lang="ar-DZ" sz="3600" b="1" dirty="0" smtClean="0">
                <a:solidFill>
                  <a:schemeClr val="accent3">
                    <a:lumMod val="60000"/>
                    <a:lumOff val="40000"/>
                  </a:schemeClr>
                </a:solidFill>
                <a:effectLst>
                  <a:outerShdw blurRad="38100" dist="38100" dir="2700000" algn="tl">
                    <a:srgbClr val="000000">
                      <a:alpha val="43137"/>
                    </a:srgbClr>
                  </a:outerShdw>
                </a:effectLst>
              </a:rPr>
              <a:t>ا</a:t>
            </a:r>
            <a:r>
              <a:rPr lang="ar-SA" sz="3600" b="1" dirty="0" smtClean="0">
                <a:solidFill>
                  <a:schemeClr val="accent3">
                    <a:lumMod val="60000"/>
                    <a:lumOff val="40000"/>
                  </a:schemeClr>
                </a:solidFill>
                <a:effectLst>
                  <a:outerShdw blurRad="38100" dist="38100" dir="2700000" algn="tl">
                    <a:srgbClr val="000000">
                      <a:alpha val="43137"/>
                    </a:srgbClr>
                  </a:outerShdw>
                </a:effectLst>
              </a:rPr>
              <a:t>كر هناك وظيفتين في المنظمة تمثل مراكز ربح تتمثل في وظيفة البحث والتطوير والوظيفة التسويقية، أما باقي الوظائف فتمثل مراكز تكلفة، ويمثل التسويق الجيد مفتاح النجاح لأنه يسمح بمعرفة وفهم الزبون بشكل جيد وبالتالي تسهيل بيع </a:t>
            </a:r>
            <a:r>
              <a:rPr lang="ar-SA" sz="3600" b="1" dirty="0" err="1" smtClean="0">
                <a:solidFill>
                  <a:schemeClr val="accent3">
                    <a:lumMod val="60000"/>
                    <a:lumOff val="40000"/>
                  </a:schemeClr>
                </a:solidFill>
                <a:effectLst>
                  <a:outerShdw blurRad="38100" dist="38100" dir="2700000" algn="tl">
                    <a:srgbClr val="000000">
                      <a:alpha val="43137"/>
                    </a:srgbClr>
                  </a:outerShdw>
                </a:effectLst>
              </a:rPr>
              <a:t>المنتوج</a:t>
            </a:r>
            <a:endPar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260648"/>
            <a:ext cx="8064896" cy="936104"/>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196752"/>
            <a:ext cx="8712968" cy="5472608"/>
          </a:xfrm>
        </p:spPr>
        <p:txBody>
          <a:bodyPr>
            <a:normAutofit fontScale="85000" lnSpcReduction="20000"/>
          </a:bodyPr>
          <a:lstStyle/>
          <a:p>
            <a:pPr indent="179388" algn="just" rtl="1">
              <a:buClr>
                <a:srgbClr val="C00000"/>
              </a:buClr>
            </a:pPr>
            <a:r>
              <a:rPr lang="ar-DZ" sz="44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روادها:</a:t>
            </a:r>
            <a:endParaRPr lang="ar-DZ" sz="4400" b="1" dirty="0" smtClean="0">
              <a:solidFill>
                <a:srgbClr val="00206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pPr>
            <a:r>
              <a:rPr lang="ar-DZ" sz="4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أوكتاف </a:t>
            </a:r>
            <a:r>
              <a:rPr lang="ar-DZ" sz="42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جيلينيه</a:t>
            </a:r>
            <a:r>
              <a:rPr lang="ar-DZ" sz="4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a:t>
            </a:r>
            <a:r>
              <a:rPr lang="fr-FR"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Octave Gélinier</a:t>
            </a:r>
            <a:r>
              <a:rPr lang="ar-DZ"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a:t>
            </a:r>
            <a:endParaRPr lang="fr-FR"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endParaRPr>
          </a:p>
          <a:p>
            <a:pPr indent="449263" algn="just" rtl="1"/>
            <a:r>
              <a:rPr lang="ar-SA" sz="3600" dirty="0" smtClean="0"/>
              <a:t> </a:t>
            </a:r>
            <a:r>
              <a:rPr lang="ar-DZ" sz="3900" b="1" dirty="0" smtClean="0">
                <a:solidFill>
                  <a:schemeClr val="accent3">
                    <a:lumMod val="60000"/>
                    <a:lumOff val="40000"/>
                  </a:schemeClr>
                </a:solidFill>
                <a:effectLst>
                  <a:outerShdw blurRad="38100" dist="38100" dir="2700000" algn="tl">
                    <a:srgbClr val="000000">
                      <a:alpha val="43137"/>
                    </a:srgbClr>
                  </a:outerShdw>
                </a:effectLst>
              </a:rPr>
              <a:t>حسب أوكتاف فإن </a:t>
            </a:r>
            <a:r>
              <a:rPr lang="ar-SA" sz="3900" b="1" dirty="0" smtClean="0">
                <a:solidFill>
                  <a:schemeClr val="accent3">
                    <a:lumMod val="60000"/>
                    <a:lumOff val="40000"/>
                  </a:schemeClr>
                </a:solidFill>
                <a:effectLst>
                  <a:outerShdw blurRad="38100" dist="38100" dir="2700000" algn="tl">
                    <a:srgbClr val="000000">
                      <a:alpha val="43137"/>
                    </a:srgbClr>
                  </a:outerShdw>
                </a:effectLst>
              </a:rPr>
              <a:t>النقطة الجوهرية في إدارة المنظمة هي تحديد سياستها في المدى الطويل</a:t>
            </a:r>
            <a:r>
              <a:rPr lang="ar-DZ" sz="3900" b="1" dirty="0" err="1" smtClean="0">
                <a:solidFill>
                  <a:schemeClr val="accent3">
                    <a:lumMod val="60000"/>
                    <a:lumOff val="40000"/>
                  </a:schemeClr>
                </a:solidFill>
                <a:effectLst>
                  <a:outerShdw blurRad="38100" dist="38100" dir="2700000" algn="tl">
                    <a:srgbClr val="000000">
                      <a:alpha val="43137"/>
                    </a:srgbClr>
                  </a:outerShdw>
                </a:effectLst>
              </a:rPr>
              <a:t>،</a:t>
            </a:r>
            <a:r>
              <a:rPr lang="ar-SA" sz="3900" b="1" dirty="0" smtClean="0">
                <a:solidFill>
                  <a:schemeClr val="accent3">
                    <a:lumMod val="60000"/>
                    <a:lumOff val="40000"/>
                  </a:schemeClr>
                </a:solidFill>
                <a:effectLst>
                  <a:outerShdw blurRad="38100" dist="38100" dir="2700000" algn="tl">
                    <a:srgbClr val="000000">
                      <a:alpha val="43137"/>
                    </a:srgbClr>
                  </a:outerShdw>
                </a:effectLst>
              </a:rPr>
              <a:t> حيث يعتقد أن هناك انسجاما بين النمو على المدى الطويل والأرباح على المدى الطويل</a:t>
            </a:r>
            <a:r>
              <a:rPr lang="ar-DZ" sz="3900" b="1" dirty="0" err="1" smtClean="0">
                <a:solidFill>
                  <a:schemeClr val="accent3">
                    <a:lumMod val="60000"/>
                    <a:lumOff val="40000"/>
                  </a:schemeClr>
                </a:solidFill>
                <a:effectLst>
                  <a:outerShdw blurRad="38100" dist="38100" dir="2700000" algn="tl">
                    <a:srgbClr val="000000">
                      <a:alpha val="43137"/>
                    </a:srgbClr>
                  </a:outerShdw>
                </a:effectLst>
              </a:rPr>
              <a:t>.</a:t>
            </a:r>
            <a:r>
              <a:rPr lang="ar-SA" sz="3900" b="1" dirty="0" smtClean="0">
                <a:solidFill>
                  <a:schemeClr val="accent3">
                    <a:lumMod val="60000"/>
                    <a:lumOff val="40000"/>
                  </a:schemeClr>
                </a:solidFill>
                <a:effectLst>
                  <a:outerShdw blurRad="38100" dist="38100" dir="2700000" algn="tl">
                    <a:srgbClr val="000000">
                      <a:alpha val="43137"/>
                    </a:srgbClr>
                  </a:outerShdw>
                </a:effectLst>
              </a:rPr>
              <a:t> </a:t>
            </a:r>
            <a:endParaRPr lang="ar-DZ" sz="3900" b="1" dirty="0" smtClean="0">
              <a:solidFill>
                <a:schemeClr val="accent3">
                  <a:lumMod val="60000"/>
                  <a:lumOff val="40000"/>
                </a:schemeClr>
              </a:solidFill>
              <a:effectLst>
                <a:outerShdw blurRad="38100" dist="38100" dir="2700000" algn="tl">
                  <a:srgbClr val="000000">
                    <a:alpha val="43137"/>
                  </a:srgbClr>
                </a:outerShdw>
              </a:effectLst>
            </a:endParaRPr>
          </a:p>
          <a:p>
            <a:pPr indent="449263" algn="just" rtl="1"/>
            <a:r>
              <a:rPr lang="ar-DZ" sz="3900" b="1" dirty="0" smtClean="0">
                <a:solidFill>
                  <a:schemeClr val="accent3">
                    <a:lumMod val="60000"/>
                    <a:lumOff val="40000"/>
                  </a:schemeClr>
                </a:solidFill>
                <a:effectLst>
                  <a:outerShdw blurRad="38100" dist="38100" dir="2700000" algn="tl">
                    <a:srgbClr val="000000">
                      <a:alpha val="43137"/>
                    </a:srgbClr>
                  </a:outerShdw>
                </a:effectLst>
              </a:rPr>
              <a:t>ل</a:t>
            </a:r>
            <a:r>
              <a:rPr lang="ar-SA" sz="3900" b="1" dirty="0" smtClean="0">
                <a:solidFill>
                  <a:schemeClr val="accent3">
                    <a:lumMod val="60000"/>
                    <a:lumOff val="40000"/>
                  </a:schemeClr>
                </a:solidFill>
                <a:effectLst>
                  <a:outerShdw blurRad="38100" dist="38100" dir="2700000" algn="tl">
                    <a:srgbClr val="000000">
                      <a:alpha val="43137"/>
                    </a:srgbClr>
                  </a:outerShdw>
                </a:effectLst>
              </a:rPr>
              <a:t>لتوسع على المدى الطويل فإن المنظمة تواجه عدة قيود مثل</a:t>
            </a:r>
            <a:r>
              <a:rPr lang="ar-DZ" sz="3900" b="1" dirty="0" err="1" smtClean="0">
                <a:solidFill>
                  <a:schemeClr val="accent3">
                    <a:lumMod val="60000"/>
                    <a:lumOff val="40000"/>
                  </a:schemeClr>
                </a:solidFill>
                <a:effectLst>
                  <a:outerShdw blurRad="38100" dist="38100" dir="2700000" algn="tl">
                    <a:srgbClr val="000000">
                      <a:alpha val="43137"/>
                    </a:srgbClr>
                  </a:outerShdw>
                </a:effectLst>
              </a:rPr>
              <a:t>:</a:t>
            </a:r>
            <a:r>
              <a:rPr lang="ar-SA" sz="3900" b="1" dirty="0" smtClean="0">
                <a:solidFill>
                  <a:schemeClr val="accent3">
                    <a:lumMod val="60000"/>
                    <a:lumOff val="40000"/>
                  </a:schemeClr>
                </a:solidFill>
                <a:effectLst>
                  <a:outerShdw blurRad="38100" dist="38100" dir="2700000" algn="tl">
                    <a:srgbClr val="000000">
                      <a:alpha val="43137"/>
                    </a:srgbClr>
                  </a:outerShdw>
                </a:effectLst>
              </a:rPr>
              <a:t> الأسواق، مصادر التمويل وقدرة فريق الإدارة على التطور في مواجهة التحولات التكنولوجية والتسييرية وفي مواجهة الوقت.</a:t>
            </a:r>
            <a:endParaRPr lang="ar-DZ" sz="3900" b="1" dirty="0" smtClean="0">
              <a:solidFill>
                <a:schemeClr val="accent3">
                  <a:lumMod val="60000"/>
                  <a:lumOff val="40000"/>
                </a:schemeClr>
              </a:solidFill>
              <a:effectLst>
                <a:outerShdw blurRad="38100" dist="38100" dir="2700000" algn="tl">
                  <a:srgbClr val="000000">
                    <a:alpha val="43137"/>
                  </a:srgbClr>
                </a:outerShdw>
              </a:effectLst>
            </a:endParaRPr>
          </a:p>
          <a:p>
            <a:pPr indent="449263" algn="just" rtl="1"/>
            <a:r>
              <a:rPr lang="ar-SA" sz="3900" b="1" dirty="0" smtClean="0">
                <a:solidFill>
                  <a:schemeClr val="accent3">
                    <a:lumMod val="60000"/>
                    <a:lumOff val="40000"/>
                  </a:schemeClr>
                </a:solidFill>
                <a:effectLst>
                  <a:outerShdw blurRad="38100" dist="38100" dir="2700000" algn="tl">
                    <a:srgbClr val="000000">
                      <a:alpha val="43137"/>
                    </a:srgbClr>
                  </a:outerShdw>
                </a:effectLst>
              </a:rPr>
              <a:t>سياسة الإدارة بالأهداف التي تحدث عليها أوكتاف ليست ذات أهمية إلا إذا كانت مصحوبة بأهداف كمية ومؤرخة، و يتبع هذه الأهداف وضع برامج للتطبيق وموازنات.</a:t>
            </a:r>
            <a:endParaRPr lang="ar-DZ" sz="39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260648"/>
            <a:ext cx="8064896" cy="936104"/>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196752"/>
            <a:ext cx="8712968" cy="5472608"/>
          </a:xfrm>
        </p:spPr>
        <p:txBody>
          <a:bodyPr>
            <a:normAutofit/>
          </a:bodyPr>
          <a:lstStyle/>
          <a:p>
            <a:pPr indent="179388" algn="just" rtl="1">
              <a:buClr>
                <a:srgbClr val="C00000"/>
              </a:buClr>
            </a:pPr>
            <a:r>
              <a:rPr lang="ar-DZ" sz="44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روادها:</a:t>
            </a:r>
            <a:endParaRPr lang="ar-DZ" sz="4400" b="1" dirty="0" smtClean="0">
              <a:solidFill>
                <a:srgbClr val="00206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pPr>
            <a:r>
              <a:rPr lang="ar-DZ" sz="4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أوكتاف </a:t>
            </a:r>
            <a:r>
              <a:rPr lang="ar-DZ" sz="42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جيلينيه</a:t>
            </a:r>
            <a:r>
              <a:rPr lang="ar-DZ" sz="4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a:t>
            </a:r>
            <a:r>
              <a:rPr lang="fr-FR"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Octave Gélinier</a:t>
            </a:r>
            <a:r>
              <a:rPr lang="ar-DZ"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a:t>
            </a:r>
            <a:endParaRPr lang="fr-FR"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endParaRPr>
          </a:p>
          <a:p>
            <a:pPr indent="449263" algn="just" rtl="1"/>
            <a:r>
              <a:rPr lang="ar-SA" sz="3600" b="1" dirty="0" smtClean="0">
                <a:solidFill>
                  <a:schemeClr val="accent3">
                    <a:lumMod val="60000"/>
                    <a:lumOff val="40000"/>
                  </a:schemeClr>
                </a:solidFill>
                <a:effectLst>
                  <a:outerShdw blurRad="38100" dist="38100" dir="2700000" algn="tl">
                    <a:srgbClr val="000000">
                      <a:alpha val="43137"/>
                    </a:srgbClr>
                  </a:outerShdw>
                </a:effectLst>
              </a:rPr>
              <a:t> </a:t>
            </a:r>
            <a:r>
              <a:rPr lang="ar-SA" sz="4000" b="1" dirty="0" smtClean="0">
                <a:solidFill>
                  <a:schemeClr val="accent3">
                    <a:lumMod val="60000"/>
                    <a:lumOff val="40000"/>
                  </a:schemeClr>
                </a:solidFill>
                <a:effectLst>
                  <a:outerShdw blurRad="38100" dist="38100" dir="2700000" algn="tl">
                    <a:srgbClr val="000000">
                      <a:alpha val="43137"/>
                    </a:srgbClr>
                  </a:outerShdw>
                </a:effectLst>
              </a:rPr>
              <a:t> حدد أوكتاف الشروط الأساسية للقدرة التنافسية للمنظمة كما يلي:</a:t>
            </a:r>
            <a:endParaRPr lang="ar-DZ" sz="4000" b="1" dirty="0" smtClean="0">
              <a:solidFill>
                <a:schemeClr val="accent3">
                  <a:lumMod val="60000"/>
                  <a:lumOff val="40000"/>
                </a:schemeClr>
              </a:solidFill>
              <a:effectLst>
                <a:outerShdw blurRad="38100" dist="38100" dir="2700000" algn="tl">
                  <a:srgbClr val="000000">
                    <a:alpha val="43137"/>
                  </a:srgbClr>
                </a:outerShdw>
              </a:effectLst>
            </a:endParaRPr>
          </a:p>
          <a:p>
            <a:pPr algn="just" rtl="1">
              <a:buClr>
                <a:srgbClr val="C00000"/>
              </a:buClr>
              <a:buFont typeface="Wingdings" pitchFamily="2" charset="2"/>
              <a:buChar char="ü"/>
            </a:pPr>
            <a:r>
              <a:rPr lang="ar-DZ" sz="4000" b="1" dirty="0" smtClean="0">
                <a:solidFill>
                  <a:schemeClr val="accent3">
                    <a:lumMod val="60000"/>
                    <a:lumOff val="40000"/>
                  </a:schemeClr>
                </a:solidFill>
                <a:effectLst>
                  <a:outerShdw blurRad="38100" dist="38100" dir="2700000" algn="tl">
                    <a:srgbClr val="000000">
                      <a:alpha val="43137"/>
                    </a:srgbClr>
                  </a:outerShdw>
                </a:effectLst>
              </a:rPr>
              <a:t> </a:t>
            </a:r>
            <a:r>
              <a:rPr lang="ar-SA" sz="4000" b="1" dirty="0" smtClean="0">
                <a:solidFill>
                  <a:schemeClr val="accent3">
                    <a:lumMod val="60000"/>
                    <a:lumOff val="40000"/>
                  </a:schemeClr>
                </a:solidFill>
                <a:effectLst>
                  <a:outerShdw blurRad="38100" dist="38100" dir="2700000" algn="tl">
                    <a:srgbClr val="000000">
                      <a:alpha val="43137"/>
                    </a:srgbClr>
                  </a:outerShdw>
                </a:effectLst>
              </a:rPr>
              <a:t>الابتكار بشكل مستمر</a:t>
            </a:r>
            <a:endParaRPr lang="ar-DZ" sz="4000" b="1" dirty="0" smtClean="0">
              <a:solidFill>
                <a:schemeClr val="accent3">
                  <a:lumMod val="60000"/>
                  <a:lumOff val="40000"/>
                </a:schemeClr>
              </a:solidFill>
              <a:effectLst>
                <a:outerShdw blurRad="38100" dist="38100" dir="2700000" algn="tl">
                  <a:srgbClr val="000000">
                    <a:alpha val="43137"/>
                  </a:srgbClr>
                </a:outerShdw>
              </a:effectLst>
            </a:endParaRPr>
          </a:p>
          <a:p>
            <a:pPr algn="just" rtl="1">
              <a:buClr>
                <a:srgbClr val="C00000"/>
              </a:buClr>
              <a:buFont typeface="Wingdings" pitchFamily="2" charset="2"/>
              <a:buChar char="ü"/>
            </a:pPr>
            <a:r>
              <a:rPr lang="ar-SA" sz="4000" b="1" dirty="0" smtClean="0">
                <a:solidFill>
                  <a:schemeClr val="accent3">
                    <a:lumMod val="60000"/>
                    <a:lumOff val="40000"/>
                  </a:schemeClr>
                </a:solidFill>
                <a:effectLst>
                  <a:outerShdw blurRad="38100" dist="38100" dir="2700000" algn="tl">
                    <a:srgbClr val="000000">
                      <a:alpha val="43137"/>
                    </a:srgbClr>
                  </a:outerShdw>
                </a:effectLst>
              </a:rPr>
              <a:t> وجود منافسة قوية</a:t>
            </a:r>
            <a:endParaRPr lang="ar-DZ" sz="4000" b="1" dirty="0" smtClean="0">
              <a:solidFill>
                <a:schemeClr val="accent3">
                  <a:lumMod val="60000"/>
                  <a:lumOff val="40000"/>
                </a:schemeClr>
              </a:solidFill>
              <a:effectLst>
                <a:outerShdw blurRad="38100" dist="38100" dir="2700000" algn="tl">
                  <a:srgbClr val="000000">
                    <a:alpha val="43137"/>
                  </a:srgbClr>
                </a:outerShdw>
              </a:effectLst>
            </a:endParaRPr>
          </a:p>
          <a:p>
            <a:pPr algn="just" rtl="1">
              <a:buClr>
                <a:srgbClr val="C00000"/>
              </a:buClr>
              <a:buFont typeface="Wingdings" pitchFamily="2" charset="2"/>
              <a:buChar char="ü"/>
            </a:pPr>
            <a:r>
              <a:rPr lang="ar-SA" sz="4000" b="1" dirty="0" smtClean="0">
                <a:solidFill>
                  <a:schemeClr val="accent3">
                    <a:lumMod val="60000"/>
                    <a:lumOff val="40000"/>
                  </a:schemeClr>
                </a:solidFill>
                <a:effectLst>
                  <a:outerShdw blurRad="38100" dist="38100" dir="2700000" algn="tl">
                    <a:srgbClr val="000000">
                      <a:alpha val="43137"/>
                    </a:srgbClr>
                  </a:outerShdw>
                </a:effectLst>
              </a:rPr>
              <a:t> الهدف الإنساني المباشر</a:t>
            </a:r>
            <a:endParaRPr lang="ar-DZ" sz="39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692696"/>
            <a:ext cx="7851648" cy="2016224"/>
          </a:xfrm>
        </p:spPr>
        <p:txBody>
          <a:bodyPr>
            <a:normAutofit/>
          </a:bodyPr>
          <a:lstStyle/>
          <a:p>
            <a:pPr algn="ctr" rtl="1"/>
            <a:r>
              <a:rPr lang="ar-DZ" sz="5000" dirty="0" smtClean="0">
                <a:latin typeface="Arial" pitchFamily="34" charset="0"/>
                <a:cs typeface="Arial" pitchFamily="34" charset="0"/>
              </a:rPr>
              <a:t>جامعة محمد </a:t>
            </a:r>
            <a:r>
              <a:rPr lang="ar-DZ" sz="5000" dirty="0" err="1" smtClean="0">
                <a:latin typeface="Arial" pitchFamily="34" charset="0"/>
                <a:cs typeface="Arial" pitchFamily="34" charset="0"/>
              </a:rPr>
              <a:t>خيضر</a:t>
            </a:r>
            <a:r>
              <a:rPr lang="ar-DZ" sz="5000" dirty="0" smtClean="0">
                <a:latin typeface="Arial" pitchFamily="34" charset="0"/>
                <a:cs typeface="Arial" pitchFamily="34" charset="0"/>
              </a:rPr>
              <a:t> </a:t>
            </a:r>
            <a:r>
              <a:rPr lang="ar-DZ" sz="5000" dirty="0" smtClean="0">
                <a:effectLst>
                  <a:outerShdw blurRad="38100" dist="38100" dir="2700000" algn="tl">
                    <a:srgbClr val="000000">
                      <a:alpha val="43137"/>
                    </a:srgbClr>
                  </a:outerShdw>
                </a:effectLst>
                <a:latin typeface="Arial" pitchFamily="34" charset="0"/>
                <a:cs typeface="Arial" pitchFamily="34" charset="0"/>
              </a:rPr>
              <a:t>بسكرة</a:t>
            </a:r>
            <a:r>
              <a:rPr lang="ar-DZ" dirty="0" smtClean="0">
                <a:latin typeface="Arial" pitchFamily="34" charset="0"/>
                <a:cs typeface="Arial" pitchFamily="34" charset="0"/>
              </a:rPr>
              <a:t/>
            </a:r>
            <a:br>
              <a:rPr lang="ar-DZ" dirty="0" smtClean="0">
                <a:latin typeface="Arial" pitchFamily="34" charset="0"/>
                <a:cs typeface="Arial" pitchFamily="34" charset="0"/>
              </a:rPr>
            </a:br>
            <a:r>
              <a:rPr lang="ar-DZ" sz="4000" dirty="0" smtClean="0">
                <a:effectLst>
                  <a:outerShdw blurRad="38100" dist="38100" dir="2700000" algn="tl">
                    <a:srgbClr val="000000">
                      <a:alpha val="43137"/>
                    </a:srgbClr>
                  </a:outerShdw>
                </a:effectLst>
                <a:latin typeface="Arial" pitchFamily="34" charset="0"/>
                <a:cs typeface="Arial" pitchFamily="34" charset="0"/>
              </a:rPr>
              <a:t>كلية العلوم الاقتصادية والتجارية وعلوم التسيير</a:t>
            </a:r>
            <a:endParaRPr lang="fr-FR" sz="4000" dirty="0"/>
          </a:p>
        </p:txBody>
      </p:sp>
      <p:sp>
        <p:nvSpPr>
          <p:cNvPr id="3" name="Sous-titre 2"/>
          <p:cNvSpPr>
            <a:spLocks noGrp="1"/>
          </p:cNvSpPr>
          <p:nvPr>
            <p:ph type="subTitle" idx="1"/>
          </p:nvPr>
        </p:nvSpPr>
        <p:spPr>
          <a:xfrm>
            <a:off x="533400" y="3228536"/>
            <a:ext cx="7854696" cy="3008776"/>
          </a:xfrm>
        </p:spPr>
        <p:txBody>
          <a:bodyPr>
            <a:normAutofit/>
          </a:bodyPr>
          <a:lstStyle/>
          <a:p>
            <a:pPr algn="ctr" rtl="1"/>
            <a:r>
              <a:rPr lang="ar-DZ" sz="4800" b="1" dirty="0" smtClean="0">
                <a:solidFill>
                  <a:schemeClr val="accent2">
                    <a:lumMod val="60000"/>
                    <a:lumOff val="40000"/>
                  </a:schemeClr>
                </a:solidFill>
                <a:effectLst>
                  <a:outerShdw blurRad="38100" dist="38100" dir="2700000" algn="tl">
                    <a:srgbClr val="000000">
                      <a:alpha val="43137"/>
                    </a:srgbClr>
                  </a:outerShdw>
                </a:effectLst>
                <a:latin typeface="Arial" pitchFamily="34" charset="0"/>
                <a:cs typeface="Arial" pitchFamily="34" charset="0"/>
              </a:rPr>
              <a:t>محاضرات في مقياس نظرية المنظمات </a:t>
            </a:r>
          </a:p>
          <a:p>
            <a:pPr algn="ctr" rtl="1"/>
            <a:r>
              <a:rPr lang="ar-DZ" sz="4400" b="1" dirty="0" smtClean="0">
                <a:solidFill>
                  <a:schemeClr val="accent2">
                    <a:lumMod val="60000"/>
                    <a:lumOff val="40000"/>
                  </a:schemeClr>
                </a:solidFill>
                <a:effectLst>
                  <a:outerShdw blurRad="38100" dist="38100" dir="2700000" algn="tl">
                    <a:srgbClr val="000000">
                      <a:alpha val="43137"/>
                    </a:srgbClr>
                  </a:outerShdw>
                </a:effectLst>
                <a:latin typeface="Arial" pitchFamily="34" charset="0"/>
                <a:cs typeface="Arial" pitchFamily="34" charset="0"/>
              </a:rPr>
              <a:t>للسنة الثالثة إدارة أعمال</a:t>
            </a:r>
          </a:p>
          <a:p>
            <a:pPr algn="ctr" rtl="1"/>
            <a:endParaRPr lang="ar-DZ" sz="2400" b="1" dirty="0" smtClean="0">
              <a:solidFill>
                <a:schemeClr val="accent2">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a:p>
            <a:pPr algn="ctr" rtl="1"/>
            <a:r>
              <a:rPr lang="ar-DZ" sz="4000" b="1" dirty="0" smtClean="0">
                <a:solidFill>
                  <a:schemeClr val="accent2">
                    <a:lumMod val="60000"/>
                    <a:lumOff val="40000"/>
                  </a:schemeClr>
                </a:solidFill>
                <a:effectLst>
                  <a:outerShdw blurRad="38100" dist="38100" dir="2700000" algn="tl">
                    <a:srgbClr val="000000">
                      <a:alpha val="43137"/>
                    </a:srgbClr>
                  </a:outerShdw>
                </a:effectLst>
                <a:latin typeface="Arial" pitchFamily="34" charset="0"/>
                <a:cs typeface="Arial" pitchFamily="34" charset="0"/>
              </a:rPr>
              <a:t>الأستاذة دالي علي لامية</a:t>
            </a:r>
            <a:endParaRPr lang="fr-FR" sz="4000" b="1" dirty="0" smtClean="0">
              <a:solidFill>
                <a:schemeClr val="accent2">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8064896" cy="1008112"/>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556792"/>
            <a:ext cx="8712968" cy="5112568"/>
          </a:xfrm>
        </p:spPr>
        <p:txBody>
          <a:bodyPr>
            <a:normAutofit/>
          </a:bodyPr>
          <a:lstStyle/>
          <a:p>
            <a:pPr indent="449263" algn="just" rtl="1">
              <a:buClr>
                <a:srgbClr val="C00000"/>
              </a:buClr>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 </a:t>
            </a:r>
            <a:r>
              <a:rPr lang="ar-DZ" sz="3600" b="1"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أفكار هذه المدرسة </a:t>
            </a: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مستمدة من المدرسة الكلاسيكية، وقد جاءت بفكرة </a:t>
            </a:r>
            <a:r>
              <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الإدارة بالأهداف</a:t>
            </a: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 من خلال إشراك الإداريين والعمال في الإدارة، وهي تقوم على مبادئ عامة </a:t>
            </a:r>
            <a:r>
              <a:rPr lang="ar-DZ" sz="3600" b="1" dirty="0" err="1"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هي:</a:t>
            </a:r>
            <a:endPar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a:p>
            <a:pPr algn="just" rtl="1">
              <a:buClr>
                <a:srgbClr val="C00000"/>
              </a:buClr>
              <a:buFont typeface="Wingdings" pitchFamily="2" charset="2"/>
              <a:buChar char="ü"/>
            </a:pPr>
            <a:r>
              <a:rPr lang="ar-DZ" sz="36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 الغرض الأساسي للمنظمة هو تعظيم الربح.</a:t>
            </a:r>
          </a:p>
          <a:p>
            <a:pPr algn="just" rtl="1">
              <a:buClr>
                <a:srgbClr val="C00000"/>
              </a:buClr>
              <a:buFont typeface="Wingdings" pitchFamily="2" charset="2"/>
              <a:buChar char="ü"/>
            </a:pPr>
            <a:r>
              <a:rPr lang="ar-DZ" sz="36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 المنظمة هي المحرك الرئيسي للثروة الاقتصادية، والإدارة هي الوظيفة الأساسية في المجتمع.</a:t>
            </a:r>
          </a:p>
          <a:p>
            <a:pPr algn="just" rtl="1">
              <a:buClr>
                <a:srgbClr val="C00000"/>
              </a:buClr>
              <a:buFont typeface="Wingdings" pitchFamily="2" charset="2"/>
              <a:buChar char="ü"/>
            </a:pPr>
            <a:r>
              <a:rPr lang="ar-DZ" sz="36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 الإدارة تتطلب مهارات خاصة وأدوات وتقنيات معينة.</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8064896" cy="1008112"/>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556792"/>
            <a:ext cx="8712968" cy="5112568"/>
          </a:xfrm>
        </p:spPr>
        <p:txBody>
          <a:bodyPr>
            <a:normAutofit fontScale="92500" lnSpcReduction="10000"/>
          </a:bodyPr>
          <a:lstStyle/>
          <a:p>
            <a:pPr indent="179388" algn="just" rtl="1">
              <a:buClr>
                <a:srgbClr val="C00000"/>
              </a:buClr>
            </a:pPr>
            <a:r>
              <a:rPr lang="ar-DZ" sz="43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الإدارة </a:t>
            </a:r>
            <a:r>
              <a:rPr lang="ar-DZ" sz="43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بالأهداف:</a:t>
            </a:r>
            <a:endParaRPr lang="ar-DZ" sz="4300" b="1" dirty="0" smtClean="0">
              <a:solidFill>
                <a:srgbClr val="00206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pPr>
            <a:r>
              <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مفهومها: </a:t>
            </a: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هي أسلوب إداري يسمح بتوجيه كافة الجهود بالمنظمة وفي جميع المستويات لتحقيق الأهداف.</a:t>
            </a:r>
          </a:p>
          <a:p>
            <a:pPr indent="179388" algn="just" rtl="1">
              <a:buClr>
                <a:srgbClr val="C00000"/>
              </a:buClr>
            </a:pPr>
            <a:r>
              <a:rPr lang="ar-DZ" sz="36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”بيتر </a:t>
            </a:r>
            <a:r>
              <a:rPr lang="ar-DZ" sz="36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دراكر</a:t>
            </a:r>
            <a:r>
              <a:rPr lang="ar-DZ" sz="36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 </a:t>
            </a: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أشار إلى هذا الأسلوب في كتابه</a:t>
            </a:r>
            <a:r>
              <a:rPr lang="fr-FR"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            </a:t>
            </a: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       </a:t>
            </a:r>
            <a:r>
              <a:rPr lang="fr-FR" sz="28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 the </a:t>
            </a:r>
            <a:r>
              <a:rPr lang="fr-FR" sz="28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practise</a:t>
            </a:r>
            <a:r>
              <a:rPr lang="fr-FR" sz="28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 of management » </a:t>
            </a:r>
            <a:r>
              <a:rPr lang="ar-DZ" sz="36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 </a:t>
            </a:r>
            <a:r>
              <a:rPr lang="ar-DZ" sz="36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1954 </a:t>
            </a: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وأكد </a:t>
            </a: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فيه على أهمية وضع الأهداف للمنظمة والفرد معا، ويؤكد على أن المديرين يجب أن يركزوا على تحقيق الأهداف ويبرروا كافة الأنشطة من خلال مساهمتها في تحقيق هذه الأهداف.</a:t>
            </a:r>
          </a:p>
          <a:p>
            <a:pPr indent="179388" algn="just" rtl="1">
              <a:buClr>
                <a:srgbClr val="C00000"/>
              </a:buClr>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تعتمد الإدارة بالأهداف على تعريف الأهداف لكل موظف وتوجيه أدائهم نحو </a:t>
            </a:r>
            <a:r>
              <a:rPr lang="ar-DZ" sz="3600" b="1" dirty="0" err="1"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الأهداف.</a:t>
            </a: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 </a:t>
            </a:r>
            <a:endParaRPr lang="ar-DZ" sz="3600" b="1" dirty="0" smtClean="0">
              <a:solidFill>
                <a:srgbClr val="00206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8064896" cy="1008112"/>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556792"/>
            <a:ext cx="8712968" cy="5112568"/>
          </a:xfrm>
        </p:spPr>
        <p:txBody>
          <a:bodyPr>
            <a:normAutofit/>
          </a:bodyPr>
          <a:lstStyle/>
          <a:p>
            <a:pPr indent="179388" algn="just" rtl="1">
              <a:buClr>
                <a:srgbClr val="C00000"/>
              </a:buClr>
            </a:pPr>
            <a:r>
              <a:rPr lang="ar-DZ" sz="40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الإدارة </a:t>
            </a:r>
            <a:r>
              <a:rPr lang="ar-DZ" sz="40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بالأهداف:</a:t>
            </a:r>
            <a:endParaRPr lang="ar-DZ" sz="4000" b="1" dirty="0" smtClean="0">
              <a:solidFill>
                <a:srgbClr val="00206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pPr>
            <a:r>
              <a:rPr lang="ar-DZ"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مبادئها:</a:t>
            </a:r>
            <a:endPar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buFont typeface="Wingdings" pitchFamily="2" charset="2"/>
              <a:buChar char="ü"/>
            </a:pPr>
            <a:r>
              <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a:t>
            </a: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المشاركة</a:t>
            </a:r>
          </a:p>
          <a:p>
            <a:pPr indent="179388"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 الالتزام عند العاملين</a:t>
            </a:r>
          </a:p>
          <a:p>
            <a:pPr indent="179388"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 تحمل المسؤولية</a:t>
            </a:r>
          </a:p>
          <a:p>
            <a:pPr indent="179388"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رفع الروح </a:t>
            </a: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المعنوية</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8064896" cy="1008112"/>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556792"/>
            <a:ext cx="8712968" cy="5112568"/>
          </a:xfrm>
        </p:spPr>
        <p:txBody>
          <a:bodyPr>
            <a:normAutofit/>
          </a:bodyPr>
          <a:lstStyle/>
          <a:p>
            <a:pPr indent="179388" algn="just" rtl="1">
              <a:buClr>
                <a:srgbClr val="C00000"/>
              </a:buClr>
            </a:pPr>
            <a:r>
              <a:rPr lang="ar-DZ" sz="40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الإدارة </a:t>
            </a:r>
            <a:r>
              <a:rPr lang="ar-DZ" sz="40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بالأهداف:</a:t>
            </a:r>
            <a:r>
              <a:rPr lang="ar-DZ" sz="40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 </a:t>
            </a:r>
          </a:p>
          <a:p>
            <a:pPr indent="179388" algn="just" rtl="1">
              <a:buClr>
                <a:srgbClr val="C00000"/>
              </a:buClr>
            </a:pPr>
            <a:r>
              <a:rPr lang="ar-DZ"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خطواتها:</a:t>
            </a:r>
            <a:endPar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buFont typeface="Wingdings" pitchFamily="2" charset="2"/>
              <a:buChar char="ü"/>
            </a:pPr>
            <a:r>
              <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a:t>
            </a: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تحديد أهداف كل من الفرد والوحدة الإدارية والمنظمة</a:t>
            </a:r>
          </a:p>
          <a:p>
            <a:pPr indent="179388"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اتخاذ الاجراءات العملية لتحقيق الأهداف وذلك من خلال تحديد واجبات الرئيس والمرؤوس ووضع الخطط وتخصيص الأموال.</a:t>
            </a:r>
          </a:p>
          <a:p>
            <a:pPr indent="179388"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تنفيذ البرامج ومتابعتها ومراقبتها.</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8064896" cy="1008112"/>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556792"/>
            <a:ext cx="8712968" cy="5112568"/>
          </a:xfrm>
        </p:spPr>
        <p:txBody>
          <a:bodyPr>
            <a:normAutofit lnSpcReduction="10000"/>
          </a:bodyPr>
          <a:lstStyle/>
          <a:p>
            <a:pPr indent="179388" algn="just" rtl="1">
              <a:buClr>
                <a:srgbClr val="C00000"/>
              </a:buClr>
            </a:pPr>
            <a:r>
              <a:rPr lang="ar-DZ" sz="40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الإدارة </a:t>
            </a:r>
            <a:r>
              <a:rPr lang="ar-DZ" sz="40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بالأهداف:</a:t>
            </a:r>
            <a:r>
              <a:rPr lang="ar-DZ" sz="40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 </a:t>
            </a:r>
          </a:p>
          <a:p>
            <a:pPr indent="179388" algn="just" rtl="1">
              <a:buClr>
                <a:srgbClr val="C00000"/>
              </a:buClr>
            </a:pPr>
            <a:r>
              <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مقومات </a:t>
            </a:r>
            <a:r>
              <a:rPr lang="ar-DZ"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نجاحها:</a:t>
            </a:r>
            <a:endPar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 نظام معلومات فعال</a:t>
            </a:r>
          </a:p>
          <a:p>
            <a:pPr indent="179388"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 شرح الأسلوب للجميع</a:t>
            </a:r>
          </a:p>
          <a:p>
            <a:pPr indent="179388"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 دعم الإدارة العليا</a:t>
            </a:r>
          </a:p>
          <a:p>
            <a:pPr indent="179388"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تدريب العمال على الأسلوب</a:t>
            </a:r>
          </a:p>
          <a:p>
            <a:pPr indent="179388"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 تفويض السلطة</a:t>
            </a:r>
          </a:p>
          <a:p>
            <a:pPr indent="179388"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rPr>
              <a:t>الأخذ بالأفكار الإبداعية ومقترحات العمال.</a:t>
            </a:r>
          </a:p>
          <a:p>
            <a:pPr indent="179388" algn="just" rtl="1">
              <a:buClr>
                <a:srgbClr val="C00000"/>
              </a:buClr>
            </a:pPr>
            <a:endPar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8064896" cy="1008112"/>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556792"/>
            <a:ext cx="8712968" cy="5112568"/>
          </a:xfrm>
        </p:spPr>
        <p:txBody>
          <a:bodyPr>
            <a:normAutofit/>
          </a:bodyPr>
          <a:lstStyle/>
          <a:p>
            <a:pPr indent="179388" algn="just" rtl="1">
              <a:buClr>
                <a:srgbClr val="C00000"/>
              </a:buClr>
            </a:pPr>
            <a:r>
              <a:rPr lang="ar-DZ" sz="44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روادها:</a:t>
            </a:r>
            <a:endParaRPr lang="ar-DZ" sz="4400" b="1" dirty="0" smtClean="0">
              <a:solidFill>
                <a:srgbClr val="00206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pPr>
            <a:r>
              <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ألفريد سلون </a:t>
            </a:r>
            <a:r>
              <a:rPr lang="fr-FR"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Alfred </a:t>
            </a:r>
            <a:r>
              <a:rPr lang="fr-FR"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Sloan</a:t>
            </a:r>
            <a:r>
              <a:rPr lang="ar-DZ"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a:t>
            </a:r>
            <a:endPar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endParaRPr>
          </a:p>
          <a:p>
            <a:pPr indent="449263" rtl="1"/>
            <a:r>
              <a:rPr lang="ar-SA" sz="3600" b="1" dirty="0" smtClean="0">
                <a:solidFill>
                  <a:schemeClr val="accent3">
                    <a:lumMod val="60000"/>
                    <a:lumOff val="40000"/>
                  </a:schemeClr>
                </a:solidFill>
                <a:effectLst>
                  <a:outerShdw blurRad="38100" dist="38100" dir="2700000" algn="tl">
                    <a:srgbClr val="000000">
                      <a:alpha val="43137"/>
                    </a:srgbClr>
                  </a:outerShdw>
                </a:effectLst>
              </a:rPr>
              <a:t>كان يشغل منصب مدير عام في شركة </a:t>
            </a:r>
            <a:r>
              <a:rPr lang="fr-FR" sz="3600" b="1" dirty="0" smtClean="0">
                <a:solidFill>
                  <a:schemeClr val="accent3">
                    <a:lumMod val="60000"/>
                    <a:lumOff val="40000"/>
                  </a:schemeClr>
                </a:solidFill>
                <a:effectLst>
                  <a:outerShdw blurRad="38100" dist="38100" dir="2700000" algn="tl">
                    <a:srgbClr val="000000">
                      <a:alpha val="43137"/>
                    </a:srgbClr>
                  </a:outerShdw>
                </a:effectLst>
              </a:rPr>
              <a:t>General Motors</a:t>
            </a:r>
            <a:r>
              <a:rPr lang="ar-DZ" sz="3600" b="1" dirty="0" smtClean="0">
                <a:solidFill>
                  <a:schemeClr val="accent3">
                    <a:lumMod val="60000"/>
                    <a:lumOff val="40000"/>
                  </a:schemeClr>
                </a:solidFill>
                <a:effectLst>
                  <a:outerShdw blurRad="38100" dist="38100" dir="2700000" algn="tl">
                    <a:srgbClr val="000000">
                      <a:alpha val="43137"/>
                    </a:srgbClr>
                  </a:outerShdw>
                </a:effectLst>
              </a:rPr>
              <a:t> </a:t>
            </a:r>
            <a:r>
              <a:rPr lang="ar-SA" sz="3600" b="1" dirty="0" smtClean="0">
                <a:solidFill>
                  <a:schemeClr val="accent3">
                    <a:lumMod val="60000"/>
                    <a:lumOff val="40000"/>
                  </a:schemeClr>
                </a:solidFill>
                <a:effectLst>
                  <a:outerShdw blurRad="38100" dist="38100" dir="2700000" algn="tl">
                    <a:srgbClr val="000000">
                      <a:alpha val="43137"/>
                    </a:srgbClr>
                  </a:outerShdw>
                </a:effectLst>
              </a:rPr>
              <a:t>لمدة 33 عاما ثم شغل منصب رئيس</a:t>
            </a:r>
            <a:r>
              <a:rPr lang="ar-DZ" sz="3600" b="1" dirty="0" err="1" smtClean="0">
                <a:solidFill>
                  <a:schemeClr val="accent3">
                    <a:lumMod val="60000"/>
                    <a:lumOff val="40000"/>
                  </a:schemeClr>
                </a:solidFill>
                <a:effectLst>
                  <a:outerShdw blurRad="38100" dist="38100" dir="2700000" algn="tl">
                    <a:srgbClr val="000000">
                      <a:alpha val="43137"/>
                    </a:srgbClr>
                  </a:outerShdw>
                </a:effectLst>
              </a:rPr>
              <a:t>.</a:t>
            </a:r>
            <a:r>
              <a:rPr lang="fr-FR" sz="3600" b="1" dirty="0" smtClean="0">
                <a:solidFill>
                  <a:schemeClr val="accent3">
                    <a:lumMod val="60000"/>
                    <a:lumOff val="40000"/>
                  </a:schemeClr>
                </a:solidFill>
                <a:effectLst>
                  <a:outerShdw blurRad="38100" dist="38100" dir="2700000" algn="tl">
                    <a:srgbClr val="000000">
                      <a:alpha val="43137"/>
                    </a:srgbClr>
                  </a:outerShdw>
                </a:effectLst>
              </a:rPr>
              <a:t> </a:t>
            </a:r>
            <a:r>
              <a:rPr lang="ar-SA" sz="3600" b="1" dirty="0" smtClean="0">
                <a:solidFill>
                  <a:schemeClr val="accent3">
                    <a:lumMod val="60000"/>
                    <a:lumOff val="40000"/>
                  </a:schemeClr>
                </a:solidFill>
                <a:effectLst>
                  <a:outerShdw blurRad="38100" dist="38100" dir="2700000" algn="tl">
                    <a:srgbClr val="000000">
                      <a:alpha val="43137"/>
                    </a:srgbClr>
                  </a:outerShdw>
                </a:effectLst>
              </a:rPr>
              <a:t>كتب كتابا واحدا </a:t>
            </a:r>
            <a:r>
              <a:rPr lang="ar-SA" sz="3600" b="1" dirty="0" err="1" smtClean="0">
                <a:solidFill>
                  <a:schemeClr val="accent3">
                    <a:lumMod val="60000"/>
                    <a:lumOff val="40000"/>
                  </a:schemeClr>
                </a:solidFill>
                <a:effectLst>
                  <a:outerShdw blurRad="38100" dist="38100" dir="2700000" algn="tl">
                    <a:srgbClr val="000000">
                      <a:alpha val="43137"/>
                    </a:srgbClr>
                  </a:outerShdw>
                </a:effectLst>
              </a:rPr>
              <a:t>فقط  ”</a:t>
            </a:r>
            <a:r>
              <a:rPr lang="ar-DZ" sz="3600" b="1" dirty="0" smtClean="0">
                <a:solidFill>
                  <a:schemeClr val="accent3">
                    <a:lumMod val="60000"/>
                    <a:lumOff val="40000"/>
                  </a:schemeClr>
                </a:solidFill>
                <a:effectLst>
                  <a:outerShdw blurRad="38100" dist="38100" dir="2700000" algn="tl">
                    <a:srgbClr val="000000">
                      <a:alpha val="43137"/>
                    </a:srgbClr>
                  </a:outerShdw>
                </a:effectLst>
              </a:rPr>
              <a:t> </a:t>
            </a:r>
            <a:r>
              <a:rPr lang="ar-SA" sz="3600" b="1" dirty="0" smtClean="0">
                <a:solidFill>
                  <a:schemeClr val="accent3">
                    <a:lumMod val="60000"/>
                    <a:lumOff val="40000"/>
                  </a:schemeClr>
                </a:solidFill>
                <a:effectLst>
                  <a:outerShdw blurRad="38100" dist="38100" dir="2700000" algn="tl">
                    <a:srgbClr val="000000">
                      <a:alpha val="43137"/>
                    </a:srgbClr>
                  </a:outerShdw>
                </a:effectLst>
              </a:rPr>
              <a:t>السنوات التي أمضيتها مع جنرال </a:t>
            </a:r>
            <a:r>
              <a:rPr lang="ar-SA" sz="3600" b="1" dirty="0" err="1" smtClean="0">
                <a:solidFill>
                  <a:schemeClr val="accent3">
                    <a:lumMod val="60000"/>
                    <a:lumOff val="40000"/>
                  </a:schemeClr>
                </a:solidFill>
                <a:effectLst>
                  <a:outerShdw blurRad="38100" dist="38100" dir="2700000" algn="tl">
                    <a:srgbClr val="000000">
                      <a:alpha val="43137"/>
                    </a:srgbClr>
                  </a:outerShdw>
                </a:effectLst>
              </a:rPr>
              <a:t>موتورز</a:t>
            </a:r>
            <a:r>
              <a:rPr lang="ar-DZ" sz="3600" b="1" dirty="0" err="1" smtClean="0">
                <a:solidFill>
                  <a:schemeClr val="accent3">
                    <a:lumMod val="60000"/>
                    <a:lumOff val="40000"/>
                  </a:schemeClr>
                </a:solidFill>
                <a:effectLst>
                  <a:outerShdw blurRad="38100" dist="38100" dir="2700000" algn="tl">
                    <a:srgbClr val="000000">
                      <a:alpha val="43137"/>
                    </a:srgbClr>
                  </a:outerShdw>
                </a:effectLst>
              </a:rPr>
              <a:t>“</a:t>
            </a:r>
            <a:r>
              <a:rPr lang="ar-SA" sz="3600" b="1" dirty="0" smtClean="0">
                <a:solidFill>
                  <a:schemeClr val="accent3">
                    <a:lumMod val="60000"/>
                    <a:lumOff val="40000"/>
                  </a:schemeClr>
                </a:solidFill>
                <a:effectLst>
                  <a:outerShdw blurRad="38100" dist="38100" dir="2700000" algn="tl">
                    <a:srgbClr val="000000">
                      <a:alpha val="43137"/>
                    </a:srgbClr>
                  </a:outerShdw>
                </a:effectLst>
              </a:rPr>
              <a:t> </a:t>
            </a:r>
            <a:r>
              <a:rPr lang="fr-FR" sz="3600" b="1" dirty="0" err="1" smtClean="0">
                <a:solidFill>
                  <a:schemeClr val="accent3">
                    <a:lumMod val="60000"/>
                    <a:lumOff val="40000"/>
                  </a:schemeClr>
                </a:solidFill>
                <a:effectLst>
                  <a:outerShdw blurRad="38100" dist="38100" dir="2700000" algn="tl">
                    <a:srgbClr val="000000">
                      <a:alpha val="43137"/>
                    </a:srgbClr>
                  </a:outerShdw>
                </a:effectLst>
              </a:rPr>
              <a:t>my</a:t>
            </a:r>
            <a:r>
              <a:rPr lang="fr-FR" sz="3600" b="1" dirty="0" smtClean="0">
                <a:solidFill>
                  <a:schemeClr val="accent3">
                    <a:lumMod val="60000"/>
                    <a:lumOff val="40000"/>
                  </a:schemeClr>
                </a:solidFill>
                <a:effectLst>
                  <a:outerShdw blurRad="38100" dist="38100" dir="2700000" algn="tl">
                    <a:srgbClr val="000000">
                      <a:alpha val="43137"/>
                    </a:srgbClr>
                  </a:outerShdw>
                </a:effectLst>
              </a:rPr>
              <a:t>  </a:t>
            </a:r>
            <a:r>
              <a:rPr lang="fr-FR" sz="3600" b="1" dirty="0" err="1" smtClean="0">
                <a:solidFill>
                  <a:schemeClr val="accent3">
                    <a:lumMod val="60000"/>
                    <a:lumOff val="40000"/>
                  </a:schemeClr>
                </a:solidFill>
                <a:effectLst>
                  <a:outerShdw blurRad="38100" dist="38100" dir="2700000" algn="tl">
                    <a:srgbClr val="000000">
                      <a:alpha val="43137"/>
                    </a:srgbClr>
                  </a:outerShdw>
                </a:effectLst>
              </a:rPr>
              <a:t>years</a:t>
            </a:r>
            <a:r>
              <a:rPr lang="fr-FR" sz="3600" b="1" dirty="0" smtClean="0">
                <a:solidFill>
                  <a:schemeClr val="accent3">
                    <a:lumMod val="60000"/>
                    <a:lumOff val="40000"/>
                  </a:schemeClr>
                </a:solidFill>
                <a:effectLst>
                  <a:outerShdw blurRad="38100" dist="38100" dir="2700000" algn="tl">
                    <a:srgbClr val="000000">
                      <a:alpha val="43137"/>
                    </a:srgbClr>
                  </a:outerShdw>
                </a:effectLst>
              </a:rPr>
              <a:t> </a:t>
            </a:r>
            <a:r>
              <a:rPr lang="fr-FR" sz="3600" b="1" dirty="0" err="1" smtClean="0">
                <a:solidFill>
                  <a:schemeClr val="accent3">
                    <a:lumMod val="60000"/>
                    <a:lumOff val="40000"/>
                  </a:schemeClr>
                </a:solidFill>
                <a:effectLst>
                  <a:outerShdw blurRad="38100" dist="38100" dir="2700000" algn="tl">
                    <a:srgbClr val="000000">
                      <a:alpha val="43137"/>
                    </a:srgbClr>
                  </a:outerShdw>
                </a:effectLst>
              </a:rPr>
              <a:t>with</a:t>
            </a:r>
            <a:r>
              <a:rPr lang="fr-FR" sz="3600" b="1" dirty="0" smtClean="0">
                <a:solidFill>
                  <a:schemeClr val="accent3">
                    <a:lumMod val="60000"/>
                    <a:lumOff val="40000"/>
                  </a:schemeClr>
                </a:solidFill>
                <a:effectLst>
                  <a:outerShdw blurRad="38100" dist="38100" dir="2700000" algn="tl">
                    <a:srgbClr val="000000">
                      <a:alpha val="43137"/>
                    </a:srgbClr>
                  </a:outerShdw>
                </a:effectLst>
              </a:rPr>
              <a:t> General Motors</a:t>
            </a:r>
            <a:endPar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8064896" cy="1008112"/>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556792"/>
            <a:ext cx="8712968" cy="5112568"/>
          </a:xfrm>
        </p:spPr>
        <p:txBody>
          <a:bodyPr>
            <a:normAutofit fontScale="85000" lnSpcReduction="20000"/>
          </a:bodyPr>
          <a:lstStyle/>
          <a:p>
            <a:pPr indent="179388" algn="just" rtl="1">
              <a:buClr>
                <a:srgbClr val="C00000"/>
              </a:buClr>
            </a:pPr>
            <a:r>
              <a:rPr lang="ar-DZ" sz="44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روادها:</a:t>
            </a:r>
            <a:endParaRPr lang="ar-DZ" sz="4400" b="1" dirty="0" smtClean="0">
              <a:solidFill>
                <a:srgbClr val="00206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pPr>
            <a:r>
              <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ألفريد سلون </a:t>
            </a:r>
            <a:r>
              <a:rPr lang="fr-FR"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Alfred </a:t>
            </a:r>
            <a:r>
              <a:rPr lang="fr-FR"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Sloan</a:t>
            </a:r>
            <a:r>
              <a:rPr lang="ar-DZ"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a:t>
            </a:r>
            <a:endPar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endParaRPr>
          </a:p>
          <a:p>
            <a:pPr indent="449263" rtl="1"/>
            <a:r>
              <a:rPr lang="ar-SA" sz="3600" b="1" dirty="0" smtClean="0">
                <a:solidFill>
                  <a:schemeClr val="accent3">
                    <a:lumMod val="60000"/>
                    <a:lumOff val="40000"/>
                  </a:schemeClr>
                </a:solidFill>
                <a:effectLst>
                  <a:outerShdw blurRad="38100" dist="38100" dir="2700000" algn="tl">
                    <a:srgbClr val="000000">
                      <a:alpha val="43137"/>
                    </a:srgbClr>
                  </a:outerShdw>
                </a:effectLst>
              </a:rPr>
              <a:t>أصبحت </a:t>
            </a:r>
            <a:r>
              <a:rPr lang="fr-FR" sz="3600" b="1" dirty="0" smtClean="0">
                <a:solidFill>
                  <a:schemeClr val="accent3">
                    <a:lumMod val="60000"/>
                    <a:lumOff val="40000"/>
                  </a:schemeClr>
                </a:solidFill>
                <a:effectLst>
                  <a:outerShdw blurRad="38100" dist="38100" dir="2700000" algn="tl">
                    <a:srgbClr val="000000">
                      <a:alpha val="43137"/>
                    </a:srgbClr>
                  </a:outerShdw>
                </a:effectLst>
              </a:rPr>
              <a:t>General Motors</a:t>
            </a:r>
            <a:r>
              <a:rPr lang="ar-DZ" sz="3600" b="1" dirty="0" smtClean="0">
                <a:solidFill>
                  <a:schemeClr val="accent3">
                    <a:lumMod val="60000"/>
                    <a:lumOff val="40000"/>
                  </a:schemeClr>
                </a:solidFill>
                <a:effectLst>
                  <a:outerShdw blurRad="38100" dist="38100" dir="2700000" algn="tl">
                    <a:srgbClr val="000000">
                      <a:alpha val="43137"/>
                    </a:srgbClr>
                  </a:outerShdw>
                </a:effectLst>
              </a:rPr>
              <a:t> </a:t>
            </a:r>
            <a:r>
              <a:rPr lang="ar-SA" sz="3600" b="1" dirty="0" smtClean="0">
                <a:solidFill>
                  <a:schemeClr val="accent3">
                    <a:lumMod val="60000"/>
                    <a:lumOff val="40000"/>
                  </a:schemeClr>
                </a:solidFill>
                <a:effectLst>
                  <a:outerShdw blurRad="38100" dist="38100" dir="2700000" algn="tl">
                    <a:srgbClr val="000000">
                      <a:alpha val="43137"/>
                    </a:srgbClr>
                  </a:outerShdw>
                </a:effectLst>
              </a:rPr>
              <a:t>أول شركة في جميع أنحاء العالم وذلك من خلال تطبيق</a:t>
            </a:r>
            <a:r>
              <a:rPr lang="ar-DZ" sz="3600" b="1" dirty="0" smtClean="0">
                <a:solidFill>
                  <a:schemeClr val="accent3">
                    <a:lumMod val="60000"/>
                    <a:lumOff val="40000"/>
                  </a:schemeClr>
                </a:solidFill>
                <a:effectLst>
                  <a:outerShdw blurRad="38100" dist="38100" dir="2700000" algn="tl">
                    <a:srgbClr val="000000">
                      <a:alpha val="43137"/>
                    </a:srgbClr>
                  </a:outerShdw>
                </a:effectLst>
              </a:rPr>
              <a:t> أسلوب الإدارة بالأهداف</a:t>
            </a:r>
            <a:r>
              <a:rPr lang="ar-SA" sz="3600" b="1" dirty="0" smtClean="0">
                <a:solidFill>
                  <a:schemeClr val="accent3">
                    <a:lumMod val="60000"/>
                    <a:lumOff val="40000"/>
                  </a:schemeClr>
                </a:solidFill>
                <a:effectLst>
                  <a:outerShdw blurRad="38100" dist="38100" dir="2700000" algn="tl">
                    <a:srgbClr val="000000">
                      <a:alpha val="43137"/>
                    </a:srgbClr>
                  </a:outerShdw>
                </a:effectLst>
              </a:rPr>
              <a:t> </a:t>
            </a:r>
            <a:r>
              <a:rPr lang="ar-DZ" sz="3600" b="1" dirty="0" smtClean="0">
                <a:solidFill>
                  <a:schemeClr val="accent3">
                    <a:lumMod val="60000"/>
                    <a:lumOff val="40000"/>
                  </a:schemeClr>
                </a:solidFill>
                <a:effectLst>
                  <a:outerShdw blurRad="38100" dist="38100" dir="2700000" algn="tl">
                    <a:srgbClr val="000000">
                      <a:alpha val="43137"/>
                    </a:srgbClr>
                  </a:outerShdw>
                </a:effectLst>
              </a:rPr>
              <a:t>و</a:t>
            </a:r>
            <a:r>
              <a:rPr lang="ar-SA" sz="3600" b="1" dirty="0" smtClean="0">
                <a:solidFill>
                  <a:schemeClr val="accent3">
                    <a:lumMod val="60000"/>
                    <a:lumOff val="40000"/>
                  </a:schemeClr>
                </a:solidFill>
                <a:effectLst>
                  <a:outerShdw blurRad="38100" dist="38100" dir="2700000" algn="tl">
                    <a:srgbClr val="000000">
                      <a:alpha val="43137"/>
                    </a:srgbClr>
                  </a:outerShdw>
                </a:effectLst>
              </a:rPr>
              <a:t>اللامركزية وأربعة مبادئ بسيطة هي</a:t>
            </a:r>
            <a:r>
              <a:rPr lang="fr-FR" sz="3600" b="1" dirty="0" smtClean="0">
                <a:solidFill>
                  <a:schemeClr val="accent3">
                    <a:lumMod val="60000"/>
                    <a:lumOff val="40000"/>
                  </a:schemeClr>
                </a:solidFill>
                <a:effectLst>
                  <a:outerShdw blurRad="38100" dist="38100" dir="2700000" algn="tl">
                    <a:srgbClr val="000000">
                      <a:alpha val="43137"/>
                    </a:srgbClr>
                  </a:outerShdw>
                </a:effectLst>
              </a:rPr>
              <a:t>:</a:t>
            </a:r>
          </a:p>
          <a:p>
            <a:pPr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rPr>
              <a:t> </a:t>
            </a:r>
            <a:r>
              <a:rPr lang="ar-SA" sz="3600" b="1" dirty="0" smtClean="0">
                <a:solidFill>
                  <a:schemeClr val="accent3">
                    <a:lumMod val="60000"/>
                    <a:lumOff val="40000"/>
                  </a:schemeClr>
                </a:solidFill>
                <a:effectLst>
                  <a:outerShdw blurRad="38100" dist="38100" dir="2700000" algn="tl">
                    <a:srgbClr val="000000">
                      <a:alpha val="43137"/>
                    </a:srgbClr>
                  </a:outerShdw>
                </a:effectLst>
              </a:rPr>
              <a:t>يجب أن تكون </a:t>
            </a:r>
            <a:r>
              <a:rPr lang="ar-DZ" sz="3600" b="1" dirty="0" smtClean="0">
                <a:solidFill>
                  <a:schemeClr val="accent3">
                    <a:lumMod val="60000"/>
                    <a:lumOff val="40000"/>
                  </a:schemeClr>
                </a:solidFill>
                <a:effectLst>
                  <a:outerShdw blurRad="38100" dist="38100" dir="2700000" algn="tl">
                    <a:srgbClr val="000000">
                      <a:alpha val="43137"/>
                    </a:srgbClr>
                  </a:outerShdw>
                </a:effectLst>
              </a:rPr>
              <a:t>الوحدات أو </a:t>
            </a:r>
            <a:r>
              <a:rPr lang="ar-SA" sz="3600" b="1" dirty="0" smtClean="0">
                <a:solidFill>
                  <a:schemeClr val="accent3">
                    <a:lumMod val="60000"/>
                    <a:lumOff val="40000"/>
                  </a:schemeClr>
                </a:solidFill>
                <a:effectLst>
                  <a:outerShdw blurRad="38100" dist="38100" dir="2700000" algn="tl">
                    <a:srgbClr val="000000">
                      <a:alpha val="43137"/>
                    </a:srgbClr>
                  </a:outerShdw>
                </a:effectLst>
              </a:rPr>
              <a:t>الأقسام مستقلة عن بعضها البعض</a:t>
            </a:r>
            <a:endParaRPr lang="fr-FR" sz="3600" b="1" dirty="0" smtClean="0">
              <a:solidFill>
                <a:schemeClr val="accent3">
                  <a:lumMod val="60000"/>
                  <a:lumOff val="40000"/>
                </a:schemeClr>
              </a:solidFill>
              <a:effectLst>
                <a:outerShdw blurRad="38100" dist="38100" dir="2700000" algn="tl">
                  <a:srgbClr val="000000">
                    <a:alpha val="43137"/>
                  </a:srgbClr>
                </a:outerShdw>
              </a:effectLst>
            </a:endParaRPr>
          </a:p>
          <a:p>
            <a:pPr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rPr>
              <a:t> </a:t>
            </a:r>
            <a:r>
              <a:rPr lang="ar-SA" sz="3600" b="1" dirty="0" smtClean="0">
                <a:solidFill>
                  <a:schemeClr val="accent3">
                    <a:lumMod val="60000"/>
                    <a:lumOff val="40000"/>
                  </a:schemeClr>
                </a:solidFill>
                <a:effectLst>
                  <a:outerShdw blurRad="38100" dist="38100" dir="2700000" algn="tl">
                    <a:srgbClr val="000000">
                      <a:alpha val="43137"/>
                    </a:srgbClr>
                  </a:outerShdw>
                </a:effectLst>
              </a:rPr>
              <a:t>بعض الوظائف وبعض أنواع الرقابة يجب أن تكون مركزية</a:t>
            </a:r>
            <a:endParaRPr lang="fr-FR" sz="3600" b="1" dirty="0" smtClean="0">
              <a:solidFill>
                <a:schemeClr val="accent3">
                  <a:lumMod val="60000"/>
                  <a:lumOff val="40000"/>
                </a:schemeClr>
              </a:solidFill>
              <a:effectLst>
                <a:outerShdw blurRad="38100" dist="38100" dir="2700000" algn="tl">
                  <a:srgbClr val="000000">
                    <a:alpha val="43137"/>
                  </a:srgbClr>
                </a:outerShdw>
              </a:effectLst>
            </a:endParaRPr>
          </a:p>
          <a:p>
            <a:pPr algn="just" rtl="1">
              <a:buClr>
                <a:srgbClr val="C00000"/>
              </a:buClr>
              <a:buFont typeface="Wingdings" pitchFamily="2" charset="2"/>
              <a:buChar char="ü"/>
            </a:pPr>
            <a:r>
              <a:rPr lang="ar-SA" sz="3600" b="1" dirty="0" smtClean="0">
                <a:solidFill>
                  <a:schemeClr val="accent3">
                    <a:lumMod val="60000"/>
                    <a:lumOff val="40000"/>
                  </a:schemeClr>
                </a:solidFill>
                <a:effectLst>
                  <a:outerShdw blurRad="38100" dist="38100" dir="2700000" algn="tl">
                    <a:srgbClr val="000000">
                      <a:alpha val="43137"/>
                    </a:srgbClr>
                  </a:outerShdw>
                </a:effectLst>
              </a:rPr>
              <a:t>يجب أن تتكفل الإدارة العليا بإعداد السياسة العامة للمنظمة وليس بنشاطات الاستغلال</a:t>
            </a:r>
            <a:endParaRPr lang="ar-DZ" sz="3600" b="1" dirty="0" smtClean="0">
              <a:solidFill>
                <a:schemeClr val="accent3">
                  <a:lumMod val="60000"/>
                  <a:lumOff val="40000"/>
                </a:schemeClr>
              </a:solidFill>
              <a:effectLst>
                <a:outerShdw blurRad="38100" dist="38100" dir="2700000" algn="tl">
                  <a:srgbClr val="000000">
                    <a:alpha val="43137"/>
                  </a:srgbClr>
                </a:outerShdw>
              </a:effectLst>
            </a:endParaRPr>
          </a:p>
          <a:p>
            <a:pPr algn="just" rtl="1">
              <a:buClr>
                <a:srgbClr val="C00000"/>
              </a:buClr>
              <a:buFont typeface="Wingdings" pitchFamily="2" charset="2"/>
              <a:buChar char="ü"/>
            </a:pPr>
            <a:r>
              <a:rPr lang="fr-FR" sz="3600" b="1" dirty="0" smtClean="0">
                <a:solidFill>
                  <a:schemeClr val="accent3">
                    <a:lumMod val="60000"/>
                    <a:lumOff val="40000"/>
                  </a:schemeClr>
                </a:solidFill>
                <a:effectLst>
                  <a:outerShdw blurRad="38100" dist="38100" dir="2700000" algn="tl">
                    <a:srgbClr val="000000">
                      <a:alpha val="43137"/>
                    </a:srgbClr>
                  </a:outerShdw>
                </a:effectLst>
              </a:rPr>
              <a:t> </a:t>
            </a:r>
            <a:r>
              <a:rPr lang="ar-SA" sz="3600" b="1" dirty="0" smtClean="0">
                <a:solidFill>
                  <a:schemeClr val="accent3">
                    <a:lumMod val="60000"/>
                    <a:lumOff val="40000"/>
                  </a:schemeClr>
                </a:solidFill>
                <a:effectLst>
                  <a:outerShdw blurRad="38100" dist="38100" dir="2700000" algn="tl">
                    <a:srgbClr val="000000">
                      <a:alpha val="43137"/>
                    </a:srgbClr>
                  </a:outerShdw>
                </a:effectLst>
              </a:rPr>
              <a:t>يجب أن يوضح الهيكل التنظيمي المسارات بين الأقسام والعلاقات بينهم.</a:t>
            </a:r>
            <a:endPar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pPr>
            <a:endPar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8064896" cy="1008112"/>
          </a:xfrm>
        </p:spPr>
        <p:txBody>
          <a:bodyPr>
            <a:normAutofit fontScale="90000"/>
          </a:bodyPr>
          <a:lstStyle/>
          <a:p>
            <a:pPr algn="ctr" rtl="1"/>
            <a:r>
              <a:rPr lang="ar-DZ" sz="5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المحور الثالث: المدرسة الكلاسيكية الجديدة</a:t>
            </a:r>
            <a:endParaRPr lang="fr-FR" sz="5000" dirty="0">
              <a:solidFill>
                <a:srgbClr val="C00000"/>
              </a:solidFill>
            </a:endParaRPr>
          </a:p>
        </p:txBody>
      </p:sp>
      <p:sp>
        <p:nvSpPr>
          <p:cNvPr id="3" name="Sous-titre 2"/>
          <p:cNvSpPr>
            <a:spLocks noGrp="1"/>
          </p:cNvSpPr>
          <p:nvPr>
            <p:ph type="subTitle" idx="1"/>
          </p:nvPr>
        </p:nvSpPr>
        <p:spPr>
          <a:xfrm>
            <a:off x="251520" y="1556792"/>
            <a:ext cx="8712968" cy="5112568"/>
          </a:xfrm>
        </p:spPr>
        <p:txBody>
          <a:bodyPr>
            <a:normAutofit lnSpcReduction="10000"/>
          </a:bodyPr>
          <a:lstStyle/>
          <a:p>
            <a:pPr indent="179388" algn="just" rtl="1">
              <a:buClr>
                <a:srgbClr val="C00000"/>
              </a:buClr>
            </a:pPr>
            <a:r>
              <a:rPr lang="ar-DZ" sz="4400" b="1" dirty="0" err="1" smtClean="0">
                <a:solidFill>
                  <a:srgbClr val="002060"/>
                </a:solidFill>
                <a:effectLst>
                  <a:outerShdw blurRad="38100" dist="38100" dir="2700000" algn="tl">
                    <a:srgbClr val="000000">
                      <a:alpha val="43137"/>
                    </a:srgbClr>
                  </a:outerShdw>
                </a:effectLst>
                <a:latin typeface="Arial" pitchFamily="34" charset="0"/>
                <a:cs typeface="Arial" pitchFamily="34" charset="0"/>
              </a:rPr>
              <a:t>روادها:</a:t>
            </a:r>
            <a:endParaRPr lang="ar-DZ" sz="4400" b="1" dirty="0" smtClean="0">
              <a:solidFill>
                <a:srgbClr val="002060"/>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pPr>
            <a:r>
              <a:rPr lang="ar-DZ" sz="4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بيتر </a:t>
            </a:r>
            <a:r>
              <a:rPr lang="ar-DZ" sz="42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دراكر</a:t>
            </a:r>
            <a:r>
              <a:rPr lang="ar-DZ" sz="4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a:t>
            </a:r>
            <a:r>
              <a:rPr lang="fr-FR"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Peter Drucker</a:t>
            </a:r>
            <a:r>
              <a:rPr lang="ar-DZ" sz="36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a:t>
            </a:r>
            <a:endParaRPr lang="ar-DZ"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endParaRPr>
          </a:p>
          <a:p>
            <a:pPr indent="449263" rtl="1"/>
            <a:r>
              <a:rPr lang="ar-SA" sz="3600" b="1" dirty="0" smtClean="0">
                <a:solidFill>
                  <a:schemeClr val="accent3">
                    <a:lumMod val="60000"/>
                    <a:lumOff val="40000"/>
                  </a:schemeClr>
                </a:solidFill>
                <a:effectLst>
                  <a:outerShdw blurRad="38100" dist="38100" dir="2700000" algn="tl">
                    <a:srgbClr val="000000">
                      <a:alpha val="43137"/>
                    </a:srgbClr>
                  </a:outerShdw>
                </a:effectLst>
              </a:rPr>
              <a:t>حدد </a:t>
            </a:r>
            <a:r>
              <a:rPr lang="ar-SA" sz="3600" b="1" dirty="0" err="1" smtClean="0">
                <a:solidFill>
                  <a:schemeClr val="accent3">
                    <a:lumMod val="60000"/>
                    <a:lumOff val="40000"/>
                  </a:schemeClr>
                </a:solidFill>
                <a:effectLst>
                  <a:outerShdw blurRad="38100" dist="38100" dir="2700000" algn="tl">
                    <a:srgbClr val="000000">
                      <a:alpha val="43137"/>
                    </a:srgbClr>
                  </a:outerShdw>
                </a:effectLst>
              </a:rPr>
              <a:t>دراكر</a:t>
            </a:r>
            <a:r>
              <a:rPr lang="ar-SA" sz="3600" b="1" dirty="0" smtClean="0">
                <a:solidFill>
                  <a:schemeClr val="accent3">
                    <a:lumMod val="60000"/>
                    <a:lumOff val="40000"/>
                  </a:schemeClr>
                </a:solidFill>
                <a:effectLst>
                  <a:outerShdw blurRad="38100" dist="38100" dir="2700000" algn="tl">
                    <a:srgbClr val="000000">
                      <a:alpha val="43137"/>
                    </a:srgbClr>
                  </a:outerShdw>
                </a:effectLst>
              </a:rPr>
              <a:t> المهام الرئيسية لفريق الإدارة </a:t>
            </a:r>
            <a:r>
              <a:rPr lang="ar-SA" sz="3600" b="1" dirty="0" err="1" smtClean="0">
                <a:solidFill>
                  <a:schemeClr val="accent3">
                    <a:lumMod val="60000"/>
                    <a:lumOff val="40000"/>
                  </a:schemeClr>
                </a:solidFill>
                <a:effectLst>
                  <a:outerShdw blurRad="38100" dist="38100" dir="2700000" algn="tl">
                    <a:srgbClr val="000000">
                      <a:alpha val="43137"/>
                    </a:srgbClr>
                  </a:outerShdw>
                </a:effectLst>
              </a:rPr>
              <a:t>كالتالي:</a:t>
            </a:r>
            <a:r>
              <a:rPr lang="ar-SA" sz="3600" b="1" dirty="0" smtClean="0">
                <a:solidFill>
                  <a:schemeClr val="accent3">
                    <a:lumMod val="60000"/>
                    <a:lumOff val="40000"/>
                  </a:schemeClr>
                </a:solidFill>
                <a:effectLst>
                  <a:outerShdw blurRad="38100" dist="38100" dir="2700000" algn="tl">
                    <a:srgbClr val="000000">
                      <a:alpha val="43137"/>
                    </a:srgbClr>
                  </a:outerShdw>
                </a:effectLst>
              </a:rPr>
              <a:t>  </a:t>
            </a:r>
            <a:endParaRPr lang="fr-FR" sz="3600" b="1" dirty="0" smtClean="0">
              <a:solidFill>
                <a:schemeClr val="accent3">
                  <a:lumMod val="60000"/>
                  <a:lumOff val="40000"/>
                </a:schemeClr>
              </a:solidFill>
              <a:effectLst>
                <a:outerShdw blurRad="38100" dist="38100" dir="2700000" algn="tl">
                  <a:srgbClr val="000000">
                    <a:alpha val="43137"/>
                  </a:srgbClr>
                </a:outerShdw>
              </a:effectLst>
            </a:endParaRPr>
          </a:p>
          <a:p>
            <a:pPr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rPr>
              <a:t> </a:t>
            </a:r>
            <a:r>
              <a:rPr lang="ar-SA" sz="3600" b="1" dirty="0" smtClean="0">
                <a:solidFill>
                  <a:schemeClr val="accent3">
                    <a:lumMod val="60000"/>
                    <a:lumOff val="40000"/>
                  </a:schemeClr>
                </a:solidFill>
                <a:effectLst>
                  <a:outerShdw blurRad="38100" dist="38100" dir="2700000" algn="tl">
                    <a:srgbClr val="000000">
                      <a:alpha val="43137"/>
                    </a:srgbClr>
                  </a:outerShdw>
                </a:effectLst>
              </a:rPr>
              <a:t>تحديد مهمة المنظمة بشكل دقيق بما يسمح من تحديد أهداف واضحة وواقعية للمنظمة</a:t>
            </a:r>
            <a:endParaRPr lang="ar-DZ" sz="3600" b="1" dirty="0" smtClean="0">
              <a:solidFill>
                <a:schemeClr val="accent3">
                  <a:lumMod val="60000"/>
                  <a:lumOff val="40000"/>
                </a:schemeClr>
              </a:solidFill>
              <a:effectLst>
                <a:outerShdw blurRad="38100" dist="38100" dir="2700000" algn="tl">
                  <a:srgbClr val="000000">
                    <a:alpha val="43137"/>
                  </a:srgbClr>
                </a:outerShdw>
              </a:effectLst>
            </a:endParaRPr>
          </a:p>
          <a:p>
            <a:pPr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rPr>
              <a:t> </a:t>
            </a:r>
            <a:r>
              <a:rPr lang="ar-SA" sz="3600" b="1" dirty="0" smtClean="0">
                <a:solidFill>
                  <a:schemeClr val="accent3">
                    <a:lumMod val="60000"/>
                    <a:lumOff val="40000"/>
                  </a:schemeClr>
                </a:solidFill>
                <a:effectLst>
                  <a:outerShdw blurRad="38100" dist="38100" dir="2700000" algn="tl">
                    <a:srgbClr val="000000">
                      <a:alpha val="43137"/>
                    </a:srgbClr>
                  </a:outerShdw>
                </a:effectLst>
              </a:rPr>
              <a:t>تنظيم العمل بشكل فعال ومرضي للعمال</a:t>
            </a:r>
            <a:endParaRPr lang="ar-DZ" sz="3600" b="1" dirty="0" smtClean="0">
              <a:solidFill>
                <a:schemeClr val="accent3">
                  <a:lumMod val="60000"/>
                  <a:lumOff val="40000"/>
                </a:schemeClr>
              </a:solidFill>
              <a:effectLst>
                <a:outerShdw blurRad="38100" dist="38100" dir="2700000" algn="tl">
                  <a:srgbClr val="000000">
                    <a:alpha val="43137"/>
                  </a:srgbClr>
                </a:outerShdw>
              </a:effectLst>
            </a:endParaRPr>
          </a:p>
          <a:p>
            <a:pPr algn="just" rtl="1">
              <a:buClr>
                <a:srgbClr val="C00000"/>
              </a:buClr>
              <a:buFont typeface="Wingdings" pitchFamily="2" charset="2"/>
              <a:buChar char="ü"/>
            </a:pPr>
            <a:r>
              <a:rPr lang="ar-DZ" sz="3600" b="1" dirty="0" smtClean="0">
                <a:solidFill>
                  <a:schemeClr val="accent3">
                    <a:lumMod val="60000"/>
                    <a:lumOff val="40000"/>
                  </a:schemeClr>
                </a:solidFill>
                <a:effectLst>
                  <a:outerShdw blurRad="38100" dist="38100" dir="2700000" algn="tl">
                    <a:srgbClr val="000000">
                      <a:alpha val="43137"/>
                    </a:srgbClr>
                  </a:outerShdw>
                </a:effectLst>
              </a:rPr>
              <a:t> </a:t>
            </a:r>
            <a:r>
              <a:rPr lang="ar-SA" sz="3600" b="1" dirty="0" smtClean="0">
                <a:solidFill>
                  <a:schemeClr val="accent3">
                    <a:lumMod val="60000"/>
                    <a:lumOff val="40000"/>
                  </a:schemeClr>
                </a:solidFill>
                <a:effectLst>
                  <a:outerShdw blurRad="38100" dist="38100" dir="2700000" algn="tl">
                    <a:srgbClr val="000000">
                      <a:alpha val="43137"/>
                    </a:srgbClr>
                  </a:outerShdw>
                </a:effectLst>
              </a:rPr>
              <a:t>الأخذ بعين الاعتبار الآثار الاجتماعية للمنظمة على المحيط، وتأثيرات هذا الأخير على توجهات المنظمة</a:t>
            </a:r>
            <a:endPar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a:p>
            <a:pPr indent="179388" algn="just" rtl="1">
              <a:buClr>
                <a:srgbClr val="C00000"/>
              </a:buClr>
            </a:pPr>
            <a:endParaRPr lang="ar-DZ" sz="3600" b="1" dirty="0" smtClean="0">
              <a:solidFill>
                <a:schemeClr val="accent3">
                  <a:lumMod val="60000"/>
                  <a:lumOff val="40000"/>
                </a:schemeClr>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740</TotalTime>
  <Words>730</Words>
  <Application>Microsoft Office PowerPoint</Application>
  <PresentationFormat>Affichage à l'écran (4:3)</PresentationFormat>
  <Paragraphs>83</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Débit</vt:lpstr>
      <vt:lpstr>جامعة محمد خيضر بسكرة كلية العلوم الاقتصادية والتجارية وعلوم التسيير</vt:lpstr>
      <vt:lpstr>المحور الثالث: المدرسة الكلاسيكية الجديدة</vt:lpstr>
      <vt:lpstr>المحور الثالث: المدرسة الكلاسيكية الجديدة</vt:lpstr>
      <vt:lpstr>المحور الثالث: المدرسة الكلاسيكية الجديدة</vt:lpstr>
      <vt:lpstr>المحور الثالث: المدرسة الكلاسيكية الجديدة</vt:lpstr>
      <vt:lpstr>المحور الثالث: المدرسة الكلاسيكية الجديدة</vt:lpstr>
      <vt:lpstr>المحور الثالث: المدرسة الكلاسيكية الجديدة</vt:lpstr>
      <vt:lpstr>المحور الثالث: المدرسة الكلاسيكية الجديدة</vt:lpstr>
      <vt:lpstr>المحور الثالث: المدرسة الكلاسيكية الجديدة</vt:lpstr>
      <vt:lpstr>المحور الثالث: المدرسة الكلاسيكية الجديدة</vt:lpstr>
      <vt:lpstr>المحور الثالث: المدرسة الكلاسيكية الجديدة</vt:lpstr>
      <vt:lpstr>المحور الثالث: المدرسة الكلاسيكية الجديدة</vt:lpstr>
      <vt:lpstr>المحور الثالث: المدرسة الكلاسيكية الجديدة</vt:lpstr>
      <vt:lpstr>جامعة محمد خيضر بسكرة كلية العلوم الاقتصادية والتجارية وعلوم التسيير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خيضر بسكرة كلية العلوم الاقتصادية والتجارية وعلوم التسيير</dc:title>
  <dc:creator>info</dc:creator>
  <cp:lastModifiedBy>info</cp:lastModifiedBy>
  <cp:revision>43</cp:revision>
  <dcterms:created xsi:type="dcterms:W3CDTF">2021-01-06T15:02:30Z</dcterms:created>
  <dcterms:modified xsi:type="dcterms:W3CDTF">2021-02-07T09:55:50Z</dcterms:modified>
</cp:coreProperties>
</file>