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80" r:id="rId2"/>
  </p:sldMasterIdLst>
  <p:notesMasterIdLst>
    <p:notesMasterId r:id="rId25"/>
  </p:notesMasterIdLst>
  <p:handoutMasterIdLst>
    <p:handoutMasterId r:id="rId26"/>
  </p:handoutMasterIdLst>
  <p:sldIdLst>
    <p:sldId id="268" r:id="rId3"/>
    <p:sldId id="269" r:id="rId4"/>
    <p:sldId id="267" r:id="rId5"/>
    <p:sldId id="271" r:id="rId6"/>
    <p:sldId id="259" r:id="rId7"/>
    <p:sldId id="270" r:id="rId8"/>
    <p:sldId id="272" r:id="rId9"/>
    <p:sldId id="275" r:id="rId10"/>
    <p:sldId id="273" r:id="rId11"/>
    <p:sldId id="274" r:id="rId12"/>
    <p:sldId id="277" r:id="rId13"/>
    <p:sldId id="278" r:id="rId14"/>
    <p:sldId id="276" r:id="rId15"/>
    <p:sldId id="279" r:id="rId16"/>
    <p:sldId id="280" r:id="rId17"/>
    <p:sldId id="281" r:id="rId18"/>
    <p:sldId id="282" r:id="rId19"/>
    <p:sldId id="283" r:id="rId20"/>
    <p:sldId id="284" r:id="rId21"/>
    <p:sldId id="286" r:id="rId22"/>
    <p:sldId id="287" r:id="rId23"/>
    <p:sldId id="288" r:id="rId24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Style léger 2 - Accentuation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Style léger 2 - Accentuation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DBED569-4797-4DF1-A0F4-6AAB3CD982D8}" styleName="Style léger 3 - Accentuation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DA37D80-6434-44D0-A028-1B22A696006F}" styleName="Style léger 3 - Accentuation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27102A9-8310-4765-A935-A1911B00CA55}" styleName="Style léger 1 - Accentuation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 snapToGrid="0">
      <p:cViewPr>
        <p:scale>
          <a:sx n="76" d="100"/>
          <a:sy n="76" d="100"/>
        </p:scale>
        <p:origin x="-1194" y="3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2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-2490" y="-120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939B42E6-847F-4D73-A199-7700F12C5638}" type="datetimeFigureOut">
              <a:rPr lang="en-GB"/>
              <a:pPr>
                <a:defRPr/>
              </a:pPr>
              <a:t>30/01/2021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A7591D37-FF9B-40B1-B663-457954B8D015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269407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F2EFF5F1-A380-43E0-BEBB-D915F2E3FF37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501610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6208AC5-A2E6-4DC4-80CC-FDD8C8A8CB60}" type="slidenum">
              <a:rPr lang="en-GB" altLang="en-US"/>
              <a:pPr>
                <a:spcBef>
                  <a:spcPct val="0"/>
                </a:spcBef>
              </a:pPr>
              <a:t>5</a:t>
            </a:fld>
            <a:endParaRPr lang="en-GB" altLang="en-US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0978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225"/>
          <a:stretch>
            <a:fillRect/>
          </a:stretch>
        </p:blipFill>
        <p:spPr bwMode="auto">
          <a:xfrm>
            <a:off x="-3175" y="844550"/>
            <a:ext cx="9144000" cy="601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225"/>
          <a:stretch>
            <a:fillRect/>
          </a:stretch>
        </p:blipFill>
        <p:spPr bwMode="auto">
          <a:xfrm>
            <a:off x="0" y="-57150"/>
            <a:ext cx="9144000" cy="601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427"/>
          <a:stretch>
            <a:fillRect/>
          </a:stretch>
        </p:blipFill>
        <p:spPr bwMode="auto">
          <a:xfrm>
            <a:off x="0" y="-55563"/>
            <a:ext cx="9144000" cy="484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235463"/>
            <a:ext cx="6400800" cy="1752600"/>
          </a:xfrm>
        </p:spPr>
        <p:txBody>
          <a:bodyPr/>
          <a:lstStyle>
            <a:lvl1pPr marL="0" indent="0" algn="ctr">
              <a:buNone/>
              <a:defRPr sz="1600">
                <a:solidFill>
                  <a:schemeClr val="bg2">
                    <a:lumMod val="10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608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lvl="0"/>
            <a:r>
              <a:rPr lang="en-GB" dirty="0" smtClean="0"/>
              <a:t>Click to edit Master title style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920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079A4B4-F5A4-4B72-B9E3-20FC350B46AB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9239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DD820B-9EF7-4F21-BA28-AF03D4C8BFD1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25596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231468-60A3-42A9-8110-EE74D4BF2226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244967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3E76C1-094B-417B-B20F-129378330217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758472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8E2A55-C298-409C-B5E6-15273F1E9EBE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634739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01DD26-38E3-4880-8F8B-898AB0D824E3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067736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181D3-6F1B-424D-9D3A-DC18EEA04861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691696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347AF9-A5C4-4E9A-B8AB-F5C6C15ACE67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07576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E0608C-D473-43E3-B975-F7ECE3832C3C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723077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761346-123F-4E99-96E5-D6666ABCB8A5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649790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1735AA-5AD9-4026-BE1C-D7CD330FDB34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85283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35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235463"/>
            <a:ext cx="6400800" cy="1752600"/>
          </a:xfrm>
        </p:spPr>
        <p:txBody>
          <a:bodyPr/>
          <a:lstStyle>
            <a:lvl1pPr marL="0" indent="0" algn="ctr">
              <a:buNone/>
              <a:defRPr sz="1600">
                <a:solidFill>
                  <a:schemeClr val="bg2">
                    <a:lumMod val="10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608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lvl="0"/>
            <a:r>
              <a:rPr lang="en-GB" dirty="0" smtClean="0"/>
              <a:t>Click to edit Master 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920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F985CD9-7D2F-4E07-94B5-BD06537DF9E5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632833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9D8DF6-28D2-4362-A8FE-84047CE7D023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683540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35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2347" y="4003793"/>
            <a:ext cx="7772400" cy="1470025"/>
          </a:xfrm>
        </p:spPr>
        <p:txBody>
          <a:bodyPr/>
          <a:lstStyle>
            <a:lvl1pPr>
              <a:defRPr sz="40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235463"/>
            <a:ext cx="6400800" cy="1752600"/>
          </a:xfrm>
        </p:spPr>
        <p:txBody>
          <a:bodyPr/>
          <a:lstStyle>
            <a:lvl1pPr marL="0" indent="0" algn="ctr">
              <a:buNone/>
              <a:defRPr sz="1600">
                <a:solidFill>
                  <a:schemeClr val="bg2">
                    <a:lumMod val="10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920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C08E3AF-5097-42A5-84DC-94ED2925ECE7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848351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35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03993"/>
            <a:ext cx="7772400" cy="1470025"/>
          </a:xfrm>
        </p:spPr>
        <p:txBody>
          <a:bodyPr/>
          <a:lstStyle>
            <a:lvl1pPr>
              <a:defRPr sz="40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447313"/>
            <a:ext cx="6400800" cy="563189"/>
          </a:xfrm>
        </p:spPr>
        <p:txBody>
          <a:bodyPr/>
          <a:lstStyle>
            <a:lvl1pPr marL="0" indent="0" algn="ctr">
              <a:buNone/>
              <a:defRPr sz="1600">
                <a:solidFill>
                  <a:schemeClr val="bg2">
                    <a:lumMod val="10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920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24474C4-D8F0-4F73-AEE2-901775FD9431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1618101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4"/>
                </a:solidFill>
              </a:defRPr>
            </a:lvl1pPr>
            <a:lvl2pPr algn="r">
              <a:defRPr sz="2400">
                <a:solidFill>
                  <a:schemeClr val="accent4"/>
                </a:solidFill>
              </a:defRPr>
            </a:lvl2pPr>
            <a:lvl3pPr algn="r">
              <a:defRPr sz="2000">
                <a:solidFill>
                  <a:schemeClr val="accent4"/>
                </a:solidFill>
              </a:defRPr>
            </a:lvl3pPr>
            <a:lvl4pPr algn="r">
              <a:defRPr sz="1800">
                <a:solidFill>
                  <a:schemeClr val="accent4"/>
                </a:solidFill>
              </a:defRPr>
            </a:lvl4pPr>
            <a:lvl5pPr algn="r">
              <a:defRPr sz="1800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5D6E7A0-92D8-4A92-B6FC-AD28C12736D9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4425185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4"/>
                </a:solidFill>
              </a:defRPr>
            </a:lvl1pPr>
            <a:lvl2pPr algn="r">
              <a:defRPr sz="2400">
                <a:solidFill>
                  <a:schemeClr val="accent4"/>
                </a:solidFill>
              </a:defRPr>
            </a:lvl2pPr>
            <a:lvl3pPr algn="r">
              <a:defRPr sz="2000">
                <a:solidFill>
                  <a:schemeClr val="accent4"/>
                </a:solidFill>
              </a:defRPr>
            </a:lvl3pPr>
            <a:lvl4pPr algn="r">
              <a:defRPr sz="1800">
                <a:solidFill>
                  <a:schemeClr val="accent4"/>
                </a:solidFill>
              </a:defRPr>
            </a:lvl4pPr>
            <a:lvl5pPr algn="r">
              <a:defRPr sz="1800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31E9513-88F4-45C9-8AC7-0FFFFAB21D49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1008369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4"/>
                </a:solidFill>
              </a:defRPr>
            </a:lvl1pPr>
            <a:lvl2pPr algn="r">
              <a:defRPr sz="2400">
                <a:solidFill>
                  <a:schemeClr val="accent4"/>
                </a:solidFill>
              </a:defRPr>
            </a:lvl2pPr>
            <a:lvl3pPr algn="r">
              <a:defRPr sz="2000">
                <a:solidFill>
                  <a:schemeClr val="accent4"/>
                </a:solidFill>
              </a:defRPr>
            </a:lvl3pPr>
            <a:lvl4pPr algn="r">
              <a:defRPr sz="1800">
                <a:solidFill>
                  <a:schemeClr val="accent4"/>
                </a:solidFill>
              </a:defRPr>
            </a:lvl4pPr>
            <a:lvl5pPr algn="r">
              <a:defRPr sz="1800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6A3B539-952A-4584-AE78-A2A5D569C09F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1739734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Graph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4"/>
                </a:solidFill>
              </a:defRPr>
            </a:lvl1pPr>
            <a:lvl2pPr algn="r">
              <a:defRPr sz="2400">
                <a:solidFill>
                  <a:schemeClr val="accent4"/>
                </a:solidFill>
              </a:defRPr>
            </a:lvl2pPr>
            <a:lvl3pPr algn="r">
              <a:defRPr sz="2000">
                <a:solidFill>
                  <a:schemeClr val="accent4"/>
                </a:solidFill>
              </a:defRPr>
            </a:lvl3pPr>
            <a:lvl4pPr algn="r">
              <a:defRPr sz="1800">
                <a:solidFill>
                  <a:schemeClr val="accent4"/>
                </a:solidFill>
              </a:defRPr>
            </a:lvl4pPr>
            <a:lvl5pPr algn="r">
              <a:defRPr sz="1800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3FA1B4-9ADB-4960-B53E-46821C5919BD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157588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 sz="2400">
                <a:solidFill>
                  <a:schemeClr val="bg1"/>
                </a:solidFill>
              </a:defRPr>
            </a:lvl2pPr>
            <a:lvl3pPr algn="l">
              <a:defRPr sz="2000">
                <a:solidFill>
                  <a:schemeClr val="bg1"/>
                </a:solidFill>
              </a:defRPr>
            </a:lvl3pPr>
            <a:lvl4pPr algn="l">
              <a:defRPr sz="1800">
                <a:solidFill>
                  <a:schemeClr val="bg1"/>
                </a:solidFill>
              </a:defRPr>
            </a:lvl4pPr>
            <a:lvl5pPr algn="l"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91F269-13D7-4755-833A-FFF357E69C01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0731738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D36BDB-7C64-415D-9C4C-C108D93AB292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4713521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844ABF-C2C4-4C64-8896-8148203C55B6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69154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35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03993"/>
            <a:ext cx="7772400" cy="1470025"/>
          </a:xfrm>
        </p:spPr>
        <p:txBody>
          <a:bodyPr/>
          <a:lstStyle>
            <a:lvl1pPr>
              <a:defRPr sz="40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447313"/>
            <a:ext cx="6400800" cy="563189"/>
          </a:xfrm>
        </p:spPr>
        <p:txBody>
          <a:bodyPr/>
          <a:lstStyle>
            <a:lvl1pPr marL="0" indent="0" algn="ctr">
              <a:buNone/>
              <a:defRPr sz="1600">
                <a:solidFill>
                  <a:schemeClr val="bg2">
                    <a:lumMod val="10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920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3C6E12F-4068-4433-BA1B-8D2C692344F3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7722425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CD3DE9-B35B-44E3-877E-B30D309BFE3A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3329726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98691B-0A2A-49EC-B3F2-42D8471A2469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6892082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6CD811-57A5-47AB-9F37-BC12185A53AB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8449873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3F9557-97F4-404A-8A62-46D53261C79B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2416080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DEF02F-A6D7-4CEE-8406-001D85240319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2941443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20447C-04A3-4598-B343-86DB5735C2A4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1832210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739E7F-3580-4529-B302-3978B7EDE997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9807334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E19A1B-2348-4AAD-A7F4-F4CBD08CD344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8740774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3924C3-AFCF-4F55-A5A2-90819120C18B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24454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3"/>
                </a:solidFill>
              </a:defRPr>
            </a:lvl1pPr>
            <a:lvl2pPr algn="r">
              <a:defRPr sz="2400">
                <a:solidFill>
                  <a:schemeClr val="accent3"/>
                </a:solidFill>
              </a:defRPr>
            </a:lvl2pPr>
            <a:lvl3pPr algn="r">
              <a:defRPr sz="2000">
                <a:solidFill>
                  <a:schemeClr val="accent3"/>
                </a:solidFill>
              </a:defRPr>
            </a:lvl3pPr>
            <a:lvl4pPr algn="r">
              <a:defRPr sz="1800">
                <a:solidFill>
                  <a:schemeClr val="accent3"/>
                </a:solidFill>
              </a:defRPr>
            </a:lvl4pPr>
            <a:lvl5pPr algn="r">
              <a:defRPr sz="180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9783413-57D6-4C40-8F2D-B2BA4F91BFDC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44682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3"/>
                </a:solidFill>
              </a:defRPr>
            </a:lvl1pPr>
            <a:lvl2pPr algn="r">
              <a:defRPr sz="2400">
                <a:solidFill>
                  <a:schemeClr val="accent3"/>
                </a:solidFill>
              </a:defRPr>
            </a:lvl2pPr>
            <a:lvl3pPr algn="r">
              <a:defRPr sz="2000">
                <a:solidFill>
                  <a:schemeClr val="accent3"/>
                </a:solidFill>
              </a:defRPr>
            </a:lvl3pPr>
            <a:lvl4pPr algn="r">
              <a:defRPr sz="1800">
                <a:solidFill>
                  <a:schemeClr val="accent3"/>
                </a:solidFill>
              </a:defRPr>
            </a:lvl4pPr>
            <a:lvl5pPr algn="r">
              <a:defRPr sz="180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FD77438-AFC2-4409-A278-8F8CFC7349F3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51513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3"/>
                </a:solidFill>
              </a:defRPr>
            </a:lvl1pPr>
            <a:lvl2pPr algn="r">
              <a:defRPr sz="2400">
                <a:solidFill>
                  <a:schemeClr val="accent3"/>
                </a:solidFill>
              </a:defRPr>
            </a:lvl2pPr>
            <a:lvl3pPr algn="r">
              <a:defRPr sz="2000">
                <a:solidFill>
                  <a:schemeClr val="accent3"/>
                </a:solidFill>
              </a:defRPr>
            </a:lvl3pPr>
            <a:lvl4pPr algn="r">
              <a:defRPr sz="1800">
                <a:solidFill>
                  <a:schemeClr val="accent3"/>
                </a:solidFill>
              </a:defRPr>
            </a:lvl4pPr>
            <a:lvl5pPr algn="r">
              <a:defRPr sz="180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9E573C2-81F0-4440-A777-819334924AF2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31092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4"/>
                </a:solidFill>
              </a:defRPr>
            </a:lvl1pPr>
            <a:lvl2pPr algn="r">
              <a:defRPr sz="2400">
                <a:solidFill>
                  <a:schemeClr val="accent4"/>
                </a:solidFill>
              </a:defRPr>
            </a:lvl2pPr>
            <a:lvl3pPr algn="r">
              <a:defRPr sz="2000">
                <a:solidFill>
                  <a:schemeClr val="accent4"/>
                </a:solidFill>
              </a:defRPr>
            </a:lvl3pPr>
            <a:lvl4pPr algn="r">
              <a:defRPr sz="1800">
                <a:solidFill>
                  <a:schemeClr val="accent4"/>
                </a:solidFill>
              </a:defRPr>
            </a:lvl4pPr>
            <a:lvl5pPr algn="r">
              <a:defRPr sz="1800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79AF0B5-BA0A-4D85-97F1-B79D89D9AB87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91754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Graph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4"/>
                </a:solidFill>
              </a:defRPr>
            </a:lvl1pPr>
            <a:lvl2pPr algn="r">
              <a:defRPr sz="2400">
                <a:solidFill>
                  <a:schemeClr val="accent4"/>
                </a:solidFill>
              </a:defRPr>
            </a:lvl2pPr>
            <a:lvl3pPr algn="r">
              <a:defRPr sz="2000">
                <a:solidFill>
                  <a:schemeClr val="accent4"/>
                </a:solidFill>
              </a:defRPr>
            </a:lvl3pPr>
            <a:lvl4pPr algn="r">
              <a:defRPr sz="1800">
                <a:solidFill>
                  <a:schemeClr val="accent4"/>
                </a:solidFill>
              </a:defRPr>
            </a:lvl4pPr>
            <a:lvl5pPr algn="r">
              <a:defRPr sz="1800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6F1805-B421-403A-90B6-6BD296EAA631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9227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 sz="2400">
                <a:solidFill>
                  <a:schemeClr val="bg1"/>
                </a:solidFill>
              </a:defRPr>
            </a:lvl2pPr>
            <a:lvl3pPr algn="l">
              <a:defRPr sz="2000">
                <a:solidFill>
                  <a:schemeClr val="bg1"/>
                </a:solidFill>
              </a:defRPr>
            </a:lvl3pPr>
            <a:lvl4pPr algn="l">
              <a:defRPr sz="1800">
                <a:solidFill>
                  <a:schemeClr val="bg1"/>
                </a:solidFill>
              </a:defRPr>
            </a:lvl4pPr>
            <a:lvl5pPr algn="l"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DC9F4D-046F-4945-925B-5B79A72447EA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03420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13" Type="http://schemas.openxmlformats.org/officeDocument/2006/relationships/slideLayout" Target="../slideLayouts/slideLayout33.xml"/><Relationship Id="rId18" Type="http://schemas.openxmlformats.org/officeDocument/2006/relationships/slideLayout" Target="../slideLayouts/slideLayout38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slideLayout" Target="../slideLayouts/slideLayout32.xml"/><Relationship Id="rId17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2.xml"/><Relationship Id="rId16" Type="http://schemas.openxmlformats.org/officeDocument/2006/relationships/slideLayout" Target="../slideLayouts/slideLayout3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5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30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Relationship Id="rId14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/>
          <p:cNvPicPr>
            <a:picLocks noChangeAspect="1"/>
          </p:cNvPicPr>
          <p:nvPr userDrawn="1"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D93F5E2A-82F3-45FC-BB85-DAFEF1334F4B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2" r:id="rId1"/>
    <p:sldLayoutId id="2147483983" r:id="rId2"/>
    <p:sldLayoutId id="2147483984" r:id="rId3"/>
    <p:sldLayoutId id="2147483985" r:id="rId4"/>
    <p:sldLayoutId id="2147483986" r:id="rId5"/>
    <p:sldLayoutId id="2147483987" r:id="rId6"/>
    <p:sldLayoutId id="2147483988" r:id="rId7"/>
    <p:sldLayoutId id="2147483956" r:id="rId8"/>
    <p:sldLayoutId id="2147483957" r:id="rId9"/>
    <p:sldLayoutId id="2147483958" r:id="rId10"/>
    <p:sldLayoutId id="2147483959" r:id="rId11"/>
    <p:sldLayoutId id="2147483960" r:id="rId12"/>
    <p:sldLayoutId id="2147483961" r:id="rId13"/>
    <p:sldLayoutId id="2147483962" r:id="rId14"/>
    <p:sldLayoutId id="2147483963" r:id="rId15"/>
    <p:sldLayoutId id="2147483964" r:id="rId16"/>
    <p:sldLayoutId id="2147483965" r:id="rId17"/>
    <p:sldLayoutId id="2147483966" r:id="rId18"/>
    <p:sldLayoutId id="2147483967" r:id="rId19"/>
    <p:sldLayoutId id="2147483968" r:id="rId20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2344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23446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234466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234466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234466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/>
          <p:cNvPicPr>
            <a:picLocks noChangeAspect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1B9EAF57-B7CD-4095-88CB-4465485AE722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9" r:id="rId1"/>
    <p:sldLayoutId id="2147483990" r:id="rId2"/>
    <p:sldLayoutId id="2147483991" r:id="rId3"/>
    <p:sldLayoutId id="2147483992" r:id="rId4"/>
    <p:sldLayoutId id="2147483993" r:id="rId5"/>
    <p:sldLayoutId id="2147483969" r:id="rId6"/>
    <p:sldLayoutId id="2147483970" r:id="rId7"/>
    <p:sldLayoutId id="2147483971" r:id="rId8"/>
    <p:sldLayoutId id="2147483972" r:id="rId9"/>
    <p:sldLayoutId id="2147483973" r:id="rId10"/>
    <p:sldLayoutId id="2147483974" r:id="rId11"/>
    <p:sldLayoutId id="2147483975" r:id="rId12"/>
    <p:sldLayoutId id="2147483976" r:id="rId13"/>
    <p:sldLayoutId id="2147483977" r:id="rId14"/>
    <p:sldLayoutId id="2147483978" r:id="rId15"/>
    <p:sldLayoutId id="2147483979" r:id="rId16"/>
    <p:sldLayoutId id="2147483980" r:id="rId17"/>
    <p:sldLayoutId id="2147483981" r:id="rId18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2344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23446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234466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234466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234466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03700"/>
            <a:ext cx="7772400" cy="1470025"/>
          </a:xfrm>
        </p:spPr>
        <p:txBody>
          <a:bodyPr/>
          <a:lstStyle/>
          <a:p>
            <a:pPr rtl="1">
              <a:defRPr/>
            </a:pPr>
            <a:r>
              <a:rPr lang="ar-DZ" sz="4400" dirty="0" smtClean="0">
                <a:solidFill>
                  <a:schemeClr val="bg2">
                    <a:lumMod val="10000"/>
                  </a:schemeClr>
                </a:solidFill>
              </a:rPr>
              <a:t>تحليل حساب النتائج بواسطة المؤشرات المالية</a:t>
            </a:r>
            <a:endParaRPr lang="en-GB" sz="4400" dirty="0"/>
          </a:p>
        </p:txBody>
      </p:sp>
      <p:sp>
        <p:nvSpPr>
          <p:cNvPr id="4" name="ZoneTexte 4"/>
          <p:cNvSpPr txBox="1">
            <a:spLocks noChangeArrowheads="1"/>
          </p:cNvSpPr>
          <p:nvPr/>
        </p:nvSpPr>
        <p:spPr bwMode="auto">
          <a:xfrm>
            <a:off x="5903913" y="5307926"/>
            <a:ext cx="3240087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9pPr>
          </a:lstStyle>
          <a:p>
            <a:pPr algn="ctr"/>
            <a:r>
              <a:rPr lang="ar-DZ" sz="2400" b="1" dirty="0">
                <a:latin typeface="Arial" pitchFamily="34" charset="0"/>
                <a:cs typeface="Arial" pitchFamily="34" charset="0"/>
              </a:rPr>
              <a:t>جامعة محمد خيضر بسكرة</a:t>
            </a:r>
          </a:p>
          <a:p>
            <a:pPr algn="ctr"/>
            <a:r>
              <a:rPr lang="ar-DZ" sz="2400" b="1" dirty="0">
                <a:latin typeface="Arial" pitchFamily="34" charset="0"/>
                <a:cs typeface="Arial" pitchFamily="34" charset="0"/>
              </a:rPr>
              <a:t>كلية العلوم الاقتصادية والتجارية وعلوم التسيير</a:t>
            </a:r>
          </a:p>
          <a:p>
            <a:pPr algn="ctr"/>
            <a:r>
              <a:rPr lang="ar-DZ" sz="2400" b="1" dirty="0">
                <a:latin typeface="Arial" pitchFamily="34" charset="0"/>
                <a:cs typeface="Arial" pitchFamily="34" charset="0"/>
              </a:rPr>
              <a:t>قسم </a:t>
            </a:r>
            <a:r>
              <a:rPr lang="ar-DZ" sz="2400" b="1" dirty="0" smtClean="0">
                <a:latin typeface="Arial" pitchFamily="34" charset="0"/>
                <a:cs typeface="Arial" pitchFamily="34" charset="0"/>
              </a:rPr>
              <a:t>العلوم التجارية</a:t>
            </a:r>
            <a:endParaRPr lang="fr-FR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ZoneTexte 5"/>
          <p:cNvSpPr txBox="1">
            <a:spLocks noChangeArrowheads="1"/>
          </p:cNvSpPr>
          <p:nvPr/>
        </p:nvSpPr>
        <p:spPr bwMode="auto">
          <a:xfrm>
            <a:off x="0" y="5642801"/>
            <a:ext cx="28082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ar-DZ" sz="24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سلسلة محاضرات مقدمة للسنة الثانية ماستـــــــــر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ar-DZ" sz="24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تخصص </a:t>
            </a:r>
            <a:r>
              <a:rPr lang="ar-DZ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تدقيق</a:t>
            </a:r>
            <a:endParaRPr lang="fr-FR" sz="24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ZoneTexte 5"/>
          <p:cNvSpPr txBox="1">
            <a:spLocks noChangeArrowheads="1"/>
          </p:cNvSpPr>
          <p:nvPr/>
        </p:nvSpPr>
        <p:spPr bwMode="auto">
          <a:xfrm>
            <a:off x="0" y="3287190"/>
            <a:ext cx="2808287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ar-DZ" sz="3200" b="1" dirty="0">
                <a:solidFill>
                  <a:srgbClr val="00B0F0"/>
                </a:solidFill>
                <a:latin typeface="Andalus" pitchFamily="18" charset="-78"/>
                <a:cs typeface="Andalus" pitchFamily="18" charset="-78"/>
              </a:rPr>
              <a:t>من إعداد الأستاذة: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ar-DZ" sz="3200" b="1" dirty="0">
                <a:solidFill>
                  <a:srgbClr val="00B0F0"/>
                </a:solidFill>
                <a:latin typeface="Andalus" pitchFamily="18" charset="-78"/>
                <a:cs typeface="Andalus" pitchFamily="18" charset="-78"/>
              </a:rPr>
              <a:t>فاطمة الزهراء طاهري</a:t>
            </a:r>
            <a:endParaRPr lang="fr-FR" sz="3200" b="1" dirty="0">
              <a:solidFill>
                <a:srgbClr val="00B0F0"/>
              </a:solidFill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DZ" sz="2800" b="1" dirty="0" smtClean="0">
                <a:solidFill>
                  <a:schemeClr val="bg2">
                    <a:lumMod val="10000"/>
                  </a:schemeClr>
                </a:solidFill>
              </a:rPr>
              <a:t>حساب النتائج حسب الوظيفة</a:t>
            </a:r>
            <a:endParaRPr lang="ar-DZ" sz="2800" b="1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48127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9647859"/>
              </p:ext>
            </p:extLst>
          </p:nvPr>
        </p:nvGraphicFramePr>
        <p:xfrm>
          <a:off x="2242877" y="450938"/>
          <a:ext cx="5197583" cy="5675226"/>
        </p:xfrm>
        <a:graphic>
          <a:graphicData uri="http://schemas.openxmlformats.org/drawingml/2006/table">
            <a:tbl>
              <a:tblPr rtl="1" firstRow="1" firstCol="1" lastRow="1" lastCol="1" bandRow="1" bandCol="1"/>
              <a:tblGrid>
                <a:gridCol w="3015964"/>
                <a:gridCol w="737981"/>
                <a:gridCol w="808730"/>
                <a:gridCol w="634908"/>
              </a:tblGrid>
              <a:tr h="22701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200" b="1">
                          <a:effectLst/>
                          <a:latin typeface="Calibri"/>
                          <a:ea typeface="Times New Roman"/>
                          <a:cs typeface="Simplified Arabic"/>
                        </a:rPr>
                        <a:t>البيــان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200" b="1">
                          <a:effectLst/>
                          <a:latin typeface="Calibri"/>
                          <a:ea typeface="Times New Roman"/>
                          <a:cs typeface="Simplified Arabic"/>
                        </a:rPr>
                        <a:t>ملاحظة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b="1">
                          <a:effectLst/>
                          <a:latin typeface="Calibri"/>
                          <a:ea typeface="Times New Roman"/>
                          <a:cs typeface="Simplified Arabic"/>
                        </a:rPr>
                        <a:t>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b="1">
                          <a:effectLst/>
                          <a:latin typeface="Calibri"/>
                          <a:ea typeface="Times New Roman"/>
                          <a:cs typeface="Simplified Arabic"/>
                        </a:rPr>
                        <a:t>N-1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48216"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200" dirty="0">
                          <a:effectLst/>
                          <a:latin typeface="Calibri"/>
                          <a:ea typeface="Times New Roman"/>
                          <a:cs typeface="Simplified Arabic"/>
                        </a:rPr>
                        <a:t>رقم الأعمال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32321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200" dirty="0">
                          <a:effectLst/>
                          <a:latin typeface="Calibri"/>
                          <a:ea typeface="Times New Roman"/>
                          <a:cs typeface="Simplified Arabic"/>
                        </a:rPr>
                        <a:t>كلفة المبيعات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323215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/>
                          <a:latin typeface="Calibri"/>
                          <a:ea typeface="Times New Roman"/>
                          <a:cs typeface="Simplified Arabic"/>
                        </a:rPr>
                        <a:t>هامش الربح الإجمالي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32321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200" dirty="0">
                          <a:effectLst/>
                          <a:latin typeface="Calibri"/>
                          <a:ea typeface="Times New Roman"/>
                          <a:cs typeface="Simplified Arabic"/>
                        </a:rPr>
                        <a:t>منتجات أخرى </a:t>
                      </a:r>
                      <a:r>
                        <a:rPr lang="ar-DZ" sz="1200" dirty="0" err="1">
                          <a:effectLst/>
                          <a:latin typeface="Calibri"/>
                          <a:ea typeface="Times New Roman"/>
                          <a:cs typeface="Simplified Arabic"/>
                        </a:rPr>
                        <a:t>عملياتية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32321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200" dirty="0">
                          <a:effectLst/>
                          <a:latin typeface="Calibri"/>
                          <a:ea typeface="Times New Roman"/>
                          <a:cs typeface="Simplified Arabic"/>
                        </a:rPr>
                        <a:t>التكاليف التجارية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32321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200" dirty="0">
                          <a:effectLst/>
                          <a:latin typeface="Calibri"/>
                          <a:ea typeface="Times New Roman"/>
                          <a:cs typeface="Simplified Arabic"/>
                        </a:rPr>
                        <a:t>الأعباء الإدارية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32321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200" dirty="0">
                          <a:effectLst/>
                          <a:latin typeface="Calibri"/>
                          <a:ea typeface="Times New Roman"/>
                          <a:cs typeface="Simplified Arabic"/>
                        </a:rPr>
                        <a:t>أعباء أخرى </a:t>
                      </a:r>
                      <a:r>
                        <a:rPr lang="ar-DZ" sz="1200" dirty="0" err="1">
                          <a:effectLst/>
                          <a:latin typeface="Calibri"/>
                          <a:ea typeface="Times New Roman"/>
                          <a:cs typeface="Simplified Arabic"/>
                        </a:rPr>
                        <a:t>عملياتية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323215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/>
                          <a:latin typeface="Calibri"/>
                          <a:ea typeface="Times New Roman"/>
                          <a:cs typeface="Simplified Arabic"/>
                        </a:rPr>
                        <a:t>النتيجة </a:t>
                      </a:r>
                      <a:r>
                        <a:rPr lang="ar-DZ" sz="1200" b="1" dirty="0" err="1">
                          <a:effectLst/>
                          <a:latin typeface="Calibri"/>
                          <a:ea typeface="Times New Roman"/>
                          <a:cs typeface="Simplified Arabic"/>
                        </a:rPr>
                        <a:t>العملياتية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32321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200" dirty="0">
                          <a:effectLst/>
                          <a:latin typeface="Calibri"/>
                          <a:ea typeface="Times New Roman"/>
                          <a:cs typeface="Simplified Arabic"/>
                        </a:rPr>
                        <a:t>تقديم تفاصيل الأعباء حسب الطبيعة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32321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200" dirty="0">
                          <a:effectLst/>
                          <a:latin typeface="Calibri"/>
                          <a:ea typeface="Times New Roman"/>
                          <a:cs typeface="Simplified Arabic"/>
                        </a:rPr>
                        <a:t>(مصاريف المستخدمين، مخصصات </a:t>
                      </a:r>
                      <a:r>
                        <a:rPr lang="ar-DZ" sz="1200" dirty="0" err="1">
                          <a:effectLst/>
                          <a:latin typeface="Calibri"/>
                          <a:ea typeface="Times New Roman"/>
                          <a:cs typeface="Simplified Arabic"/>
                        </a:rPr>
                        <a:t>الاهتلاكات</a:t>
                      </a:r>
                      <a:r>
                        <a:rPr lang="ar-DZ" sz="1200" dirty="0">
                          <a:effectLst/>
                          <a:latin typeface="Calibri"/>
                          <a:ea typeface="Times New Roman"/>
                          <a:cs typeface="Simplified Arabic"/>
                        </a:rPr>
                        <a:t>)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32321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200" dirty="0">
                          <a:effectLst/>
                          <a:latin typeface="Calibri"/>
                          <a:ea typeface="Times New Roman"/>
                          <a:cs typeface="Simplified Arabic"/>
                        </a:rPr>
                        <a:t>منتجات مالية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32321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200" dirty="0">
                          <a:effectLst/>
                          <a:latin typeface="Calibri"/>
                          <a:ea typeface="Times New Roman"/>
                          <a:cs typeface="Simplified Arabic"/>
                        </a:rPr>
                        <a:t>الأعباء المالية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32321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/>
                          <a:latin typeface="Calibri"/>
                          <a:ea typeface="Times New Roman"/>
                          <a:cs typeface="Simplified Arabic"/>
                        </a:rPr>
                        <a:t>النتيجة العادية قبل الضريبة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32321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200" dirty="0">
                          <a:effectLst/>
                          <a:latin typeface="Calibri"/>
                          <a:ea typeface="Times New Roman"/>
                          <a:cs typeface="Simplified Arabic"/>
                        </a:rPr>
                        <a:t>الضرائب الواجبة على النتائج العادية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32321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200" dirty="0">
                          <a:effectLst/>
                          <a:latin typeface="Calibri"/>
                          <a:ea typeface="Times New Roman"/>
                          <a:cs typeface="Simplified Arabic"/>
                        </a:rPr>
                        <a:t>الضرائب المؤجلة على النتائج العادية (التغيرات)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32321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/>
                          <a:latin typeface="Calibri"/>
                          <a:ea typeface="Times New Roman"/>
                          <a:cs typeface="Simplified Arabic"/>
                        </a:rPr>
                        <a:t>النتيجة الصافية للأنشطة العادية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32321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200" dirty="0">
                          <a:effectLst/>
                          <a:latin typeface="Calibri"/>
                          <a:ea typeface="Times New Roman"/>
                          <a:cs typeface="Simplified Arabic"/>
                        </a:rPr>
                        <a:t>الأعباء غير العادية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32321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200" dirty="0">
                          <a:effectLst/>
                          <a:latin typeface="Calibri"/>
                          <a:ea typeface="Times New Roman"/>
                          <a:cs typeface="Simplified Arabic"/>
                        </a:rPr>
                        <a:t>المنتجات غير العادية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32321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/>
                          <a:latin typeface="Calibri"/>
                          <a:ea typeface="Times New Roman"/>
                          <a:cs typeface="Simplified Arabic"/>
                        </a:rPr>
                        <a:t>النتيجة الصافية للسنة المالية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32321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200" dirty="0">
                          <a:effectLst/>
                          <a:latin typeface="Calibri"/>
                          <a:ea typeface="Times New Roman"/>
                          <a:cs typeface="Simplified Arabic"/>
                        </a:rPr>
                        <a:t>حصة الشركات الموضوعة موضع المعادلة في النتيجة الصافية (1)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32321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/>
                          <a:latin typeface="Calibri"/>
                          <a:ea typeface="Times New Roman"/>
                          <a:cs typeface="Simplified Arabic"/>
                        </a:rPr>
                        <a:t>النتيجة الصافية للمجموع المدمج (1)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32321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200" dirty="0">
                          <a:effectLst/>
                          <a:latin typeface="Calibri"/>
                          <a:ea typeface="Times New Roman"/>
                          <a:cs typeface="Simplified Arabic"/>
                        </a:rPr>
                        <a:t>منها حصة ذوي الأقلية (1)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32321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200" dirty="0">
                          <a:effectLst/>
                          <a:latin typeface="Calibri"/>
                          <a:ea typeface="Times New Roman"/>
                          <a:cs typeface="Simplified Arabic"/>
                        </a:rPr>
                        <a:t>حصة الجمع (1)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200" b="1">
                          <a:effectLst/>
                          <a:latin typeface="Calibri"/>
                          <a:ea typeface="Times New Roman"/>
                          <a:cs typeface="Simplified Arabic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200" b="1">
                          <a:effectLst/>
                          <a:latin typeface="Calibri"/>
                          <a:ea typeface="Times New Roman"/>
                          <a:cs typeface="Simplified Arabic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200" b="1" dirty="0">
                          <a:effectLst/>
                          <a:latin typeface="Calibri"/>
                          <a:ea typeface="Times New Roman"/>
                          <a:cs typeface="Simplified Arabic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89976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11036" y="2254685"/>
            <a:ext cx="2868460" cy="1503123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400" b="1" dirty="0" smtClean="0">
                <a:solidFill>
                  <a:schemeClr val="bg2"/>
                </a:solidFill>
              </a:rPr>
              <a:t>في الشركة التجارية</a:t>
            </a:r>
            <a:endParaRPr lang="ar-DZ" sz="2400" b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8944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9179253"/>
              </p:ext>
            </p:extLst>
          </p:nvPr>
        </p:nvGraphicFramePr>
        <p:xfrm>
          <a:off x="1227550" y="1069301"/>
          <a:ext cx="6363222" cy="4463796"/>
        </p:xfrm>
        <a:graphic>
          <a:graphicData uri="http://schemas.openxmlformats.org/drawingml/2006/table">
            <a:tbl>
              <a:tblPr rtl="1" firstRow="1" firstCol="1" bandRow="1"/>
              <a:tblGrid>
                <a:gridCol w="2216040"/>
                <a:gridCol w="715324"/>
                <a:gridCol w="1098010"/>
                <a:gridCol w="1242768"/>
                <a:gridCol w="1091080"/>
              </a:tblGrid>
              <a:tr h="609435">
                <a:tc>
                  <a:txBody>
                    <a:bodyPr/>
                    <a:lstStyle/>
                    <a:p>
                      <a:pPr indent="21590" algn="just" rtl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DZ" sz="1600" b="1">
                          <a:effectLst/>
                          <a:latin typeface="Calibri"/>
                          <a:ea typeface="Calibri"/>
                          <a:cs typeface="Arial"/>
                        </a:rPr>
                        <a:t>البيان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just" rtl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DZ" sz="1600" b="1">
                          <a:effectLst/>
                          <a:latin typeface="Calibri"/>
                          <a:ea typeface="Calibri"/>
                          <a:cs typeface="Arial"/>
                        </a:rPr>
                        <a:t>المبلغ الموزع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just" rtl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DZ" sz="1600" b="1">
                          <a:effectLst/>
                          <a:latin typeface="Calibri"/>
                          <a:ea typeface="Calibri"/>
                          <a:cs typeface="Arial"/>
                        </a:rPr>
                        <a:t>وظيفة الشراء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just" rtl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DZ" sz="1600" b="1">
                          <a:effectLst/>
                          <a:latin typeface="Calibri"/>
                          <a:ea typeface="Calibri"/>
                          <a:cs typeface="Arial"/>
                        </a:rPr>
                        <a:t>الوظيفة التجارية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just" rtl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DZ" sz="1600" b="1">
                          <a:effectLst/>
                          <a:latin typeface="Calibri"/>
                          <a:ea typeface="Calibri"/>
                          <a:cs typeface="Arial"/>
                        </a:rPr>
                        <a:t>وظيفة الإدارة والمالية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8385">
                <a:tc>
                  <a:txBody>
                    <a:bodyPr/>
                    <a:lstStyle/>
                    <a:p>
                      <a:pPr indent="21590"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DZ" sz="1800" b="1">
                          <a:effectLst/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r>
                        <a:rPr lang="ar-DZ" sz="1600" b="1">
                          <a:effectLst/>
                          <a:latin typeface="Calibri"/>
                          <a:ea typeface="Calibri"/>
                          <a:cs typeface="Arial"/>
                        </a:rPr>
                        <a:t>-المشتريات المستهلكة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21590"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DZ" sz="1600" b="1">
                          <a:effectLst/>
                          <a:latin typeface="Calibri"/>
                          <a:ea typeface="Calibri"/>
                          <a:cs typeface="Arial"/>
                        </a:rPr>
                        <a:t>باستثناء ح/600 وح/6030 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21590"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DZ" sz="1600" b="1">
                          <a:effectLst/>
                          <a:latin typeface="Calibri"/>
                          <a:ea typeface="Calibri"/>
                          <a:cs typeface="Arial"/>
                        </a:rPr>
                        <a:t>2-الخدمات الخارجية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21590"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DZ" sz="1600" b="1">
                          <a:effectLst/>
                          <a:latin typeface="Calibri"/>
                          <a:ea typeface="Calibri"/>
                          <a:cs typeface="Arial"/>
                        </a:rPr>
                        <a:t>3-الخدمات الخارجية الأخرى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21590"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DZ" sz="1600" b="1">
                          <a:effectLst/>
                          <a:latin typeface="Calibri"/>
                          <a:ea typeface="Calibri"/>
                          <a:cs typeface="Arial"/>
                        </a:rPr>
                        <a:t>4-أعباء المستخدمين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21590"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DZ" sz="1600" b="1">
                          <a:effectLst/>
                          <a:latin typeface="Calibri"/>
                          <a:ea typeface="Calibri"/>
                          <a:cs typeface="Arial"/>
                        </a:rPr>
                        <a:t>5-الضرائب والرسوم والمدفوعات المماثلة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21590"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DZ" sz="1600" b="1">
                          <a:effectLst/>
                          <a:latin typeface="Calibri"/>
                          <a:ea typeface="Calibri"/>
                          <a:cs typeface="Arial"/>
                        </a:rPr>
                        <a:t>6-مخصصات الاهتلاكات والمؤونات وخسائر القيمة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23215" algn="just" rtl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DZ" sz="1800" b="1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323215" algn="just" rtl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DZ" sz="1800" b="1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323215" algn="just" rtl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DZ" sz="1800" b="1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323215" algn="just" rtl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DZ" sz="1800" b="1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23215" algn="just" rtl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DZ" sz="1800" b="1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323215" algn="just" rtl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DZ" sz="1800" b="1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323215" algn="just" rtl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DZ" sz="1800" b="1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323215" algn="just" rtl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DZ" sz="1800" b="1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323215" algn="just" rtl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DZ" sz="1800" b="1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23215" algn="just" rtl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DZ" sz="1800" b="1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323215" algn="just" rtl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DZ" sz="1800" b="1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323215" algn="just" rtl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DZ" sz="1800" b="1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323215" algn="just" rtl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DZ" sz="1800" b="1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323215" algn="just" rtl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DZ" sz="1800" b="1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323215" algn="just" rtl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DZ" sz="1800" b="1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23215" algn="just" rtl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DZ" sz="1800" b="1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323215" algn="just" rtl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DZ" sz="1800" b="1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323215" algn="just" rtl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DZ" sz="1800" b="1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323215" algn="just" rtl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DZ" sz="1800" b="1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503">
                <a:tc>
                  <a:txBody>
                    <a:bodyPr/>
                    <a:lstStyle/>
                    <a:p>
                      <a:pPr indent="323215" algn="just" rtl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DZ" sz="1800" b="1">
                          <a:effectLst/>
                          <a:latin typeface="Calibri"/>
                          <a:ea typeface="Calibri"/>
                          <a:cs typeface="Arial"/>
                        </a:rPr>
                        <a:t>المجموع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23215" algn="just" rtl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DZ" sz="1800" b="1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23215" algn="just" rtl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DZ" sz="1800" b="1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23215" algn="just" rtl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DZ" sz="1800" b="1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23215" algn="just" rtl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DZ" sz="18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43954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5364" y="1469489"/>
            <a:ext cx="5611661" cy="35035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23215" algn="r" rtl="1">
              <a:lnSpc>
                <a:spcPct val="150000"/>
              </a:lnSpc>
              <a:spcAft>
                <a:spcPts val="1000"/>
              </a:spcAft>
            </a:pPr>
            <a:r>
              <a:rPr lang="ar-DZ" dirty="0">
                <a:solidFill>
                  <a:schemeClr val="bg2">
                    <a:lumMod val="10000"/>
                  </a:schemeClr>
                </a:solidFill>
                <a:latin typeface="Calibri"/>
                <a:ea typeface="Times New Roman"/>
                <a:cs typeface="Arial"/>
              </a:rPr>
              <a:t>تكلفة المبيعات=حساب 600 ±حـ6030 (تغير المخزون من البضاعة)+مجموع أعباء وظيفة الشراء.</a:t>
            </a:r>
            <a:endParaRPr lang="en-US" sz="1400" dirty="0">
              <a:solidFill>
                <a:schemeClr val="bg2">
                  <a:lumMod val="10000"/>
                </a:schemeClr>
              </a:solidFill>
              <a:latin typeface="Calibri"/>
              <a:ea typeface="Calibri"/>
              <a:cs typeface="Arial"/>
            </a:endParaRPr>
          </a:p>
          <a:p>
            <a:pPr indent="323215" algn="r" rtl="1">
              <a:lnSpc>
                <a:spcPct val="150000"/>
              </a:lnSpc>
              <a:spcAft>
                <a:spcPts val="1000"/>
              </a:spcAft>
            </a:pPr>
            <a:r>
              <a:rPr lang="ar-DZ" dirty="0">
                <a:solidFill>
                  <a:schemeClr val="bg2">
                    <a:lumMod val="10000"/>
                  </a:schemeClr>
                </a:solidFill>
                <a:latin typeface="Calibri"/>
                <a:ea typeface="Times New Roman"/>
                <a:cs typeface="Arial"/>
              </a:rPr>
              <a:t>إذا كان ح/6030 مدينا يضاف إلى ح/600 مشتريات البضاعة المباعة</a:t>
            </a:r>
            <a:endParaRPr lang="en-US" sz="1400" dirty="0">
              <a:solidFill>
                <a:schemeClr val="bg2">
                  <a:lumMod val="10000"/>
                </a:schemeClr>
              </a:solidFill>
              <a:latin typeface="Calibri"/>
              <a:ea typeface="Calibri"/>
              <a:cs typeface="Arial"/>
            </a:endParaRPr>
          </a:p>
          <a:p>
            <a:pPr indent="323215" algn="r" rtl="1">
              <a:lnSpc>
                <a:spcPct val="150000"/>
              </a:lnSpc>
              <a:spcAft>
                <a:spcPts val="1000"/>
              </a:spcAft>
            </a:pPr>
            <a:r>
              <a:rPr lang="ar-DZ" dirty="0">
                <a:solidFill>
                  <a:schemeClr val="bg2">
                    <a:lumMod val="10000"/>
                  </a:schemeClr>
                </a:solidFill>
                <a:latin typeface="Calibri"/>
                <a:ea typeface="Times New Roman"/>
                <a:cs typeface="Arial"/>
              </a:rPr>
              <a:t>إذا كان ح/6030 دائنا يطرح من ح/600</a:t>
            </a:r>
            <a:endParaRPr lang="en-US" sz="1400" dirty="0">
              <a:solidFill>
                <a:schemeClr val="bg2">
                  <a:lumMod val="10000"/>
                </a:schemeClr>
              </a:solidFill>
              <a:latin typeface="Calibri"/>
              <a:ea typeface="Calibri"/>
              <a:cs typeface="Arial"/>
            </a:endParaRPr>
          </a:p>
          <a:p>
            <a:pPr indent="323215" algn="r" rtl="1">
              <a:lnSpc>
                <a:spcPct val="150000"/>
              </a:lnSpc>
              <a:spcAft>
                <a:spcPts val="1000"/>
              </a:spcAft>
            </a:pPr>
            <a:r>
              <a:rPr lang="ar-DZ" dirty="0">
                <a:solidFill>
                  <a:schemeClr val="bg2">
                    <a:lumMod val="10000"/>
                  </a:schemeClr>
                </a:solidFill>
                <a:latin typeface="Calibri"/>
                <a:ea typeface="Times New Roman"/>
                <a:cs typeface="Arial"/>
              </a:rPr>
              <a:t>التكاليف التجارية =مجموع أعباء الوظيفة التجارية</a:t>
            </a:r>
            <a:endParaRPr lang="en-US" sz="1400" dirty="0">
              <a:solidFill>
                <a:schemeClr val="bg2">
                  <a:lumMod val="10000"/>
                </a:schemeClr>
              </a:solidFill>
              <a:latin typeface="Calibri"/>
              <a:ea typeface="Calibri"/>
              <a:cs typeface="Arial"/>
            </a:endParaRPr>
          </a:p>
          <a:p>
            <a:pPr indent="323215" algn="r" rtl="1">
              <a:lnSpc>
                <a:spcPct val="150000"/>
              </a:lnSpc>
              <a:spcAft>
                <a:spcPts val="1000"/>
              </a:spcAft>
            </a:pPr>
            <a:r>
              <a:rPr lang="ar-DZ" dirty="0">
                <a:solidFill>
                  <a:schemeClr val="bg2">
                    <a:lumMod val="10000"/>
                  </a:schemeClr>
                </a:solidFill>
                <a:latin typeface="Calibri"/>
                <a:ea typeface="Times New Roman"/>
                <a:cs typeface="Arial"/>
              </a:rPr>
              <a:t>الأعباء الإدارية =مجموع أعباء وظيفة الإدارة والمالية</a:t>
            </a:r>
            <a:endParaRPr lang="en-US" sz="1400" dirty="0">
              <a:solidFill>
                <a:schemeClr val="bg2">
                  <a:lumMod val="10000"/>
                </a:schemeClr>
              </a:solidFill>
              <a:latin typeface="Calibri"/>
              <a:ea typeface="Calibri"/>
              <a:cs typeface="Arial"/>
            </a:endParaRPr>
          </a:p>
          <a:p>
            <a:pPr algn="r" rtl="1"/>
            <a:r>
              <a:rPr lang="ar-DZ" dirty="0">
                <a:solidFill>
                  <a:schemeClr val="bg2">
                    <a:lumMod val="10000"/>
                  </a:schemeClr>
                </a:solidFill>
                <a:ea typeface="Times New Roman"/>
                <a:cs typeface="Arial"/>
              </a:rPr>
              <a:t>أما الباقي فيؤخذ مباشرة من حساب النتائج حسب الطبيعة</a:t>
            </a:r>
            <a:endParaRPr lang="ar-DZ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31224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11036" y="2254685"/>
            <a:ext cx="2868460" cy="1503123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400" b="1" dirty="0" smtClean="0">
                <a:solidFill>
                  <a:schemeClr val="bg2"/>
                </a:solidFill>
              </a:rPr>
              <a:t>في الشركة الانتاجية</a:t>
            </a:r>
            <a:endParaRPr lang="ar-DZ" sz="2400" b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2571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6833918"/>
              </p:ext>
            </p:extLst>
          </p:nvPr>
        </p:nvGraphicFramePr>
        <p:xfrm>
          <a:off x="475988" y="1402915"/>
          <a:ext cx="7427935" cy="4463796"/>
        </p:xfrm>
        <a:graphic>
          <a:graphicData uri="http://schemas.openxmlformats.org/drawingml/2006/table">
            <a:tbl>
              <a:tblPr rtl="1" firstRow="1" firstCol="1" bandRow="1"/>
              <a:tblGrid>
                <a:gridCol w="2106068"/>
                <a:gridCol w="726527"/>
                <a:gridCol w="1115207"/>
                <a:gridCol w="1262232"/>
                <a:gridCol w="1108169"/>
                <a:gridCol w="1109732"/>
              </a:tblGrid>
              <a:tr h="653633">
                <a:tc>
                  <a:txBody>
                    <a:bodyPr/>
                    <a:lstStyle/>
                    <a:p>
                      <a:pPr indent="20955" algn="just" rtl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DZ" sz="16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البيان</a:t>
                      </a:r>
                      <a:endParaRPr lang="en-US" sz="14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955" algn="just" rtl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DZ" sz="1600" b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المبلغ الموزع</a:t>
                      </a:r>
                      <a:endParaRPr lang="en-US" sz="1400" b="1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955" algn="just" rtl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DZ" sz="1600" b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وظيفة الشراء</a:t>
                      </a:r>
                      <a:endParaRPr lang="en-US" sz="1400" b="1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955" algn="just" rtl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DZ" sz="1600" b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الوظيفة التجارية</a:t>
                      </a:r>
                      <a:endParaRPr lang="en-US" sz="1400" b="1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955" algn="just" rtl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DZ" sz="1600" b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وظيفة الإدارة والمالية</a:t>
                      </a:r>
                      <a:endParaRPr lang="en-US" sz="1400" b="1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955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600" b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وظيفة الانتاج </a:t>
                      </a:r>
                      <a:endParaRPr lang="en-US" sz="1400" b="1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4617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DZ" sz="1800" b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r>
                        <a:rPr lang="ar-DZ" sz="1600" b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-المشتريات المستهلكة</a:t>
                      </a:r>
                      <a:endParaRPr lang="en-US" sz="1400" b="1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DZ" sz="1600" b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باستثناء ح/601 و ح/6031</a:t>
                      </a:r>
                      <a:endParaRPr lang="en-US" sz="1400" b="1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DZ" sz="1600" b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2-الخدمات الخارجية</a:t>
                      </a:r>
                      <a:endParaRPr lang="en-US" sz="1400" b="1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DZ" sz="1600" b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3-الخدمات الخارجية الأخرى</a:t>
                      </a:r>
                      <a:endParaRPr lang="en-US" sz="1400" b="1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DZ" sz="1600" b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4-أعباء المستخدمين</a:t>
                      </a:r>
                      <a:endParaRPr lang="en-US" sz="1400" b="1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DZ" sz="1600" b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5-الضرائب والرسوم والمدفوعات المماثلة</a:t>
                      </a:r>
                      <a:endParaRPr lang="en-US" sz="1400" b="1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DZ" sz="1600" b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6-مخصصات الاهتلاكات والمؤونات وخسائر القيمة</a:t>
                      </a:r>
                      <a:endParaRPr lang="en-US" sz="1400" b="1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23215" algn="just" rtl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DZ" sz="1800" b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400" b="1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323215" algn="just" rtl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DZ" sz="1800" b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400" b="1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323215" algn="just" rtl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DZ" sz="1800" b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400" b="1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323215" algn="just" rtl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DZ" sz="1800" b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400" b="1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23215" algn="just" rtl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DZ" sz="1800" b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400" b="1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323215" algn="just" rtl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DZ" sz="1800" b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400" b="1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323215" algn="just" rtl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DZ" sz="1800" b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400" b="1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323215" algn="just" rtl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DZ" sz="1800" b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400" b="1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323215" algn="just" rtl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DZ" sz="1800" b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400" b="1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23215" algn="just" rtl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DZ" sz="1800" b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400" b="1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323215" algn="just" rtl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DZ" sz="1800" b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400" b="1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323215" algn="just" rtl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DZ" sz="1800" b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400" b="1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323215" algn="just" rtl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DZ" sz="1800" b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400" b="1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323215" algn="just" rtl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DZ" sz="1800" b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400" b="1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323215" algn="just" rtl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DZ" sz="1800" b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400" b="1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23215" algn="just" rtl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DZ" sz="1800" b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400" b="1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323215" algn="just" rtl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DZ" sz="1800" b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400" b="1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323215" algn="just" rtl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DZ" sz="1800" b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400" b="1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323215" algn="just" rtl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DZ" sz="1800" b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400" b="1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23215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800" b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400" b="1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323215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800" b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400" b="1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323215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800" b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400" b="1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323215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800" b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400" b="1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323215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800" b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400" b="1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323215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800" b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400" b="1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indent="323215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800" b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400" b="1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286">
                <a:tc>
                  <a:txBody>
                    <a:bodyPr/>
                    <a:lstStyle/>
                    <a:p>
                      <a:pPr indent="323215" algn="just" rtl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DZ" sz="1800" b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المجموع</a:t>
                      </a:r>
                      <a:endParaRPr lang="en-US" sz="1400" b="1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23215" algn="just" rtl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DZ" sz="1800" b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400" b="1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23215" algn="just" rtl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DZ" sz="1800" b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400" b="1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23215" algn="just" rtl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DZ" sz="1800" b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400" b="1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23215" algn="just" rtl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DZ" sz="1800" b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400" b="1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23215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8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4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57387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0" y="1046019"/>
            <a:ext cx="5906022" cy="5421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23215" algn="r" rtl="1">
              <a:lnSpc>
                <a:spcPct val="150000"/>
              </a:lnSpc>
              <a:spcAft>
                <a:spcPts val="1000"/>
              </a:spcAft>
            </a:pPr>
            <a:r>
              <a:rPr lang="ar-DZ" dirty="0">
                <a:solidFill>
                  <a:schemeClr val="bg2">
                    <a:lumMod val="10000"/>
                  </a:schemeClr>
                </a:solidFill>
                <a:latin typeface="Calibri"/>
                <a:ea typeface="Times New Roman"/>
                <a:cs typeface="Arial"/>
              </a:rPr>
              <a:t>تكلفة المبيعات = تكلفة إنتاج الفترة ــ تكلفة الإنتاج المخزن</a:t>
            </a:r>
            <a:endParaRPr lang="en-US" sz="1400" dirty="0">
              <a:solidFill>
                <a:schemeClr val="bg2">
                  <a:lumMod val="10000"/>
                </a:schemeClr>
              </a:solidFill>
              <a:latin typeface="Calibri"/>
              <a:ea typeface="Calibri"/>
              <a:cs typeface="Arial"/>
            </a:endParaRPr>
          </a:p>
          <a:p>
            <a:pPr indent="323215" algn="r" rtl="1">
              <a:lnSpc>
                <a:spcPct val="150000"/>
              </a:lnSpc>
              <a:spcAft>
                <a:spcPts val="1000"/>
              </a:spcAft>
            </a:pPr>
            <a:r>
              <a:rPr lang="ar-DZ" dirty="0" smtClean="0">
                <a:solidFill>
                  <a:schemeClr val="bg2">
                    <a:lumMod val="10000"/>
                  </a:schemeClr>
                </a:solidFill>
                <a:latin typeface="Calibri"/>
                <a:ea typeface="Times New Roman"/>
                <a:cs typeface="Arial"/>
              </a:rPr>
              <a:t>تكلفة </a:t>
            </a:r>
            <a:r>
              <a:rPr lang="ar-DZ" dirty="0">
                <a:solidFill>
                  <a:schemeClr val="bg2">
                    <a:lumMod val="10000"/>
                  </a:schemeClr>
                </a:solidFill>
                <a:latin typeface="Calibri"/>
                <a:ea typeface="Times New Roman"/>
                <a:cs typeface="Arial"/>
              </a:rPr>
              <a:t>المبيعات = حـ/601 ±حـ/6031 (تغير مخزون المواد الأولية) + مجموع أعباء وظيفة الشراء + مجموع أعباء وظيفة الإنتاج ±ح/72 تكلفة الإنتاج المخزن</a:t>
            </a:r>
            <a:endParaRPr lang="en-US" sz="1400" dirty="0">
              <a:solidFill>
                <a:schemeClr val="bg2">
                  <a:lumMod val="10000"/>
                </a:schemeClr>
              </a:solidFill>
              <a:latin typeface="Calibri"/>
              <a:ea typeface="Calibri"/>
              <a:cs typeface="Arial"/>
            </a:endParaRPr>
          </a:p>
          <a:p>
            <a:pPr indent="323215" algn="r" rtl="1">
              <a:lnSpc>
                <a:spcPct val="150000"/>
              </a:lnSpc>
              <a:spcAft>
                <a:spcPts val="1000"/>
              </a:spcAft>
            </a:pPr>
            <a:r>
              <a:rPr lang="ar-DZ" dirty="0">
                <a:solidFill>
                  <a:schemeClr val="bg2">
                    <a:lumMod val="10000"/>
                  </a:schemeClr>
                </a:solidFill>
                <a:latin typeface="Calibri"/>
                <a:ea typeface="Times New Roman"/>
                <a:cs typeface="Arial"/>
              </a:rPr>
              <a:t>إذا كان ح/6031 مدينا يضاف إلى ح/601 مشتريات البضاعة المباعة</a:t>
            </a:r>
            <a:endParaRPr lang="en-US" sz="1400" dirty="0">
              <a:solidFill>
                <a:schemeClr val="bg2">
                  <a:lumMod val="10000"/>
                </a:schemeClr>
              </a:solidFill>
              <a:latin typeface="Calibri"/>
              <a:ea typeface="Calibri"/>
              <a:cs typeface="Arial"/>
            </a:endParaRPr>
          </a:p>
          <a:p>
            <a:pPr indent="323215" algn="r" rtl="1">
              <a:lnSpc>
                <a:spcPct val="150000"/>
              </a:lnSpc>
              <a:spcAft>
                <a:spcPts val="1000"/>
              </a:spcAft>
            </a:pPr>
            <a:r>
              <a:rPr lang="ar-DZ" dirty="0">
                <a:solidFill>
                  <a:schemeClr val="bg2">
                    <a:lumMod val="10000"/>
                  </a:schemeClr>
                </a:solidFill>
                <a:latin typeface="Calibri"/>
                <a:ea typeface="Times New Roman"/>
                <a:cs typeface="Arial"/>
              </a:rPr>
              <a:t>إذا كان ح/6031 دائنا يطرح من ح/601</a:t>
            </a:r>
            <a:endParaRPr lang="en-US" sz="1400" dirty="0">
              <a:solidFill>
                <a:schemeClr val="bg2">
                  <a:lumMod val="10000"/>
                </a:schemeClr>
              </a:solidFill>
              <a:latin typeface="Calibri"/>
              <a:ea typeface="Calibri"/>
              <a:cs typeface="Arial"/>
            </a:endParaRPr>
          </a:p>
          <a:p>
            <a:pPr indent="323215" algn="r" rtl="1">
              <a:lnSpc>
                <a:spcPct val="150000"/>
              </a:lnSpc>
              <a:spcAft>
                <a:spcPts val="1000"/>
              </a:spcAft>
            </a:pPr>
            <a:r>
              <a:rPr lang="ar-DZ" dirty="0">
                <a:solidFill>
                  <a:schemeClr val="bg2">
                    <a:lumMod val="10000"/>
                  </a:schemeClr>
                </a:solidFill>
                <a:latin typeface="Calibri"/>
                <a:ea typeface="Times New Roman"/>
                <a:cs typeface="Arial"/>
              </a:rPr>
              <a:t>ح/72=مخزون آخر مدة- مخزون أول المدة من المنتجات، فإذا كانت النتيجة موجبة فالحساب دائن واذا كانت الاشارة سالبة فالحساب مدين</a:t>
            </a:r>
            <a:endParaRPr lang="en-US" sz="1400" dirty="0">
              <a:solidFill>
                <a:schemeClr val="bg2">
                  <a:lumMod val="10000"/>
                </a:schemeClr>
              </a:solidFill>
              <a:latin typeface="Calibri"/>
              <a:ea typeface="Calibri"/>
              <a:cs typeface="Arial"/>
            </a:endParaRPr>
          </a:p>
          <a:p>
            <a:pPr indent="323215" algn="r" rtl="1">
              <a:lnSpc>
                <a:spcPct val="150000"/>
              </a:lnSpc>
              <a:spcAft>
                <a:spcPts val="1000"/>
              </a:spcAft>
            </a:pPr>
            <a:r>
              <a:rPr lang="ar-DZ" dirty="0">
                <a:solidFill>
                  <a:schemeClr val="bg2">
                    <a:lumMod val="10000"/>
                  </a:schemeClr>
                </a:solidFill>
                <a:latin typeface="Calibri"/>
                <a:ea typeface="Times New Roman"/>
                <a:cs typeface="Arial"/>
              </a:rPr>
              <a:t>التكاليف التجارية = مجموع أعباء الوظيفة التجارية</a:t>
            </a:r>
            <a:endParaRPr lang="en-US" sz="1400" dirty="0">
              <a:solidFill>
                <a:schemeClr val="bg2">
                  <a:lumMod val="10000"/>
                </a:schemeClr>
              </a:solidFill>
              <a:latin typeface="Calibri"/>
              <a:ea typeface="Calibri"/>
              <a:cs typeface="Arial"/>
            </a:endParaRPr>
          </a:p>
          <a:p>
            <a:pPr indent="323215" algn="r" rtl="1">
              <a:lnSpc>
                <a:spcPct val="150000"/>
              </a:lnSpc>
              <a:spcAft>
                <a:spcPts val="1000"/>
              </a:spcAft>
            </a:pPr>
            <a:r>
              <a:rPr lang="ar-DZ" dirty="0">
                <a:solidFill>
                  <a:schemeClr val="bg2">
                    <a:lumMod val="10000"/>
                  </a:schemeClr>
                </a:solidFill>
                <a:latin typeface="Calibri"/>
                <a:ea typeface="Times New Roman"/>
                <a:cs typeface="Arial"/>
              </a:rPr>
              <a:t>التكاليف الإدارية = مجموع أعباء وظيفة الإدارة والمالية</a:t>
            </a:r>
            <a:endParaRPr lang="en-US" sz="1400" dirty="0">
              <a:solidFill>
                <a:schemeClr val="bg2">
                  <a:lumMod val="10000"/>
                </a:schemeClr>
              </a:solidFill>
              <a:latin typeface="Calibri"/>
              <a:ea typeface="Calibri"/>
              <a:cs typeface="Arial"/>
            </a:endParaRPr>
          </a:p>
          <a:p>
            <a:pPr algn="r" rtl="1"/>
            <a:r>
              <a:rPr lang="ar-DZ" dirty="0">
                <a:solidFill>
                  <a:schemeClr val="bg2">
                    <a:lumMod val="10000"/>
                  </a:schemeClr>
                </a:solidFill>
                <a:ea typeface="Times New Roman"/>
                <a:cs typeface="Arial"/>
              </a:rPr>
              <a:t>أما باقي المحتويات فتؤخذ مباشرة من حساب النتائج حسب الطبيعة</a:t>
            </a:r>
            <a:endParaRPr lang="ar-DZ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41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611634" y="638920"/>
            <a:ext cx="45720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dirty="0"/>
              <a:t>يظهر حساب النتائج حسب الطبيعة للإحدى الشركات كما يلي</a:t>
            </a: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7800821"/>
              </p:ext>
            </p:extLst>
          </p:nvPr>
        </p:nvGraphicFramePr>
        <p:xfrm>
          <a:off x="2738716" y="1361107"/>
          <a:ext cx="3992245" cy="3200400"/>
        </p:xfrm>
        <a:graphic>
          <a:graphicData uri="http://schemas.openxmlformats.org/drawingml/2006/table">
            <a:tbl>
              <a:tblPr rtl="1" firstRow="1" firstCol="1" bandRow="1"/>
              <a:tblGrid>
                <a:gridCol w="2462530"/>
                <a:gridCol w="1529715"/>
              </a:tblGrid>
              <a:tr h="0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البيان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المبالغ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المبيعات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150000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استهلاك المواد الأولية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70000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أعباء المستخدمين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50000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أعباء نقل السلع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1500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أعباء كراء مقر الشركة(الايجارات)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2000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اهتلاكات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6000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مجموع الأعباء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129500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الضريبة على أرباح الشركة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5125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النتيجة الصافية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 dirty="0">
                          <a:effectLst/>
                          <a:latin typeface="Calibri"/>
                          <a:ea typeface="Calibri"/>
                          <a:cs typeface="Arial"/>
                        </a:rPr>
                        <a:t>15375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45358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625768"/>
            <a:ext cx="4572000" cy="3226524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323215" algn="just" rtl="1">
              <a:lnSpc>
                <a:spcPct val="150000"/>
              </a:lnSpc>
              <a:spcAft>
                <a:spcPts val="1000"/>
              </a:spcAft>
            </a:pPr>
            <a:r>
              <a:rPr lang="ar-DZ" dirty="0">
                <a:latin typeface="Calibri"/>
                <a:ea typeface="Calibri"/>
                <a:cs typeface="Arial"/>
              </a:rPr>
              <a:t>وقد قدم مكتب مراقبة التسيير للشركة المعلومات التالية:</a:t>
            </a:r>
            <a:endParaRPr lang="en-US" sz="1400" dirty="0">
              <a:latin typeface="Calibri"/>
              <a:ea typeface="Calibri"/>
              <a:cs typeface="Arial"/>
            </a:endParaRPr>
          </a:p>
          <a:p>
            <a:pPr indent="323215" algn="just" rtl="1">
              <a:lnSpc>
                <a:spcPct val="150000"/>
              </a:lnSpc>
              <a:spcAft>
                <a:spcPts val="1000"/>
              </a:spcAft>
            </a:pPr>
            <a:r>
              <a:rPr lang="ar-DZ" dirty="0">
                <a:latin typeface="Calibri"/>
                <a:ea typeface="Calibri"/>
                <a:cs typeface="Arial"/>
              </a:rPr>
              <a:t>تتوزع أعباء المستخدمين كما يلي:</a:t>
            </a:r>
            <a:endParaRPr lang="en-US" sz="1400" dirty="0">
              <a:latin typeface="Calibri"/>
              <a:ea typeface="Calibri"/>
              <a:cs typeface="Arial"/>
            </a:endParaRPr>
          </a:p>
          <a:p>
            <a:pPr indent="323215" algn="just" rtl="1">
              <a:lnSpc>
                <a:spcPct val="150000"/>
              </a:lnSpc>
              <a:spcAft>
                <a:spcPts val="1000"/>
              </a:spcAft>
            </a:pPr>
            <a:r>
              <a:rPr lang="ar-DZ" dirty="0">
                <a:latin typeface="Calibri"/>
                <a:ea typeface="Calibri"/>
                <a:cs typeface="Arial"/>
              </a:rPr>
              <a:t>مستخدمين الانتاج: 30000</a:t>
            </a:r>
            <a:endParaRPr lang="en-US" sz="1400" dirty="0">
              <a:latin typeface="Calibri"/>
              <a:ea typeface="Calibri"/>
              <a:cs typeface="Arial"/>
            </a:endParaRPr>
          </a:p>
          <a:p>
            <a:pPr indent="323215" algn="just" rtl="1">
              <a:lnSpc>
                <a:spcPct val="150000"/>
              </a:lnSpc>
              <a:spcAft>
                <a:spcPts val="1000"/>
              </a:spcAft>
            </a:pPr>
            <a:r>
              <a:rPr lang="ar-DZ" dirty="0">
                <a:latin typeface="Calibri"/>
                <a:ea typeface="Calibri"/>
                <a:cs typeface="Arial"/>
              </a:rPr>
              <a:t>مستخدمين التسويق: 15000</a:t>
            </a:r>
            <a:endParaRPr lang="en-US" sz="1400" dirty="0">
              <a:latin typeface="Calibri"/>
              <a:ea typeface="Calibri"/>
              <a:cs typeface="Arial"/>
            </a:endParaRPr>
          </a:p>
          <a:p>
            <a:pPr indent="323215" algn="just" rtl="1">
              <a:lnSpc>
                <a:spcPct val="150000"/>
              </a:lnSpc>
              <a:spcAft>
                <a:spcPts val="1000"/>
              </a:spcAft>
            </a:pPr>
            <a:r>
              <a:rPr lang="ar-DZ" dirty="0">
                <a:latin typeface="Calibri"/>
                <a:ea typeface="Calibri"/>
                <a:cs typeface="Arial"/>
              </a:rPr>
              <a:t>مستخدمين اداريين: 5000</a:t>
            </a:r>
            <a:endParaRPr lang="en-US" sz="1400" dirty="0">
              <a:latin typeface="Calibri"/>
              <a:ea typeface="Calibri"/>
              <a:cs typeface="Arial"/>
            </a:endParaRPr>
          </a:p>
          <a:p>
            <a:pPr indent="323215" algn="just" rtl="1">
              <a:lnSpc>
                <a:spcPct val="150000"/>
              </a:lnSpc>
              <a:spcAft>
                <a:spcPts val="1000"/>
              </a:spcAft>
            </a:pPr>
            <a:r>
              <a:rPr lang="ar-DZ" dirty="0">
                <a:latin typeface="Calibri"/>
                <a:ea typeface="Calibri"/>
                <a:cs typeface="Arial"/>
              </a:rPr>
              <a:t>كما أن </a:t>
            </a:r>
            <a:r>
              <a:rPr lang="ar-DZ" dirty="0" err="1">
                <a:latin typeface="Calibri"/>
                <a:ea typeface="Calibri"/>
                <a:cs typeface="Arial"/>
              </a:rPr>
              <a:t>الاهتلاكات</a:t>
            </a:r>
            <a:r>
              <a:rPr lang="ar-DZ" dirty="0">
                <a:latin typeface="Calibri"/>
                <a:ea typeface="Calibri"/>
                <a:cs typeface="Arial"/>
              </a:rPr>
              <a:t> تخص معدات الانتاج.</a:t>
            </a:r>
            <a:endParaRPr lang="en-US" sz="1400" dirty="0">
              <a:effectLst/>
              <a:latin typeface="Calibri"/>
              <a:ea typeface="Calibri"/>
              <a:cs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494947" y="4164641"/>
            <a:ext cx="4914487" cy="5866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323215" algn="just" rtl="1">
              <a:lnSpc>
                <a:spcPct val="150000"/>
              </a:lnSpc>
              <a:spcAft>
                <a:spcPts val="1000"/>
              </a:spcAft>
            </a:pPr>
            <a:r>
              <a:rPr lang="ar-DZ" sz="2400" dirty="0">
                <a:solidFill>
                  <a:schemeClr val="bg2">
                    <a:lumMod val="10000"/>
                  </a:schemeClr>
                </a:solidFill>
                <a:latin typeface="Calibri"/>
                <a:ea typeface="Calibri"/>
                <a:cs typeface="Arial"/>
              </a:rPr>
              <a:t>المطلوب: انشاء حساب النتائج حسب الوظيفة.</a:t>
            </a:r>
            <a:endParaRPr lang="en-US" dirty="0">
              <a:solidFill>
                <a:schemeClr val="bg2">
                  <a:lumMod val="10000"/>
                </a:schemeClr>
              </a:solidFill>
              <a:effectLst/>
              <a:latin typeface="Calibri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93441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95402" y="1286709"/>
            <a:ext cx="4572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rtl="1"/>
            <a:r>
              <a:rPr lang="ar-SA" sz="2800" b="1" dirty="0">
                <a:solidFill>
                  <a:schemeClr val="bg2">
                    <a:lumMod val="10000"/>
                  </a:schemeClr>
                </a:solidFill>
              </a:rPr>
              <a:t>يعرف حساب النتائج حسب المرسوم التنفيذي  08/156 المؤرخ بتاريخ 26 ماي 2008 </a:t>
            </a:r>
            <a:r>
              <a:rPr lang="ar-SA" sz="2800" b="1" dirty="0">
                <a:solidFill>
                  <a:srgbClr val="FF0000"/>
                </a:solidFill>
              </a:rPr>
              <a:t>المادة </a:t>
            </a:r>
            <a:r>
              <a:rPr lang="en-US" sz="2800" b="1" dirty="0" smtClean="0">
                <a:solidFill>
                  <a:srgbClr val="FF0000"/>
                </a:solidFill>
              </a:rPr>
              <a:t>:34 </a:t>
            </a:r>
            <a:r>
              <a:rPr lang="ar-DZ" sz="2800" b="1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ar-SA" sz="2800" b="1" dirty="0" smtClean="0">
                <a:solidFill>
                  <a:schemeClr val="bg2">
                    <a:lumMod val="10000"/>
                  </a:schemeClr>
                </a:solidFill>
              </a:rPr>
              <a:t>يعد 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</a:rPr>
              <a:t>حساب النتائج وضعية ملخصة للأعباء والمنتوجات المحققة من طرف الكيان خلال السنة المالية</a:t>
            </a:r>
            <a:r>
              <a:rPr lang="ar-DZ" sz="2800" b="1" dirty="0">
                <a:solidFill>
                  <a:schemeClr val="bg2">
                    <a:lumMod val="10000"/>
                  </a:schemeClr>
                </a:solidFill>
              </a:rPr>
              <a:t>، 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</a:rPr>
              <a:t>ولا يأخذ بعين الاعتبار تاريخ التحصيل أو الدفع ويظهر النتيجة الصافية للسنة ا</a:t>
            </a:r>
            <a:r>
              <a:rPr lang="ar-DZ" sz="2800" b="1" dirty="0">
                <a:solidFill>
                  <a:schemeClr val="bg2">
                    <a:lumMod val="10000"/>
                  </a:schemeClr>
                </a:solidFill>
              </a:rPr>
              <a:t>لم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</a:rPr>
              <a:t>الية بإجراء عملية </a:t>
            </a:r>
            <a:r>
              <a:rPr lang="ar-SA" sz="2800" b="1" dirty="0" smtClean="0">
                <a:solidFill>
                  <a:schemeClr val="bg2">
                    <a:lumMod val="10000"/>
                  </a:schemeClr>
                </a:solidFill>
              </a:rPr>
              <a:t>الطرح</a:t>
            </a:r>
            <a:r>
              <a:rPr lang="ar-DZ" sz="2800" b="1" dirty="0" smtClean="0">
                <a:solidFill>
                  <a:schemeClr val="bg2">
                    <a:lumMod val="10000"/>
                  </a:schemeClr>
                </a:solidFill>
              </a:rPr>
              <a:t>.</a:t>
            </a:r>
            <a:endParaRPr lang="ar-DZ" sz="2800" b="1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6706559"/>
              </p:ext>
            </p:extLst>
          </p:nvPr>
        </p:nvGraphicFramePr>
        <p:xfrm>
          <a:off x="1820740" y="1095242"/>
          <a:ext cx="5702936" cy="2560320"/>
        </p:xfrm>
        <a:graphic>
          <a:graphicData uri="http://schemas.openxmlformats.org/drawingml/2006/table">
            <a:tbl>
              <a:tblPr rtl="1" firstRow="1" firstCol="1" bandRow="1"/>
              <a:tblGrid>
                <a:gridCol w="1626374"/>
                <a:gridCol w="673949"/>
                <a:gridCol w="832416"/>
                <a:gridCol w="797561"/>
                <a:gridCol w="886318"/>
                <a:gridCol w="886318"/>
              </a:tblGrid>
              <a:tr h="152400">
                <a:tc rowSpan="2"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الحساب حسب الطبيعة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المبالغ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التوزيع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D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D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DZ"/>
                    </a:p>
                  </a:txBody>
                  <a:tcPr/>
                </a:tc>
              </a:tr>
              <a:tr h="152400">
                <a:tc vMerge="1">
                  <a:txBody>
                    <a:bodyPr/>
                    <a:lstStyle/>
                    <a:p>
                      <a:pPr rtl="1"/>
                      <a:endParaRPr lang="a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D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وظيفة الشراء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الوظيفة التجارية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وظيفة الادارة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وظيفة الانتاج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الايجارات (ح/61)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أعباء نقل السلع (ح/62)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أعباء المستخدمين (ح/63)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الاهتلاكات (ح/68)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 dirty="0">
                          <a:effectLst/>
                          <a:latin typeface="Calibri"/>
                          <a:ea typeface="Calibri"/>
                          <a:cs typeface="Arial"/>
                        </a:rPr>
                        <a:t>2000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 dirty="0">
                          <a:effectLst/>
                          <a:latin typeface="Calibri"/>
                          <a:ea typeface="Calibri"/>
                          <a:cs typeface="Arial"/>
                        </a:rPr>
                        <a:t>1500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 dirty="0">
                          <a:effectLst/>
                          <a:latin typeface="Calibri"/>
                          <a:ea typeface="Calibri"/>
                          <a:cs typeface="Arial"/>
                        </a:rPr>
                        <a:t>50000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 dirty="0">
                          <a:effectLst/>
                          <a:latin typeface="Calibri"/>
                          <a:ea typeface="Calibri"/>
                          <a:cs typeface="Arial"/>
                        </a:rPr>
                        <a:t>6000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1500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15000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2000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5000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30000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6000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المجموع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1500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15000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7000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 dirty="0">
                          <a:effectLst/>
                          <a:latin typeface="Calibri"/>
                          <a:ea typeface="Calibri"/>
                          <a:cs typeface="Arial"/>
                        </a:rPr>
                        <a:t>36000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54386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89140" y="2492847"/>
            <a:ext cx="7214991" cy="14568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23215" algn="just" rtl="1">
              <a:lnSpc>
                <a:spcPct val="150000"/>
              </a:lnSpc>
              <a:spcAft>
                <a:spcPts val="1000"/>
              </a:spcAft>
            </a:pPr>
            <a:r>
              <a:rPr lang="ar-DZ" dirty="0">
                <a:latin typeface="Calibri"/>
                <a:ea typeface="Calibri"/>
                <a:cs typeface="Arial"/>
              </a:rPr>
              <a:t>تكلفة المبيعات = حـ/601 + مجموع أعباء وظيفة الشراء + مجموع أعباء وظيفة الإنتاج</a:t>
            </a:r>
            <a:endParaRPr lang="en-US" sz="1400" dirty="0">
              <a:latin typeface="Calibri"/>
              <a:ea typeface="Calibri"/>
              <a:cs typeface="Arial"/>
            </a:endParaRPr>
          </a:p>
          <a:p>
            <a:pPr indent="323215" algn="just" rtl="1">
              <a:lnSpc>
                <a:spcPct val="150000"/>
              </a:lnSpc>
              <a:spcAft>
                <a:spcPts val="1000"/>
              </a:spcAft>
            </a:pPr>
            <a:r>
              <a:rPr lang="ar-DZ" dirty="0">
                <a:latin typeface="Calibri"/>
                <a:ea typeface="Calibri"/>
                <a:cs typeface="Arial"/>
              </a:rPr>
              <a:t>		=70000+1500+36000</a:t>
            </a:r>
            <a:endParaRPr lang="en-US" sz="1400" dirty="0">
              <a:latin typeface="Calibri"/>
              <a:ea typeface="Calibri"/>
              <a:cs typeface="Arial"/>
            </a:endParaRPr>
          </a:p>
          <a:p>
            <a:pPr algn="r" rtl="1"/>
            <a:r>
              <a:rPr lang="ar-DZ" dirty="0">
                <a:latin typeface="Calibri"/>
                <a:ea typeface="Calibri"/>
                <a:cs typeface="Arial"/>
              </a:rPr>
              <a:t>		=</a:t>
            </a:r>
            <a:r>
              <a:rPr lang="ar-DZ" dirty="0" smtClean="0">
                <a:latin typeface="Calibri"/>
                <a:ea typeface="Calibri"/>
                <a:cs typeface="Arial"/>
              </a:rPr>
              <a:t>107500</a:t>
            </a:r>
            <a:endParaRPr lang="ar-DZ" dirty="0"/>
          </a:p>
        </p:txBody>
      </p:sp>
    </p:spTree>
    <p:extLst>
      <p:ext uri="{BB962C8B-B14F-4D97-AF65-F5344CB8AC3E}">
        <p14:creationId xmlns:p14="http://schemas.microsoft.com/office/powerpoint/2010/main" val="19292971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04691" y="714076"/>
            <a:ext cx="39116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dirty="0">
                <a:latin typeface="Calibri"/>
                <a:ea typeface="Calibri"/>
                <a:cs typeface="Arial"/>
              </a:rPr>
              <a:t>وعليه يظهر حساب النتائج حسب الوظائف كما يلي:</a:t>
            </a:r>
            <a:endParaRPr lang="ar-DZ" dirty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2867780"/>
              </p:ext>
            </p:extLst>
          </p:nvPr>
        </p:nvGraphicFramePr>
        <p:xfrm>
          <a:off x="2757394" y="1408393"/>
          <a:ext cx="4258945" cy="2880360"/>
        </p:xfrm>
        <a:graphic>
          <a:graphicData uri="http://schemas.openxmlformats.org/drawingml/2006/table">
            <a:tbl>
              <a:tblPr rtl="1" firstRow="1" firstCol="1" bandRow="1"/>
              <a:tblGrid>
                <a:gridCol w="3182620"/>
                <a:gridCol w="1076325"/>
              </a:tblGrid>
              <a:tr h="0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البيان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المبلغ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رقم الأعمال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تكلفة المبيعات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150000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107500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الهامش الاجمالي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42500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التكلفة التجارية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التكلفة الادارية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15000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7000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النتيجة العملياتية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20500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الضريبة على أرباح الشركات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5125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  <a:latin typeface="Calibri"/>
                          <a:ea typeface="Calibri"/>
                          <a:cs typeface="Arial"/>
                        </a:rPr>
                        <a:t>النتيجة الصافية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400" dirty="0">
                          <a:effectLst/>
                          <a:latin typeface="Calibri"/>
                          <a:ea typeface="Calibri"/>
                          <a:cs typeface="Arial"/>
                        </a:rPr>
                        <a:t>15375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4945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453019" y="3770616"/>
            <a:ext cx="631311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spcAft>
                <a:spcPts val="0"/>
              </a:spcAft>
            </a:pPr>
            <a:r>
              <a:rPr lang="ar-DZ" sz="2400" b="1" dirty="0">
                <a:solidFill>
                  <a:schemeClr val="bg2">
                    <a:lumMod val="10000"/>
                  </a:schemeClr>
                </a:solidFill>
                <a:latin typeface="Calibri"/>
                <a:ea typeface="Calibri"/>
                <a:cs typeface="Arial"/>
              </a:rPr>
              <a:t>كما تم تعريفه في الجريدة الرسمية في 2009 </a:t>
            </a:r>
            <a:r>
              <a:rPr lang="ar-DZ" sz="2400" b="1" dirty="0" smtClean="0">
                <a:solidFill>
                  <a:schemeClr val="bg2">
                    <a:lumMod val="10000"/>
                  </a:schemeClr>
                </a:solidFill>
                <a:latin typeface="Calibri"/>
                <a:ea typeface="Calibri"/>
                <a:cs typeface="Arial"/>
              </a:rPr>
              <a:t>كما يلي: </a:t>
            </a:r>
            <a:r>
              <a:rPr lang="ar-DZ" sz="2400" b="1" dirty="0">
                <a:solidFill>
                  <a:schemeClr val="bg2">
                    <a:lumMod val="10000"/>
                  </a:schemeClr>
                </a:solidFill>
                <a:latin typeface="Calibri"/>
                <a:ea typeface="Calibri"/>
                <a:cs typeface="Arial"/>
              </a:rPr>
              <a:t>حساب النتائج هو بيان ملخص للأعباء والمنتوجات المنجزة من قبل الكيان خلال السنة المالية. ولا يأخذ في الحسبان تاريخ التحصيل أو تاريخ السحب. ويبرز بالتمييز النتيجة الصافية للسنة المالية الربح/الكسب أو </a:t>
            </a:r>
            <a:r>
              <a:rPr lang="ar-DZ" sz="2400" b="1" dirty="0" smtClean="0">
                <a:solidFill>
                  <a:schemeClr val="bg2">
                    <a:lumMod val="10000"/>
                  </a:schemeClr>
                </a:solidFill>
                <a:latin typeface="Calibri"/>
                <a:ea typeface="Calibri"/>
                <a:cs typeface="Arial"/>
              </a:rPr>
              <a:t>الخسارة</a:t>
            </a:r>
            <a:endParaRPr lang="en-US" sz="2400" b="1" dirty="0">
              <a:solidFill>
                <a:schemeClr val="bg2">
                  <a:lumMod val="10000"/>
                </a:schemeClr>
              </a:solidFill>
              <a:effectLst/>
              <a:latin typeface="Calibri"/>
              <a:ea typeface="Calibri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94762" y="576197"/>
            <a:ext cx="2217106" cy="826718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800" b="1" dirty="0" smtClean="0">
                <a:solidFill>
                  <a:schemeClr val="bg2"/>
                </a:solidFill>
              </a:rPr>
              <a:t>حساب النتائج</a:t>
            </a:r>
            <a:endParaRPr lang="ar-DZ" sz="2800" b="1" dirty="0">
              <a:solidFill>
                <a:schemeClr val="bg2"/>
              </a:solidFill>
            </a:endParaRPr>
          </a:p>
        </p:txBody>
      </p:sp>
      <p:cxnSp>
        <p:nvCxnSpPr>
          <p:cNvPr id="6" name="Connecteur droit 5"/>
          <p:cNvCxnSpPr>
            <a:stCxn id="4" idx="2"/>
          </p:cNvCxnSpPr>
          <p:nvPr/>
        </p:nvCxnSpPr>
        <p:spPr>
          <a:xfrm>
            <a:off x="4603315" y="1402915"/>
            <a:ext cx="0" cy="4509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 flipH="1">
            <a:off x="2605414" y="1853852"/>
            <a:ext cx="199790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>
            <a:off x="4603315" y="1853852"/>
            <a:ext cx="177243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 flipH="1">
            <a:off x="2605413" y="1853852"/>
            <a:ext cx="1" cy="6137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>
            <a:off x="6375748" y="1853852"/>
            <a:ext cx="0" cy="6137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llipse 15"/>
          <p:cNvSpPr/>
          <p:nvPr/>
        </p:nvSpPr>
        <p:spPr>
          <a:xfrm>
            <a:off x="5624186" y="2467627"/>
            <a:ext cx="1315233" cy="1202499"/>
          </a:xfrm>
          <a:prstGeom prst="ellipse">
            <a:avLst/>
          </a:prstGeom>
          <a:solidFill>
            <a:srgbClr val="00B05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000" b="1" dirty="0" smtClean="0">
                <a:solidFill>
                  <a:schemeClr val="bg2"/>
                </a:solidFill>
              </a:rPr>
              <a:t>منتوجات</a:t>
            </a:r>
            <a:endParaRPr lang="ar-DZ" sz="2000" b="1" dirty="0">
              <a:solidFill>
                <a:schemeClr val="bg2"/>
              </a:solidFill>
            </a:endParaRPr>
          </a:p>
        </p:txBody>
      </p:sp>
      <p:sp>
        <p:nvSpPr>
          <p:cNvPr id="17" name="Ellipse 16"/>
          <p:cNvSpPr/>
          <p:nvPr/>
        </p:nvSpPr>
        <p:spPr>
          <a:xfrm>
            <a:off x="1941535" y="2507293"/>
            <a:ext cx="1221288" cy="1202499"/>
          </a:xfrm>
          <a:prstGeom prst="ellipse">
            <a:avLst/>
          </a:prstGeom>
          <a:solidFill>
            <a:srgbClr val="FF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400" b="1" dirty="0" smtClean="0">
                <a:solidFill>
                  <a:schemeClr val="bg2"/>
                </a:solidFill>
              </a:rPr>
              <a:t>أعباء</a:t>
            </a:r>
            <a:endParaRPr lang="ar-DZ" sz="2400" b="1" dirty="0">
              <a:solidFill>
                <a:schemeClr val="bg2"/>
              </a:solidFill>
            </a:endParaRPr>
          </a:p>
        </p:txBody>
      </p:sp>
      <p:cxnSp>
        <p:nvCxnSpPr>
          <p:cNvPr id="19" name="Connecteur droit avec flèche 18"/>
          <p:cNvCxnSpPr>
            <a:stCxn id="16" idx="4"/>
            <a:endCxn id="26" idx="0"/>
          </p:cNvCxnSpPr>
          <p:nvPr/>
        </p:nvCxnSpPr>
        <p:spPr>
          <a:xfrm flipH="1">
            <a:off x="4672208" y="3670126"/>
            <a:ext cx="1609595" cy="70145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/>
          <p:cNvCxnSpPr>
            <a:stCxn id="17" idx="4"/>
            <a:endCxn id="26" idx="0"/>
          </p:cNvCxnSpPr>
          <p:nvPr/>
        </p:nvCxnSpPr>
        <p:spPr>
          <a:xfrm>
            <a:off x="2552179" y="3709792"/>
            <a:ext cx="2120029" cy="6617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rganigramme : Alternative 25"/>
          <p:cNvSpPr/>
          <p:nvPr/>
        </p:nvSpPr>
        <p:spPr>
          <a:xfrm>
            <a:off x="3356975" y="4371584"/>
            <a:ext cx="2630466" cy="713983"/>
          </a:xfrm>
          <a:prstGeom prst="flowChartAlternateProcess">
            <a:avLst/>
          </a:prstGeom>
          <a:solidFill>
            <a:srgbClr val="FFC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b="1" dirty="0" smtClean="0">
                <a:solidFill>
                  <a:schemeClr val="bg2">
                    <a:lumMod val="10000"/>
                  </a:schemeClr>
                </a:solidFill>
              </a:rPr>
              <a:t>نتيجة السنة المالية</a:t>
            </a:r>
            <a:endParaRPr lang="ar-DZ" b="1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6670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914383" y="2344087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323215" algn="just" rtl="1">
              <a:lnSpc>
                <a:spcPct val="150000"/>
              </a:lnSpc>
              <a:spcAft>
                <a:spcPts val="1000"/>
              </a:spcAft>
            </a:pPr>
            <a:r>
              <a:rPr lang="ar-SA" sz="2400" b="1" dirty="0">
                <a:solidFill>
                  <a:srgbClr val="FF0000"/>
                </a:solidFill>
                <a:latin typeface="Calibri"/>
                <a:ea typeface="Calibri"/>
                <a:cs typeface="Arial"/>
              </a:rPr>
              <a:t>ا</a:t>
            </a:r>
            <a:r>
              <a:rPr lang="ar-DZ" sz="2400" b="1" dirty="0">
                <a:solidFill>
                  <a:srgbClr val="FF0000"/>
                </a:solidFill>
                <a:latin typeface="Calibri"/>
                <a:ea typeface="Calibri"/>
                <a:cs typeface="Arial"/>
              </a:rPr>
              <a:t>لما</a:t>
            </a:r>
            <a:r>
              <a:rPr lang="ar-SA" sz="2400" b="1" dirty="0" err="1" smtClean="0">
                <a:solidFill>
                  <a:srgbClr val="FF0000"/>
                </a:solidFill>
                <a:latin typeface="Calibri"/>
                <a:ea typeface="Calibri"/>
                <a:cs typeface="Arial"/>
              </a:rPr>
              <a:t>دة</a:t>
            </a:r>
            <a:r>
              <a:rPr lang="ar-DZ" sz="2400" b="1" dirty="0" smtClean="0">
                <a:solidFill>
                  <a:srgbClr val="FF0000"/>
                </a:solidFill>
                <a:latin typeface="Calibri"/>
                <a:ea typeface="Calibri"/>
                <a:cs typeface="Arial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Calibri"/>
                <a:ea typeface="Calibri"/>
                <a:cs typeface="Arial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Calibri"/>
                <a:ea typeface="Calibri"/>
                <a:cs typeface="Arial"/>
              </a:rPr>
              <a:t>:25</a:t>
            </a:r>
            <a:r>
              <a:rPr lang="ar-SA" sz="2400" b="1" dirty="0">
                <a:solidFill>
                  <a:schemeClr val="bg2">
                    <a:lumMod val="10000"/>
                  </a:schemeClr>
                </a:solidFill>
                <a:latin typeface="Calibri"/>
                <a:ea typeface="Calibri"/>
                <a:cs typeface="Arial"/>
              </a:rPr>
              <a:t>تتمثل منتوجات </a:t>
            </a:r>
            <a:r>
              <a:rPr lang="ar-DZ" sz="2400" b="1" dirty="0" smtClean="0">
                <a:solidFill>
                  <a:schemeClr val="bg2">
                    <a:lumMod val="10000"/>
                  </a:schemeClr>
                </a:solidFill>
                <a:latin typeface="Calibri"/>
                <a:ea typeface="Calibri"/>
                <a:cs typeface="Arial"/>
              </a:rPr>
              <a:t>ال</a:t>
            </a:r>
            <a:r>
              <a:rPr lang="ar-SA" sz="2400" b="1" dirty="0" smtClean="0">
                <a:solidFill>
                  <a:schemeClr val="bg2">
                    <a:lumMod val="10000"/>
                  </a:schemeClr>
                </a:solidFill>
                <a:latin typeface="Calibri"/>
                <a:ea typeface="Calibri"/>
                <a:cs typeface="Arial"/>
              </a:rPr>
              <a:t>سنة </a:t>
            </a:r>
            <a:r>
              <a:rPr lang="ar-SA" sz="2400" b="1" dirty="0">
                <a:solidFill>
                  <a:schemeClr val="bg2">
                    <a:lumMod val="10000"/>
                  </a:schemeClr>
                </a:solidFill>
                <a:latin typeface="Calibri"/>
                <a:ea typeface="Calibri"/>
                <a:cs typeface="Arial"/>
              </a:rPr>
              <a:t>مالية في تزايد المزايا الاقتصادية التي تحققت خلال السنة ا</a:t>
            </a:r>
            <a:r>
              <a:rPr lang="ar-DZ" sz="2400" b="1" dirty="0">
                <a:solidFill>
                  <a:schemeClr val="bg2">
                    <a:lumMod val="10000"/>
                  </a:schemeClr>
                </a:solidFill>
                <a:latin typeface="Calibri"/>
                <a:ea typeface="Calibri"/>
                <a:cs typeface="Arial"/>
              </a:rPr>
              <a:t>لم</a:t>
            </a:r>
            <a:r>
              <a:rPr lang="ar-SA" sz="2400" b="1" dirty="0">
                <a:solidFill>
                  <a:schemeClr val="bg2">
                    <a:lumMod val="10000"/>
                  </a:schemeClr>
                </a:solidFill>
                <a:latin typeface="Calibri"/>
                <a:ea typeface="Calibri"/>
                <a:cs typeface="Arial"/>
              </a:rPr>
              <a:t>الية في شكل مداخيل أو زيادة في الأصول أو انخفاض في </a:t>
            </a:r>
            <a:r>
              <a:rPr lang="ar-SA" sz="2400" b="1" dirty="0" smtClean="0">
                <a:solidFill>
                  <a:schemeClr val="bg2">
                    <a:lumMod val="10000"/>
                  </a:schemeClr>
                </a:solidFill>
                <a:latin typeface="Calibri"/>
                <a:ea typeface="Calibri"/>
                <a:cs typeface="Arial"/>
              </a:rPr>
              <a:t>الخصوم</a:t>
            </a:r>
            <a:r>
              <a:rPr lang="fr-FR" sz="2400" b="1" smtClean="0">
                <a:solidFill>
                  <a:schemeClr val="bg2">
                    <a:lumMod val="10000"/>
                  </a:schemeClr>
                </a:solidFill>
                <a:latin typeface="Calibri"/>
                <a:ea typeface="Calibri"/>
                <a:cs typeface="Arial"/>
              </a:rPr>
              <a:t>.</a:t>
            </a:r>
            <a:endParaRPr lang="en-US" b="1" dirty="0">
              <a:solidFill>
                <a:schemeClr val="bg2">
                  <a:lumMod val="10000"/>
                </a:schemeClr>
              </a:solidFill>
              <a:effectLst/>
              <a:latin typeface="Calibri"/>
              <a:ea typeface="Calibri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76723" y="939545"/>
            <a:ext cx="340509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3600" b="1" dirty="0">
                <a:solidFill>
                  <a:srgbClr val="FF0000"/>
                </a:solidFill>
                <a:latin typeface="Calibri"/>
                <a:ea typeface="Calibri"/>
                <a:cs typeface="Arial"/>
              </a:rPr>
              <a:t>منتوجات </a:t>
            </a:r>
            <a:r>
              <a:rPr lang="ar-DZ" sz="3600" b="1" dirty="0" smtClean="0">
                <a:solidFill>
                  <a:srgbClr val="FF0000"/>
                </a:solidFill>
                <a:latin typeface="Calibri"/>
                <a:ea typeface="Calibri"/>
                <a:cs typeface="Arial"/>
              </a:rPr>
              <a:t>ال</a:t>
            </a:r>
            <a:r>
              <a:rPr lang="ar-SA" sz="3600" b="1" dirty="0" smtClean="0">
                <a:solidFill>
                  <a:srgbClr val="FF0000"/>
                </a:solidFill>
                <a:latin typeface="Calibri"/>
                <a:ea typeface="Calibri"/>
                <a:cs typeface="Arial"/>
              </a:rPr>
              <a:t>سنة </a:t>
            </a:r>
            <a:r>
              <a:rPr lang="ar-SA" sz="3600" b="1" dirty="0">
                <a:solidFill>
                  <a:srgbClr val="FF0000"/>
                </a:solidFill>
                <a:latin typeface="Calibri"/>
                <a:ea typeface="Calibri"/>
                <a:cs typeface="Arial"/>
              </a:rPr>
              <a:t>مالية </a:t>
            </a:r>
            <a:endParaRPr lang="ar-DZ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39228" y="2352133"/>
            <a:ext cx="45720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rtl="1"/>
            <a:r>
              <a:rPr lang="ar-SA" sz="2800" b="1" dirty="0">
                <a:solidFill>
                  <a:srgbClr val="FF0000"/>
                </a:solidFill>
                <a:latin typeface="Calibri"/>
                <a:ea typeface="Calibri"/>
                <a:cs typeface="Arial"/>
              </a:rPr>
              <a:t>المادة</a:t>
            </a:r>
            <a:r>
              <a:rPr lang="en-US" sz="2800" b="1" dirty="0">
                <a:solidFill>
                  <a:srgbClr val="FF0000"/>
                </a:solidFill>
                <a:latin typeface="Calibri"/>
                <a:ea typeface="Calibri"/>
                <a:cs typeface="Arial"/>
              </a:rPr>
              <a:t> :26  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  <a:latin typeface="Calibri"/>
                <a:ea typeface="Calibri"/>
                <a:cs typeface="Arial"/>
              </a:rPr>
              <a:t>تتمثل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  <a:ea typeface="Calibri"/>
                <a:cs typeface="Calibri"/>
              </a:rPr>
              <a:t> 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  <a:latin typeface="Calibri"/>
                <a:ea typeface="Calibri"/>
                <a:cs typeface="Arial"/>
              </a:rPr>
              <a:t>أعباء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  <a:ea typeface="Calibri"/>
                <a:cs typeface="Calibri"/>
              </a:rPr>
              <a:t> </a:t>
            </a:r>
            <a:r>
              <a:rPr lang="ar-DZ" sz="2800" b="1" dirty="0" smtClean="0">
                <a:solidFill>
                  <a:schemeClr val="bg2">
                    <a:lumMod val="10000"/>
                  </a:schemeClr>
                </a:solidFill>
                <a:ea typeface="Calibri"/>
                <a:cs typeface="Calibri"/>
              </a:rPr>
              <a:t>السنة</a:t>
            </a:r>
            <a:r>
              <a:rPr lang="ar-SA" sz="2800" b="1" dirty="0" smtClean="0">
                <a:solidFill>
                  <a:schemeClr val="bg2">
                    <a:lumMod val="10000"/>
                  </a:schemeClr>
                </a:solidFill>
                <a:ea typeface="Calibri"/>
                <a:cs typeface="Calibri"/>
              </a:rPr>
              <a:t> 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  <a:latin typeface="Calibri"/>
                <a:ea typeface="Calibri"/>
                <a:cs typeface="Arial"/>
              </a:rPr>
              <a:t>مالية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  <a:ea typeface="Calibri"/>
                <a:cs typeface="Calibri"/>
              </a:rPr>
              <a:t> 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  <a:latin typeface="Calibri"/>
                <a:ea typeface="Calibri"/>
                <a:cs typeface="Arial"/>
              </a:rPr>
              <a:t>في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  <a:ea typeface="Calibri"/>
                <a:cs typeface="Calibri"/>
              </a:rPr>
              <a:t> 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  <a:latin typeface="Calibri"/>
                <a:ea typeface="Calibri"/>
                <a:cs typeface="Arial"/>
              </a:rPr>
              <a:t>تناقص المزايا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  <a:ea typeface="Calibri"/>
                <a:cs typeface="Calibri"/>
              </a:rPr>
              <a:t> 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  <a:latin typeface="Calibri"/>
                <a:ea typeface="Calibri"/>
                <a:cs typeface="Arial"/>
              </a:rPr>
              <a:t>الاقتصادية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  <a:ea typeface="Calibri"/>
                <a:cs typeface="Calibri"/>
              </a:rPr>
              <a:t> 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  <a:latin typeface="Calibri"/>
                <a:ea typeface="Calibri"/>
                <a:cs typeface="Arial"/>
              </a:rPr>
              <a:t>التي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  <a:ea typeface="Calibri"/>
                <a:cs typeface="Calibri"/>
              </a:rPr>
              <a:t> 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  <a:latin typeface="Calibri"/>
                <a:ea typeface="Calibri"/>
                <a:cs typeface="Arial"/>
              </a:rPr>
              <a:t>حصلت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  <a:ea typeface="Calibri"/>
                <a:cs typeface="Calibri"/>
              </a:rPr>
              <a:t> 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  <a:latin typeface="Calibri"/>
                <a:ea typeface="Calibri"/>
                <a:cs typeface="Arial"/>
              </a:rPr>
              <a:t>خلال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  <a:ea typeface="Calibri"/>
                <a:cs typeface="Calibri"/>
              </a:rPr>
              <a:t> 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  <a:latin typeface="Calibri"/>
                <a:ea typeface="Calibri"/>
                <a:cs typeface="Arial"/>
              </a:rPr>
              <a:t>السنة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  <a:ea typeface="Calibri"/>
                <a:cs typeface="Calibri"/>
              </a:rPr>
              <a:t> 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  <a:latin typeface="Calibri"/>
                <a:ea typeface="Calibri"/>
                <a:cs typeface="Arial"/>
              </a:rPr>
              <a:t>ا</a:t>
            </a:r>
            <a:r>
              <a:rPr lang="ar-DZ" sz="2800" b="1" dirty="0">
                <a:solidFill>
                  <a:schemeClr val="bg2">
                    <a:lumMod val="10000"/>
                  </a:schemeClr>
                </a:solidFill>
                <a:latin typeface="Calibri"/>
                <a:ea typeface="Calibri"/>
                <a:cs typeface="Arial"/>
              </a:rPr>
              <a:t>لما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  <a:latin typeface="Calibri"/>
                <a:ea typeface="Calibri"/>
                <a:cs typeface="Arial"/>
              </a:rPr>
              <a:t>لية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  <a:ea typeface="Calibri"/>
                <a:cs typeface="Calibri"/>
              </a:rPr>
              <a:t> 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  <a:latin typeface="Calibri"/>
                <a:ea typeface="Calibri"/>
                <a:cs typeface="Arial"/>
              </a:rPr>
              <a:t>في شكل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  <a:ea typeface="Calibri"/>
                <a:cs typeface="Calibri"/>
              </a:rPr>
              <a:t> 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  <a:latin typeface="Calibri"/>
                <a:ea typeface="Calibri"/>
                <a:cs typeface="Arial"/>
              </a:rPr>
              <a:t>خروج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  <a:ea typeface="Calibri"/>
                <a:cs typeface="Calibri"/>
              </a:rPr>
              <a:t> 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  <a:latin typeface="Calibri"/>
                <a:ea typeface="Calibri"/>
                <a:cs typeface="Arial"/>
              </a:rPr>
              <a:t>أو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  <a:ea typeface="Calibri"/>
                <a:cs typeface="Calibri"/>
              </a:rPr>
              <a:t> 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  <a:latin typeface="Calibri"/>
                <a:ea typeface="Calibri"/>
                <a:cs typeface="Arial"/>
              </a:rPr>
              <a:t>انخفاض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  <a:ea typeface="Calibri"/>
                <a:cs typeface="Calibri"/>
              </a:rPr>
              <a:t> 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  <a:latin typeface="Calibri"/>
                <a:ea typeface="Calibri"/>
                <a:cs typeface="Arial"/>
              </a:rPr>
              <a:t>أصول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  <a:ea typeface="Calibri"/>
                <a:cs typeface="Calibri"/>
              </a:rPr>
              <a:t> 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  <a:latin typeface="Calibri"/>
                <a:ea typeface="Calibri"/>
                <a:cs typeface="Arial"/>
              </a:rPr>
              <a:t>أو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  <a:ea typeface="Calibri"/>
                <a:cs typeface="Calibri"/>
              </a:rPr>
              <a:t> 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  <a:latin typeface="Calibri"/>
                <a:ea typeface="Calibri"/>
                <a:cs typeface="Arial"/>
              </a:rPr>
              <a:t>في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  <a:ea typeface="Calibri"/>
                <a:cs typeface="Calibri"/>
              </a:rPr>
              <a:t> 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  <a:latin typeface="Calibri"/>
                <a:ea typeface="Calibri"/>
                <a:cs typeface="Arial"/>
              </a:rPr>
              <a:t>شكل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  <a:ea typeface="Calibri"/>
                <a:cs typeface="Calibri"/>
              </a:rPr>
              <a:t> 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  <a:latin typeface="Calibri"/>
                <a:ea typeface="Calibri"/>
                <a:cs typeface="Arial"/>
              </a:rPr>
              <a:t>ظهور خصوم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  <a:latin typeface="Calibri"/>
                <a:ea typeface="Calibri"/>
                <a:cs typeface="Arial"/>
              </a:rPr>
              <a:t>. 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  <a:latin typeface="Calibri"/>
                <a:ea typeface="Calibri"/>
                <a:cs typeface="Arial"/>
              </a:rPr>
              <a:t>وتشمل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  <a:ea typeface="Calibri"/>
                <a:cs typeface="Calibri"/>
              </a:rPr>
              <a:t> 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  <a:latin typeface="Calibri"/>
                <a:ea typeface="Calibri"/>
                <a:cs typeface="Arial"/>
              </a:rPr>
              <a:t>الأعباء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  <a:ea typeface="Calibri"/>
                <a:cs typeface="Calibri"/>
              </a:rPr>
              <a:t> 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  <a:latin typeface="Calibri"/>
                <a:ea typeface="Calibri"/>
                <a:cs typeface="Arial"/>
              </a:rPr>
              <a:t>مخصصات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  <a:ea typeface="Calibri"/>
                <a:cs typeface="Calibri"/>
              </a:rPr>
              <a:t> </a:t>
            </a:r>
            <a:r>
              <a:rPr lang="ar-SA" sz="2800" b="1" dirty="0" err="1">
                <a:solidFill>
                  <a:schemeClr val="bg2">
                    <a:lumMod val="10000"/>
                  </a:schemeClr>
                </a:solidFill>
                <a:latin typeface="Calibri"/>
                <a:ea typeface="Calibri"/>
                <a:cs typeface="Arial"/>
              </a:rPr>
              <a:t>الاهتلاكات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  <a:ea typeface="Calibri"/>
                <a:cs typeface="Calibri"/>
              </a:rPr>
              <a:t> 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  <a:latin typeface="Calibri"/>
                <a:ea typeface="Calibri"/>
                <a:cs typeface="Arial"/>
              </a:rPr>
              <a:t>أو الاحتياطات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  <a:ea typeface="Calibri"/>
                <a:cs typeface="Calibri"/>
              </a:rPr>
              <a:t> 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  <a:latin typeface="Calibri"/>
                <a:ea typeface="Calibri"/>
                <a:cs typeface="Arial"/>
              </a:rPr>
              <a:t>وخسارة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  <a:ea typeface="Calibri"/>
                <a:cs typeface="Calibri"/>
              </a:rPr>
              <a:t> 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  <a:latin typeface="Calibri"/>
                <a:ea typeface="Calibri"/>
                <a:cs typeface="Arial"/>
              </a:rPr>
              <a:t>القيمة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  <a:ea typeface="Calibri"/>
                <a:cs typeface="Calibri"/>
              </a:rPr>
              <a:t> 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  <a:latin typeface="Calibri"/>
                <a:ea typeface="Calibri"/>
                <a:cs typeface="Arial"/>
              </a:rPr>
              <a:t>المحددة بموجب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  <a:ea typeface="Calibri"/>
                <a:cs typeface="Calibri"/>
              </a:rPr>
              <a:t> 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  <a:latin typeface="Calibri"/>
                <a:ea typeface="Calibri"/>
                <a:cs typeface="Arial"/>
              </a:rPr>
              <a:t>قرار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  <a:ea typeface="Calibri"/>
                <a:cs typeface="Calibri"/>
              </a:rPr>
              <a:t> </a:t>
            </a:r>
            <a:r>
              <a:rPr lang="ar-SA" sz="2800" b="1" dirty="0">
                <a:solidFill>
                  <a:schemeClr val="bg2">
                    <a:lumMod val="10000"/>
                  </a:schemeClr>
                </a:solidFill>
                <a:latin typeface="Calibri"/>
                <a:ea typeface="Calibri"/>
                <a:cs typeface="Arial"/>
              </a:rPr>
              <a:t>من الوزير</a:t>
            </a:r>
            <a:r>
              <a:rPr lang="ar-DZ" sz="2800" b="1" dirty="0">
                <a:solidFill>
                  <a:schemeClr val="bg2">
                    <a:lumMod val="10000"/>
                  </a:schemeClr>
                </a:solidFill>
                <a:latin typeface="Calibri"/>
                <a:ea typeface="Calibri"/>
                <a:cs typeface="Arial"/>
              </a:rPr>
              <a:t> المكلف بالمالية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  <a:latin typeface="Calibri"/>
                <a:ea typeface="Calibri"/>
                <a:cs typeface="Arial"/>
              </a:rPr>
              <a:t>.</a:t>
            </a:r>
            <a:endParaRPr lang="ar-DZ" sz="28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432819" y="900179"/>
            <a:ext cx="283122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3600" b="1" dirty="0">
                <a:solidFill>
                  <a:srgbClr val="FF0000"/>
                </a:solidFill>
                <a:latin typeface="Calibri"/>
                <a:ea typeface="Calibri"/>
                <a:cs typeface="Arial"/>
              </a:rPr>
              <a:t>أعباء</a:t>
            </a:r>
            <a:r>
              <a:rPr lang="ar-SA" sz="3600" b="1" dirty="0">
                <a:solidFill>
                  <a:srgbClr val="FF0000"/>
                </a:solidFill>
                <a:ea typeface="Calibri"/>
                <a:cs typeface="Calibri"/>
              </a:rPr>
              <a:t> </a:t>
            </a:r>
            <a:r>
              <a:rPr lang="ar-DZ" sz="3600" b="1" dirty="0">
                <a:solidFill>
                  <a:srgbClr val="FF0000"/>
                </a:solidFill>
                <a:ea typeface="Calibri"/>
                <a:cs typeface="Calibri"/>
              </a:rPr>
              <a:t>السنة</a:t>
            </a:r>
            <a:r>
              <a:rPr lang="ar-SA" sz="3600" b="1" dirty="0">
                <a:solidFill>
                  <a:srgbClr val="FF0000"/>
                </a:solidFill>
                <a:ea typeface="Calibri"/>
                <a:cs typeface="Calibri"/>
              </a:rPr>
              <a:t> </a:t>
            </a:r>
            <a:r>
              <a:rPr lang="ar-SA" sz="3600" b="1" dirty="0">
                <a:solidFill>
                  <a:srgbClr val="FF0000"/>
                </a:solidFill>
                <a:latin typeface="Calibri"/>
                <a:ea typeface="Calibri"/>
                <a:cs typeface="Arial"/>
              </a:rPr>
              <a:t>مالية</a:t>
            </a:r>
            <a:r>
              <a:rPr lang="ar-SA" sz="3600" b="1" dirty="0">
                <a:solidFill>
                  <a:srgbClr val="FF0000"/>
                </a:solidFill>
                <a:ea typeface="Calibri"/>
                <a:cs typeface="Calibri"/>
              </a:rPr>
              <a:t> </a:t>
            </a:r>
            <a:endParaRPr lang="ar-DZ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48446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3181610" y="526093"/>
            <a:ext cx="2179529" cy="1227551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400" b="1" dirty="0" smtClean="0">
                <a:solidFill>
                  <a:schemeClr val="bg2"/>
                </a:solidFill>
              </a:rPr>
              <a:t>حساب النتائج</a:t>
            </a:r>
            <a:endParaRPr lang="ar-DZ" sz="2400" b="1" dirty="0">
              <a:solidFill>
                <a:schemeClr val="bg2"/>
              </a:solidFill>
            </a:endParaRPr>
          </a:p>
        </p:txBody>
      </p:sp>
      <p:sp>
        <p:nvSpPr>
          <p:cNvPr id="5" name="Flèche vers le bas 4"/>
          <p:cNvSpPr/>
          <p:nvPr/>
        </p:nvSpPr>
        <p:spPr>
          <a:xfrm>
            <a:off x="4121063" y="1791222"/>
            <a:ext cx="313150" cy="613775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6" name="Ellipse 5"/>
          <p:cNvSpPr/>
          <p:nvPr/>
        </p:nvSpPr>
        <p:spPr>
          <a:xfrm>
            <a:off x="2968668" y="2455101"/>
            <a:ext cx="2668043" cy="663880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400" b="1" dirty="0" smtClean="0">
                <a:solidFill>
                  <a:schemeClr val="bg2">
                    <a:lumMod val="10000"/>
                  </a:schemeClr>
                </a:solidFill>
              </a:rPr>
              <a:t>حسابات التسيير</a:t>
            </a:r>
            <a:endParaRPr lang="ar-DZ" sz="2400" b="1" dirty="0">
              <a:solidFill>
                <a:schemeClr val="bg2">
                  <a:lumMod val="10000"/>
                </a:schemeClr>
              </a:solidFill>
            </a:endParaRPr>
          </a:p>
        </p:txBody>
      </p:sp>
      <p:cxnSp>
        <p:nvCxnSpPr>
          <p:cNvPr id="8" name="Connecteur droit avec flèche 7"/>
          <p:cNvCxnSpPr>
            <a:stCxn id="6" idx="4"/>
          </p:cNvCxnSpPr>
          <p:nvPr/>
        </p:nvCxnSpPr>
        <p:spPr>
          <a:xfrm>
            <a:off x="4302690" y="3118981"/>
            <a:ext cx="2636729" cy="67640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>
            <a:stCxn id="6" idx="4"/>
          </p:cNvCxnSpPr>
          <p:nvPr/>
        </p:nvCxnSpPr>
        <p:spPr>
          <a:xfrm flipH="1">
            <a:off x="1954060" y="3118981"/>
            <a:ext cx="2348630" cy="67640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962389" y="3870542"/>
            <a:ext cx="2179529" cy="9144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800" b="1" dirty="0" smtClean="0">
                <a:solidFill>
                  <a:schemeClr val="bg2"/>
                </a:solidFill>
              </a:rPr>
              <a:t>حسب الطبيعة</a:t>
            </a:r>
            <a:endParaRPr lang="ar-DZ" sz="2800" b="1" dirty="0">
              <a:solidFill>
                <a:schemeClr val="bg2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76823" y="3895595"/>
            <a:ext cx="2304788" cy="9144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800" b="1" dirty="0" smtClean="0">
                <a:solidFill>
                  <a:schemeClr val="bg2"/>
                </a:solidFill>
              </a:rPr>
              <a:t>حسب الوظيفة</a:t>
            </a:r>
            <a:endParaRPr lang="ar-DZ" sz="2800" b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46427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sz="2800" b="1" dirty="0">
                <a:solidFill>
                  <a:srgbClr val="F2F2F2">
                    <a:lumMod val="10000"/>
                  </a:srgbClr>
                </a:solidFill>
                <a:ea typeface="+mn-ea"/>
                <a:cs typeface="+mn-cs"/>
              </a:rPr>
              <a:t>حساب النتائج حسب الطبيعة</a:t>
            </a:r>
            <a:endParaRPr lang="ar-DZ" dirty="0"/>
          </a:p>
        </p:txBody>
      </p:sp>
    </p:spTree>
    <p:extLst>
      <p:ext uri="{BB962C8B-B14F-4D97-AF65-F5344CB8AC3E}">
        <p14:creationId xmlns:p14="http://schemas.microsoft.com/office/powerpoint/2010/main" val="19628122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3710"/>
              </p:ext>
            </p:extLst>
          </p:nvPr>
        </p:nvGraphicFramePr>
        <p:xfrm>
          <a:off x="3068627" y="187898"/>
          <a:ext cx="4346780" cy="7237813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{BDBED569-4797-4DF1-A0F4-6AAB3CD982D8}</a:tableStyleId>
              </a:tblPr>
              <a:tblGrid>
                <a:gridCol w="2499016"/>
                <a:gridCol w="666528"/>
                <a:gridCol w="666528"/>
                <a:gridCol w="514708"/>
              </a:tblGrid>
              <a:tr h="198757"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645285" algn="ctr"/>
                        </a:tabLst>
                      </a:pPr>
                      <a:r>
                        <a:rPr lang="ar-DZ" sz="900" b="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	البيــان</a:t>
                      </a:r>
                      <a:endParaRPr lang="en-US" sz="900" b="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ملاحظة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N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N-1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</a:tr>
              <a:tr h="631447">
                <a:tc rowSpan="23">
                  <a:txBody>
                    <a:bodyPr/>
                    <a:lstStyle/>
                    <a:p>
                      <a:pPr indent="32321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900" b="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رقم الأعمال </a:t>
                      </a:r>
                      <a:endParaRPr lang="en-US" sz="900" b="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 indent="32321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900" b="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تغير مخزونات المنتجات المصنعة والمنتجات قيد التصنيع</a:t>
                      </a:r>
                      <a:endParaRPr lang="en-US" sz="900" b="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 indent="32321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900" b="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الإنتاج المثبت </a:t>
                      </a:r>
                      <a:endParaRPr lang="en-US" sz="900" b="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 indent="32321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900" b="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إعانات الاستغلال </a:t>
                      </a:r>
                      <a:endParaRPr lang="en-US" sz="900" b="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 marL="0" lvl="0" indent="0" algn="r" rtl="1">
                        <a:lnSpc>
                          <a:spcPct val="150000"/>
                        </a:lnSpc>
                        <a:spcAft>
                          <a:spcPts val="0"/>
                        </a:spcAft>
                        <a:buSzPts val="1400"/>
                        <a:buFont typeface="+mj-lt"/>
                        <a:buNone/>
                        <a:tabLst>
                          <a:tab pos="201295" algn="r"/>
                          <a:tab pos="685800" algn="l"/>
                        </a:tabLst>
                      </a:pPr>
                      <a:r>
                        <a:rPr lang="ar-DZ" sz="9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1.        إنتاج </a:t>
                      </a:r>
                      <a:r>
                        <a:rPr lang="ar-DZ" sz="9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السنة المالية </a:t>
                      </a:r>
                      <a:endParaRPr lang="en-US" sz="9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 indent="32321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900" b="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مشتريات مستهلكة</a:t>
                      </a:r>
                      <a:endParaRPr lang="en-US" sz="900" b="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الخدمات الخارجية والاستهلاكات الأخرى</a:t>
                      </a:r>
                      <a:endParaRPr lang="en-US" sz="900" b="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 marL="0" lvl="0" indent="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400"/>
                        <a:buFont typeface="+mj-lt"/>
                        <a:buNone/>
                        <a:tabLst>
                          <a:tab pos="201295" algn="r"/>
                          <a:tab pos="685800" algn="l"/>
                        </a:tabLst>
                      </a:pPr>
                      <a:r>
                        <a:rPr lang="ar-DZ" sz="900" b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2.</a:t>
                      </a:r>
                      <a:r>
                        <a:rPr lang="ar-DZ" sz="900" b="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        </a:t>
                      </a:r>
                      <a:r>
                        <a:rPr lang="ar-DZ" sz="9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استهلاك </a:t>
                      </a:r>
                      <a:r>
                        <a:rPr lang="ar-DZ" sz="9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السنة المالية</a:t>
                      </a:r>
                      <a:endParaRPr lang="en-US" sz="9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 marL="0" lvl="0" indent="0" algn="r" rtl="1">
                        <a:lnSpc>
                          <a:spcPct val="150000"/>
                        </a:lnSpc>
                        <a:spcAft>
                          <a:spcPts val="0"/>
                        </a:spcAft>
                        <a:buSzPts val="1400"/>
                        <a:buFont typeface="+mj-lt"/>
                        <a:buNone/>
                        <a:tabLst>
                          <a:tab pos="178435" algn="l"/>
                          <a:tab pos="685800" algn="l"/>
                        </a:tabLst>
                      </a:pPr>
                      <a:r>
                        <a:rPr lang="ar-DZ" sz="900" b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3.        </a:t>
                      </a:r>
                      <a:r>
                        <a:rPr lang="ar-DZ" sz="9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القيمة </a:t>
                      </a:r>
                      <a:r>
                        <a:rPr lang="ar-DZ" sz="9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المضافة للاستغلال (1-2)</a:t>
                      </a:r>
                      <a:endParaRPr lang="en-US" sz="9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 indent="32321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900" b="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أعباء المستخدمين</a:t>
                      </a:r>
                      <a:endParaRPr lang="en-US" sz="900" b="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الضرائب والرسوم والمدفوعات المشابهة</a:t>
                      </a:r>
                      <a:endParaRPr lang="en-US" sz="900" b="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 marL="0" lvl="0" indent="0" algn="r" rtl="1">
                        <a:lnSpc>
                          <a:spcPct val="150000"/>
                        </a:lnSpc>
                        <a:spcAft>
                          <a:spcPts val="0"/>
                        </a:spcAft>
                        <a:buSzPts val="1400"/>
                        <a:buFont typeface="+mj-lt"/>
                        <a:buNone/>
                        <a:tabLst>
                          <a:tab pos="88265" algn="l"/>
                          <a:tab pos="685800" algn="l"/>
                        </a:tabLst>
                      </a:pPr>
                      <a:r>
                        <a:rPr lang="ar-DZ" sz="900" b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4.       </a:t>
                      </a:r>
                      <a:r>
                        <a:rPr lang="ar-DZ" sz="9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الفائض </a:t>
                      </a:r>
                      <a:r>
                        <a:rPr lang="ar-DZ" sz="9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الإجمالي عن الاستغلال</a:t>
                      </a:r>
                      <a:r>
                        <a:rPr lang="ar-DZ" sz="900" b="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en-US" sz="900" b="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 indent="32321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900" b="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المنتجات </a:t>
                      </a:r>
                      <a:r>
                        <a:rPr lang="ar-DZ" sz="900" b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العملياتية</a:t>
                      </a:r>
                      <a:r>
                        <a:rPr lang="ar-DZ" sz="900" b="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 الأخرى </a:t>
                      </a:r>
                      <a:endParaRPr lang="en-US" sz="900" b="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 indent="32321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900" b="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المنتجات </a:t>
                      </a:r>
                      <a:r>
                        <a:rPr lang="ar-DZ" sz="900" b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العملياتية</a:t>
                      </a:r>
                      <a:r>
                        <a:rPr lang="ar-DZ" sz="900" b="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 الأخرى </a:t>
                      </a:r>
                      <a:endParaRPr lang="en-US" sz="900" b="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 indent="32321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900" b="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المخصصات </a:t>
                      </a:r>
                      <a:r>
                        <a:rPr lang="ar-DZ" sz="900" b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للاهتلاكات</a:t>
                      </a:r>
                      <a:r>
                        <a:rPr lang="ar-DZ" sz="900" b="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ar-DZ" sz="900" b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والمؤونات</a:t>
                      </a:r>
                      <a:endParaRPr lang="en-US" sz="900" b="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استئناف عن خسائر القيمة </a:t>
                      </a:r>
                      <a:r>
                        <a:rPr lang="ar-DZ" sz="900" b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والمؤونات</a:t>
                      </a:r>
                      <a:endParaRPr lang="en-US" sz="900" b="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 marL="0" lvl="0" indent="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400"/>
                        <a:buFont typeface="+mj-lt"/>
                        <a:buNone/>
                        <a:tabLst>
                          <a:tab pos="-1270" algn="l"/>
                          <a:tab pos="88265" algn="r"/>
                          <a:tab pos="188595" algn="r"/>
                          <a:tab pos="448310" algn="r"/>
                          <a:tab pos="685800" algn="l"/>
                        </a:tabLst>
                      </a:pPr>
                      <a:r>
                        <a:rPr lang="ar-DZ" sz="900" b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5.      </a:t>
                      </a:r>
                      <a:r>
                        <a:rPr lang="ar-DZ" sz="900" b="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ar-DZ" sz="9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النتيجة </a:t>
                      </a:r>
                      <a:r>
                        <a:rPr lang="ar-DZ" sz="900" b="1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العملياتية</a:t>
                      </a:r>
                      <a:r>
                        <a:rPr lang="ar-DZ" sz="9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en-US" sz="9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 indent="32321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900" b="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المنتوجات المالية </a:t>
                      </a:r>
                      <a:endParaRPr lang="en-US" sz="900" b="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 indent="32321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900" b="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الأعباء المالية </a:t>
                      </a:r>
                      <a:endParaRPr lang="en-US" sz="900" b="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 marL="0" lvl="0" indent="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400"/>
                        <a:buFont typeface="+mj-lt"/>
                        <a:buNone/>
                        <a:tabLst>
                          <a:tab pos="88265" algn="l"/>
                          <a:tab pos="685800" algn="l"/>
                        </a:tabLst>
                      </a:pPr>
                      <a:r>
                        <a:rPr lang="ar-DZ" sz="900" b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6         </a:t>
                      </a:r>
                      <a:r>
                        <a:rPr lang="ar-DZ" sz="9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النتيجة </a:t>
                      </a:r>
                      <a:r>
                        <a:rPr lang="ar-DZ" sz="9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المالية</a:t>
                      </a:r>
                      <a:endParaRPr lang="en-US" sz="9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 marL="0" lvl="0" indent="0" algn="r" rtl="1">
                        <a:lnSpc>
                          <a:spcPct val="150000"/>
                        </a:lnSpc>
                        <a:spcAft>
                          <a:spcPts val="0"/>
                        </a:spcAft>
                        <a:buSzPts val="1400"/>
                        <a:buFont typeface="+mj-lt"/>
                        <a:buNone/>
                        <a:tabLst>
                          <a:tab pos="178435" algn="l"/>
                          <a:tab pos="685800" algn="l"/>
                        </a:tabLst>
                      </a:pPr>
                      <a:r>
                        <a:rPr lang="ar-DZ" sz="900" b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7.        </a:t>
                      </a:r>
                      <a:r>
                        <a:rPr lang="ar-DZ" sz="9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النتيجة </a:t>
                      </a:r>
                      <a:r>
                        <a:rPr lang="ar-DZ" sz="9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العادية قبل الضريبة (5+6)</a:t>
                      </a:r>
                      <a:endParaRPr lang="en-US" sz="9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 indent="32321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900" b="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الضرائب الواجب دفعها عن النتائج العادية</a:t>
                      </a:r>
                      <a:endParaRPr lang="en-US" sz="900" b="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 indent="323215" algn="r" rtl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ar-DZ" sz="900" b="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الضرائب المؤجلة (تغيرات) حول النتائج العادية </a:t>
                      </a:r>
                      <a:endParaRPr lang="en-US" sz="900" b="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مجموع نواتج الأنشطة العادية </a:t>
                      </a:r>
                      <a:endParaRPr lang="en-US" sz="900" b="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مجموع أعباء الأنشطة العادية</a:t>
                      </a:r>
                      <a:endParaRPr lang="en-US" sz="900" b="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 marL="342900" lvl="0" indent="-342900" algn="r" rtl="1">
                        <a:lnSpc>
                          <a:spcPct val="150000"/>
                        </a:lnSpc>
                        <a:spcAft>
                          <a:spcPts val="0"/>
                        </a:spcAft>
                        <a:buSzPts val="1400"/>
                        <a:buFont typeface="+mj-lt"/>
                        <a:buAutoNum type="arabicPeriod" startAt="8"/>
                        <a:tabLst>
                          <a:tab pos="88265" algn="l"/>
                          <a:tab pos="457200" algn="l"/>
                        </a:tabLst>
                      </a:pPr>
                      <a:r>
                        <a:rPr lang="ar-DZ" sz="9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النتيجة الصافية للأنشطة العادية</a:t>
                      </a:r>
                      <a:endParaRPr lang="en-US" sz="9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العناصر غير العادية- المنتوجات (يطلب بيانها)</a:t>
                      </a:r>
                      <a:endParaRPr lang="en-US" sz="900" b="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العناصر غير العادية- الأعباء (يطلب بيانها)</a:t>
                      </a:r>
                      <a:endParaRPr lang="en-US" sz="900" b="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 marL="0" lvl="0" indent="0" algn="r" rtl="1">
                        <a:lnSpc>
                          <a:spcPct val="150000"/>
                        </a:lnSpc>
                        <a:spcAft>
                          <a:spcPts val="0"/>
                        </a:spcAft>
                        <a:buSzPts val="1400"/>
                        <a:buFont typeface="+mj-lt"/>
                        <a:buNone/>
                        <a:tabLst>
                          <a:tab pos="178435" algn="r"/>
                          <a:tab pos="457200" algn="l"/>
                        </a:tabLst>
                      </a:pPr>
                      <a:r>
                        <a:rPr lang="ar-DZ" sz="9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9.        النتيجة </a:t>
                      </a:r>
                      <a:r>
                        <a:rPr lang="ar-DZ" sz="9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غير العادية</a:t>
                      </a:r>
                      <a:endParaRPr lang="en-US" sz="9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 marL="0" lvl="0" indent="0" algn="r" rtl="1">
                        <a:lnSpc>
                          <a:spcPct val="150000"/>
                        </a:lnSpc>
                        <a:spcAft>
                          <a:spcPts val="0"/>
                        </a:spcAft>
                        <a:buSzPts val="1400"/>
                        <a:buFont typeface="+mj-lt"/>
                        <a:buNone/>
                        <a:tabLst>
                          <a:tab pos="268605" algn="l"/>
                          <a:tab pos="457200" algn="l"/>
                          <a:tab pos="594995" algn="r"/>
                        </a:tabLst>
                      </a:pPr>
                      <a:r>
                        <a:rPr lang="ar-DZ" sz="900" b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10.      </a:t>
                      </a:r>
                      <a:r>
                        <a:rPr lang="ar-DZ" sz="9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النتيجة </a:t>
                      </a:r>
                      <a:r>
                        <a:rPr lang="ar-DZ" sz="9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الصافية للسنة المالية</a:t>
                      </a:r>
                      <a:endParaRPr lang="en-US" sz="9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 indent="32321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900" b="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حصة الشركات الموضوعة موضع المعادلة في النتيجة الصافية</a:t>
                      </a:r>
                      <a:endParaRPr lang="en-US" sz="900" b="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 marL="0" lvl="0" indent="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400"/>
                        <a:buFont typeface="+mj-lt"/>
                        <a:buNone/>
                        <a:tabLst>
                          <a:tab pos="-1270" algn="l"/>
                          <a:tab pos="239395" algn="r"/>
                          <a:tab pos="429895" algn="r"/>
                          <a:tab pos="457200" algn="l"/>
                        </a:tabLst>
                      </a:pPr>
                      <a:r>
                        <a:rPr lang="ar-DZ" sz="900" b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11.       النتيجة </a:t>
                      </a:r>
                      <a:r>
                        <a:rPr lang="ar-DZ" sz="900" b="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الصافية للمجموع المدمج (1) </a:t>
                      </a:r>
                      <a:endParaRPr lang="en-US" sz="900" b="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 indent="32321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900" b="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و منها حصة ذوي الأقلية (1)</a:t>
                      </a:r>
                      <a:endParaRPr lang="en-US" sz="900" b="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 indent="323215"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DZ" sz="900" b="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حصة الجمع (1)</a:t>
                      </a:r>
                      <a:endParaRPr lang="en-US" sz="900" b="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DZ" sz="900" b="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</a:tr>
              <a:tr h="198757">
                <a:tc vMerge="1">
                  <a:txBody>
                    <a:bodyPr/>
                    <a:lstStyle/>
                    <a:p>
                      <a:pPr rtl="1"/>
                      <a:endParaRPr lang="ar-D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</a:tr>
              <a:tr h="345548">
                <a:tc vMerge="1">
                  <a:txBody>
                    <a:bodyPr/>
                    <a:lstStyle/>
                    <a:p>
                      <a:pPr rtl="1"/>
                      <a:endParaRPr lang="ar-D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</a:tr>
              <a:tr h="198757">
                <a:tc vMerge="1">
                  <a:txBody>
                    <a:bodyPr/>
                    <a:lstStyle/>
                    <a:p>
                      <a:pPr rtl="1"/>
                      <a:endParaRPr lang="ar-D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</a:tr>
              <a:tr h="213088">
                <a:tc vMerge="1">
                  <a:txBody>
                    <a:bodyPr/>
                    <a:lstStyle/>
                    <a:p>
                      <a:pPr rtl="1"/>
                      <a:endParaRPr lang="ar-D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</a:tr>
              <a:tr h="233656">
                <a:tc vMerge="1">
                  <a:txBody>
                    <a:bodyPr/>
                    <a:lstStyle/>
                    <a:p>
                      <a:pPr rtl="1"/>
                      <a:endParaRPr lang="ar-D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</a:tr>
              <a:tr h="198757">
                <a:tc vMerge="1">
                  <a:txBody>
                    <a:bodyPr/>
                    <a:lstStyle/>
                    <a:p>
                      <a:pPr rtl="1"/>
                      <a:endParaRPr lang="ar-D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</a:tr>
              <a:tr h="652419">
                <a:tc vMerge="1">
                  <a:txBody>
                    <a:bodyPr/>
                    <a:lstStyle/>
                    <a:p>
                      <a:pPr rtl="1"/>
                      <a:endParaRPr lang="ar-D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</a:tr>
              <a:tr h="231599">
                <a:tc vMerge="1">
                  <a:txBody>
                    <a:bodyPr/>
                    <a:lstStyle/>
                    <a:p>
                      <a:pPr rtl="1"/>
                      <a:endParaRPr lang="ar-D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</a:tr>
              <a:tr h="281785">
                <a:tc vMerge="1">
                  <a:txBody>
                    <a:bodyPr/>
                    <a:lstStyle/>
                    <a:p>
                      <a:pPr rtl="1"/>
                      <a:endParaRPr lang="ar-D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</a:tr>
              <a:tr h="198757">
                <a:tc vMerge="1">
                  <a:txBody>
                    <a:bodyPr/>
                    <a:lstStyle/>
                    <a:p>
                      <a:pPr rtl="1"/>
                      <a:endParaRPr lang="ar-D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</a:tr>
              <a:tr h="198757">
                <a:tc vMerge="1">
                  <a:txBody>
                    <a:bodyPr/>
                    <a:lstStyle/>
                    <a:p>
                      <a:pPr rtl="1"/>
                      <a:endParaRPr lang="ar-D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</a:tr>
              <a:tr h="394912">
                <a:tc vMerge="1">
                  <a:txBody>
                    <a:bodyPr/>
                    <a:lstStyle/>
                    <a:p>
                      <a:pPr rtl="1"/>
                      <a:endParaRPr lang="ar-D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</a:tr>
              <a:tr h="198757">
                <a:tc vMerge="1">
                  <a:txBody>
                    <a:bodyPr/>
                    <a:lstStyle/>
                    <a:p>
                      <a:pPr rtl="1"/>
                      <a:endParaRPr lang="ar-D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</a:tr>
              <a:tr h="198757">
                <a:tc vMerge="1">
                  <a:txBody>
                    <a:bodyPr/>
                    <a:lstStyle/>
                    <a:p>
                      <a:pPr rtl="1"/>
                      <a:endParaRPr lang="ar-D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</a:tr>
              <a:tr h="198757">
                <a:tc vMerge="1">
                  <a:txBody>
                    <a:bodyPr/>
                    <a:lstStyle/>
                    <a:p>
                      <a:pPr rtl="1"/>
                      <a:endParaRPr lang="ar-D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</a:tr>
              <a:tr h="209797">
                <a:tc vMerge="1">
                  <a:txBody>
                    <a:bodyPr/>
                    <a:lstStyle/>
                    <a:p>
                      <a:pPr rtl="1"/>
                      <a:endParaRPr lang="ar-D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</a:tr>
              <a:tr h="198757">
                <a:tc vMerge="1">
                  <a:txBody>
                    <a:bodyPr/>
                    <a:lstStyle/>
                    <a:p>
                      <a:pPr rtl="1"/>
                      <a:endParaRPr lang="ar-D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</a:tr>
              <a:tr h="198757">
                <a:tc vMerge="1">
                  <a:txBody>
                    <a:bodyPr/>
                    <a:lstStyle/>
                    <a:p>
                      <a:pPr rtl="1"/>
                      <a:endParaRPr lang="ar-D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</a:tr>
              <a:tr h="198757">
                <a:tc vMerge="1">
                  <a:txBody>
                    <a:bodyPr/>
                    <a:lstStyle/>
                    <a:p>
                      <a:pPr rtl="1"/>
                      <a:endParaRPr lang="ar-D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</a:tr>
              <a:tr h="198757">
                <a:tc vMerge="1">
                  <a:txBody>
                    <a:bodyPr/>
                    <a:lstStyle/>
                    <a:p>
                      <a:pPr rtl="1"/>
                      <a:endParaRPr lang="ar-D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</a:tr>
              <a:tr h="198757">
                <a:tc vMerge="1">
                  <a:txBody>
                    <a:bodyPr/>
                    <a:lstStyle/>
                    <a:p>
                      <a:pPr rtl="1"/>
                      <a:endParaRPr lang="ar-D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</a:tr>
              <a:tr h="1163202">
                <a:tc vMerge="1">
                  <a:txBody>
                    <a:bodyPr/>
                    <a:lstStyle/>
                    <a:p>
                      <a:pPr rtl="1"/>
                      <a:endParaRPr lang="ar-D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  <a:tc>
                  <a:txBody>
                    <a:bodyPr/>
                    <a:lstStyle/>
                    <a:p>
                      <a:pPr indent="323215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900" b="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900" b="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34579" marR="34579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759372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Lorry White">
      <a:dk1>
        <a:srgbClr val="5F5F5F"/>
      </a:dk1>
      <a:lt1>
        <a:srgbClr val="7F7F7F"/>
      </a:lt1>
      <a:dk2>
        <a:srgbClr val="5F5F5F"/>
      </a:dk2>
      <a:lt2>
        <a:srgbClr val="F2F2F2"/>
      </a:lt2>
      <a:accent1>
        <a:srgbClr val="89AFD5"/>
      </a:accent1>
      <a:accent2>
        <a:srgbClr val="336394"/>
      </a:accent2>
      <a:accent3>
        <a:srgbClr val="234466"/>
      </a:accent3>
      <a:accent4>
        <a:srgbClr val="5D91C7"/>
      </a:accent4>
      <a:accent5>
        <a:srgbClr val="CFDFEE"/>
      </a:accent5>
      <a:accent6>
        <a:srgbClr val="A2C0DF"/>
      </a:accent6>
      <a:hlink>
        <a:srgbClr val="0070C0"/>
      </a:hlink>
      <a:folHlink>
        <a:srgbClr val="336394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E2FAD"/>
        </a:dk1>
        <a:lt1>
          <a:srgbClr val="FFFFFF"/>
        </a:lt1>
        <a:dk2>
          <a:srgbClr val="0E2FAD"/>
        </a:dk2>
        <a:lt2>
          <a:srgbClr val="B3CCE6"/>
        </a:lt2>
        <a:accent1>
          <a:srgbClr val="7FD7FC"/>
        </a:accent1>
        <a:accent2>
          <a:srgbClr val="6BA7F8"/>
        </a:accent2>
        <a:accent3>
          <a:srgbClr val="FFFFFF"/>
        </a:accent3>
        <a:accent4>
          <a:srgbClr val="0A2793"/>
        </a:accent4>
        <a:accent5>
          <a:srgbClr val="C0E8FD"/>
        </a:accent5>
        <a:accent6>
          <a:srgbClr val="6097E1"/>
        </a:accent6>
        <a:hlink>
          <a:srgbClr val="FFAB57"/>
        </a:hlink>
        <a:folHlink>
          <a:srgbClr val="007B7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E2FAD"/>
        </a:dk1>
        <a:lt1>
          <a:srgbClr val="FFFFFF"/>
        </a:lt1>
        <a:dk2>
          <a:srgbClr val="0E2FAD"/>
        </a:dk2>
        <a:lt2>
          <a:srgbClr val="B3CCE6"/>
        </a:lt2>
        <a:accent1>
          <a:srgbClr val="7FD7FC"/>
        </a:accent1>
        <a:accent2>
          <a:srgbClr val="6BA7F8"/>
        </a:accent2>
        <a:accent3>
          <a:srgbClr val="FFFFFF"/>
        </a:accent3>
        <a:accent4>
          <a:srgbClr val="0A2793"/>
        </a:accent4>
        <a:accent5>
          <a:srgbClr val="C0E8FD"/>
        </a:accent5>
        <a:accent6>
          <a:srgbClr val="6097E1"/>
        </a:accent6>
        <a:hlink>
          <a:srgbClr val="FF9D3B"/>
        </a:hlink>
        <a:folHlink>
          <a:srgbClr val="007B7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Lorry White">
      <a:dk1>
        <a:srgbClr val="5F5F5F"/>
      </a:dk1>
      <a:lt1>
        <a:srgbClr val="7F7F7F"/>
      </a:lt1>
      <a:dk2>
        <a:srgbClr val="5F5F5F"/>
      </a:dk2>
      <a:lt2>
        <a:srgbClr val="F2F2F2"/>
      </a:lt2>
      <a:accent1>
        <a:srgbClr val="89AFD5"/>
      </a:accent1>
      <a:accent2>
        <a:srgbClr val="336394"/>
      </a:accent2>
      <a:accent3>
        <a:srgbClr val="234466"/>
      </a:accent3>
      <a:accent4>
        <a:srgbClr val="5D91C7"/>
      </a:accent4>
      <a:accent5>
        <a:srgbClr val="CFDFEE"/>
      </a:accent5>
      <a:accent6>
        <a:srgbClr val="A2C0DF"/>
      </a:accent6>
      <a:hlink>
        <a:srgbClr val="0070C0"/>
      </a:hlink>
      <a:folHlink>
        <a:srgbClr val="336394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E2FAD"/>
        </a:dk1>
        <a:lt1>
          <a:srgbClr val="FFFFFF"/>
        </a:lt1>
        <a:dk2>
          <a:srgbClr val="0E2FAD"/>
        </a:dk2>
        <a:lt2>
          <a:srgbClr val="B3CCE6"/>
        </a:lt2>
        <a:accent1>
          <a:srgbClr val="7FD7FC"/>
        </a:accent1>
        <a:accent2>
          <a:srgbClr val="6BA7F8"/>
        </a:accent2>
        <a:accent3>
          <a:srgbClr val="FFFFFF"/>
        </a:accent3>
        <a:accent4>
          <a:srgbClr val="0A2793"/>
        </a:accent4>
        <a:accent5>
          <a:srgbClr val="C0E8FD"/>
        </a:accent5>
        <a:accent6>
          <a:srgbClr val="6097E1"/>
        </a:accent6>
        <a:hlink>
          <a:srgbClr val="FFAB57"/>
        </a:hlink>
        <a:folHlink>
          <a:srgbClr val="007B7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E2FAD"/>
        </a:dk1>
        <a:lt1>
          <a:srgbClr val="FFFFFF"/>
        </a:lt1>
        <a:dk2>
          <a:srgbClr val="0E2FAD"/>
        </a:dk2>
        <a:lt2>
          <a:srgbClr val="B3CCE6"/>
        </a:lt2>
        <a:accent1>
          <a:srgbClr val="7FD7FC"/>
        </a:accent1>
        <a:accent2>
          <a:srgbClr val="6BA7F8"/>
        </a:accent2>
        <a:accent3>
          <a:srgbClr val="FFFFFF"/>
        </a:accent3>
        <a:accent4>
          <a:srgbClr val="0A2793"/>
        </a:accent4>
        <a:accent5>
          <a:srgbClr val="C0E8FD"/>
        </a:accent5>
        <a:accent6>
          <a:srgbClr val="6097E1"/>
        </a:accent6>
        <a:hlink>
          <a:srgbClr val="FF9D3B"/>
        </a:hlink>
        <a:folHlink>
          <a:srgbClr val="007B7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1629</TotalTime>
  <Words>915</Words>
  <Application>Microsoft Office PowerPoint</Application>
  <PresentationFormat>Affichage à l'écran (4:3)</PresentationFormat>
  <Paragraphs>344</Paragraphs>
  <Slides>22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22</vt:i4>
      </vt:variant>
    </vt:vector>
  </HeadingPairs>
  <TitlesOfParts>
    <vt:vector size="24" baseType="lpstr">
      <vt:lpstr>Default Design</vt:lpstr>
      <vt:lpstr>1_Default Design</vt:lpstr>
      <vt:lpstr>تحليل حساب النتائج بواسطة المؤشرات المالية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حساب النتائج حسب الطبيعة</vt:lpstr>
      <vt:lpstr>Présentation PowerPoint</vt:lpstr>
      <vt:lpstr>حساب النتائج حسب الوظيفة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Clearly Presented Ltd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Rainbow Pencils PowerPoint Template</dc:title>
  <dc:creator>Presentation Magazine</dc:creator>
  <cp:lastModifiedBy>TAHRI</cp:lastModifiedBy>
  <cp:revision>84</cp:revision>
  <dcterms:created xsi:type="dcterms:W3CDTF">2009-11-03T13:35:13Z</dcterms:created>
  <dcterms:modified xsi:type="dcterms:W3CDTF">2021-01-30T13:51:01Z</dcterms:modified>
</cp:coreProperties>
</file>