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notesMasterIdLst>
    <p:notesMasterId r:id="rId20"/>
  </p:notesMasterIdLst>
  <p:sldIdLst>
    <p:sldId id="279" r:id="rId2"/>
    <p:sldId id="308" r:id="rId3"/>
    <p:sldId id="278" r:id="rId4"/>
    <p:sldId id="282" r:id="rId5"/>
    <p:sldId id="283" r:id="rId6"/>
    <p:sldId id="284" r:id="rId7"/>
    <p:sldId id="285" r:id="rId8"/>
    <p:sldId id="286" r:id="rId9"/>
    <p:sldId id="365" r:id="rId10"/>
    <p:sldId id="287" r:id="rId11"/>
    <p:sldId id="296" r:id="rId12"/>
    <p:sldId id="297" r:id="rId13"/>
    <p:sldId id="298" r:id="rId14"/>
    <p:sldId id="299" r:id="rId15"/>
    <p:sldId id="300" r:id="rId16"/>
    <p:sldId id="301" r:id="rId17"/>
    <p:sldId id="302" r:id="rId18"/>
    <p:sldId id="303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1D1D"/>
    <a:srgbClr val="FF0000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484" autoAdjust="0"/>
  </p:normalViewPr>
  <p:slideViewPr>
    <p:cSldViewPr>
      <p:cViewPr varScale="1">
        <p:scale>
          <a:sx n="65" d="100"/>
          <a:sy n="65" d="100"/>
        </p:scale>
        <p:origin x="-144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11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ECDDEF-9875-4D9B-B136-2A7F33F0E5B3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343D7-7A71-4C73-A495-6C0F783857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C07BCA7-60CA-4EBC-81C4-CF87349BB98A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5"/>
          <p:cNvSpPr txBox="1">
            <a:spLocks/>
          </p:cNvSpPr>
          <p:nvPr/>
        </p:nvSpPr>
        <p:spPr>
          <a:xfrm>
            <a:off x="304800" y="228600"/>
            <a:ext cx="8458200" cy="434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الجمهــورية الجزائــرية الديمقــراطية الشعبيـــة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fr-FR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République Algérienne Démocratique et Populaire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وزارة التعليــم العــالي </a:t>
            </a:r>
            <a:r>
              <a:rPr kumimoji="0" lang="ar-D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</a:t>
            </a: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البحــث العلمـي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fr-FR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Ministère de l’Enseignement Supérieur et de la Recherche Scientifique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جــامعة محــمد </a:t>
            </a:r>
            <a:r>
              <a:rPr kumimoji="0" lang="ar-DZ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خيضــر</a:t>
            </a: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بسكرة –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كــلية العلــوم الاقتصــادية </a:t>
            </a:r>
            <a:r>
              <a:rPr kumimoji="0" lang="ar-DZ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</a:t>
            </a: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التجــارية وعلــوم التسييــر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قسم العلوم التجارية</a:t>
            </a:r>
            <a:endParaRPr kumimoji="0" lang="fr-FR" sz="2400" b="1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فرع</a:t>
            </a:r>
            <a:r>
              <a:rPr kumimoji="0" lang="ar-DZ" sz="2400" b="1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علوم تجارية</a:t>
            </a:r>
            <a:endParaRPr kumimoji="0" lang="en-US" sz="2400" b="1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سنة أولى </a:t>
            </a:r>
            <a:r>
              <a:rPr kumimoji="0" lang="ar-D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ماستر</a:t>
            </a: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تسويق مصرفي</a:t>
            </a:r>
            <a:endParaRPr kumimoji="0" lang="ar-DZ" sz="1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مقياس: تسيير مالي</a:t>
            </a:r>
          </a:p>
          <a:p>
            <a:pPr marL="548640" marR="0" lvl="0" indent="-411480" algn="ctr" defTabSz="914400" rtl="1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الموسم الجامعي: 2021/2020</a:t>
            </a:r>
            <a:endParaRPr kumimoji="0" lang="ar-DZ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648201"/>
            <a:ext cx="9144000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ctr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ar-DZ" sz="3200" b="1" dirty="0">
                <a:solidFill>
                  <a:prstClr val="black"/>
                </a:solidFill>
                <a:latin typeface="Adobe Arabic" pitchFamily="18" charset="-78"/>
                <a:cs typeface="Adobe Arabic" pitchFamily="18" charset="-78"/>
              </a:rPr>
              <a:t>موضوع </a:t>
            </a:r>
            <a:r>
              <a:rPr lang="ar-DZ" sz="3200" b="1" dirty="0" smtClean="0">
                <a:solidFill>
                  <a:prstClr val="black"/>
                </a:solidFill>
                <a:latin typeface="Adobe Arabic" pitchFamily="18" charset="-78"/>
                <a:cs typeface="Adobe Arabic" pitchFamily="18" charset="-78"/>
              </a:rPr>
              <a:t>المحاضرة 03:</a:t>
            </a:r>
            <a:endParaRPr lang="fr-FR" sz="3200" b="1" dirty="0" smtClean="0">
              <a:solidFill>
                <a:prstClr val="black"/>
              </a:solidFill>
              <a:latin typeface="Adobe Arabic" pitchFamily="18" charset="-78"/>
              <a:cs typeface="Adobe Arabic" pitchFamily="18" charset="-78"/>
            </a:endParaRPr>
          </a:p>
          <a:p>
            <a:pPr lvl="0" algn="ctr" rtl="1" fontAlgn="ctr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ar-DZ" sz="4800" b="1" dirty="0" smtClean="0">
                <a:solidFill>
                  <a:srgbClr val="FF0000"/>
                </a:solidFill>
                <a:latin typeface="Adobe Arabic" pitchFamily="18" charset="-78"/>
                <a:cs typeface="Adobe Arabic" pitchFamily="18" charset="-78"/>
              </a:rPr>
              <a:t>التحليل المالي الوظيفي</a:t>
            </a:r>
            <a:endParaRPr lang="ar-DZ" sz="4800" b="1" dirty="0">
              <a:solidFill>
                <a:srgbClr val="FF0000"/>
              </a:solidFill>
              <a:latin typeface="Adobe Arabic" pitchFamily="18" charset="-78"/>
              <a:cs typeface="Adobe Arabic" pitchFamily="18" charset="-78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1600200"/>
          </a:xfrm>
        </p:spPr>
        <p:txBody>
          <a:bodyPr/>
          <a:lstStyle/>
          <a:p>
            <a:pPr marL="1588" indent="26988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هي ترتيب لعناصر الميزانية المالية بطريقة توضح الوضعية المالية للمؤسسة، وبالتحديد توازنها أو اختلالها المالي، </a:t>
            </a:r>
            <a:r>
              <a:rPr lang="ar-DZ" b="1" dirty="0" smtClean="0">
                <a:solidFill>
                  <a:srgbClr val="FF0000"/>
                </a:solidFill>
              </a:rPr>
              <a:t>وذلك حسب مختلف الدورات (استغلال، استثمار، وتمويل) التي تميز حياة المؤسسة</a:t>
            </a:r>
            <a:r>
              <a:rPr lang="fr-FR" b="1" dirty="0" smtClean="0">
                <a:solidFill>
                  <a:schemeClr val="bg1"/>
                </a:solidFill>
              </a:rPr>
              <a:t>.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81400" y="914400"/>
            <a:ext cx="515397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588" indent="26988" algn="just" rtl="1">
              <a:buNone/>
            </a:pPr>
            <a:r>
              <a:rPr lang="ar-DZ" sz="4000" b="1" dirty="0" smtClean="0">
                <a:solidFill>
                  <a:srgbClr val="FF0000"/>
                </a:solidFill>
              </a:rPr>
              <a:t>3. تعريف الميزانية الوظيفية: </a:t>
            </a:r>
          </a:p>
        </p:txBody>
      </p:sp>
    </p:spTree>
  </p:cSld>
  <p:clrMapOvr>
    <a:masterClrMapping/>
  </p:clrMapOvr>
  <p:transition>
    <p:wheel spokes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3429000" y="304800"/>
            <a:ext cx="500329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 fontAlgn="base">
              <a:spcBef>
                <a:spcPct val="0"/>
              </a:spcBef>
              <a:spcAft>
                <a:spcPct val="0"/>
              </a:spcAft>
            </a:pPr>
            <a:r>
              <a:rPr lang="ar-DZ" sz="4400" b="1" dirty="0" smtClean="0">
                <a:solidFill>
                  <a:srgbClr val="FF0000"/>
                </a:solidFill>
              </a:rPr>
              <a:t>4. بناء الميزانية الوظيفية:</a:t>
            </a:r>
            <a:endParaRPr kumimoji="0" lang="ar-DZ" sz="4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2230" name="Group 6"/>
          <p:cNvGrpSpPr>
            <a:grpSpLocks/>
          </p:cNvGrpSpPr>
          <p:nvPr/>
        </p:nvGrpSpPr>
        <p:grpSpPr bwMode="auto">
          <a:xfrm>
            <a:off x="609600" y="4419600"/>
            <a:ext cx="8210531" cy="959186"/>
            <a:chOff x="2388" y="3742"/>
            <a:chExt cx="8727" cy="458"/>
          </a:xfrm>
        </p:grpSpPr>
        <p:sp>
          <p:nvSpPr>
            <p:cNvPr id="52231" name="Text Box 7"/>
            <p:cNvSpPr txBox="1">
              <a:spLocks noChangeArrowheads="1"/>
            </p:cNvSpPr>
            <p:nvPr/>
          </p:nvSpPr>
          <p:spPr bwMode="auto">
            <a:xfrm>
              <a:off x="6276" y="3742"/>
              <a:ext cx="4839" cy="458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أصول غير جارية ( استثمارات) بالقيمة الإجمالية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232" name="Text Box 8"/>
            <p:cNvSpPr txBox="1">
              <a:spLocks noChangeArrowheads="1"/>
            </p:cNvSpPr>
            <p:nvPr/>
          </p:nvSpPr>
          <p:spPr bwMode="auto">
            <a:xfrm>
              <a:off x="2388" y="3837"/>
              <a:ext cx="2754" cy="312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استخدامات مستقرة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2233" name="AutoShape 9"/>
            <p:cNvCxnSpPr>
              <a:cxnSpLocks noChangeShapeType="1"/>
            </p:cNvCxnSpPr>
            <p:nvPr/>
          </p:nvCxnSpPr>
          <p:spPr bwMode="auto">
            <a:xfrm flipH="1">
              <a:off x="5061" y="3997"/>
              <a:ext cx="1221" cy="1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228600" y="5562600"/>
            <a:ext cx="8582025" cy="1066800"/>
          </a:xfrm>
          <a:prstGeom prst="rect">
            <a:avLst/>
          </a:prstGeom>
          <a:solidFill>
            <a:srgbClr val="92D05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-78"/>
                <a:ea typeface="Arial" pitchFamily="34" charset="0"/>
                <a:cs typeface="Simplified Arabic" charset="-78"/>
              </a:rPr>
              <a:t>الاستخدامات المستقرة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: الاستثمارات بمختلف أنواعها(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غ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 ملموسة، مادية ومالية) بالقيمة الإجمالية.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143000" y="1143000"/>
            <a:ext cx="76962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200" b="1" dirty="0" smtClean="0">
                <a:solidFill>
                  <a:schemeClr val="bg1"/>
                </a:solidFill>
              </a:rPr>
              <a:t>     بناء الميزانية الوظيفية: تنقسم الميزانية الوظيفية إلى أربعة مستويات وهي:</a:t>
            </a:r>
            <a:endParaRPr lang="fr-FR" sz="2200" b="1" dirty="0">
              <a:solidFill>
                <a:schemeClr val="bg1"/>
              </a:solidFill>
            </a:endParaRP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457200" y="1626513"/>
            <a:ext cx="832466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93675" algn="r"/>
                <a:tab pos="331788" algn="r"/>
              </a:tabLst>
            </a:pPr>
            <a:r>
              <a:rPr kumimoji="0" lang="ar-SA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مستوى الموارد الدائمة والاستخدامات المستقرة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: 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609600" y="2083713"/>
            <a:ext cx="8175471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6525" algn="r"/>
                <a:tab pos="193675" algn="r"/>
                <a:tab pos="250825" algn="r"/>
                <a:tab pos="331788" algn="r"/>
              </a:tabLst>
            </a:pPr>
            <a:r>
              <a:rPr kumimoji="0" lang="ar-SA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Calibri" pitchFamily="34" charset="0"/>
                <a:cs typeface="Arial" pitchFamily="34" charset="0"/>
              </a:rPr>
              <a:t>مستوى استخدامات الاستغلال وموارد الاستغلال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Calibri" pitchFamily="34" charset="0"/>
                <a:cs typeface="Arial" pitchFamily="34" charset="0"/>
              </a:rPr>
              <a:t>: 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2540913"/>
            <a:ext cx="8763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60338" algn="r"/>
                <a:tab pos="217488" algn="r"/>
                <a:tab pos="331788" algn="r"/>
              </a:tabLst>
            </a:pPr>
            <a:r>
              <a:rPr kumimoji="0" lang="ar-DZ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Calibri" pitchFamily="34" charset="0"/>
                <a:cs typeface="Arial" pitchFamily="34" charset="0"/>
              </a:rPr>
              <a:t> مستوى الاستخدامات خارج الاستغلال والموارد خارج الاستغلال:</a:t>
            </a:r>
            <a:endParaRPr kumimoji="0" lang="ar-DZ" sz="2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066800" y="2998113"/>
            <a:ext cx="772937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buFont typeface="Arial" pitchFamily="34" charset="0"/>
              <a:buChar char="•"/>
            </a:pPr>
            <a:r>
              <a:rPr lang="ar-DZ" sz="2200" b="1" dirty="0" smtClean="0">
                <a:solidFill>
                  <a:schemeClr val="bg1"/>
                </a:solidFill>
              </a:rPr>
              <a:t> مستوى من استخدامات الخزينة ومواردها</a:t>
            </a:r>
            <a:endParaRPr lang="fr-FR" sz="2200" b="1" dirty="0">
              <a:solidFill>
                <a:schemeClr val="bg1"/>
              </a:solidFill>
            </a:endParaRPr>
          </a:p>
        </p:txBody>
      </p:sp>
      <p:grpSp>
        <p:nvGrpSpPr>
          <p:cNvPr id="21" name="Groupe 20"/>
          <p:cNvGrpSpPr/>
          <p:nvPr/>
        </p:nvGrpSpPr>
        <p:grpSpPr>
          <a:xfrm>
            <a:off x="381000" y="3581400"/>
            <a:ext cx="8458881" cy="569540"/>
            <a:chOff x="381000" y="3352800"/>
            <a:chExt cx="8458881" cy="569540"/>
          </a:xfrm>
        </p:grpSpPr>
        <p:sp>
          <p:nvSpPr>
            <p:cNvPr id="52227" name="Text Box 3"/>
            <p:cNvSpPr txBox="1">
              <a:spLocks noChangeArrowheads="1"/>
            </p:cNvSpPr>
            <p:nvPr/>
          </p:nvSpPr>
          <p:spPr bwMode="auto">
            <a:xfrm>
              <a:off x="3353100" y="3352801"/>
              <a:ext cx="5486781" cy="533400"/>
            </a:xfrm>
            <a:prstGeom prst="rect">
              <a:avLst/>
            </a:prstGeom>
            <a:solidFill>
              <a:srgbClr val="FF1D1D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الأصول (ممتلكات وحقوق): بالقيمة الإجمالية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228" name="Text Box 4"/>
            <p:cNvSpPr txBox="1">
              <a:spLocks noChangeArrowheads="1"/>
            </p:cNvSpPr>
            <p:nvPr/>
          </p:nvSpPr>
          <p:spPr bwMode="auto">
            <a:xfrm>
              <a:off x="381000" y="3352800"/>
              <a:ext cx="1752690" cy="569540"/>
            </a:xfrm>
            <a:prstGeom prst="rect">
              <a:avLst/>
            </a:prstGeom>
            <a:solidFill>
              <a:srgbClr val="FF1D1D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استخدامات</a:t>
              </a:r>
              <a:endParaRPr kumimoji="0" lang="fr-FR" sz="2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0" name="AutoShape 9"/>
            <p:cNvCxnSpPr>
              <a:cxnSpLocks noChangeShapeType="1"/>
            </p:cNvCxnSpPr>
            <p:nvPr/>
          </p:nvCxnSpPr>
          <p:spPr bwMode="auto">
            <a:xfrm flipH="1">
              <a:off x="2133600" y="3628104"/>
              <a:ext cx="1148741" cy="2094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</p:spTree>
  </p:cSld>
  <p:clrMapOvr>
    <a:masterClrMapping/>
  </p:clrMapOvr>
  <p:transition>
    <p:wheel spokes="2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298" name="Group 2"/>
          <p:cNvGrpSpPr>
            <a:grpSpLocks/>
          </p:cNvGrpSpPr>
          <p:nvPr/>
        </p:nvGrpSpPr>
        <p:grpSpPr bwMode="auto">
          <a:xfrm>
            <a:off x="228600" y="533400"/>
            <a:ext cx="8687155" cy="914400"/>
            <a:chOff x="927" y="2920"/>
            <a:chExt cx="10113" cy="1006"/>
          </a:xfrm>
          <a:solidFill>
            <a:srgbClr val="FFFF00"/>
          </a:solidFill>
        </p:grpSpPr>
        <p:sp>
          <p:nvSpPr>
            <p:cNvPr id="55299" name="Text Box 3"/>
            <p:cNvSpPr txBox="1">
              <a:spLocks noChangeArrowheads="1"/>
            </p:cNvSpPr>
            <p:nvPr/>
          </p:nvSpPr>
          <p:spPr bwMode="auto">
            <a:xfrm>
              <a:off x="7935" y="2920"/>
              <a:ext cx="3105" cy="1006"/>
            </a:xfrm>
            <a:prstGeom prst="rect">
              <a:avLst/>
            </a:prstGeom>
            <a:grpFill/>
            <a:ln w="1905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الأصــــــــول الجارية</a:t>
              </a:r>
            </a:p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 بالقيمة الإجمالية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300" name="Text Box 4"/>
            <p:cNvSpPr txBox="1">
              <a:spLocks noChangeArrowheads="1"/>
            </p:cNvSpPr>
            <p:nvPr/>
          </p:nvSpPr>
          <p:spPr bwMode="auto">
            <a:xfrm>
              <a:off x="927" y="2965"/>
              <a:ext cx="5411" cy="961"/>
            </a:xfrm>
            <a:prstGeom prst="rect">
              <a:avLst/>
            </a:prstGeom>
            <a:grpFill/>
            <a:ln w="1905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استخدامات جارية ( للاستغلال، لخارج الاستغلال، للخزينة).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5301" name="AutoShape 5"/>
            <p:cNvCxnSpPr>
              <a:cxnSpLocks noChangeShapeType="1"/>
            </p:cNvCxnSpPr>
            <p:nvPr/>
          </p:nvCxnSpPr>
          <p:spPr bwMode="auto">
            <a:xfrm flipH="1">
              <a:off x="6516" y="3507"/>
              <a:ext cx="1221" cy="1"/>
            </a:xfrm>
            <a:prstGeom prst="straightConnector1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381000" y="1981200"/>
            <a:ext cx="8382000" cy="1524000"/>
          </a:xfrm>
          <a:prstGeom prst="rect">
            <a:avLst/>
          </a:prstGeom>
          <a:solidFill>
            <a:srgbClr val="FFC0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just" rtl="1" fontAlgn="base">
              <a:spcBef>
                <a:spcPct val="0"/>
              </a:spcBef>
              <a:spcAft>
                <a:spcPct val="0"/>
              </a:spcAf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 charset="-78"/>
                <a:ea typeface="Arial" pitchFamily="34" charset="0"/>
                <a:cs typeface="Simplified Arabic" charset="-78"/>
              </a:rPr>
              <a:t>استخدامات الاستغلا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ل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: احتياجات دورة الاستغلال مرتبطة النشاط الرئيسي( مخزونات، زبائن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وح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 م،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موردون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 مدينون، تسبيقات مدفوعة، ضمانات أغلفة مدفوعة، </a:t>
            </a:r>
            <a:r>
              <a:rPr lang="fr-FR" sz="2800" b="1" dirty="0" smtClean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Simplified Arabic" charset="-78"/>
              </a:rPr>
              <a:t>TVA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Arial" pitchFamily="34" charset="0"/>
                <a:cs typeface="Simplified Arabic" charset="-78"/>
              </a:rPr>
              <a:t> للقبض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....).</a:t>
            </a: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381000" y="3886200"/>
            <a:ext cx="8382000" cy="990600"/>
          </a:xfrm>
          <a:prstGeom prst="rect">
            <a:avLst/>
          </a:prstGeom>
          <a:solidFill>
            <a:srgbClr val="FFC0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algn="just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إستخدامات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 خ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الإستغلال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: احتياجات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غ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 مرتبطة بالنشاط الأساسي( حقوق التنازل عن تثبيتات، رأس المال مكتتب غير مدفوع.....).</a:t>
            </a: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381000" y="5638800"/>
            <a:ext cx="8382000" cy="838200"/>
          </a:xfrm>
          <a:prstGeom prst="rect">
            <a:avLst/>
          </a:prstGeom>
          <a:solidFill>
            <a:srgbClr val="FFC0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algn="just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استخدامات الخزينة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: النقدية الجاهزة في الصندوق والحسابات الجارية ( البنك).</a:t>
            </a: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3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322" name="Group 2"/>
          <p:cNvGrpSpPr>
            <a:grpSpLocks/>
          </p:cNvGrpSpPr>
          <p:nvPr/>
        </p:nvGrpSpPr>
        <p:grpSpPr bwMode="auto">
          <a:xfrm>
            <a:off x="824013" y="762000"/>
            <a:ext cx="8015187" cy="609600"/>
            <a:chOff x="4578" y="4208"/>
            <a:chExt cx="6702" cy="458"/>
          </a:xfrm>
        </p:grpSpPr>
        <p:sp>
          <p:nvSpPr>
            <p:cNvPr id="56323" name="Text Box 3"/>
            <p:cNvSpPr txBox="1">
              <a:spLocks noChangeArrowheads="1"/>
            </p:cNvSpPr>
            <p:nvPr/>
          </p:nvSpPr>
          <p:spPr bwMode="auto">
            <a:xfrm>
              <a:off x="7770" y="4208"/>
              <a:ext cx="3510" cy="458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الخصوم (أموال خاصة والتزامات)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324" name="Text Box 4"/>
            <p:cNvSpPr txBox="1">
              <a:spLocks noChangeArrowheads="1"/>
            </p:cNvSpPr>
            <p:nvPr/>
          </p:nvSpPr>
          <p:spPr bwMode="auto">
            <a:xfrm>
              <a:off x="4578" y="4208"/>
              <a:ext cx="1860" cy="458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موارد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6325" name="AutoShape 5"/>
            <p:cNvCxnSpPr>
              <a:cxnSpLocks noChangeShapeType="1"/>
            </p:cNvCxnSpPr>
            <p:nvPr/>
          </p:nvCxnSpPr>
          <p:spPr bwMode="auto">
            <a:xfrm flipH="1">
              <a:off x="6480" y="4463"/>
              <a:ext cx="1221" cy="1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56326" name="Group 6"/>
          <p:cNvGrpSpPr>
            <a:grpSpLocks/>
          </p:cNvGrpSpPr>
          <p:nvPr/>
        </p:nvGrpSpPr>
        <p:grpSpPr bwMode="auto">
          <a:xfrm>
            <a:off x="305231" y="1904997"/>
            <a:ext cx="8514919" cy="686283"/>
            <a:chOff x="1982" y="3742"/>
            <a:chExt cx="9133" cy="355"/>
          </a:xfrm>
          <a:solidFill>
            <a:srgbClr val="FFFF00"/>
          </a:solidFill>
        </p:grpSpPr>
        <p:sp>
          <p:nvSpPr>
            <p:cNvPr id="56327" name="Text Box 7"/>
            <p:cNvSpPr txBox="1">
              <a:spLocks noChangeArrowheads="1"/>
            </p:cNvSpPr>
            <p:nvPr/>
          </p:nvSpPr>
          <p:spPr bwMode="auto">
            <a:xfrm>
              <a:off x="4924" y="3742"/>
              <a:ext cx="6191" cy="315"/>
            </a:xfrm>
            <a:prstGeom prst="rect">
              <a:avLst/>
            </a:prstGeom>
            <a:grpFill/>
            <a:ln w="1905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حسابات رؤوس الأموال( أموال خاصة ود </a:t>
              </a:r>
              <a:r>
                <a:rPr kumimoji="0" lang="ar-DZ" sz="2800" b="1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م</a:t>
              </a: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 ط أ)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328" name="Text Box 8"/>
            <p:cNvSpPr txBox="1">
              <a:spLocks noChangeArrowheads="1"/>
            </p:cNvSpPr>
            <p:nvPr/>
          </p:nvSpPr>
          <p:spPr bwMode="auto">
            <a:xfrm>
              <a:off x="1982" y="3757"/>
              <a:ext cx="1798" cy="340"/>
            </a:xfrm>
            <a:prstGeom prst="rect">
              <a:avLst/>
            </a:prstGeom>
            <a:grpFill/>
            <a:ln w="1905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موارد دائمة 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6329" name="AutoShape 9"/>
            <p:cNvCxnSpPr>
              <a:cxnSpLocks noChangeShapeType="1"/>
            </p:cNvCxnSpPr>
            <p:nvPr/>
          </p:nvCxnSpPr>
          <p:spPr bwMode="auto">
            <a:xfrm rot="10800000" flipV="1">
              <a:off x="3861" y="3922"/>
              <a:ext cx="981" cy="1"/>
            </a:xfrm>
            <a:prstGeom prst="straightConnector1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56330" name="Text Box 10"/>
          <p:cNvSpPr txBox="1">
            <a:spLocks noChangeArrowheads="1"/>
          </p:cNvSpPr>
          <p:nvPr/>
        </p:nvSpPr>
        <p:spPr bwMode="auto">
          <a:xfrm>
            <a:off x="304800" y="3048000"/>
            <a:ext cx="8486775" cy="838200"/>
          </a:xfrm>
          <a:prstGeom prst="rect">
            <a:avLst/>
          </a:prstGeom>
          <a:solidFill>
            <a:srgbClr val="FFC0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rtl="1" fontAlgn="base">
              <a:spcBef>
                <a:spcPct val="0"/>
              </a:spcBef>
              <a:spcAft>
                <a:spcPts val="1000"/>
              </a:spcAf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-78"/>
                <a:ea typeface="Arial" pitchFamily="34" charset="0"/>
                <a:cs typeface="Simplified Arabic" charset="-78"/>
              </a:rPr>
              <a:t>الموارد الدائمة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: مصادر تمويل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ط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 أ ( رأس المال الصادر، احتياطات، اهتلاكات ومؤونات، نتائج متراكمة، 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Arial" pitchFamily="34" charset="0"/>
                <a:cs typeface="Simplified Arabic" charset="-78"/>
              </a:rPr>
              <a:t>ديون </a:t>
            </a:r>
            <a:r>
              <a:rPr lang="ar-DZ" sz="2800" b="1" dirty="0" err="1" smtClean="0">
                <a:solidFill>
                  <a:schemeClr val="bg1"/>
                </a:solidFill>
                <a:latin typeface="Calibri" pitchFamily="34" charset="0"/>
                <a:ea typeface="Arial" pitchFamily="34" charset="0"/>
                <a:cs typeface="Simplified Arabic" charset="-78"/>
              </a:rPr>
              <a:t>م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Arial" pitchFamily="34" charset="0"/>
                <a:cs typeface="Simplified Arabic" charset="-78"/>
              </a:rPr>
              <a:t> ط </a:t>
            </a:r>
            <a:r>
              <a:rPr lang="ar-DZ" sz="2800" b="1" dirty="0" err="1" smtClean="0">
                <a:solidFill>
                  <a:schemeClr val="bg1"/>
                </a:solidFill>
                <a:latin typeface="Calibri" pitchFamily="34" charset="0"/>
                <a:ea typeface="Arial" pitchFamily="34" charset="0"/>
                <a:cs typeface="Simplified Arabic" charset="-78"/>
              </a:rPr>
              <a:t>أ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Arial" pitchFamily="34" charset="0"/>
                <a:cs typeface="Simplified Arabic" charset="-78"/>
              </a:rPr>
              <a:t>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)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hee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304800" y="2362200"/>
            <a:ext cx="8410575" cy="1447800"/>
          </a:xfrm>
          <a:prstGeom prst="rect">
            <a:avLst/>
          </a:prstGeom>
          <a:solidFill>
            <a:srgbClr val="FFC0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algn="just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موارد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الإستغلال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: ديون دورة الاستغلال مرتبطة بالنشاط الرئيسي (موردون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وح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 م، زبائن دائنون، أجور واجبة الدفع، ضمانات أغلفة مستلمة،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Arial" pitchFamily="34" charset="0"/>
                <a:cs typeface="Simplified Arabic" charset="-78"/>
              </a:rPr>
              <a:t>TVA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 للدفع...).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304801" y="4191000"/>
            <a:ext cx="8382000" cy="1438276"/>
          </a:xfrm>
          <a:prstGeom prst="rect">
            <a:avLst/>
          </a:prstGeom>
          <a:solidFill>
            <a:srgbClr val="FFC0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موارد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خ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الإستغلال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: موارد غير مرتبطة بالنشاط الأساسي(موردو تثبيتات، أرباح واجبة الدفع للشركاء، ضرائب على النتائج، اشتراكات اجتماعية...).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304800" y="6019800"/>
            <a:ext cx="8382000" cy="609600"/>
          </a:xfrm>
          <a:prstGeom prst="rect">
            <a:avLst/>
          </a:prstGeom>
          <a:solidFill>
            <a:srgbClr val="FFC0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algn="r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موارد الخزينة: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اعتمادات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ial" pitchFamily="34" charset="0"/>
                <a:cs typeface="Simplified Arabic" charset="-78"/>
              </a:rPr>
              <a:t> بنكية جارية ( حسابات بنكية دائنة)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7350" name="Group 6"/>
          <p:cNvGrpSpPr>
            <a:grpSpLocks/>
          </p:cNvGrpSpPr>
          <p:nvPr/>
        </p:nvGrpSpPr>
        <p:grpSpPr bwMode="auto">
          <a:xfrm>
            <a:off x="304412" y="762302"/>
            <a:ext cx="8611376" cy="1067103"/>
            <a:chOff x="2125" y="9901"/>
            <a:chExt cx="8995" cy="587"/>
          </a:xfrm>
          <a:solidFill>
            <a:srgbClr val="FFFF00"/>
          </a:solidFill>
        </p:grpSpPr>
        <p:sp>
          <p:nvSpPr>
            <p:cNvPr id="57351" name="Text Box 7"/>
            <p:cNvSpPr txBox="1">
              <a:spLocks noChangeArrowheads="1"/>
            </p:cNvSpPr>
            <p:nvPr/>
          </p:nvSpPr>
          <p:spPr bwMode="auto">
            <a:xfrm>
              <a:off x="7299" y="9943"/>
              <a:ext cx="3821" cy="545"/>
            </a:xfrm>
            <a:prstGeom prst="rect">
              <a:avLst/>
            </a:prstGeom>
            <a:grpFill/>
            <a:ln w="1905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الخصوم الجارية</a:t>
              </a:r>
            </a:p>
            <a:p>
              <a:pPr lvl="0" algn="ctr" rtl="1" fontAlgn="base">
                <a:spcBef>
                  <a:spcPct val="0"/>
                </a:spcBef>
                <a:spcAft>
                  <a:spcPct val="0"/>
                </a:spcAft>
              </a:pPr>
              <a:r>
                <a:rPr lang="ar-DZ" sz="2800" b="1" dirty="0" smtClean="0">
                  <a:solidFill>
                    <a:schemeClr val="bg1"/>
                  </a:solidFill>
                  <a:latin typeface="Calibri" pitchFamily="34" charset="0"/>
                  <a:ea typeface="Arial" pitchFamily="34" charset="0"/>
                  <a:cs typeface="Simplified Arabic" charset="-78"/>
                </a:rPr>
                <a:t>مصادر تمويل </a:t>
              </a:r>
              <a:r>
                <a:rPr lang="ar-DZ" sz="2800" b="1" dirty="0" err="1" smtClean="0">
                  <a:solidFill>
                    <a:schemeClr val="bg1"/>
                  </a:solidFill>
                  <a:latin typeface="Calibri" pitchFamily="34" charset="0"/>
                  <a:ea typeface="Arial" pitchFamily="34" charset="0"/>
                  <a:cs typeface="Simplified Arabic" charset="-78"/>
                </a:rPr>
                <a:t>ق</a:t>
              </a:r>
              <a:r>
                <a:rPr lang="ar-DZ" sz="2800" b="1" dirty="0" smtClean="0">
                  <a:solidFill>
                    <a:schemeClr val="bg1"/>
                  </a:solidFill>
                  <a:latin typeface="Calibri" pitchFamily="34" charset="0"/>
                  <a:ea typeface="Arial" pitchFamily="34" charset="0"/>
                  <a:cs typeface="Simplified Arabic" charset="-78"/>
                </a:rPr>
                <a:t> أ</a:t>
              </a:r>
              <a:r>
                <a:rPr lang="fr-FR" sz="2800" b="1" dirty="0" smtClean="0">
                  <a:solidFill>
                    <a:schemeClr val="bg1"/>
                  </a:solidFill>
                  <a:latin typeface="Arial" pitchFamily="34" charset="0"/>
                  <a:ea typeface="Arial" pitchFamily="34" charset="0"/>
                  <a:cs typeface="Simplified Arabic" charset="-78"/>
                </a:rPr>
                <a:t>)</a:t>
              </a:r>
              <a:r>
                <a:rPr lang="ar-DZ" sz="2800" b="1" dirty="0" smtClean="0">
                  <a:solidFill>
                    <a:schemeClr val="bg1"/>
                  </a:solidFill>
                  <a:latin typeface="Calibri" pitchFamily="34" charset="0"/>
                  <a:ea typeface="Arial" pitchFamily="34" charset="0"/>
                  <a:cs typeface="Simplified Arabic" charset="-78"/>
                </a:rPr>
                <a:t> ديون </a:t>
              </a:r>
              <a:r>
                <a:rPr lang="ar-DZ" sz="2800" b="1" dirty="0" err="1" smtClean="0">
                  <a:solidFill>
                    <a:schemeClr val="bg1"/>
                  </a:solidFill>
                  <a:latin typeface="Calibri" pitchFamily="34" charset="0"/>
                  <a:ea typeface="Arial" pitchFamily="34" charset="0"/>
                  <a:cs typeface="Simplified Arabic" charset="-78"/>
                </a:rPr>
                <a:t>ق</a:t>
              </a:r>
              <a:r>
                <a:rPr lang="ar-DZ" sz="2800" b="1" dirty="0" smtClean="0">
                  <a:solidFill>
                    <a:schemeClr val="bg1"/>
                  </a:solidFill>
                  <a:latin typeface="Calibri" pitchFamily="34" charset="0"/>
                  <a:ea typeface="Arial" pitchFamily="34" charset="0"/>
                  <a:cs typeface="Simplified Arabic" charset="-78"/>
                </a:rPr>
                <a:t> أ)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352" name="Text Box 8"/>
            <p:cNvSpPr txBox="1">
              <a:spLocks noChangeArrowheads="1"/>
            </p:cNvSpPr>
            <p:nvPr/>
          </p:nvSpPr>
          <p:spPr bwMode="auto">
            <a:xfrm>
              <a:off x="2125" y="9901"/>
              <a:ext cx="4219" cy="584"/>
            </a:xfrm>
            <a:prstGeom prst="rect">
              <a:avLst/>
            </a:prstGeom>
            <a:grpFill/>
            <a:ln w="1905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موارد جارية ( للاستغلال، لخارج الاستغلال، للخزينة).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7353" name="AutoShape 9"/>
            <p:cNvCxnSpPr>
              <a:cxnSpLocks noChangeShapeType="1"/>
            </p:cNvCxnSpPr>
            <p:nvPr/>
          </p:nvCxnSpPr>
          <p:spPr bwMode="auto">
            <a:xfrm rot="10800000">
              <a:off x="6344" y="10194"/>
              <a:ext cx="955" cy="1"/>
            </a:xfrm>
            <a:prstGeom prst="straightConnector1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</p:spTree>
  </p:cSld>
  <p:clrMapOvr>
    <a:masterClrMapping/>
  </p:clrMapOvr>
  <p:transition>
    <p:wheel spokes="8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2860246" y="76200"/>
            <a:ext cx="412805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79700" algn="l"/>
              </a:tabLst>
            </a:pP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5. </a:t>
            </a:r>
            <a:r>
              <a:rPr kumimoji="0" lang="ar-SA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شكل الميزانية الوظيفية</a:t>
            </a:r>
            <a:endParaRPr kumimoji="0" lang="ar-SA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0" y="701040"/>
          <a:ext cx="9144001" cy="6080760"/>
        </p:xfrm>
        <a:graphic>
          <a:graphicData uri="http://schemas.openxmlformats.org/drawingml/2006/table">
            <a:tbl>
              <a:tblPr/>
              <a:tblGrid>
                <a:gridCol w="685800"/>
                <a:gridCol w="3810000"/>
                <a:gridCol w="685800"/>
                <a:gridCol w="3962401"/>
              </a:tblGrid>
              <a:tr h="584603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م. </a:t>
                      </a:r>
                      <a:endParaRPr lang="ar-DZ" sz="1800" b="1" dirty="0" smtClean="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Simplified Arabic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إجمالية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5288" marR="65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ال</a:t>
                      </a:r>
                      <a:r>
                        <a:rPr lang="ar-SA" sz="28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موارد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5288" marR="65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م. إجمالية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5288" marR="65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ال</a:t>
                      </a:r>
                      <a:r>
                        <a:rPr lang="ar-SA" sz="28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استخدامات</a:t>
                      </a:r>
                      <a:endParaRPr lang="fr-FR" sz="2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5288" marR="65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30397"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5288" marR="65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Simplified Arabic"/>
                        </a:rPr>
                        <a:t>موارد دائمة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رؤوس </a:t>
                      </a:r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أموال خاصة     </a:t>
                      </a:r>
                      <a:endParaRPr lang="fr-FR" sz="2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baseline="0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   رأس مال مدفوع</a:t>
                      </a:r>
                    </a:p>
                    <a:p>
                      <a:pPr marL="0" marR="0"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baseline="0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    </a:t>
                      </a: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احتياطات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baseline="0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    </a:t>
                      </a:r>
                      <a:r>
                        <a:rPr lang="ar-SA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اهتلاكات </a:t>
                      </a:r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ومؤونات      </a:t>
                      </a:r>
                      <a:endParaRPr lang="fr-FR" sz="2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baseline="0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    </a:t>
                      </a:r>
                      <a:r>
                        <a:rPr lang="ar-SA" sz="2400" b="1" dirty="0" err="1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موؤنات</a:t>
                      </a: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 خسائر وأعباء</a:t>
                      </a:r>
                      <a:endParaRPr lang="ar-DZ" sz="2400" b="1" dirty="0" smtClean="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ديون </a:t>
                      </a:r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مالية طويلة   </a:t>
                      </a:r>
                      <a:endParaRPr lang="fr-FR" sz="2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Simplified Arabic"/>
                        </a:rPr>
                        <a:t>موارد  جارية(متداولة)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u="sng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موارد </a:t>
                      </a:r>
                      <a:r>
                        <a:rPr lang="ar-SA" sz="2400" b="1" u="sng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الاستغلال</a:t>
                      </a:r>
                      <a:endParaRPr lang="fr-FR" sz="2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baseline="0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  </a:t>
                      </a: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موردون </a:t>
                      </a: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وما يلحق بهم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u="sng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موارد </a:t>
                      </a:r>
                      <a:r>
                        <a:rPr lang="ar-SA" sz="2400" b="1" u="sng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خارج الاستغلال</a:t>
                      </a:r>
                      <a:endParaRPr lang="fr-FR" sz="2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baseline="0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   </a:t>
                      </a: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ديون </a:t>
                      </a: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أخرى(موردو التثبيتات)   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u="sng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موارد </a:t>
                      </a:r>
                      <a:r>
                        <a:rPr lang="ar-SA" sz="2400" b="1" u="sng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الخزينة</a:t>
                      </a:r>
                      <a:endParaRPr lang="fr-FR" sz="2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baseline="0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  </a:t>
                      </a: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اعتمادات </a:t>
                      </a: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جارية </a:t>
                      </a: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للبنك (رصيد</a:t>
                      </a:r>
                      <a:r>
                        <a:rPr lang="ar-DZ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 </a:t>
                      </a: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دائن)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5288" marR="65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5288" marR="65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Simplified Arabic"/>
                        </a:rPr>
                        <a:t>استخدامات </a:t>
                      </a:r>
                      <a:r>
                        <a:rPr lang="ar-SA" sz="2400" b="1" dirty="0" smtClean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Simplified Arabic"/>
                        </a:rPr>
                        <a:t>مستقرة</a:t>
                      </a:r>
                      <a:r>
                        <a:rPr lang="ar-DZ" sz="2400" b="1" dirty="0" smtClean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Simplified Arabic"/>
                        </a:rPr>
                        <a:t>: بالقيم الإجمالية</a:t>
                      </a:r>
                      <a:endParaRPr lang="fr-FR" sz="2400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indent="60325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تثبيتات غير ملموسة</a:t>
                      </a:r>
                      <a:endParaRPr lang="fr-FR" sz="2400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indent="60325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تثبيتات </a:t>
                      </a: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ملموسة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indent="60325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تثبيتات </a:t>
                      </a: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مالية </a:t>
                      </a: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(تثبيتات </a:t>
                      </a:r>
                      <a:r>
                        <a:rPr lang="ar-DZ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خ </a:t>
                      </a: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الاستغلال</a:t>
                      </a:r>
                      <a:r>
                        <a:rPr lang="ar-DZ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)</a:t>
                      </a:r>
                    </a:p>
                    <a:p>
                      <a:pPr marL="0" marR="0" indent="60325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400" b="1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indent="60325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400" b="1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indent="60325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Simplified Arabic"/>
                        </a:rPr>
                        <a:t>استخدامات </a:t>
                      </a:r>
                      <a:r>
                        <a:rPr kumimoji="0" lang="ar-SA" sz="2400" b="1" kern="1200" dirty="0" smtClean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Simplified Arabic"/>
                        </a:rPr>
                        <a:t>جارية</a:t>
                      </a:r>
                      <a:r>
                        <a:rPr kumimoji="0" lang="ar-DZ" sz="2400" b="1" kern="1200" dirty="0" smtClean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Simplified Arabic"/>
                        </a:rPr>
                        <a:t>: </a:t>
                      </a:r>
                      <a:r>
                        <a:rPr kumimoji="0" lang="ar-SA" sz="2400" b="1" kern="1200" dirty="0" smtClean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Simplified Arabic"/>
                        </a:rPr>
                        <a:t>بالقيم الإجمالية</a:t>
                      </a:r>
                      <a:endParaRPr lang="ar-DZ" sz="2400" b="1" u="sng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Simplified Arabic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u="sng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ا</a:t>
                      </a:r>
                      <a:r>
                        <a:rPr lang="ar-SA" sz="2400" b="1" u="sng" dirty="0" err="1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ستخدامات</a:t>
                      </a:r>
                      <a:r>
                        <a:rPr lang="ar-SA" sz="2400" b="1" u="sng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 الاستغلال</a:t>
                      </a:r>
                      <a:endParaRPr lang="fr-FR" sz="2400" u="sng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baseline="0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  </a:t>
                      </a: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مخزونات</a:t>
                      </a:r>
                      <a:r>
                        <a:rPr lang="ar-DZ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، </a:t>
                      </a: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زبائن </a:t>
                      </a: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وما يلحق بهم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ا</a:t>
                      </a:r>
                      <a:r>
                        <a:rPr lang="ar-SA" sz="2400" b="1" u="sng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ستخدامات </a:t>
                      </a:r>
                      <a:r>
                        <a:rPr lang="ar-DZ" sz="2400" b="1" u="sng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ج</a:t>
                      </a:r>
                      <a:r>
                        <a:rPr lang="ar-SA" sz="2400" b="1" u="sng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ارية </a:t>
                      </a:r>
                      <a:r>
                        <a:rPr lang="ar-SA" sz="2400" b="1" u="sng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خارج </a:t>
                      </a:r>
                      <a:r>
                        <a:rPr lang="ar-SA" sz="2400" b="1" u="sng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الاستغلال</a:t>
                      </a:r>
                      <a:endParaRPr lang="fr-FR" sz="2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baseline="0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  </a:t>
                      </a: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مدينون </a:t>
                      </a: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لا يتعلقون بالنشاط الأساسي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u="sng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استخدامات </a:t>
                      </a:r>
                      <a:r>
                        <a:rPr lang="ar-SA" sz="2400" b="1" u="sng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الخزينة</a:t>
                      </a:r>
                      <a:endParaRPr lang="fr-FR" sz="2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baseline="0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  </a:t>
                      </a: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النقدية (</a:t>
                      </a:r>
                      <a:r>
                        <a:rPr lang="ar-DZ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ح</a:t>
                      </a:r>
                      <a:r>
                        <a:rPr lang="ar-DZ" sz="2400" b="1" baseline="0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 بنكي </a:t>
                      </a:r>
                      <a:r>
                        <a:rPr lang="ar-DZ" sz="2400" b="1" baseline="0" dirty="0" err="1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ج</a:t>
                      </a:r>
                      <a:r>
                        <a:rPr lang="ar-DZ" sz="2400" b="1" baseline="0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، صندوق</a:t>
                      </a: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)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5288" marR="65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660"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5288" marR="65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مجموع الموارد بالقيمة </a:t>
                      </a:r>
                      <a:r>
                        <a:rPr lang="ar-SA" sz="2400" b="1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الاجمالية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5288" marR="65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5288" marR="65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مجموع الاستخدامات بالقيمة </a:t>
                      </a:r>
                      <a:r>
                        <a:rPr lang="ar-SA" sz="2400" b="1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Simplified Arabic"/>
                        </a:rPr>
                        <a:t>الاجمالية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5288" marR="65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plit dir="in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91000" y="304800"/>
            <a:ext cx="464582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4400" b="1" dirty="0" smtClean="0">
                <a:solidFill>
                  <a:srgbClr val="FF0000"/>
                </a:solidFill>
              </a:rPr>
              <a:t>6. معالجة بعض العناصر</a:t>
            </a:r>
            <a:endParaRPr lang="fr-FR" sz="4400" dirty="0">
              <a:solidFill>
                <a:srgbClr val="FF0000"/>
              </a:solidFill>
            </a:endParaRPr>
          </a:p>
        </p:txBody>
      </p:sp>
      <p:grpSp>
        <p:nvGrpSpPr>
          <p:cNvPr id="59398" name="Group 6"/>
          <p:cNvGrpSpPr>
            <a:grpSpLocks/>
          </p:cNvGrpSpPr>
          <p:nvPr/>
        </p:nvGrpSpPr>
        <p:grpSpPr bwMode="auto">
          <a:xfrm>
            <a:off x="609994" y="3199908"/>
            <a:ext cx="8343505" cy="657941"/>
            <a:chOff x="2982" y="1970"/>
            <a:chExt cx="8223" cy="365"/>
          </a:xfrm>
          <a:solidFill>
            <a:srgbClr val="92D050"/>
          </a:solidFill>
        </p:grpSpPr>
        <p:sp>
          <p:nvSpPr>
            <p:cNvPr id="59399" name="Text Box 7"/>
            <p:cNvSpPr txBox="1">
              <a:spLocks noChangeArrowheads="1"/>
            </p:cNvSpPr>
            <p:nvPr/>
          </p:nvSpPr>
          <p:spPr bwMode="auto">
            <a:xfrm>
              <a:off x="6511" y="2010"/>
              <a:ext cx="4694" cy="323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implified Arabic" charset="-78"/>
                  <a:ea typeface="Arial" pitchFamily="34" charset="0"/>
                  <a:cs typeface="Simplified Arabic" charset="-78"/>
                </a:rPr>
                <a:t>الشركاء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Arial" pitchFamily="34" charset="0"/>
                  <a:cs typeface="Simplified Arabic" charset="-78"/>
                </a:rPr>
                <a:t>: أرباح موزعة(حصص واجبة الدفع)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400" name="Text Box 8"/>
            <p:cNvSpPr txBox="1">
              <a:spLocks noChangeArrowheads="1"/>
            </p:cNvSpPr>
            <p:nvPr/>
          </p:nvSpPr>
          <p:spPr bwMode="auto">
            <a:xfrm>
              <a:off x="2982" y="1970"/>
              <a:ext cx="2759" cy="365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Arial" pitchFamily="34" charset="0"/>
                  <a:cs typeface="Simplified Arabic" charset="-78"/>
                </a:rPr>
                <a:t>موارد جارية </a:t>
              </a:r>
              <a:r>
                <a:rPr kumimoji="0" lang="ar-DZ" sz="2400" b="1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Arial" pitchFamily="34" charset="0"/>
                  <a:cs typeface="Simplified Arabic" charset="-78"/>
                </a:rPr>
                <a:t>خ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Arial" pitchFamily="34" charset="0"/>
                  <a:cs typeface="Simplified Arabic" charset="-78"/>
                </a:rPr>
                <a:t> الاستغلال</a:t>
              </a:r>
              <a:endPara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9401" name="AutoShape 9"/>
            <p:cNvCxnSpPr>
              <a:cxnSpLocks noChangeShapeType="1"/>
            </p:cNvCxnSpPr>
            <p:nvPr/>
          </p:nvCxnSpPr>
          <p:spPr bwMode="auto">
            <a:xfrm flipH="1">
              <a:off x="5730" y="2163"/>
              <a:ext cx="706" cy="1"/>
            </a:xfrm>
            <a:prstGeom prst="straightConnector1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21" name="Groupe 20"/>
          <p:cNvGrpSpPr/>
          <p:nvPr/>
        </p:nvGrpSpPr>
        <p:grpSpPr>
          <a:xfrm>
            <a:off x="304687" y="4114923"/>
            <a:ext cx="8534513" cy="609477"/>
            <a:chOff x="304687" y="3505813"/>
            <a:chExt cx="8534513" cy="609477"/>
          </a:xfrm>
          <a:solidFill>
            <a:srgbClr val="00B0F0"/>
          </a:solidFill>
        </p:grpSpPr>
        <p:grpSp>
          <p:nvGrpSpPr>
            <p:cNvPr id="59402" name="Group 10"/>
            <p:cNvGrpSpPr>
              <a:grpSpLocks/>
            </p:cNvGrpSpPr>
            <p:nvPr/>
          </p:nvGrpSpPr>
          <p:grpSpPr bwMode="auto">
            <a:xfrm>
              <a:off x="304687" y="3505813"/>
              <a:ext cx="8534513" cy="609477"/>
              <a:chOff x="2703" y="2905"/>
              <a:chExt cx="8622" cy="342"/>
            </a:xfrm>
            <a:grpFill/>
          </p:grpSpPr>
          <p:sp>
            <p:nvSpPr>
              <p:cNvPr id="59403" name="Text Box 11"/>
              <p:cNvSpPr txBox="1">
                <a:spLocks noChangeArrowheads="1"/>
              </p:cNvSpPr>
              <p:nvPr/>
            </p:nvSpPr>
            <p:spPr bwMode="auto">
              <a:xfrm>
                <a:off x="6706" y="2910"/>
                <a:ext cx="4619" cy="337"/>
              </a:xfrm>
              <a:prstGeom prst="rect">
                <a:avLst/>
              </a:prstGeom>
              <a:grpFill/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Simplified Arabic" charset="-78"/>
                    <a:ea typeface="Arial" pitchFamily="34" charset="0"/>
                    <a:cs typeface="Simplified Arabic" charset="-78"/>
                  </a:rPr>
                  <a:t>تثبيتات مالية منتظر تحويلها لسيولة في </a:t>
                </a:r>
                <a:r>
                  <a:rPr kumimoji="0" lang="ar-DZ" sz="2400" b="1" i="0" u="none" strike="noStrike" cap="none" normalizeH="0" baseline="0" dirty="0" err="1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Simplified Arabic" charset="-78"/>
                    <a:ea typeface="Arial" pitchFamily="34" charset="0"/>
                    <a:cs typeface="Simplified Arabic" charset="-78"/>
                  </a:rPr>
                  <a:t>أ</a:t>
                </a: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Simplified Arabic" charset="-78"/>
                    <a:ea typeface="Arial" pitchFamily="34" charset="0"/>
                    <a:cs typeface="Simplified Arabic" charset="-78"/>
                  </a:rPr>
                  <a:t> ق</a:t>
                </a:r>
                <a:endPara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Arial" pitchFamily="34" charset="0"/>
                  <a:cs typeface="Simplified Arabic" charset="-78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04" name="Text Box 12"/>
              <p:cNvSpPr txBox="1">
                <a:spLocks noChangeArrowheads="1"/>
              </p:cNvSpPr>
              <p:nvPr/>
            </p:nvSpPr>
            <p:spPr bwMode="auto">
              <a:xfrm>
                <a:off x="2703" y="2905"/>
                <a:ext cx="3276" cy="322"/>
              </a:xfrm>
              <a:prstGeom prst="rect">
                <a:avLst/>
              </a:prstGeom>
              <a:grpFill/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ea typeface="Arial" pitchFamily="34" charset="0"/>
                    <a:cs typeface="Simplified Arabic" charset="-78"/>
                  </a:rPr>
                  <a:t>استخدامات جارية </a:t>
                </a:r>
                <a:r>
                  <a:rPr kumimoji="0" lang="ar-DZ" sz="2400" b="1" i="0" u="none" strike="noStrike" cap="none" normalizeH="0" baseline="0" dirty="0" err="1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ea typeface="Arial" pitchFamily="34" charset="0"/>
                    <a:cs typeface="Simplified Arabic" charset="-78"/>
                  </a:rPr>
                  <a:t>خ</a:t>
                </a: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ea typeface="Arial" pitchFamily="34" charset="0"/>
                    <a:cs typeface="Simplified Arabic" charset="-78"/>
                  </a:rPr>
                  <a:t> الاستغلال</a:t>
                </a:r>
                <a:endPara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20" name="AutoShape 9"/>
            <p:cNvCxnSpPr>
              <a:cxnSpLocks noChangeShapeType="1"/>
            </p:cNvCxnSpPr>
            <p:nvPr/>
          </p:nvCxnSpPr>
          <p:spPr bwMode="auto">
            <a:xfrm flipH="1">
              <a:off x="3505200" y="3810000"/>
              <a:ext cx="716346" cy="1803"/>
            </a:xfrm>
            <a:prstGeom prst="straightConnector1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25" name="Groupe 24"/>
          <p:cNvGrpSpPr/>
          <p:nvPr/>
        </p:nvGrpSpPr>
        <p:grpSpPr>
          <a:xfrm>
            <a:off x="76340" y="2116392"/>
            <a:ext cx="8991741" cy="914400"/>
            <a:chOff x="76340" y="1143000"/>
            <a:chExt cx="8991741" cy="914400"/>
          </a:xfrm>
        </p:grpSpPr>
        <p:grpSp>
          <p:nvGrpSpPr>
            <p:cNvPr id="59394" name="Group 2"/>
            <p:cNvGrpSpPr>
              <a:grpSpLocks/>
            </p:cNvGrpSpPr>
            <p:nvPr/>
          </p:nvGrpSpPr>
          <p:grpSpPr bwMode="auto">
            <a:xfrm>
              <a:off x="76340" y="1143000"/>
              <a:ext cx="8991741" cy="914400"/>
              <a:chOff x="1284" y="12495"/>
              <a:chExt cx="9894" cy="570"/>
            </a:xfrm>
            <a:solidFill>
              <a:srgbClr val="FFFF00"/>
            </a:solidFill>
          </p:grpSpPr>
          <p:sp>
            <p:nvSpPr>
              <p:cNvPr id="59395" name="Text Box 3"/>
              <p:cNvSpPr txBox="1">
                <a:spLocks noChangeArrowheads="1"/>
              </p:cNvSpPr>
              <p:nvPr/>
            </p:nvSpPr>
            <p:spPr bwMode="auto">
              <a:xfrm>
                <a:off x="5057" y="12495"/>
                <a:ext cx="6121" cy="570"/>
              </a:xfrm>
              <a:prstGeom prst="rect">
                <a:avLst/>
              </a:prstGeom>
              <a:grpFill/>
              <a:ln w="9525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اهتلاكات ومؤونات(تثبيتات معنوية، مادية، مخزونات، زبائن </a:t>
                </a:r>
                <a:r>
                  <a:rPr kumimoji="0" lang="ar-DZ" sz="2400" b="1" i="0" u="none" strike="noStrike" cap="none" normalizeH="0" baseline="0" dirty="0" err="1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وح</a:t>
                </a: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 م، سندات مساهمة وتوظيف...  ).</a:t>
                </a:r>
                <a:endParaRPr kumimoji="0" lang="fr-FR" sz="3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396" name="Text Box 4"/>
              <p:cNvSpPr txBox="1">
                <a:spLocks noChangeArrowheads="1"/>
              </p:cNvSpPr>
              <p:nvPr/>
            </p:nvSpPr>
            <p:spPr bwMode="auto">
              <a:xfrm>
                <a:off x="1284" y="12590"/>
                <a:ext cx="3186" cy="428"/>
              </a:xfrm>
              <a:prstGeom prst="rect">
                <a:avLst/>
              </a:prstGeom>
              <a:grpFill/>
              <a:ln w="9525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موارد دائمة (أموال خاصة)</a:t>
                </a:r>
                <a:endParaRPr kumimoji="0" lang="fr-FR" sz="3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24" name="Connecteur droit avec flèche 23"/>
            <p:cNvCxnSpPr/>
            <p:nvPr/>
          </p:nvCxnSpPr>
          <p:spPr>
            <a:xfrm rot="10800000">
              <a:off x="2971800" y="1600200"/>
              <a:ext cx="533400" cy="1588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406" name="Group 14"/>
          <p:cNvGrpSpPr>
            <a:grpSpLocks/>
          </p:cNvGrpSpPr>
          <p:nvPr/>
        </p:nvGrpSpPr>
        <p:grpSpPr bwMode="auto">
          <a:xfrm>
            <a:off x="457200" y="4962525"/>
            <a:ext cx="8334375" cy="523875"/>
            <a:chOff x="3600" y="1050"/>
            <a:chExt cx="7365" cy="465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9407" name="Text Box 15"/>
            <p:cNvSpPr txBox="1">
              <a:spLocks noChangeArrowheads="1"/>
            </p:cNvSpPr>
            <p:nvPr/>
          </p:nvSpPr>
          <p:spPr bwMode="auto">
            <a:xfrm>
              <a:off x="7305" y="1050"/>
              <a:ext cx="3660" cy="465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implified Arabic" charset="-78"/>
                  <a:ea typeface="Arial" pitchFamily="34" charset="0"/>
                  <a:cs typeface="Simplified Arabic" charset="-78"/>
                </a:rPr>
                <a:t>أقساط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Arial" pitchFamily="34" charset="0"/>
                  <a:cs typeface="Simplified Arabic" charset="-78"/>
                </a:rPr>
                <a:t> قروض منتظر تسديدها في </a:t>
              </a:r>
              <a:r>
                <a:rPr kumimoji="0" lang="ar-DZ" sz="2400" b="1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Arial" pitchFamily="34" charset="0"/>
                  <a:cs typeface="Simplified Arabic" charset="-78"/>
                </a:rPr>
                <a:t>أ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Arial" pitchFamily="34" charset="0"/>
                  <a:cs typeface="Simplified Arabic" charset="-78"/>
                </a:rPr>
                <a:t> ق</a:t>
              </a:r>
              <a:endPara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408" name="Text Box 16"/>
            <p:cNvSpPr txBox="1">
              <a:spLocks noChangeArrowheads="1"/>
            </p:cNvSpPr>
            <p:nvPr/>
          </p:nvSpPr>
          <p:spPr bwMode="auto">
            <a:xfrm>
              <a:off x="3600" y="1050"/>
              <a:ext cx="2610" cy="450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Arial" pitchFamily="34" charset="0"/>
                  <a:cs typeface="Simplified Arabic" charset="-78"/>
                </a:rPr>
                <a:t>موارد جارية </a:t>
              </a:r>
              <a:r>
                <a:rPr kumimoji="0" lang="ar-DZ" sz="2400" b="1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Arial" pitchFamily="34" charset="0"/>
                  <a:cs typeface="Simplified Arabic" charset="-78"/>
                </a:rPr>
                <a:t>خ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Arial" pitchFamily="34" charset="0"/>
                  <a:cs typeface="Simplified Arabic" charset="-78"/>
                </a:rPr>
                <a:t> الاستغلال</a:t>
              </a:r>
              <a:endPara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9409" name="AutoShape 17"/>
            <p:cNvCxnSpPr>
              <a:cxnSpLocks noChangeShapeType="1"/>
            </p:cNvCxnSpPr>
            <p:nvPr/>
          </p:nvCxnSpPr>
          <p:spPr bwMode="auto">
            <a:xfrm flipH="1">
              <a:off x="6210" y="1291"/>
              <a:ext cx="1095" cy="1"/>
            </a:xfrm>
            <a:prstGeom prst="straightConnector1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59410" name="Group 18"/>
          <p:cNvGrpSpPr>
            <a:grpSpLocks/>
          </p:cNvGrpSpPr>
          <p:nvPr/>
        </p:nvGrpSpPr>
        <p:grpSpPr bwMode="auto">
          <a:xfrm>
            <a:off x="457388" y="5715000"/>
            <a:ext cx="8458012" cy="914400"/>
            <a:chOff x="3329" y="13515"/>
            <a:chExt cx="8281" cy="975"/>
          </a:xfrm>
          <a:solidFill>
            <a:srgbClr val="7030A0"/>
          </a:solidFill>
        </p:grpSpPr>
        <p:sp>
          <p:nvSpPr>
            <p:cNvPr id="59411" name="Text Box 19"/>
            <p:cNvSpPr txBox="1">
              <a:spLocks noChangeArrowheads="1"/>
            </p:cNvSpPr>
            <p:nvPr/>
          </p:nvSpPr>
          <p:spPr bwMode="auto">
            <a:xfrm>
              <a:off x="9930" y="13785"/>
              <a:ext cx="1680" cy="465"/>
            </a:xfrm>
            <a:prstGeom prst="rect">
              <a:avLst/>
            </a:prstGeom>
            <a:grpFill/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Arial" pitchFamily="34" charset="0"/>
                  <a:cs typeface="Simplified Arabic" charset="-78"/>
                </a:rPr>
                <a:t>تسبيقات إلى ... </a:t>
              </a:r>
              <a:endParaRPr kumimoji="0" lang="fr-FR" sz="32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412" name="Text Box 20"/>
            <p:cNvSpPr txBox="1">
              <a:spLocks noChangeArrowheads="1"/>
            </p:cNvSpPr>
            <p:nvPr/>
          </p:nvSpPr>
          <p:spPr bwMode="auto">
            <a:xfrm>
              <a:off x="3329" y="13515"/>
              <a:ext cx="2880" cy="450"/>
            </a:xfrm>
            <a:prstGeom prst="rect">
              <a:avLst/>
            </a:prstGeom>
            <a:grpFill/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Arial" pitchFamily="34" charset="0"/>
                  <a:cs typeface="Simplified Arabic" charset="-78"/>
                </a:rPr>
                <a:t>استخدامات مستقرة</a:t>
              </a:r>
              <a:endPara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9413" name="AutoShape 21"/>
            <p:cNvCxnSpPr>
              <a:cxnSpLocks noChangeShapeType="1"/>
            </p:cNvCxnSpPr>
            <p:nvPr/>
          </p:nvCxnSpPr>
          <p:spPr bwMode="auto">
            <a:xfrm flipH="1">
              <a:off x="6209" y="13725"/>
              <a:ext cx="885" cy="1"/>
            </a:xfrm>
            <a:prstGeom prst="straightConnector1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59414" name="Text Box 22"/>
            <p:cNvSpPr txBox="1">
              <a:spLocks noChangeArrowheads="1"/>
            </p:cNvSpPr>
            <p:nvPr/>
          </p:nvSpPr>
          <p:spPr bwMode="auto">
            <a:xfrm>
              <a:off x="6945" y="13515"/>
              <a:ext cx="2430" cy="450"/>
            </a:xfrm>
            <a:prstGeom prst="rect">
              <a:avLst/>
            </a:prstGeom>
            <a:grpFill/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Arial" pitchFamily="34" charset="0"/>
                  <a:cs typeface="Simplified Arabic" charset="-78"/>
                </a:rPr>
                <a:t>موردي استثمارات</a:t>
              </a:r>
              <a:endPara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415" name="Text Box 23"/>
            <p:cNvSpPr txBox="1">
              <a:spLocks noChangeArrowheads="1"/>
            </p:cNvSpPr>
            <p:nvPr/>
          </p:nvSpPr>
          <p:spPr bwMode="auto">
            <a:xfrm>
              <a:off x="3329" y="14040"/>
              <a:ext cx="2880" cy="450"/>
            </a:xfrm>
            <a:prstGeom prst="rect">
              <a:avLst/>
            </a:prstGeom>
            <a:grpFill/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Arial" pitchFamily="34" charset="0"/>
                  <a:cs typeface="Simplified Arabic" charset="-78"/>
                </a:rPr>
                <a:t>استخدامات جارية للاستغلال</a:t>
              </a:r>
              <a:endPara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9416" name="AutoShape 24"/>
            <p:cNvCxnSpPr>
              <a:cxnSpLocks noChangeShapeType="1"/>
            </p:cNvCxnSpPr>
            <p:nvPr/>
          </p:nvCxnSpPr>
          <p:spPr bwMode="auto">
            <a:xfrm flipH="1">
              <a:off x="6209" y="14250"/>
              <a:ext cx="885" cy="1"/>
            </a:xfrm>
            <a:prstGeom prst="straightConnector1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59417" name="Text Box 25"/>
            <p:cNvSpPr txBox="1">
              <a:spLocks noChangeArrowheads="1"/>
            </p:cNvSpPr>
            <p:nvPr/>
          </p:nvSpPr>
          <p:spPr bwMode="auto">
            <a:xfrm>
              <a:off x="6945" y="14040"/>
              <a:ext cx="2430" cy="450"/>
            </a:xfrm>
            <a:prstGeom prst="rect">
              <a:avLst/>
            </a:prstGeom>
            <a:grpFill/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Arial" pitchFamily="34" charset="0"/>
                  <a:cs typeface="Simplified Arabic" charset="-78"/>
                </a:rPr>
                <a:t>موردي مواد وخدمات</a:t>
              </a:r>
              <a:endPara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9418" name="AutoShape 26"/>
            <p:cNvCxnSpPr>
              <a:cxnSpLocks noChangeShapeType="1"/>
            </p:cNvCxnSpPr>
            <p:nvPr/>
          </p:nvCxnSpPr>
          <p:spPr bwMode="auto">
            <a:xfrm flipH="1" flipV="1">
              <a:off x="9300" y="13785"/>
              <a:ext cx="630" cy="255"/>
            </a:xfrm>
            <a:prstGeom prst="straightConnector1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59419" name="AutoShape 27"/>
            <p:cNvCxnSpPr>
              <a:cxnSpLocks noChangeShapeType="1"/>
            </p:cNvCxnSpPr>
            <p:nvPr/>
          </p:nvCxnSpPr>
          <p:spPr bwMode="auto">
            <a:xfrm flipH="1">
              <a:off x="9300" y="14040"/>
              <a:ext cx="630" cy="211"/>
            </a:xfrm>
            <a:prstGeom prst="straightConnector1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228600" y="1066800"/>
            <a:ext cx="8534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  من أجل إعداد الميزانية الوظيفية فإنه يتوجب إجراء عدد من التعديلات على بعض العناصر في الميزانية المالية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: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e 43"/>
          <p:cNvGrpSpPr/>
          <p:nvPr/>
        </p:nvGrpSpPr>
        <p:grpSpPr>
          <a:xfrm>
            <a:off x="152646" y="457200"/>
            <a:ext cx="8838954" cy="2514683"/>
            <a:chOff x="152646" y="457200"/>
            <a:chExt cx="8838954" cy="2514683"/>
          </a:xfrm>
        </p:grpSpPr>
        <p:grpSp>
          <p:nvGrpSpPr>
            <p:cNvPr id="60418" name="Group 2"/>
            <p:cNvGrpSpPr>
              <a:grpSpLocks/>
            </p:cNvGrpSpPr>
            <p:nvPr/>
          </p:nvGrpSpPr>
          <p:grpSpPr bwMode="auto">
            <a:xfrm>
              <a:off x="152646" y="457200"/>
              <a:ext cx="8838954" cy="2514683"/>
              <a:chOff x="494" y="3763"/>
              <a:chExt cx="10741" cy="2191"/>
            </a:xfrm>
            <a:solidFill>
              <a:srgbClr val="FFC000"/>
            </a:solidFill>
          </p:grpSpPr>
          <p:cxnSp>
            <p:nvCxnSpPr>
              <p:cNvPr id="60419" name="AutoShape 3"/>
              <p:cNvCxnSpPr>
                <a:cxnSpLocks noChangeShapeType="1"/>
              </p:cNvCxnSpPr>
              <p:nvPr/>
            </p:nvCxnSpPr>
            <p:spPr bwMode="auto">
              <a:xfrm flipH="1" flipV="1">
                <a:off x="7273" y="3896"/>
                <a:ext cx="990" cy="930"/>
              </a:xfrm>
              <a:prstGeom prst="straightConnector1">
                <a:avLst/>
              </a:prstGeom>
              <a:grp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60420" name="AutoShape 4"/>
              <p:cNvCxnSpPr>
                <a:cxnSpLocks noChangeShapeType="1"/>
              </p:cNvCxnSpPr>
              <p:nvPr/>
            </p:nvCxnSpPr>
            <p:spPr bwMode="auto">
              <a:xfrm flipH="1">
                <a:off x="7273" y="4826"/>
                <a:ext cx="990" cy="0"/>
              </a:xfrm>
              <a:prstGeom prst="straightConnector1">
                <a:avLst/>
              </a:prstGeom>
              <a:grp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60421" name="AutoShape 5"/>
              <p:cNvCxnSpPr>
                <a:cxnSpLocks noChangeShapeType="1"/>
              </p:cNvCxnSpPr>
              <p:nvPr/>
            </p:nvCxnSpPr>
            <p:spPr bwMode="auto">
              <a:xfrm flipH="1">
                <a:off x="7273" y="4826"/>
                <a:ext cx="990" cy="900"/>
              </a:xfrm>
              <a:prstGeom prst="straightConnector1">
                <a:avLst/>
              </a:prstGeom>
              <a:grp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60425" name="Text Box 9"/>
              <p:cNvSpPr txBox="1">
                <a:spLocks noChangeArrowheads="1"/>
              </p:cNvSpPr>
              <p:nvPr/>
            </p:nvSpPr>
            <p:spPr bwMode="auto">
              <a:xfrm>
                <a:off x="8302" y="4545"/>
                <a:ext cx="2933" cy="413"/>
              </a:xfrm>
              <a:prstGeom prst="rect">
                <a:avLst/>
              </a:prstGeom>
              <a:grpFill/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تمويل إيجاري لتثبيتات</a:t>
                </a:r>
                <a:endParaRPr kumimoji="0" lang="fr-FR" sz="3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426" name="Text Box 10"/>
              <p:cNvSpPr txBox="1">
                <a:spLocks noChangeArrowheads="1"/>
              </p:cNvSpPr>
              <p:nvPr/>
            </p:nvSpPr>
            <p:spPr bwMode="auto">
              <a:xfrm>
                <a:off x="4568" y="3763"/>
                <a:ext cx="2623" cy="437"/>
              </a:xfrm>
              <a:prstGeom prst="rect">
                <a:avLst/>
              </a:prstGeom>
              <a:grpFill/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Simplified Arabic" charset="-78"/>
                    <a:ea typeface="Arial" pitchFamily="34" charset="0"/>
                    <a:cs typeface="Simplified Arabic" charset="-78"/>
                  </a:rPr>
                  <a:t>القيمة الأصلية </a:t>
                </a:r>
                <a:r>
                  <a:rPr kumimoji="0" lang="ar-DZ" sz="2000" b="1" i="0" u="none" strike="noStrike" cap="none" normalizeH="0" baseline="0" dirty="0" err="1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Simplified Arabic" charset="-78"/>
                    <a:ea typeface="Arial" pitchFamily="34" charset="0"/>
                  </a:rPr>
                  <a:t>حـ</a:t>
                </a:r>
                <a:r>
                  <a:rPr kumimoji="0" lang="ar-DZ" sz="20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Simplified Arabic" charset="-78"/>
                    <a:ea typeface="Arial" pitchFamily="34" charset="0"/>
                  </a:rPr>
                  <a:t> 21</a:t>
                </a:r>
                <a:endParaRPr kumimoji="0" lang="fr-FR" sz="3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60427" name="Text Box 11"/>
              <p:cNvSpPr txBox="1">
                <a:spLocks noChangeArrowheads="1"/>
              </p:cNvSpPr>
              <p:nvPr/>
            </p:nvSpPr>
            <p:spPr bwMode="auto">
              <a:xfrm>
                <a:off x="4783" y="4545"/>
                <a:ext cx="2408" cy="479"/>
              </a:xfrm>
              <a:prstGeom prst="rect">
                <a:avLst/>
              </a:prstGeom>
              <a:grpFill/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err="1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ea typeface="Arial" pitchFamily="34" charset="0"/>
                    <a:cs typeface="Simplified Arabic" charset="-78"/>
                  </a:rPr>
                  <a:t>الإهتلاك</a:t>
                </a: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ea typeface="Arial" pitchFamily="34" charset="0"/>
                    <a:cs typeface="Simplified Arabic" charset="-78"/>
                  </a:rPr>
                  <a:t> المتراكم</a:t>
                </a:r>
                <a:endParaRPr kumimoji="0" lang="fr-FR" sz="3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428" name="Text Box 12"/>
              <p:cNvSpPr txBox="1">
                <a:spLocks noChangeArrowheads="1"/>
              </p:cNvSpPr>
              <p:nvPr/>
            </p:nvSpPr>
            <p:spPr bwMode="auto">
              <a:xfrm>
                <a:off x="4560" y="5475"/>
                <a:ext cx="2631" cy="479"/>
              </a:xfrm>
              <a:prstGeom prst="rect">
                <a:avLst/>
              </a:prstGeom>
              <a:grpFill/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ea typeface="Arial" pitchFamily="34" charset="0"/>
                    <a:cs typeface="Simplified Arabic" charset="-78"/>
                  </a:rPr>
                  <a:t>الجزء غير المهتلك</a:t>
                </a:r>
                <a:endParaRPr kumimoji="0" lang="fr-FR" sz="3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429" name="Text Box 13"/>
              <p:cNvSpPr txBox="1">
                <a:spLocks noChangeArrowheads="1"/>
              </p:cNvSpPr>
              <p:nvPr/>
            </p:nvSpPr>
            <p:spPr bwMode="auto">
              <a:xfrm>
                <a:off x="555" y="3763"/>
                <a:ext cx="3487" cy="465"/>
              </a:xfrm>
              <a:prstGeom prst="rect">
                <a:avLst/>
              </a:prstGeom>
              <a:grpFill/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ea typeface="Arial" pitchFamily="34" charset="0"/>
                    <a:cs typeface="Simplified Arabic" charset="-78"/>
                  </a:rPr>
                  <a:t>يضاف لاستخدامات مستقرة</a:t>
                </a:r>
                <a:endParaRPr kumimoji="0" lang="fr-FR" sz="3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430" name="Text Box 14"/>
              <p:cNvSpPr txBox="1">
                <a:spLocks noChangeArrowheads="1"/>
              </p:cNvSpPr>
              <p:nvPr/>
            </p:nvSpPr>
            <p:spPr bwMode="auto">
              <a:xfrm>
                <a:off x="540" y="4545"/>
                <a:ext cx="3502" cy="546"/>
              </a:xfrm>
              <a:prstGeom prst="rect">
                <a:avLst/>
              </a:prstGeom>
              <a:grpFill/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ea typeface="Arial" pitchFamily="34" charset="0"/>
                    <a:cs typeface="Simplified Arabic" charset="-78"/>
                  </a:rPr>
                  <a:t>يضاف لموارد خاصة دائمة</a:t>
                </a:r>
                <a:endParaRPr kumimoji="0" lang="fr-FR" sz="32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431" name="Text Box 15"/>
              <p:cNvSpPr txBox="1">
                <a:spLocks noChangeArrowheads="1"/>
              </p:cNvSpPr>
              <p:nvPr/>
            </p:nvSpPr>
            <p:spPr bwMode="auto">
              <a:xfrm>
                <a:off x="494" y="5475"/>
                <a:ext cx="3548" cy="479"/>
              </a:xfrm>
              <a:prstGeom prst="rect">
                <a:avLst/>
              </a:prstGeom>
              <a:grpFill/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ea typeface="Arial" pitchFamily="34" charset="0"/>
                    <a:cs typeface="Simplified Arabic" charset="-78"/>
                  </a:rPr>
                  <a:t>يضاف لديون مالية </a:t>
                </a:r>
                <a:r>
                  <a:rPr kumimoji="0" lang="ar-DZ" sz="2400" b="1" i="0" u="none" strike="noStrike" cap="none" normalizeH="0" baseline="0" dirty="0" err="1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ea typeface="Arial" pitchFamily="34" charset="0"/>
                    <a:cs typeface="Simplified Arabic" charset="-78"/>
                  </a:rPr>
                  <a:t>ط</a:t>
                </a: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ea typeface="Arial" pitchFamily="34" charset="0"/>
                    <a:cs typeface="Simplified Arabic" charset="-78"/>
                  </a:rPr>
                  <a:t> </a:t>
                </a:r>
                <a:r>
                  <a:rPr kumimoji="0" lang="ar-DZ" sz="1700" b="1" i="0" u="none" strike="noStrike" cap="none" normalizeH="0" baseline="0" dirty="0" err="1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ea typeface="Arial" pitchFamily="34" charset="0"/>
                    <a:cs typeface="Simplified Arabic" charset="-78"/>
                  </a:rPr>
                  <a:t>حـ</a:t>
                </a:r>
                <a:r>
                  <a:rPr kumimoji="0" lang="ar-DZ" sz="17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ea typeface="Arial" pitchFamily="34" charset="0"/>
                    <a:cs typeface="Simplified Arabic" charset="-78"/>
                  </a:rPr>
                  <a:t> 167</a:t>
                </a:r>
                <a:endParaRPr kumimoji="0" lang="fr-FR" sz="17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21" name="Connecteur droit avec flèche 20"/>
            <p:cNvCxnSpPr>
              <a:stCxn id="60427" idx="1"/>
            </p:cNvCxnSpPr>
            <p:nvPr/>
          </p:nvCxnSpPr>
          <p:spPr>
            <a:xfrm rot="10800000">
              <a:off x="3148776" y="761751"/>
              <a:ext cx="533400" cy="867988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droit avec flèche 22"/>
            <p:cNvCxnSpPr>
              <a:stCxn id="60427" idx="1"/>
            </p:cNvCxnSpPr>
            <p:nvPr/>
          </p:nvCxnSpPr>
          <p:spPr>
            <a:xfrm rot="10800000" flipV="1">
              <a:off x="3148776" y="1629739"/>
              <a:ext cx="533400" cy="1037012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cteur droit avec flèche 31"/>
            <p:cNvCxnSpPr/>
            <p:nvPr/>
          </p:nvCxnSpPr>
          <p:spPr>
            <a:xfrm rot="10800000">
              <a:off x="3200400" y="1644444"/>
              <a:ext cx="457200" cy="1588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e 44"/>
          <p:cNvGrpSpPr/>
          <p:nvPr/>
        </p:nvGrpSpPr>
        <p:grpSpPr>
          <a:xfrm>
            <a:off x="147480" y="3660060"/>
            <a:ext cx="8767920" cy="2969340"/>
            <a:chOff x="147480" y="3660060"/>
            <a:chExt cx="8767920" cy="2969340"/>
          </a:xfrm>
        </p:grpSpPr>
        <p:cxnSp>
          <p:nvCxnSpPr>
            <p:cNvPr id="60438" name="AutoShape 22"/>
            <p:cNvCxnSpPr>
              <a:cxnSpLocks noChangeShapeType="1"/>
            </p:cNvCxnSpPr>
            <p:nvPr/>
          </p:nvCxnSpPr>
          <p:spPr bwMode="auto">
            <a:xfrm flipH="1" flipV="1">
              <a:off x="6050594" y="4117260"/>
              <a:ext cx="578806" cy="1005840"/>
            </a:xfrm>
            <a:prstGeom prst="straightConnector1">
              <a:avLst/>
            </a:prstGeom>
            <a:solidFill>
              <a:srgbClr val="00B050"/>
            </a:solidFill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0439" name="AutoShape 23"/>
            <p:cNvCxnSpPr>
              <a:cxnSpLocks noChangeShapeType="1"/>
            </p:cNvCxnSpPr>
            <p:nvPr/>
          </p:nvCxnSpPr>
          <p:spPr bwMode="auto">
            <a:xfrm flipH="1">
              <a:off x="6050594" y="5123100"/>
              <a:ext cx="578806" cy="1051560"/>
            </a:xfrm>
            <a:prstGeom prst="straightConnector1">
              <a:avLst/>
            </a:prstGeom>
            <a:solidFill>
              <a:srgbClr val="00B050"/>
            </a:solidFill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0440" name="AutoShape 24"/>
            <p:cNvCxnSpPr>
              <a:cxnSpLocks noChangeShapeType="1"/>
            </p:cNvCxnSpPr>
            <p:nvPr/>
          </p:nvCxnSpPr>
          <p:spPr bwMode="auto">
            <a:xfrm flipH="1">
              <a:off x="2993613" y="4284408"/>
              <a:ext cx="465561" cy="0"/>
            </a:xfrm>
            <a:prstGeom prst="straightConnector1">
              <a:avLst/>
            </a:prstGeom>
            <a:solidFill>
              <a:srgbClr val="00B050"/>
            </a:solidFill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0441" name="AutoShape 25"/>
            <p:cNvCxnSpPr>
              <a:cxnSpLocks noChangeShapeType="1"/>
            </p:cNvCxnSpPr>
            <p:nvPr/>
          </p:nvCxnSpPr>
          <p:spPr bwMode="auto">
            <a:xfrm flipH="1">
              <a:off x="3023109" y="6082728"/>
              <a:ext cx="465561" cy="0"/>
            </a:xfrm>
            <a:prstGeom prst="straightConnector1">
              <a:avLst/>
            </a:prstGeom>
            <a:solidFill>
              <a:srgbClr val="00B050"/>
            </a:solidFill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60433" name="Text Box 17"/>
            <p:cNvSpPr txBox="1">
              <a:spLocks noChangeArrowheads="1"/>
            </p:cNvSpPr>
            <p:nvPr/>
          </p:nvSpPr>
          <p:spPr bwMode="auto">
            <a:xfrm>
              <a:off x="147480" y="3748548"/>
              <a:ext cx="2833227" cy="1096296"/>
            </a:xfrm>
            <a:prstGeom prst="rect">
              <a:avLst/>
            </a:prstGeom>
            <a:solidFill>
              <a:srgbClr val="00B05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rtl="1"/>
              <a:r>
                <a:rPr lang="ar-DZ" sz="2000" b="1" dirty="0" smtClean="0">
                  <a:solidFill>
                    <a:schemeClr val="bg1"/>
                  </a:solidFill>
                </a:rPr>
                <a:t>تضاف قيمة الأوراق المخصومة إلى اعتمادات بنكية جارية (ضمن موارد الخزينة )</a:t>
              </a:r>
              <a:endParaRPr lang="fr-FR" sz="2000" dirty="0" smtClean="0">
                <a:solidFill>
                  <a:schemeClr val="bg1"/>
                </a:solidFill>
              </a:endParaRPr>
            </a:p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434" name="Text Box 18"/>
            <p:cNvSpPr txBox="1">
              <a:spLocks noChangeArrowheads="1"/>
            </p:cNvSpPr>
            <p:nvPr/>
          </p:nvSpPr>
          <p:spPr bwMode="auto">
            <a:xfrm>
              <a:off x="152400" y="5562600"/>
              <a:ext cx="2830796" cy="1066800"/>
            </a:xfrm>
            <a:prstGeom prst="rect">
              <a:avLst/>
            </a:prstGeom>
            <a:solidFill>
              <a:srgbClr val="00B05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rtl="1"/>
              <a:r>
                <a:rPr lang="ar-DZ" sz="2000" b="1" dirty="0" smtClean="0">
                  <a:solidFill>
                    <a:schemeClr val="bg1"/>
                  </a:solidFill>
                </a:rPr>
                <a:t>تضاف قيمة أوراق المخصومة إلى </a:t>
              </a:r>
              <a:r>
                <a:rPr lang="ar-DZ" sz="2000" b="1" dirty="0" err="1" smtClean="0">
                  <a:solidFill>
                    <a:schemeClr val="bg1"/>
                  </a:solidFill>
                </a:rPr>
                <a:t>ح</a:t>
              </a:r>
              <a:r>
                <a:rPr lang="ar-DZ" sz="2000" b="1" dirty="0" smtClean="0">
                  <a:solidFill>
                    <a:schemeClr val="bg1"/>
                  </a:solidFill>
                </a:rPr>
                <a:t> الزبائن (ضمن استخدامات الاستغلال)</a:t>
              </a:r>
              <a:endParaRPr lang="fr-FR" sz="2000" dirty="0">
                <a:solidFill>
                  <a:schemeClr val="bg1"/>
                </a:solidFill>
              </a:endParaRPr>
            </a:p>
          </p:txBody>
        </p:sp>
        <p:sp>
          <p:nvSpPr>
            <p:cNvPr id="60435" name="Text Box 19"/>
            <p:cNvSpPr txBox="1">
              <a:spLocks noChangeArrowheads="1"/>
            </p:cNvSpPr>
            <p:nvPr/>
          </p:nvSpPr>
          <p:spPr bwMode="auto">
            <a:xfrm>
              <a:off x="6629400" y="4724400"/>
              <a:ext cx="2286000" cy="838200"/>
            </a:xfrm>
            <a:prstGeom prst="rect">
              <a:avLst/>
            </a:prstGeom>
            <a:solidFill>
              <a:srgbClr val="00B05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lvl="0" indent="0" algn="ctr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Arial" pitchFamily="34" charset="0"/>
                  <a:cs typeface="Simplified Arabic" charset="-78"/>
                </a:rPr>
                <a:t>أوراق دفع مخصومة </a:t>
              </a:r>
              <a:r>
                <a:rPr kumimoji="0" lang="ar-DZ" sz="2400" b="1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Arial" pitchFamily="34" charset="0"/>
                  <a:cs typeface="Simplified Arabic" charset="-78"/>
                </a:rPr>
                <a:t>وغ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Arial" pitchFamily="34" charset="0"/>
                  <a:cs typeface="Simplified Arabic" charset="-78"/>
                </a:rPr>
                <a:t> محصلة</a:t>
              </a:r>
            </a:p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436" name="Text Box 20"/>
            <p:cNvSpPr txBox="1">
              <a:spLocks noChangeArrowheads="1"/>
            </p:cNvSpPr>
            <p:nvPr/>
          </p:nvSpPr>
          <p:spPr bwMode="auto">
            <a:xfrm>
              <a:off x="3496298" y="3660060"/>
              <a:ext cx="2554297" cy="1143000"/>
            </a:xfrm>
            <a:prstGeom prst="rect">
              <a:avLst/>
            </a:prstGeom>
            <a:solidFill>
              <a:srgbClr val="00B05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lvl="0" indent="0" algn="ctr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Arial" pitchFamily="34" charset="0"/>
                  <a:cs typeface="Simplified Arabic" charset="-78"/>
                </a:rPr>
                <a:t>المؤسسة ملزمة بتعويض البنك، في حالة إفلاس الزبون.</a:t>
              </a:r>
            </a:p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437" name="Text Box 21"/>
            <p:cNvSpPr txBox="1">
              <a:spLocks noChangeArrowheads="1"/>
            </p:cNvSpPr>
            <p:nvPr/>
          </p:nvSpPr>
          <p:spPr bwMode="auto">
            <a:xfrm>
              <a:off x="3496298" y="5488860"/>
              <a:ext cx="2554297" cy="1066800"/>
            </a:xfrm>
            <a:prstGeom prst="rect">
              <a:avLst/>
            </a:prstGeom>
            <a:solidFill>
              <a:srgbClr val="00B05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lvl="0" indent="0" algn="ctr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Arial" pitchFamily="34" charset="0"/>
                  <a:cs typeface="Simplified Arabic" charset="-78"/>
                </a:rPr>
                <a:t>الزبون ملزم بالدفع للمؤسسة، إذا لم يدفع للبنك.</a:t>
              </a:r>
              <a:endPara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"/>
          <p:cNvSpPr>
            <a:spLocks noChangeArrowheads="1"/>
          </p:cNvSpPr>
          <p:nvPr/>
        </p:nvSpPr>
        <p:spPr bwMode="auto">
          <a:xfrm>
            <a:off x="304800" y="5675293"/>
            <a:ext cx="8534400" cy="95410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ü"/>
              <a:tabLst>
                <a:tab pos="107950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ا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عت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بار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الاعتماد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ت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الجارية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للبنك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من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موارد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الخزينة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نادر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ة</a:t>
            </a:r>
            <a:r>
              <a:rPr lang="fr-FR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الاعتماد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، رغم الاعتماد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عليها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بشكل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كبير، فت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شكل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موارد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دائمة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بمرور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الزمن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43200" y="533400"/>
            <a:ext cx="609654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 rtl="1" fontAlgn="base">
              <a:spcBef>
                <a:spcPct val="0"/>
              </a:spcBef>
              <a:spcAft>
                <a:spcPct val="0"/>
              </a:spcAft>
              <a:tabLst>
                <a:tab pos="107950" algn="r"/>
              </a:tabLst>
            </a:pPr>
            <a:r>
              <a:rPr lang="ar-DZ" sz="4000" b="1" dirty="0" smtClean="0">
                <a:solidFill>
                  <a:srgbClr val="FF0000"/>
                </a:solidFill>
                <a:latin typeface="Simplified Arabic"/>
                <a:ea typeface="Calibri" pitchFamily="34" charset="0"/>
                <a:cs typeface="Arial" pitchFamily="34" charset="0"/>
              </a:rPr>
              <a:t>7. </a:t>
            </a:r>
            <a:r>
              <a:rPr lang="ar-SA" sz="4000" b="1" dirty="0" smtClean="0">
                <a:solidFill>
                  <a:srgbClr val="FF0000"/>
                </a:solidFill>
                <a:latin typeface="Simplified Arabic"/>
                <a:ea typeface="Calibri" pitchFamily="34" charset="0"/>
                <a:cs typeface="Arial" pitchFamily="34" charset="0"/>
              </a:rPr>
              <a:t>انتقادات التحليل المالي الوظيفي</a:t>
            </a:r>
            <a:r>
              <a:rPr lang="fr-FR" sz="4000" b="1" dirty="0" smtClean="0">
                <a:solidFill>
                  <a:srgbClr val="FF0000"/>
                </a:solidFill>
                <a:latin typeface="Simplified Arabic"/>
                <a:ea typeface="Calibri" pitchFamily="34" charset="0"/>
                <a:cs typeface="Arial" pitchFamily="34" charset="0"/>
              </a:rPr>
              <a:t>:</a:t>
            </a:r>
            <a:endParaRPr lang="fr-FR" sz="4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81000" y="1484293"/>
            <a:ext cx="8534400" cy="95410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ü"/>
              <a:tabLst>
                <a:tab pos="107950" algn="r"/>
              </a:tabLst>
            </a:pP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يفقد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دلالته</a:t>
            </a:r>
            <a:r>
              <a:rPr lang="fr-FR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في</a:t>
            </a:r>
            <a:r>
              <a:rPr lang="fr-FR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قطاع</a:t>
            </a:r>
            <a:r>
              <a:rPr lang="fr-FR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الخدمات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لغياب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المخزونات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بها،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ولاعتماده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بشكل</a:t>
            </a:r>
            <a:r>
              <a:rPr lang="fr-FR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كبير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على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التثبيتات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المعنوية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صعبة التقييم.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04800" y="2627293"/>
            <a:ext cx="8534400" cy="954107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>
                <a:tab pos="107950" algn="r"/>
              </a:tabLst>
            </a:pP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دمج مؤونات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الأصول</a:t>
            </a:r>
            <a:r>
              <a:rPr lang="fr-FR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الجارية ضمن</a:t>
            </a:r>
            <a:r>
              <a:rPr lang="fr-FR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الموارد</a:t>
            </a:r>
            <a:r>
              <a:rPr lang="fr-FR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الدائمة</a:t>
            </a:r>
            <a:r>
              <a:rPr lang="fr-FR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،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رغم أنها</a:t>
            </a:r>
            <a:r>
              <a:rPr lang="fr-FR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من</a:t>
            </a:r>
            <a:r>
              <a:rPr lang="fr-FR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عناصر</a:t>
            </a:r>
            <a:r>
              <a:rPr lang="fr-FR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الاستغلال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04800" y="3733800"/>
            <a:ext cx="8534400" cy="954107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>
                <a:tab pos="107950" algn="r"/>
              </a:tabLst>
            </a:pP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الخزينة</a:t>
            </a:r>
            <a:r>
              <a:rPr lang="fr-FR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غامضة</a:t>
            </a:r>
            <a:r>
              <a:rPr lang="fr-FR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، 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لا يبين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كيف</a:t>
            </a:r>
            <a:r>
              <a:rPr lang="fr-FR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ت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تش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ك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ل،</a:t>
            </a:r>
            <a:r>
              <a:rPr lang="fr-FR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الأنشطة</a:t>
            </a:r>
            <a:r>
              <a:rPr lang="fr-FR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المسؤولة</a:t>
            </a:r>
            <a:r>
              <a:rPr lang="fr-FR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عن</a:t>
            </a:r>
            <a:r>
              <a:rPr lang="fr-FR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حالات</a:t>
            </a:r>
            <a:r>
              <a:rPr lang="fr-FR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الفائض</a:t>
            </a:r>
            <a:r>
              <a:rPr lang="fr-FR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والعجز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066800" y="4872335"/>
            <a:ext cx="7772400" cy="523220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Low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ü"/>
              <a:tabLst>
                <a:tab pos="107950" algn="r"/>
              </a:tabLst>
            </a:pP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عدم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إعطاء</a:t>
            </a:r>
            <a:r>
              <a:rPr lang="fr-FR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رؤية</a:t>
            </a:r>
            <a:r>
              <a:rPr lang="fr-FR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ديناميكية</a:t>
            </a:r>
            <a:r>
              <a:rPr lang="fr-FR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ل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ل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وضعية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المالية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( تحليل ساكن).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 orient="vert" dir="in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sz="4400" dirty="0" smtClean="0">
                <a:solidFill>
                  <a:srgbClr val="FF0000"/>
                </a:solidFill>
                <a:cs typeface="+mn-cs"/>
              </a:rPr>
              <a:t>عناصر المحاضرة:</a:t>
            </a:r>
            <a:endParaRPr lang="fr-FR" sz="4400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398463" algn="r" rtl="1">
              <a:buClr>
                <a:srgbClr val="FF0000"/>
              </a:buClr>
              <a:buSzPct val="100000"/>
              <a:buAutoNum type="arabicPeriod"/>
            </a:pPr>
            <a:r>
              <a:rPr lang="ar-DZ" sz="3200" b="1" dirty="0" smtClean="0">
                <a:solidFill>
                  <a:schemeClr val="bg1"/>
                </a:solidFill>
              </a:rPr>
              <a:t>المفهوم الوظيفي للمؤسسة</a:t>
            </a:r>
          </a:p>
          <a:p>
            <a:pPr marL="0" indent="398463" algn="r" rtl="1">
              <a:buClr>
                <a:srgbClr val="FF0000"/>
              </a:buClr>
              <a:buSzPct val="100000"/>
              <a:buAutoNum type="arabicPeriod"/>
            </a:pPr>
            <a:r>
              <a:rPr lang="ar-DZ" sz="3200" b="1" dirty="0" smtClean="0">
                <a:solidFill>
                  <a:schemeClr val="bg1"/>
                </a:solidFill>
              </a:rPr>
              <a:t>وظائف المؤسسة</a:t>
            </a:r>
          </a:p>
          <a:p>
            <a:pPr marL="0" indent="398463" algn="r" rtl="1">
              <a:buClr>
                <a:srgbClr val="FF0000"/>
              </a:buClr>
              <a:buSzPct val="100000"/>
              <a:buAutoNum type="arabicPeriod"/>
            </a:pPr>
            <a:r>
              <a:rPr lang="ar-DZ" sz="3200" b="1" dirty="0" smtClean="0">
                <a:solidFill>
                  <a:schemeClr val="bg1"/>
                </a:solidFill>
              </a:rPr>
              <a:t>تعريف الميزانية الوظيفية</a:t>
            </a:r>
          </a:p>
          <a:p>
            <a:pPr marL="0" indent="398463" algn="r" rtl="1">
              <a:buClr>
                <a:srgbClr val="FF0000"/>
              </a:buClr>
              <a:buSzPct val="100000"/>
              <a:buAutoNum type="arabicPeriod"/>
            </a:pPr>
            <a:r>
              <a:rPr lang="ar-DZ" sz="3200" b="1" dirty="0" smtClean="0">
                <a:solidFill>
                  <a:schemeClr val="bg1"/>
                </a:solidFill>
              </a:rPr>
              <a:t>بناء الميزانية الوظيفية</a:t>
            </a:r>
          </a:p>
          <a:p>
            <a:pPr marL="0" indent="398463" algn="r" rtl="1">
              <a:buClr>
                <a:srgbClr val="FF0000"/>
              </a:buClr>
              <a:buSzPct val="100000"/>
              <a:buAutoNum type="arabicPeriod"/>
            </a:pPr>
            <a:r>
              <a:rPr lang="ar-DZ" sz="3200" b="1" dirty="0" smtClean="0">
                <a:solidFill>
                  <a:schemeClr val="bg1"/>
                </a:solidFill>
              </a:rPr>
              <a:t>شكل الميزانية الوظيفية</a:t>
            </a:r>
          </a:p>
          <a:p>
            <a:pPr marL="0" indent="398463" algn="r" rtl="1">
              <a:buClr>
                <a:srgbClr val="FF0000"/>
              </a:buClr>
              <a:buSzPct val="100000"/>
              <a:buAutoNum type="arabicPeriod"/>
            </a:pPr>
            <a:r>
              <a:rPr lang="ar-DZ" sz="3200" b="1" dirty="0" smtClean="0">
                <a:solidFill>
                  <a:schemeClr val="bg1"/>
                </a:solidFill>
              </a:rPr>
              <a:t>معالجة بعض العناصر</a:t>
            </a:r>
          </a:p>
          <a:p>
            <a:pPr marL="0" indent="398463" algn="r" rtl="1">
              <a:buClr>
                <a:srgbClr val="FF0000"/>
              </a:buClr>
              <a:buSzPct val="100000"/>
              <a:buAutoNum type="arabicPeriod"/>
            </a:pPr>
            <a:r>
              <a:rPr lang="ar-DZ" sz="3200" b="1" dirty="0" smtClean="0">
                <a:solidFill>
                  <a:schemeClr val="bg1"/>
                </a:solidFill>
              </a:rPr>
              <a:t>انتقادات التحليل المالي الوظيفي</a:t>
            </a:r>
          </a:p>
        </p:txBody>
      </p:sp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1905000"/>
            <a:ext cx="8534400" cy="1447800"/>
          </a:xfrm>
        </p:spPr>
        <p:txBody>
          <a:bodyPr>
            <a:noAutofit/>
          </a:bodyPr>
          <a:lstStyle/>
          <a:p>
            <a:pPr marL="1588" indent="-1588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المؤسسة وحدة اقتصادية تمارس ثلاث وظائف أساسية: الاستغلال، الاستثمار والتمويل، من أجل تحقيق الهدف الرئيسي للمؤسسة( تعظيم ثروة الملاك).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0" y="457200"/>
            <a:ext cx="51956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rtl="1">
              <a:buNone/>
            </a:pPr>
            <a:r>
              <a:rPr lang="ar-DZ" sz="4000" b="1" dirty="0" smtClean="0">
                <a:solidFill>
                  <a:srgbClr val="FF0000"/>
                </a:solidFill>
              </a:rPr>
              <a:t>1. المفهوم الوظيفي للمؤسسة</a:t>
            </a:r>
            <a:r>
              <a:rPr lang="fr-FR" sz="4000" b="1" dirty="0" smtClean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3962400"/>
            <a:ext cx="8610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 algn="just" rtl="1">
              <a:buNone/>
            </a:pPr>
            <a:r>
              <a:rPr lang="ar-DZ" sz="2800" b="1" dirty="0" smtClean="0">
                <a:solidFill>
                  <a:schemeClr val="bg1"/>
                </a:solidFill>
              </a:rPr>
              <a:t>المفهوم الوظيفي يتجاوز فكرة الذمة المالية للمؤسسة(سيولة/ استحقاق)، ويركز على الأنشطة التي تمارس، والتي تنجر عنها حقوق والتزامات ( ذمة مالية).</a:t>
            </a:r>
          </a:p>
        </p:txBody>
      </p:sp>
    </p:spTree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04800" y="2133600"/>
            <a:ext cx="8458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rtl="1"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§"/>
            </a:pP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 تعبر عن النشاط الرئيسي للمؤسسة، وتحدد طبيعتها(صناعية، تجارية، خدمية أو مختلطة).</a:t>
            </a:r>
          </a:p>
        </p:txBody>
      </p:sp>
      <p:sp>
        <p:nvSpPr>
          <p:cNvPr id="6" name="Rectangle 5"/>
          <p:cNvSpPr/>
          <p:nvPr/>
        </p:nvSpPr>
        <p:spPr>
          <a:xfrm>
            <a:off x="4876800" y="457200"/>
            <a:ext cx="400622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rtl="1" fontAlgn="base">
              <a:spcBef>
                <a:spcPct val="0"/>
              </a:spcBef>
              <a:spcAft>
                <a:spcPct val="0"/>
              </a:spcAft>
            </a:pPr>
            <a:r>
              <a:rPr lang="ar-DZ" sz="4400" b="1" dirty="0" smtClean="0">
                <a:solidFill>
                  <a:srgbClr val="FF0000"/>
                </a:solidFill>
                <a:latin typeface="Simplified Arabic"/>
                <a:ea typeface="Calibri" pitchFamily="34" charset="0"/>
              </a:rPr>
              <a:t>2. وظائف المؤسسة:</a:t>
            </a:r>
            <a:endParaRPr lang="ar-DZ" sz="4400" b="1" dirty="0" smtClean="0">
              <a:solidFill>
                <a:srgbClr val="FF0000"/>
              </a:solidFill>
              <a:latin typeface="Arial" pitchFamily="34" charset="0"/>
              <a:ea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43600" y="1447800"/>
            <a:ext cx="28905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rtl="1" fontAlgn="base">
              <a:spcBef>
                <a:spcPct val="0"/>
              </a:spcBef>
              <a:spcAft>
                <a:spcPct val="0"/>
              </a:spcAft>
            </a:pPr>
            <a:r>
              <a:rPr lang="ar-DZ" sz="3200" b="1" dirty="0" smtClean="0">
                <a:solidFill>
                  <a:srgbClr val="FF0000"/>
                </a:solidFill>
                <a:latin typeface="Simplified Arabic"/>
                <a:ea typeface="Calibri" pitchFamily="34" charset="0"/>
                <a:cs typeface="Arial" pitchFamily="34" charset="0"/>
              </a:rPr>
              <a:t>أ. وظيفة الاستغلال:</a:t>
            </a:r>
            <a:r>
              <a:rPr lang="ar-DZ" sz="3200" dirty="0" smtClean="0">
                <a:solidFill>
                  <a:srgbClr val="FF0000"/>
                </a:solidFill>
                <a:latin typeface="Simplified Arabic"/>
                <a:ea typeface="Calibri" pitchFamily="34" charset="0"/>
                <a:cs typeface="Arial" pitchFamily="34" charset="0"/>
              </a:rPr>
              <a:t> 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28600" y="3318570"/>
            <a:ext cx="8534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rtl="1"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§"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تحتل أهمية كبيرة في تحليل الوضعية المالية للمؤسسة، لأنه ينجر عنها تحقيق الأرباح الرئيسية.</a:t>
            </a: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81000" y="4419600"/>
            <a:ext cx="8305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§"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تبين الدورة القصيرة (الأنشطة المتكررة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خلال السنة)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، وهي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الشراء والإنتاج والبيع.</a:t>
            </a: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228600" y="5651718"/>
            <a:ext cx="8534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§"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يترتب عليها حقوقا على الزبائن وديونا اتجاه الموردين، أي ذمة مالية (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حقوق والتزامات)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.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792162"/>
          </a:xfrm>
        </p:spPr>
        <p:txBody>
          <a:bodyPr>
            <a:normAutofit/>
          </a:bodyPr>
          <a:lstStyle/>
          <a:p>
            <a:pPr lvl="0" algn="r" rtl="1"/>
            <a:r>
              <a:rPr lang="ar-DZ" sz="4000" dirty="0" smtClean="0"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تجزئة وظيفة الاستغلال</a:t>
            </a:r>
            <a:r>
              <a:rPr lang="fr-FR" sz="4000" dirty="0" smtClean="0"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:</a:t>
            </a:r>
            <a:endParaRPr lang="fr-FR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762000"/>
          </a:xfrm>
        </p:spPr>
        <p:txBody>
          <a:bodyPr/>
          <a:lstStyle/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80000"/>
            </a:pPr>
            <a:r>
              <a:rPr lang="ar-DZ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مرحلة </a:t>
            </a:r>
            <a:r>
              <a:rPr lang="ar-SA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التموين بالمواد الأولية ومستلزمات النشاط</a:t>
            </a:r>
            <a:r>
              <a:rPr lang="ar-DZ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.</a:t>
            </a:r>
          </a:p>
          <a:p>
            <a:pPr>
              <a:buClr>
                <a:srgbClr val="FF0000"/>
              </a:buClr>
              <a:buSzPct val="80000"/>
              <a:buNone/>
            </a:pPr>
            <a:endParaRPr lang="fr-FR" b="1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57200" y="2362200"/>
            <a:ext cx="82296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Wingdings 2"/>
              <a:buChar char=""/>
              <a:tabLst/>
              <a:defRPr/>
            </a:pP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mplified Arabic"/>
                <a:ea typeface="Calibri" pitchFamily="34" charset="0"/>
                <a:cs typeface="Arial" pitchFamily="34" charset="0"/>
              </a:rPr>
              <a:t>مرحلة 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mplified Arabic"/>
                <a:ea typeface="Calibri" pitchFamily="34" charset="0"/>
                <a:cs typeface="Arial" pitchFamily="34" charset="0"/>
              </a:rPr>
              <a:t>التخزين الأولي</a:t>
            </a: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mplified Arabic"/>
                <a:ea typeface="Calibri" pitchFamily="34" charset="0"/>
                <a:cs typeface="Arial" pitchFamily="34" charset="0"/>
              </a:rPr>
              <a:t> للمواد الأولية</a:t>
            </a:r>
          </a:p>
          <a:p>
            <a:pPr marL="548640" marR="0" lvl="0" indent="-41148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80000"/>
              <a:tabLst/>
              <a:defRPr/>
            </a:pPr>
            <a:endParaRPr kumimoji="0" lang="fr-F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Pct val="80000"/>
              <a:buFont typeface="Wingdings 2"/>
              <a:buChar char=""/>
              <a:tabLst/>
              <a:defRPr/>
            </a:pP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457200" y="3048000"/>
            <a:ext cx="8229600" cy="685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Wingdings 2"/>
              <a:buChar char=""/>
              <a:tabLst/>
              <a:defRPr/>
            </a:pP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mplified Arabic"/>
                <a:ea typeface="Calibri" pitchFamily="34" charset="0"/>
                <a:cs typeface="Arial" pitchFamily="34" charset="0"/>
              </a:rPr>
              <a:t>مرحلة </a:t>
            </a:r>
            <a:r>
              <a:rPr kumimoji="0" lang="ar-DZ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mplified Arabic"/>
                <a:ea typeface="Calibri" pitchFamily="34" charset="0"/>
                <a:cs typeface="Arial" pitchFamily="34" charset="0"/>
              </a:rPr>
              <a:t>ا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mplified Arabic"/>
                <a:ea typeface="Calibri" pitchFamily="34" charset="0"/>
                <a:cs typeface="Arial" pitchFamily="34" charset="0"/>
              </a:rPr>
              <a:t>لإنتاج أو التصنيع</a:t>
            </a:r>
            <a:r>
              <a:rPr kumimoji="0" 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mplified Arabic"/>
                <a:ea typeface="Calibri" pitchFamily="34" charset="0"/>
                <a:cs typeface="Arial" pitchFamily="34" charset="0"/>
              </a:rPr>
              <a:t>.</a:t>
            </a:r>
            <a:endParaRPr kumimoji="0" lang="ar-DZ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Pct val="80000"/>
              <a:tabLst/>
              <a:defRPr/>
            </a:pP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7200" y="3810000"/>
            <a:ext cx="8229600" cy="76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Wingdings 2"/>
              <a:buChar char=""/>
              <a:tabLst/>
              <a:defRPr/>
            </a:pP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mplified Arabic"/>
                <a:ea typeface="Calibri" pitchFamily="34" charset="0"/>
                <a:cs typeface="Arial" pitchFamily="34" charset="0"/>
              </a:rPr>
              <a:t>مرحلة </a:t>
            </a:r>
            <a:r>
              <a:rPr kumimoji="0" lang="ar-DZ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mplified Arabic"/>
                <a:ea typeface="Calibri" pitchFamily="34" charset="0"/>
                <a:cs typeface="Arial" pitchFamily="34" charset="0"/>
              </a:rPr>
              <a:t>ت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mplified Arabic"/>
                <a:ea typeface="Calibri" pitchFamily="34" charset="0"/>
                <a:cs typeface="Arial" pitchFamily="34" charset="0"/>
              </a:rPr>
              <a:t>خزين المنتجات التامة والنصف مصنعة وغيره</a:t>
            </a: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mplified Arabic"/>
                <a:ea typeface="Calibri" pitchFamily="34" charset="0"/>
                <a:cs typeface="Arial" pitchFamily="34" charset="0"/>
              </a:rPr>
              <a:t>ا.</a:t>
            </a: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Pct val="80000"/>
              <a:tabLst/>
              <a:defRPr/>
            </a:pP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57200" y="4572000"/>
            <a:ext cx="8229600" cy="76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Wingdings 2"/>
              <a:buChar char=""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mplified Arabic"/>
                <a:ea typeface="Calibri" pitchFamily="34" charset="0"/>
                <a:cs typeface="Arial" pitchFamily="34" charset="0"/>
              </a:rPr>
              <a:t>مرحلة البيع والتوزيع</a:t>
            </a:r>
            <a:r>
              <a:rPr kumimoji="0" 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mplified Arabic"/>
                <a:ea typeface="Calibri" pitchFamily="34" charset="0"/>
                <a:cs typeface="Arial" pitchFamily="34" charset="0"/>
              </a:rPr>
              <a:t>.</a:t>
            </a:r>
            <a:endParaRPr kumimoji="0" lang="fr-F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Pct val="80000"/>
              <a:tabLst/>
              <a:defRPr/>
            </a:pP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just" rtl="1"/>
            <a:r>
              <a:rPr lang="ar-DZ" sz="3600" dirty="0" smtClean="0">
                <a:solidFill>
                  <a:srgbClr val="FF0000"/>
                </a:solidFill>
                <a:effectLst/>
                <a:cs typeface="+mn-cs"/>
              </a:rPr>
              <a:t>ب. وظيفة الاستثمار:</a:t>
            </a:r>
            <a:endParaRPr lang="fr-FR" sz="3600" dirty="0">
              <a:solidFill>
                <a:srgbClr val="FF0000"/>
              </a:solidFill>
              <a:effectLst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19200"/>
          </a:xfrm>
        </p:spPr>
        <p:txBody>
          <a:bodyPr>
            <a:normAutofit/>
          </a:bodyPr>
          <a:lstStyle/>
          <a:p>
            <a:pPr marL="0" lvl="0" indent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تزويد المؤسسة بوسائل الإنتاج (المادية بشكل رئيسي) وغير المادية، إضافة للاستثمارات المالية.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r" rtl="1"/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304800" y="3822918"/>
            <a:ext cx="838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6525" algn="r"/>
                <a:tab pos="217488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تغطية الاحتياجات المالية للمؤسسة(الاستثمار،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الاستغلال،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الخزينة )، من خلال مصادر التمويل الذاتي الداخلي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والخارجي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.</a:t>
            </a:r>
            <a:endParaRPr kumimoji="0" lang="ar-DZ" sz="3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91200" y="2971800"/>
            <a:ext cx="30508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3600" b="1" dirty="0" smtClean="0">
                <a:solidFill>
                  <a:srgbClr val="FF0000"/>
                </a:solidFill>
                <a:latin typeface="Simplified Arabic"/>
                <a:ea typeface="Calibri" pitchFamily="34" charset="0"/>
              </a:rPr>
              <a:t>ج. وظيفة التمويل: </a:t>
            </a:r>
            <a:endParaRPr lang="fr-FR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24" name="Group 16"/>
          <p:cNvGrpSpPr>
            <a:grpSpLocks/>
          </p:cNvGrpSpPr>
          <p:nvPr/>
        </p:nvGrpSpPr>
        <p:grpSpPr bwMode="auto">
          <a:xfrm>
            <a:off x="609600" y="231060"/>
            <a:ext cx="7721903" cy="2895815"/>
            <a:chOff x="5897" y="1290"/>
            <a:chExt cx="5280" cy="3959"/>
          </a:xfrm>
        </p:grpSpPr>
        <p:sp>
          <p:nvSpPr>
            <p:cNvPr id="43025" name="Connecteur droit 7"/>
            <p:cNvSpPr>
              <a:spLocks noChangeShapeType="1"/>
            </p:cNvSpPr>
            <p:nvPr/>
          </p:nvSpPr>
          <p:spPr bwMode="auto">
            <a:xfrm>
              <a:off x="6534" y="1304"/>
              <a:ext cx="0" cy="108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800" b="1">
                <a:solidFill>
                  <a:schemeClr val="bg1"/>
                </a:solidFill>
              </a:endParaRPr>
            </a:p>
          </p:txBody>
        </p:sp>
        <p:grpSp>
          <p:nvGrpSpPr>
            <p:cNvPr id="43026" name="Group 18"/>
            <p:cNvGrpSpPr>
              <a:grpSpLocks/>
            </p:cNvGrpSpPr>
            <p:nvPr/>
          </p:nvGrpSpPr>
          <p:grpSpPr bwMode="auto">
            <a:xfrm>
              <a:off x="5897" y="1290"/>
              <a:ext cx="5280" cy="3959"/>
              <a:chOff x="5897" y="1290"/>
              <a:chExt cx="5280" cy="3959"/>
            </a:xfrm>
          </p:grpSpPr>
          <p:sp>
            <p:nvSpPr>
              <p:cNvPr id="43027" name="Text Box 19"/>
              <p:cNvSpPr txBox="1">
                <a:spLocks noChangeArrowheads="1"/>
              </p:cNvSpPr>
              <p:nvPr/>
            </p:nvSpPr>
            <p:spPr bwMode="auto">
              <a:xfrm>
                <a:off x="5897" y="2391"/>
                <a:ext cx="1250" cy="67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أموال دائمة</a:t>
                </a:r>
                <a:endPara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028" name="Text Box 20"/>
              <p:cNvSpPr txBox="1">
                <a:spLocks noChangeArrowheads="1"/>
              </p:cNvSpPr>
              <p:nvPr/>
            </p:nvSpPr>
            <p:spPr bwMode="auto">
              <a:xfrm>
                <a:off x="6643" y="3165"/>
                <a:ext cx="1086" cy="47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التمويل</a:t>
                </a:r>
                <a:endParaRPr kumimoji="0" lang="fr-FR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029" name="Text Box 21"/>
              <p:cNvSpPr txBox="1">
                <a:spLocks noChangeArrowheads="1"/>
              </p:cNvSpPr>
              <p:nvPr/>
            </p:nvSpPr>
            <p:spPr bwMode="auto">
              <a:xfrm>
                <a:off x="9927" y="2376"/>
                <a:ext cx="1250" cy="68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أصول الثابتة</a:t>
                </a:r>
                <a:endPara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030" name="Text Box 22"/>
              <p:cNvSpPr txBox="1">
                <a:spLocks noChangeArrowheads="1"/>
              </p:cNvSpPr>
              <p:nvPr/>
            </p:nvSpPr>
            <p:spPr bwMode="auto">
              <a:xfrm>
                <a:off x="7852" y="3711"/>
                <a:ext cx="1209" cy="70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أرباح</a:t>
                </a:r>
                <a:endPara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43031" name="Connecteur droit avec flèche 6"/>
              <p:cNvCxnSpPr>
                <a:cxnSpLocks noChangeShapeType="1"/>
              </p:cNvCxnSpPr>
              <p:nvPr/>
            </p:nvCxnSpPr>
            <p:spPr bwMode="auto">
              <a:xfrm>
                <a:off x="10647" y="1304"/>
                <a:ext cx="1" cy="1086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 type="arrow" w="med" len="med"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</p:cxnSp>
          <p:cxnSp>
            <p:nvCxnSpPr>
              <p:cNvPr id="43032" name="Connecteur droit avec flèche 8"/>
              <p:cNvCxnSpPr>
                <a:cxnSpLocks noChangeShapeType="1"/>
              </p:cNvCxnSpPr>
              <p:nvPr/>
            </p:nvCxnSpPr>
            <p:spPr bwMode="auto">
              <a:xfrm flipV="1">
                <a:off x="6534" y="3059"/>
                <a:ext cx="0" cy="910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 type="arrow" w="med" len="med"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</p:cxnSp>
          <p:sp>
            <p:nvSpPr>
              <p:cNvPr id="43033" name="Connecteur droit 9"/>
              <p:cNvSpPr>
                <a:spLocks noChangeShapeType="1"/>
              </p:cNvSpPr>
              <p:nvPr/>
            </p:nvSpPr>
            <p:spPr bwMode="auto">
              <a:xfrm flipH="1" flipV="1">
                <a:off x="10660" y="3059"/>
                <a:ext cx="1" cy="937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800" b="1">
                  <a:solidFill>
                    <a:schemeClr val="bg1"/>
                  </a:solidFill>
                </a:endParaRPr>
              </a:p>
            </p:txBody>
          </p:sp>
          <p:sp>
            <p:nvSpPr>
              <p:cNvPr id="43034" name="Connecteur droit 12"/>
              <p:cNvSpPr>
                <a:spLocks noChangeShapeType="1"/>
              </p:cNvSpPr>
              <p:nvPr/>
            </p:nvSpPr>
            <p:spPr bwMode="auto">
              <a:xfrm flipH="1">
                <a:off x="6534" y="1290"/>
                <a:ext cx="4117" cy="1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800" b="1">
                  <a:solidFill>
                    <a:schemeClr val="bg1"/>
                  </a:solidFill>
                </a:endParaRPr>
              </a:p>
            </p:txBody>
          </p:sp>
          <p:sp>
            <p:nvSpPr>
              <p:cNvPr id="43035" name="Connecteur droit 13"/>
              <p:cNvSpPr>
                <a:spLocks noChangeShapeType="1"/>
              </p:cNvSpPr>
              <p:nvPr/>
            </p:nvSpPr>
            <p:spPr bwMode="auto">
              <a:xfrm flipH="1">
                <a:off x="6534" y="3968"/>
                <a:ext cx="1303" cy="1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800" b="1">
                  <a:solidFill>
                    <a:schemeClr val="bg1"/>
                  </a:solidFill>
                </a:endParaRPr>
              </a:p>
            </p:txBody>
          </p:sp>
          <p:sp>
            <p:nvSpPr>
              <p:cNvPr id="43036" name="Text Box 28"/>
              <p:cNvSpPr txBox="1">
                <a:spLocks noChangeArrowheads="1"/>
              </p:cNvSpPr>
              <p:nvPr/>
            </p:nvSpPr>
            <p:spPr bwMode="auto">
              <a:xfrm>
                <a:off x="6679" y="4629"/>
                <a:ext cx="3531" cy="620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دورة التمويل/ الاستثمار(دورة طويلة</a:t>
                </a:r>
                <a:r>
                  <a:rPr lang="ar-DZ" sz="2800" b="1" dirty="0" smtClean="0">
                    <a:solidFill>
                      <a:schemeClr val="bg1"/>
                    </a:solidFill>
                    <a:latin typeface="Arial" pitchFamily="34" charset="0"/>
                    <a:ea typeface="Arial" pitchFamily="34" charset="0"/>
                    <a:cs typeface="Arial" pitchFamily="34" charset="0"/>
                  </a:rPr>
                  <a:t>)</a:t>
                </a:r>
                <a:endPara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037" name="Text Box 29"/>
              <p:cNvSpPr txBox="1">
                <a:spLocks noChangeArrowheads="1"/>
              </p:cNvSpPr>
              <p:nvPr/>
            </p:nvSpPr>
            <p:spPr bwMode="auto">
              <a:xfrm>
                <a:off x="7920" y="1399"/>
                <a:ext cx="1113" cy="72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الاستثمار</a:t>
                </a:r>
                <a:endPara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038" name="Text Box 30"/>
              <p:cNvSpPr txBox="1">
                <a:spLocks noChangeArrowheads="1"/>
              </p:cNvSpPr>
              <p:nvPr/>
            </p:nvSpPr>
            <p:spPr bwMode="auto">
              <a:xfrm>
                <a:off x="9197" y="3165"/>
                <a:ext cx="1328" cy="521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دورة الاستغلال</a:t>
                </a:r>
                <a:endPara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43039" name="Connecteur droit avec flèche 300"/>
              <p:cNvCxnSpPr>
                <a:cxnSpLocks noChangeShapeType="1"/>
              </p:cNvCxnSpPr>
              <p:nvPr/>
            </p:nvCxnSpPr>
            <p:spPr bwMode="auto">
              <a:xfrm flipH="1">
                <a:off x="9033" y="4010"/>
                <a:ext cx="1631" cy="0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 type="arrow" w="med" len="med"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</p:cxnSp>
        </p:grpSp>
      </p:grpSp>
      <p:grpSp>
        <p:nvGrpSpPr>
          <p:cNvPr id="43040" name="Group 32"/>
          <p:cNvGrpSpPr>
            <a:grpSpLocks/>
          </p:cNvGrpSpPr>
          <p:nvPr/>
        </p:nvGrpSpPr>
        <p:grpSpPr bwMode="auto">
          <a:xfrm>
            <a:off x="609600" y="3352800"/>
            <a:ext cx="7924800" cy="3505200"/>
            <a:chOff x="842" y="880"/>
            <a:chExt cx="4722" cy="3969"/>
          </a:xfrm>
        </p:grpSpPr>
        <p:grpSp>
          <p:nvGrpSpPr>
            <p:cNvPr id="43041" name="Group 33"/>
            <p:cNvGrpSpPr>
              <a:grpSpLocks/>
            </p:cNvGrpSpPr>
            <p:nvPr/>
          </p:nvGrpSpPr>
          <p:grpSpPr bwMode="auto">
            <a:xfrm>
              <a:off x="842" y="880"/>
              <a:ext cx="4722" cy="3969"/>
              <a:chOff x="842" y="880"/>
              <a:chExt cx="4722" cy="3969"/>
            </a:xfrm>
          </p:grpSpPr>
          <p:sp>
            <p:nvSpPr>
              <p:cNvPr id="43042" name="Connecteur droit 10"/>
              <p:cNvSpPr>
                <a:spLocks noChangeShapeType="1"/>
              </p:cNvSpPr>
              <p:nvPr/>
            </p:nvSpPr>
            <p:spPr bwMode="auto">
              <a:xfrm flipH="1" flipV="1">
                <a:off x="3898" y="1385"/>
                <a:ext cx="1195" cy="13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600" b="1">
                  <a:solidFill>
                    <a:schemeClr val="bg1"/>
                  </a:solidFill>
                </a:endParaRPr>
              </a:p>
            </p:txBody>
          </p:sp>
          <p:sp>
            <p:nvSpPr>
              <p:cNvPr id="43043" name="Text Box 35"/>
              <p:cNvSpPr txBox="1">
                <a:spLocks noChangeArrowheads="1"/>
              </p:cNvSpPr>
              <p:nvPr/>
            </p:nvSpPr>
            <p:spPr bwMode="auto">
              <a:xfrm>
                <a:off x="1002" y="880"/>
                <a:ext cx="1372" cy="40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6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مشتريات</a:t>
                </a:r>
                <a:endParaRPr kumimoji="0" lang="fr-FR" sz="26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044" name="Text Box 36"/>
              <p:cNvSpPr txBox="1">
                <a:spLocks noChangeArrowheads="1"/>
              </p:cNvSpPr>
              <p:nvPr/>
            </p:nvSpPr>
            <p:spPr bwMode="auto">
              <a:xfrm>
                <a:off x="2390" y="3695"/>
                <a:ext cx="1507" cy="51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6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النقديات</a:t>
                </a:r>
                <a:endParaRPr kumimoji="0" lang="fr-FR" sz="26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045" name="Text Box 37"/>
              <p:cNvSpPr txBox="1">
                <a:spLocks noChangeArrowheads="1"/>
              </p:cNvSpPr>
              <p:nvPr/>
            </p:nvSpPr>
            <p:spPr bwMode="auto">
              <a:xfrm>
                <a:off x="2390" y="1141"/>
                <a:ext cx="1508" cy="51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المخزونات</a:t>
                </a:r>
                <a:endParaRPr kumimoji="0" lang="fr-FR" sz="2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046" name="Text Box 38"/>
              <p:cNvSpPr txBox="1">
                <a:spLocks noChangeArrowheads="1"/>
              </p:cNvSpPr>
              <p:nvPr/>
            </p:nvSpPr>
            <p:spPr bwMode="auto">
              <a:xfrm>
                <a:off x="3568" y="2361"/>
                <a:ext cx="1996" cy="51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6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حقوق على الزبائن</a:t>
                </a:r>
                <a:endParaRPr kumimoji="0" lang="fr-FR" sz="26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047" name="Text Box 39"/>
              <p:cNvSpPr txBox="1">
                <a:spLocks noChangeArrowheads="1"/>
              </p:cNvSpPr>
              <p:nvPr/>
            </p:nvSpPr>
            <p:spPr bwMode="auto">
              <a:xfrm>
                <a:off x="842" y="2362"/>
                <a:ext cx="1670" cy="51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6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ديون الموردين</a:t>
                </a:r>
                <a:endParaRPr kumimoji="0" lang="fr-FR" sz="26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43048" name="Connecteur droit avec flèche 21"/>
              <p:cNvCxnSpPr>
                <a:cxnSpLocks noChangeShapeType="1"/>
              </p:cNvCxnSpPr>
              <p:nvPr/>
            </p:nvCxnSpPr>
            <p:spPr bwMode="auto">
              <a:xfrm flipH="1">
                <a:off x="5062" y="1396"/>
                <a:ext cx="27" cy="978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 type="arrow" w="med" len="med"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</p:cxnSp>
          <p:cxnSp>
            <p:nvCxnSpPr>
              <p:cNvPr id="43049" name="Connecteur droit avec flèche 23"/>
              <p:cNvCxnSpPr>
                <a:cxnSpLocks noChangeShapeType="1"/>
              </p:cNvCxnSpPr>
              <p:nvPr/>
            </p:nvCxnSpPr>
            <p:spPr bwMode="auto">
              <a:xfrm flipH="1">
                <a:off x="3898" y="3939"/>
                <a:ext cx="1154" cy="0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 type="arrow" w="med" len="med"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</p:cxnSp>
          <p:sp>
            <p:nvSpPr>
              <p:cNvPr id="43050" name="Connecteur droit 24"/>
              <p:cNvSpPr>
                <a:spLocks noChangeShapeType="1"/>
              </p:cNvSpPr>
              <p:nvPr/>
            </p:nvSpPr>
            <p:spPr bwMode="auto">
              <a:xfrm>
                <a:off x="1290" y="1398"/>
                <a:ext cx="0" cy="937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600" b="1">
                  <a:solidFill>
                    <a:schemeClr val="bg1"/>
                  </a:solidFill>
                </a:endParaRPr>
              </a:p>
            </p:txBody>
          </p:sp>
          <p:sp>
            <p:nvSpPr>
              <p:cNvPr id="43051" name="Connecteur droit 25"/>
              <p:cNvSpPr>
                <a:spLocks noChangeShapeType="1"/>
              </p:cNvSpPr>
              <p:nvPr/>
            </p:nvSpPr>
            <p:spPr bwMode="auto">
              <a:xfrm flipH="1">
                <a:off x="1276" y="3939"/>
                <a:ext cx="1113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600" b="1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43052" name="Connecteur droit avec flèche 26"/>
              <p:cNvCxnSpPr>
                <a:cxnSpLocks noChangeShapeType="1"/>
              </p:cNvCxnSpPr>
              <p:nvPr/>
            </p:nvCxnSpPr>
            <p:spPr bwMode="auto">
              <a:xfrm flipV="1">
                <a:off x="1275" y="2919"/>
                <a:ext cx="0" cy="1032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 type="arrow" w="med" len="med"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</p:cxnSp>
          <p:cxnSp>
            <p:nvCxnSpPr>
              <p:cNvPr id="43053" name="Connecteur droit avec flèche 27"/>
              <p:cNvCxnSpPr>
                <a:cxnSpLocks noChangeShapeType="1"/>
              </p:cNvCxnSpPr>
              <p:nvPr/>
            </p:nvCxnSpPr>
            <p:spPr bwMode="auto">
              <a:xfrm>
                <a:off x="1290" y="1385"/>
                <a:ext cx="1100" cy="0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 type="arrow" w="med" len="med"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</p:cxnSp>
          <p:sp>
            <p:nvSpPr>
              <p:cNvPr id="43054" name="Text Box 46"/>
              <p:cNvSpPr txBox="1">
                <a:spLocks noChangeArrowheads="1"/>
              </p:cNvSpPr>
              <p:nvPr/>
            </p:nvSpPr>
            <p:spPr bwMode="auto">
              <a:xfrm>
                <a:off x="1886" y="4333"/>
                <a:ext cx="2815" cy="516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دورة الاستغلال(دورة قصيرة)</a:t>
                </a:r>
                <a:endParaRPr kumimoji="0" lang="en-US" sz="2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د</a:t>
                </a:r>
                <a:endParaRPr kumimoji="0" lang="fr-FR" sz="2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055" name="Connecteur droit 30"/>
              <p:cNvSpPr>
                <a:spLocks noChangeShapeType="1"/>
              </p:cNvSpPr>
              <p:nvPr/>
            </p:nvSpPr>
            <p:spPr bwMode="auto">
              <a:xfrm flipH="1">
                <a:off x="5038" y="2879"/>
                <a:ext cx="27" cy="1031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600" b="1">
                  <a:solidFill>
                    <a:schemeClr val="bg1"/>
                  </a:solidFill>
                </a:endParaRPr>
              </a:p>
            </p:txBody>
          </p:sp>
          <p:sp>
            <p:nvSpPr>
              <p:cNvPr id="43056" name="Zone de texte 2"/>
              <p:cNvSpPr txBox="1">
                <a:spLocks noChangeArrowheads="1"/>
              </p:cNvSpPr>
              <p:nvPr/>
            </p:nvSpPr>
            <p:spPr bwMode="auto">
              <a:xfrm>
                <a:off x="3930" y="889"/>
                <a:ext cx="1372" cy="40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مبيعات</a:t>
                </a:r>
                <a:endParaRPr kumimoji="0" lang="fr-FR" sz="2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3057" name="Text Box 49"/>
            <p:cNvSpPr txBox="1">
              <a:spLocks noChangeArrowheads="1"/>
            </p:cNvSpPr>
            <p:nvPr/>
          </p:nvSpPr>
          <p:spPr bwMode="auto">
            <a:xfrm>
              <a:off x="1413" y="3449"/>
              <a:ext cx="802" cy="40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6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تسديد</a:t>
              </a:r>
              <a:endParaRPr kumimoji="0" lang="fr-FR" sz="26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58" name="Text Box 50"/>
            <p:cNvSpPr txBox="1">
              <a:spLocks noChangeArrowheads="1"/>
            </p:cNvSpPr>
            <p:nvPr/>
          </p:nvSpPr>
          <p:spPr bwMode="auto">
            <a:xfrm>
              <a:off x="3948" y="3436"/>
              <a:ext cx="1032" cy="40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6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تحصيل</a:t>
              </a:r>
              <a:endParaRPr kumimoji="0" lang="fr-FR" sz="26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>
    <p:wipe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7" name="Connecteur droit 56"/>
          <p:cNvCxnSpPr/>
          <p:nvPr/>
        </p:nvCxnSpPr>
        <p:spPr>
          <a:xfrm rot="10800000">
            <a:off x="4800600" y="5243052"/>
            <a:ext cx="1066800" cy="158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58"/>
          <p:cNvCxnSpPr/>
          <p:nvPr/>
        </p:nvCxnSpPr>
        <p:spPr>
          <a:xfrm rot="5400000" flipH="1" flipV="1">
            <a:off x="4381500" y="2933700"/>
            <a:ext cx="838200" cy="158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avec flèche 65"/>
          <p:cNvCxnSpPr/>
          <p:nvPr/>
        </p:nvCxnSpPr>
        <p:spPr>
          <a:xfrm>
            <a:off x="4776847" y="2514600"/>
            <a:ext cx="861953" cy="1588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3" name="Groupe 82"/>
          <p:cNvGrpSpPr/>
          <p:nvPr/>
        </p:nvGrpSpPr>
        <p:grpSpPr>
          <a:xfrm>
            <a:off x="228600" y="228600"/>
            <a:ext cx="8686800" cy="6324600"/>
            <a:chOff x="228600" y="228600"/>
            <a:chExt cx="8686800" cy="6324600"/>
          </a:xfrm>
        </p:grpSpPr>
        <p:grpSp>
          <p:nvGrpSpPr>
            <p:cNvPr id="44034" name="Group 2"/>
            <p:cNvGrpSpPr>
              <a:grpSpLocks/>
            </p:cNvGrpSpPr>
            <p:nvPr/>
          </p:nvGrpSpPr>
          <p:grpSpPr bwMode="auto">
            <a:xfrm>
              <a:off x="228600" y="228600"/>
              <a:ext cx="8686800" cy="6324600"/>
              <a:chOff x="1017" y="9287"/>
              <a:chExt cx="10662" cy="5778"/>
            </a:xfrm>
          </p:grpSpPr>
          <p:sp>
            <p:nvSpPr>
              <p:cNvPr id="44035" name="Text Box 3"/>
              <p:cNvSpPr txBox="1">
                <a:spLocks noChangeArrowheads="1"/>
              </p:cNvSpPr>
              <p:nvPr/>
            </p:nvSpPr>
            <p:spPr bwMode="auto">
              <a:xfrm>
                <a:off x="2785" y="9848"/>
                <a:ext cx="1538" cy="64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موارد مالية</a:t>
                </a: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 </a:t>
                </a:r>
                <a:endParaRPr kumimoji="0" lang="fr-FR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036" name="Text Box 4"/>
              <p:cNvSpPr txBox="1">
                <a:spLocks noChangeArrowheads="1"/>
              </p:cNvSpPr>
              <p:nvPr/>
            </p:nvSpPr>
            <p:spPr bwMode="auto">
              <a:xfrm>
                <a:off x="7251" y="9944"/>
                <a:ext cx="2464" cy="51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حيازة أصول ثابتة</a:t>
                </a:r>
                <a:endParaRPr kumimoji="0" lang="fr-FR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44037" name="AutoShape 5"/>
              <p:cNvCxnSpPr>
                <a:cxnSpLocks noChangeShapeType="1"/>
              </p:cNvCxnSpPr>
              <p:nvPr/>
            </p:nvCxnSpPr>
            <p:spPr bwMode="auto">
              <a:xfrm>
                <a:off x="8808" y="10460"/>
                <a:ext cx="6" cy="612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grpSp>
            <p:nvGrpSpPr>
              <p:cNvPr id="44038" name="Group 6"/>
              <p:cNvGrpSpPr>
                <a:grpSpLocks/>
              </p:cNvGrpSpPr>
              <p:nvPr/>
            </p:nvGrpSpPr>
            <p:grpSpPr bwMode="auto">
              <a:xfrm>
                <a:off x="6067" y="11086"/>
                <a:ext cx="5518" cy="3070"/>
                <a:chOff x="6473" y="11086"/>
                <a:chExt cx="5518" cy="3070"/>
              </a:xfrm>
            </p:grpSpPr>
            <p:sp>
              <p:nvSpPr>
                <p:cNvPr id="44040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8355" y="13640"/>
                  <a:ext cx="1507" cy="516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نقديات</a:t>
                  </a:r>
                  <a:endPara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4041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8063" y="11086"/>
                  <a:ext cx="2245" cy="516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مخزونات</a:t>
                  </a:r>
                  <a:endPara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4042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10495" y="12141"/>
                  <a:ext cx="1496" cy="681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حقوق على زبائن</a:t>
                  </a:r>
                  <a:endPara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4043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6473" y="12141"/>
                  <a:ext cx="1640" cy="696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ديون الموردين</a:t>
                  </a:r>
                  <a:endPara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44044" name="Connecteur droit avec flèche 21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11030" y="11741"/>
                  <a:ext cx="800" cy="2"/>
                </a:xfrm>
                <a:prstGeom prst="straightConnector1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 type="arrow" w="med" len="med"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</p:cxnSp>
            <p:cxnSp>
              <p:nvCxnSpPr>
                <p:cNvPr id="44045" name="Connecteur droit avec flèche 23"/>
                <p:cNvCxnSpPr>
                  <a:cxnSpLocks noChangeShapeType="1"/>
                </p:cNvCxnSpPr>
                <p:nvPr/>
              </p:nvCxnSpPr>
              <p:spPr bwMode="auto">
                <a:xfrm rot="10800000" flipV="1">
                  <a:off x="9863" y="13880"/>
                  <a:ext cx="1567" cy="2"/>
                </a:xfrm>
                <a:prstGeom prst="straightConnector1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 type="arrow" w="med" len="med"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</p:cxnSp>
            <p:cxnSp>
              <p:nvCxnSpPr>
                <p:cNvPr id="44048" name="Connecteur droit avec flèche 26"/>
                <p:cNvCxnSpPr>
                  <a:cxnSpLocks noChangeShapeType="1"/>
                </p:cNvCxnSpPr>
                <p:nvPr/>
              </p:nvCxnSpPr>
              <p:spPr bwMode="auto">
                <a:xfrm flipV="1">
                  <a:off x="7035" y="12837"/>
                  <a:ext cx="0" cy="1032"/>
                </a:xfrm>
                <a:prstGeom prst="straightConnector1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 type="arrow" w="med" len="med"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</p:cxnSp>
            <p:sp>
              <p:nvSpPr>
                <p:cNvPr id="44050" name="Connecteur droit 30"/>
                <p:cNvSpPr>
                  <a:spLocks noChangeShapeType="1"/>
                </p:cNvSpPr>
                <p:nvPr/>
              </p:nvSpPr>
              <p:spPr bwMode="auto">
                <a:xfrm flipH="1">
                  <a:off x="11403" y="12824"/>
                  <a:ext cx="27" cy="1031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2400" b="1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4051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7222" y="13394"/>
                  <a:ext cx="958" cy="407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تسديد</a:t>
                  </a:r>
                  <a:endPara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4052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10006" y="13381"/>
                  <a:ext cx="1237" cy="407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تحصيل</a:t>
                  </a:r>
                  <a:endPara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44053" name="Group 21"/>
              <p:cNvGrpSpPr>
                <a:grpSpLocks/>
              </p:cNvGrpSpPr>
              <p:nvPr/>
            </p:nvGrpSpPr>
            <p:grpSpPr bwMode="auto">
              <a:xfrm>
                <a:off x="5779" y="10773"/>
                <a:ext cx="5900" cy="3668"/>
                <a:chOff x="5779" y="10773"/>
                <a:chExt cx="5900" cy="3668"/>
              </a:xfrm>
            </p:grpSpPr>
            <p:cxnSp>
              <p:nvCxnSpPr>
                <p:cNvPr id="44054" name="AutoShape 22"/>
                <p:cNvCxnSpPr>
                  <a:cxnSpLocks noChangeShapeType="1"/>
                </p:cNvCxnSpPr>
                <p:nvPr/>
              </p:nvCxnSpPr>
              <p:spPr bwMode="auto">
                <a:xfrm>
                  <a:off x="5779" y="10773"/>
                  <a:ext cx="5900" cy="0"/>
                </a:xfrm>
                <a:prstGeom prst="straightConnector1">
                  <a:avLst/>
                </a:prstGeom>
                <a:noFill/>
                <a:ln w="38100">
                  <a:solidFill>
                    <a:srgbClr val="FF0000"/>
                  </a:solidFill>
                  <a:prstDash val="dash"/>
                  <a:round/>
                  <a:headEnd/>
                  <a:tailEnd/>
                </a:ln>
              </p:spPr>
            </p:cxnSp>
            <p:cxnSp>
              <p:nvCxnSpPr>
                <p:cNvPr id="44055" name="AutoShape 23"/>
                <p:cNvCxnSpPr>
                  <a:cxnSpLocks noChangeShapeType="1"/>
                </p:cNvCxnSpPr>
                <p:nvPr/>
              </p:nvCxnSpPr>
              <p:spPr bwMode="auto">
                <a:xfrm flipH="1">
                  <a:off x="5779" y="14441"/>
                  <a:ext cx="5872" cy="0"/>
                </a:xfrm>
                <a:prstGeom prst="straightConnector1">
                  <a:avLst/>
                </a:prstGeom>
                <a:noFill/>
                <a:ln w="38100">
                  <a:solidFill>
                    <a:srgbClr val="FF0000"/>
                  </a:solidFill>
                  <a:prstDash val="dash"/>
                  <a:round/>
                  <a:headEnd/>
                  <a:tailEnd/>
                </a:ln>
              </p:spPr>
            </p:cxnSp>
            <p:cxnSp>
              <p:nvCxnSpPr>
                <p:cNvPr id="44056" name="AutoShape 24"/>
                <p:cNvCxnSpPr>
                  <a:cxnSpLocks noChangeShapeType="1"/>
                </p:cNvCxnSpPr>
                <p:nvPr/>
              </p:nvCxnSpPr>
              <p:spPr bwMode="auto">
                <a:xfrm>
                  <a:off x="11679" y="10773"/>
                  <a:ext cx="0" cy="3668"/>
                </a:xfrm>
                <a:prstGeom prst="straightConnector1">
                  <a:avLst/>
                </a:prstGeom>
                <a:noFill/>
                <a:ln w="38100">
                  <a:solidFill>
                    <a:srgbClr val="FF0000"/>
                  </a:solidFill>
                  <a:prstDash val="dash"/>
                  <a:round/>
                  <a:headEnd/>
                  <a:tailEnd/>
                </a:ln>
              </p:spPr>
            </p:cxnSp>
            <p:cxnSp>
              <p:nvCxnSpPr>
                <p:cNvPr id="44057" name="AutoShape 25"/>
                <p:cNvCxnSpPr>
                  <a:cxnSpLocks noChangeShapeType="1"/>
                </p:cNvCxnSpPr>
                <p:nvPr/>
              </p:nvCxnSpPr>
              <p:spPr bwMode="auto">
                <a:xfrm>
                  <a:off x="5779" y="10773"/>
                  <a:ext cx="0" cy="3668"/>
                </a:xfrm>
                <a:prstGeom prst="straightConnector1">
                  <a:avLst/>
                </a:prstGeom>
                <a:noFill/>
                <a:ln w="38100">
                  <a:solidFill>
                    <a:srgbClr val="FF0000"/>
                  </a:solidFill>
                  <a:prstDash val="dash"/>
                  <a:round/>
                  <a:headEnd/>
                  <a:tailEnd/>
                </a:ln>
              </p:spPr>
            </p:cxnSp>
          </p:grpSp>
          <p:sp>
            <p:nvSpPr>
              <p:cNvPr id="44058" name="Text Box 26"/>
              <p:cNvSpPr txBox="1">
                <a:spLocks noChangeArrowheads="1"/>
              </p:cNvSpPr>
              <p:nvPr/>
            </p:nvSpPr>
            <p:spPr bwMode="auto">
              <a:xfrm>
                <a:off x="8165" y="12085"/>
                <a:ext cx="1550" cy="828"/>
              </a:xfrm>
              <a:prstGeom prst="rect">
                <a:avLst/>
              </a:prstGeom>
              <a:solidFill>
                <a:srgbClr val="92D050"/>
              </a:solidFill>
              <a:ln w="254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دورة </a:t>
                </a:r>
                <a:r>
                  <a:rPr kumimoji="0" lang="ar-DZ" sz="2400" b="1" i="0" u="none" strike="noStrike" cap="none" normalizeH="0" baseline="0" dirty="0" err="1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ق</a:t>
                </a:r>
                <a:endPara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استغلال</a:t>
                </a:r>
                <a:endPara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44059" name="AutoShape 27"/>
              <p:cNvCxnSpPr>
                <a:cxnSpLocks noChangeShapeType="1"/>
              </p:cNvCxnSpPr>
              <p:nvPr/>
            </p:nvCxnSpPr>
            <p:spPr bwMode="auto">
              <a:xfrm>
                <a:off x="8780" y="14156"/>
                <a:ext cx="0" cy="611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44060" name="Text Box 28"/>
              <p:cNvSpPr txBox="1">
                <a:spLocks noChangeArrowheads="1"/>
              </p:cNvSpPr>
              <p:nvPr/>
            </p:nvSpPr>
            <p:spPr bwMode="auto">
              <a:xfrm>
                <a:off x="3948" y="14508"/>
                <a:ext cx="1400" cy="557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أربــــاح</a:t>
                </a:r>
                <a:endParaRPr kumimoji="0" lang="fr-FR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44061" name="AutoShape 29"/>
              <p:cNvCxnSpPr>
                <a:cxnSpLocks noChangeShapeType="1"/>
              </p:cNvCxnSpPr>
              <p:nvPr/>
            </p:nvCxnSpPr>
            <p:spPr bwMode="auto">
              <a:xfrm flipH="1">
                <a:off x="5405" y="14767"/>
                <a:ext cx="3375" cy="0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44062" name="AutoShape 30"/>
              <p:cNvCxnSpPr>
                <a:cxnSpLocks noChangeShapeType="1"/>
              </p:cNvCxnSpPr>
              <p:nvPr/>
            </p:nvCxnSpPr>
            <p:spPr bwMode="auto">
              <a:xfrm flipV="1">
                <a:off x="3486" y="10488"/>
                <a:ext cx="1" cy="4280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44063" name="AutoShape 31"/>
              <p:cNvCxnSpPr>
                <a:cxnSpLocks noChangeShapeType="1"/>
              </p:cNvCxnSpPr>
              <p:nvPr/>
            </p:nvCxnSpPr>
            <p:spPr bwMode="auto">
              <a:xfrm flipV="1">
                <a:off x="1706" y="11086"/>
                <a:ext cx="1" cy="3682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44064" name="Text Box 32"/>
              <p:cNvSpPr txBox="1">
                <a:spLocks noChangeArrowheads="1"/>
              </p:cNvSpPr>
              <p:nvPr/>
            </p:nvSpPr>
            <p:spPr bwMode="auto">
              <a:xfrm>
                <a:off x="3142" y="11602"/>
                <a:ext cx="638" cy="211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vert270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محتجزة(تمويل ذاتي)</a:t>
                </a:r>
                <a:endParaRPr kumimoji="0" lang="fr-FR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065" name="Rectangle 33"/>
              <p:cNvSpPr>
                <a:spLocks noChangeArrowheads="1"/>
              </p:cNvSpPr>
              <p:nvPr/>
            </p:nvSpPr>
            <p:spPr bwMode="auto">
              <a:xfrm rot="16200000">
                <a:off x="1038" y="12413"/>
                <a:ext cx="1335" cy="58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توزيعات</a:t>
                </a:r>
                <a:endParaRPr kumimoji="0" lang="fr-FR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066" name="Text Box 34"/>
              <p:cNvSpPr txBox="1">
                <a:spLocks noChangeArrowheads="1"/>
              </p:cNvSpPr>
              <p:nvPr/>
            </p:nvSpPr>
            <p:spPr bwMode="auto">
              <a:xfrm>
                <a:off x="1017" y="10583"/>
                <a:ext cx="1357" cy="503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مساهمين</a:t>
                </a:r>
                <a:endPara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067" name="Text Box 35"/>
              <p:cNvSpPr txBox="1">
                <a:spLocks noChangeArrowheads="1"/>
              </p:cNvSpPr>
              <p:nvPr/>
            </p:nvSpPr>
            <p:spPr bwMode="auto">
              <a:xfrm>
                <a:off x="1017" y="9287"/>
                <a:ext cx="1357" cy="503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مقرضين</a:t>
                </a:r>
                <a:endParaRPr kumimoji="0" lang="fr-FR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44068" name="AutoShape 36"/>
              <p:cNvCxnSpPr>
                <a:cxnSpLocks noChangeShapeType="1"/>
              </p:cNvCxnSpPr>
              <p:nvPr/>
            </p:nvCxnSpPr>
            <p:spPr bwMode="auto">
              <a:xfrm>
                <a:off x="2374" y="9564"/>
                <a:ext cx="411" cy="611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44069" name="AutoShape 37"/>
              <p:cNvCxnSpPr>
                <a:cxnSpLocks noChangeShapeType="1"/>
              </p:cNvCxnSpPr>
              <p:nvPr/>
            </p:nvCxnSpPr>
            <p:spPr bwMode="auto">
              <a:xfrm flipV="1">
                <a:off x="2374" y="10175"/>
                <a:ext cx="411" cy="666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44070" name="AutoShape 38"/>
              <p:cNvCxnSpPr>
                <a:cxnSpLocks noChangeShapeType="1"/>
              </p:cNvCxnSpPr>
              <p:nvPr/>
            </p:nvCxnSpPr>
            <p:spPr bwMode="auto">
              <a:xfrm flipH="1">
                <a:off x="1707" y="14767"/>
                <a:ext cx="2241" cy="1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44071" name="AutoShape 39"/>
              <p:cNvCxnSpPr>
                <a:cxnSpLocks noChangeShapeType="1"/>
              </p:cNvCxnSpPr>
              <p:nvPr/>
            </p:nvCxnSpPr>
            <p:spPr bwMode="auto">
              <a:xfrm flipV="1">
                <a:off x="4290" y="10175"/>
                <a:ext cx="2961" cy="17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44072" name="Text Box 40"/>
              <p:cNvSpPr txBox="1">
                <a:spLocks noChangeArrowheads="1"/>
              </p:cNvSpPr>
              <p:nvPr/>
            </p:nvSpPr>
            <p:spPr bwMode="auto">
              <a:xfrm>
                <a:off x="5039" y="9660"/>
                <a:ext cx="1738" cy="406"/>
              </a:xfrm>
              <a:prstGeom prst="rect">
                <a:avLst/>
              </a:prstGeom>
              <a:solidFill>
                <a:srgbClr val="FFC000"/>
              </a:solidFill>
              <a:ln w="254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الاستثمار</a:t>
                </a:r>
                <a:endPara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073" name="Text Box 41"/>
              <p:cNvSpPr txBox="1">
                <a:spLocks noChangeArrowheads="1"/>
              </p:cNvSpPr>
              <p:nvPr/>
            </p:nvSpPr>
            <p:spPr bwMode="auto">
              <a:xfrm>
                <a:off x="1017" y="9944"/>
                <a:ext cx="1372" cy="407"/>
              </a:xfrm>
              <a:prstGeom prst="rect">
                <a:avLst/>
              </a:prstGeom>
              <a:solidFill>
                <a:srgbClr val="FFC000"/>
              </a:solidFill>
              <a:ln w="254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التمويل</a:t>
                </a:r>
                <a:endPara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074" name="Text Box 42"/>
              <p:cNvSpPr txBox="1">
                <a:spLocks noChangeArrowheads="1"/>
              </p:cNvSpPr>
              <p:nvPr/>
            </p:nvSpPr>
            <p:spPr bwMode="auto">
              <a:xfrm>
                <a:off x="3989" y="12050"/>
                <a:ext cx="1517" cy="1135"/>
              </a:xfrm>
              <a:prstGeom prst="rect">
                <a:avLst/>
              </a:prstGeom>
              <a:solidFill>
                <a:srgbClr val="92D050"/>
              </a:solidFill>
              <a:ln w="254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دورة </a:t>
                </a:r>
                <a:r>
                  <a:rPr kumimoji="0" lang="ar-DZ" sz="2400" b="1" i="0" u="none" strike="noStrike" cap="none" normalizeH="0" baseline="0" dirty="0" err="1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ط</a:t>
                </a:r>
                <a:endPara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استثمار- تمويل</a:t>
                </a:r>
                <a:endPara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81" name="ZoneTexte 80"/>
            <p:cNvSpPr txBox="1"/>
            <p:nvPr/>
          </p:nvSpPr>
          <p:spPr>
            <a:xfrm>
              <a:off x="4800600" y="1981200"/>
              <a:ext cx="838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DZ" sz="2400" b="1" dirty="0" smtClean="0">
                  <a:solidFill>
                    <a:schemeClr val="bg1"/>
                  </a:solidFill>
                </a:rPr>
                <a:t>شراء</a:t>
              </a:r>
              <a:endParaRPr lang="fr-FR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82" name="ZoneTexte 81"/>
            <p:cNvSpPr txBox="1"/>
            <p:nvPr/>
          </p:nvSpPr>
          <p:spPr>
            <a:xfrm>
              <a:off x="7315200" y="1981200"/>
              <a:ext cx="838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DZ" sz="2400" b="1" dirty="0" smtClean="0">
                  <a:solidFill>
                    <a:schemeClr val="bg1"/>
                  </a:solidFill>
                </a:rPr>
                <a:t>بيع</a:t>
              </a:r>
              <a:endParaRPr lang="fr-FR" sz="2400" b="1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89" name="Connecteur droit 88"/>
          <p:cNvCxnSpPr/>
          <p:nvPr/>
        </p:nvCxnSpPr>
        <p:spPr>
          <a:xfrm>
            <a:off x="7467600" y="2485104"/>
            <a:ext cx="914400" cy="158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371600" y="838200"/>
            <a:ext cx="6248400" cy="5867400"/>
            <a:chOff x="2550" y="3255"/>
            <a:chExt cx="7620" cy="7290"/>
          </a:xfrm>
        </p:grpSpPr>
        <p:cxnSp>
          <p:nvCxnSpPr>
            <p:cNvPr id="1027" name="AutoShape 3"/>
            <p:cNvCxnSpPr>
              <a:cxnSpLocks noChangeShapeType="1"/>
            </p:cNvCxnSpPr>
            <p:nvPr/>
          </p:nvCxnSpPr>
          <p:spPr bwMode="auto">
            <a:xfrm flipV="1">
              <a:off x="2550" y="3255"/>
              <a:ext cx="2115" cy="1590"/>
            </a:xfrm>
            <a:prstGeom prst="straightConnector1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 type="triangle" w="med" len="med"/>
            </a:ln>
          </p:spPr>
        </p:cxnSp>
        <p:sp>
          <p:nvSpPr>
            <p:cNvPr id="1028" name="Oval 4"/>
            <p:cNvSpPr>
              <a:spLocks noChangeArrowheads="1"/>
            </p:cNvSpPr>
            <p:nvPr/>
          </p:nvSpPr>
          <p:spPr bwMode="auto">
            <a:xfrm>
              <a:off x="3030" y="3420"/>
              <a:ext cx="7140" cy="7125"/>
            </a:xfrm>
            <a:prstGeom prst="ellipse">
              <a:avLst/>
            </a:prstGeom>
            <a:solidFill>
              <a:srgbClr val="FFFFFF"/>
            </a:solidFill>
            <a:ln w="508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29" name="Oval 5"/>
            <p:cNvSpPr>
              <a:spLocks noChangeArrowheads="1"/>
            </p:cNvSpPr>
            <p:nvPr/>
          </p:nvSpPr>
          <p:spPr bwMode="auto">
            <a:xfrm>
              <a:off x="6750" y="7875"/>
              <a:ext cx="2190" cy="2325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70C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30" name="Text Box 6"/>
            <p:cNvSpPr txBox="1">
              <a:spLocks noChangeArrowheads="1"/>
            </p:cNvSpPr>
            <p:nvPr/>
          </p:nvSpPr>
          <p:spPr bwMode="auto">
            <a:xfrm>
              <a:off x="7065" y="8250"/>
              <a:ext cx="1545" cy="7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دورة استغلال قصيرة الأجل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1" name="Text Box 7"/>
            <p:cNvSpPr txBox="1">
              <a:spLocks noChangeArrowheads="1"/>
            </p:cNvSpPr>
            <p:nvPr/>
          </p:nvSpPr>
          <p:spPr bwMode="auto">
            <a:xfrm>
              <a:off x="5130" y="5565"/>
              <a:ext cx="3360" cy="12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دورة تمويل/ استثمار  طويلة الأجل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2" name="Oval 8"/>
            <p:cNvSpPr>
              <a:spLocks noChangeArrowheads="1"/>
            </p:cNvSpPr>
            <p:nvPr/>
          </p:nvSpPr>
          <p:spPr bwMode="auto">
            <a:xfrm>
              <a:off x="6457" y="6870"/>
              <a:ext cx="293" cy="27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7770" y="8970"/>
              <a:ext cx="158" cy="150"/>
            </a:xfrm>
            <a:prstGeom prst="ellipse">
              <a:avLst/>
            </a:prstGeom>
            <a:solidFill>
              <a:srgbClr val="0070C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cxnSp>
          <p:nvCxnSpPr>
            <p:cNvPr id="1034" name="AutoShape 10"/>
            <p:cNvCxnSpPr>
              <a:cxnSpLocks noChangeShapeType="1"/>
            </p:cNvCxnSpPr>
            <p:nvPr/>
          </p:nvCxnSpPr>
          <p:spPr bwMode="auto">
            <a:xfrm flipV="1">
              <a:off x="6457" y="7620"/>
              <a:ext cx="908" cy="780"/>
            </a:xfrm>
            <a:prstGeom prst="straightConnector1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 type="triangle" w="med" len="med"/>
            </a:ln>
          </p:spPr>
        </p:cxn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4940</TotalTime>
  <Words>1090</Words>
  <Application>Microsoft Office PowerPoint</Application>
  <PresentationFormat>Affichage à l'écran (4:3)</PresentationFormat>
  <Paragraphs>179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Apex</vt:lpstr>
      <vt:lpstr>Diapositive 1</vt:lpstr>
      <vt:lpstr>عناصر المحاضرة:</vt:lpstr>
      <vt:lpstr>Diapositive 3</vt:lpstr>
      <vt:lpstr>Diapositive 4</vt:lpstr>
      <vt:lpstr>تجزئة وظيفة الاستغلال:</vt:lpstr>
      <vt:lpstr>ب. وظيفة الاستثمار: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</dc:creator>
  <cp:lastModifiedBy>Admin</cp:lastModifiedBy>
  <cp:revision>442</cp:revision>
  <dcterms:created xsi:type="dcterms:W3CDTF">2020-12-03T09:43:38Z</dcterms:created>
  <dcterms:modified xsi:type="dcterms:W3CDTF">2021-01-03T21:23:01Z</dcterms:modified>
</cp:coreProperties>
</file>