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FFFF"/>
    <a:srgbClr val="33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978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948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816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152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25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82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233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148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187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982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392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41699-4091-4EE4-BBCB-094853FA4C43}" type="datetimeFigureOut">
              <a:rPr lang="fr-FR" smtClean="0"/>
              <a:t>18/05/2020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F5CB-AE8E-42ED-A8EF-127C5DDFBC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549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0140" y="285890"/>
            <a:ext cx="9144000" cy="53297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solidFill>
                  <a:schemeClr val="tx1"/>
                </a:solidFill>
              </a:rPr>
              <a:t>Système à plusieurs DDL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6636" y="4245076"/>
            <a:ext cx="6902325" cy="168784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04716" y="1313603"/>
            <a:ext cx="174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Exercice 01.</a:t>
            </a:r>
            <a:endParaRPr lang="fr-FR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204716" y="1900457"/>
                <a:ext cx="11464119" cy="28816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Déterminer les fréquences du système montré ci-dessous en appliquant la loi de Newton.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avec: </a:t>
                </a:r>
                <a:r>
                  <a:rPr lang="fr-FR" sz="2400" b="1" i="1" dirty="0" smtClean="0">
                    <a:solidFill>
                      <a:srgbClr val="0000FF"/>
                    </a:solidFill>
                  </a:rPr>
                  <a:t>k</a:t>
                </a:r>
                <a:r>
                  <a:rPr lang="fr-FR" sz="2400" b="1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= </a:t>
                </a:r>
                <a:r>
                  <a:rPr lang="fr-FR" sz="2400" b="1" i="1" dirty="0" smtClean="0">
                    <a:solidFill>
                      <a:srgbClr val="0000FF"/>
                    </a:solidFill>
                  </a:rPr>
                  <a:t>k</a:t>
                </a:r>
                <a:r>
                  <a:rPr lang="fr-FR" sz="2400" b="1" baseline="-25000" dirty="0" smtClean="0">
                    <a:solidFill>
                      <a:srgbClr val="0000FF"/>
                    </a:solidFill>
                  </a:rPr>
                  <a:t>2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= </a:t>
                </a:r>
                <a:r>
                  <a:rPr lang="fr-FR" sz="2400" b="1" i="1" dirty="0" smtClean="0">
                    <a:solidFill>
                      <a:srgbClr val="0000FF"/>
                    </a:solidFill>
                  </a:rPr>
                  <a:t>k</a:t>
                </a:r>
                <a:r>
                  <a:rPr lang="fr-FR" sz="2400" b="1" baseline="-25000" dirty="0" smtClean="0">
                    <a:solidFill>
                      <a:srgbClr val="0000FF"/>
                    </a:solidFill>
                  </a:rPr>
                  <a:t>3 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, m</a:t>
                </a:r>
                <a:r>
                  <a:rPr lang="fr-FR" sz="2400" b="1" baseline="-25000" dirty="0" smtClean="0">
                    <a:solidFill>
                      <a:srgbClr val="0000FF"/>
                    </a:solidFill>
                  </a:rPr>
                  <a:t>1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= m</a:t>
                </a:r>
                <a:r>
                  <a:rPr lang="fr-FR" sz="2400" b="1" baseline="-25000" dirty="0" smtClean="0">
                    <a:solidFill>
                      <a:srgbClr val="0000FF"/>
                    </a:solidFill>
                  </a:rPr>
                  <a:t>2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= m.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i="1" dirty="0" smtClean="0">
                    <a:solidFill>
                      <a:srgbClr val="FF0000"/>
                    </a:solidFill>
                  </a:rPr>
                  <a:t>Réponse: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baseline="-25000" dirty="0" smtClean="0"/>
                  <a:t>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 smtClean="0"/>
                  <a:t>1</a:t>
                </a:r>
                <a:r>
                  <a:rPr lang="fr-FR" sz="2400" b="1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r>
                  <a:rPr lang="fr-FR" sz="2400" b="1" dirty="0" smtClean="0"/>
                  <a:t> ,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 smtClean="0"/>
                  <a:t>2</a:t>
                </a:r>
                <a:r>
                  <a:rPr lang="fr-FR" sz="2400" b="1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fr-FR" sz="2400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6" y="1900457"/>
                <a:ext cx="11464119" cy="2881686"/>
              </a:xfrm>
              <a:prstGeom prst="rect">
                <a:avLst/>
              </a:prstGeom>
              <a:blipFill>
                <a:blip r:embed="rId4"/>
                <a:stretch>
                  <a:fillRect l="-851" r="-74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0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209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0140" y="285890"/>
            <a:ext cx="9144000" cy="53297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solidFill>
                  <a:schemeClr val="tx1"/>
                </a:solidFill>
              </a:rPr>
              <a:t>Système à plusieurs DDL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0643" y="993265"/>
            <a:ext cx="174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Exercice 02.</a:t>
            </a:r>
            <a:endParaRPr lang="fr-FR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112612" y="1408764"/>
                <a:ext cx="6976599" cy="551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Soit un structure à deux niveaux comme représenté ci-dessous.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Déterminer la matrice de masse [m] et de rigidité [k].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Déterminer les fréquences naturelles {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dirty="0" smtClean="0"/>
                  <a:t>} et les modes propres {Ø}.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400" b="1" dirty="0" smtClean="0"/>
                  <a:t>avec: </a:t>
                </a:r>
                <a:r>
                  <a:rPr lang="fr-FR" sz="2400" b="1" i="1" dirty="0" smtClean="0">
                    <a:solidFill>
                      <a:srgbClr val="0000FF"/>
                    </a:solidFill>
                  </a:rPr>
                  <a:t>k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 = 18 × 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</a:t>
                </a:r>
                <a:r>
                  <a:rPr lang="fr-FR" sz="2400" b="1" baseline="30000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6 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400" b="1" i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/</a:t>
                </a:r>
                <a:r>
                  <a:rPr lang="fr-FR" sz="2400" b="1" i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m = 2 × 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</a:t>
                </a:r>
                <a:r>
                  <a:rPr lang="fr-FR" sz="2400" b="1" baseline="30000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4 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Kg.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i="1" dirty="0" smtClean="0">
                    <a:solidFill>
                      <a:srgbClr val="FF0000"/>
                    </a:solidFill>
                  </a:rPr>
                  <a:t>Réponse: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baseline="-25000" dirty="0" smtClean="0"/>
                  <a:t>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 smtClean="0"/>
                  <a:t>1</a:t>
                </a:r>
                <a:r>
                  <a:rPr lang="fr-FR" sz="2400" b="1" dirty="0" smtClean="0"/>
                  <a:t> = 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𝟐𝟑𝟔𝟎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𝟑𝟔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𝒓𝒂𝒅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fr-FR" sz="2400" b="1" dirty="0" smtClean="0"/>
                  <a:t> ,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 smtClean="0"/>
                  <a:t>2</a:t>
                </a:r>
                <a:r>
                  <a:rPr lang="fr-FR" sz="2400" b="1" dirty="0" smtClean="0"/>
                  <a:t> = 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𝟑𝟒𝟐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𝟑𝟒𝟐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𝒓𝒂𝒅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fr-FR" sz="2400" b="1" i="1" smtClean="0"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fr-FR" sz="2400" b="1" dirty="0" smtClean="0"/>
                  <a:t> 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𝟔𝟐</m:t>
                              </m:r>
                            </m:e>
                          </m:mr>
                        </m:m>
                      </m:e>
                    </m:d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  <m: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fr-FR" sz="24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sz="2400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𝟔𝟏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12" y="1408764"/>
                <a:ext cx="6976599" cy="5511060"/>
              </a:xfrm>
              <a:prstGeom prst="rect">
                <a:avLst/>
              </a:prstGeom>
              <a:blipFill>
                <a:blip r:embed="rId2"/>
                <a:stretch>
                  <a:fillRect l="-1310" r="-1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e 35"/>
          <p:cNvGrpSpPr/>
          <p:nvPr/>
        </p:nvGrpSpPr>
        <p:grpSpPr>
          <a:xfrm>
            <a:off x="7500429" y="1224098"/>
            <a:ext cx="3788529" cy="3449502"/>
            <a:chOff x="7373429" y="1630498"/>
            <a:chExt cx="3788529" cy="3449502"/>
          </a:xfrm>
        </p:grpSpPr>
        <p:cxnSp>
          <p:nvCxnSpPr>
            <p:cNvPr id="4" name="Connecteur droit 3"/>
            <p:cNvCxnSpPr/>
            <p:nvPr/>
          </p:nvCxnSpPr>
          <p:spPr>
            <a:xfrm>
              <a:off x="7915701" y="1992573"/>
              <a:ext cx="0" cy="29206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7915701" y="1992573"/>
              <a:ext cx="2658439" cy="24384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915701" y="3410120"/>
              <a:ext cx="2658439" cy="203937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10586812" y="1992573"/>
              <a:ext cx="0" cy="29206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e 20"/>
            <p:cNvGrpSpPr/>
            <p:nvPr/>
          </p:nvGrpSpPr>
          <p:grpSpPr>
            <a:xfrm>
              <a:off x="7533925" y="4906938"/>
              <a:ext cx="725354" cy="173062"/>
              <a:chOff x="7533925" y="4906938"/>
              <a:chExt cx="725354" cy="173062"/>
            </a:xfrm>
          </p:grpSpPr>
          <p:cxnSp>
            <p:nvCxnSpPr>
              <p:cNvPr id="12" name="Connecteur droit 11"/>
              <p:cNvCxnSpPr/>
              <p:nvPr/>
            </p:nvCxnSpPr>
            <p:spPr>
              <a:xfrm>
                <a:off x="7572122" y="4913194"/>
                <a:ext cx="68715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/>
              <p:cNvCxnSpPr/>
              <p:nvPr/>
            </p:nvCxnSpPr>
            <p:spPr>
              <a:xfrm flipV="1">
                <a:off x="7533925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necteur droit 16"/>
              <p:cNvCxnSpPr/>
              <p:nvPr/>
            </p:nvCxnSpPr>
            <p:spPr>
              <a:xfrm flipV="1">
                <a:off x="7661919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17"/>
              <p:cNvCxnSpPr/>
              <p:nvPr/>
            </p:nvCxnSpPr>
            <p:spPr>
              <a:xfrm flipV="1">
                <a:off x="7803356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necteur droit 18"/>
              <p:cNvCxnSpPr/>
              <p:nvPr/>
            </p:nvCxnSpPr>
            <p:spPr>
              <a:xfrm flipV="1">
                <a:off x="7938303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necteur droit 19"/>
              <p:cNvCxnSpPr/>
              <p:nvPr/>
            </p:nvCxnSpPr>
            <p:spPr>
              <a:xfrm flipV="1">
                <a:off x="8053440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 21"/>
            <p:cNvGrpSpPr/>
            <p:nvPr/>
          </p:nvGrpSpPr>
          <p:grpSpPr>
            <a:xfrm>
              <a:off x="10211463" y="4906938"/>
              <a:ext cx="725354" cy="173062"/>
              <a:chOff x="7533925" y="4906938"/>
              <a:chExt cx="725354" cy="173062"/>
            </a:xfrm>
          </p:grpSpPr>
          <p:cxnSp>
            <p:nvCxnSpPr>
              <p:cNvPr id="23" name="Connecteur droit 22"/>
              <p:cNvCxnSpPr/>
              <p:nvPr/>
            </p:nvCxnSpPr>
            <p:spPr>
              <a:xfrm>
                <a:off x="7572122" y="4913194"/>
                <a:ext cx="68715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/>
              <p:cNvCxnSpPr/>
              <p:nvPr/>
            </p:nvCxnSpPr>
            <p:spPr>
              <a:xfrm flipV="1">
                <a:off x="7533925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24"/>
              <p:cNvCxnSpPr/>
              <p:nvPr/>
            </p:nvCxnSpPr>
            <p:spPr>
              <a:xfrm flipV="1">
                <a:off x="7661919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/>
              <p:cNvCxnSpPr/>
              <p:nvPr/>
            </p:nvCxnSpPr>
            <p:spPr>
              <a:xfrm flipV="1">
                <a:off x="7803356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/>
              <p:cNvCxnSpPr/>
              <p:nvPr/>
            </p:nvCxnSpPr>
            <p:spPr>
              <a:xfrm flipV="1">
                <a:off x="7938303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 flipV="1">
                <a:off x="8053440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Rectangle 29"/>
            <p:cNvSpPr/>
            <p:nvPr/>
          </p:nvSpPr>
          <p:spPr>
            <a:xfrm>
              <a:off x="9019538" y="1630498"/>
              <a:ext cx="4507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/>
                <a:t>m</a:t>
              </a:r>
              <a:r>
                <a:rPr lang="fr-FR" b="1" baseline="-25000" dirty="0"/>
                <a:t>1</a:t>
              </a:r>
              <a:endParaRPr lang="fr-FR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019538" y="3094739"/>
              <a:ext cx="4507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m</a:t>
              </a:r>
              <a:r>
                <a:rPr lang="fr-FR" b="1" baseline="-25000" dirty="0" smtClean="0"/>
                <a:t>2</a:t>
              </a:r>
              <a:endParaRPr lang="fr-FR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73429" y="2721847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0537667" y="4080220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409190" y="4080220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0537667" y="2721847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4202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79877" y="1906936"/>
                <a:ext cx="3471655" cy="627416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FR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nor/>
                              </m:rPr>
                              <a:rPr lang="fr-FR" i="1">
                                <a:latin typeface="Cambria Math" panose="02040503050406030204" pitchFamily="18" charset="0"/>
                              </a:rPr>
                              <m:t>      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̈"/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nor/>
                              </m:rPr>
                              <a:rPr lang="fr-FR" b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nor/>
                              </m:rPr>
                              <a:rPr lang="fr-FR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fr-FR" i="1">
                                <a:latin typeface="Cambria Math" panose="02040503050406030204" pitchFamily="18" charset="0"/>
                              </a:rPr>
                              <m:t>  </m:t>
                            </m:r>
                          </m:e>
                        </m:mr>
                      </m:m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77" y="1906936"/>
                <a:ext cx="3471655" cy="6274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oneTexte 4"/>
          <p:cNvSpPr txBox="1"/>
          <p:nvPr/>
        </p:nvSpPr>
        <p:spPr>
          <a:xfrm>
            <a:off x="204717" y="804114"/>
            <a:ext cx="2322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Solution Ex  01.</a:t>
            </a:r>
            <a:endParaRPr lang="fr-FR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204716" y="1318488"/>
                <a:ext cx="99313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latin typeface="Georgia" panose="02040502050405020303" pitchFamily="18" charset="0"/>
                  </a:rPr>
                  <a:t>En appliquant la loi de Newton,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sz="20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sz="20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fr-FR" sz="20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20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acc>
                          <m:accPr>
                            <m:chr m:val="̈"/>
                            <m:ctrlPr>
                              <a:rPr lang="fr-FR" sz="20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sz="20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r>
                  <a:rPr lang="fr-FR" sz="2000" dirty="0" smtClean="0">
                    <a:latin typeface="Georgia" panose="02040502050405020303" pitchFamily="18" charset="0"/>
                  </a:rPr>
                  <a:t> , on obtient le système d’équation suivant:    </a:t>
                </a:r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6" y="1318488"/>
                <a:ext cx="9931322" cy="400110"/>
              </a:xfrm>
              <a:prstGeom prst="rect">
                <a:avLst/>
              </a:prstGeom>
              <a:blipFill>
                <a:blip r:embed="rId3"/>
                <a:stretch>
                  <a:fillRect l="-675" t="-121212" r="-307" b="-18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204716" y="2806643"/>
            <a:ext cx="5609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Les solutions du système s’écrivent comme suit: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375584" y="3006698"/>
                <a:ext cx="686375" cy="56708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00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584" y="3006698"/>
                <a:ext cx="686375" cy="5670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Connecteur droit avec flèche 10"/>
          <p:cNvCxnSpPr/>
          <p:nvPr/>
        </p:nvCxnSpPr>
        <p:spPr>
          <a:xfrm flipH="1" flipV="1">
            <a:off x="6745856" y="3289663"/>
            <a:ext cx="629728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61959" y="3289663"/>
            <a:ext cx="62224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6213756" y="3103098"/>
                <a:ext cx="377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3756" y="3103098"/>
                <a:ext cx="377825" cy="369332"/>
              </a:xfrm>
              <a:prstGeom prst="rect">
                <a:avLst/>
              </a:prstGeom>
              <a:blipFill>
                <a:blip r:embed="rId5"/>
                <a:stretch>
                  <a:fillRect r="-580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8642104" y="3103098"/>
                <a:ext cx="14939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nor/>
                        </m:rP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2104" y="3103098"/>
                <a:ext cx="1493934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7378840" y="4121539"/>
                <a:ext cx="686375" cy="56708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sz="20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840" y="4121539"/>
                <a:ext cx="686375" cy="5670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Connecteur droit avec flèche 16"/>
          <p:cNvCxnSpPr/>
          <p:nvPr/>
        </p:nvCxnSpPr>
        <p:spPr>
          <a:xfrm flipH="1" flipV="1">
            <a:off x="6749112" y="4404504"/>
            <a:ext cx="629728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8065215" y="4404504"/>
            <a:ext cx="62224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8694943" y="4219838"/>
                <a:ext cx="6788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4943" y="4219838"/>
                <a:ext cx="67888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403604" y="4219838"/>
                <a:ext cx="14939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m:rPr>
                          <m:nor/>
                        </m:rP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3604" y="4219838"/>
                <a:ext cx="1493934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Connecteur droit avec flèche 23"/>
          <p:cNvCxnSpPr/>
          <p:nvPr/>
        </p:nvCxnSpPr>
        <p:spPr>
          <a:xfrm>
            <a:off x="7407651" y="2902313"/>
            <a:ext cx="62224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340398" y="2539449"/>
                <a:ext cx="756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̈"/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0398" y="2539449"/>
                <a:ext cx="756746" cy="369332"/>
              </a:xfrm>
              <a:prstGeom prst="rect">
                <a:avLst/>
              </a:prstGeom>
              <a:blipFill>
                <a:blip r:embed="rId10"/>
                <a:stretch>
                  <a:fillRect r="-1532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cteur droit avec flèche 25"/>
          <p:cNvCxnSpPr/>
          <p:nvPr/>
        </p:nvCxnSpPr>
        <p:spPr>
          <a:xfrm>
            <a:off x="7407651" y="4071888"/>
            <a:ext cx="62224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7340398" y="3709024"/>
                <a:ext cx="7673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̈"/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0398" y="3709024"/>
                <a:ext cx="767390" cy="369332"/>
              </a:xfrm>
              <a:prstGeom prst="rect">
                <a:avLst/>
              </a:prstGeom>
              <a:blipFill>
                <a:blip r:embed="rId11"/>
                <a:stretch>
                  <a:fillRect r="-142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79877" y="3343963"/>
                <a:ext cx="4750659" cy="369332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77" y="3343963"/>
                <a:ext cx="4750659" cy="369332"/>
              </a:xfrm>
              <a:prstGeom prst="rect">
                <a:avLst/>
              </a:prstGeom>
              <a:blipFill>
                <a:blip r:embed="rId1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79877" y="3936873"/>
                <a:ext cx="3999300" cy="646331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fr-FR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r-FR" dirty="0" smtClean="0">
                  <a:solidFill>
                    <a:prstClr val="black"/>
                  </a:solidFill>
                  <a:ea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̈"/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</m:e>
                          </m:d>
                        </m:e>
                      </m:func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77" y="3936873"/>
                <a:ext cx="3999300" cy="646331"/>
              </a:xfrm>
              <a:prstGeom prst="rect">
                <a:avLst/>
              </a:prstGeom>
              <a:blipFill>
                <a:blip r:embed="rId13"/>
                <a:stretch>
                  <a:fillRect b="-18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ZoneTexte 29"/>
          <p:cNvSpPr txBox="1"/>
          <p:nvPr/>
        </p:nvSpPr>
        <p:spPr>
          <a:xfrm>
            <a:off x="124202" y="4688621"/>
            <a:ext cx="576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Alors, on peut écrire l'équation générale comme: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289419" y="5295478"/>
                <a:ext cx="1688219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̈"/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m:rPr>
                              <m:sty m:val="p"/>
                            </m:rP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fr-FR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19" y="5295478"/>
                <a:ext cx="1688219" cy="369332"/>
              </a:xfrm>
              <a:prstGeom prst="rect">
                <a:avLst/>
              </a:prstGeom>
              <a:blipFill>
                <a:blip r:embed="rId1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89419" y="5871557"/>
                <a:ext cx="3912802" cy="811761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)=0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m:rPr>
                                    <m:nor/>
                                  </m:rP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19" y="5871557"/>
                <a:ext cx="3912802" cy="811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129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9" grpId="0" animBg="1"/>
      <p:bldP spid="15" grpId="0"/>
      <p:bldP spid="16" grpId="0" animBg="1"/>
      <p:bldP spid="19" grpId="0"/>
      <p:bldP spid="21" grpId="0"/>
      <p:bldP spid="25" grpId="0"/>
      <p:bldP spid="27" grpId="0"/>
      <p:bldP spid="28" grpId="0" animBg="1"/>
      <p:bldP spid="29" grpId="0" animBg="1"/>
      <p:bldP spid="30" grpId="0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88737" y="857526"/>
            <a:ext cx="8453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On peut écrire le système d'équation sous forme matricielle comme suit:   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616989" y="1419447"/>
                <a:ext cx="4888454" cy="770275"/>
              </a:xfrm>
              <a:prstGeom prst="rect">
                <a:avLst/>
              </a:prstGeom>
              <a:solidFill>
                <a:srgbClr val="00FFFF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fr-FR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p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fr-FR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89" y="1419447"/>
                <a:ext cx="4888454" cy="7702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ZoneTexte 32"/>
          <p:cNvSpPr txBox="1"/>
          <p:nvPr/>
        </p:nvSpPr>
        <p:spPr>
          <a:xfrm>
            <a:off x="188737" y="2356248"/>
            <a:ext cx="10568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Pour que ce système admet une solution, il faut que le déterminant de la matrice soit nul :   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16989" y="2872795"/>
                <a:ext cx="4933338" cy="373051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fr-FR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fr-FR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89" y="2872795"/>
                <a:ext cx="4933338" cy="373051"/>
              </a:xfrm>
              <a:prstGeom prst="rect">
                <a:avLst/>
              </a:prstGeom>
              <a:blipFill>
                <a:blip r:embed="rId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188736" y="3352186"/>
                <a:ext cx="568585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latin typeface="Georgia" panose="02040502050405020303" pitchFamily="18" charset="0"/>
                  </a:rPr>
                  <a:t>Pour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fr-FR" sz="20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fr-FR" sz="2000" b="0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fr-FR" sz="2000" b="0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fr-FR" sz="2000" dirty="0" smtClean="0">
                    <a:latin typeface="Georgia" panose="02040502050405020303" pitchFamily="18" charset="0"/>
                  </a:rPr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sz="20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r-FR" sz="20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r-FR" sz="2000" dirty="0" smtClean="0">
                    <a:latin typeface="Georgia" panose="02040502050405020303" pitchFamily="18" charset="0"/>
                  </a:rPr>
                  <a:t> on aura:</a:t>
                </a:r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736" y="3352186"/>
                <a:ext cx="5685853" cy="400110"/>
              </a:xfrm>
              <a:prstGeom prst="rect">
                <a:avLst/>
              </a:prstGeom>
              <a:blipFill>
                <a:blip r:embed="rId4"/>
                <a:stretch>
                  <a:fillRect l="-1179" t="-10606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616989" y="3975073"/>
                <a:ext cx="2911823" cy="714683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FR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89" y="3975073"/>
                <a:ext cx="2911823" cy="7146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ZoneTexte 35"/>
          <p:cNvSpPr txBox="1"/>
          <p:nvPr/>
        </p:nvSpPr>
        <p:spPr>
          <a:xfrm>
            <a:off x="188735" y="4806738"/>
            <a:ext cx="5461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Finalement, les deux fréquences propres sont: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16989" y="5461575"/>
                <a:ext cx="2631105" cy="84388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>
                    <a:solidFill>
                      <a:prstClr val="black"/>
                    </a:solidFill>
                  </a:rPr>
                  <a:t>1</a:t>
                </a:r>
                <a:r>
                  <a:rPr lang="fr-FR" sz="2400" b="1" dirty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r>
                  <a:rPr lang="fr-FR" sz="2400" b="1" dirty="0">
                    <a:solidFill>
                      <a:prstClr val="black"/>
                    </a:solidFill>
                  </a:rPr>
                  <a:t> ,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fr-FR" sz="2400" b="1" dirty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fr-FR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</m:e>
                    </m:ra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89" y="5461575"/>
                <a:ext cx="2631105" cy="8438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737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33" grpId="0"/>
      <p:bldP spid="3" grpId="0" animBg="1"/>
      <p:bldP spid="34" grpId="0"/>
      <p:bldP spid="35" grpId="0" animBg="1"/>
      <p:bldP spid="36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4717" y="804114"/>
            <a:ext cx="2322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Solution Ex  02.</a:t>
            </a:r>
            <a:endParaRPr lang="fr-FR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8896" y="1667207"/>
            <a:ext cx="576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La matrice masse s'écrit comme suite: </a:t>
            </a:r>
            <a:endParaRPr lang="fr-FR" sz="2000" dirty="0">
              <a:latin typeface="Georgia" panose="02040502050405020303" pitchFamily="18" charset="0"/>
            </a:endParaRPr>
          </a:p>
        </p:txBody>
      </p:sp>
      <p:grpSp>
        <p:nvGrpSpPr>
          <p:cNvPr id="33" name="Groupe 32"/>
          <p:cNvGrpSpPr/>
          <p:nvPr/>
        </p:nvGrpSpPr>
        <p:grpSpPr>
          <a:xfrm>
            <a:off x="7629826" y="1383267"/>
            <a:ext cx="3788529" cy="3449502"/>
            <a:chOff x="7373429" y="1630498"/>
            <a:chExt cx="3788529" cy="3449502"/>
          </a:xfrm>
        </p:grpSpPr>
        <p:cxnSp>
          <p:nvCxnSpPr>
            <p:cNvPr id="34" name="Connecteur droit 33"/>
            <p:cNvCxnSpPr/>
            <p:nvPr/>
          </p:nvCxnSpPr>
          <p:spPr>
            <a:xfrm>
              <a:off x="7915701" y="1992573"/>
              <a:ext cx="0" cy="29206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7915701" y="1992573"/>
              <a:ext cx="2658439" cy="24384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915701" y="3410120"/>
              <a:ext cx="2658439" cy="203937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7" name="Connecteur droit 36"/>
            <p:cNvCxnSpPr/>
            <p:nvPr/>
          </p:nvCxnSpPr>
          <p:spPr>
            <a:xfrm>
              <a:off x="10586812" y="1992573"/>
              <a:ext cx="0" cy="29206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e 37"/>
            <p:cNvGrpSpPr/>
            <p:nvPr/>
          </p:nvGrpSpPr>
          <p:grpSpPr>
            <a:xfrm>
              <a:off x="7533925" y="4906938"/>
              <a:ext cx="725354" cy="173062"/>
              <a:chOff x="7533925" y="4906938"/>
              <a:chExt cx="725354" cy="173062"/>
            </a:xfrm>
          </p:grpSpPr>
          <p:cxnSp>
            <p:nvCxnSpPr>
              <p:cNvPr id="52" name="Connecteur droit 51"/>
              <p:cNvCxnSpPr/>
              <p:nvPr/>
            </p:nvCxnSpPr>
            <p:spPr>
              <a:xfrm>
                <a:off x="7572122" y="4913194"/>
                <a:ext cx="68715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/>
              <p:cNvCxnSpPr/>
              <p:nvPr/>
            </p:nvCxnSpPr>
            <p:spPr>
              <a:xfrm flipV="1">
                <a:off x="7533925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cteur droit 53"/>
              <p:cNvCxnSpPr/>
              <p:nvPr/>
            </p:nvCxnSpPr>
            <p:spPr>
              <a:xfrm flipV="1">
                <a:off x="7661919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54"/>
              <p:cNvCxnSpPr/>
              <p:nvPr/>
            </p:nvCxnSpPr>
            <p:spPr>
              <a:xfrm flipV="1">
                <a:off x="7803356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Connecteur droit 55"/>
              <p:cNvCxnSpPr/>
              <p:nvPr/>
            </p:nvCxnSpPr>
            <p:spPr>
              <a:xfrm flipV="1">
                <a:off x="7938303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Connecteur droit 56"/>
              <p:cNvCxnSpPr/>
              <p:nvPr/>
            </p:nvCxnSpPr>
            <p:spPr>
              <a:xfrm flipV="1">
                <a:off x="8053440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e 38"/>
            <p:cNvGrpSpPr/>
            <p:nvPr/>
          </p:nvGrpSpPr>
          <p:grpSpPr>
            <a:xfrm>
              <a:off x="10211463" y="4906938"/>
              <a:ext cx="725354" cy="173062"/>
              <a:chOff x="7533925" y="4906938"/>
              <a:chExt cx="725354" cy="173062"/>
            </a:xfrm>
          </p:grpSpPr>
          <p:cxnSp>
            <p:nvCxnSpPr>
              <p:cNvPr id="46" name="Connecteur droit 45"/>
              <p:cNvCxnSpPr/>
              <p:nvPr/>
            </p:nvCxnSpPr>
            <p:spPr>
              <a:xfrm>
                <a:off x="7572122" y="4913194"/>
                <a:ext cx="68715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cteur droit 46"/>
              <p:cNvCxnSpPr/>
              <p:nvPr/>
            </p:nvCxnSpPr>
            <p:spPr>
              <a:xfrm flipV="1">
                <a:off x="7533925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droit 47"/>
              <p:cNvCxnSpPr/>
              <p:nvPr/>
            </p:nvCxnSpPr>
            <p:spPr>
              <a:xfrm flipV="1">
                <a:off x="7661919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48"/>
              <p:cNvCxnSpPr/>
              <p:nvPr/>
            </p:nvCxnSpPr>
            <p:spPr>
              <a:xfrm flipV="1">
                <a:off x="7803356" y="4913194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/>
              <p:cNvCxnSpPr/>
              <p:nvPr/>
            </p:nvCxnSpPr>
            <p:spPr>
              <a:xfrm flipV="1">
                <a:off x="7938303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50"/>
              <p:cNvCxnSpPr/>
              <p:nvPr/>
            </p:nvCxnSpPr>
            <p:spPr>
              <a:xfrm flipV="1">
                <a:off x="8053440" y="4906938"/>
                <a:ext cx="118835" cy="1668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Rectangle 39"/>
            <p:cNvSpPr/>
            <p:nvPr/>
          </p:nvSpPr>
          <p:spPr>
            <a:xfrm>
              <a:off x="9019538" y="1630498"/>
              <a:ext cx="4507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/>
                <a:t>m</a:t>
              </a:r>
              <a:r>
                <a:rPr lang="fr-FR" b="1" baseline="-25000" dirty="0"/>
                <a:t>1</a:t>
              </a:r>
              <a:endParaRPr lang="fr-FR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019538" y="3094739"/>
              <a:ext cx="45076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m</a:t>
              </a:r>
              <a:r>
                <a:rPr lang="fr-FR" b="1" baseline="-25000" dirty="0" smtClean="0"/>
                <a:t>2</a:t>
              </a:r>
              <a:endParaRPr lang="fr-FR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73429" y="2721847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0537667" y="4080220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409190" y="4080220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0537667" y="2721847"/>
              <a:ext cx="6242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b="1" dirty="0" smtClean="0"/>
                <a:t>k/2</a:t>
              </a:r>
              <a:endParaRPr lang="fr-F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25408" y="2191356"/>
                <a:ext cx="4597349" cy="66216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fr-FR" sz="2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× </m:t>
                      </m:r>
                      <m:r>
                        <m:rPr>
                          <m:nor/>
                        </m:rPr>
                        <a:rPr lang="fr-FR" sz="2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aseline="30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2191356"/>
                <a:ext cx="4597349" cy="6621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ZoneTexte 57"/>
          <p:cNvSpPr txBox="1"/>
          <p:nvPr/>
        </p:nvSpPr>
        <p:spPr>
          <a:xfrm>
            <a:off x="89348" y="2917736"/>
            <a:ext cx="576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La matrice de rigidité s'écrit comme suite: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625408" y="3460536"/>
                <a:ext cx="6058390" cy="674993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fr-FR" sz="20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18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i="0" baseline="30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3460536"/>
                <a:ext cx="6058390" cy="6749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ZoneTexte 59"/>
          <p:cNvSpPr txBox="1"/>
          <p:nvPr/>
        </p:nvSpPr>
        <p:spPr>
          <a:xfrm>
            <a:off x="78443" y="4277706"/>
            <a:ext cx="7264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Détermination les fréquences naturelles et les modes propres: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618076" y="5531414"/>
                <a:ext cx="5264197" cy="60555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0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18</m:t>
                      </m:r>
                      <m:r>
                        <m:rPr>
                          <m:nor/>
                        </m:rPr>
                        <a:rPr lang="fr-FR" sz="2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r>
                        <m:rPr>
                          <m:nor/>
                        </m:rPr>
                        <a:rPr lang="fr-FR" sz="2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i="0" baseline="30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b="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sz="2000" b="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 × 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aseline="30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76" y="5531414"/>
                <a:ext cx="5264197" cy="6055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618076" y="4863859"/>
                <a:ext cx="2808333" cy="400110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000" b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Det</m:t>
                      </m:r>
                      <m:r>
                        <m:rPr>
                          <m:nor/>
                        </m:rPr>
                        <a:rPr lang="fr-FR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fr-FR" sz="2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76" y="4863859"/>
                <a:ext cx="2808333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35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8" grpId="0"/>
      <p:bldP spid="59" grpId="0" animBg="1"/>
      <p:bldP spid="60" grpId="0"/>
      <p:bldP spid="61" grpId="0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539144" y="962383"/>
                <a:ext cx="7470122" cy="709938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=0;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avec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000" b="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2000" b="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 × 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 × 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1,11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="0" i="0" baseline="30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−3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144" y="962383"/>
                <a:ext cx="7470122" cy="7099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539144" y="2227497"/>
                <a:ext cx="5308697" cy="60555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000" b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Det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Det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2−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144" y="2227497"/>
                <a:ext cx="5308697" cy="6055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539144" y="3239706"/>
                <a:ext cx="2065887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+1=0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144" y="3239706"/>
                <a:ext cx="206588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2970720" y="3218418"/>
                <a:ext cx="969368" cy="442685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720" y="3218418"/>
                <a:ext cx="969368" cy="4426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4406009" y="3239706"/>
                <a:ext cx="1325684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=0,38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009" y="3239706"/>
                <a:ext cx="1325684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6032368" y="3239706"/>
                <a:ext cx="1331647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=2,61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368" y="3239706"/>
                <a:ext cx="1331647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ZoneTexte 68"/>
          <p:cNvSpPr txBox="1"/>
          <p:nvPr/>
        </p:nvSpPr>
        <p:spPr>
          <a:xfrm>
            <a:off x="539145" y="4274366"/>
            <a:ext cx="948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Pour:  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1401228" y="4122882"/>
                <a:ext cx="5531643" cy="70307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=0,38 ⇒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0,38</m:t>
                          </m:r>
                        </m:num>
                        <m:den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1,11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  <m:r>
                            <m:rPr>
                              <m:nor/>
                            </m:rPr>
                            <a:rPr lang="fr-FR" sz="2000" dirty="0"/>
                            <m:t> 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=2360,36 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rad</m:t>
                      </m:r>
                      <m: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228" y="4122882"/>
                <a:ext cx="5531643" cy="7030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ZoneTexte 70"/>
          <p:cNvSpPr txBox="1"/>
          <p:nvPr/>
        </p:nvSpPr>
        <p:spPr>
          <a:xfrm>
            <a:off x="539144" y="5260455"/>
            <a:ext cx="948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Pour:  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1401227" y="5108971"/>
                <a:ext cx="5537606" cy="703078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=2,61 ⇒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2,61</m:t>
                          </m:r>
                        </m:num>
                        <m:den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1,11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aseline="30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  <m:r>
                            <m:rPr>
                              <m:nor/>
                            </m:rPr>
                            <a:rPr lang="fr-FR" sz="2000" dirty="0"/>
                            <m:t> </m:t>
                          </m:r>
                        </m:den>
                      </m:f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=342,342 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rad</m:t>
                      </m:r>
                      <m: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227" y="5108971"/>
                <a:ext cx="5537606" cy="7030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19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5" grpId="0" animBg="1"/>
      <p:bldP spid="66" grpId="0" animBg="1"/>
      <p:bldP spid="67" grpId="0" animBg="1"/>
      <p:bldP spid="68" grpId="0" animBg="1"/>
      <p:bldP spid="69" grpId="0"/>
      <p:bldP spid="70" grpId="0" animBg="1"/>
      <p:bldP spid="71" grpId="0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7387" y="927318"/>
            <a:ext cx="3247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3. Calcul modes propres:   </a:t>
            </a:r>
            <a:endParaRPr lang="fr-FR" sz="20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247805" y="1525436"/>
                <a:ext cx="4056495" cy="610616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2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fr-FR" sz="2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=0,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fr-FR" sz="20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b="1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fr-FR" sz="2000" b="1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b="1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fr-FR" sz="2000" b="1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805" y="1525436"/>
                <a:ext cx="4056495" cy="6106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47805" y="2334060"/>
                <a:ext cx="3030317" cy="66550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sz="200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2−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805" y="2334060"/>
                <a:ext cx="3030317" cy="6655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487387" y="3197571"/>
            <a:ext cx="2669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Pour système 2 DDL:  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978429" y="3092318"/>
                <a:ext cx="1675459" cy="6572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</m:e>
                            <m:sub>
                              <m:r>
                                <a:rPr lang="fr-FR" sz="2000" b="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sz="2000" b="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fr-FR" sz="20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429" y="3092318"/>
                <a:ext cx="1675459" cy="6572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474748" y="3931943"/>
                <a:ext cx="3838871" cy="392993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brk m:alnAt="7"/>
                            </m:r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fr-FR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fr-FR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sSub>
                        <m:sSubPr>
                          <m:ctrlP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fr-FR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brk m:alnAt="7"/>
                        </m:rP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4748" y="3931943"/>
                <a:ext cx="3838871" cy="392993"/>
              </a:xfrm>
              <a:prstGeom prst="rect">
                <a:avLst/>
              </a:prstGeom>
              <a:blipFill>
                <a:blip r:embed="rId5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247805" y="3795689"/>
                <a:ext cx="3090077" cy="66550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sz="200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2−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fr-FR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b="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  <m:sub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000" b="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805" y="3795689"/>
                <a:ext cx="3090077" cy="6655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487388" y="5000765"/>
                <a:ext cx="5533852" cy="4001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latin typeface="Georgia" panose="02040502050405020303" pitchFamily="18" charset="0"/>
                  </a:rPr>
                  <a:t>Pour  </a:t>
                </a:r>
                <a14:m>
                  <m:oMath xmlns:m="http://schemas.openxmlformats.org/officeDocument/2006/math"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fr-FR" sz="20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=0,38⟹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brk m:alnAt="7"/>
                      </m:rPr>
                      <a:rPr lang="fr-FR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fr-FR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=0,62</m:t>
                    </m:r>
                  </m:oMath>
                </a14:m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88" y="5000765"/>
                <a:ext cx="5533852" cy="400110"/>
              </a:xfrm>
              <a:prstGeom prst="rect">
                <a:avLst/>
              </a:prstGeom>
              <a:blipFill>
                <a:blip r:embed="rId7"/>
                <a:stretch>
                  <a:fillRect l="-1211" t="-9091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lèche gauche 11"/>
          <p:cNvSpPr/>
          <p:nvPr/>
        </p:nvSpPr>
        <p:spPr>
          <a:xfrm rot="10800000">
            <a:off x="4647522" y="4010176"/>
            <a:ext cx="517585" cy="23652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87387" y="5809389"/>
                <a:ext cx="5533852" cy="4001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>
                    <a:latin typeface="Georgia" panose="02040502050405020303" pitchFamily="18" charset="0"/>
                  </a:rPr>
                  <a:t>Pour  </a:t>
                </a:r>
                <a14:m>
                  <m:oMath xmlns:m="http://schemas.openxmlformats.org/officeDocument/2006/math"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fr-FR" sz="20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=2,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=2,61⟹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brk m:alnAt="7"/>
                      </m:rPr>
                      <a:rPr lang="fr-FR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fr-FR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=−1,61</m:t>
                    </m:r>
                  </m:oMath>
                </a14:m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87" y="5809389"/>
                <a:ext cx="5533852" cy="400110"/>
              </a:xfrm>
              <a:prstGeom prst="rect">
                <a:avLst/>
              </a:prstGeom>
              <a:blipFill>
                <a:blip r:embed="rId8"/>
                <a:stretch>
                  <a:fillRect l="-1211" t="-10606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6505747" y="4880251"/>
                <a:ext cx="2344955" cy="64113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𝑚𝑜𝑑𝑒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1=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0,62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747" y="4880251"/>
                <a:ext cx="2344955" cy="6411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gauche 14"/>
          <p:cNvSpPr/>
          <p:nvPr/>
        </p:nvSpPr>
        <p:spPr>
          <a:xfrm rot="10800000">
            <a:off x="6095278" y="5096323"/>
            <a:ext cx="336432" cy="2089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6505747" y="5651638"/>
                <a:ext cx="2344955" cy="64113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𝑚𝑜𝑑𝑒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2=</m:t>
                      </m:r>
                      <m:d>
                        <m:dPr>
                          <m:begChr m:val="{"/>
                          <m:endChr m:val="}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−1,61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>
                  <a:latin typeface="Georgia" panose="02040502050405020303" pitchFamily="18" charset="0"/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747" y="5651638"/>
                <a:ext cx="2344955" cy="6411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lèche gauche 16"/>
          <p:cNvSpPr/>
          <p:nvPr/>
        </p:nvSpPr>
        <p:spPr>
          <a:xfrm rot="10800000">
            <a:off x="6095278" y="5867710"/>
            <a:ext cx="336432" cy="2089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9639300" y="5000765"/>
            <a:ext cx="2756" cy="118524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9"/>
          <p:cNvSpPr/>
          <p:nvPr/>
        </p:nvSpPr>
        <p:spPr>
          <a:xfrm>
            <a:off x="8753738" y="4178301"/>
            <a:ext cx="1355462" cy="2049448"/>
          </a:xfrm>
          <a:prstGeom prst="arc">
            <a:avLst>
              <a:gd name="adj1" fmla="val 20659889"/>
              <a:gd name="adj2" fmla="val 4681104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9578975" y="5584015"/>
            <a:ext cx="120650" cy="123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9578975" y="4959029"/>
            <a:ext cx="120650" cy="123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/>
          <p:cNvCxnSpPr/>
          <p:nvPr/>
        </p:nvCxnSpPr>
        <p:spPr>
          <a:xfrm>
            <a:off x="9467850" y="6186013"/>
            <a:ext cx="342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22" idx="2"/>
          </p:cNvCxnSpPr>
          <p:nvPr/>
        </p:nvCxnSpPr>
        <p:spPr>
          <a:xfrm>
            <a:off x="9578975" y="5646003"/>
            <a:ext cx="473075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9636125" y="5021870"/>
            <a:ext cx="473075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9736347" y="4797540"/>
            <a:ext cx="425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9636125" y="5422527"/>
            <a:ext cx="531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0,62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9270311" y="6209001"/>
            <a:ext cx="731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Mode 1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2" name="Connecteur droit 31"/>
          <p:cNvCxnSpPr/>
          <p:nvPr/>
        </p:nvCxnSpPr>
        <p:spPr>
          <a:xfrm>
            <a:off x="10698484" y="5000765"/>
            <a:ext cx="2756" cy="118524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10638159" y="5584015"/>
            <a:ext cx="120650" cy="123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10638159" y="4959029"/>
            <a:ext cx="120650" cy="123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34"/>
          <p:cNvCxnSpPr/>
          <p:nvPr/>
        </p:nvCxnSpPr>
        <p:spPr>
          <a:xfrm>
            <a:off x="10527034" y="6186013"/>
            <a:ext cx="342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41" idx="2"/>
            <a:endCxn id="33" idx="6"/>
          </p:cNvCxnSpPr>
          <p:nvPr/>
        </p:nvCxnSpPr>
        <p:spPr>
          <a:xfrm>
            <a:off x="10339392" y="5633128"/>
            <a:ext cx="419417" cy="1287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endCxn id="41" idx="0"/>
          </p:cNvCxnSpPr>
          <p:nvPr/>
        </p:nvCxnSpPr>
        <p:spPr>
          <a:xfrm>
            <a:off x="10695309" y="5021870"/>
            <a:ext cx="633090" cy="7533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Forme libre 40"/>
          <p:cNvSpPr/>
          <p:nvPr/>
        </p:nvSpPr>
        <p:spPr>
          <a:xfrm>
            <a:off x="10339386" y="5029403"/>
            <a:ext cx="989013" cy="1156610"/>
          </a:xfrm>
          <a:custGeom>
            <a:avLst/>
            <a:gdLst>
              <a:gd name="connsiteX0" fmla="*/ 800105 w 800105"/>
              <a:gd name="connsiteY0" fmla="*/ 0 h 1155700"/>
              <a:gd name="connsiteX1" fmla="*/ 292105 w 800105"/>
              <a:gd name="connsiteY1" fmla="*/ 222250 h 1155700"/>
              <a:gd name="connsiteX2" fmla="*/ 5 w 800105"/>
              <a:gd name="connsiteY2" fmla="*/ 603250 h 1155700"/>
              <a:gd name="connsiteX3" fmla="*/ 285755 w 800105"/>
              <a:gd name="connsiteY3" fmla="*/ 115570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0105" h="1155700">
                <a:moveTo>
                  <a:pt x="800105" y="0"/>
                </a:moveTo>
                <a:cubicBezTo>
                  <a:pt x="612780" y="60854"/>
                  <a:pt x="425455" y="121708"/>
                  <a:pt x="292105" y="222250"/>
                </a:cubicBezTo>
                <a:cubicBezTo>
                  <a:pt x="158755" y="322792"/>
                  <a:pt x="1063" y="447675"/>
                  <a:pt x="5" y="603250"/>
                </a:cubicBezTo>
                <a:cubicBezTo>
                  <a:pt x="-1053" y="758825"/>
                  <a:pt x="142351" y="957262"/>
                  <a:pt x="285755" y="11557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10262409" y="5413000"/>
            <a:ext cx="531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-1,61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0857020" y="4797539"/>
            <a:ext cx="243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10374104" y="6190310"/>
            <a:ext cx="731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Mode 2</a:t>
            </a:r>
            <a:endParaRPr lang="fr-FR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8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11" grpId="0" animBg="1"/>
      <p:bldP spid="13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0140" y="285890"/>
            <a:ext cx="9144000" cy="53297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solidFill>
                  <a:schemeClr val="tx1"/>
                </a:solidFill>
              </a:rPr>
              <a:t>Système à plusieurs DDL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0643" y="993265"/>
            <a:ext cx="174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Exercice 02.</a:t>
            </a:r>
            <a:endParaRPr lang="fr-FR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112612" y="1408764"/>
                <a:ext cx="6976599" cy="67341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Soit un structure à </a:t>
                </a:r>
                <a:r>
                  <a:rPr lang="fr-FR" sz="2400" b="1" dirty="0" smtClean="0"/>
                  <a:t>trois </a:t>
                </a:r>
                <a:r>
                  <a:rPr lang="fr-FR" sz="2400" b="1" dirty="0" smtClean="0"/>
                  <a:t>niveaux comme représenté ci-dessous.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Déterminer la matrice de masse [m] et de rigidité [k].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 smtClean="0"/>
                  <a:t>Déterminer les fréquences naturelles {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fr-FR" sz="2400" b="1" dirty="0" smtClean="0"/>
                  <a:t>} et les modes propres {Ø}.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400" b="1" dirty="0" smtClean="0"/>
                  <a:t>avec</a:t>
                </a:r>
                <a:r>
                  <a:rPr lang="fr-FR" sz="2400" b="1" dirty="0" smtClean="0"/>
                  <a:t>: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400" b="1" dirty="0" smtClean="0"/>
                  <a:t>EI1=</a:t>
                </a:r>
                <a:r>
                  <a:rPr lang="fr-FR" sz="2400" b="1" dirty="0" smtClean="0"/>
                  <a:t>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81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× 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</a:t>
                </a:r>
                <a:r>
                  <a:rPr lang="fr-FR" sz="2400" b="1" baseline="30000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400" b="1" i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KN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/</a:t>
                </a:r>
                <a:r>
                  <a:rPr lang="fr-FR" sz="2400" b="1" i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</a:t>
                </a:r>
                <a:r>
                  <a:rPr lang="fr-FR" sz="2400" b="1" dirty="0" smtClean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r>
                  <a:rPr lang="fr-FR" sz="2400" b="1" dirty="0" smtClean="0"/>
                  <a:t>EI2=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54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× 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</a:t>
                </a:r>
                <a:r>
                  <a:rPr lang="fr-FR" sz="2400" b="1" baseline="30000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400" b="1" i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KN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/</a:t>
                </a:r>
                <a:r>
                  <a:rPr lang="fr-FR" sz="2400" b="1" i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400" b="1" dirty="0" smtClean="0"/>
                  <a:t>EI3=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27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× 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10</a:t>
                </a:r>
                <a:r>
                  <a:rPr lang="fr-FR" sz="2400" b="1" baseline="30000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400" b="1" i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KN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/</a:t>
                </a:r>
                <a:r>
                  <a:rPr lang="fr-FR" sz="2400" b="1" i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</a:t>
                </a:r>
                <a:r>
                  <a:rPr lang="fr-FR" sz="2400" b="1" dirty="0">
                    <a:solidFill>
                      <a:srgbClr val="0000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400" b="1" dirty="0" smtClean="0">
                    <a:solidFill>
                      <a:srgbClr val="0000FF"/>
                    </a:solidFill>
                  </a:rPr>
                  <a:t>m1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=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400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t.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m2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=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300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t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. m3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= </a:t>
                </a:r>
                <a:r>
                  <a:rPr lang="fr-FR" sz="2400" b="1" dirty="0" smtClean="0">
                    <a:solidFill>
                      <a:srgbClr val="0000FF"/>
                    </a:solidFill>
                  </a:rPr>
                  <a:t>200 </a:t>
                </a:r>
                <a:r>
                  <a:rPr lang="fr-FR" sz="2400" b="1" dirty="0">
                    <a:solidFill>
                      <a:srgbClr val="0000FF"/>
                    </a:solidFill>
                  </a:rPr>
                  <a:t>t.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400" b="1" dirty="0">
                  <a:solidFill>
                    <a:srgbClr val="0000FF"/>
                  </a:solidFill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400" b="1" dirty="0" smtClean="0">
                  <a:solidFill>
                    <a:srgbClr val="0000FF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fr-FR" sz="2400" b="1" dirty="0"/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12" y="1408764"/>
                <a:ext cx="6976599" cy="6734151"/>
              </a:xfrm>
              <a:prstGeom prst="rect">
                <a:avLst/>
              </a:prstGeom>
              <a:blipFill>
                <a:blip r:embed="rId2"/>
                <a:stretch>
                  <a:fillRect l="-1310" r="-1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cteur droit 3"/>
          <p:cNvCxnSpPr/>
          <p:nvPr/>
        </p:nvCxnSpPr>
        <p:spPr>
          <a:xfrm>
            <a:off x="8042701" y="3285574"/>
            <a:ext cx="0" cy="29206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042701" y="3285574"/>
            <a:ext cx="2658439" cy="2438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8042701" y="4703121"/>
            <a:ext cx="2658439" cy="20393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10713812" y="3285574"/>
            <a:ext cx="0" cy="29206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e 20"/>
          <p:cNvGrpSpPr/>
          <p:nvPr/>
        </p:nvGrpSpPr>
        <p:grpSpPr>
          <a:xfrm>
            <a:off x="7660925" y="6199939"/>
            <a:ext cx="725354" cy="173062"/>
            <a:chOff x="7533925" y="4906938"/>
            <a:chExt cx="725354" cy="173062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7572122" y="4913194"/>
              <a:ext cx="68715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flipV="1">
              <a:off x="7533925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flipV="1">
              <a:off x="7661919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 flipV="1">
              <a:off x="7803356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 flipV="1">
              <a:off x="7938303" y="4906938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flipV="1">
              <a:off x="8053440" y="4906938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e 21"/>
          <p:cNvGrpSpPr/>
          <p:nvPr/>
        </p:nvGrpSpPr>
        <p:grpSpPr>
          <a:xfrm>
            <a:off x="10338463" y="6199939"/>
            <a:ext cx="725354" cy="173062"/>
            <a:chOff x="7533925" y="4906938"/>
            <a:chExt cx="725354" cy="173062"/>
          </a:xfrm>
        </p:grpSpPr>
        <p:cxnSp>
          <p:nvCxnSpPr>
            <p:cNvPr id="23" name="Connecteur droit 22"/>
            <p:cNvCxnSpPr/>
            <p:nvPr/>
          </p:nvCxnSpPr>
          <p:spPr>
            <a:xfrm>
              <a:off x="7572122" y="4913194"/>
              <a:ext cx="68715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flipV="1">
              <a:off x="7533925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V="1">
              <a:off x="7661919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flipV="1">
              <a:off x="7803356" y="4913194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V="1">
              <a:off x="7938303" y="4906938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 flipV="1">
              <a:off x="8053440" y="4906938"/>
              <a:ext cx="118835" cy="16680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/>
          <p:nvPr/>
        </p:nvSpPr>
        <p:spPr>
          <a:xfrm>
            <a:off x="9146538" y="2923499"/>
            <a:ext cx="450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m</a:t>
            </a:r>
            <a:r>
              <a:rPr lang="fr-FR" b="1" baseline="-25000" dirty="0" smtClean="0"/>
              <a:t>2</a:t>
            </a:r>
            <a:endParaRPr lang="fr-FR" dirty="0"/>
          </a:p>
        </p:txBody>
      </p:sp>
      <p:sp>
        <p:nvSpPr>
          <p:cNvPr id="31" name="Rectangle 30"/>
          <p:cNvSpPr/>
          <p:nvPr/>
        </p:nvSpPr>
        <p:spPr>
          <a:xfrm>
            <a:off x="9146538" y="4387740"/>
            <a:ext cx="450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m</a:t>
            </a:r>
            <a:r>
              <a:rPr lang="fr-FR" b="1" baseline="-25000" dirty="0" smtClean="0"/>
              <a:t>1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7500429" y="4014848"/>
            <a:ext cx="624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3m</a:t>
            </a:r>
            <a:endParaRPr lang="fr-FR" dirty="0"/>
          </a:p>
        </p:txBody>
      </p:sp>
      <p:sp>
        <p:nvSpPr>
          <p:cNvPr id="34" name="Rectangle 33"/>
          <p:cNvSpPr/>
          <p:nvPr/>
        </p:nvSpPr>
        <p:spPr>
          <a:xfrm>
            <a:off x="7536190" y="5373221"/>
            <a:ext cx="624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3m</a:t>
            </a:r>
            <a:endParaRPr lang="fr-FR" dirty="0"/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8042700" y="1977350"/>
            <a:ext cx="12041" cy="154297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042701" y="1927765"/>
            <a:ext cx="2658439" cy="2438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10705186" y="1927765"/>
            <a:ext cx="6426" cy="15925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7500429" y="2657039"/>
            <a:ext cx="624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3m</a:t>
            </a:r>
            <a:endParaRPr lang="fr-FR" dirty="0"/>
          </a:p>
        </p:txBody>
      </p:sp>
      <p:sp>
        <p:nvSpPr>
          <p:cNvPr id="42" name="Rectangle 41"/>
          <p:cNvSpPr/>
          <p:nvPr/>
        </p:nvSpPr>
        <p:spPr>
          <a:xfrm>
            <a:off x="9154582" y="1565126"/>
            <a:ext cx="450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m</a:t>
            </a:r>
            <a:r>
              <a:rPr lang="fr-FR" b="1" baseline="-25000" dirty="0" smtClean="0"/>
              <a:t>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077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4717" y="804114"/>
            <a:ext cx="2322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Solution Ex  02.</a:t>
            </a:r>
            <a:endParaRPr lang="fr-FR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9348" y="1281463"/>
            <a:ext cx="576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La matrice masse s'écrit comme suite: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25408" y="1783961"/>
                <a:ext cx="4777462" cy="97077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fr-FR" sz="2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fr-FR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</m:t>
                      </m:r>
                      <m:r>
                        <m:rPr>
                          <m:nor/>
                        </m:rPr>
                        <a:rPr lang="fr-FR" sz="2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r>
                        <m:rPr>
                          <m:nor/>
                        </m:rPr>
                        <a:rPr lang="fr-FR" sz="2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="0" i="0" baseline="3000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1,5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1783961"/>
                <a:ext cx="4777462" cy="9707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ZoneTexte 57"/>
          <p:cNvSpPr txBox="1"/>
          <p:nvPr/>
        </p:nvSpPr>
        <p:spPr>
          <a:xfrm>
            <a:off x="5523990" y="1264163"/>
            <a:ext cx="576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Georgia" panose="02040502050405020303" pitchFamily="18" charset="0"/>
              </a:rPr>
              <a:t>La matrice de rigidité s'écrit comme suite: </a:t>
            </a:r>
            <a:endParaRPr lang="fr-FR" sz="2000" dirty="0"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Rectangle 58"/>
              <p:cNvSpPr/>
              <p:nvPr/>
            </p:nvSpPr>
            <p:spPr>
              <a:xfrm>
                <a:off x="5611476" y="1736884"/>
                <a:ext cx="5233805" cy="107054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 b="0" i="0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fr-FR" sz="200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476" y="1736884"/>
                <a:ext cx="5233805" cy="10705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Rectangle 62"/>
              <p:cNvSpPr/>
              <p:nvPr/>
            </p:nvSpPr>
            <p:spPr>
              <a:xfrm>
                <a:off x="625408" y="2900978"/>
                <a:ext cx="3244799" cy="5294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fr-FR" sz="20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3,6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m:rPr>
                        <m:nor/>
                      </m:rPr>
                      <a:rPr lang="fr-FR" sz="2000" b="0" i="0" baseline="3000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fr-FR" dirty="0" smtClean="0"/>
                  <a:t> KN/m</a:t>
                </a:r>
                <a:endParaRPr lang="fr-FR" dirty="0"/>
              </a:p>
            </p:txBody>
          </p:sp>
        </mc:Choice>
        <mc:Fallback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2900978"/>
                <a:ext cx="3244799" cy="529440"/>
              </a:xfrm>
              <a:prstGeom prst="rect">
                <a:avLst/>
              </a:prstGeom>
              <a:blipFill>
                <a:blip r:embed="rId4"/>
                <a:stretch>
                  <a:fillRect r="-940" b="-45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Rectangle 63"/>
              <p:cNvSpPr/>
              <p:nvPr/>
            </p:nvSpPr>
            <p:spPr>
              <a:xfrm>
                <a:off x="7411813" y="2894736"/>
                <a:ext cx="3250762" cy="5294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fr-FR" sz="20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1,2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m:rPr>
                        <m:nor/>
                      </m:rPr>
                      <a:rPr lang="fr-FR" sz="2000" b="0" i="0" baseline="3000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fr-FR" dirty="0"/>
                  <a:t> </a:t>
                </a:r>
                <a:r>
                  <a:rPr lang="fr-FR" dirty="0" smtClean="0"/>
                  <a:t>KN/m</a:t>
                </a:r>
                <a:endParaRPr lang="fr-FR" dirty="0"/>
              </a:p>
            </p:txBody>
          </p:sp>
        </mc:Choice>
        <mc:Fallback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813" y="2894736"/>
                <a:ext cx="3250762" cy="529440"/>
              </a:xfrm>
              <a:prstGeom prst="rect">
                <a:avLst/>
              </a:prstGeom>
              <a:blipFill>
                <a:blip r:embed="rId5"/>
                <a:stretch>
                  <a:fillRect r="-938" b="-45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Rectangle 64"/>
              <p:cNvSpPr/>
              <p:nvPr/>
            </p:nvSpPr>
            <p:spPr>
              <a:xfrm>
                <a:off x="3986095" y="2894736"/>
                <a:ext cx="3250762" cy="5294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fr-FR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fr-FR" sz="20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fr-FR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fr-FR" sz="20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2,4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m:rPr>
                        <m:nor/>
                      </m:rPr>
                      <a:rPr lang="fr-FR" sz="2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m:rPr>
                        <m:nor/>
                      </m:rPr>
                      <a:rPr lang="fr-FR" sz="2000" b="0" i="0" baseline="3000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fr-FR" dirty="0" smtClean="0"/>
                  <a:t> </a:t>
                </a:r>
                <a:r>
                  <a:rPr lang="fr-FR" dirty="0"/>
                  <a:t>KN/m</a:t>
                </a:r>
                <a:endParaRPr lang="fr-FR" dirty="0"/>
              </a:p>
            </p:txBody>
          </p:sp>
        </mc:Choice>
        <mc:Fallback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95" y="2894736"/>
                <a:ext cx="3250762" cy="529440"/>
              </a:xfrm>
              <a:prstGeom prst="rect">
                <a:avLst/>
              </a:prstGeom>
              <a:blipFill>
                <a:blip r:embed="rId6"/>
                <a:stretch>
                  <a:fillRect r="-938" b="-459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Rectangle 65"/>
              <p:cNvSpPr/>
              <p:nvPr/>
            </p:nvSpPr>
            <p:spPr>
              <a:xfrm>
                <a:off x="625408" y="3584243"/>
                <a:ext cx="3666517" cy="91249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=1,2</m:t>
                      </m:r>
                      <m:r>
                        <m:rPr>
                          <m:nor/>
                        </m:rPr>
                        <a:rPr lang="fr-FR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r>
                        <m:rPr>
                          <m:nor/>
                        </m:rPr>
                        <a:rPr lang="fr-FR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="0" i="0" baseline="3000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3584243"/>
                <a:ext cx="3666517" cy="9124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Rectangle 66"/>
              <p:cNvSpPr/>
              <p:nvPr/>
            </p:nvSpPr>
            <p:spPr>
              <a:xfrm>
                <a:off x="4603480" y="3840435"/>
                <a:ext cx="2808333" cy="400110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2000" b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Det</m:t>
                      </m:r>
                      <m:r>
                        <m:rPr>
                          <m:nor/>
                        </m:rPr>
                        <a:rPr lang="fr-FR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fr-FR" sz="2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480" y="3840435"/>
                <a:ext cx="2808333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Rectangle 67"/>
              <p:cNvSpPr/>
              <p:nvPr/>
            </p:nvSpPr>
            <p:spPr>
              <a:xfrm>
                <a:off x="625408" y="4650562"/>
                <a:ext cx="6252033" cy="91249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1,2</m:t>
                      </m:r>
                      <m:r>
                        <m:rPr>
                          <m:nor/>
                        </m:rPr>
                        <a:rPr lang="fr-FR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r>
                        <m:rPr>
                          <m:nor/>
                        </m:rPr>
                        <a:rPr lang="fr-FR" sz="200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="0" i="0" baseline="3000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×200 × </m:t>
                      </m:r>
                      <m:r>
                        <m:rPr>
                          <m:nor/>
                        </m:rPr>
                        <a:rPr lang="fr-FR" sz="2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fr-FR" sz="2000" baseline="300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1,5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8" y="4650562"/>
                <a:ext cx="6252033" cy="91249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Rectangle 68"/>
              <p:cNvSpPr/>
              <p:nvPr/>
            </p:nvSpPr>
            <p:spPr>
              <a:xfrm>
                <a:off x="625407" y="5716881"/>
                <a:ext cx="10174195" cy="91249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fr-F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1,5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5−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3−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1,5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fr-FR" sz="20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𝑎𝑣𝑒𝑐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fr-FR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nor/>
                            </m:rPr>
                            <a:rPr lang="fr-FR" sz="2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× 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="0" i="0" baseline="3000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fr-FR" sz="2000" b="0" i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,2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× </m:t>
                          </m:r>
                          <m:r>
                            <m:rPr>
                              <m:nor/>
                            </m:rPr>
                            <a:rPr lang="fr-FR" sz="20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fr-FR" sz="2000" b="0" i="0" baseline="3000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07" y="5716881"/>
                <a:ext cx="10174195" cy="91249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Rectangle 69"/>
              <p:cNvSpPr/>
              <p:nvPr/>
            </p:nvSpPr>
            <p:spPr>
              <a:xfrm>
                <a:off x="7918125" y="3824801"/>
                <a:ext cx="3192349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fr-FR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</a:rPr>
                        <m:t>5,5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fr-FR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7,5</m:t>
                      </m:r>
                      <m:r>
                        <a:rPr lang="fr-FR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fr-FR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8125" y="3824801"/>
                <a:ext cx="3192349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Rectangle 70"/>
              <p:cNvSpPr/>
              <p:nvPr/>
            </p:nvSpPr>
            <p:spPr>
              <a:xfrm>
                <a:off x="7282723" y="4496737"/>
                <a:ext cx="1325684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62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723" y="4496737"/>
                <a:ext cx="1325684" cy="4001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Rectangle 71"/>
              <p:cNvSpPr/>
              <p:nvPr/>
            </p:nvSpPr>
            <p:spPr>
              <a:xfrm>
                <a:off x="10273521" y="4474441"/>
                <a:ext cx="1325684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35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3521" y="4474441"/>
                <a:ext cx="1325684" cy="4001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Rectangle 72"/>
              <p:cNvSpPr/>
              <p:nvPr/>
            </p:nvSpPr>
            <p:spPr>
              <a:xfrm>
                <a:off x="8760807" y="4474441"/>
                <a:ext cx="1331647" cy="40011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fr-FR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fr-F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53</m:t>
                      </m:r>
                    </m:oMath>
                  </m:oMathPara>
                </a14:m>
                <a:endParaRPr lang="fr-FR" sz="2000" dirty="0"/>
              </a:p>
            </p:txBody>
          </p:sp>
        </mc:Choice>
        <mc:Fallback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0807" y="4474441"/>
                <a:ext cx="1331647" cy="4001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809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8" grpId="0"/>
      <p:bldP spid="59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3255</TotalTime>
  <Words>2193</Words>
  <Application>Microsoft Office PowerPoint</Application>
  <PresentationFormat>Grand écran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Georgia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OUEJDI</dc:creator>
  <cp:lastModifiedBy>OUEJDI</cp:lastModifiedBy>
  <cp:revision>39</cp:revision>
  <dcterms:created xsi:type="dcterms:W3CDTF">2020-04-20T09:26:53Z</dcterms:created>
  <dcterms:modified xsi:type="dcterms:W3CDTF">2020-05-18T15:11:56Z</dcterms:modified>
</cp:coreProperties>
</file>