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4" r:id="rId5"/>
    <p:sldId id="258" r:id="rId6"/>
    <p:sldId id="261" r:id="rId7"/>
    <p:sldId id="259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F64A-4D6D-4A1F-94E3-7DD59C703D0A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398C-98E6-4CE5-9140-878AE49E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71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F64A-4D6D-4A1F-94E3-7DD59C703D0A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398C-98E6-4CE5-9140-878AE49E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70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F64A-4D6D-4A1F-94E3-7DD59C703D0A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398C-98E6-4CE5-9140-878AE49E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77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F64A-4D6D-4A1F-94E3-7DD59C703D0A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398C-98E6-4CE5-9140-878AE49E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22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F64A-4D6D-4A1F-94E3-7DD59C703D0A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398C-98E6-4CE5-9140-878AE49E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34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F64A-4D6D-4A1F-94E3-7DD59C703D0A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398C-98E6-4CE5-9140-878AE49E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14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F64A-4D6D-4A1F-94E3-7DD59C703D0A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398C-98E6-4CE5-9140-878AE49E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53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F64A-4D6D-4A1F-94E3-7DD59C703D0A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398C-98E6-4CE5-9140-878AE49E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89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F64A-4D6D-4A1F-94E3-7DD59C703D0A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398C-98E6-4CE5-9140-878AE49E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33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F64A-4D6D-4A1F-94E3-7DD59C703D0A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398C-98E6-4CE5-9140-878AE49E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13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F64A-4D6D-4A1F-94E3-7DD59C703D0A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398C-98E6-4CE5-9140-878AE49E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00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FF64A-4D6D-4A1F-94E3-7DD59C703D0A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398C-98E6-4CE5-9140-878AE49EC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83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71600" y="288619"/>
            <a:ext cx="7268344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14400" b="1" dirty="0" smtClean="0"/>
              <a:t>La crise environnementale</a:t>
            </a:r>
            <a:br>
              <a:rPr lang="fr-FR" sz="14400" b="1" dirty="0" smtClean="0"/>
            </a:br>
            <a:endParaRPr lang="fr-FR" sz="14400" b="1" dirty="0"/>
          </a:p>
        </p:txBody>
      </p:sp>
      <p:sp>
        <p:nvSpPr>
          <p:cNvPr id="5" name="Rectangle 4"/>
          <p:cNvSpPr/>
          <p:nvPr/>
        </p:nvSpPr>
        <p:spPr>
          <a:xfrm>
            <a:off x="577339" y="1412776"/>
            <a:ext cx="3995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La </a:t>
            </a:r>
            <a:r>
              <a:rPr lang="fr-FR" sz="3200" b="1" dirty="0">
                <a:solidFill>
                  <a:srgbClr val="0070C0"/>
                </a:solidFill>
              </a:rPr>
              <a:t>gestion des déchets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22" y="1844824"/>
            <a:ext cx="5381054" cy="487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25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268344" cy="93610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La crise environnementale</a:t>
            </a:r>
            <a:br>
              <a:rPr lang="fr-FR" b="1" dirty="0" smtClean="0"/>
            </a:br>
            <a:r>
              <a:rPr lang="fr-FR" sz="3600" b="1" dirty="0" smtClean="0">
                <a:solidFill>
                  <a:schemeClr val="tx1"/>
                </a:solidFill>
              </a:rPr>
              <a:t>2- La gestion des déchets</a:t>
            </a: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3312368" cy="4248472"/>
          </a:xfrm>
        </p:spPr>
        <p:txBody>
          <a:bodyPr>
            <a:noAutofit/>
          </a:bodyPr>
          <a:lstStyle/>
          <a:p>
            <a:pPr algn="l"/>
            <a:r>
              <a:rPr lang="fr-FR" sz="2800" b="1" dirty="0" smtClean="0">
                <a:solidFill>
                  <a:srgbClr val="FF0000"/>
                </a:solidFill>
              </a:rPr>
              <a:t>Définition:</a:t>
            </a:r>
          </a:p>
          <a:p>
            <a:pPr algn="l"/>
            <a:r>
              <a:rPr lang="fr-FR" sz="2800" b="1" dirty="0" smtClean="0">
                <a:solidFill>
                  <a:schemeClr val="tx1"/>
                </a:solidFill>
              </a:rPr>
              <a:t>Selon le code de l’environnement</a:t>
            </a:r>
          </a:p>
          <a:p>
            <a:pPr algn="just"/>
            <a:r>
              <a:rPr lang="fr-FR" sz="2800" b="1" dirty="0" smtClean="0">
                <a:solidFill>
                  <a:srgbClr val="FF0000"/>
                </a:solidFill>
              </a:rPr>
              <a:t>Un déchet: </a:t>
            </a:r>
            <a:r>
              <a:rPr lang="fr-FR" sz="2400" b="1" dirty="0" smtClean="0">
                <a:solidFill>
                  <a:schemeClr val="tx1"/>
                </a:solidFill>
              </a:rPr>
              <a:t>Tout résidu d'un processus de production, de transformation ou d'utilisation, toute substance, matériau, produit abandonné.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4968552" cy="43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4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5832648" cy="7200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 smtClean="0"/>
              <a:t>Types des déchets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02579"/>
            <a:ext cx="4356654" cy="45584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r-FR" sz="1600" b="1" dirty="0" smtClean="0">
                <a:cs typeface="Times New Roman" pitchFamily="18" charset="0"/>
              </a:rPr>
              <a:t>La réglementation distingue deux catégories de déchets:</a:t>
            </a:r>
          </a:p>
          <a:p>
            <a:pPr algn="just">
              <a:lnSpc>
                <a:spcPct val="120000"/>
              </a:lnSpc>
            </a:pPr>
            <a:r>
              <a:rPr lang="fr-FR" sz="1600" b="1" u="sng" dirty="0" smtClean="0">
                <a:solidFill>
                  <a:srgbClr val="FF0000"/>
                </a:solidFill>
                <a:cs typeface="Times New Roman" pitchFamily="18" charset="0"/>
              </a:rPr>
              <a:t>Déchets non dangereux: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600" b="1" dirty="0" smtClean="0">
                <a:solidFill>
                  <a:srgbClr val="FF0000"/>
                </a:solidFill>
                <a:cs typeface="Times New Roman" pitchFamily="18" charset="0"/>
              </a:rPr>
              <a:t>Déchets ménagers: </a:t>
            </a:r>
            <a:r>
              <a:rPr lang="fr-FR" sz="1600" dirty="0" smtClean="0">
                <a:cs typeface="Times New Roman" pitchFamily="18" charset="0"/>
              </a:rPr>
              <a:t>produits dans </a:t>
            </a:r>
            <a:r>
              <a:rPr lang="fr-FR" sz="1600" dirty="0">
                <a:cs typeface="Times New Roman" pitchFamily="18" charset="0"/>
              </a:rPr>
              <a:t>le cadre de notre </a:t>
            </a:r>
            <a:r>
              <a:rPr lang="fr-FR" sz="1600" b="1" dirty="0">
                <a:cs typeface="Times New Roman" pitchFamily="18" charset="0"/>
              </a:rPr>
              <a:t>vie quotidienne</a:t>
            </a:r>
            <a:r>
              <a:rPr lang="fr-FR" sz="1600" dirty="0">
                <a:cs typeface="Times New Roman" pitchFamily="18" charset="0"/>
              </a:rPr>
              <a:t> et </a:t>
            </a:r>
            <a:r>
              <a:rPr lang="fr-FR" sz="1600" b="1" dirty="0">
                <a:cs typeface="Times New Roman" pitchFamily="18" charset="0"/>
              </a:rPr>
              <a:t>familiale</a:t>
            </a:r>
            <a:r>
              <a:rPr lang="fr-FR" sz="1600" dirty="0">
                <a:cs typeface="Times New Roman" pitchFamily="18" charset="0"/>
              </a:rPr>
              <a:t> : restes de repas, emballages, papiers, verre, électroménagers, meubles </a:t>
            </a:r>
            <a:r>
              <a:rPr lang="fr-FR" sz="1600" dirty="0" smtClean="0">
                <a:cs typeface="Times New Roman" pitchFamily="18" charset="0"/>
              </a:rPr>
              <a:t>cassés.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600" b="1" dirty="0" smtClean="0">
                <a:solidFill>
                  <a:srgbClr val="FF0000"/>
                </a:solidFill>
                <a:cs typeface="Times New Roman" pitchFamily="18" charset="0"/>
              </a:rPr>
              <a:t>Déchets Industriels Banals (DIB): </a:t>
            </a:r>
            <a:r>
              <a:rPr lang="fr-FR" sz="1600" dirty="0">
                <a:cs typeface="Times New Roman" pitchFamily="18" charset="0"/>
              </a:rPr>
              <a:t>emballages et les matériaux non souillés par des substances dangereuses</a:t>
            </a:r>
            <a:r>
              <a:rPr lang="fr-FR" sz="1600" dirty="0" smtClean="0">
                <a:cs typeface="Times New Roman" pitchFamily="18" charset="0"/>
              </a:rPr>
              <a:t>..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600" b="1" dirty="0" smtClean="0">
                <a:solidFill>
                  <a:srgbClr val="FF0000"/>
                </a:solidFill>
                <a:cs typeface="Times New Roman" pitchFamily="18" charset="0"/>
              </a:rPr>
              <a:t>Déchets inertes: </a:t>
            </a:r>
            <a:r>
              <a:rPr lang="fr-FR" sz="1600" dirty="0" smtClean="0">
                <a:cs typeface="Times New Roman" pitchFamily="18" charset="0"/>
              </a:rPr>
              <a:t>dont la teneur physico-chimique n'évolue pas dans le temps. Ex: produits par les secteurs des travaux publics et du bâtiment (terres, gravats non pollués</a:t>
            </a:r>
            <a:r>
              <a:rPr lang="fr-FR" sz="1600" dirty="0" smtClean="0">
                <a:cs typeface="Times New Roman" pitchFamily="18" charset="0"/>
              </a:rPr>
              <a:t>).</a:t>
            </a:r>
            <a:endParaRPr lang="fr-FR" sz="1600" dirty="0" smtClean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82611"/>
            <a:ext cx="2361975" cy="274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66" y="1124744"/>
            <a:ext cx="441694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1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96752"/>
            <a:ext cx="3960440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fr-FR" sz="7200" b="1" u="sng" dirty="0">
                <a:solidFill>
                  <a:srgbClr val="FF0000"/>
                </a:solidFill>
                <a:cs typeface="Times New Roman" pitchFamily="18" charset="0"/>
              </a:rPr>
              <a:t>Déchets Dangereux:</a:t>
            </a:r>
            <a:endParaRPr lang="fr-FR" sz="7200" b="1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sz="7200" b="1" dirty="0">
                <a:solidFill>
                  <a:srgbClr val="FF0000"/>
                </a:solidFill>
                <a:cs typeface="Times New Roman" pitchFamily="18" charset="0"/>
              </a:rPr>
              <a:t>Déchets chimiques: </a:t>
            </a:r>
            <a:r>
              <a:rPr lang="fr-FR" sz="7200" dirty="0">
                <a:cs typeface="Times New Roman" pitchFamily="18" charset="0"/>
              </a:rPr>
              <a:t>sous-produits de synthèse </a:t>
            </a:r>
            <a:r>
              <a:rPr lang="fr-FR" sz="7200" dirty="0" smtClean="0">
                <a:cs typeface="Times New Roman" pitchFamily="18" charset="0"/>
              </a:rPr>
              <a:t>chimique, de</a:t>
            </a:r>
            <a:r>
              <a:rPr lang="fr-FR" sz="7200" dirty="0">
                <a:cs typeface="Times New Roman" pitchFamily="18" charset="0"/>
              </a:rPr>
              <a:t> déchets </a:t>
            </a:r>
            <a:r>
              <a:rPr lang="fr-FR" sz="7200" dirty="0" smtClean="0"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7200" dirty="0" smtClean="0">
                <a:cs typeface="Times New Roman" pitchFamily="18" charset="0"/>
              </a:rPr>
              <a:t>biomédicaux</a:t>
            </a:r>
            <a:r>
              <a:rPr lang="fr-FR" sz="7200" dirty="0">
                <a:cs typeface="Times New Roman" pitchFamily="18" charset="0"/>
              </a:rPr>
              <a:t>, d'huiles usées de pompes et d'objets contaminés.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7200" b="1" dirty="0">
                <a:solidFill>
                  <a:srgbClr val="FF0000"/>
                </a:solidFill>
                <a:cs typeface="Times New Roman" pitchFamily="18" charset="0"/>
              </a:rPr>
              <a:t>Déchets explosif</a:t>
            </a:r>
            <a:r>
              <a:rPr lang="fr-FR" sz="7200" dirty="0"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7200" b="1" dirty="0">
                <a:solidFill>
                  <a:srgbClr val="FF0000"/>
                </a:solidFill>
                <a:cs typeface="Times New Roman" pitchFamily="18" charset="0"/>
              </a:rPr>
              <a:t>Déchets Radioactifs</a:t>
            </a:r>
            <a:r>
              <a:rPr lang="fr-FR" sz="7200" dirty="0"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7200" b="1" dirty="0">
                <a:solidFill>
                  <a:srgbClr val="FF0000"/>
                </a:solidFill>
                <a:cs typeface="Times New Roman" pitchFamily="18" charset="0"/>
              </a:rPr>
              <a:t>Déchet Toxique en Quantités Dispersées (DTQD): </a:t>
            </a:r>
            <a:r>
              <a:rPr lang="fr-FR" sz="7200" dirty="0">
                <a:cs typeface="Times New Roman" pitchFamily="18" charset="0"/>
              </a:rPr>
              <a:t>désigne des déchets dangereux produits et détenus par les professionnels en trop petites quantités solvants, produits chimiques de laboratoire, bains photographiques, peintures, colles, vernis, cartouches de toners pour imprimantes,</a:t>
            </a:r>
            <a:br>
              <a:rPr lang="fr-FR" sz="7200" dirty="0">
                <a:cs typeface="Times New Roman" pitchFamily="18" charset="0"/>
              </a:rPr>
            </a:br>
            <a:r>
              <a:rPr lang="fr-FR" sz="7200" b="1" dirty="0">
                <a:solidFill>
                  <a:srgbClr val="FF0000"/>
                </a:solidFill>
                <a:cs typeface="Times New Roman" pitchFamily="18" charset="0"/>
              </a:rPr>
              <a:t>Déchets des équipements électroniques et électriques DEEE: </a:t>
            </a:r>
            <a:r>
              <a:rPr lang="fr-FR" sz="7200" dirty="0">
                <a:cs typeface="Times New Roman" pitchFamily="18" charset="0"/>
              </a:rPr>
              <a:t>Tout DEEE contenant un composant dangereux (exemples : PCB, HFC, amiante...)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5832648" cy="7200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 smtClean="0"/>
              <a:t>Types des déchets</a:t>
            </a:r>
            <a:endParaRPr lang="fr-FR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86275"/>
            <a:ext cx="20955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18" y="1412776"/>
            <a:ext cx="448627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8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Risques liés aux déchets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Risques liés à une élimination non-conforme:</a:t>
            </a:r>
          </a:p>
          <a:p>
            <a:pPr marL="0" indent="0">
              <a:buNone/>
            </a:pPr>
            <a:r>
              <a:rPr lang="fr-FR" dirty="0" smtClean="0"/>
              <a:t>Risques de blessure lors de la </a:t>
            </a:r>
            <a:r>
              <a:rPr lang="fr-FR" dirty="0" smtClean="0"/>
              <a:t>collecte, risque </a:t>
            </a:r>
            <a:r>
              <a:rPr lang="fr-FR" dirty="0" smtClean="0"/>
              <a:t>de </a:t>
            </a:r>
            <a:r>
              <a:rPr lang="fr-FR" dirty="0" smtClean="0"/>
              <a:t>brûlure, </a:t>
            </a:r>
            <a:r>
              <a:rPr lang="fr-FR" dirty="0" smtClean="0"/>
              <a:t>risque </a:t>
            </a:r>
            <a:r>
              <a:rPr lang="fr-FR" dirty="0" smtClean="0"/>
              <a:t>d’explosion. 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Risque d’incendie lors de la mise en </a:t>
            </a:r>
            <a:r>
              <a:rPr lang="fr-FR" dirty="0" smtClean="0"/>
              <a:t>décharge. </a:t>
            </a:r>
            <a:endParaRPr lang="fr-FR" dirty="0" smtClean="0"/>
          </a:p>
          <a:p>
            <a:r>
              <a:rPr lang="fr-FR" b="1" dirty="0" smtClean="0"/>
              <a:t>Effets sur l’environnement 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Pollution de l’eau, de l’air et des sols  </a:t>
            </a:r>
          </a:p>
          <a:p>
            <a:pPr marL="0" indent="0">
              <a:buNone/>
            </a:pPr>
            <a:r>
              <a:rPr lang="fr-FR" dirty="0" smtClean="0"/>
              <a:t>La destruction des écosystèmes (animaux et végétaux)</a:t>
            </a:r>
          </a:p>
          <a:p>
            <a:r>
              <a:rPr lang="fr-FR" b="1" dirty="0" smtClean="0"/>
              <a:t>Effets sur la santé : </a:t>
            </a:r>
            <a:r>
              <a:rPr lang="fr-FR" dirty="0" smtClean="0"/>
              <a:t>Toxicité à court et/ou à long terme selon la substance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0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13010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 smtClean="0"/>
              <a:t>Etiquetage des produits dangereux: Symboles de dangers</a:t>
            </a:r>
            <a:endParaRPr lang="fr-F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73" y="1556792"/>
            <a:ext cx="5929833" cy="500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6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293097"/>
            <a:ext cx="2358254" cy="243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17" y="1265858"/>
            <a:ext cx="2393927" cy="240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5516" y="1571307"/>
            <a:ext cx="61566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 smtClean="0"/>
              <a:t>1-Privilégier </a:t>
            </a:r>
            <a:r>
              <a:rPr lang="fr-FR" sz="2200" b="1" dirty="0"/>
              <a:t>les emballages recyclables ou réutilisables</a:t>
            </a:r>
            <a:r>
              <a:rPr lang="fr-FR" sz="2200" dirty="0"/>
              <a:t> : </a:t>
            </a:r>
            <a:r>
              <a:rPr lang="fr-FR" sz="2200" dirty="0" smtClean="0"/>
              <a:t>moins de </a:t>
            </a:r>
            <a:r>
              <a:rPr lang="fr-FR" sz="2200" dirty="0"/>
              <a:t>sacs ou sachets plastiques </a:t>
            </a:r>
            <a:endParaRPr lang="fr-FR" sz="2200" dirty="0" smtClean="0"/>
          </a:p>
          <a:p>
            <a:pPr algn="just"/>
            <a:r>
              <a:rPr lang="fr-FR" sz="2200" dirty="0" smtClean="0"/>
              <a:t>préférer </a:t>
            </a:r>
            <a:r>
              <a:rPr lang="fr-FR" sz="2200" dirty="0"/>
              <a:t>un sac réutilisable. </a:t>
            </a:r>
            <a:endParaRPr lang="fr-FR" sz="2200" dirty="0" smtClean="0"/>
          </a:p>
          <a:p>
            <a:pPr algn="just"/>
            <a:endParaRPr lang="fr-FR" sz="2200" dirty="0"/>
          </a:p>
          <a:p>
            <a:pPr algn="just"/>
            <a:r>
              <a:rPr lang="fr-FR" sz="2200" b="1" dirty="0" smtClean="0"/>
              <a:t>2 -Privilégier </a:t>
            </a:r>
            <a:r>
              <a:rPr lang="fr-FR" sz="2200" b="1" dirty="0"/>
              <a:t>les produits réutilisables qui durent dans le temps : </a:t>
            </a:r>
            <a:r>
              <a:rPr lang="fr-FR" sz="2200" dirty="0"/>
              <a:t>investissez dans du matériel de qualité qui durera longtemps. </a:t>
            </a:r>
            <a:endParaRPr lang="fr-FR" sz="2200" dirty="0" smtClean="0"/>
          </a:p>
          <a:p>
            <a:pPr algn="just"/>
            <a:r>
              <a:rPr lang="fr-FR" sz="2200" dirty="0" smtClean="0"/>
              <a:t>Évitez </a:t>
            </a:r>
            <a:r>
              <a:rPr lang="fr-FR" sz="2200" dirty="0"/>
              <a:t>les jetables </a:t>
            </a:r>
            <a:r>
              <a:rPr lang="fr-FR" sz="2200" dirty="0" smtClean="0"/>
              <a:t>: éviter la </a:t>
            </a:r>
            <a:r>
              <a:rPr lang="fr-FR" sz="2200" dirty="0"/>
              <a:t>vaisselle en plastique ou en carton </a:t>
            </a:r>
            <a:r>
              <a:rPr lang="fr-FR" sz="2200" dirty="0" smtClean="0"/>
              <a:t>et </a:t>
            </a:r>
            <a:r>
              <a:rPr lang="fr-FR" sz="2200" dirty="0"/>
              <a:t>achetez des recharges ou des produits concentrés plutôt que le produit entier à nouveau (recharge de cartouches </a:t>
            </a:r>
            <a:r>
              <a:rPr lang="fr-FR" sz="2200" dirty="0" smtClean="0"/>
              <a:t>d’encre, </a:t>
            </a:r>
            <a:r>
              <a:rPr lang="fr-FR" sz="2200" dirty="0"/>
              <a:t>etc</a:t>
            </a:r>
            <a:r>
              <a:rPr lang="fr-FR" sz="2200" dirty="0" smtClean="0"/>
              <a:t>.).</a:t>
            </a:r>
          </a:p>
          <a:p>
            <a:pPr algn="just"/>
            <a:endParaRPr lang="fr-FR" sz="2200" dirty="0"/>
          </a:p>
        </p:txBody>
      </p:sp>
      <p:sp>
        <p:nvSpPr>
          <p:cNvPr id="7" name="Rectangle 6"/>
          <p:cNvSpPr/>
          <p:nvPr/>
        </p:nvSpPr>
        <p:spPr>
          <a:xfrm>
            <a:off x="827584" y="188640"/>
            <a:ext cx="6624736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La gestion durable des déchets</a:t>
            </a: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Adopter des gestes écologiques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10" y="1208185"/>
            <a:ext cx="4009588" cy="3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5364088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b="1" dirty="0" smtClean="0"/>
              <a:t>Réutiliser / Recycler  ou donner au lieu de jeter:</a:t>
            </a:r>
          </a:p>
          <a:p>
            <a:pPr algn="just"/>
            <a:r>
              <a:rPr lang="fr-FR" b="1" dirty="0" smtClean="0"/>
              <a:t>Réutiliser ses papiers et cartons : </a:t>
            </a:r>
          </a:p>
          <a:p>
            <a:pPr marL="0" indent="0" algn="just">
              <a:buNone/>
            </a:pPr>
            <a:r>
              <a:rPr lang="fr-FR" b="1" dirty="0" smtClean="0"/>
              <a:t>Ex: </a:t>
            </a:r>
            <a:r>
              <a:rPr lang="fr-FR" dirty="0" smtClean="0"/>
              <a:t>employez le verso des feuilles déjà imprimées en recto est une habitude à prendre.</a:t>
            </a:r>
          </a:p>
          <a:p>
            <a:pPr algn="just"/>
            <a:r>
              <a:rPr lang="fr-FR" dirty="0" smtClean="0"/>
              <a:t>pensez à acheter des vêtements, meubles, appareils électroniques,... de seconde main. </a:t>
            </a:r>
          </a:p>
          <a:p>
            <a:pPr algn="just"/>
            <a:r>
              <a:rPr lang="fr-FR" dirty="0" smtClean="0"/>
              <a:t>Donner les vêtements ou appareils  au lieu de jeter.</a:t>
            </a:r>
          </a:p>
          <a:p>
            <a:pPr algn="just"/>
            <a:r>
              <a:rPr lang="fr-FR" dirty="0" smtClean="0"/>
              <a:t>Rapporter les médicaments non </a:t>
            </a:r>
          </a:p>
          <a:p>
            <a:pPr marL="0" indent="0" algn="just">
              <a:buNone/>
            </a:pPr>
            <a:r>
              <a:rPr lang="fr-FR" dirty="0" smtClean="0"/>
              <a:t>utilisés et non périmés à la pharmacie.</a:t>
            </a:r>
          </a:p>
          <a:p>
            <a:pPr algn="just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91680" y="254077"/>
            <a:ext cx="5688632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La gestion durable des déchets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Adopter des gestes écologiques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935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189</Words>
  <Application>Microsoft Office PowerPoint</Application>
  <PresentationFormat>Affichage à l'écran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 La crise environnementale 2- La gestion des déchets </vt:lpstr>
      <vt:lpstr>Types des déchets</vt:lpstr>
      <vt:lpstr>Types des déchets</vt:lpstr>
      <vt:lpstr>Risques liés aux déchets</vt:lpstr>
      <vt:lpstr>Etiquetage des produits dangereux: Symboles de dangers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crise environnementale</dc:title>
  <dc:creator>ZERAIB A.</dc:creator>
  <cp:lastModifiedBy>ZERAIB A.</cp:lastModifiedBy>
  <cp:revision>24</cp:revision>
  <dcterms:created xsi:type="dcterms:W3CDTF">2021-01-25T15:36:38Z</dcterms:created>
  <dcterms:modified xsi:type="dcterms:W3CDTF">2021-01-26T16:48:45Z</dcterms:modified>
</cp:coreProperties>
</file>