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3"/>
  </p:notesMasterIdLst>
  <p:sldIdLst>
    <p:sldId id="343" r:id="rId2"/>
    <p:sldId id="342" r:id="rId3"/>
    <p:sldId id="344" r:id="rId4"/>
    <p:sldId id="345" r:id="rId5"/>
    <p:sldId id="346" r:id="rId6"/>
    <p:sldId id="362" r:id="rId7"/>
    <p:sldId id="363" r:id="rId8"/>
    <p:sldId id="347" r:id="rId9"/>
    <p:sldId id="348" r:id="rId10"/>
    <p:sldId id="364" r:id="rId11"/>
    <p:sldId id="349" r:id="rId12"/>
    <p:sldId id="350" r:id="rId13"/>
    <p:sldId id="351" r:id="rId14"/>
    <p:sldId id="352" r:id="rId15"/>
    <p:sldId id="353" r:id="rId16"/>
    <p:sldId id="354" r:id="rId17"/>
    <p:sldId id="355" r:id="rId18"/>
    <p:sldId id="356" r:id="rId19"/>
    <p:sldId id="357" r:id="rId20"/>
    <p:sldId id="358" r:id="rId21"/>
    <p:sldId id="359"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1D1D"/>
    <a:srgbClr val="FF0000"/>
    <a:srgbClr val="FF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484" autoAdjust="0"/>
  </p:normalViewPr>
  <p:slideViewPr>
    <p:cSldViewPr>
      <p:cViewPr varScale="1">
        <p:scale>
          <a:sx n="65" d="100"/>
          <a:sy n="65" d="100"/>
        </p:scale>
        <p:origin x="-1440" y="-114"/>
      </p:cViewPr>
      <p:guideLst>
        <p:guide orient="horz" pos="2160"/>
        <p:guide pos="2880"/>
      </p:guideLst>
    </p:cSldViewPr>
  </p:slideViewPr>
  <p:outlineViewPr>
    <p:cViewPr>
      <p:scale>
        <a:sx n="33" d="100"/>
        <a:sy n="33" d="100"/>
      </p:scale>
      <p:origin x="0" y="1011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ECDDEF-9875-4D9B-B136-2A7F33F0E5B3}" type="datetimeFigureOut">
              <a:rPr lang="fr-FR" smtClean="0"/>
              <a:pPr/>
              <a:t>03/01/2021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343D7-7A71-4C73-A495-6C0F7838578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3E239340-E23D-453D-A6C5-E8A92F6A602B}"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3E239340-E23D-453D-A6C5-E8A92F6A602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C07BCA7-60CA-4EBC-81C4-CF87349BB98A}" type="datetimeFigureOut">
              <a:rPr lang="fr-FR" smtClean="0"/>
              <a:pPr/>
              <a:t>03/01/2021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E239340-E23D-453D-A6C5-E8A92F6A602B}"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2286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خيضــر</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تجارية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أولى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Tahoma" pitchFamily="34" charset="0"/>
                <a:cs typeface="Times New Roman" pitchFamily="18" charset="0"/>
              </a:rPr>
              <a:t>ماستر</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 تسويق مصرفي</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01:</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سلسلة تمارين حول التحليل المالي</a:t>
            </a:r>
            <a:endParaRPr lang="ar-DZ" sz="4800" b="1" dirty="0">
              <a:solidFill>
                <a:srgbClr val="FF0000"/>
              </a:solidFill>
              <a:latin typeface="Adobe Arabic" pitchFamily="18" charset="-78"/>
              <a:cs typeface="Adobe Arabic" pitchFamily="18" charset="-78"/>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438400" y="533400"/>
            <a:ext cx="4684296" cy="523220"/>
          </a:xfrm>
          <a:prstGeom prst="rect">
            <a:avLst/>
          </a:prstGeom>
        </p:spPr>
        <p:txBody>
          <a:bodyPr wrap="none">
            <a:spAutoFit/>
          </a:bodyPr>
          <a:lstStyle/>
          <a:p>
            <a:r>
              <a:rPr lang="ar-SA" sz="2800" b="1" dirty="0" smtClean="0">
                <a:solidFill>
                  <a:srgbClr val="FF0000"/>
                </a:solidFill>
              </a:rPr>
              <a:t>أوراق قبض</a:t>
            </a:r>
            <a:r>
              <a:rPr lang="ar-DZ" sz="2800" b="1" dirty="0" smtClean="0">
                <a:solidFill>
                  <a:srgbClr val="FF0000"/>
                </a:solidFill>
              </a:rPr>
              <a:t> المخصومة وغير المحصلة</a:t>
            </a:r>
            <a:endParaRPr lang="fr-FR" sz="2800" dirty="0"/>
          </a:p>
        </p:txBody>
      </p:sp>
      <p:sp>
        <p:nvSpPr>
          <p:cNvPr id="30" name="Rectangle 29"/>
          <p:cNvSpPr/>
          <p:nvPr/>
        </p:nvSpPr>
        <p:spPr>
          <a:xfrm>
            <a:off x="2209800" y="5405735"/>
            <a:ext cx="3750433" cy="461665"/>
          </a:xfrm>
          <a:prstGeom prst="rect">
            <a:avLst/>
          </a:prstGeom>
          <a:solidFill>
            <a:srgbClr val="FFC000"/>
          </a:solidFill>
        </p:spPr>
        <p:txBody>
          <a:bodyPr wrap="square">
            <a:spAutoFit/>
          </a:bodyPr>
          <a:lstStyle/>
          <a:p>
            <a:pPr algn="ctr"/>
            <a:r>
              <a:rPr lang="ar-SA" sz="2400" b="1" dirty="0" smtClean="0">
                <a:solidFill>
                  <a:schemeClr val="bg1"/>
                </a:solidFill>
              </a:rPr>
              <a:t>المؤسسة مازلت ملتزمة اتجاه البنك </a:t>
            </a:r>
            <a:endParaRPr lang="fr-FR" sz="2400" dirty="0"/>
          </a:p>
        </p:txBody>
      </p:sp>
      <p:grpSp>
        <p:nvGrpSpPr>
          <p:cNvPr id="32" name="Groupe 31"/>
          <p:cNvGrpSpPr/>
          <p:nvPr/>
        </p:nvGrpSpPr>
        <p:grpSpPr>
          <a:xfrm>
            <a:off x="152400" y="1295400"/>
            <a:ext cx="8686800" cy="5193268"/>
            <a:chOff x="152400" y="1295400"/>
            <a:chExt cx="8686800" cy="5193268"/>
          </a:xfrm>
        </p:grpSpPr>
        <p:grpSp>
          <p:nvGrpSpPr>
            <p:cNvPr id="122882" name="Group 2"/>
            <p:cNvGrpSpPr>
              <a:grpSpLocks/>
            </p:cNvGrpSpPr>
            <p:nvPr/>
          </p:nvGrpSpPr>
          <p:grpSpPr bwMode="auto">
            <a:xfrm>
              <a:off x="152400" y="1295400"/>
              <a:ext cx="8686800" cy="4070819"/>
              <a:chOff x="1185" y="1048"/>
              <a:chExt cx="8505" cy="3868"/>
            </a:xfrm>
          </p:grpSpPr>
          <p:cxnSp>
            <p:nvCxnSpPr>
              <p:cNvPr id="122883" name="AutoShape 3"/>
              <p:cNvCxnSpPr>
                <a:cxnSpLocks noChangeShapeType="1"/>
              </p:cNvCxnSpPr>
              <p:nvPr/>
            </p:nvCxnSpPr>
            <p:spPr bwMode="auto">
              <a:xfrm>
                <a:off x="5895" y="2233"/>
                <a:ext cx="2205" cy="1230"/>
              </a:xfrm>
              <a:prstGeom prst="straightConnector1">
                <a:avLst/>
              </a:prstGeom>
              <a:noFill/>
              <a:ln w="38100">
                <a:solidFill>
                  <a:srgbClr val="000000"/>
                </a:solidFill>
                <a:round/>
                <a:headEnd/>
                <a:tailEnd type="triangle" w="med" len="med"/>
              </a:ln>
            </p:spPr>
          </p:cxnSp>
          <p:sp>
            <p:nvSpPr>
              <p:cNvPr id="122884" name="Text Box 4"/>
              <p:cNvSpPr txBox="1">
                <a:spLocks noChangeArrowheads="1"/>
              </p:cNvSpPr>
              <p:nvPr/>
            </p:nvSpPr>
            <p:spPr bwMode="auto">
              <a:xfrm>
                <a:off x="5670" y="2653"/>
                <a:ext cx="2115" cy="4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تسليم ورقة تجارية</a:t>
                </a:r>
                <a:endParaRPr kumimoji="0" lang="fr-FR" sz="2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885" name="AutoShape 5"/>
              <p:cNvCxnSpPr>
                <a:cxnSpLocks noChangeShapeType="1"/>
              </p:cNvCxnSpPr>
              <p:nvPr/>
            </p:nvCxnSpPr>
            <p:spPr bwMode="auto">
              <a:xfrm flipH="1" flipV="1">
                <a:off x="6240" y="1813"/>
                <a:ext cx="2160" cy="1095"/>
              </a:xfrm>
              <a:prstGeom prst="straightConnector1">
                <a:avLst/>
              </a:prstGeom>
              <a:noFill/>
              <a:ln w="38100">
                <a:solidFill>
                  <a:srgbClr val="000000"/>
                </a:solidFill>
                <a:round/>
                <a:headEnd/>
                <a:tailEnd type="triangle" w="med" len="med"/>
              </a:ln>
            </p:spPr>
          </p:cxnSp>
          <p:sp>
            <p:nvSpPr>
              <p:cNvPr id="122886" name="Text Box 6"/>
              <p:cNvSpPr txBox="1">
                <a:spLocks noChangeArrowheads="1"/>
              </p:cNvSpPr>
              <p:nvPr/>
            </p:nvSpPr>
            <p:spPr bwMode="auto">
              <a:xfrm>
                <a:off x="6885" y="2098"/>
                <a:ext cx="1515" cy="51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تسليم بضاعة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887" name="AutoShape 7"/>
              <p:cNvCxnSpPr>
                <a:cxnSpLocks noChangeShapeType="1"/>
              </p:cNvCxnSpPr>
              <p:nvPr/>
            </p:nvCxnSpPr>
            <p:spPr bwMode="auto">
              <a:xfrm flipH="1">
                <a:off x="2250" y="1453"/>
                <a:ext cx="2520" cy="1291"/>
              </a:xfrm>
              <a:prstGeom prst="straightConnector1">
                <a:avLst/>
              </a:prstGeom>
              <a:noFill/>
              <a:ln w="38100">
                <a:solidFill>
                  <a:srgbClr val="000000"/>
                </a:solidFill>
                <a:round/>
                <a:headEnd/>
                <a:tailEnd type="triangle" w="med" len="med"/>
              </a:ln>
            </p:spPr>
          </p:cxnSp>
          <p:cxnSp>
            <p:nvCxnSpPr>
              <p:cNvPr id="122888" name="AutoShape 8"/>
              <p:cNvCxnSpPr>
                <a:cxnSpLocks noChangeShapeType="1"/>
              </p:cNvCxnSpPr>
              <p:nvPr/>
            </p:nvCxnSpPr>
            <p:spPr bwMode="auto">
              <a:xfrm flipV="1">
                <a:off x="2790" y="2233"/>
                <a:ext cx="2130" cy="1020"/>
              </a:xfrm>
              <a:prstGeom prst="straightConnector1">
                <a:avLst/>
              </a:prstGeom>
              <a:noFill/>
              <a:ln w="38100">
                <a:solidFill>
                  <a:srgbClr val="000000"/>
                </a:solidFill>
                <a:round/>
                <a:headEnd/>
                <a:tailEnd type="triangle" w="med" len="med"/>
              </a:ln>
            </p:spPr>
          </p:cxnSp>
          <p:sp>
            <p:nvSpPr>
              <p:cNvPr id="122889" name="Text Box 9"/>
              <p:cNvSpPr txBox="1">
                <a:spLocks noChangeArrowheads="1"/>
              </p:cNvSpPr>
              <p:nvPr/>
            </p:nvSpPr>
            <p:spPr bwMode="auto">
              <a:xfrm>
                <a:off x="3796" y="4451"/>
                <a:ext cx="2370" cy="4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قبل تاريخ الاستحقاق</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0" name="Text Box 10"/>
              <p:cNvSpPr txBox="1">
                <a:spLocks noChangeArrowheads="1"/>
              </p:cNvSpPr>
              <p:nvPr/>
            </p:nvSpPr>
            <p:spPr bwMode="auto">
              <a:xfrm>
                <a:off x="1185" y="1130"/>
                <a:ext cx="2160" cy="362"/>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rgbClr val="FF0000"/>
                    </a:solidFill>
                    <a:effectLst/>
                    <a:latin typeface="Arial" pitchFamily="34" charset="0"/>
                    <a:ea typeface="Arial" pitchFamily="34" charset="0"/>
                    <a:cs typeface="Arial" pitchFamily="34" charset="0"/>
                  </a:rPr>
                  <a:t>في تاريخ الاستحقاق</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grpSp>
            <p:nvGrpSpPr>
              <p:cNvPr id="122891" name="Group 11"/>
              <p:cNvGrpSpPr>
                <a:grpSpLocks/>
              </p:cNvGrpSpPr>
              <p:nvPr/>
            </p:nvGrpSpPr>
            <p:grpSpPr bwMode="auto">
              <a:xfrm>
                <a:off x="1365" y="2833"/>
                <a:ext cx="1425" cy="1455"/>
                <a:chOff x="1620" y="2743"/>
                <a:chExt cx="1170" cy="1155"/>
              </a:xfrm>
            </p:grpSpPr>
            <p:sp>
              <p:nvSpPr>
                <p:cNvPr id="122892" name="Oval 12"/>
                <p:cNvSpPr>
                  <a:spLocks noChangeArrowheads="1"/>
                </p:cNvSpPr>
                <p:nvPr/>
              </p:nvSpPr>
              <p:spPr bwMode="auto">
                <a:xfrm>
                  <a:off x="1620" y="2743"/>
                  <a:ext cx="1170" cy="115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p>
              </p:txBody>
            </p:sp>
            <p:sp>
              <p:nvSpPr>
                <p:cNvPr id="122893" name="Text Box 13"/>
                <p:cNvSpPr txBox="1">
                  <a:spLocks noChangeArrowheads="1"/>
                </p:cNvSpPr>
                <p:nvPr/>
              </p:nvSpPr>
              <p:spPr bwMode="auto">
                <a:xfrm>
                  <a:off x="1740" y="3118"/>
                  <a:ext cx="855" cy="452"/>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البنك</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22894" name="Group 14"/>
              <p:cNvGrpSpPr>
                <a:grpSpLocks/>
              </p:cNvGrpSpPr>
              <p:nvPr/>
            </p:nvGrpSpPr>
            <p:grpSpPr bwMode="auto">
              <a:xfrm>
                <a:off x="8175" y="2878"/>
                <a:ext cx="1515" cy="1545"/>
                <a:chOff x="8280" y="2743"/>
                <a:chExt cx="1515" cy="1545"/>
              </a:xfrm>
            </p:grpSpPr>
            <p:sp>
              <p:nvSpPr>
                <p:cNvPr id="122895" name="Oval 15"/>
                <p:cNvSpPr>
                  <a:spLocks noChangeArrowheads="1"/>
                </p:cNvSpPr>
                <p:nvPr/>
              </p:nvSpPr>
              <p:spPr bwMode="auto">
                <a:xfrm>
                  <a:off x="8280" y="2743"/>
                  <a:ext cx="1515" cy="154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p>
              </p:txBody>
            </p:sp>
            <p:sp>
              <p:nvSpPr>
                <p:cNvPr id="122896" name="Text Box 16"/>
                <p:cNvSpPr txBox="1">
                  <a:spLocks noChangeArrowheads="1"/>
                </p:cNvSpPr>
                <p:nvPr/>
              </p:nvSpPr>
              <p:spPr bwMode="auto">
                <a:xfrm>
                  <a:off x="8355" y="3253"/>
                  <a:ext cx="1290" cy="57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المؤسسة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2897" name="Group 17"/>
              <p:cNvGrpSpPr>
                <a:grpSpLocks/>
              </p:cNvGrpSpPr>
              <p:nvPr/>
            </p:nvGrpSpPr>
            <p:grpSpPr bwMode="auto">
              <a:xfrm>
                <a:off x="4770" y="1048"/>
                <a:ext cx="1380" cy="1365"/>
                <a:chOff x="4770" y="1048"/>
                <a:chExt cx="1380" cy="1365"/>
              </a:xfrm>
            </p:grpSpPr>
            <p:sp>
              <p:nvSpPr>
                <p:cNvPr id="122898" name="Oval 18"/>
                <p:cNvSpPr>
                  <a:spLocks noChangeArrowheads="1"/>
                </p:cNvSpPr>
                <p:nvPr/>
              </p:nvSpPr>
              <p:spPr bwMode="auto">
                <a:xfrm>
                  <a:off x="4770" y="1048"/>
                  <a:ext cx="1380" cy="136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p>
              </p:txBody>
            </p:sp>
            <p:sp>
              <p:nvSpPr>
                <p:cNvPr id="122899" name="Text Box 19"/>
                <p:cNvSpPr txBox="1">
                  <a:spLocks noChangeArrowheads="1"/>
                </p:cNvSpPr>
                <p:nvPr/>
              </p:nvSpPr>
              <p:spPr bwMode="auto">
                <a:xfrm>
                  <a:off x="4920" y="1453"/>
                  <a:ext cx="1095" cy="51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الزبون</a:t>
                  </a:r>
                  <a:endParaRPr kumimoji="0" lang="fr-FR" sz="22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2900" name="Text Box 20"/>
              <p:cNvSpPr txBox="1">
                <a:spLocks noChangeArrowheads="1"/>
              </p:cNvSpPr>
              <p:nvPr/>
            </p:nvSpPr>
            <p:spPr bwMode="auto">
              <a:xfrm>
                <a:off x="2880" y="2505"/>
                <a:ext cx="2385" cy="50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إرجاع الورقة التجارية</a:t>
                </a:r>
                <a:endPar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1" name="Text Box 21"/>
              <p:cNvSpPr txBox="1">
                <a:spLocks noChangeArrowheads="1"/>
              </p:cNvSpPr>
              <p:nvPr/>
            </p:nvSpPr>
            <p:spPr bwMode="auto">
              <a:xfrm>
                <a:off x="2055" y="1813"/>
                <a:ext cx="2550" cy="50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تحصيل الورقة التجارية</a:t>
                </a:r>
                <a:endPar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2902" name="AutoShape 22"/>
              <p:cNvCxnSpPr>
                <a:cxnSpLocks noChangeShapeType="1"/>
              </p:cNvCxnSpPr>
              <p:nvPr/>
            </p:nvCxnSpPr>
            <p:spPr bwMode="auto">
              <a:xfrm flipH="1">
                <a:off x="2715" y="3520"/>
                <a:ext cx="5385" cy="0"/>
              </a:xfrm>
              <a:prstGeom prst="straightConnector1">
                <a:avLst/>
              </a:prstGeom>
              <a:noFill/>
              <a:ln w="38100">
                <a:solidFill>
                  <a:srgbClr val="000000"/>
                </a:solidFill>
                <a:round/>
                <a:headEnd/>
                <a:tailEnd type="triangle" w="med" len="med"/>
              </a:ln>
            </p:spPr>
          </p:cxnSp>
          <p:cxnSp>
            <p:nvCxnSpPr>
              <p:cNvPr id="122903" name="AutoShape 23"/>
              <p:cNvCxnSpPr>
                <a:cxnSpLocks noChangeShapeType="1"/>
              </p:cNvCxnSpPr>
              <p:nvPr/>
            </p:nvCxnSpPr>
            <p:spPr bwMode="auto">
              <a:xfrm>
                <a:off x="2640" y="4048"/>
                <a:ext cx="5610" cy="0"/>
              </a:xfrm>
              <a:prstGeom prst="straightConnector1">
                <a:avLst/>
              </a:prstGeom>
              <a:noFill/>
              <a:ln w="38100">
                <a:solidFill>
                  <a:srgbClr val="000000"/>
                </a:solidFill>
                <a:round/>
                <a:headEnd/>
                <a:tailEnd type="triangle" w="med" len="med"/>
              </a:ln>
            </p:spPr>
          </p:cxnSp>
          <p:sp>
            <p:nvSpPr>
              <p:cNvPr id="122904" name="Text Box 24"/>
              <p:cNvSpPr txBox="1">
                <a:spLocks noChangeArrowheads="1"/>
              </p:cNvSpPr>
              <p:nvPr/>
            </p:nvSpPr>
            <p:spPr bwMode="auto">
              <a:xfrm>
                <a:off x="4260" y="3880"/>
                <a:ext cx="2790" cy="50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استلام مبلغ الورقة- الخصم</a:t>
                </a:r>
                <a:endPar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5" name="Text Box 25"/>
              <p:cNvSpPr txBox="1">
                <a:spLocks noChangeArrowheads="1"/>
              </p:cNvSpPr>
              <p:nvPr/>
            </p:nvSpPr>
            <p:spPr bwMode="auto">
              <a:xfrm>
                <a:off x="4410" y="3304"/>
                <a:ext cx="2310" cy="433"/>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خصم الورقة التجارية</a:t>
                </a:r>
                <a:endPar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6" name="Text Box 26"/>
              <p:cNvSpPr txBox="1">
                <a:spLocks noChangeArrowheads="1"/>
              </p:cNvSpPr>
              <p:nvPr/>
            </p:nvSpPr>
            <p:spPr bwMode="auto">
              <a:xfrm>
                <a:off x="7635" y="1498"/>
                <a:ext cx="1320" cy="4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تاريخ البيع</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1" name="Rectangle 30"/>
            <p:cNvSpPr/>
            <p:nvPr/>
          </p:nvSpPr>
          <p:spPr>
            <a:xfrm>
              <a:off x="2209800" y="6027003"/>
              <a:ext cx="3750433" cy="461665"/>
            </a:xfrm>
            <a:prstGeom prst="rect">
              <a:avLst/>
            </a:prstGeom>
            <a:solidFill>
              <a:srgbClr val="FFC000"/>
            </a:solidFill>
          </p:spPr>
          <p:txBody>
            <a:bodyPr wrap="square">
              <a:spAutoFit/>
            </a:bodyPr>
            <a:lstStyle/>
            <a:p>
              <a:pPr algn="ctr"/>
              <a:r>
                <a:rPr lang="ar-DZ" sz="2400" b="1" dirty="0" smtClean="0">
                  <a:solidFill>
                    <a:schemeClr val="bg1"/>
                  </a:solidFill>
                </a:rPr>
                <a:t>الزبون </a:t>
              </a:r>
              <a:r>
                <a:rPr lang="ar-SA" sz="2400" b="1" dirty="0" smtClean="0">
                  <a:solidFill>
                    <a:schemeClr val="bg1"/>
                  </a:solidFill>
                </a:rPr>
                <a:t>ماز</a:t>
              </a:r>
              <a:r>
                <a:rPr lang="ar-DZ" sz="2400" b="1" dirty="0" smtClean="0">
                  <a:solidFill>
                    <a:schemeClr val="bg1"/>
                  </a:solidFill>
                </a:rPr>
                <a:t>ل</a:t>
              </a:r>
              <a:r>
                <a:rPr lang="ar-SA" sz="2400" b="1" dirty="0" smtClean="0">
                  <a:solidFill>
                    <a:schemeClr val="bg1"/>
                  </a:solidFill>
                </a:rPr>
                <a:t> ملتزم</a:t>
              </a:r>
              <a:r>
                <a:rPr lang="ar-DZ" sz="2400" b="1" dirty="0" smtClean="0">
                  <a:solidFill>
                    <a:schemeClr val="bg1"/>
                  </a:solidFill>
                </a:rPr>
                <a:t>ا</a:t>
              </a:r>
              <a:r>
                <a:rPr lang="ar-SA" sz="2400" b="1" dirty="0" smtClean="0">
                  <a:solidFill>
                    <a:schemeClr val="bg1"/>
                  </a:solidFill>
                </a:rPr>
                <a:t> اتجاه </a:t>
              </a:r>
              <a:r>
                <a:rPr lang="ar-DZ" sz="2400" b="1" dirty="0" smtClean="0">
                  <a:solidFill>
                    <a:schemeClr val="bg1"/>
                  </a:solidFill>
                </a:rPr>
                <a:t>المؤسسة</a:t>
              </a:r>
              <a:endParaRPr lang="fr-FR" sz="2400" dirty="0"/>
            </a:p>
          </p:txBody>
        </p:sp>
      </p:grpSp>
    </p:spTree>
  </p:cSld>
  <p:clrMapOvr>
    <a:masterClrMapping/>
  </p:clrMapOvr>
  <p:transition>
    <p:pull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0"/>
            <a:ext cx="8229600" cy="685800"/>
          </a:xfrm>
        </p:spPr>
        <p:txBody>
          <a:bodyPr/>
          <a:lstStyle/>
          <a:p>
            <a:pPr marL="1588" indent="26988" algn="just" rtl="1"/>
            <a:r>
              <a:rPr lang="ar-SA" b="1" dirty="0" smtClean="0">
                <a:solidFill>
                  <a:srgbClr val="FF0000"/>
                </a:solidFill>
              </a:rPr>
              <a:t>5. مؤونات الأعباء والخسائر: 1400</a:t>
            </a:r>
            <a:endParaRPr lang="fr-FR" b="1" dirty="0" smtClean="0">
              <a:solidFill>
                <a:srgbClr val="FF0000"/>
              </a:solidFill>
            </a:endParaRPr>
          </a:p>
          <a:p>
            <a:pPr algn="just" rtl="1">
              <a:buNone/>
            </a:pPr>
            <a:endParaRPr lang="fr-FR" b="1" dirty="0">
              <a:solidFill>
                <a:schemeClr val="bg1"/>
              </a:solidFill>
            </a:endParaRPr>
          </a:p>
        </p:txBody>
      </p:sp>
      <p:sp>
        <p:nvSpPr>
          <p:cNvPr id="4" name="Espace réservé du contenu 2"/>
          <p:cNvSpPr txBox="1">
            <a:spLocks/>
          </p:cNvSpPr>
          <p:nvPr/>
        </p:nvSpPr>
        <p:spPr>
          <a:xfrm>
            <a:off x="457200" y="1143000"/>
            <a:ext cx="8229600" cy="1143000"/>
          </a:xfrm>
          <a:prstGeom prst="rect">
            <a:avLst/>
          </a:prstGeom>
        </p:spPr>
        <p:txBody>
          <a:bodyPr vert="horz">
            <a:normAutofit/>
          </a:bodyPr>
          <a:lstStyle/>
          <a:p>
            <a:pPr marL="1588" marR="0" lvl="0" indent="2698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النصف (50%): 700 مبرر، لذا يبقى ضمن مؤونات أعباء وخسائر في الموارد الدائمة.</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457200" y="2438400"/>
            <a:ext cx="8229600" cy="1066800"/>
          </a:xfrm>
          <a:prstGeom prst="rect">
            <a:avLst/>
          </a:prstGeom>
        </p:spPr>
        <p:txBody>
          <a:bodyPr vert="horz">
            <a:normAutofit/>
          </a:bodyPr>
          <a:lstStyle/>
          <a:p>
            <a:pPr marL="1588" marR="0" lvl="0" indent="2698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النصف الآخر ( 50%): 700 غير مبرر، لذا يعتبر ربح استثنائي يخضع للضريبة على الأرباح 20%:</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6" name="Espace réservé du contenu 2"/>
          <p:cNvSpPr txBox="1">
            <a:spLocks/>
          </p:cNvSpPr>
          <p:nvPr/>
        </p:nvSpPr>
        <p:spPr>
          <a:xfrm>
            <a:off x="457200" y="3657600"/>
            <a:ext cx="7924800" cy="990600"/>
          </a:xfrm>
          <a:prstGeom prst="rect">
            <a:avLst/>
          </a:prstGeom>
        </p:spPr>
        <p:txBody>
          <a:bodyPr vert="horz">
            <a:normAutofit/>
          </a:bodyPr>
          <a:lstStyle/>
          <a:p>
            <a:pPr marL="1588" marR="0" lvl="0" indent="26988" algn="just" defTabSz="914400" rtl="1" eaLnBrk="1" fontAlgn="auto" latinLnBrk="0" hangingPunct="1">
              <a:lnSpc>
                <a:spcPct val="100000"/>
              </a:lnSpc>
              <a:spcBef>
                <a:spcPct val="20000"/>
              </a:spcBef>
              <a:spcAft>
                <a:spcPts val="0"/>
              </a:spcAft>
              <a:buClr>
                <a:srgbClr val="C00000"/>
              </a:buClr>
              <a:buSzPct val="80000"/>
              <a:buFont typeface="Wingdings" pitchFamily="2" charset="2"/>
              <a:buChar char="ü"/>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الضريبة على الأرباح= 700( 0.20) = 140 تضاف لـ </a:t>
            </a:r>
            <a:r>
              <a:rPr kumimoji="0" lang="ar-SA" sz="2800" b="1" i="0" u="none" strike="noStrike" kern="1200" cap="none" spc="0" normalizeH="0" baseline="0" noProof="0" dirty="0" err="1" smtClean="0">
                <a:ln>
                  <a:noFill/>
                </a:ln>
                <a:solidFill>
                  <a:schemeClr val="bg1"/>
                </a:solidFill>
                <a:effectLst/>
                <a:uLnTx/>
                <a:uFillTx/>
                <a:latin typeface="+mn-lt"/>
                <a:ea typeface="+mn-ea"/>
                <a:cs typeface="+mn-cs"/>
              </a:rPr>
              <a:t>ح</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444: الدولة ضرائب على النتائج ضمن موارد جارية خارج الاستغلال.</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7" name="Espace réservé du contenu 2"/>
          <p:cNvSpPr txBox="1">
            <a:spLocks/>
          </p:cNvSpPr>
          <p:nvPr/>
        </p:nvSpPr>
        <p:spPr>
          <a:xfrm>
            <a:off x="457200" y="4953000"/>
            <a:ext cx="7924800" cy="1143000"/>
          </a:xfrm>
          <a:prstGeom prst="rect">
            <a:avLst/>
          </a:prstGeom>
        </p:spPr>
        <p:txBody>
          <a:bodyPr vert="horz">
            <a:normAutofit/>
          </a:bodyPr>
          <a:lstStyle/>
          <a:p>
            <a:pPr marL="1588" marR="0" lvl="0" indent="26988" algn="just" defTabSz="914400" rtl="1" eaLnBrk="1" fontAlgn="auto" latinLnBrk="0" hangingPunct="1">
              <a:lnSpc>
                <a:spcPct val="100000"/>
              </a:lnSpc>
              <a:spcBef>
                <a:spcPct val="20000"/>
              </a:spcBef>
              <a:spcAft>
                <a:spcPts val="0"/>
              </a:spcAft>
              <a:buClr>
                <a:srgbClr val="C00000"/>
              </a:buClr>
              <a:buSzPct val="80000"/>
              <a:buFont typeface="Wingdings" pitchFamily="2" charset="2"/>
              <a:buChar char="ü"/>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والباقي= 700- 140= 560 تضاف للاحتياطات ضمن الموارد الدائمة.</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rgbClr val="C00000"/>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762000"/>
          </a:xfrm>
        </p:spPr>
        <p:txBody>
          <a:bodyPr/>
          <a:lstStyle/>
          <a:p>
            <a:pPr marL="0" indent="0" algn="just" rtl="1">
              <a:buNone/>
            </a:pPr>
            <a:r>
              <a:rPr lang="ar-DZ" b="1" dirty="0" smtClean="0">
                <a:solidFill>
                  <a:srgbClr val="FF0000"/>
                </a:solidFill>
              </a:rPr>
              <a:t>6. </a:t>
            </a:r>
            <a:r>
              <a:rPr lang="ar-SA" b="1" dirty="0" smtClean="0">
                <a:solidFill>
                  <a:srgbClr val="FF0000"/>
                </a:solidFill>
              </a:rPr>
              <a:t>تسديد قسط من القروض المصرفية: 17200 في 2020:</a:t>
            </a:r>
            <a:endParaRPr lang="fr-FR" b="1" dirty="0" smtClean="0">
              <a:solidFill>
                <a:srgbClr val="FF0000"/>
              </a:solidFill>
            </a:endParaRPr>
          </a:p>
          <a:p>
            <a:endParaRPr lang="fr-FR" dirty="0"/>
          </a:p>
        </p:txBody>
      </p:sp>
      <p:sp>
        <p:nvSpPr>
          <p:cNvPr id="4" name="Espace réservé du contenu 2"/>
          <p:cNvSpPr txBox="1">
            <a:spLocks/>
          </p:cNvSpPr>
          <p:nvPr/>
        </p:nvSpPr>
        <p:spPr>
          <a:xfrm>
            <a:off x="457200" y="1447800"/>
            <a:ext cx="82296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قسط القروض المصرفية المزمع تسديده: 17200 يضاف لموار جارية خارج الاستغلال.</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457200" y="2743200"/>
            <a:ext cx="82296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والباقي= 47200- 17200 = 30000 يبقى على حاله ضمن قروض مصرفية طويلة في الموارد الدائمة.</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382000" cy="6172200"/>
          </a:xfrm>
        </p:spPr>
        <p:txBody>
          <a:bodyPr>
            <a:normAutofit fontScale="92500" lnSpcReduction="10000"/>
          </a:bodyPr>
          <a:lstStyle/>
          <a:p>
            <a:pPr marL="31750" indent="-31750" algn="just" rtl="1">
              <a:buNone/>
            </a:pPr>
            <a:r>
              <a:rPr lang="ar-SA" sz="3200" b="1" dirty="0" smtClean="0">
                <a:solidFill>
                  <a:srgbClr val="FF0000"/>
                </a:solidFill>
              </a:rPr>
              <a:t>حساب المجاميع:</a:t>
            </a:r>
            <a:endParaRPr lang="fr-FR" sz="3200" b="1" dirty="0" smtClean="0">
              <a:solidFill>
                <a:srgbClr val="FF0000"/>
              </a:solidFill>
            </a:endParaRPr>
          </a:p>
          <a:p>
            <a:pPr marL="31750" lvl="0" indent="249238" algn="just" rtl="1">
              <a:buClr>
                <a:srgbClr val="FF0000"/>
              </a:buClr>
              <a:buSzPct val="80000"/>
              <a:buFont typeface="Wingdings" pitchFamily="2" charset="2"/>
              <a:buChar char="§"/>
            </a:pPr>
            <a:r>
              <a:rPr lang="ar-SA" b="1" dirty="0" smtClean="0">
                <a:solidFill>
                  <a:schemeClr val="bg1"/>
                </a:solidFill>
              </a:rPr>
              <a:t>اهتلاكات ومؤونات= 78990 + 32000= 110990 ضمن أموال خاصة (موارد دائمة).</a:t>
            </a:r>
            <a:endParaRPr lang="fr-FR" b="1" dirty="0" smtClean="0">
              <a:solidFill>
                <a:schemeClr val="bg1"/>
              </a:solidFill>
            </a:endParaRPr>
          </a:p>
          <a:p>
            <a:pPr marL="31750" lvl="0" indent="249238" algn="just" rtl="1">
              <a:buClr>
                <a:srgbClr val="FF0000"/>
              </a:buClr>
              <a:buSzPct val="80000"/>
              <a:buFont typeface="Wingdings" pitchFamily="2" charset="2"/>
              <a:buChar char="§"/>
            </a:pPr>
            <a:r>
              <a:rPr lang="ar-SA" b="1" dirty="0" smtClean="0">
                <a:solidFill>
                  <a:schemeClr val="bg1"/>
                </a:solidFill>
              </a:rPr>
              <a:t>احتياطات = 5200 + 60000+ 560 = 65760 ضمن أموال خاصة (موارد دائمة).</a:t>
            </a:r>
            <a:endParaRPr lang="fr-FR" b="1" dirty="0" smtClean="0">
              <a:solidFill>
                <a:schemeClr val="bg1"/>
              </a:solidFill>
            </a:endParaRPr>
          </a:p>
          <a:p>
            <a:pPr marL="31750" lvl="0" indent="249238" algn="just" rtl="1">
              <a:buClr>
                <a:srgbClr val="FF0000"/>
              </a:buClr>
              <a:buSzPct val="80000"/>
              <a:buFont typeface="Wingdings" pitchFamily="2" charset="2"/>
              <a:buChar char="§"/>
            </a:pPr>
            <a:r>
              <a:rPr lang="ar-SA" b="1" dirty="0" smtClean="0">
                <a:solidFill>
                  <a:schemeClr val="bg1"/>
                </a:solidFill>
              </a:rPr>
              <a:t>معدات نقل= 60200 + 80000= 140200 ضمن استخدامات مستقرة.</a:t>
            </a:r>
            <a:endParaRPr lang="fr-FR" b="1" dirty="0" smtClean="0">
              <a:solidFill>
                <a:schemeClr val="bg1"/>
              </a:solidFill>
            </a:endParaRPr>
          </a:p>
          <a:p>
            <a:pPr marL="31750" lvl="0" indent="249238" algn="just" rtl="1">
              <a:buClr>
                <a:srgbClr val="FF0000"/>
              </a:buClr>
              <a:buSzPct val="80000"/>
              <a:buFont typeface="Wingdings" pitchFamily="2" charset="2"/>
              <a:buChar char="§"/>
            </a:pPr>
            <a:r>
              <a:rPr lang="ar-SA" b="1" dirty="0" smtClean="0">
                <a:solidFill>
                  <a:schemeClr val="bg1"/>
                </a:solidFill>
              </a:rPr>
              <a:t>زبائن وح ملحقة = 26270+ 4000= 30270 ضمن استخدامات جارية للاستغلال.</a:t>
            </a:r>
            <a:endParaRPr lang="fr-FR" b="1" dirty="0" smtClean="0">
              <a:solidFill>
                <a:schemeClr val="bg1"/>
              </a:solidFill>
            </a:endParaRPr>
          </a:p>
          <a:p>
            <a:pPr marL="31750" lvl="0" indent="249238" algn="just" rtl="1">
              <a:buClr>
                <a:srgbClr val="FF0000"/>
              </a:buClr>
              <a:buSzPct val="80000"/>
              <a:buFont typeface="Wingdings" pitchFamily="2" charset="2"/>
              <a:buChar char="§"/>
            </a:pPr>
            <a:r>
              <a:rPr lang="ar-SA" b="1" dirty="0" smtClean="0">
                <a:solidFill>
                  <a:schemeClr val="bg1"/>
                </a:solidFill>
              </a:rPr>
              <a:t>اعتمادات جارية للبنك= 3000+ 4000= 7000</a:t>
            </a:r>
            <a:r>
              <a:rPr lang="ar-DZ" b="1" dirty="0" smtClean="0">
                <a:solidFill>
                  <a:schemeClr val="bg1"/>
                </a:solidFill>
              </a:rPr>
              <a:t> ضمن موارد جارية للخزينة</a:t>
            </a:r>
            <a:endParaRPr lang="fr-FR" b="1" dirty="0" smtClean="0">
              <a:solidFill>
                <a:schemeClr val="bg1"/>
              </a:solidFill>
            </a:endParaRPr>
          </a:p>
          <a:p>
            <a:pPr marL="31750" lvl="0" indent="249238" algn="just" rtl="1">
              <a:buClr>
                <a:srgbClr val="FF0000"/>
              </a:buClr>
              <a:buSzPct val="80000"/>
              <a:buFont typeface="Wingdings" pitchFamily="2" charset="2"/>
              <a:buChar char="§"/>
            </a:pPr>
            <a:r>
              <a:rPr lang="ar-SA" b="1" dirty="0" smtClean="0">
                <a:solidFill>
                  <a:schemeClr val="bg1"/>
                </a:solidFill>
              </a:rPr>
              <a:t>دولة: ضرائب على النتائج = 10860+ 140 = 11000</a:t>
            </a:r>
            <a:r>
              <a:rPr lang="ar-DZ" b="1" dirty="0" smtClean="0">
                <a:solidFill>
                  <a:schemeClr val="bg1"/>
                </a:solidFill>
              </a:rPr>
              <a:t> ضمن موارد خارج الاستغلال.</a:t>
            </a:r>
            <a:endParaRPr lang="fr-FR" b="1" dirty="0" smtClean="0">
              <a:solidFill>
                <a:schemeClr val="bg1"/>
              </a:solidFill>
            </a:endParaRPr>
          </a:p>
          <a:p>
            <a:pPr marL="31750" indent="-31750" algn="just" rtl="1">
              <a:buNone/>
            </a:pPr>
            <a:r>
              <a:rPr lang="ar-SA" b="1" dirty="0" smtClean="0">
                <a:solidFill>
                  <a:srgbClr val="FF0000"/>
                </a:solidFill>
              </a:rPr>
              <a:t>ملاحظة: </a:t>
            </a:r>
            <a:r>
              <a:rPr lang="ar-SA" b="1" dirty="0" smtClean="0">
                <a:solidFill>
                  <a:schemeClr val="bg1"/>
                </a:solidFill>
              </a:rPr>
              <a:t>حساب نتيجة صافية للدورة 120000 يختفي.</a:t>
            </a:r>
            <a:endParaRPr lang="fr-FR" b="1" dirty="0" smtClean="0">
              <a:solidFill>
                <a:schemeClr val="bg1"/>
              </a:solidFill>
            </a:endParaRPr>
          </a:p>
          <a:p>
            <a:pPr marL="31750" indent="-31750" algn="just" rtl="1">
              <a:buNone/>
            </a:pPr>
            <a:r>
              <a:rPr lang="ar-SA" b="1" dirty="0" smtClean="0">
                <a:solidFill>
                  <a:srgbClr val="FF0000"/>
                </a:solidFill>
              </a:rPr>
              <a:t>حسابات جديدة تظهر: </a:t>
            </a:r>
            <a:r>
              <a:rPr lang="ar-SA"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pull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04800" y="0"/>
          <a:ext cx="8686800" cy="7325591"/>
        </p:xfrm>
        <a:graphic>
          <a:graphicData uri="http://schemas.openxmlformats.org/drawingml/2006/table">
            <a:tbl>
              <a:tblPr rtl="1"/>
              <a:tblGrid>
                <a:gridCol w="3124200"/>
                <a:gridCol w="1193801"/>
                <a:gridCol w="3149600"/>
                <a:gridCol w="1219199"/>
              </a:tblGrid>
              <a:tr h="0">
                <a:tc>
                  <a:txBody>
                    <a:bodyPr/>
                    <a:lstStyle/>
                    <a:p>
                      <a:pPr marL="0" marR="0" algn="ctr" rtl="1">
                        <a:spcBef>
                          <a:spcPts val="0"/>
                        </a:spcBef>
                        <a:spcAft>
                          <a:spcPts val="0"/>
                        </a:spcAft>
                      </a:pPr>
                      <a:r>
                        <a:rPr lang="ar-SA" sz="2000" b="1" dirty="0">
                          <a:solidFill>
                            <a:schemeClr val="bg1"/>
                          </a:solidFill>
                          <a:latin typeface="Times New Roman"/>
                          <a:ea typeface="Times New Roman"/>
                          <a:cs typeface="+mn-cs"/>
                        </a:rPr>
                        <a:t>الاستخدامات</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000" b="1">
                          <a:solidFill>
                            <a:schemeClr val="bg1"/>
                          </a:solidFill>
                          <a:latin typeface="Times New Roman"/>
                          <a:ea typeface="Times New Roman"/>
                          <a:cs typeface="+mn-cs"/>
                        </a:rPr>
                        <a:t>المبالغ</a:t>
                      </a:r>
                      <a:endParaRPr lang="fr-FR" sz="2000" b="1">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000" b="1" dirty="0">
                          <a:solidFill>
                            <a:schemeClr val="bg1"/>
                          </a:solidFill>
                          <a:latin typeface="Times New Roman"/>
                          <a:ea typeface="Times New Roman"/>
                          <a:cs typeface="+mn-cs"/>
                        </a:rPr>
                        <a:t>الموارد</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000" b="1">
                          <a:solidFill>
                            <a:schemeClr val="bg1"/>
                          </a:solidFill>
                          <a:latin typeface="Times New Roman"/>
                          <a:ea typeface="Times New Roman"/>
                          <a:cs typeface="+mn-cs"/>
                        </a:rPr>
                        <a:t>المبالغ</a:t>
                      </a:r>
                      <a:endParaRPr lang="fr-FR" sz="2000" b="1">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809">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استخدامات مستقرة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تثبيتات </a:t>
                      </a:r>
                      <a:r>
                        <a:rPr lang="ar-SA" sz="2000" b="1" dirty="0" err="1">
                          <a:solidFill>
                            <a:schemeClr val="bg1"/>
                          </a:solidFill>
                          <a:latin typeface="Times New Roman"/>
                          <a:ea typeface="Times New Roman"/>
                          <a:cs typeface="+mn-cs"/>
                        </a:rPr>
                        <a:t>غ</a:t>
                      </a:r>
                      <a:r>
                        <a:rPr lang="ar-SA" sz="2000" b="1" dirty="0">
                          <a:solidFill>
                            <a:schemeClr val="bg1"/>
                          </a:solidFill>
                          <a:latin typeface="Times New Roman"/>
                          <a:ea typeface="Times New Roman"/>
                          <a:cs typeface="+mn-cs"/>
                        </a:rPr>
                        <a:t> ملموسة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برمجيات معلوماتية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تثبيتات ملموسة(مادية)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مباني</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معدات نقل</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تثبيتات مالية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سندات مساهمة</a:t>
                      </a:r>
                      <a:endParaRPr lang="fr-FR" sz="2000" b="1" dirty="0">
                        <a:solidFill>
                          <a:schemeClr val="bg1"/>
                        </a:solidFill>
                        <a:latin typeface="Times New Roman"/>
                        <a:ea typeface="Times New Roman"/>
                        <a:cs typeface="+mn-cs"/>
                      </a:endParaRPr>
                    </a:p>
                    <a:p>
                      <a:pPr marL="0" marR="0" algn="ctr" rtl="1">
                        <a:spcBef>
                          <a:spcPts val="0"/>
                        </a:spcBef>
                        <a:spcAft>
                          <a:spcPts val="0"/>
                        </a:spcAft>
                      </a:pPr>
                      <a:endParaRPr lang="ar-DZ" sz="2000" b="1" dirty="0" smtClean="0">
                        <a:solidFill>
                          <a:schemeClr val="bg1"/>
                        </a:solidFill>
                        <a:latin typeface="Times New Roman"/>
                        <a:ea typeface="Times New Roman"/>
                        <a:cs typeface="+mn-cs"/>
                      </a:endParaRPr>
                    </a:p>
                    <a:p>
                      <a:pPr marL="0" marR="0" algn="ctr" rtl="1">
                        <a:spcBef>
                          <a:spcPts val="0"/>
                        </a:spcBef>
                        <a:spcAft>
                          <a:spcPts val="0"/>
                        </a:spcAft>
                      </a:pPr>
                      <a:endParaRPr lang="ar-DZ" sz="2000" b="1" dirty="0" smtClean="0">
                        <a:solidFill>
                          <a:schemeClr val="bg1"/>
                        </a:solidFill>
                        <a:latin typeface="Times New Roman"/>
                        <a:ea typeface="Times New Roman"/>
                        <a:cs typeface="+mn-cs"/>
                      </a:endParaRPr>
                    </a:p>
                    <a:p>
                      <a:pPr marL="0" marR="0" algn="ctr" rtl="1">
                        <a:spcBef>
                          <a:spcPts val="0"/>
                        </a:spcBef>
                        <a:spcAft>
                          <a:spcPts val="0"/>
                        </a:spcAft>
                      </a:pPr>
                      <a:r>
                        <a:rPr lang="ar-SA" sz="2000" b="1" dirty="0" smtClean="0">
                          <a:solidFill>
                            <a:srgbClr val="FF0000"/>
                          </a:solidFill>
                          <a:latin typeface="Times New Roman"/>
                          <a:ea typeface="Times New Roman"/>
                          <a:cs typeface="+mn-cs"/>
                        </a:rPr>
                        <a:t>استخدامات </a:t>
                      </a:r>
                      <a:r>
                        <a:rPr lang="ar-SA" sz="2000" b="1" dirty="0">
                          <a:solidFill>
                            <a:srgbClr val="FF0000"/>
                          </a:solidFill>
                          <a:latin typeface="Times New Roman"/>
                          <a:ea typeface="Times New Roman"/>
                          <a:cs typeface="+mn-cs"/>
                        </a:rPr>
                        <a:t>جارية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استخدامات جارية للاستغلال</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مخزونات بضاعة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زبائن وحسابات ملحقة</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استخدامات جارية خارج الاستغلال</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حقوق تنازل عن تثبيتات</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سندات مساهمة ( ستسترجع)</a:t>
                      </a:r>
                      <a:endParaRPr lang="fr-FR" sz="2000" b="1" dirty="0">
                        <a:solidFill>
                          <a:schemeClr val="bg1"/>
                        </a:solidFill>
                        <a:latin typeface="Times New Roman"/>
                        <a:ea typeface="Times New Roman"/>
                        <a:cs typeface="+mn-cs"/>
                      </a:endParaRPr>
                    </a:p>
                    <a:p>
                      <a:pPr marL="0" marR="0" algn="just" rtl="1">
                        <a:spcBef>
                          <a:spcPts val="0"/>
                        </a:spcBef>
                        <a:spcAft>
                          <a:spcPts val="0"/>
                        </a:spcAft>
                      </a:pPr>
                      <a:endParaRPr lang="ar-DZ" sz="2000" b="1" dirty="0" smtClean="0">
                        <a:solidFill>
                          <a:srgbClr val="FF0000"/>
                        </a:solidFill>
                        <a:latin typeface="Times New Roman"/>
                        <a:ea typeface="Times New Roman"/>
                        <a:cs typeface="+mn-cs"/>
                      </a:endParaRPr>
                    </a:p>
                    <a:p>
                      <a:pPr marL="0" marR="0" algn="just" rtl="1">
                        <a:spcBef>
                          <a:spcPts val="0"/>
                        </a:spcBef>
                        <a:spcAft>
                          <a:spcPts val="0"/>
                        </a:spcAft>
                      </a:pPr>
                      <a:endParaRPr lang="ar-DZ" sz="2000" b="1" dirty="0" smtClean="0">
                        <a:solidFill>
                          <a:srgbClr val="FF0000"/>
                        </a:solidFill>
                        <a:latin typeface="Times New Roman"/>
                        <a:ea typeface="Times New Roman"/>
                        <a:cs typeface="+mn-cs"/>
                      </a:endParaRPr>
                    </a:p>
                    <a:p>
                      <a:pPr marL="0" marR="0" algn="just" rtl="1">
                        <a:spcBef>
                          <a:spcPts val="0"/>
                        </a:spcBef>
                        <a:spcAft>
                          <a:spcPts val="0"/>
                        </a:spcAft>
                      </a:pPr>
                      <a:r>
                        <a:rPr lang="ar-SA" sz="2000" b="1" dirty="0" smtClean="0">
                          <a:solidFill>
                            <a:srgbClr val="FF0000"/>
                          </a:solidFill>
                          <a:latin typeface="Times New Roman"/>
                          <a:ea typeface="Times New Roman"/>
                          <a:cs typeface="+mn-cs"/>
                        </a:rPr>
                        <a:t>استخدامات </a:t>
                      </a:r>
                      <a:r>
                        <a:rPr lang="ar-SA" sz="2000" b="1" dirty="0">
                          <a:solidFill>
                            <a:srgbClr val="FF0000"/>
                          </a:solidFill>
                          <a:latin typeface="Times New Roman"/>
                          <a:ea typeface="Times New Roman"/>
                          <a:cs typeface="+mn-cs"/>
                        </a:rPr>
                        <a:t>الخزينة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بنك </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صندوق</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000" b="1" dirty="0" smtClean="0">
                          <a:solidFill>
                            <a:srgbClr val="FF0000"/>
                          </a:solidFill>
                          <a:latin typeface="Times New Roman"/>
                          <a:ea typeface="Times New Roman"/>
                          <a:cs typeface="+mn-cs"/>
                        </a:rPr>
                        <a:t>403150</a:t>
                      </a:r>
                      <a:endParaRPr lang="ar-DZ" sz="2000" b="1" dirty="0" smtClean="0">
                        <a:solidFill>
                          <a:srgbClr val="FF0000"/>
                        </a:solidFill>
                        <a:latin typeface="Times New Roman"/>
                        <a:ea typeface="Times New Roman"/>
                        <a:cs typeface="+mn-cs"/>
                      </a:endParaRPr>
                    </a:p>
                    <a:p>
                      <a:pPr marL="0" marR="0" algn="r" rtl="1">
                        <a:spcBef>
                          <a:spcPts val="0"/>
                        </a:spcBef>
                        <a:spcAft>
                          <a:spcPts val="0"/>
                        </a:spcAft>
                      </a:pP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12500</a:t>
                      </a: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200000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140200</a:t>
                      </a: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50450</a:t>
                      </a: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smtClean="0">
                          <a:solidFill>
                            <a:srgbClr val="FF0000"/>
                          </a:solidFill>
                          <a:latin typeface="Times New Roman"/>
                          <a:ea typeface="Times New Roman"/>
                          <a:cs typeface="+mn-cs"/>
                        </a:rPr>
                        <a:t>237110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rgbClr val="FF0000"/>
                          </a:solidFill>
                          <a:latin typeface="Times New Roman"/>
                          <a:ea typeface="Times New Roman"/>
                          <a:cs typeface="+mn-cs"/>
                        </a:rPr>
                        <a:t>191770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161500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30270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32090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rgbClr val="FF0000"/>
                          </a:solidFill>
                          <a:latin typeface="Times New Roman"/>
                          <a:ea typeface="Times New Roman"/>
                          <a:cs typeface="+mn-cs"/>
                        </a:rPr>
                        <a:t>29940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2150</a:t>
                      </a: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rgbClr val="FF0000"/>
                          </a:solidFill>
                          <a:latin typeface="Times New Roman"/>
                          <a:ea typeface="Times New Roman"/>
                          <a:cs typeface="+mn-cs"/>
                        </a:rPr>
                        <a:t>13250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10000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3250</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موارد دائمة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رؤوس أموال خاصة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رأس مال صادر</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احتياطات</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اهتلاكات ومؤونات</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مؤونات أعباء وخسائر</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ديون مالية طويلة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قروض مصرفية(باقي)</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قروض وديون أخرى</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ديون عقد الإيجار التمويلي</a:t>
                      </a:r>
                      <a:endParaRPr lang="fr-FR" sz="2000" b="1" dirty="0">
                        <a:solidFill>
                          <a:schemeClr val="bg1"/>
                        </a:solidFill>
                        <a:latin typeface="Times New Roman"/>
                        <a:ea typeface="Times New Roman"/>
                        <a:cs typeface="+mn-cs"/>
                      </a:endParaRPr>
                    </a:p>
                    <a:p>
                      <a:pPr marL="0" marR="0" algn="ctr" rtl="1">
                        <a:spcBef>
                          <a:spcPts val="0"/>
                        </a:spcBef>
                        <a:spcAft>
                          <a:spcPts val="0"/>
                        </a:spcAft>
                      </a:pPr>
                      <a:r>
                        <a:rPr lang="ar-SA" sz="2000" b="1" dirty="0">
                          <a:solidFill>
                            <a:srgbClr val="FF0000"/>
                          </a:solidFill>
                          <a:latin typeface="Times New Roman"/>
                          <a:ea typeface="Times New Roman"/>
                          <a:cs typeface="+mn-cs"/>
                        </a:rPr>
                        <a:t>موارد جارية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موارد جارية للاستغلال</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موردون وحسابات ملحقة</a:t>
                      </a:r>
                      <a:endParaRPr lang="fr-FR" sz="2000" b="1" dirty="0">
                        <a:solidFill>
                          <a:schemeClr val="bg1"/>
                        </a:solidFill>
                        <a:latin typeface="Times New Roman"/>
                        <a:ea typeface="Times New Roman"/>
                        <a:cs typeface="+mn-cs"/>
                      </a:endParaRPr>
                    </a:p>
                    <a:p>
                      <a:pPr marL="0" marR="0" algn="just" rtl="1">
                        <a:spcBef>
                          <a:spcPts val="0"/>
                        </a:spcBef>
                        <a:spcAft>
                          <a:spcPts val="0"/>
                        </a:spcAft>
                      </a:pPr>
                      <a:endParaRPr lang="ar-DZ" sz="2000" b="1" dirty="0" smtClean="0">
                        <a:solidFill>
                          <a:srgbClr val="FF0000"/>
                        </a:solidFill>
                        <a:latin typeface="Times New Roman"/>
                        <a:ea typeface="Times New Roman"/>
                        <a:cs typeface="+mn-cs"/>
                      </a:endParaRPr>
                    </a:p>
                    <a:p>
                      <a:pPr marL="0" marR="0" algn="just" rtl="1">
                        <a:spcBef>
                          <a:spcPts val="0"/>
                        </a:spcBef>
                        <a:spcAft>
                          <a:spcPts val="0"/>
                        </a:spcAft>
                      </a:pPr>
                      <a:r>
                        <a:rPr lang="ar-SA" sz="2000" b="1" dirty="0" smtClean="0">
                          <a:solidFill>
                            <a:srgbClr val="FF0000"/>
                          </a:solidFill>
                          <a:latin typeface="Times New Roman"/>
                          <a:ea typeface="Times New Roman"/>
                          <a:cs typeface="+mn-cs"/>
                        </a:rPr>
                        <a:t>موارد </a:t>
                      </a:r>
                      <a:r>
                        <a:rPr lang="ar-SA" sz="2000" b="1" dirty="0">
                          <a:solidFill>
                            <a:srgbClr val="FF0000"/>
                          </a:solidFill>
                          <a:latin typeface="Times New Roman"/>
                          <a:ea typeface="Times New Roman"/>
                          <a:cs typeface="+mn-cs"/>
                        </a:rPr>
                        <a:t>جارية خارج الاستغلال</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موردو تثبيتات</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دولة: ضرائب على النتائج</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الشركاء: حصص واجبة الدفع</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قسط القروض المصرفية(سيسدد)</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موارد الخزينة</a:t>
                      </a:r>
                      <a:endParaRPr lang="fr-FR" sz="2000" b="1" dirty="0">
                        <a:solidFill>
                          <a:srgbClr val="FF0000"/>
                        </a:solidFill>
                        <a:latin typeface="Times New Roman"/>
                        <a:ea typeface="Times New Roman"/>
                        <a:cs typeface="+mn-cs"/>
                      </a:endParaRPr>
                    </a:p>
                    <a:p>
                      <a:pPr marL="0" marR="0" algn="just" rtl="1">
                        <a:spcBef>
                          <a:spcPts val="0"/>
                        </a:spcBef>
                        <a:spcAft>
                          <a:spcPts val="0"/>
                        </a:spcAft>
                      </a:pPr>
                      <a:r>
                        <a:rPr lang="ar-SA" sz="2000" b="1" dirty="0">
                          <a:solidFill>
                            <a:schemeClr val="bg1"/>
                          </a:solidFill>
                          <a:latin typeface="Times New Roman"/>
                          <a:ea typeface="Times New Roman"/>
                          <a:cs typeface="+mn-cs"/>
                        </a:rPr>
                        <a:t>   اعتمادات بنكية جارية</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362550</a:t>
                      </a:r>
                      <a:endParaRPr lang="fr-FR" sz="2000" b="1" dirty="0">
                        <a:solidFill>
                          <a:srgbClr val="FF0000"/>
                        </a:solidFill>
                        <a:latin typeface="Times New Roman"/>
                        <a:ea typeface="Times New Roman"/>
                        <a:cs typeface="+mn-cs"/>
                      </a:endParaRPr>
                    </a:p>
                    <a:p>
                      <a:pPr marL="0" marR="0" algn="ctr" rtl="1">
                        <a:spcBef>
                          <a:spcPts val="0"/>
                        </a:spcBef>
                        <a:spcAft>
                          <a:spcPts val="0"/>
                        </a:spcAft>
                      </a:pPr>
                      <a:r>
                        <a:rPr lang="ar-SA" sz="2000" b="1" dirty="0">
                          <a:solidFill>
                            <a:srgbClr val="FF0000"/>
                          </a:solidFill>
                          <a:latin typeface="Times New Roman"/>
                          <a:ea typeface="Times New Roman"/>
                          <a:cs typeface="+mn-cs"/>
                        </a:rPr>
                        <a:t>282050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104600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65760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110990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700</a:t>
                      </a:r>
                      <a:endParaRPr lang="fr-FR" sz="2000" b="1" dirty="0">
                        <a:solidFill>
                          <a:schemeClr val="bg1"/>
                        </a:solidFill>
                        <a:latin typeface="Times New Roman"/>
                        <a:ea typeface="Times New Roman"/>
                        <a:cs typeface="+mn-cs"/>
                      </a:endParaRPr>
                    </a:p>
                    <a:p>
                      <a:pPr marL="0" marR="0" algn="ctr" rtl="1">
                        <a:spcBef>
                          <a:spcPts val="0"/>
                        </a:spcBef>
                        <a:spcAft>
                          <a:spcPts val="0"/>
                        </a:spcAft>
                      </a:pPr>
                      <a:r>
                        <a:rPr lang="ar-SA" sz="2000" b="1" dirty="0">
                          <a:solidFill>
                            <a:srgbClr val="FF0000"/>
                          </a:solidFill>
                          <a:latin typeface="Times New Roman"/>
                          <a:ea typeface="Times New Roman"/>
                          <a:cs typeface="+mn-cs"/>
                        </a:rPr>
                        <a:t>80500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30000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2500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48000</a:t>
                      </a:r>
                      <a:endParaRPr lang="fr-FR" sz="2000" b="1" dirty="0">
                        <a:solidFill>
                          <a:schemeClr val="bg1"/>
                        </a:solidFill>
                        <a:latin typeface="Times New Roman"/>
                        <a:ea typeface="Times New Roman"/>
                        <a:cs typeface="+mn-cs"/>
                      </a:endParaRPr>
                    </a:p>
                    <a:p>
                      <a:pPr marL="0" marR="0" algn="ctr" rtl="1">
                        <a:spcBef>
                          <a:spcPts val="0"/>
                        </a:spcBef>
                        <a:spcAft>
                          <a:spcPts val="0"/>
                        </a:spcAft>
                      </a:pPr>
                      <a:r>
                        <a:rPr lang="ar-SA" sz="2000" b="1" dirty="0">
                          <a:solidFill>
                            <a:srgbClr val="FF0000"/>
                          </a:solidFill>
                          <a:latin typeface="Times New Roman"/>
                          <a:ea typeface="Times New Roman"/>
                          <a:cs typeface="+mn-cs"/>
                        </a:rPr>
                        <a:t>277710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rgbClr val="FF0000"/>
                          </a:solidFill>
                          <a:latin typeface="Times New Roman"/>
                          <a:ea typeface="Times New Roman"/>
                          <a:cs typeface="+mn-cs"/>
                        </a:rPr>
                        <a:t>107610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smtClean="0">
                          <a:solidFill>
                            <a:schemeClr val="bg1"/>
                          </a:solidFill>
                          <a:latin typeface="Times New Roman"/>
                          <a:ea typeface="Times New Roman"/>
                          <a:cs typeface="+mn-cs"/>
                        </a:rPr>
                        <a:t>107610</a:t>
                      </a:r>
                      <a:endParaRPr lang="ar-DZ" sz="2000" b="1" dirty="0" smtClean="0">
                        <a:solidFill>
                          <a:schemeClr val="bg1"/>
                        </a:solidFill>
                        <a:latin typeface="Times New Roman"/>
                        <a:ea typeface="Times New Roman"/>
                        <a:cs typeface="+mn-cs"/>
                      </a:endParaRPr>
                    </a:p>
                    <a:p>
                      <a:pPr marL="0" marR="0" algn="r" rtl="1">
                        <a:spcBef>
                          <a:spcPts val="0"/>
                        </a:spcBef>
                        <a:spcAft>
                          <a:spcPts val="0"/>
                        </a:spcAft>
                      </a:pP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smtClean="0">
                          <a:solidFill>
                            <a:srgbClr val="FF0000"/>
                          </a:solidFill>
                          <a:latin typeface="Times New Roman"/>
                          <a:ea typeface="Times New Roman"/>
                          <a:cs typeface="+mn-cs"/>
                        </a:rPr>
                        <a:t>163100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74900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11000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60000</a:t>
                      </a:r>
                      <a:endParaRPr lang="fr-FR" sz="2000" b="1" dirty="0">
                        <a:solidFill>
                          <a:schemeClr val="bg1"/>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17200</a:t>
                      </a:r>
                      <a:endParaRPr lang="fr-FR" sz="2000" b="1" dirty="0">
                        <a:solidFill>
                          <a:schemeClr val="bg1"/>
                        </a:solidFill>
                        <a:latin typeface="Times New Roman"/>
                        <a:ea typeface="Times New Roman"/>
                        <a:cs typeface="+mn-cs"/>
                      </a:endParaRPr>
                    </a:p>
                    <a:p>
                      <a:pPr marL="0" marR="0" algn="just" rtl="1">
                        <a:spcBef>
                          <a:spcPts val="0"/>
                        </a:spcBef>
                        <a:spcAft>
                          <a:spcPts val="0"/>
                        </a:spcAft>
                      </a:pPr>
                      <a:r>
                        <a:rPr lang="ar-SA" sz="2000" b="1" dirty="0">
                          <a:solidFill>
                            <a:srgbClr val="FF0000"/>
                          </a:solidFill>
                          <a:latin typeface="Times New Roman"/>
                          <a:ea typeface="Times New Roman"/>
                          <a:cs typeface="+mn-cs"/>
                        </a:rPr>
                        <a:t>7000</a:t>
                      </a:r>
                      <a:endParaRPr lang="fr-FR" sz="2000" b="1" dirty="0">
                        <a:solidFill>
                          <a:srgbClr val="FF0000"/>
                        </a:solidFill>
                        <a:latin typeface="Times New Roman"/>
                        <a:ea typeface="Times New Roman"/>
                        <a:cs typeface="+mn-cs"/>
                      </a:endParaRPr>
                    </a:p>
                    <a:p>
                      <a:pPr marL="0" marR="0" algn="r" rtl="1">
                        <a:spcBef>
                          <a:spcPts val="0"/>
                        </a:spcBef>
                        <a:spcAft>
                          <a:spcPts val="0"/>
                        </a:spcAft>
                      </a:pPr>
                      <a:r>
                        <a:rPr lang="ar-SA" sz="2000" b="1" dirty="0">
                          <a:solidFill>
                            <a:schemeClr val="bg1"/>
                          </a:solidFill>
                          <a:latin typeface="Times New Roman"/>
                          <a:ea typeface="Times New Roman"/>
                          <a:cs typeface="+mn-cs"/>
                        </a:rPr>
                        <a:t>7000</a:t>
                      </a:r>
                      <a:endParaRPr lang="fr-FR" sz="2000" b="1" dirty="0">
                        <a:solidFill>
                          <a:schemeClr val="bg1"/>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191">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مجموع الاستخدامات</a:t>
                      </a:r>
                      <a:endParaRPr lang="fr-FR" sz="2000" b="1" dirty="0">
                        <a:solidFill>
                          <a:srgbClr val="FF0000"/>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spcBef>
                          <a:spcPts val="0"/>
                        </a:spcBef>
                        <a:spcAft>
                          <a:spcPts val="0"/>
                        </a:spcAft>
                      </a:pPr>
                      <a:r>
                        <a:rPr lang="ar-SA" sz="2000" b="1" dirty="0">
                          <a:solidFill>
                            <a:srgbClr val="FF0000"/>
                          </a:solidFill>
                          <a:latin typeface="Times New Roman"/>
                          <a:ea typeface="Times New Roman"/>
                          <a:cs typeface="+mn-cs"/>
                        </a:rPr>
                        <a:t>640260</a:t>
                      </a:r>
                      <a:endParaRPr lang="fr-FR" sz="2000" b="1" dirty="0">
                        <a:solidFill>
                          <a:srgbClr val="FF0000"/>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مجموع الموارد</a:t>
                      </a:r>
                      <a:endParaRPr lang="fr-FR" sz="2000" b="1" dirty="0">
                        <a:solidFill>
                          <a:srgbClr val="FF0000"/>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spcBef>
                          <a:spcPts val="0"/>
                        </a:spcBef>
                        <a:spcAft>
                          <a:spcPts val="0"/>
                        </a:spcAft>
                      </a:pPr>
                      <a:r>
                        <a:rPr lang="ar-SA" sz="2000" b="1" dirty="0">
                          <a:solidFill>
                            <a:srgbClr val="FF0000"/>
                          </a:solidFill>
                          <a:latin typeface="Times New Roman"/>
                          <a:ea typeface="Times New Roman"/>
                          <a:cs typeface="+mn-cs"/>
                        </a:rPr>
                        <a:t>640260</a:t>
                      </a:r>
                      <a:endParaRPr lang="fr-FR" sz="2000" b="1" dirty="0">
                        <a:solidFill>
                          <a:srgbClr val="FF0000"/>
                        </a:solidFill>
                        <a:latin typeface="Times New Roman"/>
                        <a:ea typeface="Times New Roman"/>
                        <a:cs typeface="+mn-cs"/>
                      </a:endParaRPr>
                    </a:p>
                  </a:txBody>
                  <a:tcPr marL="59377" marR="593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bl>
          </a:graphicData>
        </a:graphic>
      </p:graphicFrame>
    </p:spTree>
  </p:cSld>
  <p:clrMapOvr>
    <a:masterClrMapping/>
  </p:clrMapOvr>
  <p:transition>
    <p:pull dir="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1066799"/>
          <a:ext cx="9144000" cy="3379894"/>
        </p:xfrm>
        <a:graphic>
          <a:graphicData uri="http://schemas.openxmlformats.org/drawingml/2006/table">
            <a:tbl>
              <a:tblPr rtl="1"/>
              <a:tblGrid>
                <a:gridCol w="3438671"/>
                <a:gridCol w="1174880"/>
                <a:gridCol w="3295393"/>
                <a:gridCol w="1235056"/>
              </a:tblGrid>
              <a:tr h="369147">
                <a:tc>
                  <a:txBody>
                    <a:bodyPr/>
                    <a:lstStyle/>
                    <a:p>
                      <a:pPr marL="0" marR="0" algn="ctr" rtl="1">
                        <a:spcBef>
                          <a:spcPts val="0"/>
                        </a:spcBef>
                        <a:spcAft>
                          <a:spcPts val="0"/>
                        </a:spcAft>
                      </a:pPr>
                      <a:r>
                        <a:rPr lang="ar-SA" sz="2800" b="1" dirty="0">
                          <a:solidFill>
                            <a:schemeClr val="bg1"/>
                          </a:solidFill>
                          <a:latin typeface="Times New Roman"/>
                          <a:ea typeface="Times New Roman"/>
                          <a:cs typeface="Arial"/>
                        </a:rPr>
                        <a:t>الاستخدامات</a:t>
                      </a:r>
                      <a:endParaRPr lang="fr-FR" sz="28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a:ea typeface="Times New Roman"/>
                          <a:cs typeface="Arial"/>
                        </a:rPr>
                        <a:t>المبالغ</a:t>
                      </a:r>
                      <a:endParaRPr lang="fr-FR" sz="28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a:ea typeface="Times New Roman"/>
                          <a:cs typeface="Arial"/>
                        </a:rPr>
                        <a:t>الموارد</a:t>
                      </a:r>
                      <a:endParaRPr lang="fr-FR" sz="28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a:ea typeface="Times New Roman"/>
                          <a:cs typeface="Arial"/>
                        </a:rPr>
                        <a:t>المبالغ</a:t>
                      </a:r>
                      <a:endParaRPr lang="fr-FR" sz="28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4027">
                <a:tc>
                  <a:txBody>
                    <a:bodyPr/>
                    <a:lstStyle/>
                    <a:p>
                      <a:pPr marL="0" marR="0" algn="just" rtl="1">
                        <a:spcBef>
                          <a:spcPts val="0"/>
                        </a:spcBef>
                        <a:spcAft>
                          <a:spcPts val="0"/>
                        </a:spcAft>
                      </a:pPr>
                      <a:r>
                        <a:rPr lang="ar-SA" sz="2400" b="1" dirty="0">
                          <a:solidFill>
                            <a:srgbClr val="FF0000"/>
                          </a:solidFill>
                          <a:latin typeface="Times New Roman"/>
                          <a:ea typeface="Times New Roman"/>
                          <a:cs typeface="Arial"/>
                        </a:rPr>
                        <a:t>استخدامات مستقرة</a:t>
                      </a:r>
                      <a:endParaRPr lang="fr-FR" sz="2400" b="1" dirty="0">
                        <a:solidFill>
                          <a:srgbClr val="FF0000"/>
                        </a:solidFill>
                        <a:latin typeface="Times New Roman"/>
                        <a:ea typeface="Times New Roman"/>
                        <a:cs typeface="Arial"/>
                      </a:endParaRPr>
                    </a:p>
                    <a:p>
                      <a:pPr marL="0" marR="0" algn="just" rtl="1">
                        <a:spcBef>
                          <a:spcPts val="0"/>
                        </a:spcBef>
                        <a:spcAft>
                          <a:spcPts val="0"/>
                        </a:spcAft>
                      </a:pPr>
                      <a:endParaRPr lang="ar-DZ" sz="2400" b="1" dirty="0" smtClean="0">
                        <a:solidFill>
                          <a:schemeClr val="bg1"/>
                        </a:solidFill>
                        <a:latin typeface="Times New Roman"/>
                        <a:ea typeface="Times New Roman"/>
                        <a:cs typeface="Arial"/>
                      </a:endParaRPr>
                    </a:p>
                    <a:p>
                      <a:pPr marL="0" marR="0" algn="just" rtl="1">
                        <a:spcBef>
                          <a:spcPts val="0"/>
                        </a:spcBef>
                        <a:spcAft>
                          <a:spcPts val="0"/>
                        </a:spcAft>
                      </a:pPr>
                      <a:endParaRPr lang="ar-DZ" sz="2400" b="1" dirty="0" smtClean="0">
                        <a:solidFill>
                          <a:schemeClr val="bg1"/>
                        </a:solidFill>
                        <a:latin typeface="Times New Roman"/>
                        <a:ea typeface="Times New Roman"/>
                        <a:cs typeface="Arial"/>
                      </a:endParaRPr>
                    </a:p>
                    <a:p>
                      <a:pPr marL="0" marR="0" algn="just" rtl="1">
                        <a:spcBef>
                          <a:spcPts val="0"/>
                        </a:spcBef>
                        <a:spcAft>
                          <a:spcPts val="0"/>
                        </a:spcAft>
                      </a:pPr>
                      <a:r>
                        <a:rPr lang="ar-SA" sz="2400" b="1" dirty="0" smtClean="0">
                          <a:solidFill>
                            <a:srgbClr val="FF0000"/>
                          </a:solidFill>
                          <a:latin typeface="Times New Roman"/>
                          <a:ea typeface="Times New Roman"/>
                          <a:cs typeface="Arial"/>
                        </a:rPr>
                        <a:t>استخدامات </a:t>
                      </a:r>
                      <a:r>
                        <a:rPr lang="ar-SA" sz="2400" b="1" dirty="0">
                          <a:solidFill>
                            <a:srgbClr val="FF0000"/>
                          </a:solidFill>
                          <a:latin typeface="Times New Roman"/>
                          <a:ea typeface="Times New Roman"/>
                          <a:cs typeface="Arial"/>
                        </a:rPr>
                        <a:t>جارية</a:t>
                      </a:r>
                      <a:endParaRPr lang="fr-FR" sz="2400" b="1" dirty="0">
                        <a:solidFill>
                          <a:srgbClr val="FF0000"/>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استخدامات جارية للاستغلال</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استخدامات جارية </a:t>
                      </a:r>
                      <a:r>
                        <a:rPr lang="ar-DZ" sz="2400" b="1" dirty="0" smtClean="0">
                          <a:solidFill>
                            <a:schemeClr val="bg1"/>
                          </a:solidFill>
                          <a:latin typeface="Times New Roman"/>
                          <a:ea typeface="Times New Roman"/>
                          <a:cs typeface="Arial"/>
                        </a:rPr>
                        <a:t>خ </a:t>
                      </a:r>
                      <a:r>
                        <a:rPr lang="ar-SA" sz="2400" b="1" dirty="0" smtClean="0">
                          <a:solidFill>
                            <a:schemeClr val="bg1"/>
                          </a:solidFill>
                          <a:latin typeface="Times New Roman"/>
                          <a:ea typeface="Times New Roman"/>
                          <a:cs typeface="Arial"/>
                        </a:rPr>
                        <a:t>الاستغلال</a:t>
                      </a:r>
                      <a:endParaRPr lang="fr-FR" sz="2400" b="1" dirty="0">
                        <a:solidFill>
                          <a:schemeClr val="bg1"/>
                        </a:solidFill>
                        <a:latin typeface="Times New Roman"/>
                        <a:ea typeface="Times New Roman"/>
                        <a:cs typeface="Arial"/>
                      </a:endParaRPr>
                    </a:p>
                    <a:p>
                      <a:pPr marL="0" marR="0" algn="just" rtl="1">
                        <a:spcBef>
                          <a:spcPts val="0"/>
                        </a:spcBef>
                        <a:spcAft>
                          <a:spcPts val="0"/>
                        </a:spcAft>
                        <a:tabLst>
                          <a:tab pos="1445895" algn="l"/>
                        </a:tabLst>
                      </a:pPr>
                      <a:r>
                        <a:rPr lang="ar-SA" sz="2400" b="1" dirty="0">
                          <a:solidFill>
                            <a:schemeClr val="bg1"/>
                          </a:solidFill>
                          <a:latin typeface="Times New Roman"/>
                          <a:ea typeface="Times New Roman"/>
                          <a:cs typeface="Arial"/>
                        </a:rPr>
                        <a:t>   استخدامات الخزينة</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400" b="1" dirty="0" smtClean="0">
                          <a:solidFill>
                            <a:srgbClr val="FF0000"/>
                          </a:solidFill>
                          <a:latin typeface="Times New Roman"/>
                          <a:ea typeface="Times New Roman"/>
                          <a:cs typeface="Arial"/>
                        </a:rPr>
                        <a:t>403150</a:t>
                      </a:r>
                      <a:endParaRPr lang="fr-FR" sz="2400" b="1" dirty="0">
                        <a:solidFill>
                          <a:srgbClr val="FF0000"/>
                        </a:solidFill>
                        <a:latin typeface="Times New Roman"/>
                        <a:ea typeface="Times New Roman"/>
                        <a:cs typeface="Arial"/>
                      </a:endParaRPr>
                    </a:p>
                    <a:p>
                      <a:pPr marL="0" marR="0" algn="r" rtl="1">
                        <a:spcBef>
                          <a:spcPts val="0"/>
                        </a:spcBef>
                        <a:spcAft>
                          <a:spcPts val="0"/>
                        </a:spcAft>
                      </a:pPr>
                      <a:endParaRPr lang="ar-DZ" sz="2400" b="1" dirty="0" smtClean="0">
                        <a:solidFill>
                          <a:schemeClr val="bg1"/>
                        </a:solidFill>
                        <a:latin typeface="Times New Roman"/>
                        <a:ea typeface="Times New Roman"/>
                        <a:cs typeface="Arial"/>
                      </a:endParaRPr>
                    </a:p>
                    <a:p>
                      <a:pPr marL="0" marR="0" algn="r" rtl="1">
                        <a:spcBef>
                          <a:spcPts val="0"/>
                        </a:spcBef>
                        <a:spcAft>
                          <a:spcPts val="0"/>
                        </a:spcAft>
                      </a:pPr>
                      <a:endParaRPr lang="ar-DZ" sz="2400" b="1" dirty="0" smtClean="0">
                        <a:solidFill>
                          <a:schemeClr val="bg1"/>
                        </a:solidFill>
                        <a:latin typeface="Times New Roman"/>
                        <a:ea typeface="Times New Roman"/>
                        <a:cs typeface="Arial"/>
                      </a:endParaRPr>
                    </a:p>
                    <a:p>
                      <a:pPr marL="0" marR="0" algn="r" rtl="1">
                        <a:spcBef>
                          <a:spcPts val="0"/>
                        </a:spcBef>
                        <a:spcAft>
                          <a:spcPts val="0"/>
                        </a:spcAft>
                      </a:pPr>
                      <a:r>
                        <a:rPr lang="ar-SA" sz="2400" b="1" dirty="0" smtClean="0">
                          <a:solidFill>
                            <a:srgbClr val="FF0000"/>
                          </a:solidFill>
                          <a:latin typeface="Times New Roman"/>
                          <a:ea typeface="Times New Roman"/>
                          <a:cs typeface="Arial"/>
                        </a:rPr>
                        <a:t>237110</a:t>
                      </a:r>
                      <a:endParaRPr lang="fr-FR" sz="2400" b="1" dirty="0">
                        <a:solidFill>
                          <a:srgbClr val="FF0000"/>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191770</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32090</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13250</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SA" sz="2400" b="1" dirty="0">
                          <a:solidFill>
                            <a:srgbClr val="FF0000"/>
                          </a:solidFill>
                          <a:latin typeface="Times New Roman"/>
                          <a:ea typeface="Times New Roman"/>
                          <a:cs typeface="Arial"/>
                        </a:rPr>
                        <a:t>موارد دائمة</a:t>
                      </a:r>
                      <a:endParaRPr lang="fr-FR" sz="2400" b="1" dirty="0">
                        <a:solidFill>
                          <a:srgbClr val="FF0000"/>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رؤوس أموال خاصة</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ديون مالية طويلة</a:t>
                      </a:r>
                      <a:endParaRPr lang="fr-FR" sz="2400" b="1" dirty="0">
                        <a:solidFill>
                          <a:schemeClr val="bg1"/>
                        </a:solidFill>
                        <a:latin typeface="Times New Roman"/>
                        <a:ea typeface="Times New Roman"/>
                        <a:cs typeface="Arial"/>
                      </a:endParaRPr>
                    </a:p>
                    <a:p>
                      <a:pPr marL="0" marR="0" algn="r" rtl="1">
                        <a:spcBef>
                          <a:spcPts val="0"/>
                        </a:spcBef>
                        <a:spcAft>
                          <a:spcPts val="0"/>
                        </a:spcAft>
                      </a:pPr>
                      <a:r>
                        <a:rPr lang="ar-SA" sz="2400" b="1" dirty="0">
                          <a:solidFill>
                            <a:srgbClr val="FF0000"/>
                          </a:solidFill>
                          <a:latin typeface="Times New Roman"/>
                          <a:ea typeface="Times New Roman"/>
                          <a:cs typeface="Arial"/>
                        </a:rPr>
                        <a:t>موارد جارية</a:t>
                      </a:r>
                      <a:endParaRPr lang="fr-FR" sz="2400" b="1" dirty="0">
                        <a:solidFill>
                          <a:srgbClr val="FF0000"/>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موارد جارية للاستغلال</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موارد جارية </a:t>
                      </a:r>
                      <a:r>
                        <a:rPr lang="ar-DZ" sz="2400" b="1" dirty="0" smtClean="0">
                          <a:solidFill>
                            <a:schemeClr val="bg1"/>
                          </a:solidFill>
                          <a:latin typeface="Times New Roman"/>
                          <a:ea typeface="Times New Roman"/>
                          <a:cs typeface="Arial"/>
                        </a:rPr>
                        <a:t>خ </a:t>
                      </a:r>
                      <a:r>
                        <a:rPr lang="ar-SA" sz="2400" b="1" dirty="0" smtClean="0">
                          <a:solidFill>
                            <a:schemeClr val="bg1"/>
                          </a:solidFill>
                          <a:latin typeface="Times New Roman"/>
                          <a:ea typeface="Times New Roman"/>
                          <a:cs typeface="Arial"/>
                        </a:rPr>
                        <a:t>الاستغلال</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    موارد الخزينة</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400" b="1" dirty="0">
                          <a:solidFill>
                            <a:srgbClr val="FF0000"/>
                          </a:solidFill>
                          <a:latin typeface="Times New Roman"/>
                          <a:ea typeface="Times New Roman"/>
                          <a:cs typeface="Arial"/>
                        </a:rPr>
                        <a:t>362550</a:t>
                      </a:r>
                      <a:endParaRPr lang="fr-FR" sz="2400" b="1" dirty="0">
                        <a:solidFill>
                          <a:srgbClr val="FF0000"/>
                        </a:solidFill>
                        <a:latin typeface="Times New Roman"/>
                        <a:ea typeface="Times New Roman"/>
                        <a:cs typeface="Arial"/>
                      </a:endParaRPr>
                    </a:p>
                    <a:p>
                      <a:pPr marL="0" marR="0" algn="r" rtl="1">
                        <a:spcBef>
                          <a:spcPts val="0"/>
                        </a:spcBef>
                        <a:spcAft>
                          <a:spcPts val="0"/>
                        </a:spcAft>
                      </a:pPr>
                      <a:r>
                        <a:rPr lang="ar-SA" sz="2400" b="1" dirty="0">
                          <a:solidFill>
                            <a:schemeClr val="bg1"/>
                          </a:solidFill>
                          <a:latin typeface="Times New Roman"/>
                          <a:ea typeface="Times New Roman"/>
                          <a:cs typeface="Arial"/>
                        </a:rPr>
                        <a:t>282050</a:t>
                      </a:r>
                      <a:endParaRPr lang="fr-FR" sz="2400" b="1" dirty="0">
                        <a:solidFill>
                          <a:schemeClr val="bg1"/>
                        </a:solidFill>
                        <a:latin typeface="Times New Roman"/>
                        <a:ea typeface="Times New Roman"/>
                        <a:cs typeface="Arial"/>
                      </a:endParaRPr>
                    </a:p>
                    <a:p>
                      <a:pPr marL="0" marR="0" algn="r" rtl="1">
                        <a:spcBef>
                          <a:spcPts val="0"/>
                        </a:spcBef>
                        <a:spcAft>
                          <a:spcPts val="0"/>
                        </a:spcAft>
                      </a:pPr>
                      <a:r>
                        <a:rPr lang="ar-SA" sz="2400" b="1" dirty="0">
                          <a:solidFill>
                            <a:schemeClr val="bg1"/>
                          </a:solidFill>
                          <a:latin typeface="Times New Roman"/>
                          <a:ea typeface="Times New Roman"/>
                          <a:cs typeface="Arial"/>
                        </a:rPr>
                        <a:t>80500</a:t>
                      </a:r>
                      <a:endParaRPr lang="fr-FR" sz="2400" b="1" dirty="0">
                        <a:solidFill>
                          <a:schemeClr val="bg1"/>
                        </a:solidFill>
                        <a:latin typeface="Times New Roman"/>
                        <a:ea typeface="Times New Roman"/>
                        <a:cs typeface="Arial"/>
                      </a:endParaRPr>
                    </a:p>
                    <a:p>
                      <a:pPr marL="0" marR="0" algn="r" rtl="1">
                        <a:spcBef>
                          <a:spcPts val="0"/>
                        </a:spcBef>
                        <a:spcAft>
                          <a:spcPts val="0"/>
                        </a:spcAft>
                      </a:pPr>
                      <a:r>
                        <a:rPr lang="ar-SA" sz="2400" b="1" dirty="0">
                          <a:solidFill>
                            <a:srgbClr val="FF0000"/>
                          </a:solidFill>
                          <a:latin typeface="Times New Roman"/>
                          <a:ea typeface="Times New Roman"/>
                          <a:cs typeface="Arial"/>
                        </a:rPr>
                        <a:t>277710</a:t>
                      </a:r>
                      <a:endParaRPr lang="fr-FR" sz="2400" b="1" dirty="0">
                        <a:solidFill>
                          <a:srgbClr val="FF0000"/>
                        </a:solidFill>
                        <a:latin typeface="Times New Roman"/>
                        <a:ea typeface="Times New Roman"/>
                        <a:cs typeface="Arial"/>
                      </a:endParaRPr>
                    </a:p>
                    <a:p>
                      <a:pPr marL="0" marR="0" algn="r" rtl="1">
                        <a:spcBef>
                          <a:spcPts val="0"/>
                        </a:spcBef>
                        <a:spcAft>
                          <a:spcPts val="0"/>
                        </a:spcAft>
                      </a:pPr>
                      <a:r>
                        <a:rPr lang="ar-SA" sz="2400" b="1" dirty="0">
                          <a:solidFill>
                            <a:schemeClr val="bg1"/>
                          </a:solidFill>
                          <a:latin typeface="Times New Roman"/>
                          <a:ea typeface="Times New Roman"/>
                          <a:cs typeface="Arial"/>
                        </a:rPr>
                        <a:t>107610</a:t>
                      </a:r>
                      <a:endParaRPr lang="fr-FR" sz="2400" b="1" dirty="0">
                        <a:solidFill>
                          <a:schemeClr val="bg1"/>
                        </a:solidFill>
                        <a:latin typeface="Times New Roman"/>
                        <a:ea typeface="Times New Roman"/>
                        <a:cs typeface="Arial"/>
                      </a:endParaRPr>
                    </a:p>
                    <a:p>
                      <a:pPr marL="0" marR="0" algn="r" rtl="1">
                        <a:spcBef>
                          <a:spcPts val="0"/>
                        </a:spcBef>
                        <a:spcAft>
                          <a:spcPts val="0"/>
                        </a:spcAft>
                      </a:pPr>
                      <a:r>
                        <a:rPr lang="ar-SA" sz="2400" b="1" dirty="0">
                          <a:solidFill>
                            <a:schemeClr val="bg1"/>
                          </a:solidFill>
                          <a:latin typeface="Times New Roman"/>
                          <a:ea typeface="Times New Roman"/>
                          <a:cs typeface="Arial"/>
                        </a:rPr>
                        <a:t>163100</a:t>
                      </a:r>
                      <a:endParaRPr lang="fr-FR" sz="2400" b="1" dirty="0">
                        <a:solidFill>
                          <a:schemeClr val="bg1"/>
                        </a:solidFill>
                        <a:latin typeface="Times New Roman"/>
                        <a:ea typeface="Times New Roman"/>
                        <a:cs typeface="Arial"/>
                      </a:endParaRPr>
                    </a:p>
                    <a:p>
                      <a:pPr marL="0" marR="0" algn="just" rtl="1">
                        <a:spcBef>
                          <a:spcPts val="0"/>
                        </a:spcBef>
                        <a:spcAft>
                          <a:spcPts val="0"/>
                        </a:spcAft>
                      </a:pPr>
                      <a:r>
                        <a:rPr lang="ar-SA" sz="2400" b="1" dirty="0">
                          <a:solidFill>
                            <a:schemeClr val="bg1"/>
                          </a:solidFill>
                          <a:latin typeface="Times New Roman"/>
                          <a:ea typeface="Times New Roman"/>
                          <a:cs typeface="Arial"/>
                        </a:rPr>
                        <a:t>7000</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9147">
                <a:tc>
                  <a:txBody>
                    <a:bodyPr/>
                    <a:lstStyle/>
                    <a:p>
                      <a:pPr marL="0" marR="0" algn="ctr" rtl="1">
                        <a:spcBef>
                          <a:spcPts val="0"/>
                        </a:spcBef>
                        <a:spcAft>
                          <a:spcPts val="0"/>
                        </a:spcAft>
                      </a:pPr>
                      <a:r>
                        <a:rPr lang="ar-SA" sz="2400" b="1" dirty="0">
                          <a:solidFill>
                            <a:schemeClr val="bg1"/>
                          </a:solidFill>
                          <a:latin typeface="Times New Roman"/>
                          <a:ea typeface="Times New Roman"/>
                          <a:cs typeface="Arial"/>
                        </a:rPr>
                        <a:t>مجموع الاستخدامات</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spcBef>
                          <a:spcPts val="0"/>
                        </a:spcBef>
                        <a:spcAft>
                          <a:spcPts val="0"/>
                        </a:spcAft>
                      </a:pPr>
                      <a:r>
                        <a:rPr lang="ar-SA" sz="2400" b="1">
                          <a:solidFill>
                            <a:schemeClr val="bg1"/>
                          </a:solidFill>
                          <a:latin typeface="Times New Roman"/>
                          <a:ea typeface="Times New Roman"/>
                          <a:cs typeface="Arial"/>
                        </a:rPr>
                        <a:t>640260</a:t>
                      </a:r>
                      <a:endParaRPr lang="fr-FR" sz="2400" b="1">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spcBef>
                          <a:spcPts val="0"/>
                        </a:spcBef>
                        <a:spcAft>
                          <a:spcPts val="0"/>
                        </a:spcAft>
                      </a:pPr>
                      <a:r>
                        <a:rPr lang="ar-SA" sz="2400" b="1" dirty="0">
                          <a:solidFill>
                            <a:schemeClr val="bg1"/>
                          </a:solidFill>
                          <a:latin typeface="Times New Roman"/>
                          <a:ea typeface="Times New Roman"/>
                          <a:cs typeface="Arial"/>
                        </a:rPr>
                        <a:t>مجموع الموارد</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spcBef>
                          <a:spcPts val="0"/>
                        </a:spcBef>
                        <a:spcAft>
                          <a:spcPts val="0"/>
                        </a:spcAft>
                      </a:pPr>
                      <a:r>
                        <a:rPr lang="ar-SA" sz="2400" b="1" dirty="0">
                          <a:solidFill>
                            <a:schemeClr val="bg1"/>
                          </a:solidFill>
                          <a:latin typeface="Times New Roman"/>
                          <a:ea typeface="Times New Roman"/>
                          <a:cs typeface="Arial"/>
                        </a:rPr>
                        <a:t>640260</a:t>
                      </a:r>
                      <a:endParaRPr lang="fr-FR" sz="2400" b="1" dirty="0">
                        <a:solidFill>
                          <a:schemeClr val="bg1"/>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bl>
          </a:graphicData>
        </a:graphic>
      </p:graphicFrame>
      <p:sp>
        <p:nvSpPr>
          <p:cNvPr id="111617" name="Rectangle 1"/>
          <p:cNvSpPr>
            <a:spLocks noChangeArrowheads="1"/>
          </p:cNvSpPr>
          <p:nvPr/>
        </p:nvSpPr>
        <p:spPr bwMode="auto">
          <a:xfrm>
            <a:off x="1295400" y="457200"/>
            <a:ext cx="7391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446213" algn="l"/>
              </a:tabLst>
            </a:pP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الميزانية الوظيفية المختصرة في 31/ 12/ 2019.</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zoom dir="in"/>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685800"/>
          </a:xfrm>
        </p:spPr>
        <p:txBody>
          <a:bodyPr>
            <a:normAutofit/>
          </a:bodyPr>
          <a:lstStyle/>
          <a:p>
            <a:pPr marL="0" indent="0" algn="just" rtl="1">
              <a:buNone/>
            </a:pPr>
            <a:r>
              <a:rPr lang="ar-SA" sz="3200" b="1" dirty="0" smtClean="0">
                <a:solidFill>
                  <a:srgbClr val="FF0000"/>
                </a:solidFill>
              </a:rPr>
              <a:t>2. حساب مؤشرات التوازن المالي:</a:t>
            </a:r>
            <a:endParaRPr lang="fr-FR" b="1" dirty="0">
              <a:solidFill>
                <a:schemeClr val="bg1"/>
              </a:solidFill>
            </a:endParaRPr>
          </a:p>
        </p:txBody>
      </p:sp>
      <p:sp>
        <p:nvSpPr>
          <p:cNvPr id="4" name="Rectangle 3"/>
          <p:cNvSpPr/>
          <p:nvPr/>
        </p:nvSpPr>
        <p:spPr>
          <a:xfrm>
            <a:off x="2895600" y="5029200"/>
            <a:ext cx="5943600" cy="1569660"/>
          </a:xfrm>
          <a:prstGeom prst="rect">
            <a:avLst/>
          </a:prstGeom>
        </p:spPr>
        <p:txBody>
          <a:bodyPr wrap="square">
            <a:spAutoFit/>
          </a:bodyPr>
          <a:lstStyle/>
          <a:p>
            <a:pPr algn="just" rtl="1"/>
            <a:r>
              <a:rPr lang="fr-FR" sz="2400" b="1" dirty="0" smtClean="0">
                <a:solidFill>
                  <a:schemeClr val="bg1"/>
                </a:solidFill>
              </a:rPr>
              <a:t>RD</a:t>
            </a:r>
            <a:r>
              <a:rPr lang="ar-DZ" sz="2400" b="1" dirty="0" smtClean="0">
                <a:solidFill>
                  <a:schemeClr val="bg1"/>
                </a:solidFill>
              </a:rPr>
              <a:t> موارد دائمة </a:t>
            </a:r>
            <a:r>
              <a:rPr lang="fr-FR" sz="2400" b="1" dirty="0" smtClean="0">
                <a:solidFill>
                  <a:schemeClr val="bg1"/>
                </a:solidFill>
              </a:rPr>
              <a:t>Ressources Durables</a:t>
            </a:r>
            <a:endParaRPr lang="ar-DZ" sz="2400" b="1" dirty="0" smtClean="0">
              <a:solidFill>
                <a:schemeClr val="bg1"/>
              </a:solidFill>
            </a:endParaRPr>
          </a:p>
          <a:p>
            <a:pPr algn="just" rtl="1"/>
            <a:r>
              <a:rPr lang="fr-FR" sz="2400" b="1" dirty="0" smtClean="0">
                <a:solidFill>
                  <a:schemeClr val="bg1"/>
                </a:solidFill>
              </a:rPr>
              <a:t>ES</a:t>
            </a:r>
            <a:r>
              <a:rPr lang="ar-DZ" sz="2400" b="1" dirty="0" smtClean="0">
                <a:solidFill>
                  <a:schemeClr val="bg1"/>
                </a:solidFill>
              </a:rPr>
              <a:t> استخدامات مستقرة </a:t>
            </a:r>
            <a:r>
              <a:rPr lang="fr-FR" sz="2400" b="1" dirty="0" smtClean="0">
                <a:solidFill>
                  <a:schemeClr val="bg1"/>
                </a:solidFill>
              </a:rPr>
              <a:t>Emplois Stables</a:t>
            </a:r>
          </a:p>
          <a:p>
            <a:pPr algn="just" rtl="1"/>
            <a:r>
              <a:rPr lang="fr-FR" sz="2400" b="1" dirty="0" smtClean="0">
                <a:solidFill>
                  <a:schemeClr val="bg1"/>
                </a:solidFill>
              </a:rPr>
              <a:t>EC</a:t>
            </a:r>
            <a:r>
              <a:rPr lang="ar-DZ" sz="2400" b="1" dirty="0" smtClean="0">
                <a:solidFill>
                  <a:schemeClr val="bg1"/>
                </a:solidFill>
              </a:rPr>
              <a:t> استخدامات جارية  </a:t>
            </a:r>
            <a:r>
              <a:rPr lang="fr-FR" sz="2400" b="1" dirty="0" smtClean="0">
                <a:solidFill>
                  <a:schemeClr val="bg1"/>
                </a:solidFill>
              </a:rPr>
              <a:t>Emplois circulants</a:t>
            </a:r>
            <a:endParaRPr lang="ar-DZ" sz="2400" b="1" dirty="0" smtClean="0">
              <a:solidFill>
                <a:schemeClr val="bg1"/>
              </a:solidFill>
            </a:endParaRPr>
          </a:p>
          <a:p>
            <a:pPr algn="just" rtl="1"/>
            <a:r>
              <a:rPr lang="fr-FR" sz="2400" b="1" dirty="0" smtClean="0">
                <a:solidFill>
                  <a:schemeClr val="bg1"/>
                </a:solidFill>
              </a:rPr>
              <a:t>RC</a:t>
            </a:r>
            <a:r>
              <a:rPr lang="ar-DZ" sz="2400" b="1" dirty="0" smtClean="0">
                <a:solidFill>
                  <a:schemeClr val="bg1"/>
                </a:solidFill>
              </a:rPr>
              <a:t> موارد جارية  </a:t>
            </a:r>
            <a:r>
              <a:rPr lang="fr-FR" sz="2400" b="1" dirty="0" smtClean="0">
                <a:solidFill>
                  <a:schemeClr val="bg1"/>
                </a:solidFill>
              </a:rPr>
              <a:t>Ressources circulants</a:t>
            </a:r>
            <a:r>
              <a:rPr lang="ar-DZ" sz="2400" b="1" dirty="0" smtClean="0">
                <a:solidFill>
                  <a:schemeClr val="bg1"/>
                </a:solidFill>
              </a:rPr>
              <a:t>.</a:t>
            </a:r>
            <a:r>
              <a:rPr lang="fr-FR" sz="2400" b="1" dirty="0" smtClean="0">
                <a:solidFill>
                  <a:schemeClr val="bg1"/>
                </a:solidFill>
              </a:rPr>
              <a:t>      </a:t>
            </a:r>
          </a:p>
        </p:txBody>
      </p:sp>
      <p:sp>
        <p:nvSpPr>
          <p:cNvPr id="5" name="Rectangle 4"/>
          <p:cNvSpPr/>
          <p:nvPr/>
        </p:nvSpPr>
        <p:spPr>
          <a:xfrm>
            <a:off x="7772400" y="4495800"/>
            <a:ext cx="1016625" cy="584775"/>
          </a:xfrm>
          <a:prstGeom prst="rect">
            <a:avLst/>
          </a:prstGeom>
        </p:spPr>
        <p:txBody>
          <a:bodyPr wrap="none">
            <a:spAutoFit/>
          </a:bodyPr>
          <a:lstStyle/>
          <a:p>
            <a:r>
              <a:rPr lang="ar-DZ" sz="3200" b="1" dirty="0" smtClean="0">
                <a:solidFill>
                  <a:srgbClr val="FF0000"/>
                </a:solidFill>
              </a:rPr>
              <a:t>حيث: </a:t>
            </a:r>
            <a:endParaRPr lang="fr-FR" sz="3200" dirty="0">
              <a:solidFill>
                <a:srgbClr val="FF0000"/>
              </a:solidFill>
            </a:endParaRPr>
          </a:p>
        </p:txBody>
      </p:sp>
      <p:sp>
        <p:nvSpPr>
          <p:cNvPr id="6" name="Espace réservé du contenu 2"/>
          <p:cNvSpPr txBox="1">
            <a:spLocks/>
          </p:cNvSpPr>
          <p:nvPr/>
        </p:nvSpPr>
        <p:spPr>
          <a:xfrm>
            <a:off x="457200" y="1295400"/>
            <a:ext cx="8229600" cy="3048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2800" b="1" i="0" u="none" strike="noStrike" kern="1200" cap="none" spc="0" normalizeH="0" baseline="0" noProof="0" dirty="0" smtClean="0">
                <a:ln>
                  <a:noFill/>
                </a:ln>
                <a:solidFill>
                  <a:srgbClr val="FF0000"/>
                </a:solidFill>
                <a:effectLst/>
                <a:uLnTx/>
                <a:uFillTx/>
                <a:latin typeface="+mn-lt"/>
                <a:ea typeface="+mn-ea"/>
                <a:cs typeface="+mn-cs"/>
              </a:rPr>
              <a:t>أ. رأس المال العامل الصافي الإجمالي </a:t>
            </a:r>
            <a:r>
              <a:rPr kumimoji="0" lang="fr-FR" sz="2800" b="1" i="0" u="none" strike="noStrike" kern="1200" cap="none" spc="0" normalizeH="0" baseline="0" noProof="0" dirty="0" smtClean="0">
                <a:ln>
                  <a:noFill/>
                </a:ln>
                <a:solidFill>
                  <a:srgbClr val="FF0000"/>
                </a:solidFill>
                <a:effectLst/>
                <a:uLnTx/>
                <a:uFillTx/>
                <a:latin typeface="+mn-lt"/>
                <a:ea typeface="+mn-ea"/>
                <a:cs typeface="+mn-cs"/>
              </a:rPr>
              <a:t>Fond de roulement nette global( FRNG)</a:t>
            </a: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من الأعلى:</a:t>
            </a:r>
          </a:p>
          <a:p>
            <a:pPr marL="0" marR="0" lvl="0" indent="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800" b="1" i="0" u="none" strike="noStrike" kern="1200" cap="none" spc="0" normalizeH="0" baseline="0" noProof="0" dirty="0" err="1" smtClean="0">
                <a:ln>
                  <a:noFill/>
                </a:ln>
                <a:solidFill>
                  <a:schemeClr val="bg1"/>
                </a:solidFill>
                <a:effectLst/>
                <a:uLnTx/>
                <a:uFillTx/>
                <a:latin typeface="+mn-lt"/>
                <a:ea typeface="+mn-ea"/>
                <a:cs typeface="+mn-cs"/>
              </a:rPr>
              <a:t>FRNg</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 RD- ES= 362550- 403150= </a:t>
            </a:r>
            <a:r>
              <a:rPr kumimoji="0" lang="fr-FR" sz="2800" b="1" i="0" u="none" strike="noStrike" kern="1200" cap="none" spc="0" normalizeH="0" baseline="0" noProof="0" dirty="0" smtClean="0">
                <a:ln>
                  <a:noFill/>
                </a:ln>
                <a:solidFill>
                  <a:srgbClr val="FF0000"/>
                </a:solidFill>
                <a:effectLst/>
                <a:uLnTx/>
                <a:uFillTx/>
                <a:latin typeface="+mn-lt"/>
                <a:ea typeface="+mn-ea"/>
                <a:cs typeface="+mn-cs"/>
              </a:rPr>
              <a:t>- 40600 &lt; 0</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 </a:t>
            </a:r>
            <a:endParaRPr kumimoji="0" lang="fr-FR" sz="28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من الأسفل:</a:t>
            </a:r>
          </a:p>
          <a:p>
            <a:pPr lvl="0" algn="just">
              <a:spcBef>
                <a:spcPct val="20000"/>
              </a:spcBef>
              <a:buClr>
                <a:schemeClr val="tx1">
                  <a:shade val="95000"/>
                </a:schemeClr>
              </a:buClr>
              <a:buSzPct val="65000"/>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800" b="1" i="0" u="none" strike="noStrike" kern="1200" cap="none" spc="0" normalizeH="0" baseline="0" noProof="0" dirty="0" err="1" smtClean="0">
                <a:ln>
                  <a:noFill/>
                </a:ln>
                <a:solidFill>
                  <a:schemeClr val="bg1"/>
                </a:solidFill>
                <a:effectLst/>
                <a:uLnTx/>
                <a:uFillTx/>
                <a:latin typeface="+mn-lt"/>
                <a:ea typeface="+mn-ea"/>
                <a:cs typeface="+mn-cs"/>
              </a:rPr>
              <a:t>FRNg</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 EC- RC = 237110 – 277710 = </a:t>
            </a:r>
            <a:r>
              <a:rPr lang="fr-FR" sz="2800" b="1" dirty="0" smtClean="0">
                <a:solidFill>
                  <a:srgbClr val="FF0000"/>
                </a:solidFill>
              </a:rPr>
              <a:t>- 40600 &lt; 0</a:t>
            </a:r>
            <a:r>
              <a:rPr lang="ar-DZ" sz="2800" b="1" dirty="0" smtClean="0">
                <a:solidFill>
                  <a:srgbClr val="FF0000"/>
                </a:solidFill>
              </a:rPr>
              <a:t> </a:t>
            </a:r>
            <a:endParaRPr kumimoji="0" lang="fr-FR" sz="2800" b="1" i="0" u="none" strike="noStrike" kern="1200" cap="none" spc="0" normalizeH="0" baseline="0" noProof="0" dirty="0" smtClean="0">
              <a:ln>
                <a:noFill/>
              </a:ln>
              <a:solidFill>
                <a:srgbClr val="FF0000"/>
              </a:solidFill>
              <a:effectLst/>
              <a:uLnTx/>
              <a:uFillTx/>
              <a:latin typeface="+mn-lt"/>
              <a:ea typeface="+mn-ea"/>
              <a:cs typeface="+mn-cs"/>
            </a:endParaRPr>
          </a:p>
          <a:p>
            <a:pPr marL="548640" marR="0" lvl="0" indent="-41148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8600"/>
            <a:ext cx="8229600" cy="2971800"/>
          </a:xfrm>
        </p:spPr>
        <p:txBody>
          <a:bodyPr/>
          <a:lstStyle/>
          <a:p>
            <a:pPr marL="0" indent="0" algn="just" rtl="1">
              <a:buNone/>
            </a:pPr>
            <a:r>
              <a:rPr lang="ar-DZ" sz="3200" b="1" dirty="0" smtClean="0">
                <a:solidFill>
                  <a:srgbClr val="FF0000"/>
                </a:solidFill>
              </a:rPr>
              <a:t>تعليق:</a:t>
            </a:r>
          </a:p>
          <a:p>
            <a:pPr marL="0" indent="0" algn="just" rtl="1">
              <a:buNone/>
            </a:pPr>
            <a:r>
              <a:rPr lang="ar-DZ" b="1" dirty="0" smtClean="0">
                <a:solidFill>
                  <a:schemeClr val="bg1"/>
                </a:solidFill>
              </a:rPr>
              <a:t>    رأس المال العامل الصافي الإجمالي </a:t>
            </a:r>
            <a:r>
              <a:rPr lang="ar-DZ" b="1" dirty="0" smtClean="0">
                <a:solidFill>
                  <a:srgbClr val="FF0000"/>
                </a:solidFill>
              </a:rPr>
              <a:t>سالب</a:t>
            </a:r>
            <a:r>
              <a:rPr lang="ar-DZ" b="1" dirty="0" smtClean="0">
                <a:solidFill>
                  <a:schemeClr val="bg1"/>
                </a:solidFill>
              </a:rPr>
              <a:t>، مما يعني أن الموارد الدائمة( أموال خاصة وديون </a:t>
            </a:r>
            <a:r>
              <a:rPr lang="ar-DZ" b="1" dirty="0" err="1" smtClean="0">
                <a:solidFill>
                  <a:schemeClr val="bg1"/>
                </a:solidFill>
              </a:rPr>
              <a:t>ط</a:t>
            </a:r>
            <a:r>
              <a:rPr lang="ar-DZ" b="1" dirty="0" smtClean="0">
                <a:solidFill>
                  <a:schemeClr val="bg1"/>
                </a:solidFill>
              </a:rPr>
              <a:t> أ) </a:t>
            </a:r>
            <a:r>
              <a:rPr lang="ar-DZ" b="1" dirty="0" smtClean="0">
                <a:solidFill>
                  <a:srgbClr val="FF0000"/>
                </a:solidFill>
              </a:rPr>
              <a:t>غير كافية </a:t>
            </a:r>
            <a:r>
              <a:rPr lang="ar-DZ" b="1" dirty="0" smtClean="0">
                <a:solidFill>
                  <a:schemeClr val="bg1"/>
                </a:solidFill>
              </a:rPr>
              <a:t>لتمويل الاستخدامات المستقرة ( الاستثمارات)، مما جعل المؤسسة تعتمد على </a:t>
            </a:r>
            <a:r>
              <a:rPr lang="ar-DZ" b="1" dirty="0" err="1" smtClean="0">
                <a:solidFill>
                  <a:schemeClr val="bg1"/>
                </a:solidFill>
              </a:rPr>
              <a:t>الـ</a:t>
            </a:r>
            <a:r>
              <a:rPr lang="ar-DZ" b="1" dirty="0" smtClean="0">
                <a:solidFill>
                  <a:schemeClr val="bg1"/>
                </a:solidFill>
              </a:rPr>
              <a:t> د </a:t>
            </a:r>
            <a:r>
              <a:rPr lang="ar-DZ" b="1" dirty="0" err="1" smtClean="0">
                <a:solidFill>
                  <a:schemeClr val="bg1"/>
                </a:solidFill>
              </a:rPr>
              <a:t>ق</a:t>
            </a:r>
            <a:r>
              <a:rPr lang="ar-DZ" b="1" dirty="0" smtClean="0">
                <a:solidFill>
                  <a:schemeClr val="bg1"/>
                </a:solidFill>
              </a:rPr>
              <a:t> أ (موارد جارية) بمقدار 40600 في تمويل جزء من استثماراتها، وهي وضعية سيئة، لأنه يجب تمويل الاستثمارات بموارد مالية دائمة.</a:t>
            </a:r>
            <a:endParaRPr lang="fr-FR" b="1" dirty="0">
              <a:solidFill>
                <a:schemeClr val="bg1"/>
              </a:solidFill>
            </a:endParaRPr>
          </a:p>
        </p:txBody>
      </p:sp>
      <p:grpSp>
        <p:nvGrpSpPr>
          <p:cNvPr id="112642" name="Group 2"/>
          <p:cNvGrpSpPr>
            <a:grpSpLocks/>
          </p:cNvGrpSpPr>
          <p:nvPr/>
        </p:nvGrpSpPr>
        <p:grpSpPr bwMode="auto">
          <a:xfrm>
            <a:off x="228317" y="3352800"/>
            <a:ext cx="8687083" cy="3276600"/>
            <a:chOff x="324" y="11805"/>
            <a:chExt cx="9966" cy="2730"/>
          </a:xfrm>
        </p:grpSpPr>
        <p:sp>
          <p:nvSpPr>
            <p:cNvPr id="112643" name="Text Box 3"/>
            <p:cNvSpPr txBox="1">
              <a:spLocks noChangeArrowheads="1"/>
            </p:cNvSpPr>
            <p:nvPr/>
          </p:nvSpPr>
          <p:spPr bwMode="auto">
            <a:xfrm>
              <a:off x="3915" y="11805"/>
              <a:ext cx="1440" cy="1065"/>
            </a:xfrm>
            <a:prstGeom prst="rect">
              <a:avLst/>
            </a:prstGeom>
            <a:solidFill>
              <a:srgbClr val="D8D8D8"/>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موارد دائمة</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2644" name="Text Box 4"/>
            <p:cNvSpPr txBox="1">
              <a:spLocks noChangeArrowheads="1"/>
            </p:cNvSpPr>
            <p:nvPr/>
          </p:nvSpPr>
          <p:spPr bwMode="auto">
            <a:xfrm>
              <a:off x="5760" y="11805"/>
              <a:ext cx="1485" cy="1410"/>
            </a:xfrm>
            <a:prstGeom prst="rect">
              <a:avLst/>
            </a:prstGeom>
            <a:solidFill>
              <a:srgbClr val="D8D8D8"/>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استخدامات مستقرة</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2645" name="Text Box 5" descr="5 %"/>
            <p:cNvSpPr txBox="1">
              <a:spLocks noChangeArrowheads="1"/>
            </p:cNvSpPr>
            <p:nvPr/>
          </p:nvSpPr>
          <p:spPr bwMode="auto">
            <a:xfrm>
              <a:off x="3915" y="12900"/>
              <a:ext cx="1440" cy="1635"/>
            </a:xfrm>
            <a:prstGeom prst="rect">
              <a:avLst/>
            </a:prstGeom>
            <a:pattFill prst="pct5">
              <a:fgClr>
                <a:srgbClr val="000000"/>
              </a:fgClr>
              <a:bgClr>
                <a:srgbClr val="FFFFFF"/>
              </a:bgClr>
            </a:patt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موارد جارية</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2646" name="Text Box 6" descr="10 %"/>
            <p:cNvSpPr txBox="1">
              <a:spLocks noChangeArrowheads="1"/>
            </p:cNvSpPr>
            <p:nvPr/>
          </p:nvSpPr>
          <p:spPr bwMode="auto">
            <a:xfrm>
              <a:off x="5760" y="13245"/>
              <a:ext cx="1485" cy="1245"/>
            </a:xfrm>
            <a:prstGeom prst="rect">
              <a:avLst/>
            </a:prstGeom>
            <a:pattFill prst="pct10">
              <a:fgClr>
                <a:srgbClr val="000000"/>
              </a:fgClr>
              <a:bgClr>
                <a:srgbClr val="FFFFFF"/>
              </a:bgClr>
            </a:patt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استخدامات جارية</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2647" name="AutoShape 7"/>
            <p:cNvCxnSpPr>
              <a:cxnSpLocks noChangeShapeType="1"/>
            </p:cNvCxnSpPr>
            <p:nvPr/>
          </p:nvCxnSpPr>
          <p:spPr bwMode="auto">
            <a:xfrm>
              <a:off x="5460" y="12855"/>
              <a:ext cx="1890" cy="0"/>
            </a:xfrm>
            <a:prstGeom prst="straightConnector1">
              <a:avLst/>
            </a:prstGeom>
            <a:noFill/>
            <a:ln w="31750">
              <a:solidFill>
                <a:srgbClr val="000000"/>
              </a:solidFill>
              <a:prstDash val="dash"/>
              <a:round/>
              <a:headEnd/>
              <a:tailEnd/>
            </a:ln>
          </p:spPr>
        </p:cxnSp>
        <p:cxnSp>
          <p:nvCxnSpPr>
            <p:cNvPr id="112648" name="AutoShape 8"/>
            <p:cNvCxnSpPr>
              <a:cxnSpLocks noChangeShapeType="1"/>
            </p:cNvCxnSpPr>
            <p:nvPr/>
          </p:nvCxnSpPr>
          <p:spPr bwMode="auto">
            <a:xfrm>
              <a:off x="3825" y="13245"/>
              <a:ext cx="1890" cy="0"/>
            </a:xfrm>
            <a:prstGeom prst="straightConnector1">
              <a:avLst/>
            </a:prstGeom>
            <a:noFill/>
            <a:ln w="31750">
              <a:solidFill>
                <a:srgbClr val="000000"/>
              </a:solidFill>
              <a:prstDash val="dash"/>
              <a:round/>
              <a:headEnd/>
              <a:tailEnd/>
            </a:ln>
          </p:spPr>
        </p:cxnSp>
        <p:sp>
          <p:nvSpPr>
            <p:cNvPr id="112649" name="AutoShape 9"/>
            <p:cNvSpPr>
              <a:spLocks/>
            </p:cNvSpPr>
            <p:nvPr/>
          </p:nvSpPr>
          <p:spPr bwMode="auto">
            <a:xfrm>
              <a:off x="7350" y="12870"/>
              <a:ext cx="143" cy="345"/>
            </a:xfrm>
            <a:prstGeom prst="rightBrace">
              <a:avLst>
                <a:gd name="adj1" fmla="val 20105"/>
                <a:gd name="adj2" fmla="val 50000"/>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b="1">
                <a:solidFill>
                  <a:schemeClr val="bg1"/>
                </a:solidFill>
              </a:endParaRPr>
            </a:p>
          </p:txBody>
        </p:sp>
        <p:sp>
          <p:nvSpPr>
            <p:cNvPr id="112650" name="AutoShape 10"/>
            <p:cNvSpPr>
              <a:spLocks/>
            </p:cNvSpPr>
            <p:nvPr/>
          </p:nvSpPr>
          <p:spPr bwMode="auto">
            <a:xfrm>
              <a:off x="3592" y="12900"/>
              <a:ext cx="143" cy="345"/>
            </a:xfrm>
            <a:prstGeom prst="leftBrace">
              <a:avLst>
                <a:gd name="adj1" fmla="val 20105"/>
                <a:gd name="adj2" fmla="val 50000"/>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b="1">
                <a:solidFill>
                  <a:schemeClr val="bg1"/>
                </a:solidFill>
              </a:endParaRPr>
            </a:p>
          </p:txBody>
        </p:sp>
        <p:cxnSp>
          <p:nvCxnSpPr>
            <p:cNvPr id="112651" name="AutoShape 11"/>
            <p:cNvCxnSpPr>
              <a:cxnSpLocks noChangeShapeType="1"/>
            </p:cNvCxnSpPr>
            <p:nvPr/>
          </p:nvCxnSpPr>
          <p:spPr bwMode="auto">
            <a:xfrm flipH="1">
              <a:off x="7493" y="12630"/>
              <a:ext cx="930" cy="390"/>
            </a:xfrm>
            <a:prstGeom prst="straightConnector1">
              <a:avLst/>
            </a:prstGeom>
            <a:noFill/>
            <a:ln w="31750">
              <a:solidFill>
                <a:srgbClr val="000000"/>
              </a:solidFill>
              <a:round/>
              <a:headEnd/>
              <a:tailEnd type="triangle" w="med" len="med"/>
            </a:ln>
          </p:spPr>
        </p:cxnSp>
        <p:sp>
          <p:nvSpPr>
            <p:cNvPr id="112652" name="Text Box 12"/>
            <p:cNvSpPr txBox="1">
              <a:spLocks noChangeArrowheads="1"/>
            </p:cNvSpPr>
            <p:nvPr/>
          </p:nvSpPr>
          <p:spPr bwMode="auto">
            <a:xfrm>
              <a:off x="8460" y="12186"/>
              <a:ext cx="1830" cy="89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FRNg</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rPr>
                <a:t>من الأعلى</a:t>
              </a:r>
              <a:endParaRPr kumimoji="0" lang="fr-FR" sz="2400" b="1" i="0" u="none" strike="noStrike" cap="none" normalizeH="0" baseline="0" dirty="0" smtClean="0">
                <a:ln>
                  <a:noFill/>
                </a:ln>
                <a:solidFill>
                  <a:schemeClr val="bg1"/>
                </a:solidFill>
                <a:effectLst/>
                <a:latin typeface="Arial" pitchFamily="34" charset="0"/>
              </a:endParaRPr>
            </a:p>
          </p:txBody>
        </p:sp>
        <p:sp>
          <p:nvSpPr>
            <p:cNvPr id="112653" name="Text Box 13"/>
            <p:cNvSpPr txBox="1">
              <a:spLocks noChangeArrowheads="1"/>
            </p:cNvSpPr>
            <p:nvPr/>
          </p:nvSpPr>
          <p:spPr bwMode="auto">
            <a:xfrm>
              <a:off x="324" y="12122"/>
              <a:ext cx="2196" cy="89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FRNg</a:t>
              </a:r>
              <a:r>
                <a:rPr kumimoji="0" lang="ar-DZ" sz="2400" b="1" i="0" u="none" strike="noStrike" cap="none" normalizeH="0" baseline="0" dirty="0" smtClean="0">
                  <a:ln>
                    <a:noFill/>
                  </a:ln>
                  <a:solidFill>
                    <a:schemeClr val="bg1"/>
                  </a:solidFill>
                  <a:effectLst/>
                  <a:latin typeface="Arial" pitchFamily="34" charset="0"/>
                  <a:ea typeface="Arial" pitchFamily="34" charset="0"/>
                </a:rPr>
                <a:t> </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rPr>
                <a:t>من الأسفل</a:t>
              </a:r>
              <a:endParaRPr kumimoji="0" lang="fr-FR" sz="2400" b="1" i="0" u="none" strike="noStrike" cap="none" normalizeH="0" baseline="0" dirty="0" smtClean="0">
                <a:ln>
                  <a:noFill/>
                </a:ln>
                <a:solidFill>
                  <a:schemeClr val="bg1"/>
                </a:solidFill>
                <a:effectLst/>
                <a:latin typeface="Arial" pitchFamily="34" charset="0"/>
              </a:endParaRPr>
            </a:p>
          </p:txBody>
        </p:sp>
        <p:cxnSp>
          <p:nvCxnSpPr>
            <p:cNvPr id="112654" name="AutoShape 14"/>
            <p:cNvCxnSpPr>
              <a:cxnSpLocks noChangeShapeType="1"/>
            </p:cNvCxnSpPr>
            <p:nvPr/>
          </p:nvCxnSpPr>
          <p:spPr bwMode="auto">
            <a:xfrm>
              <a:off x="2520" y="12630"/>
              <a:ext cx="1072" cy="390"/>
            </a:xfrm>
            <a:prstGeom prst="straightConnector1">
              <a:avLst/>
            </a:prstGeom>
            <a:noFill/>
            <a:ln w="31750">
              <a:solidFill>
                <a:srgbClr val="000000"/>
              </a:solidFill>
              <a:round/>
              <a:headEnd/>
              <a:tailEnd type="triangle" w="med" len="med"/>
            </a:ln>
          </p:spPr>
        </p:cxnSp>
      </p:grpSp>
    </p:spTree>
  </p:cSld>
  <p:clrMapOvr>
    <a:masterClrMapping/>
  </p:clrMapOvr>
  <p:transition>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81000"/>
            <a:ext cx="8610600" cy="6248400"/>
          </a:xfrm>
        </p:spPr>
        <p:txBody>
          <a:bodyPr>
            <a:normAutofit/>
          </a:bodyPr>
          <a:lstStyle/>
          <a:p>
            <a:pPr marL="12700" indent="-12700" algn="just" rtl="1">
              <a:buNone/>
            </a:pPr>
            <a:r>
              <a:rPr lang="ar-DZ" sz="3200" b="1" dirty="0" smtClean="0">
                <a:solidFill>
                  <a:srgbClr val="FF0000"/>
                </a:solidFill>
              </a:rPr>
              <a:t>ب. احتياج رأس المال العامل</a:t>
            </a:r>
            <a:endParaRPr lang="fr-FR" sz="3200" dirty="0" smtClean="0">
              <a:solidFill>
                <a:srgbClr val="FF0000"/>
              </a:solidFill>
            </a:endParaRPr>
          </a:p>
          <a:p>
            <a:pPr marL="12700" lvl="0" indent="-12700" algn="just" rtl="1">
              <a:buClr>
                <a:srgbClr val="FF0000"/>
              </a:buClr>
              <a:buSzPct val="100000"/>
              <a:buFont typeface="Wingdings" pitchFamily="2" charset="2"/>
              <a:buChar char="§"/>
            </a:pPr>
            <a:r>
              <a:rPr lang="ar-DZ" sz="3200" b="1" dirty="0" smtClean="0">
                <a:solidFill>
                  <a:srgbClr val="FF0000"/>
                </a:solidFill>
              </a:rPr>
              <a:t> احتياج رأس المال العامل للاستغلال </a:t>
            </a:r>
            <a:r>
              <a:rPr lang="fr-FR" sz="3200" b="1" dirty="0" smtClean="0">
                <a:solidFill>
                  <a:srgbClr val="FF0000"/>
                </a:solidFill>
              </a:rPr>
              <a:t>(</a:t>
            </a:r>
            <a:r>
              <a:rPr lang="fr-FR" sz="3200" b="1" dirty="0" err="1" smtClean="0">
                <a:solidFill>
                  <a:srgbClr val="FF0000"/>
                </a:solidFill>
              </a:rPr>
              <a:t>BFR</a:t>
            </a:r>
            <a:r>
              <a:rPr lang="fr-FR" sz="3200" b="1" baseline="-25000" dirty="0" err="1" smtClean="0">
                <a:solidFill>
                  <a:srgbClr val="FF0000"/>
                </a:solidFill>
              </a:rPr>
              <a:t>ex</a:t>
            </a:r>
            <a:r>
              <a:rPr lang="fr-FR" sz="3200" b="1" dirty="0" smtClean="0">
                <a:solidFill>
                  <a:srgbClr val="FF0000"/>
                </a:solidFill>
              </a:rPr>
              <a:t>)</a:t>
            </a:r>
            <a:r>
              <a:rPr lang="ar-DZ" sz="3200" b="1" dirty="0" smtClean="0">
                <a:solidFill>
                  <a:srgbClr val="FF0000"/>
                </a:solidFill>
              </a:rPr>
              <a:t> : </a:t>
            </a:r>
            <a:endParaRPr lang="fr-FR" sz="3200" dirty="0" smtClean="0">
              <a:solidFill>
                <a:srgbClr val="FF0000"/>
              </a:solidFill>
            </a:endParaRPr>
          </a:p>
          <a:p>
            <a:pPr marL="12700" indent="-12700" algn="just">
              <a:buNone/>
            </a:pPr>
            <a:r>
              <a:rPr lang="fr-FR" b="1" dirty="0" err="1" smtClean="0">
                <a:solidFill>
                  <a:schemeClr val="bg1"/>
                </a:solidFill>
              </a:rPr>
              <a:t>BFR</a:t>
            </a:r>
            <a:r>
              <a:rPr lang="fr-FR" b="1" baseline="-25000" dirty="0" err="1" smtClean="0">
                <a:solidFill>
                  <a:schemeClr val="bg1"/>
                </a:solidFill>
              </a:rPr>
              <a:t>ex</a:t>
            </a:r>
            <a:r>
              <a:rPr lang="fr-FR" b="1" baseline="-25000" dirty="0" smtClean="0">
                <a:solidFill>
                  <a:schemeClr val="bg1"/>
                </a:solidFill>
              </a:rPr>
              <a:t> </a:t>
            </a:r>
            <a:r>
              <a:rPr lang="fr-FR" b="1" dirty="0" smtClean="0">
                <a:solidFill>
                  <a:schemeClr val="bg1"/>
                </a:solidFill>
              </a:rPr>
              <a:t>= </a:t>
            </a:r>
            <a:r>
              <a:rPr lang="fr-FR" b="1" dirty="0" err="1" smtClean="0">
                <a:solidFill>
                  <a:schemeClr val="bg1"/>
                </a:solidFill>
              </a:rPr>
              <a:t>E</a:t>
            </a:r>
            <a:r>
              <a:rPr lang="fr-FR" b="1" baseline="-25000" dirty="0" err="1" smtClean="0">
                <a:solidFill>
                  <a:schemeClr val="bg1"/>
                </a:solidFill>
              </a:rPr>
              <a:t>ex</a:t>
            </a:r>
            <a:r>
              <a:rPr lang="fr-FR" b="1" dirty="0" smtClean="0">
                <a:solidFill>
                  <a:schemeClr val="bg1"/>
                </a:solidFill>
              </a:rPr>
              <a:t> – Rex = 191770 – 107610 = </a:t>
            </a:r>
            <a:r>
              <a:rPr lang="fr-FR" b="1" dirty="0" smtClean="0">
                <a:solidFill>
                  <a:srgbClr val="FF0000"/>
                </a:solidFill>
              </a:rPr>
              <a:t>84160 &gt; 0.</a:t>
            </a:r>
          </a:p>
          <a:p>
            <a:pPr marL="12700" indent="-12700" algn="just" rtl="1">
              <a:buNone/>
            </a:pPr>
            <a:r>
              <a:rPr lang="ar-DZ" sz="3200" b="1" dirty="0" smtClean="0">
                <a:solidFill>
                  <a:srgbClr val="FF0000"/>
                </a:solidFill>
              </a:rPr>
              <a:t>حيث:</a:t>
            </a:r>
          </a:p>
          <a:p>
            <a:pPr marL="12700" indent="-12700" algn="just" rtl="1">
              <a:buNone/>
            </a:pPr>
            <a:r>
              <a:rPr lang="ar-DZ" b="1" dirty="0" smtClean="0">
                <a:solidFill>
                  <a:schemeClr val="bg1"/>
                </a:solidFill>
              </a:rPr>
              <a:t> </a:t>
            </a:r>
            <a:r>
              <a:rPr lang="fr-FR" b="1" dirty="0" err="1" smtClean="0">
                <a:solidFill>
                  <a:schemeClr val="bg1"/>
                </a:solidFill>
              </a:rPr>
              <a:t>E</a:t>
            </a:r>
            <a:r>
              <a:rPr lang="fr-FR" b="1" baseline="-25000" dirty="0" err="1" smtClean="0">
                <a:solidFill>
                  <a:schemeClr val="bg1"/>
                </a:solidFill>
              </a:rPr>
              <a:t>ex</a:t>
            </a:r>
            <a:r>
              <a:rPr lang="ar-DZ" b="1" dirty="0" smtClean="0">
                <a:solidFill>
                  <a:schemeClr val="bg1"/>
                </a:solidFill>
              </a:rPr>
              <a:t> استخدامات الاستغلال </a:t>
            </a:r>
            <a:r>
              <a:rPr lang="fr-FR" b="1" dirty="0" smtClean="0">
                <a:solidFill>
                  <a:schemeClr val="bg1"/>
                </a:solidFill>
              </a:rPr>
              <a:t>Emplois d’exploitation</a:t>
            </a:r>
            <a:endParaRPr lang="ar-DZ" b="1" dirty="0" smtClean="0">
              <a:solidFill>
                <a:schemeClr val="bg1"/>
              </a:solidFill>
            </a:endParaRPr>
          </a:p>
          <a:p>
            <a:pPr marL="12700" indent="-12700" algn="just" rtl="1">
              <a:buNone/>
            </a:pPr>
            <a:r>
              <a:rPr lang="fr-FR" b="1" dirty="0" smtClean="0">
                <a:solidFill>
                  <a:schemeClr val="bg1"/>
                </a:solidFill>
              </a:rPr>
              <a:t>R</a:t>
            </a:r>
            <a:r>
              <a:rPr lang="fr-FR" b="1" baseline="-25000" dirty="0" smtClean="0">
                <a:solidFill>
                  <a:schemeClr val="bg1"/>
                </a:solidFill>
              </a:rPr>
              <a:t>ex</a:t>
            </a:r>
            <a:r>
              <a:rPr lang="ar-DZ" b="1" dirty="0" smtClean="0">
                <a:solidFill>
                  <a:schemeClr val="bg1"/>
                </a:solidFill>
              </a:rPr>
              <a:t> موارد الاستغلال </a:t>
            </a:r>
            <a:r>
              <a:rPr lang="fr-FR" b="1" dirty="0" smtClean="0">
                <a:solidFill>
                  <a:schemeClr val="bg1"/>
                </a:solidFill>
              </a:rPr>
              <a:t>Ressources d’exploitation</a:t>
            </a:r>
            <a:r>
              <a:rPr lang="ar-DZ" b="1" dirty="0" smtClean="0">
                <a:solidFill>
                  <a:schemeClr val="bg1"/>
                </a:solidFill>
              </a:rPr>
              <a:t>.</a:t>
            </a:r>
            <a:endParaRPr lang="fr-FR" b="1" dirty="0" smtClean="0">
              <a:solidFill>
                <a:schemeClr val="bg1"/>
              </a:solidFill>
            </a:endParaRPr>
          </a:p>
          <a:p>
            <a:pPr marL="12700" indent="-12700" algn="just" rtl="1">
              <a:buNone/>
            </a:pPr>
            <a:r>
              <a:rPr lang="ar-DZ" sz="3200" b="1" dirty="0" smtClean="0">
                <a:solidFill>
                  <a:srgbClr val="FF0000"/>
                </a:solidFill>
              </a:rPr>
              <a:t>تعليق:</a:t>
            </a:r>
          </a:p>
          <a:p>
            <a:pPr marL="12700" indent="-12700" algn="just" rtl="1">
              <a:buNone/>
            </a:pPr>
            <a:r>
              <a:rPr lang="ar-DZ" b="1" dirty="0" smtClean="0">
                <a:solidFill>
                  <a:schemeClr val="bg1"/>
                </a:solidFill>
              </a:rPr>
              <a:t> احتياج رأس المال العامل للاستغلال موجب، مما يعني أن المؤسسة تحتاج إلى مبلغ 84160 لتغطية </a:t>
            </a:r>
            <a:r>
              <a:rPr lang="ar-DZ" b="1" dirty="0" err="1" smtClean="0">
                <a:solidFill>
                  <a:schemeClr val="bg1"/>
                </a:solidFill>
              </a:rPr>
              <a:t>احتياح</a:t>
            </a:r>
            <a:r>
              <a:rPr lang="ar-DZ" b="1" dirty="0" smtClean="0">
                <a:solidFill>
                  <a:schemeClr val="bg1"/>
                </a:solidFill>
              </a:rPr>
              <a:t> نشاطها العادية( الاستغلال)، وهذا بسبب بطء دوران مخزونات البضاعة(بطء البيع)، ومنح آجال أطول للزبائن للتحصيل، مقارنة مع الحصول على آجال قصيرة للتسديد للموردين.</a:t>
            </a:r>
            <a:endParaRPr lang="fr-FR" b="1" dirty="0" smtClean="0">
              <a:solidFill>
                <a:schemeClr val="bg1"/>
              </a:solidFill>
            </a:endParaRPr>
          </a:p>
          <a:p>
            <a:pPr algn="just" rtl="1">
              <a:buNone/>
            </a:pPr>
            <a:endParaRPr lang="fr-FR" b="1" dirty="0">
              <a:solidFill>
                <a:schemeClr val="bg1"/>
              </a:solidFill>
            </a:endParaRPr>
          </a:p>
        </p:txBody>
      </p:sp>
    </p:spTree>
  </p:cSld>
  <p:clrMapOvr>
    <a:masterClrMapping/>
  </p:clrMapOvr>
  <p:transition>
    <p:wheel spokes="2"/>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86800" cy="6248400"/>
          </a:xfrm>
        </p:spPr>
        <p:txBody>
          <a:bodyPr>
            <a:noAutofit/>
          </a:bodyPr>
          <a:lstStyle/>
          <a:p>
            <a:pPr marL="12700" lvl="0" indent="-12700" algn="just" rtl="1">
              <a:buClr>
                <a:srgbClr val="FF0000"/>
              </a:buClr>
              <a:buSzPct val="100000"/>
              <a:buFont typeface="Wingdings" pitchFamily="2" charset="2"/>
              <a:buChar char="§"/>
            </a:pPr>
            <a:r>
              <a:rPr lang="ar-DZ" sz="3200" b="1" dirty="0" smtClean="0">
                <a:solidFill>
                  <a:srgbClr val="FF0000"/>
                </a:solidFill>
              </a:rPr>
              <a:t> احتياج رأس المال العامل لخارج الاستغلال </a:t>
            </a:r>
            <a:r>
              <a:rPr lang="fr-FR" sz="3200" b="1" dirty="0" smtClean="0">
                <a:solidFill>
                  <a:srgbClr val="FF0000"/>
                </a:solidFill>
              </a:rPr>
              <a:t>(</a:t>
            </a:r>
            <a:r>
              <a:rPr lang="fr-FR" sz="3200" b="1" dirty="0" err="1" smtClean="0">
                <a:solidFill>
                  <a:srgbClr val="FF0000"/>
                </a:solidFill>
              </a:rPr>
              <a:t>BFR</a:t>
            </a:r>
            <a:r>
              <a:rPr lang="fr-FR" sz="3200" b="1" baseline="-25000" dirty="0" err="1" smtClean="0">
                <a:solidFill>
                  <a:srgbClr val="FF0000"/>
                </a:solidFill>
              </a:rPr>
              <a:t>hex</a:t>
            </a:r>
            <a:r>
              <a:rPr lang="fr-FR" sz="3200" b="1" dirty="0" smtClean="0">
                <a:solidFill>
                  <a:srgbClr val="FF0000"/>
                </a:solidFill>
              </a:rPr>
              <a:t>)</a:t>
            </a:r>
            <a:r>
              <a:rPr lang="ar-DZ" sz="3200" b="1" dirty="0" smtClean="0">
                <a:solidFill>
                  <a:srgbClr val="FF0000"/>
                </a:solidFill>
              </a:rPr>
              <a:t>:</a:t>
            </a:r>
          </a:p>
          <a:p>
            <a:pPr marL="12700" lvl="0" indent="-12700" algn="just" rtl="1"/>
            <a:endParaRPr lang="fr-FR" sz="3200" b="1" dirty="0" smtClean="0">
              <a:solidFill>
                <a:srgbClr val="FF0000"/>
              </a:solidFill>
            </a:endParaRPr>
          </a:p>
          <a:p>
            <a:pPr marL="12700" indent="-12700" algn="just">
              <a:buNone/>
            </a:pPr>
            <a:r>
              <a:rPr lang="fr-FR" b="1" dirty="0" err="1" smtClean="0">
                <a:solidFill>
                  <a:schemeClr val="bg1"/>
                </a:solidFill>
              </a:rPr>
              <a:t>BFR</a:t>
            </a:r>
            <a:r>
              <a:rPr lang="fr-FR" b="1" baseline="-25000" dirty="0" err="1" smtClean="0">
                <a:solidFill>
                  <a:schemeClr val="bg1"/>
                </a:solidFill>
              </a:rPr>
              <a:t>hex</a:t>
            </a:r>
            <a:r>
              <a:rPr lang="fr-FR" b="1" dirty="0" smtClean="0">
                <a:solidFill>
                  <a:schemeClr val="bg1"/>
                </a:solidFill>
              </a:rPr>
              <a:t> = </a:t>
            </a:r>
            <a:r>
              <a:rPr lang="fr-FR" b="1" dirty="0" err="1" smtClean="0">
                <a:solidFill>
                  <a:schemeClr val="bg1"/>
                </a:solidFill>
              </a:rPr>
              <a:t>E</a:t>
            </a:r>
            <a:r>
              <a:rPr lang="fr-FR" b="1" baseline="-25000" dirty="0" err="1" smtClean="0">
                <a:solidFill>
                  <a:schemeClr val="bg1"/>
                </a:solidFill>
              </a:rPr>
              <a:t>hex</a:t>
            </a:r>
            <a:r>
              <a:rPr lang="fr-FR" b="1" dirty="0" smtClean="0">
                <a:solidFill>
                  <a:schemeClr val="bg1"/>
                </a:solidFill>
              </a:rPr>
              <a:t> – </a:t>
            </a:r>
            <a:r>
              <a:rPr lang="fr-FR" b="1" dirty="0" err="1" smtClean="0">
                <a:solidFill>
                  <a:schemeClr val="bg1"/>
                </a:solidFill>
              </a:rPr>
              <a:t>R</a:t>
            </a:r>
            <a:r>
              <a:rPr lang="fr-FR" b="1" baseline="-25000" dirty="0" err="1" smtClean="0">
                <a:solidFill>
                  <a:schemeClr val="bg1"/>
                </a:solidFill>
              </a:rPr>
              <a:t>hex</a:t>
            </a:r>
            <a:r>
              <a:rPr lang="fr-FR" b="1" dirty="0" smtClean="0">
                <a:solidFill>
                  <a:schemeClr val="bg1"/>
                </a:solidFill>
              </a:rPr>
              <a:t> = 32090 – 163100 = </a:t>
            </a:r>
            <a:r>
              <a:rPr lang="fr-FR" b="1" dirty="0" smtClean="0">
                <a:solidFill>
                  <a:srgbClr val="FF0000"/>
                </a:solidFill>
              </a:rPr>
              <a:t>- 131010 &lt; 0.</a:t>
            </a:r>
          </a:p>
          <a:p>
            <a:pPr marL="12700" indent="-12700" algn="just" rtl="1"/>
            <a:r>
              <a:rPr lang="ar-DZ" sz="3200" b="1" dirty="0" smtClean="0">
                <a:solidFill>
                  <a:srgbClr val="FF0000"/>
                </a:solidFill>
              </a:rPr>
              <a:t>حيث:</a:t>
            </a:r>
          </a:p>
          <a:p>
            <a:pPr marL="12700" indent="-12700" algn="just" rtl="1"/>
            <a:r>
              <a:rPr lang="ar-DZ" b="1" dirty="0" smtClean="0">
                <a:solidFill>
                  <a:schemeClr val="bg1"/>
                </a:solidFill>
              </a:rPr>
              <a:t> </a:t>
            </a:r>
            <a:r>
              <a:rPr lang="fr-FR" b="1" dirty="0" err="1" smtClean="0">
                <a:solidFill>
                  <a:schemeClr val="bg1"/>
                </a:solidFill>
              </a:rPr>
              <a:t>E</a:t>
            </a:r>
            <a:r>
              <a:rPr lang="fr-FR" b="1" baseline="-25000" dirty="0" err="1" smtClean="0">
                <a:solidFill>
                  <a:schemeClr val="bg1"/>
                </a:solidFill>
              </a:rPr>
              <a:t>hex</a:t>
            </a:r>
            <a:r>
              <a:rPr lang="ar-DZ" b="1" dirty="0" smtClean="0">
                <a:solidFill>
                  <a:schemeClr val="bg1"/>
                </a:solidFill>
              </a:rPr>
              <a:t> استخدامات خارج الاستغلال </a:t>
            </a:r>
            <a:r>
              <a:rPr lang="fr-FR" b="1" dirty="0" smtClean="0">
                <a:solidFill>
                  <a:schemeClr val="bg1"/>
                </a:solidFill>
              </a:rPr>
              <a:t>Emplois hors exploitation</a:t>
            </a:r>
            <a:endParaRPr lang="ar-DZ" b="1" dirty="0" smtClean="0">
              <a:solidFill>
                <a:schemeClr val="bg1"/>
              </a:solidFill>
            </a:endParaRPr>
          </a:p>
          <a:p>
            <a:pPr marL="12700" indent="-12700" algn="just" rtl="1"/>
            <a:r>
              <a:rPr lang="fr-FR" b="1" dirty="0" err="1" smtClean="0">
                <a:solidFill>
                  <a:schemeClr val="bg1"/>
                </a:solidFill>
              </a:rPr>
              <a:t>R</a:t>
            </a:r>
            <a:r>
              <a:rPr lang="fr-FR" b="1" baseline="-25000" dirty="0" err="1" smtClean="0">
                <a:solidFill>
                  <a:schemeClr val="bg1"/>
                </a:solidFill>
              </a:rPr>
              <a:t>hex</a:t>
            </a:r>
            <a:r>
              <a:rPr lang="ar-DZ" b="1" dirty="0" smtClean="0">
                <a:solidFill>
                  <a:schemeClr val="bg1"/>
                </a:solidFill>
              </a:rPr>
              <a:t> موارد خارج الاستغلال</a:t>
            </a:r>
            <a:r>
              <a:rPr lang="fr-FR" b="1" dirty="0" smtClean="0">
                <a:solidFill>
                  <a:schemeClr val="bg1"/>
                </a:solidFill>
              </a:rPr>
              <a:t>Ressources hors exploitation</a:t>
            </a:r>
            <a:r>
              <a:rPr lang="ar-DZ" b="1" dirty="0" smtClean="0">
                <a:solidFill>
                  <a:schemeClr val="bg1"/>
                </a:solidFill>
              </a:rPr>
              <a:t>.</a:t>
            </a:r>
          </a:p>
          <a:p>
            <a:pPr marL="12700" indent="-12700" algn="just" rtl="1"/>
            <a:endParaRPr lang="fr-FR" b="1" dirty="0" smtClean="0">
              <a:solidFill>
                <a:schemeClr val="bg1"/>
              </a:solidFill>
            </a:endParaRPr>
          </a:p>
          <a:p>
            <a:pPr marL="12700" indent="-12700" algn="just" rtl="1"/>
            <a:r>
              <a:rPr lang="ar-DZ" sz="3200" b="1" dirty="0" smtClean="0">
                <a:solidFill>
                  <a:srgbClr val="FF0000"/>
                </a:solidFill>
              </a:rPr>
              <a:t>تعليق: </a:t>
            </a:r>
          </a:p>
          <a:p>
            <a:pPr marL="12700" indent="-12700" algn="just" rtl="1"/>
            <a:r>
              <a:rPr lang="ar-DZ" b="1" dirty="0" smtClean="0">
                <a:solidFill>
                  <a:schemeClr val="bg1"/>
                </a:solidFill>
              </a:rPr>
              <a:t>احتياج رأس المال العامل لخارج الاستغلال سالب، مما يعني أن النشاط الاستثنائي يولد مورد مالي صافي 131010، مما يمكن من توفير السيولة لتغطية كامل احتياج النشاط العادي( الاستغلال)، إلا أنه لا يجب التعويل  كثيرا على هذا المورد الإضافي، لأنه طارئ ومتقلب، ولا يتكرر كل سنة.</a:t>
            </a:r>
            <a:endParaRPr lang="fr-FR" b="1" dirty="0" smtClean="0">
              <a:solidFill>
                <a:schemeClr val="bg1"/>
              </a:solidFill>
            </a:endParaRPr>
          </a:p>
          <a:p>
            <a:pPr marL="12700" indent="-12700" algn="just" rtl="1"/>
            <a:endParaRPr lang="fr-FR" b="1" dirty="0">
              <a:solidFill>
                <a:schemeClr val="bg1"/>
              </a:solidFill>
            </a:endParaRPr>
          </a:p>
        </p:txBody>
      </p:sp>
    </p:spTree>
  </p:cSld>
  <p:clrMapOvr>
    <a:masterClrMapping/>
  </p:clrMapOvr>
  <p:transition>
    <p:wheel spokes="3"/>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533400"/>
          <a:ext cx="9161698" cy="6211824"/>
        </p:xfrm>
        <a:graphic>
          <a:graphicData uri="http://schemas.openxmlformats.org/drawingml/2006/table">
            <a:tbl>
              <a:tblPr/>
              <a:tblGrid>
                <a:gridCol w="890837"/>
                <a:gridCol w="2196874"/>
                <a:gridCol w="564286"/>
                <a:gridCol w="894341"/>
                <a:gridCol w="808499"/>
                <a:gridCol w="911261"/>
                <a:gridCol w="2340251"/>
                <a:gridCol w="555349"/>
              </a:tblGrid>
              <a:tr h="460585">
                <a:tc>
                  <a:txBody>
                    <a:bodyPr/>
                    <a:lstStyle/>
                    <a:p>
                      <a:pPr marL="0" marR="0" algn="ctr" rtl="1">
                        <a:spcBef>
                          <a:spcPts val="0"/>
                        </a:spcBef>
                        <a:spcAft>
                          <a:spcPts val="0"/>
                        </a:spcAft>
                      </a:pPr>
                      <a:r>
                        <a:rPr lang="ar-SA" sz="1800" b="1" dirty="0" smtClean="0">
                          <a:solidFill>
                            <a:schemeClr val="bg1"/>
                          </a:solidFill>
                          <a:latin typeface="Times New Roman"/>
                          <a:ea typeface="Calibri"/>
                          <a:cs typeface="Arial"/>
                        </a:rPr>
                        <a:t>مبلغ</a:t>
                      </a:r>
                      <a:r>
                        <a:rPr lang="ar-DZ" sz="1800" b="1" dirty="0" smtClean="0">
                          <a:solidFill>
                            <a:schemeClr val="bg1"/>
                          </a:solidFill>
                          <a:latin typeface="Times New Roman"/>
                          <a:ea typeface="Calibri"/>
                          <a:cs typeface="Arial"/>
                        </a:rPr>
                        <a:t> صافي</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a:ea typeface="Calibri"/>
                          <a:cs typeface="Arial"/>
                        </a:rPr>
                        <a:t>خصوم</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a:solidFill>
                            <a:schemeClr val="bg1"/>
                          </a:solidFill>
                          <a:latin typeface="Times New Roman"/>
                          <a:ea typeface="Calibri"/>
                          <a:cs typeface="Arial"/>
                        </a:rPr>
                        <a:t>ر/ح</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a:solidFill>
                            <a:schemeClr val="bg1"/>
                          </a:solidFill>
                          <a:latin typeface="Times New Roman"/>
                          <a:ea typeface="Calibri"/>
                          <a:cs typeface="Arial"/>
                        </a:rPr>
                        <a:t>ق م صافية</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a:solidFill>
                            <a:schemeClr val="bg1"/>
                          </a:solidFill>
                          <a:latin typeface="Times New Roman"/>
                          <a:ea typeface="Calibri"/>
                          <a:cs typeface="Arial"/>
                        </a:rPr>
                        <a:t>اهتلاكات ومؤونات</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a:solidFill>
                            <a:schemeClr val="bg1"/>
                          </a:solidFill>
                          <a:latin typeface="Times New Roman"/>
                          <a:ea typeface="Calibri"/>
                          <a:cs typeface="Arial"/>
                        </a:rPr>
                        <a:t>ق م إجمالية</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a:ea typeface="Calibri"/>
                          <a:cs typeface="Arial"/>
                        </a:rPr>
                        <a:t>أصول</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dirty="0">
                          <a:solidFill>
                            <a:schemeClr val="bg1"/>
                          </a:solidFill>
                          <a:latin typeface="Times New Roman"/>
                          <a:ea typeface="Calibri"/>
                          <a:cs typeface="Arial"/>
                        </a:rPr>
                        <a:t>ر/ح</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4760">
                <a:tc>
                  <a:txBody>
                    <a:bodyPr/>
                    <a:lstStyle/>
                    <a:p>
                      <a:pPr marL="0" marR="0" algn="r" rtl="1">
                        <a:spcBef>
                          <a:spcPts val="0"/>
                        </a:spcBef>
                        <a:spcAft>
                          <a:spcPts val="0"/>
                        </a:spcAft>
                        <a:tabLst>
                          <a:tab pos="203835" algn="l"/>
                          <a:tab pos="254000" algn="ctr"/>
                        </a:tabLst>
                      </a:pPr>
                      <a:r>
                        <a:rPr lang="ar-SA" sz="1800" b="1" dirty="0">
                          <a:solidFill>
                            <a:schemeClr val="bg1"/>
                          </a:solidFill>
                          <a:highlight>
                            <a:srgbClr val="C0C0C0"/>
                          </a:highlight>
                          <a:latin typeface="Times New Roman"/>
                          <a:ea typeface="Calibri"/>
                          <a:cs typeface="Arial"/>
                        </a:rPr>
                        <a:t>280900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highlight>
                            <a:srgbClr val="C0C0C0"/>
                          </a:highlight>
                          <a:latin typeface="Times New Roman"/>
                          <a:ea typeface="Calibri"/>
                          <a:cs typeface="Arial"/>
                        </a:rPr>
                        <a:t>229800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104600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fr-FR" sz="1800" b="1" dirty="0">
                          <a:solidFill>
                            <a:schemeClr val="bg1"/>
                          </a:solidFill>
                          <a:latin typeface="Arial"/>
                          <a:ea typeface="Calibri"/>
                          <a:cs typeface="Arial"/>
                        </a:rPr>
                        <a:t>5200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120000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1400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47200</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2500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196370</a:t>
                      </a: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107610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74900</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smtClean="0">
                          <a:solidFill>
                            <a:schemeClr val="bg1"/>
                          </a:solidFill>
                          <a:latin typeface="Times New Roman"/>
                          <a:ea typeface="Calibri"/>
                          <a:cs typeface="Arial"/>
                        </a:rPr>
                        <a:t>10860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ar-DZ" sz="1800" b="1" dirty="0" smtClean="0">
                        <a:solidFill>
                          <a:schemeClr val="bg1"/>
                        </a:solidFill>
                        <a:latin typeface="Times New Roman"/>
                        <a:ea typeface="Calibri"/>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3000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ar-DZ" sz="1800" b="1" dirty="0" smtClean="0">
                        <a:solidFill>
                          <a:schemeClr val="bg1"/>
                        </a:solidFill>
                        <a:latin typeface="Times New Roman"/>
                        <a:ea typeface="Calibri"/>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dirty="0">
                          <a:solidFill>
                            <a:schemeClr val="bg1"/>
                          </a:solidFill>
                          <a:highlight>
                            <a:srgbClr val="C0C0C0"/>
                          </a:highlight>
                          <a:latin typeface="Times New Roman"/>
                          <a:ea typeface="Calibri"/>
                          <a:cs typeface="Arial"/>
                        </a:rPr>
                        <a:t>حسابات رأس المال</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highlight>
                            <a:srgbClr val="C0C0C0"/>
                          </a:highlight>
                          <a:latin typeface="Times New Roman"/>
                          <a:ea typeface="Calibri"/>
                          <a:cs typeface="Arial"/>
                        </a:rPr>
                        <a:t>رأس مال خاص</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رأس مال صادر</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احتياطات </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نتيجة الدورة الصافية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highlight>
                            <a:srgbClr val="C0C0C0"/>
                          </a:highlight>
                          <a:latin typeface="Times New Roman"/>
                          <a:ea typeface="Calibri"/>
                          <a:cs typeface="Arial"/>
                        </a:rPr>
                        <a:t>خصوم غير جارية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مؤونات أعباء وخسائر </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قروض بنكية</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    قروض وديون أخرى </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highlight>
                            <a:srgbClr val="C0C0C0"/>
                          </a:highlight>
                          <a:latin typeface="Times New Roman"/>
                          <a:ea typeface="Calibri"/>
                          <a:cs typeface="Arial"/>
                        </a:rPr>
                        <a:t>الخصوم </a:t>
                      </a:r>
                      <a:r>
                        <a:rPr lang="ar-SA" sz="1800" b="1" dirty="0" smtClean="0">
                          <a:solidFill>
                            <a:schemeClr val="bg1"/>
                          </a:solidFill>
                          <a:highlight>
                            <a:srgbClr val="C0C0C0"/>
                          </a:highlight>
                          <a:latin typeface="Times New Roman"/>
                          <a:ea typeface="Calibri"/>
                          <a:cs typeface="Arial"/>
                        </a:rPr>
                        <a:t>الجارية</a:t>
                      </a: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حسابات الغير الدائنة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موردون وح </a:t>
                      </a:r>
                      <a:r>
                        <a:rPr lang="ar-SA" sz="1800" b="1" dirty="0" err="1" smtClean="0">
                          <a:solidFill>
                            <a:schemeClr val="bg1"/>
                          </a:solidFill>
                          <a:latin typeface="Times New Roman"/>
                          <a:ea typeface="Calibri"/>
                          <a:cs typeface="Arial"/>
                        </a:rPr>
                        <a:t>م</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موردو التثبيتات</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smtClean="0">
                          <a:solidFill>
                            <a:schemeClr val="bg1"/>
                          </a:solidFill>
                          <a:latin typeface="Times New Roman"/>
                          <a:ea typeface="Calibri"/>
                          <a:cs typeface="Arial"/>
                        </a:rPr>
                        <a:t>ضرائب </a:t>
                      </a:r>
                      <a:r>
                        <a:rPr lang="ar-SA" sz="1800" b="1" dirty="0">
                          <a:solidFill>
                            <a:schemeClr val="bg1"/>
                          </a:solidFill>
                          <a:latin typeface="Times New Roman"/>
                          <a:ea typeface="Calibri"/>
                          <a:cs typeface="Arial"/>
                        </a:rPr>
                        <a:t>على </a:t>
                      </a:r>
                      <a:r>
                        <a:rPr lang="ar-SA" sz="1800" b="1" dirty="0" smtClean="0">
                          <a:solidFill>
                            <a:schemeClr val="bg1"/>
                          </a:solidFill>
                          <a:latin typeface="Times New Roman"/>
                          <a:ea typeface="Calibri"/>
                          <a:cs typeface="Arial"/>
                        </a:rPr>
                        <a:t>النتائج</a:t>
                      </a:r>
                      <a:endParaRPr lang="ar-DZ" sz="1800" b="1" dirty="0" smtClean="0">
                        <a:solidFill>
                          <a:schemeClr val="bg1"/>
                        </a:solidFill>
                        <a:latin typeface="Times New Roman"/>
                        <a:ea typeface="Calibri"/>
                        <a:cs typeface="Arial"/>
                      </a:endParaRPr>
                    </a:p>
                    <a:p>
                      <a:pPr marL="0" marR="0" algn="ctr" rtl="1">
                        <a:spcBef>
                          <a:spcPts val="0"/>
                        </a:spcBef>
                        <a:spcAft>
                          <a:spcPts val="0"/>
                        </a:spcAft>
                      </a:pPr>
                      <a:r>
                        <a:rPr lang="ar-SA" sz="1800" b="1" dirty="0" smtClean="0">
                          <a:solidFill>
                            <a:srgbClr val="FF0000"/>
                          </a:solidFill>
                          <a:latin typeface="Times New Roman"/>
                          <a:ea typeface="Calibri"/>
                          <a:cs typeface="Arial"/>
                        </a:rPr>
                        <a:t>خزينة الخصوم(ح </a:t>
                      </a:r>
                      <a:r>
                        <a:rPr lang="ar-SA" sz="1800" b="1" dirty="0" err="1">
                          <a:solidFill>
                            <a:srgbClr val="FF0000"/>
                          </a:solidFill>
                          <a:latin typeface="Times New Roman"/>
                          <a:ea typeface="Calibri"/>
                          <a:cs typeface="Arial"/>
                        </a:rPr>
                        <a:t>جاربة</a:t>
                      </a:r>
                      <a:r>
                        <a:rPr lang="ar-SA" sz="1800" b="1" dirty="0">
                          <a:solidFill>
                            <a:srgbClr val="FF0000"/>
                          </a:solidFill>
                          <a:latin typeface="Times New Roman"/>
                          <a:ea typeface="Calibri"/>
                          <a:cs typeface="Arial"/>
                        </a:rPr>
                        <a:t>)</a:t>
                      </a:r>
                      <a:endParaRPr lang="fr-FR" sz="1800" dirty="0">
                        <a:solidFill>
                          <a:srgbClr val="FF0000"/>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اعتمادات جارية </a:t>
                      </a:r>
                      <a:r>
                        <a:rPr lang="ar-SA" sz="1800" b="1" dirty="0">
                          <a:solidFill>
                            <a:schemeClr val="bg1"/>
                          </a:solidFill>
                          <a:latin typeface="Times New Roman"/>
                          <a:ea typeface="Calibri"/>
                          <a:cs typeface="Arial"/>
                        </a:rPr>
                        <a:t>للبنك</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1800" b="1" dirty="0">
                          <a:solidFill>
                            <a:schemeClr val="bg1"/>
                          </a:solidFill>
                          <a:latin typeface="Times New Roman"/>
                          <a:ea typeface="Calibri"/>
                          <a:cs typeface="Arial"/>
                        </a:rPr>
                        <a:t>1</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101</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106</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12</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15</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164</a:t>
                      </a:r>
                      <a:endParaRPr lang="fr-FR" sz="1800" dirty="0">
                        <a:solidFill>
                          <a:schemeClr val="bg1"/>
                        </a:solidFill>
                        <a:latin typeface="Times New Roman"/>
                        <a:ea typeface="Times New Roman"/>
                        <a:cs typeface="Arial"/>
                      </a:endParaRPr>
                    </a:p>
                    <a:p>
                      <a:pPr marL="0" marR="0" algn="r" rtl="1">
                        <a:lnSpc>
                          <a:spcPct val="100000"/>
                        </a:lnSpc>
                        <a:spcBef>
                          <a:spcPts val="0"/>
                        </a:spcBef>
                        <a:spcAft>
                          <a:spcPts val="0"/>
                        </a:spcAft>
                      </a:pPr>
                      <a:r>
                        <a:rPr kumimoji="0" lang="ar-SA" sz="1800" b="1" kern="1200" dirty="0" smtClean="0">
                          <a:solidFill>
                            <a:schemeClr val="bg1"/>
                          </a:solidFill>
                          <a:latin typeface="Times New Roman"/>
                          <a:ea typeface="Calibri"/>
                          <a:cs typeface="Arial"/>
                        </a:rPr>
                        <a:t>168</a:t>
                      </a:r>
                      <a:endParaRPr kumimoji="0" lang="fr-FR" sz="1800" b="1" kern="1200" dirty="0">
                        <a:solidFill>
                          <a:schemeClr val="bg1"/>
                        </a:solidFill>
                        <a:latin typeface="Times New Roman"/>
                        <a:ea typeface="Calibri"/>
                        <a:cs typeface="Arial"/>
                      </a:endParaRPr>
                    </a:p>
                    <a:p>
                      <a:pPr marL="0" marR="0" algn="r" rtl="1">
                        <a:lnSpc>
                          <a:spcPct val="150000"/>
                        </a:lnSpc>
                        <a:spcBef>
                          <a:spcPts val="0"/>
                        </a:spcBef>
                        <a:spcAft>
                          <a:spcPts val="0"/>
                        </a:spcAft>
                      </a:pPr>
                      <a:r>
                        <a:rPr lang="ar-SA" sz="2800" dirty="0" smtClean="0">
                          <a:solidFill>
                            <a:schemeClr val="tx1"/>
                          </a:solidFill>
                          <a:latin typeface="Times New Roman"/>
                          <a:ea typeface="Calibri"/>
                          <a:cs typeface="Arial"/>
                        </a:rPr>
                        <a:t>/</a:t>
                      </a:r>
                      <a:r>
                        <a:rPr lang="ar-DZ" sz="2800" dirty="0" smtClean="0">
                          <a:solidFill>
                            <a:schemeClr val="bg1"/>
                          </a:solidFill>
                          <a:latin typeface="Times New Roman"/>
                          <a:ea typeface="Calibri"/>
                          <a:cs typeface="Arial"/>
                        </a:rPr>
                        <a:t> </a:t>
                      </a:r>
                      <a:r>
                        <a:rPr lang="ar-DZ" sz="1800" dirty="0" smtClean="0">
                          <a:solidFill>
                            <a:schemeClr val="bg1"/>
                          </a:solidFill>
                          <a:latin typeface="Times New Roman"/>
                          <a:ea typeface="Calibri"/>
                          <a:cs typeface="Arial"/>
                        </a:rPr>
                        <a:t>/</a:t>
                      </a:r>
                    </a:p>
                    <a:p>
                      <a:pPr marL="0" marR="0" algn="r" rtl="1">
                        <a:spcBef>
                          <a:spcPts val="0"/>
                        </a:spcBef>
                        <a:spcAft>
                          <a:spcPts val="0"/>
                        </a:spcAft>
                      </a:pPr>
                      <a:r>
                        <a:rPr lang="ar-SA" sz="1800" b="1" dirty="0" smtClean="0">
                          <a:solidFill>
                            <a:schemeClr val="bg1"/>
                          </a:solidFill>
                          <a:latin typeface="Times New Roman"/>
                          <a:ea typeface="Calibri"/>
                          <a:cs typeface="Arial"/>
                        </a:rPr>
                        <a:t>4</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40 </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404</a:t>
                      </a:r>
                      <a:endParaRPr lang="fr-FR" sz="1800" dirty="0">
                        <a:solidFill>
                          <a:schemeClr val="bg1"/>
                        </a:solidFill>
                        <a:latin typeface="Times New Roman"/>
                        <a:ea typeface="Times New Roman"/>
                        <a:cs typeface="Arial"/>
                      </a:endParaRPr>
                    </a:p>
                    <a:p>
                      <a:pPr marL="0" marR="0" algn="r" rtl="1">
                        <a:lnSpc>
                          <a:spcPct val="150000"/>
                        </a:lnSpc>
                        <a:spcBef>
                          <a:spcPts val="0"/>
                        </a:spcBef>
                        <a:spcAft>
                          <a:spcPts val="1200"/>
                        </a:spcAft>
                      </a:pPr>
                      <a:r>
                        <a:rPr lang="ar-SA" sz="1800" b="1" dirty="0" smtClean="0">
                          <a:solidFill>
                            <a:schemeClr val="bg1"/>
                          </a:solidFill>
                          <a:latin typeface="Times New Roman"/>
                          <a:ea typeface="Calibri"/>
                          <a:cs typeface="Arial"/>
                        </a:rPr>
                        <a:t>444</a:t>
                      </a:r>
                      <a:endParaRPr lang="ar-DZ" sz="1800" b="1" dirty="0" smtClean="0">
                        <a:solidFill>
                          <a:schemeClr val="bg1"/>
                        </a:solidFill>
                        <a:latin typeface="Times New Roman"/>
                        <a:ea typeface="Calibri"/>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5</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519</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248350</a:t>
                      </a: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8250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154200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33300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52600</a:t>
                      </a:r>
                      <a:endParaRPr lang="fr-FR" sz="1800" dirty="0">
                        <a:solidFill>
                          <a:schemeClr val="bg1"/>
                        </a:solidFill>
                        <a:latin typeface="Times New Roman"/>
                        <a:ea typeface="Times New Roman"/>
                        <a:cs typeface="Arial"/>
                      </a:endParaRPr>
                    </a:p>
                    <a:p>
                      <a:pPr marL="0" marR="0" algn="r" rtl="1">
                        <a:spcBef>
                          <a:spcPts val="0"/>
                        </a:spcBef>
                        <a:spcAft>
                          <a:spcPts val="0"/>
                        </a:spcAft>
                      </a:pP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228920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160200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25530</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smtClean="0">
                          <a:solidFill>
                            <a:schemeClr val="bg1"/>
                          </a:solidFill>
                          <a:latin typeface="Times New Roman"/>
                          <a:ea typeface="Calibri"/>
                          <a:cs typeface="Arial"/>
                        </a:rPr>
                        <a:t>29940</a:t>
                      </a:r>
                      <a:endParaRPr lang="ar-DZ" sz="1800" b="1" dirty="0" smtClean="0">
                        <a:solidFill>
                          <a:schemeClr val="bg1"/>
                        </a:solidFill>
                        <a:latin typeface="Times New Roman"/>
                        <a:ea typeface="Calibri"/>
                        <a:cs typeface="Arial"/>
                      </a:endParaRPr>
                    </a:p>
                    <a:p>
                      <a:pPr marL="0" marR="0" algn="r" rtl="1">
                        <a:spcBef>
                          <a:spcPts val="0"/>
                        </a:spcBef>
                        <a:spcAft>
                          <a:spcPts val="120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10000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3250</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76950</a:t>
                      </a: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4250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45800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26900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a:t>
                      </a:r>
                      <a:endParaRPr lang="fr-FR" sz="1800" dirty="0">
                        <a:solidFill>
                          <a:schemeClr val="bg1"/>
                        </a:solidFill>
                        <a:latin typeface="Times New Roman"/>
                        <a:ea typeface="Times New Roman"/>
                        <a:cs typeface="Arial"/>
                      </a:endParaRPr>
                    </a:p>
                    <a:p>
                      <a:pPr marL="0" marR="0" algn="r" rtl="1">
                        <a:spcBef>
                          <a:spcPts val="0"/>
                        </a:spcBef>
                        <a:spcAft>
                          <a:spcPts val="0"/>
                        </a:spcAft>
                      </a:pP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2040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1300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740</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smtClean="0">
                          <a:solidFill>
                            <a:schemeClr val="bg1"/>
                          </a:solidFill>
                          <a:latin typeface="Times New Roman"/>
                          <a:ea typeface="Calibri"/>
                          <a:cs typeface="Arial"/>
                        </a:rPr>
                        <a:t>-</a:t>
                      </a:r>
                      <a:endParaRPr lang="ar-DZ" sz="1800" b="1" dirty="0" smtClean="0">
                        <a:solidFill>
                          <a:schemeClr val="bg1"/>
                        </a:solidFill>
                        <a:latin typeface="Times New Roman"/>
                        <a:ea typeface="Calibri"/>
                        <a:cs typeface="Arial"/>
                      </a:endParaRPr>
                    </a:p>
                    <a:p>
                      <a:pPr marL="0" marR="0" algn="r" rtl="1">
                        <a:spcBef>
                          <a:spcPts val="0"/>
                        </a:spcBef>
                        <a:spcAft>
                          <a:spcPts val="120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325300</a:t>
                      </a: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12500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200000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60200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52600</a:t>
                      </a:r>
                      <a:endParaRPr lang="fr-FR" sz="1800" dirty="0">
                        <a:solidFill>
                          <a:schemeClr val="bg1"/>
                        </a:solidFill>
                        <a:latin typeface="Times New Roman"/>
                        <a:ea typeface="Times New Roman"/>
                        <a:cs typeface="Arial"/>
                      </a:endParaRPr>
                    </a:p>
                    <a:p>
                      <a:pPr marL="0" marR="0" algn="r" rtl="1">
                        <a:spcBef>
                          <a:spcPts val="0"/>
                        </a:spcBef>
                        <a:spcAft>
                          <a:spcPts val="0"/>
                        </a:spcAft>
                      </a:pP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230960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161500</a:t>
                      </a:r>
                      <a:endParaRPr lang="ar-DZ" sz="1800" b="1" dirty="0" smtClean="0">
                        <a:solidFill>
                          <a:schemeClr val="bg1"/>
                        </a:solidFill>
                        <a:latin typeface="Times New Roman"/>
                        <a:ea typeface="Calibri"/>
                        <a:cs typeface="Arial"/>
                      </a:endParaRPr>
                    </a:p>
                    <a:p>
                      <a:pPr marL="0" marR="0" algn="r" rtl="1">
                        <a:spcBef>
                          <a:spcPts val="0"/>
                        </a:spcBef>
                        <a:spcAft>
                          <a:spcPts val="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26270</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fr-FR" sz="1800" b="1" dirty="0" smtClean="0">
                          <a:solidFill>
                            <a:schemeClr val="bg1"/>
                          </a:solidFill>
                          <a:latin typeface="Arial"/>
                          <a:ea typeface="Calibri"/>
                          <a:cs typeface="Arial"/>
                        </a:rPr>
                        <a:t>29940</a:t>
                      </a:r>
                      <a:endParaRPr lang="ar-DZ" sz="1800" b="1" dirty="0" smtClean="0">
                        <a:solidFill>
                          <a:schemeClr val="bg1"/>
                        </a:solidFill>
                        <a:latin typeface="Arial"/>
                        <a:ea typeface="Calibri"/>
                        <a:cs typeface="Arial"/>
                      </a:endParaRPr>
                    </a:p>
                    <a:p>
                      <a:pPr marL="0" marR="0" algn="r" rtl="1">
                        <a:spcBef>
                          <a:spcPts val="0"/>
                        </a:spcBef>
                        <a:spcAft>
                          <a:spcPts val="1200"/>
                        </a:spcAft>
                      </a:pP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10000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3250</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1800" b="1" dirty="0">
                          <a:solidFill>
                            <a:schemeClr val="bg1"/>
                          </a:solidFill>
                          <a:highlight>
                            <a:srgbClr val="C0C0C0"/>
                          </a:highlight>
                          <a:latin typeface="Times New Roman"/>
                          <a:ea typeface="Calibri"/>
                          <a:cs typeface="Arial"/>
                        </a:rPr>
                        <a:t>أصول غير جارية </a:t>
                      </a:r>
                      <a:r>
                        <a:rPr lang="ar-SA" sz="1800" b="1" dirty="0" smtClean="0">
                          <a:solidFill>
                            <a:schemeClr val="bg1"/>
                          </a:solidFill>
                          <a:highlight>
                            <a:srgbClr val="C0C0C0"/>
                          </a:highlight>
                          <a:latin typeface="Times New Roman"/>
                          <a:ea typeface="Calibri"/>
                          <a:cs typeface="Arial"/>
                        </a:rPr>
                        <a:t>(تثبيتات</a:t>
                      </a:r>
                      <a:r>
                        <a:rPr lang="ar-SA" sz="1800" b="1" dirty="0">
                          <a:solidFill>
                            <a:schemeClr val="bg1"/>
                          </a:solidFill>
                          <a:highlight>
                            <a:srgbClr val="C0C0C0"/>
                          </a:highlight>
                          <a:latin typeface="Times New Roman"/>
                          <a:ea typeface="Calibri"/>
                          <a:cs typeface="Arial"/>
                        </a:rPr>
                        <a:t>)</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تثبيتات غير ملموسة </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برمجيات معلوماتية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تثبيتات ملموسة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مباني</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معدات نقل</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Times New Roman"/>
                          <a:cs typeface="Arial"/>
                        </a:rPr>
                        <a:t>مساهمات وديون </a:t>
                      </a:r>
                      <a:r>
                        <a:rPr lang="ar-SA" sz="1800" b="1" dirty="0" smtClean="0">
                          <a:solidFill>
                            <a:schemeClr val="bg1"/>
                          </a:solidFill>
                          <a:latin typeface="Times New Roman"/>
                          <a:ea typeface="Times New Roman"/>
                          <a:cs typeface="Arial"/>
                        </a:rPr>
                        <a:t>دائنة</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    سندات </a:t>
                      </a:r>
                      <a:r>
                        <a:rPr lang="ar-DZ" sz="1800" b="1" dirty="0">
                          <a:solidFill>
                            <a:schemeClr val="bg1"/>
                          </a:solidFill>
                          <a:latin typeface="Times New Roman"/>
                          <a:ea typeface="Calibri"/>
                          <a:cs typeface="Arial"/>
                        </a:rPr>
                        <a:t>مساهمة </a:t>
                      </a:r>
                      <a:endParaRPr lang="fr-FR" sz="1800" dirty="0">
                        <a:solidFill>
                          <a:schemeClr val="bg1"/>
                        </a:solidFill>
                        <a:latin typeface="Times New Roman"/>
                        <a:ea typeface="Times New Roman"/>
                        <a:cs typeface="Arial"/>
                      </a:endParaRPr>
                    </a:p>
                    <a:p>
                      <a:pPr marL="0" marR="0" algn="r" rtl="1">
                        <a:spcBef>
                          <a:spcPts val="0"/>
                        </a:spcBef>
                        <a:spcAft>
                          <a:spcPts val="0"/>
                        </a:spcAft>
                      </a:pPr>
                      <a:endParaRPr lang="ar-DZ" sz="1800" b="1" dirty="0" smtClean="0">
                        <a:solidFill>
                          <a:schemeClr val="bg1"/>
                        </a:solidFill>
                        <a:highlight>
                          <a:srgbClr val="C0C0C0"/>
                        </a:highlight>
                        <a:latin typeface="Times New Roman"/>
                        <a:ea typeface="Calibri"/>
                        <a:cs typeface="Arial"/>
                      </a:endParaRPr>
                    </a:p>
                    <a:p>
                      <a:pPr marL="0" marR="0" algn="r" rtl="1">
                        <a:spcBef>
                          <a:spcPts val="0"/>
                        </a:spcBef>
                        <a:spcAft>
                          <a:spcPts val="0"/>
                        </a:spcAft>
                      </a:pPr>
                      <a:r>
                        <a:rPr lang="ar-SA" sz="1800" b="1" dirty="0" smtClean="0">
                          <a:solidFill>
                            <a:schemeClr val="bg1"/>
                          </a:solidFill>
                          <a:highlight>
                            <a:srgbClr val="C0C0C0"/>
                          </a:highlight>
                          <a:latin typeface="Times New Roman"/>
                          <a:ea typeface="Calibri"/>
                          <a:cs typeface="Arial"/>
                        </a:rPr>
                        <a:t>أصول </a:t>
                      </a:r>
                      <a:r>
                        <a:rPr lang="ar-SA" sz="1800" b="1" dirty="0">
                          <a:solidFill>
                            <a:schemeClr val="bg1"/>
                          </a:solidFill>
                          <a:highlight>
                            <a:srgbClr val="C0C0C0"/>
                          </a:highlight>
                          <a:latin typeface="Times New Roman"/>
                          <a:ea typeface="Calibri"/>
                          <a:cs typeface="Arial"/>
                        </a:rPr>
                        <a:t>جارية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مخزونات </a:t>
                      </a:r>
                      <a:r>
                        <a:rPr lang="ar-SA" sz="1800" b="1" dirty="0">
                          <a:solidFill>
                            <a:schemeClr val="bg1"/>
                          </a:solidFill>
                          <a:latin typeface="Times New Roman"/>
                          <a:ea typeface="Calibri"/>
                          <a:cs typeface="Arial"/>
                        </a:rPr>
                        <a:t>بضاعة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حسابات الغير المدينة</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زبائن وح </a:t>
                      </a:r>
                      <a:r>
                        <a:rPr lang="ar-SA" sz="1800" b="1" dirty="0" err="1">
                          <a:solidFill>
                            <a:schemeClr val="bg1"/>
                          </a:solidFill>
                          <a:latin typeface="Times New Roman"/>
                          <a:ea typeface="Calibri"/>
                          <a:cs typeface="Arial"/>
                        </a:rPr>
                        <a:t>م</a:t>
                      </a:r>
                      <a:r>
                        <a:rPr lang="ar-SA" sz="1800" b="1" dirty="0">
                          <a:solidFill>
                            <a:schemeClr val="bg1"/>
                          </a:solidFill>
                          <a:latin typeface="Times New Roman"/>
                          <a:ea typeface="Calibri"/>
                          <a:cs typeface="Arial"/>
                        </a:rPr>
                        <a:t>(أوراق قبض)</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 </a:t>
                      </a:r>
                      <a:r>
                        <a:rPr lang="ar-SA" sz="1800" b="1" dirty="0" smtClean="0">
                          <a:solidFill>
                            <a:schemeClr val="bg1"/>
                          </a:solidFill>
                          <a:latin typeface="Times New Roman"/>
                          <a:ea typeface="Calibri"/>
                          <a:cs typeface="Arial"/>
                        </a:rPr>
                        <a:t>   </a:t>
                      </a:r>
                      <a:r>
                        <a:rPr lang="ar-SA" sz="1800" b="1" dirty="0">
                          <a:solidFill>
                            <a:schemeClr val="bg1"/>
                          </a:solidFill>
                          <a:latin typeface="Times New Roman"/>
                          <a:ea typeface="Calibri"/>
                          <a:cs typeface="Arial"/>
                        </a:rPr>
                        <a:t>حقوق التنازل عن تثبيتات</a:t>
                      </a:r>
                      <a:endParaRPr lang="fr-FR" sz="1800" dirty="0">
                        <a:solidFill>
                          <a:schemeClr val="bg1"/>
                        </a:solidFill>
                        <a:latin typeface="Times New Roman"/>
                        <a:ea typeface="Times New Roman"/>
                        <a:cs typeface="Arial"/>
                      </a:endParaRPr>
                    </a:p>
                    <a:p>
                      <a:pPr marL="0" marR="0" algn="r" rtl="1">
                        <a:spcBef>
                          <a:spcPts val="0"/>
                        </a:spcBef>
                        <a:spcAft>
                          <a:spcPts val="0"/>
                        </a:spcAft>
                      </a:pPr>
                      <a:endParaRPr lang="ar-DZ" sz="1800" b="1" dirty="0" smtClean="0">
                        <a:solidFill>
                          <a:schemeClr val="bg1"/>
                        </a:solidFill>
                        <a:latin typeface="Times New Roman"/>
                        <a:ea typeface="Calibri"/>
                        <a:cs typeface="Arial"/>
                      </a:endParaRPr>
                    </a:p>
                    <a:p>
                      <a:pPr marL="0" marR="0" algn="ctr" rtl="1">
                        <a:spcBef>
                          <a:spcPts val="0"/>
                        </a:spcBef>
                        <a:spcAft>
                          <a:spcPts val="0"/>
                        </a:spcAft>
                      </a:pPr>
                      <a:r>
                        <a:rPr lang="ar-DZ" sz="1800" b="1" dirty="0" smtClean="0">
                          <a:solidFill>
                            <a:srgbClr val="FF0000"/>
                          </a:solidFill>
                          <a:latin typeface="Times New Roman"/>
                          <a:ea typeface="Calibri"/>
                          <a:cs typeface="Arial"/>
                        </a:rPr>
                        <a:t>خزينة </a:t>
                      </a:r>
                      <a:r>
                        <a:rPr lang="ar-DZ" sz="1800" b="1" dirty="0">
                          <a:solidFill>
                            <a:srgbClr val="FF0000"/>
                          </a:solidFill>
                          <a:latin typeface="Times New Roman"/>
                          <a:ea typeface="Calibri"/>
                          <a:cs typeface="Arial"/>
                        </a:rPr>
                        <a:t>الأصول</a:t>
                      </a:r>
                      <a:r>
                        <a:rPr lang="fr-FR" sz="1800" b="1" dirty="0">
                          <a:solidFill>
                            <a:srgbClr val="FF0000"/>
                          </a:solidFill>
                          <a:latin typeface="Arial"/>
                          <a:ea typeface="Calibri"/>
                          <a:cs typeface="Arial"/>
                        </a:rPr>
                        <a:t> )</a:t>
                      </a:r>
                      <a:r>
                        <a:rPr lang="ar-DZ" sz="1800" b="1" dirty="0">
                          <a:solidFill>
                            <a:srgbClr val="FF0000"/>
                          </a:solidFill>
                          <a:latin typeface="Times New Roman"/>
                          <a:ea typeface="Calibri"/>
                          <a:cs typeface="Arial"/>
                        </a:rPr>
                        <a:t>ح جارية)</a:t>
                      </a:r>
                      <a:endParaRPr lang="fr-FR" sz="1800" dirty="0">
                        <a:solidFill>
                          <a:srgbClr val="FF0000"/>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حساب بنكي جاري</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    صندوق</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1800" b="1" dirty="0">
                          <a:solidFill>
                            <a:schemeClr val="bg1"/>
                          </a:solidFill>
                          <a:latin typeface="Times New Roman"/>
                          <a:ea typeface="Calibri"/>
                          <a:cs typeface="Arial"/>
                        </a:rPr>
                        <a:t> 2</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204</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21</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213</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218</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26</a:t>
                      </a:r>
                      <a:endParaRPr lang="fr-FR" sz="1800" dirty="0">
                        <a:solidFill>
                          <a:schemeClr val="bg1"/>
                        </a:solidFill>
                        <a:latin typeface="Times New Roman"/>
                        <a:ea typeface="Times New Roman"/>
                        <a:cs typeface="Arial"/>
                      </a:endParaRPr>
                    </a:p>
                    <a:p>
                      <a:pPr marL="0" marR="0" algn="r" rtl="1">
                        <a:spcBef>
                          <a:spcPts val="0"/>
                        </a:spcBef>
                        <a:spcAft>
                          <a:spcPts val="1200"/>
                        </a:spcAft>
                      </a:pPr>
                      <a:r>
                        <a:rPr lang="ar-SA" sz="1800" b="1" dirty="0">
                          <a:solidFill>
                            <a:schemeClr val="bg1"/>
                          </a:solidFill>
                          <a:latin typeface="Times New Roman"/>
                          <a:ea typeface="Calibri"/>
                          <a:cs typeface="Arial"/>
                        </a:rPr>
                        <a:t>261</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3</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30</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4</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smtClean="0">
                          <a:solidFill>
                            <a:schemeClr val="bg1"/>
                          </a:solidFill>
                          <a:latin typeface="Times New Roman"/>
                          <a:ea typeface="Calibri"/>
                          <a:cs typeface="Arial"/>
                        </a:rPr>
                        <a:t>41</a:t>
                      </a:r>
                      <a:endParaRPr lang="fr-FR" sz="1800" dirty="0" smtClean="0">
                        <a:solidFill>
                          <a:schemeClr val="bg1"/>
                        </a:solidFill>
                        <a:latin typeface="Times New Roman"/>
                        <a:ea typeface="Times New Roman"/>
                        <a:cs typeface="Arial"/>
                      </a:endParaRPr>
                    </a:p>
                    <a:p>
                      <a:pPr marL="0" marR="0" algn="r" rtl="1">
                        <a:lnSpc>
                          <a:spcPct val="150000"/>
                        </a:lnSpc>
                        <a:spcBef>
                          <a:spcPts val="0"/>
                        </a:spcBef>
                        <a:spcAft>
                          <a:spcPts val="1200"/>
                        </a:spcAft>
                      </a:pPr>
                      <a:r>
                        <a:rPr lang="ar-SA" sz="1800" b="1" dirty="0" smtClean="0">
                          <a:solidFill>
                            <a:schemeClr val="bg1"/>
                          </a:solidFill>
                          <a:latin typeface="Times New Roman"/>
                          <a:ea typeface="Calibri"/>
                          <a:cs typeface="Arial"/>
                        </a:rPr>
                        <a:t>462</a:t>
                      </a:r>
                      <a:endParaRPr lang="ar-DZ" sz="1800" b="1" dirty="0" smtClean="0">
                        <a:solidFill>
                          <a:schemeClr val="bg1"/>
                        </a:solidFill>
                        <a:latin typeface="Times New Roman"/>
                        <a:ea typeface="Calibri"/>
                        <a:cs typeface="Arial"/>
                      </a:endParaRPr>
                    </a:p>
                    <a:p>
                      <a:pPr marL="0" marR="0" algn="r" rtl="1">
                        <a:lnSpc>
                          <a:spcPct val="150000"/>
                        </a:lnSpc>
                        <a:spcBef>
                          <a:spcPts val="0"/>
                        </a:spcBef>
                        <a:spcAft>
                          <a:spcPts val="0"/>
                        </a:spcAft>
                      </a:pPr>
                      <a:r>
                        <a:rPr lang="ar-SA" sz="1800" b="1" dirty="0" smtClean="0">
                          <a:solidFill>
                            <a:schemeClr val="bg1"/>
                          </a:solidFill>
                          <a:latin typeface="Times New Roman"/>
                          <a:ea typeface="Calibri"/>
                          <a:cs typeface="Arial"/>
                        </a:rPr>
                        <a:t>5</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512</a:t>
                      </a:r>
                      <a:endParaRPr lang="fr-FR" sz="1800" dirty="0">
                        <a:solidFill>
                          <a:schemeClr val="bg1"/>
                        </a:solidFill>
                        <a:latin typeface="Times New Roman"/>
                        <a:ea typeface="Times New Roman"/>
                        <a:cs typeface="Arial"/>
                      </a:endParaRPr>
                    </a:p>
                    <a:p>
                      <a:pPr marL="0" marR="0" algn="r" rtl="1">
                        <a:spcBef>
                          <a:spcPts val="0"/>
                        </a:spcBef>
                        <a:spcAft>
                          <a:spcPts val="0"/>
                        </a:spcAft>
                      </a:pPr>
                      <a:r>
                        <a:rPr lang="ar-SA" sz="1800" b="1" dirty="0">
                          <a:solidFill>
                            <a:schemeClr val="bg1"/>
                          </a:solidFill>
                          <a:latin typeface="Times New Roman"/>
                          <a:ea typeface="Calibri"/>
                          <a:cs typeface="Arial"/>
                        </a:rPr>
                        <a:t>53</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65">
                <a:tc>
                  <a:txBody>
                    <a:bodyPr/>
                    <a:lstStyle/>
                    <a:p>
                      <a:pPr marL="0" marR="0" algn="r" rtl="1">
                        <a:lnSpc>
                          <a:spcPct val="115000"/>
                        </a:lnSpc>
                        <a:spcBef>
                          <a:spcPts val="0"/>
                        </a:spcBef>
                        <a:spcAft>
                          <a:spcPts val="0"/>
                        </a:spcAft>
                      </a:pPr>
                      <a:r>
                        <a:rPr lang="ar-SA" sz="1800" b="1">
                          <a:solidFill>
                            <a:schemeClr val="bg1"/>
                          </a:solidFill>
                          <a:latin typeface="Times New Roman"/>
                          <a:ea typeface="Calibri"/>
                          <a:cs typeface="Arial"/>
                        </a:rPr>
                        <a:t>477270</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dirty="0">
                          <a:solidFill>
                            <a:schemeClr val="bg1"/>
                          </a:solidFill>
                          <a:latin typeface="Times New Roman"/>
                          <a:ea typeface="Calibri"/>
                          <a:cs typeface="Arial"/>
                        </a:rPr>
                        <a:t>مجموع الخصوم</a:t>
                      </a:r>
                      <a:endParaRPr lang="fr-FR" sz="24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a:solidFill>
                            <a:schemeClr val="bg1"/>
                          </a:solidFill>
                          <a:latin typeface="Times New Roman"/>
                          <a:ea typeface="Calibri"/>
                          <a:cs typeface="Arial"/>
                        </a:rPr>
                        <a:t>/</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dirty="0">
                          <a:solidFill>
                            <a:schemeClr val="bg1"/>
                          </a:solidFill>
                          <a:latin typeface="Times New Roman"/>
                          <a:ea typeface="Calibri"/>
                          <a:cs typeface="Arial"/>
                        </a:rPr>
                        <a:t>477270</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a:solidFill>
                            <a:schemeClr val="bg1"/>
                          </a:solidFill>
                          <a:latin typeface="Times New Roman"/>
                          <a:ea typeface="Calibri"/>
                          <a:cs typeface="Arial"/>
                        </a:rPr>
                        <a:t>78990</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a:solidFill>
                            <a:schemeClr val="bg1"/>
                          </a:solidFill>
                          <a:latin typeface="Times New Roman"/>
                          <a:ea typeface="Calibri"/>
                          <a:cs typeface="Arial"/>
                        </a:rPr>
                        <a:t>556260</a:t>
                      </a:r>
                      <a:endParaRPr lang="fr-FR" sz="180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dirty="0">
                          <a:solidFill>
                            <a:schemeClr val="bg1"/>
                          </a:solidFill>
                          <a:latin typeface="Times New Roman"/>
                          <a:ea typeface="Calibri"/>
                          <a:cs typeface="Arial"/>
                        </a:rPr>
                        <a:t>مجموع الأصول</a:t>
                      </a:r>
                      <a:endParaRPr lang="fr-FR" sz="24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dirty="0">
                          <a:solidFill>
                            <a:schemeClr val="bg1"/>
                          </a:solidFill>
                          <a:latin typeface="Times New Roman"/>
                          <a:ea typeface="Calibri"/>
                          <a:cs typeface="Arial"/>
                        </a:rPr>
                        <a:t>/</a:t>
                      </a:r>
                      <a:endParaRPr lang="fr-FR" sz="1800" dirty="0">
                        <a:solidFill>
                          <a:schemeClr val="bg1"/>
                        </a:solidFill>
                        <a:latin typeface="Times New Roman"/>
                        <a:ea typeface="Times New Roman"/>
                        <a:cs typeface="Arial"/>
                      </a:endParaRPr>
                    </a:p>
                  </a:txBody>
                  <a:tcPr marL="63068" marR="63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49" name="Rectangle 1"/>
          <p:cNvSpPr>
            <a:spLocks noChangeArrowheads="1"/>
          </p:cNvSpPr>
          <p:nvPr/>
        </p:nvSpPr>
        <p:spPr bwMode="auto">
          <a:xfrm>
            <a:off x="0" y="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تمرين: </a:t>
            </a:r>
            <a:r>
              <a:rPr kumimoji="0" lang="ar-SA"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تعطى </a:t>
            </a:r>
            <a:r>
              <a:rPr kumimoji="0" lang="ar-DZ"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a:t>
            </a:r>
            <a:r>
              <a:rPr kumimoji="0" lang="ar-SA"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لميزانية المالية لمؤسس</a:t>
            </a:r>
            <a:r>
              <a:rPr kumimoji="0" lang="ar-DZ"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ة</a:t>
            </a:r>
            <a:r>
              <a:rPr kumimoji="0" lang="ar-DZ" sz="2200" b="1" i="0" u="none" strike="noStrike" cap="none" normalizeH="0" dirty="0" smtClean="0">
                <a:ln>
                  <a:noFill/>
                </a:ln>
                <a:solidFill>
                  <a:schemeClr val="bg1"/>
                </a:solidFill>
                <a:effectLst/>
                <a:latin typeface="Arial" pitchFamily="34" charset="0"/>
                <a:ea typeface="Calibri" pitchFamily="34" charset="0"/>
                <a:cs typeface="Arial" pitchFamily="34" charset="0"/>
              </a:rPr>
              <a:t> </a:t>
            </a:r>
            <a:r>
              <a:rPr kumimoji="0" lang="ar-SA"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تجارية في </a:t>
            </a:r>
            <a:r>
              <a:rPr kumimoji="0" lang="ar-SA" sz="2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نهاية العام الثاني </a:t>
            </a:r>
            <a:r>
              <a:rPr kumimoji="0" lang="ar-SA" sz="22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من نشاطها 31/21/2019:</a:t>
            </a:r>
            <a:endParaRPr kumimoji="0" lang="ar-SA" sz="22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685800"/>
            <a:ext cx="8763000" cy="4648200"/>
          </a:xfrm>
        </p:spPr>
        <p:txBody>
          <a:bodyPr/>
          <a:lstStyle/>
          <a:p>
            <a:pPr marL="12700" lvl="0" indent="-12700" algn="just" rtl="1">
              <a:buClr>
                <a:srgbClr val="FF0000"/>
              </a:buClr>
              <a:buSzPct val="100000"/>
              <a:buFont typeface="Wingdings" pitchFamily="2" charset="2"/>
              <a:buChar char="§"/>
            </a:pPr>
            <a:r>
              <a:rPr lang="ar-DZ" sz="3200" b="1" dirty="0" smtClean="0">
                <a:solidFill>
                  <a:srgbClr val="FF0000"/>
                </a:solidFill>
              </a:rPr>
              <a:t> احتياج رأس المال العامل الإجمالي </a:t>
            </a:r>
            <a:r>
              <a:rPr lang="fr-FR" sz="3200" b="1" dirty="0" smtClean="0">
                <a:solidFill>
                  <a:srgbClr val="FF0000"/>
                </a:solidFill>
              </a:rPr>
              <a:t>(</a:t>
            </a:r>
            <a:r>
              <a:rPr lang="fr-FR" sz="3200" b="1" dirty="0" err="1" smtClean="0">
                <a:solidFill>
                  <a:srgbClr val="FF0000"/>
                </a:solidFill>
              </a:rPr>
              <a:t>BFRg</a:t>
            </a:r>
            <a:r>
              <a:rPr lang="fr-FR" sz="3200" b="1" dirty="0" smtClean="0">
                <a:solidFill>
                  <a:srgbClr val="FF0000"/>
                </a:solidFill>
              </a:rPr>
              <a:t>) </a:t>
            </a:r>
            <a:r>
              <a:rPr lang="ar-DZ" sz="3200" b="1" dirty="0" smtClean="0">
                <a:solidFill>
                  <a:srgbClr val="FF0000"/>
                </a:solidFill>
              </a:rPr>
              <a:t>:</a:t>
            </a:r>
            <a:endParaRPr lang="fr-FR" sz="3200" b="1" dirty="0" smtClean="0">
              <a:solidFill>
                <a:srgbClr val="FF0000"/>
              </a:solidFill>
            </a:endParaRPr>
          </a:p>
          <a:p>
            <a:pPr marL="0" indent="0" algn="just">
              <a:buNone/>
            </a:pPr>
            <a:r>
              <a:rPr lang="fr-FR" b="1" dirty="0" err="1" smtClean="0">
                <a:solidFill>
                  <a:schemeClr val="bg1"/>
                </a:solidFill>
              </a:rPr>
              <a:t>BFRg</a:t>
            </a:r>
            <a:r>
              <a:rPr lang="fr-FR" b="1" dirty="0" smtClean="0">
                <a:solidFill>
                  <a:schemeClr val="bg1"/>
                </a:solidFill>
              </a:rPr>
              <a:t> = </a:t>
            </a:r>
            <a:r>
              <a:rPr lang="fr-FR" b="1" dirty="0" err="1" smtClean="0">
                <a:solidFill>
                  <a:schemeClr val="bg1"/>
                </a:solidFill>
              </a:rPr>
              <a:t>BFR</a:t>
            </a:r>
            <a:r>
              <a:rPr lang="fr-FR" b="1" baseline="-25000" dirty="0" err="1" smtClean="0">
                <a:solidFill>
                  <a:schemeClr val="bg1"/>
                </a:solidFill>
              </a:rPr>
              <a:t>ex</a:t>
            </a:r>
            <a:r>
              <a:rPr lang="fr-FR" b="1" dirty="0" smtClean="0">
                <a:solidFill>
                  <a:schemeClr val="bg1"/>
                </a:solidFill>
              </a:rPr>
              <a:t>+ </a:t>
            </a:r>
            <a:r>
              <a:rPr lang="fr-FR" b="1" dirty="0" err="1" smtClean="0">
                <a:solidFill>
                  <a:schemeClr val="bg1"/>
                </a:solidFill>
              </a:rPr>
              <a:t>BFR</a:t>
            </a:r>
            <a:r>
              <a:rPr lang="fr-FR" b="1" baseline="-25000" dirty="0" err="1" smtClean="0">
                <a:solidFill>
                  <a:schemeClr val="bg1"/>
                </a:solidFill>
              </a:rPr>
              <a:t>hex</a:t>
            </a:r>
            <a:r>
              <a:rPr lang="fr-FR" b="1" dirty="0" smtClean="0">
                <a:solidFill>
                  <a:schemeClr val="bg1"/>
                </a:solidFill>
              </a:rPr>
              <a:t>= 84160 +( -131010</a:t>
            </a:r>
            <a:r>
              <a:rPr lang="fr-FR" b="1" dirty="0" smtClean="0">
                <a:solidFill>
                  <a:srgbClr val="FF0000"/>
                </a:solidFill>
              </a:rPr>
              <a:t>)= - 46850 &lt; 0</a:t>
            </a:r>
            <a:endParaRPr lang="ar-DZ" b="1" dirty="0" smtClean="0">
              <a:solidFill>
                <a:srgbClr val="FF0000"/>
              </a:solidFill>
            </a:endParaRPr>
          </a:p>
          <a:p>
            <a:pPr marL="0" indent="0" algn="just">
              <a:buNone/>
            </a:pPr>
            <a:endParaRPr lang="fr-FR" b="1" dirty="0" smtClean="0">
              <a:solidFill>
                <a:srgbClr val="FF0000"/>
              </a:solidFill>
            </a:endParaRPr>
          </a:p>
          <a:p>
            <a:pPr marL="0" indent="0" algn="just" rtl="1">
              <a:buNone/>
            </a:pPr>
            <a:r>
              <a:rPr lang="ar-DZ" sz="3200" b="1" dirty="0" smtClean="0">
                <a:solidFill>
                  <a:srgbClr val="FF0000"/>
                </a:solidFill>
              </a:rPr>
              <a:t>تعليق:</a:t>
            </a:r>
          </a:p>
          <a:p>
            <a:pPr marL="0" indent="0" algn="just" rtl="1">
              <a:buNone/>
            </a:pPr>
            <a:r>
              <a:rPr lang="ar-DZ" b="1" dirty="0" smtClean="0">
                <a:solidFill>
                  <a:schemeClr val="bg1"/>
                </a:solidFill>
              </a:rPr>
              <a:t> إن الأنشطة الاستثنائية ( خارج الاستغلال) تولد مورد ماليا، أي -131010، يغطي بالكامل الاحتياج الذي يتطلبه النشاط العادي، أي +84160، ويبقى مورد إضافي 46850، يستخدم في مجالات أخرى، لكن بما أن مصدره أنشطة استثنائية، فإنه يبقى غير مضمون للسنوات القادمة، وبالتالي يجب عدم الاعتماد عليه( المورد الاستثنائي لا يكفي لتغطية الاحتياج العادي).</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whee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81000"/>
            <a:ext cx="8686800" cy="6477000"/>
          </a:xfrm>
        </p:spPr>
        <p:txBody>
          <a:bodyPr>
            <a:noAutofit/>
          </a:bodyPr>
          <a:lstStyle/>
          <a:p>
            <a:pPr marL="12700" lvl="0" indent="-12700" algn="just" rtl="1">
              <a:buNone/>
            </a:pPr>
            <a:r>
              <a:rPr lang="ar-DZ" b="1" dirty="0" smtClean="0">
                <a:solidFill>
                  <a:srgbClr val="FF0000"/>
                </a:solidFill>
              </a:rPr>
              <a:t>الخزينة الصافية </a:t>
            </a:r>
            <a:r>
              <a:rPr lang="fr-FR" b="1" dirty="0" smtClean="0">
                <a:solidFill>
                  <a:srgbClr val="FF0000"/>
                </a:solidFill>
              </a:rPr>
              <a:t>Trésorerie nette(TN)</a:t>
            </a:r>
            <a:r>
              <a:rPr lang="ar-DZ" b="1" dirty="0" smtClean="0">
                <a:solidFill>
                  <a:srgbClr val="FF0000"/>
                </a:solidFill>
              </a:rPr>
              <a:t>:</a:t>
            </a:r>
            <a:endParaRPr lang="fr-FR" b="1" dirty="0" smtClean="0">
              <a:solidFill>
                <a:srgbClr val="FF0000"/>
              </a:solidFill>
            </a:endParaRPr>
          </a:p>
          <a:p>
            <a:pPr marL="12700" indent="-12700" rtl="1">
              <a:buNone/>
            </a:pPr>
            <a:r>
              <a:rPr lang="ar-DZ" b="1" dirty="0" smtClean="0">
                <a:solidFill>
                  <a:srgbClr val="FF0000"/>
                </a:solidFill>
              </a:rPr>
              <a:t>ط 1 :                 </a:t>
            </a:r>
            <a:r>
              <a:rPr lang="fr-FR" b="1" dirty="0" smtClean="0">
                <a:solidFill>
                  <a:schemeClr val="bg1"/>
                </a:solidFill>
              </a:rPr>
              <a:t>TN = E</a:t>
            </a:r>
            <a:r>
              <a:rPr lang="fr-FR" b="1" baseline="-25000" dirty="0" smtClean="0">
                <a:solidFill>
                  <a:schemeClr val="bg1"/>
                </a:solidFill>
              </a:rPr>
              <a:t>T</a:t>
            </a:r>
            <a:r>
              <a:rPr lang="fr-FR" b="1" dirty="0" smtClean="0">
                <a:solidFill>
                  <a:schemeClr val="bg1"/>
                </a:solidFill>
              </a:rPr>
              <a:t> – R</a:t>
            </a:r>
            <a:r>
              <a:rPr lang="fr-FR" b="1" baseline="-25000" dirty="0" smtClean="0">
                <a:solidFill>
                  <a:schemeClr val="bg1"/>
                </a:solidFill>
              </a:rPr>
              <a:t>T</a:t>
            </a:r>
            <a:r>
              <a:rPr lang="fr-FR" b="1" dirty="0" smtClean="0">
                <a:solidFill>
                  <a:schemeClr val="bg1"/>
                </a:solidFill>
              </a:rPr>
              <a:t>= 13250 – 7000 = </a:t>
            </a:r>
            <a:r>
              <a:rPr lang="fr-FR" b="1" dirty="0" smtClean="0">
                <a:solidFill>
                  <a:srgbClr val="FF0000"/>
                </a:solidFill>
              </a:rPr>
              <a:t>6250&gt; 0.   </a:t>
            </a:r>
          </a:p>
          <a:p>
            <a:pPr marL="12700" indent="-12700" rtl="1">
              <a:buNone/>
            </a:pPr>
            <a:r>
              <a:rPr lang="ar-DZ" b="1" dirty="0" smtClean="0">
                <a:solidFill>
                  <a:srgbClr val="FF0000"/>
                </a:solidFill>
              </a:rPr>
              <a:t>ط 2:   </a:t>
            </a:r>
            <a:r>
              <a:rPr lang="fr-FR" b="1" dirty="0" smtClean="0">
                <a:solidFill>
                  <a:schemeClr val="bg1"/>
                </a:solidFill>
              </a:rPr>
              <a:t>TN= </a:t>
            </a:r>
            <a:r>
              <a:rPr lang="fr-FR" b="1" dirty="0" err="1" smtClean="0">
                <a:solidFill>
                  <a:schemeClr val="bg1"/>
                </a:solidFill>
              </a:rPr>
              <a:t>FRNg</a:t>
            </a:r>
            <a:r>
              <a:rPr lang="fr-FR" b="1" dirty="0" smtClean="0">
                <a:solidFill>
                  <a:schemeClr val="bg1"/>
                </a:solidFill>
              </a:rPr>
              <a:t> – </a:t>
            </a:r>
            <a:r>
              <a:rPr lang="fr-FR" b="1" dirty="0" err="1" smtClean="0">
                <a:solidFill>
                  <a:schemeClr val="bg1"/>
                </a:solidFill>
              </a:rPr>
              <a:t>BFRg</a:t>
            </a:r>
            <a:r>
              <a:rPr lang="fr-FR" b="1" dirty="0" smtClean="0">
                <a:solidFill>
                  <a:schemeClr val="bg1"/>
                </a:solidFill>
              </a:rPr>
              <a:t>= (- 40600)-( -46850)= </a:t>
            </a:r>
            <a:r>
              <a:rPr lang="fr-FR" b="1" dirty="0" smtClean="0">
                <a:solidFill>
                  <a:srgbClr val="FF0000"/>
                </a:solidFill>
              </a:rPr>
              <a:t>6250&gt; 0</a:t>
            </a:r>
          </a:p>
          <a:p>
            <a:pPr marL="12700" indent="-12700" algn="just" rtl="1">
              <a:buNone/>
            </a:pPr>
            <a:r>
              <a:rPr lang="ar-DZ" b="1" dirty="0" smtClean="0">
                <a:solidFill>
                  <a:srgbClr val="FF0000"/>
                </a:solidFill>
              </a:rPr>
              <a:t>حيث: </a:t>
            </a:r>
            <a:r>
              <a:rPr lang="fr-FR" b="1" dirty="0" smtClean="0">
                <a:solidFill>
                  <a:schemeClr val="bg1"/>
                </a:solidFill>
              </a:rPr>
              <a:t>E</a:t>
            </a:r>
            <a:r>
              <a:rPr lang="fr-FR" b="1" baseline="-25000" dirty="0" smtClean="0">
                <a:solidFill>
                  <a:schemeClr val="bg1"/>
                </a:solidFill>
              </a:rPr>
              <a:t>T </a:t>
            </a:r>
            <a:r>
              <a:rPr lang="ar-DZ" b="1" dirty="0" smtClean="0">
                <a:solidFill>
                  <a:schemeClr val="bg1"/>
                </a:solidFill>
              </a:rPr>
              <a:t> استخدامات الخزينة </a:t>
            </a:r>
            <a:r>
              <a:rPr lang="fr-FR" b="1" dirty="0" smtClean="0">
                <a:solidFill>
                  <a:schemeClr val="bg1"/>
                </a:solidFill>
              </a:rPr>
              <a:t>Emplois de trésorerie </a:t>
            </a:r>
            <a:endParaRPr lang="ar-DZ" b="1" dirty="0" smtClean="0">
              <a:solidFill>
                <a:schemeClr val="bg1"/>
              </a:solidFill>
            </a:endParaRPr>
          </a:p>
          <a:p>
            <a:pPr marL="12700" indent="-12700" algn="just" rtl="1">
              <a:buNone/>
            </a:pPr>
            <a:r>
              <a:rPr lang="ar-DZ" b="1" dirty="0" smtClean="0">
                <a:solidFill>
                  <a:schemeClr val="bg1"/>
                </a:solidFill>
              </a:rPr>
              <a:t>       </a:t>
            </a:r>
            <a:r>
              <a:rPr lang="fr-FR" b="1" dirty="0" smtClean="0">
                <a:solidFill>
                  <a:schemeClr val="bg1"/>
                </a:solidFill>
              </a:rPr>
              <a:t>R</a:t>
            </a:r>
            <a:r>
              <a:rPr lang="fr-FR" b="1" baseline="-25000" dirty="0" smtClean="0">
                <a:solidFill>
                  <a:schemeClr val="bg1"/>
                </a:solidFill>
              </a:rPr>
              <a:t>T </a:t>
            </a:r>
            <a:r>
              <a:rPr lang="ar-DZ" b="1" dirty="0" smtClean="0">
                <a:solidFill>
                  <a:schemeClr val="bg1"/>
                </a:solidFill>
              </a:rPr>
              <a:t> خزينة </a:t>
            </a:r>
            <a:r>
              <a:rPr lang="fr-FR" b="1" dirty="0" smtClean="0">
                <a:solidFill>
                  <a:schemeClr val="bg1"/>
                </a:solidFill>
              </a:rPr>
              <a:t>Ressources de trésorerie</a:t>
            </a:r>
          </a:p>
          <a:p>
            <a:pPr marL="12700" indent="-12700" algn="just" rtl="1">
              <a:buNone/>
            </a:pPr>
            <a:r>
              <a:rPr lang="ar-DZ" b="1" dirty="0" smtClean="0">
                <a:solidFill>
                  <a:srgbClr val="FF0000"/>
                </a:solidFill>
              </a:rPr>
              <a:t>تعليق: </a:t>
            </a:r>
          </a:p>
          <a:p>
            <a:pPr marL="12700" indent="-12700" algn="just" rtl="1">
              <a:buNone/>
            </a:pPr>
            <a:r>
              <a:rPr lang="ar-DZ" b="1" dirty="0" smtClean="0">
                <a:solidFill>
                  <a:srgbClr val="FF0000"/>
                </a:solidFill>
              </a:rPr>
              <a:t>    </a:t>
            </a:r>
            <a:r>
              <a:rPr lang="ar-DZ" b="1" dirty="0" smtClean="0">
                <a:solidFill>
                  <a:schemeClr val="bg1"/>
                </a:solidFill>
              </a:rPr>
              <a:t>الخزينة موجبة، وهي وضعية جيدة، وتعني أن النقدية وما في حكمها الموجودة في خزائن وحسابات جارية للمؤسسة، تكفي لتغطية </a:t>
            </a:r>
            <a:r>
              <a:rPr lang="ar-DZ" b="1" dirty="0" err="1" smtClean="0">
                <a:solidFill>
                  <a:schemeClr val="bg1"/>
                </a:solidFill>
              </a:rPr>
              <a:t>الاعتمادات</a:t>
            </a:r>
            <a:r>
              <a:rPr lang="ar-DZ" b="1" dirty="0" smtClean="0">
                <a:solidFill>
                  <a:schemeClr val="bg1"/>
                </a:solidFill>
              </a:rPr>
              <a:t> البنكية الجارية، ويبقى فائض صافي 6250 يبقى في الخزينة، </a:t>
            </a:r>
            <a:endParaRPr lang="fr-FR" b="1" dirty="0" smtClean="0">
              <a:solidFill>
                <a:schemeClr val="bg1"/>
              </a:solidFill>
            </a:endParaRPr>
          </a:p>
          <a:p>
            <a:pPr marL="12700" indent="-12700" algn="just" rtl="1">
              <a:buNone/>
            </a:pPr>
            <a:r>
              <a:rPr lang="ar-DZ" b="1" dirty="0" smtClean="0">
                <a:solidFill>
                  <a:schemeClr val="bg1"/>
                </a:solidFill>
              </a:rPr>
              <a:t>    كما يمكن تفسيرها من خلال نشاط </a:t>
            </a:r>
            <a:r>
              <a:rPr lang="ar-DZ" b="1" dirty="0" err="1" smtClean="0">
                <a:solidFill>
                  <a:schemeClr val="bg1"/>
                </a:solidFill>
              </a:rPr>
              <a:t>خ</a:t>
            </a:r>
            <a:r>
              <a:rPr lang="ar-DZ" b="1" dirty="0" smtClean="0">
                <a:solidFill>
                  <a:schemeClr val="bg1"/>
                </a:solidFill>
              </a:rPr>
              <a:t> الاستغلال، الذي يولد مورد كبير يكفي لتغطية الاحتياج المالي للنشاط العادي (الاستغلال)، ويبقى موردا آخرا يوجه لتمويل النقص في رأس المال العامل، وبعد ذلك يبقى فائض يبقى في الخزينة يساوي </a:t>
            </a:r>
            <a:r>
              <a:rPr lang="ar-DZ" b="1" dirty="0" smtClean="0">
                <a:solidFill>
                  <a:srgbClr val="FF0000"/>
                </a:solidFill>
              </a:rPr>
              <a:t>6250</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p:cNvSpPr>
            <a:spLocks noChangeArrowheads="1"/>
          </p:cNvSpPr>
          <p:nvPr/>
        </p:nvSpPr>
        <p:spPr bwMode="auto">
          <a:xfrm>
            <a:off x="304800" y="457200"/>
            <a:ext cx="85344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93675" algn="r"/>
              </a:tabLst>
            </a:pPr>
            <a:r>
              <a:rPr kumimoji="0" lang="ar-SA" sz="2800" b="1" i="0" u="sng" strike="noStrike" cap="none" normalizeH="0" baseline="0" dirty="0" smtClean="0">
                <a:ln>
                  <a:noFill/>
                </a:ln>
                <a:solidFill>
                  <a:schemeClr val="bg1"/>
                </a:solidFill>
                <a:effectLst/>
                <a:latin typeface="Arial" pitchFamily="34" charset="0"/>
                <a:ea typeface="Calibri" pitchFamily="34" charset="0"/>
                <a:cs typeface="Arial" pitchFamily="34" charset="0"/>
              </a:rPr>
              <a:t>معلومات إضافية</a:t>
            </a:r>
            <a:r>
              <a:rPr kumimoji="0" lang="fr-FR" sz="2800" b="1" i="0" u="sng"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1.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المؤسسة مع بداية نشاطها في 01/01/2018، حصلت على شاحنة عن طريق عقد تمويل إيجاري، </a:t>
            </a: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ولم تسجله محاسبيا</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وفيما يلي المعلومات المتعلقة بهذا العقد</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(ح/ 167 ديون مترتبة على عقد إيجار تمويلي</a:t>
            </a: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a:p>
            <a:pPr marL="574675" marR="0" lvl="0" algn="justLow" defTabSz="914400" rtl="1" eaLnBrk="0" fontAlgn="base" latinLnBrk="0" hangingPunct="0">
              <a:lnSpc>
                <a:spcPct val="100000"/>
              </a:lnSpc>
              <a:spcBef>
                <a:spcPct val="0"/>
              </a:spcBef>
              <a:spcAft>
                <a:spcPct val="0"/>
              </a:spcAft>
              <a:buClrTx/>
              <a:buSzTx/>
              <a:buFont typeface="Wingdings" pitchFamily="2" charset="2"/>
              <a:buChar char="ü"/>
              <a:tabLst>
                <a:tab pos="103188" algn="r"/>
                <a:tab pos="193675" algn="r"/>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القيمة الأصلية للشاحنة 80000 دج</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574675" marR="0" lvl="0" algn="justLow" defTabSz="914400" rtl="1" eaLnBrk="0" fontAlgn="base" latinLnBrk="0" hangingPunct="0">
              <a:lnSpc>
                <a:spcPct val="100000"/>
              </a:lnSpc>
              <a:spcBef>
                <a:spcPct val="0"/>
              </a:spcBef>
              <a:spcAft>
                <a:spcPct val="0"/>
              </a:spcAft>
              <a:buClrTx/>
              <a:buSzTx/>
              <a:buFont typeface="Wingdings" pitchFamily="2" charset="2"/>
              <a:buChar char="ü"/>
              <a:tabLst>
                <a:tab pos="103188" algn="r"/>
                <a:tab pos="193675" algn="r"/>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مدة عقد التمويل </a:t>
            </a:r>
            <a:r>
              <a:rPr kumimoji="0" lang="ar-SA"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الإيجاري</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5 سنوات</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103188" algn="r"/>
                <a:tab pos="193675" algn="r"/>
              </a:tabLst>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2.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سيتم </a:t>
            </a:r>
            <a:r>
              <a:rPr kumimoji="0" lang="ar-SA"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إسترجاع</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ما قيمته 2150 دج من سندات المساهمة خلال عام 2020.</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103188" algn="r"/>
                <a:tab pos="193675" algn="r"/>
              </a:tabLst>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3.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قرر مجلس الإدارة توزيع نصف النتيجة الصافية على الشركاء سنة 2020، والباقي يوجه لتدعيم </a:t>
            </a:r>
            <a:r>
              <a:rPr kumimoji="0" lang="ar-SA"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الإحتياطات</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(ح/ 457 الشركاء – الحصص الواجب دفعها)</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103188" algn="r"/>
                <a:tab pos="193675" algn="r"/>
              </a:tabLst>
            </a:pPr>
            <a:r>
              <a:rPr lang="ar-DZ" sz="2400" b="1" dirty="0" smtClean="0">
                <a:solidFill>
                  <a:srgbClr val="FF0000"/>
                </a:solidFill>
                <a:latin typeface="Arial" pitchFamily="34" charset="0"/>
                <a:ea typeface="Calibri" pitchFamily="34" charset="0"/>
                <a:cs typeface="Arial" pitchFamily="34" charset="0"/>
              </a:rPr>
              <a:t>4.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قامت المؤسسة في أواخر 2019، بخصم مجموعة من أوراق القبض بقيمة 4000 دج لدى البنك، علما أن </a:t>
            </a: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البنك لم يحصلها بعد من الزبائن</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103188" algn="r"/>
                <a:tab pos="193675" algn="r"/>
              </a:tabLst>
            </a:pPr>
            <a:r>
              <a:rPr lang="ar-DZ" sz="2400" b="1" dirty="0" smtClean="0">
                <a:solidFill>
                  <a:srgbClr val="FF0000"/>
                </a:solidFill>
                <a:latin typeface="Arial" pitchFamily="34" charset="0"/>
                <a:ea typeface="Calibri" pitchFamily="34" charset="0"/>
                <a:cs typeface="Arial" pitchFamily="34" charset="0"/>
              </a:rPr>
              <a:t>5. </a:t>
            </a:r>
            <a:r>
              <a:rPr kumimoji="0" lang="ar-SA"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مؤونة</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الأعباء والخسائر </a:t>
            </a: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نصفها فقط مبرر</a:t>
            </a:r>
            <a:r>
              <a:rPr kumimoji="0" lang="fr-FR"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103188" algn="r"/>
                <a:tab pos="193675" algn="r"/>
              </a:tabLst>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6.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تسدد المؤسسة خلال سنة 2017، قسط من القروض البنكية</a:t>
            </a:r>
            <a:r>
              <a:rPr kumimoji="0" lang="ar-SA" sz="2400" b="1" i="0" u="none" strike="noStrike" cap="none" normalizeH="0" baseline="0" dirty="0" smtClean="0">
                <a:ln>
                  <a:noFill/>
                </a:ln>
                <a:solidFill>
                  <a:schemeClr val="bg1"/>
                </a:solidFill>
                <a:effectLst/>
                <a:latin typeface="Arial" pitchFamily="34" charset="0"/>
                <a:cs typeface="Arial" pitchFamily="34" charset="0"/>
              </a:rPr>
              <a:t>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بقيمة 17200 دج</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7.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معدل الضريبة على الأرباح  20%.</a:t>
            </a:r>
            <a:endParaRPr kumimoji="0" lang="ar-SA" sz="24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
          <p:cNvSpPr>
            <a:spLocks noChangeArrowheads="1"/>
          </p:cNvSpPr>
          <p:nvPr/>
        </p:nvSpPr>
        <p:spPr bwMode="auto">
          <a:xfrm>
            <a:off x="304800" y="1"/>
            <a:ext cx="85344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93675" algn="r"/>
              </a:tabLst>
            </a:pPr>
            <a:r>
              <a:rPr kumimoji="0" lang="ar-SA" sz="2800" b="1" i="0" u="sng" strike="noStrike" cap="none" normalizeH="0" baseline="0" dirty="0" smtClean="0">
                <a:ln>
                  <a:noFill/>
                </a:ln>
                <a:solidFill>
                  <a:srgbClr val="FF0000"/>
                </a:solidFill>
                <a:effectLst/>
                <a:latin typeface="Arial" pitchFamily="34" charset="0"/>
                <a:ea typeface="Calibri" pitchFamily="34" charset="0"/>
                <a:cs typeface="Arial" pitchFamily="34" charset="0"/>
              </a:rPr>
              <a:t>معلومات مكملة: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من ميزانية مالية بتاريخ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2018/12/31</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SA"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ح</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مخزون بضاعة:  141500 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 pos="4232275" algn="l"/>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ح/ زبائن وحسابات ملحقة: 29650 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ح/ موردين وحسابات ملحقة: 128650 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ومن حساب النتائج لسنة 2018:</a:t>
            </a:r>
            <a:endPar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lang="ar-DZ" sz="2400" b="1" dirty="0" smtClean="0">
                <a:solidFill>
                  <a:schemeClr val="bg1"/>
                </a:solidFill>
                <a:latin typeface="Arial" pitchFamily="34"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ح/ تكلفة شراء بضاعة(مشتريات البضاعة): 750000 دج ( ثلثيها آجل).</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DZ" sz="2400" b="1" i="0" u="none" strike="noStrike" cap="none" normalizeH="0" dirty="0" smtClean="0">
                <a:ln>
                  <a:noFill/>
                </a:ln>
                <a:solidFill>
                  <a:schemeClr val="bg1"/>
                </a:solidFill>
                <a:effectLst/>
                <a:latin typeface="Arial" pitchFamily="34"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ح/ مبيعات بضاعة( رقم الأعمال):             980000 دج ( نصفها آجل).</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المطلوب:</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280988" marR="0" lvl="0" indent="-280988" algn="justLow" defTabSz="914400" rtl="1" eaLnBrk="0" fontAlgn="base" latinLnBrk="0" hangingPunct="0">
              <a:lnSpc>
                <a:spcPct val="100000"/>
              </a:lnSpc>
              <a:spcBef>
                <a:spcPct val="0"/>
              </a:spcBef>
              <a:spcAft>
                <a:spcPct val="0"/>
              </a:spcAft>
              <a:buClrTx/>
              <a:buSzTx/>
              <a:buFontTx/>
              <a:buAutoNum type="arabicPeriod"/>
            </a:pPr>
            <a:r>
              <a:rPr kumimoji="0" lang="ar-SA"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إعداد الميزانية الوظيفية مع توضيح التعديلات.</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lang="ar-SA" sz="2800" dirty="0" smtClean="0">
                <a:solidFill>
                  <a:schemeClr val="bg1"/>
                </a:solidFill>
              </a:rPr>
              <a:t> </a:t>
            </a:r>
            <a:endParaRPr lang="fr-FR" sz="2800" dirty="0" smtClean="0">
              <a:solidFill>
                <a:schemeClr val="bg1"/>
              </a:solidFill>
            </a:endParaRPr>
          </a:p>
          <a:p>
            <a:pPr algn="just" rtl="1"/>
            <a:r>
              <a:rPr lang="ar-SA" sz="2800" b="1" dirty="0" smtClean="0">
                <a:solidFill>
                  <a:schemeClr val="bg1"/>
                </a:solidFill>
              </a:rPr>
              <a:t>2. حساب مؤشرات التوازن المالي وعلق عليها.</a:t>
            </a:r>
            <a:endParaRPr lang="fr-FR" sz="2800" b="1" dirty="0" smtClean="0">
              <a:solidFill>
                <a:schemeClr val="bg1"/>
              </a:solidFill>
            </a:endParaRPr>
          </a:p>
          <a:p>
            <a:pPr algn="just" rtl="1"/>
            <a:r>
              <a:rPr lang="ar-SA" sz="2800" b="1" dirty="0" smtClean="0">
                <a:solidFill>
                  <a:schemeClr val="bg1"/>
                </a:solidFill>
              </a:rPr>
              <a:t>3. هل المؤسسة في حالة توازن مالي؟ إذا كان الجواب لا: ماهي المقترحات التي تقدمها لعلاج الاختلال المالي؟</a:t>
            </a:r>
            <a:endParaRPr lang="fr-FR" sz="2800" b="1" dirty="0" smtClean="0">
              <a:solidFill>
                <a:schemeClr val="bg1"/>
              </a:solidFill>
            </a:endParaRPr>
          </a:p>
          <a:p>
            <a:pPr algn="just" rtl="1"/>
            <a:r>
              <a:rPr lang="ar-SA" sz="2800" b="1" dirty="0" smtClean="0">
                <a:solidFill>
                  <a:schemeClr val="bg1"/>
                </a:solidFill>
              </a:rPr>
              <a:t>4. أحسب النسب المالية للهيكلة، السيولة، النشاط والربحية، مع التعليق عليها.</a:t>
            </a:r>
            <a:endParaRPr lang="fr-FR" sz="2800" b="1" dirty="0" smtClean="0">
              <a:solidFill>
                <a:schemeClr val="bg1"/>
              </a:solidFill>
            </a:endParaRPr>
          </a:p>
          <a:p>
            <a:pPr algn="just" rtl="1"/>
            <a:r>
              <a:rPr lang="ar-SA" sz="2800" b="1" dirty="0" smtClean="0">
                <a:solidFill>
                  <a:schemeClr val="bg1"/>
                </a:solidFill>
              </a:rPr>
              <a:t>5. ضع خلاصة لتشخيص المالي للمؤسسة ( نقاط القوة والضعف).</a:t>
            </a:r>
            <a:endParaRPr kumimoji="0" lang="ar-SA" sz="24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72200" y="0"/>
            <a:ext cx="2514600" cy="792162"/>
          </a:xfrm>
        </p:spPr>
        <p:txBody>
          <a:bodyPr>
            <a:normAutofit/>
          </a:bodyPr>
          <a:lstStyle/>
          <a:p>
            <a:pPr algn="just" rtl="1"/>
            <a:r>
              <a:rPr lang="ar-DZ" sz="4400" dirty="0" smtClean="0">
                <a:solidFill>
                  <a:srgbClr val="FF0000"/>
                </a:solidFill>
                <a:effectLst/>
                <a:cs typeface="+mn-cs"/>
              </a:rPr>
              <a:t>الحـــــل:</a:t>
            </a:r>
            <a:endParaRPr lang="fr-FR" sz="4400" dirty="0">
              <a:solidFill>
                <a:srgbClr val="FF0000"/>
              </a:solidFill>
              <a:effectLst/>
              <a:cs typeface="+mn-cs"/>
            </a:endParaRPr>
          </a:p>
        </p:txBody>
      </p:sp>
      <p:sp>
        <p:nvSpPr>
          <p:cNvPr id="104460" name="Rectangle 12"/>
          <p:cNvSpPr>
            <a:spLocks noChangeArrowheads="1"/>
          </p:cNvSpPr>
          <p:nvPr/>
        </p:nvSpPr>
        <p:spPr bwMode="auto">
          <a:xfrm>
            <a:off x="228600" y="609600"/>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03188" algn="r"/>
                <a:tab pos="193675" algn="r"/>
              </a:tabLst>
            </a:pPr>
            <a:r>
              <a:rPr lang="ar-DZ" sz="2800" b="1" dirty="0" smtClean="0">
                <a:solidFill>
                  <a:schemeClr val="bg1"/>
                </a:solidFill>
                <a:latin typeface="Arial" pitchFamily="34" charset="0"/>
                <a:ea typeface="Calibri" pitchFamily="34" charset="0"/>
                <a:cs typeface="Arial" pitchFamily="34" charset="0"/>
              </a:rPr>
              <a:t>أولا. </a:t>
            </a:r>
            <a:r>
              <a:rPr kumimoji="0" lang="ar-SA"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إعداد الميزانية الوظيفية:أ. إجراء التعديلات:</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0" name="Groupe 29"/>
          <p:cNvGrpSpPr/>
          <p:nvPr/>
        </p:nvGrpSpPr>
        <p:grpSpPr>
          <a:xfrm>
            <a:off x="152400" y="1676400"/>
            <a:ext cx="8763311" cy="1114425"/>
            <a:chOff x="228600" y="2895600"/>
            <a:chExt cx="8763311" cy="1114425"/>
          </a:xfrm>
        </p:grpSpPr>
        <p:grpSp>
          <p:nvGrpSpPr>
            <p:cNvPr id="104449" name="Group 1"/>
            <p:cNvGrpSpPr>
              <a:grpSpLocks/>
            </p:cNvGrpSpPr>
            <p:nvPr/>
          </p:nvGrpSpPr>
          <p:grpSpPr bwMode="auto">
            <a:xfrm>
              <a:off x="228600" y="2895600"/>
              <a:ext cx="8763311" cy="1114425"/>
              <a:chOff x="840" y="14310"/>
              <a:chExt cx="10566" cy="975"/>
            </a:xfrm>
          </p:grpSpPr>
          <p:sp>
            <p:nvSpPr>
              <p:cNvPr id="104459" name="AutoShape 11"/>
              <p:cNvSpPr>
                <a:spLocks noChangeShapeType="1"/>
              </p:cNvSpPr>
              <p:nvPr/>
            </p:nvSpPr>
            <p:spPr bwMode="auto">
              <a:xfrm flipH="1">
                <a:off x="840" y="14820"/>
                <a:ext cx="10245" cy="0"/>
              </a:xfrm>
              <a:prstGeom prst="straightConnector1">
                <a:avLst/>
              </a:prstGeom>
              <a:noFill/>
              <a:ln w="3175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4458" name="Text Box 10"/>
              <p:cNvSpPr txBox="1">
                <a:spLocks noChangeArrowheads="1"/>
              </p:cNvSpPr>
              <p:nvPr/>
            </p:nvSpPr>
            <p:spPr bwMode="auto">
              <a:xfrm>
                <a:off x="8833" y="14310"/>
                <a:ext cx="2021"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2018/01/01</a:t>
                </a:r>
                <a:endParaRPr kumimoji="0" lang="ar-DZ" sz="2400" b="0" i="0" u="none" strike="noStrike" cap="none" normalizeH="0" baseline="0" dirty="0" smtClean="0">
                  <a:ln>
                    <a:noFill/>
                  </a:ln>
                  <a:solidFill>
                    <a:schemeClr val="bg1"/>
                  </a:solidFill>
                  <a:effectLst/>
                  <a:latin typeface="Arial" pitchFamily="34" charset="0"/>
                </a:endParaRPr>
              </a:p>
            </p:txBody>
          </p:sp>
          <p:sp>
            <p:nvSpPr>
              <p:cNvPr id="104457" name="AutoShape 9"/>
              <p:cNvSpPr>
                <a:spLocks noChangeShapeType="1"/>
              </p:cNvSpPr>
              <p:nvPr/>
            </p:nvSpPr>
            <p:spPr bwMode="auto">
              <a:xfrm>
                <a:off x="9891" y="14685"/>
                <a:ext cx="0" cy="255"/>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4456" name="Text Box 8"/>
              <p:cNvSpPr txBox="1">
                <a:spLocks noChangeArrowheads="1"/>
              </p:cNvSpPr>
              <p:nvPr/>
            </p:nvSpPr>
            <p:spPr bwMode="auto">
              <a:xfrm>
                <a:off x="2218" y="14310"/>
                <a:ext cx="1894"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2019/12/31</a:t>
                </a:r>
                <a:endParaRPr kumimoji="0" lang="ar-DZ" sz="2400" b="0" i="0" u="none" strike="noStrike" cap="none" normalizeH="0" baseline="0" dirty="0" smtClean="0">
                  <a:ln>
                    <a:noFill/>
                  </a:ln>
                  <a:solidFill>
                    <a:schemeClr val="bg1"/>
                  </a:solidFill>
                  <a:effectLst/>
                  <a:latin typeface="Arial" pitchFamily="34" charset="0"/>
                </a:endParaRPr>
              </a:p>
            </p:txBody>
          </p:sp>
          <p:sp>
            <p:nvSpPr>
              <p:cNvPr id="104455" name="AutoShape 7"/>
              <p:cNvSpPr>
                <a:spLocks noChangeShapeType="1"/>
              </p:cNvSpPr>
              <p:nvPr/>
            </p:nvSpPr>
            <p:spPr bwMode="auto">
              <a:xfrm>
                <a:off x="3229" y="14685"/>
                <a:ext cx="0" cy="255"/>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4454" name="Text Box 6"/>
              <p:cNvSpPr txBox="1">
                <a:spLocks noChangeArrowheads="1"/>
              </p:cNvSpPr>
              <p:nvPr/>
            </p:nvSpPr>
            <p:spPr bwMode="auto">
              <a:xfrm>
                <a:off x="5618" y="14310"/>
                <a:ext cx="1929"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DZ" sz="2400" b="1" dirty="0" smtClean="0">
                    <a:solidFill>
                      <a:schemeClr val="bg1"/>
                    </a:solidFill>
                    <a:latin typeface="Arial" pitchFamily="34" charset="0"/>
                  </a:rPr>
                  <a:t>2018/12/31</a:t>
                </a:r>
                <a:endParaRPr kumimoji="0" lang="ar-DZ" sz="2400" b="0" i="0" u="none" strike="noStrike" cap="none" normalizeH="0" baseline="0" dirty="0" smtClean="0">
                  <a:ln>
                    <a:noFill/>
                  </a:ln>
                  <a:solidFill>
                    <a:schemeClr val="bg1"/>
                  </a:solidFill>
                  <a:effectLst/>
                  <a:latin typeface="Arial" pitchFamily="34" charset="0"/>
                </a:endParaRPr>
              </a:p>
            </p:txBody>
          </p:sp>
          <p:sp>
            <p:nvSpPr>
              <p:cNvPr id="104453" name="AutoShape 5"/>
              <p:cNvSpPr>
                <a:spLocks noChangeShapeType="1"/>
              </p:cNvSpPr>
              <p:nvPr/>
            </p:nvSpPr>
            <p:spPr bwMode="auto">
              <a:xfrm>
                <a:off x="6536" y="14685"/>
                <a:ext cx="0" cy="255"/>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4452" name="Text Box 4"/>
              <p:cNvSpPr txBox="1">
                <a:spLocks noChangeArrowheads="1"/>
              </p:cNvSpPr>
              <p:nvPr/>
            </p:nvSpPr>
            <p:spPr bwMode="auto">
              <a:xfrm>
                <a:off x="8282" y="14910"/>
                <a:ext cx="3124"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تمويل إيجاري للشاحنة</a:t>
                </a:r>
                <a:endParaRPr kumimoji="0" lang="ar-DZ" sz="2400" b="0" i="0" u="none" strike="noStrike" cap="none" normalizeH="0" baseline="0" dirty="0" smtClean="0">
                  <a:ln>
                    <a:noFill/>
                  </a:ln>
                  <a:solidFill>
                    <a:schemeClr val="bg1"/>
                  </a:solidFill>
                  <a:effectLst/>
                  <a:latin typeface="Arial" pitchFamily="34" charset="0"/>
                </a:endParaRPr>
              </a:p>
            </p:txBody>
          </p:sp>
          <p:sp>
            <p:nvSpPr>
              <p:cNvPr id="104450" name="Text Box 2"/>
              <p:cNvSpPr txBox="1">
                <a:spLocks noChangeArrowheads="1"/>
              </p:cNvSpPr>
              <p:nvPr/>
            </p:nvSpPr>
            <p:spPr bwMode="auto">
              <a:xfrm>
                <a:off x="5893" y="14910"/>
                <a:ext cx="1121" cy="375"/>
              </a:xfrm>
              <a:prstGeom prst="rect">
                <a:avLst/>
              </a:prstGeom>
              <a:solidFill>
                <a:srgbClr val="BFBFB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سنتان</a:t>
                </a:r>
                <a:endParaRPr kumimoji="0" lang="ar-DZ" sz="2400" b="0" i="0" u="none" strike="noStrike" cap="none" normalizeH="0" baseline="0" dirty="0" smtClean="0">
                  <a:ln>
                    <a:noFill/>
                  </a:ln>
                  <a:solidFill>
                    <a:schemeClr val="bg1"/>
                  </a:solidFill>
                  <a:effectLst/>
                  <a:latin typeface="Arial" pitchFamily="34" charset="0"/>
                </a:endParaRPr>
              </a:p>
            </p:txBody>
          </p:sp>
        </p:grpSp>
        <p:grpSp>
          <p:nvGrpSpPr>
            <p:cNvPr id="29" name="Groupe 28"/>
            <p:cNvGrpSpPr/>
            <p:nvPr/>
          </p:nvGrpSpPr>
          <p:grpSpPr>
            <a:xfrm>
              <a:off x="2286000" y="3886200"/>
              <a:ext cx="4419600" cy="1588"/>
              <a:chOff x="2286000" y="3886200"/>
              <a:chExt cx="4419600" cy="1588"/>
            </a:xfrm>
          </p:grpSpPr>
          <p:cxnSp>
            <p:nvCxnSpPr>
              <p:cNvPr id="24" name="Connecteur droit 23"/>
              <p:cNvCxnSpPr/>
              <p:nvPr/>
            </p:nvCxnSpPr>
            <p:spPr>
              <a:xfrm rot="10800000" flipV="1">
                <a:off x="5334000" y="3886201"/>
                <a:ext cx="1371600" cy="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rot="10800000">
                <a:off x="2286000" y="3886200"/>
                <a:ext cx="2133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04478" name="Text Box 30"/>
          <p:cNvSpPr txBox="1">
            <a:spLocks noChangeArrowheads="1"/>
          </p:cNvSpPr>
          <p:nvPr/>
        </p:nvSpPr>
        <p:spPr bwMode="auto">
          <a:xfrm>
            <a:off x="228600" y="5943600"/>
            <a:ext cx="8610600" cy="838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
                <a:srgbClr val="FF0000"/>
              </a:buClr>
              <a:buSzPct val="80000"/>
              <a:buFont typeface="Wingdings" pitchFamily="2" charset="2"/>
              <a:buChar char="v"/>
              <a:tabLst>
                <a:tab pos="95250" algn="r"/>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باقي الاهتلاك= 80000- 32000= 48000 يضاف لـ </a:t>
            </a:r>
            <a:r>
              <a:rPr kumimoji="0" lang="ar-DZ"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د</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م </a:t>
            </a:r>
            <a:r>
              <a:rPr kumimoji="0" lang="ar-DZ"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ط</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أ ضمن موارد دائمة في </a:t>
            </a:r>
            <a:r>
              <a:rPr kumimoji="0" lang="ar-DZ"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ح</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167 </a:t>
            </a: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ديون مترتبة على عقد إيجار تمويلي</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endParaRPr kumimoji="0" lang="ar-DZ" sz="32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04467" name="Group 19"/>
          <p:cNvGrpSpPr>
            <a:grpSpLocks/>
          </p:cNvGrpSpPr>
          <p:nvPr/>
        </p:nvGrpSpPr>
        <p:grpSpPr bwMode="auto">
          <a:xfrm>
            <a:off x="1371601" y="4267200"/>
            <a:ext cx="6552551" cy="914517"/>
            <a:chOff x="6420" y="1235"/>
            <a:chExt cx="4295" cy="601"/>
          </a:xfrm>
        </p:grpSpPr>
        <p:sp>
          <p:nvSpPr>
            <p:cNvPr id="104476" name="Text Box 28"/>
            <p:cNvSpPr txBox="1">
              <a:spLocks noChangeArrowheads="1"/>
            </p:cNvSpPr>
            <p:nvPr/>
          </p:nvSpPr>
          <p:spPr bwMode="auto">
            <a:xfrm>
              <a:off x="9510" y="1348"/>
              <a:ext cx="1205"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قسط الاهتلاك=</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5" name="Text Box 27"/>
            <p:cNvSpPr txBox="1">
              <a:spLocks noChangeArrowheads="1"/>
            </p:cNvSpPr>
            <p:nvPr/>
          </p:nvSpPr>
          <p:spPr bwMode="auto">
            <a:xfrm>
              <a:off x="8460" y="1235"/>
              <a:ext cx="957" cy="32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سعر الحيازة</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4" name="Text Box 26"/>
            <p:cNvSpPr txBox="1">
              <a:spLocks noChangeArrowheads="1"/>
            </p:cNvSpPr>
            <p:nvPr/>
          </p:nvSpPr>
          <p:spPr bwMode="auto">
            <a:xfrm>
              <a:off x="8518" y="1515"/>
              <a:ext cx="782" cy="271"/>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مدة العقد</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3" name="Text Box 25"/>
            <p:cNvSpPr txBox="1">
              <a:spLocks noChangeArrowheads="1"/>
            </p:cNvSpPr>
            <p:nvPr/>
          </p:nvSpPr>
          <p:spPr bwMode="auto">
            <a:xfrm>
              <a:off x="8218" y="1384"/>
              <a:ext cx="267"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2" name="Text Box 24"/>
            <p:cNvSpPr txBox="1">
              <a:spLocks noChangeArrowheads="1"/>
            </p:cNvSpPr>
            <p:nvPr/>
          </p:nvSpPr>
          <p:spPr bwMode="auto">
            <a:xfrm>
              <a:off x="7410" y="1235"/>
              <a:ext cx="708" cy="32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80000</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1" name="Text Box 23"/>
            <p:cNvSpPr txBox="1">
              <a:spLocks noChangeArrowheads="1"/>
            </p:cNvSpPr>
            <p:nvPr/>
          </p:nvSpPr>
          <p:spPr bwMode="auto">
            <a:xfrm>
              <a:off x="7669" y="1515"/>
              <a:ext cx="288" cy="321"/>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5</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70" name="Text Box 22"/>
            <p:cNvSpPr txBox="1">
              <a:spLocks noChangeArrowheads="1"/>
            </p:cNvSpPr>
            <p:nvPr/>
          </p:nvSpPr>
          <p:spPr bwMode="auto">
            <a:xfrm>
              <a:off x="6420" y="1380"/>
              <a:ext cx="899" cy="375"/>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rPr>
                <a:t>= 16000</a:t>
              </a:r>
              <a:endParaRPr kumimoji="0" lang="ar-DZ" sz="2400" b="1" i="0" u="none" strike="noStrike" cap="none" normalizeH="0" baseline="0" dirty="0" smtClean="0">
                <a:ln>
                  <a:noFill/>
                </a:ln>
                <a:solidFill>
                  <a:schemeClr val="bg1"/>
                </a:solidFill>
                <a:effectLst/>
                <a:latin typeface="Arial" pitchFamily="34" charset="0"/>
              </a:endParaRPr>
            </a:p>
          </p:txBody>
        </p:sp>
        <p:sp>
          <p:nvSpPr>
            <p:cNvPr id="104469" name="AutoShape 21"/>
            <p:cNvSpPr>
              <a:spLocks noChangeShapeType="1"/>
            </p:cNvSpPr>
            <p:nvPr/>
          </p:nvSpPr>
          <p:spPr bwMode="auto">
            <a:xfrm flipH="1">
              <a:off x="8468" y="1560"/>
              <a:ext cx="106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solidFill>
                  <a:schemeClr val="bg1"/>
                </a:solidFill>
              </a:endParaRPr>
            </a:p>
          </p:txBody>
        </p:sp>
        <p:sp>
          <p:nvSpPr>
            <p:cNvPr id="104468" name="AutoShape 20"/>
            <p:cNvSpPr>
              <a:spLocks noChangeShapeType="1"/>
            </p:cNvSpPr>
            <p:nvPr/>
          </p:nvSpPr>
          <p:spPr bwMode="auto">
            <a:xfrm flipH="1">
              <a:off x="7469" y="1560"/>
              <a:ext cx="72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solidFill>
                  <a:schemeClr val="bg1"/>
                </a:solidFill>
              </a:endParaRPr>
            </a:p>
          </p:txBody>
        </p:sp>
      </p:grpSp>
      <p:sp>
        <p:nvSpPr>
          <p:cNvPr id="104479" name="Rectangle 31"/>
          <p:cNvSpPr>
            <a:spLocks noChangeArrowheads="1"/>
          </p:cNvSpPr>
          <p:nvPr/>
        </p:nvSpPr>
        <p:spPr bwMode="auto">
          <a:xfrm>
            <a:off x="0" y="3048000"/>
            <a:ext cx="89154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03188" algn="r"/>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حيازة شاحنة </a:t>
            </a:r>
            <a:r>
              <a:rPr lang="ar-DZ" sz="2400" b="1" dirty="0" smtClean="0">
                <a:solidFill>
                  <a:schemeClr val="bg1"/>
                </a:solidFill>
                <a:latin typeface="Arial" pitchFamily="34" charset="0"/>
                <a:ea typeface="Times New Roman" pitchFamily="18" charset="0"/>
                <a:cs typeface="Arial" pitchFamily="34" charset="0"/>
              </a:rPr>
              <a:t>ب</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تمويل إيجاري في </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2018/01/01</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(بداية النشاط) ← 31/12/2020</a:t>
            </a: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103188" algn="r"/>
              </a:tabLst>
            </a:pPr>
            <a:r>
              <a:rPr kumimoji="0" lang="ar-SA" sz="24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إهتلاك</a:t>
            </a:r>
            <a:r>
              <a:rPr kumimoji="0" lang="ar-SA"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سنتين </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من مدة عقد التمويل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الإيجاري</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(5 سنوات)</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v"/>
              <a:tabLst>
                <a:tab pos="103188" algn="r"/>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ق</a:t>
            </a:r>
            <a:r>
              <a:rPr kumimoji="0" lang="ar-DZ" sz="2400" b="1" i="0" u="none" strike="noStrike" cap="none" normalizeH="0" dirty="0" smtClean="0">
                <a:ln>
                  <a:noFill/>
                </a:ln>
                <a:solidFill>
                  <a:schemeClr val="bg1"/>
                </a:solidFill>
                <a:effectLst/>
                <a:latin typeface="Arial" pitchFamily="34" charset="0"/>
                <a:ea typeface="Times New Roman" pitchFamily="18" charset="0"/>
                <a:cs typeface="Arial" pitchFamily="34" charset="0"/>
              </a:rPr>
              <a:t> </a:t>
            </a:r>
            <a:r>
              <a:rPr kumimoji="0" lang="ar-DZ" sz="2400" b="1" i="0" u="none" strike="noStrike" cap="none" normalizeH="0" dirty="0" err="1" smtClean="0">
                <a:ln>
                  <a:noFill/>
                </a:ln>
                <a:solidFill>
                  <a:schemeClr val="bg1"/>
                </a:solidFill>
                <a:effectLst/>
                <a:latin typeface="Arial" pitchFamily="34" charset="0"/>
                <a:ea typeface="Times New Roman" pitchFamily="18" charset="0"/>
                <a:cs typeface="Arial" pitchFamily="34" charset="0"/>
              </a:rPr>
              <a:t>إ</a:t>
            </a:r>
            <a:r>
              <a:rPr kumimoji="0" lang="ar-DZ" sz="2400" b="1" i="0" u="none" strike="noStrike" cap="none" normalizeH="0" dirty="0" smtClean="0">
                <a:ln>
                  <a:noFill/>
                </a:ln>
                <a:solidFill>
                  <a:schemeClr val="bg1"/>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للشاحنة( سعر الحيازة): 80000 يضاف لمعدات النقل ضمن استخدامات مستقرة.</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04487" name="Rectangle 3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sz="1400" b="0" i="0" u="none" strike="noStrike" cap="none" normalizeH="0" baseline="0" smtClean="0">
                <a:ln>
                  <a:noFill/>
                </a:ln>
                <a:solidFill>
                  <a:schemeClr val="tx1"/>
                </a:solidFill>
                <a:effectLst/>
                <a:latin typeface="Arial" pitchFamily="34" charset="0"/>
                <a:cs typeface="Arial" pitchFamily="34" charset="0"/>
              </a:rPr>
              <a:t>مدة عقد التمويل الإيجاري: 5 سنوات، ومنه</a:t>
            </a:r>
            <a:r>
              <a:rPr kumimoji="0" lang="fr-FR" sz="1400" b="0" i="0" u="none" strike="noStrike" cap="none" normalizeH="0" baseline="0" smtClean="0">
                <a:ln>
                  <a:noFill/>
                </a:ln>
                <a:solidFill>
                  <a:schemeClr val="tx1"/>
                </a:solidFill>
                <a:effectLst/>
                <a:latin typeface="Arial" pitchFamily="34"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18"/>
          <p:cNvSpPr>
            <a:spLocks noChangeArrowheads="1"/>
          </p:cNvSpPr>
          <p:nvPr/>
        </p:nvSpPr>
        <p:spPr bwMode="auto">
          <a:xfrm>
            <a:off x="3962400" y="1143000"/>
            <a:ext cx="4953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03188" algn="r"/>
                <a:tab pos="193675" algn="r"/>
              </a:tabLst>
            </a:pPr>
            <a:r>
              <a:rPr kumimoji="0" lang="ar-SA"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1. حيازة شاحنة عن طريق تمويل إيجاري</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a:t>
            </a:r>
            <a:endParaRPr kumimoji="0" lang="ar-SA"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46" name="Text Box 29"/>
          <p:cNvSpPr txBox="1">
            <a:spLocks noChangeArrowheads="1"/>
          </p:cNvSpPr>
          <p:nvPr/>
        </p:nvSpPr>
        <p:spPr bwMode="auto">
          <a:xfrm>
            <a:off x="228600" y="5105400"/>
            <a:ext cx="8610600" cy="838200"/>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
                <a:srgbClr val="FF1D1D"/>
              </a:buClr>
              <a:buSzPct val="80000"/>
              <a:buFont typeface="Wingdings" pitchFamily="2" charset="2"/>
              <a:buChar char="v"/>
              <a:tabLst>
                <a:tab pos="142875" algn="r"/>
              </a:tabLst>
            </a:pPr>
            <a:r>
              <a:rPr kumimoji="0" lang="ar-DZ"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اهتلاك متركم ( سنتين)= 16000 × 2 = 32000  يظهر في اهتلاكات ومؤونات ضمن أموال دائمة .</a:t>
            </a:r>
            <a:endParaRPr kumimoji="0" lang="ar-DZ" sz="32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
          <p:cNvSpPr>
            <a:spLocks noChangeArrowheads="1"/>
          </p:cNvSpPr>
          <p:nvPr/>
        </p:nvSpPr>
        <p:spPr bwMode="auto">
          <a:xfrm>
            <a:off x="2209800" y="558225"/>
            <a:ext cx="464101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التمويل التقليدي(القروض البنكية)</a:t>
            </a:r>
            <a:endParaRPr kumimoji="0" lang="ar-SA"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120834" name="Group 2"/>
          <p:cNvGrpSpPr>
            <a:grpSpLocks/>
          </p:cNvGrpSpPr>
          <p:nvPr/>
        </p:nvGrpSpPr>
        <p:grpSpPr bwMode="auto">
          <a:xfrm>
            <a:off x="228600" y="1524000"/>
            <a:ext cx="8610600" cy="3505200"/>
            <a:chOff x="1110" y="1650"/>
            <a:chExt cx="8685" cy="3360"/>
          </a:xfrm>
        </p:grpSpPr>
        <p:grpSp>
          <p:nvGrpSpPr>
            <p:cNvPr id="120835" name="Group 3"/>
            <p:cNvGrpSpPr>
              <a:grpSpLocks/>
            </p:cNvGrpSpPr>
            <p:nvPr/>
          </p:nvGrpSpPr>
          <p:grpSpPr bwMode="auto">
            <a:xfrm>
              <a:off x="4770" y="1650"/>
              <a:ext cx="1380" cy="1365"/>
              <a:chOff x="4860" y="1965"/>
              <a:chExt cx="1380" cy="1365"/>
            </a:xfrm>
          </p:grpSpPr>
          <p:sp>
            <p:nvSpPr>
              <p:cNvPr id="120836" name="Oval 4"/>
              <p:cNvSpPr>
                <a:spLocks noChangeArrowheads="1"/>
              </p:cNvSpPr>
              <p:nvPr/>
            </p:nvSpPr>
            <p:spPr bwMode="auto">
              <a:xfrm>
                <a:off x="4860" y="1965"/>
                <a:ext cx="1380" cy="136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0837" name="Text Box 5"/>
              <p:cNvSpPr txBox="1">
                <a:spLocks noChangeArrowheads="1"/>
              </p:cNvSpPr>
              <p:nvPr/>
            </p:nvSpPr>
            <p:spPr bwMode="auto">
              <a:xfrm>
                <a:off x="5055" y="2443"/>
                <a:ext cx="945" cy="39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البنك</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0838" name="Group 6"/>
            <p:cNvGrpSpPr>
              <a:grpSpLocks/>
            </p:cNvGrpSpPr>
            <p:nvPr/>
          </p:nvGrpSpPr>
          <p:grpSpPr bwMode="auto">
            <a:xfrm>
              <a:off x="8085" y="3360"/>
              <a:ext cx="1710" cy="1650"/>
              <a:chOff x="5100" y="2205"/>
              <a:chExt cx="1710" cy="1650"/>
            </a:xfrm>
          </p:grpSpPr>
          <p:sp>
            <p:nvSpPr>
              <p:cNvPr id="120839" name="Oval 7"/>
              <p:cNvSpPr>
                <a:spLocks noChangeArrowheads="1"/>
              </p:cNvSpPr>
              <p:nvPr/>
            </p:nvSpPr>
            <p:spPr bwMode="auto">
              <a:xfrm>
                <a:off x="5100" y="2205"/>
                <a:ext cx="1710" cy="1650"/>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0840" name="Text Box 8"/>
              <p:cNvSpPr txBox="1">
                <a:spLocks noChangeArrowheads="1"/>
              </p:cNvSpPr>
              <p:nvPr/>
            </p:nvSpPr>
            <p:spPr bwMode="auto">
              <a:xfrm>
                <a:off x="5295" y="2832"/>
                <a:ext cx="1290" cy="42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المؤسسة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0841" name="Group 9"/>
            <p:cNvGrpSpPr>
              <a:grpSpLocks/>
            </p:cNvGrpSpPr>
            <p:nvPr/>
          </p:nvGrpSpPr>
          <p:grpSpPr bwMode="auto">
            <a:xfrm>
              <a:off x="1110" y="3345"/>
              <a:ext cx="1680" cy="1665"/>
              <a:chOff x="5100" y="2205"/>
              <a:chExt cx="1680" cy="1665"/>
            </a:xfrm>
          </p:grpSpPr>
          <p:sp>
            <p:nvSpPr>
              <p:cNvPr id="120842" name="Oval 10"/>
              <p:cNvSpPr>
                <a:spLocks noChangeArrowheads="1"/>
              </p:cNvSpPr>
              <p:nvPr/>
            </p:nvSpPr>
            <p:spPr bwMode="auto">
              <a:xfrm>
                <a:off x="5100" y="2205"/>
                <a:ext cx="1680" cy="166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0843" name="Text Box 11"/>
              <p:cNvSpPr txBox="1">
                <a:spLocks noChangeArrowheads="1"/>
              </p:cNvSpPr>
              <p:nvPr/>
            </p:nvSpPr>
            <p:spPr bwMode="auto">
              <a:xfrm>
                <a:off x="5295" y="2580"/>
                <a:ext cx="1290" cy="87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مورد الاستثمار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120844" name="AutoShape 12"/>
            <p:cNvCxnSpPr>
              <a:cxnSpLocks noChangeShapeType="1"/>
            </p:cNvCxnSpPr>
            <p:nvPr/>
          </p:nvCxnSpPr>
          <p:spPr bwMode="auto">
            <a:xfrm>
              <a:off x="5895" y="2835"/>
              <a:ext cx="2205" cy="1230"/>
            </a:xfrm>
            <a:prstGeom prst="straightConnector1">
              <a:avLst/>
            </a:prstGeom>
            <a:noFill/>
            <a:ln w="38100">
              <a:solidFill>
                <a:srgbClr val="000000"/>
              </a:solidFill>
              <a:round/>
              <a:headEnd/>
              <a:tailEnd type="triangle" w="med" len="med"/>
            </a:ln>
          </p:spPr>
        </p:cxnSp>
        <p:sp>
          <p:nvSpPr>
            <p:cNvPr id="120845" name="Text Box 13"/>
            <p:cNvSpPr txBox="1">
              <a:spLocks noChangeArrowheads="1"/>
            </p:cNvSpPr>
            <p:nvPr/>
          </p:nvSpPr>
          <p:spPr bwMode="auto">
            <a:xfrm>
              <a:off x="6150" y="3255"/>
              <a:ext cx="1635" cy="44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منح قرض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ط</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0846" name="AutoShape 14"/>
            <p:cNvCxnSpPr>
              <a:cxnSpLocks noChangeShapeType="1"/>
            </p:cNvCxnSpPr>
            <p:nvPr/>
          </p:nvCxnSpPr>
          <p:spPr bwMode="auto">
            <a:xfrm flipH="1" flipV="1">
              <a:off x="6240" y="2415"/>
              <a:ext cx="2160" cy="1095"/>
            </a:xfrm>
            <a:prstGeom prst="straightConnector1">
              <a:avLst/>
            </a:prstGeom>
            <a:noFill/>
            <a:ln w="38100">
              <a:solidFill>
                <a:srgbClr val="000000"/>
              </a:solidFill>
              <a:round/>
              <a:headEnd/>
              <a:tailEnd type="triangle" w="med" len="med"/>
            </a:ln>
          </p:spPr>
        </p:cxnSp>
        <p:sp>
          <p:nvSpPr>
            <p:cNvPr id="120847" name="Text Box 15"/>
            <p:cNvSpPr txBox="1">
              <a:spLocks noChangeArrowheads="1"/>
            </p:cNvSpPr>
            <p:nvPr/>
          </p:nvSpPr>
          <p:spPr bwMode="auto">
            <a:xfrm>
              <a:off x="6490" y="2674"/>
              <a:ext cx="2210" cy="437"/>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سداد أقساط القرض</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0848" name="AutoShape 16"/>
            <p:cNvCxnSpPr>
              <a:cxnSpLocks noChangeShapeType="1"/>
            </p:cNvCxnSpPr>
            <p:nvPr/>
          </p:nvCxnSpPr>
          <p:spPr bwMode="auto">
            <a:xfrm flipH="1">
              <a:off x="2790" y="4133"/>
              <a:ext cx="5295" cy="0"/>
            </a:xfrm>
            <a:prstGeom prst="straightConnector1">
              <a:avLst/>
            </a:prstGeom>
            <a:noFill/>
            <a:ln w="38100">
              <a:solidFill>
                <a:srgbClr val="000000"/>
              </a:solidFill>
              <a:round/>
              <a:headEnd/>
              <a:tailEnd type="triangle" w="med" len="med"/>
            </a:ln>
          </p:spPr>
        </p:cxnSp>
        <p:sp>
          <p:nvSpPr>
            <p:cNvPr id="120849" name="Text Box 17"/>
            <p:cNvSpPr txBox="1">
              <a:spLocks noChangeArrowheads="1"/>
            </p:cNvSpPr>
            <p:nvPr/>
          </p:nvSpPr>
          <p:spPr bwMode="auto">
            <a:xfrm>
              <a:off x="4515" y="3841"/>
              <a:ext cx="1905" cy="464"/>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دفع ثمن الشاحنة</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20850" name="AutoShape 18"/>
            <p:cNvCxnSpPr>
              <a:cxnSpLocks noChangeShapeType="1"/>
            </p:cNvCxnSpPr>
            <p:nvPr/>
          </p:nvCxnSpPr>
          <p:spPr bwMode="auto">
            <a:xfrm>
              <a:off x="2595" y="4665"/>
              <a:ext cx="5685" cy="0"/>
            </a:xfrm>
            <a:prstGeom prst="straightConnector1">
              <a:avLst/>
            </a:prstGeom>
            <a:noFill/>
            <a:ln w="38100">
              <a:solidFill>
                <a:srgbClr val="000000"/>
              </a:solidFill>
              <a:round/>
              <a:headEnd/>
              <a:tailEnd type="triangle" w="med" len="med"/>
            </a:ln>
          </p:spPr>
        </p:cxnSp>
        <p:sp>
          <p:nvSpPr>
            <p:cNvPr id="120851" name="Text Box 19"/>
            <p:cNvSpPr txBox="1">
              <a:spLocks noChangeArrowheads="1"/>
            </p:cNvSpPr>
            <p:nvPr/>
          </p:nvSpPr>
          <p:spPr bwMode="auto">
            <a:xfrm>
              <a:off x="4605" y="4499"/>
              <a:ext cx="1635" cy="391"/>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حيازة الشاحنة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52" name="Text Box 20"/>
            <p:cNvSpPr txBox="1">
              <a:spLocks noChangeArrowheads="1"/>
            </p:cNvSpPr>
            <p:nvPr/>
          </p:nvSpPr>
          <p:spPr bwMode="auto">
            <a:xfrm>
              <a:off x="2570" y="2565"/>
              <a:ext cx="1930" cy="855"/>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لا علاقة للبنك بمورد الاستثمار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2"/>
          <p:cNvGrpSpPr>
            <a:grpSpLocks/>
          </p:cNvGrpSpPr>
          <p:nvPr/>
        </p:nvGrpSpPr>
        <p:grpSpPr bwMode="auto">
          <a:xfrm>
            <a:off x="228600" y="1828800"/>
            <a:ext cx="8686799" cy="3505200"/>
            <a:chOff x="1005" y="5743"/>
            <a:chExt cx="8685" cy="3360"/>
          </a:xfrm>
        </p:grpSpPr>
        <p:grpSp>
          <p:nvGrpSpPr>
            <p:cNvPr id="121859" name="Group 3"/>
            <p:cNvGrpSpPr>
              <a:grpSpLocks/>
            </p:cNvGrpSpPr>
            <p:nvPr/>
          </p:nvGrpSpPr>
          <p:grpSpPr bwMode="auto">
            <a:xfrm>
              <a:off x="4729" y="5743"/>
              <a:ext cx="1380" cy="1365"/>
              <a:chOff x="4924" y="1965"/>
              <a:chExt cx="1380" cy="1365"/>
            </a:xfrm>
          </p:grpSpPr>
          <p:sp>
            <p:nvSpPr>
              <p:cNvPr id="121860" name="Oval 4"/>
              <p:cNvSpPr>
                <a:spLocks noChangeArrowheads="1"/>
              </p:cNvSpPr>
              <p:nvPr/>
            </p:nvSpPr>
            <p:spPr bwMode="auto">
              <a:xfrm>
                <a:off x="4924" y="1965"/>
                <a:ext cx="1380" cy="136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1861" name="Text Box 5"/>
              <p:cNvSpPr txBox="1">
                <a:spLocks noChangeArrowheads="1"/>
              </p:cNvSpPr>
              <p:nvPr/>
            </p:nvSpPr>
            <p:spPr bwMode="auto">
              <a:xfrm>
                <a:off x="5055" y="2370"/>
                <a:ext cx="945" cy="64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البنك</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21862" name="Group 6"/>
            <p:cNvGrpSpPr>
              <a:grpSpLocks/>
            </p:cNvGrpSpPr>
            <p:nvPr/>
          </p:nvGrpSpPr>
          <p:grpSpPr bwMode="auto">
            <a:xfrm>
              <a:off x="7980" y="7453"/>
              <a:ext cx="1710" cy="1650"/>
              <a:chOff x="5100" y="2205"/>
              <a:chExt cx="1710" cy="1650"/>
            </a:xfrm>
          </p:grpSpPr>
          <p:sp>
            <p:nvSpPr>
              <p:cNvPr id="121863" name="Oval 7"/>
              <p:cNvSpPr>
                <a:spLocks noChangeArrowheads="1"/>
              </p:cNvSpPr>
              <p:nvPr/>
            </p:nvSpPr>
            <p:spPr bwMode="auto">
              <a:xfrm>
                <a:off x="5100" y="2205"/>
                <a:ext cx="1710" cy="1650"/>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1864" name="Text Box 8"/>
              <p:cNvSpPr txBox="1">
                <a:spLocks noChangeArrowheads="1"/>
              </p:cNvSpPr>
              <p:nvPr/>
            </p:nvSpPr>
            <p:spPr bwMode="auto">
              <a:xfrm>
                <a:off x="5295" y="2700"/>
                <a:ext cx="1290" cy="64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المؤسسة</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21865" name="Group 9"/>
            <p:cNvGrpSpPr>
              <a:grpSpLocks/>
            </p:cNvGrpSpPr>
            <p:nvPr/>
          </p:nvGrpSpPr>
          <p:grpSpPr bwMode="auto">
            <a:xfrm>
              <a:off x="1005" y="7438"/>
              <a:ext cx="1680" cy="1665"/>
              <a:chOff x="5100" y="2205"/>
              <a:chExt cx="1680" cy="1665"/>
            </a:xfrm>
          </p:grpSpPr>
          <p:sp>
            <p:nvSpPr>
              <p:cNvPr id="121866" name="Oval 10"/>
              <p:cNvSpPr>
                <a:spLocks noChangeArrowheads="1"/>
              </p:cNvSpPr>
              <p:nvPr/>
            </p:nvSpPr>
            <p:spPr bwMode="auto">
              <a:xfrm>
                <a:off x="5100" y="2205"/>
                <a:ext cx="1680" cy="1665"/>
              </a:xfrm>
              <a:prstGeom prst="ellipse">
                <a:avLst/>
              </a:prstGeom>
              <a:solidFill>
                <a:srgbClr val="FFFFFF"/>
              </a:solid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21867" name="Text Box 11"/>
              <p:cNvSpPr txBox="1">
                <a:spLocks noChangeArrowheads="1"/>
              </p:cNvSpPr>
              <p:nvPr/>
            </p:nvSpPr>
            <p:spPr bwMode="auto">
              <a:xfrm>
                <a:off x="5295" y="2580"/>
                <a:ext cx="1290" cy="87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مورد الاستثمار</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cxnSp>
          <p:nvCxnSpPr>
            <p:cNvPr id="121868" name="AutoShape 12"/>
            <p:cNvCxnSpPr>
              <a:cxnSpLocks noChangeShapeType="1"/>
            </p:cNvCxnSpPr>
            <p:nvPr/>
          </p:nvCxnSpPr>
          <p:spPr bwMode="auto">
            <a:xfrm>
              <a:off x="5790" y="6928"/>
              <a:ext cx="2205" cy="1230"/>
            </a:xfrm>
            <a:prstGeom prst="straightConnector1">
              <a:avLst/>
            </a:prstGeom>
            <a:noFill/>
            <a:ln w="38100">
              <a:solidFill>
                <a:srgbClr val="000000"/>
              </a:solidFill>
              <a:round/>
              <a:headEnd/>
              <a:tailEnd type="triangle" w="med" len="med"/>
            </a:ln>
          </p:spPr>
        </p:cxnSp>
        <p:sp>
          <p:nvSpPr>
            <p:cNvPr id="121869" name="Text Box 13"/>
            <p:cNvSpPr txBox="1">
              <a:spLocks noChangeArrowheads="1"/>
            </p:cNvSpPr>
            <p:nvPr/>
          </p:nvSpPr>
          <p:spPr bwMode="auto">
            <a:xfrm>
              <a:off x="6045" y="7423"/>
              <a:ext cx="1635" cy="43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تأجير الشاحنة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1870" name="AutoShape 14"/>
            <p:cNvCxnSpPr>
              <a:cxnSpLocks noChangeShapeType="1"/>
            </p:cNvCxnSpPr>
            <p:nvPr/>
          </p:nvCxnSpPr>
          <p:spPr bwMode="auto">
            <a:xfrm flipH="1" flipV="1">
              <a:off x="6135" y="6508"/>
              <a:ext cx="2160" cy="1095"/>
            </a:xfrm>
            <a:prstGeom prst="straightConnector1">
              <a:avLst/>
            </a:prstGeom>
            <a:noFill/>
            <a:ln w="38100">
              <a:solidFill>
                <a:srgbClr val="000000"/>
              </a:solidFill>
              <a:round/>
              <a:headEnd/>
              <a:tailEnd type="triangle" w="med" len="med"/>
            </a:ln>
          </p:spPr>
        </p:cxnSp>
        <p:sp>
          <p:nvSpPr>
            <p:cNvPr id="121871" name="Text Box 15"/>
            <p:cNvSpPr txBox="1">
              <a:spLocks noChangeArrowheads="1"/>
            </p:cNvSpPr>
            <p:nvPr/>
          </p:nvSpPr>
          <p:spPr bwMode="auto">
            <a:xfrm>
              <a:off x="6525" y="6793"/>
              <a:ext cx="2070" cy="411"/>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دفع إيجار سنوي</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1872" name="AutoShape 16"/>
            <p:cNvCxnSpPr>
              <a:cxnSpLocks noChangeShapeType="1"/>
            </p:cNvCxnSpPr>
            <p:nvPr/>
          </p:nvCxnSpPr>
          <p:spPr bwMode="auto">
            <a:xfrm flipH="1">
              <a:off x="2160" y="6223"/>
              <a:ext cx="2505" cy="1230"/>
            </a:xfrm>
            <a:prstGeom prst="straightConnector1">
              <a:avLst/>
            </a:prstGeom>
            <a:noFill/>
            <a:ln w="38100">
              <a:solidFill>
                <a:srgbClr val="000000"/>
              </a:solidFill>
              <a:round/>
              <a:headEnd/>
              <a:tailEnd type="triangle" w="med" len="med"/>
            </a:ln>
          </p:spPr>
        </p:cxnSp>
        <p:cxnSp>
          <p:nvCxnSpPr>
            <p:cNvPr id="121873" name="AutoShape 17"/>
            <p:cNvCxnSpPr>
              <a:cxnSpLocks noChangeShapeType="1"/>
            </p:cNvCxnSpPr>
            <p:nvPr/>
          </p:nvCxnSpPr>
          <p:spPr bwMode="auto">
            <a:xfrm flipV="1">
              <a:off x="2670" y="6928"/>
              <a:ext cx="2295" cy="1110"/>
            </a:xfrm>
            <a:prstGeom prst="straightConnector1">
              <a:avLst/>
            </a:prstGeom>
            <a:noFill/>
            <a:ln w="38100">
              <a:solidFill>
                <a:srgbClr val="000000"/>
              </a:solidFill>
              <a:round/>
              <a:headEnd/>
              <a:tailEnd type="triangle" w="med" len="med"/>
            </a:ln>
          </p:spPr>
        </p:cxnSp>
        <p:sp>
          <p:nvSpPr>
            <p:cNvPr id="121874" name="Text Box 18"/>
            <p:cNvSpPr txBox="1">
              <a:spLocks noChangeArrowheads="1"/>
            </p:cNvSpPr>
            <p:nvPr/>
          </p:nvSpPr>
          <p:spPr bwMode="auto">
            <a:xfrm>
              <a:off x="3062" y="7350"/>
              <a:ext cx="1635" cy="3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حيازة الشاحنة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1875" name="Text Box 19"/>
            <p:cNvSpPr txBox="1">
              <a:spLocks noChangeArrowheads="1"/>
            </p:cNvSpPr>
            <p:nvPr/>
          </p:nvSpPr>
          <p:spPr bwMode="auto">
            <a:xfrm>
              <a:off x="2790" y="8458"/>
              <a:ext cx="4755" cy="435"/>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لا علاقة للمؤسسة بمورد الاستثمار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1876" name="Text Box 20"/>
            <p:cNvSpPr txBox="1">
              <a:spLocks noChangeArrowheads="1"/>
            </p:cNvSpPr>
            <p:nvPr/>
          </p:nvSpPr>
          <p:spPr bwMode="auto">
            <a:xfrm>
              <a:off x="2376" y="6620"/>
              <a:ext cx="1875" cy="392"/>
            </a:xfrm>
            <a:prstGeom prst="rect">
              <a:avLst/>
            </a:prstGeom>
            <a:solidFill>
              <a:srgbClr val="FFFFFF"/>
            </a:solidFill>
            <a:ln w="3175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دفع ثمن الشاحنة</a:t>
              </a:r>
              <a:endPar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1878" name="Rectangle 22"/>
          <p:cNvSpPr>
            <a:spLocks noChangeArrowheads="1"/>
          </p:cNvSpPr>
          <p:nvPr/>
        </p:nvSpPr>
        <p:spPr bwMode="auto">
          <a:xfrm>
            <a:off x="3124200" y="609600"/>
            <a:ext cx="290175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التمويل البنكي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الإيجاري</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8600"/>
            <a:ext cx="8229600" cy="2590800"/>
          </a:xfrm>
        </p:spPr>
        <p:txBody>
          <a:bodyPr/>
          <a:lstStyle/>
          <a:p>
            <a:pPr marL="31750" indent="-31750" algn="just" rtl="1">
              <a:buNone/>
            </a:pPr>
            <a:r>
              <a:rPr lang="ar-DZ" b="1" dirty="0" smtClean="0">
                <a:solidFill>
                  <a:srgbClr val="FF0000"/>
                </a:solidFill>
              </a:rPr>
              <a:t>2. </a:t>
            </a:r>
            <a:r>
              <a:rPr lang="ar-SA" b="1" dirty="0" err="1" smtClean="0">
                <a:solidFill>
                  <a:srgbClr val="FF0000"/>
                </a:solidFill>
              </a:rPr>
              <a:t>إسترجاع</a:t>
            </a:r>
            <a:r>
              <a:rPr lang="ar-SA" b="1" dirty="0" smtClean="0">
                <a:solidFill>
                  <a:srgbClr val="FF0000"/>
                </a:solidFill>
              </a:rPr>
              <a:t> 2150 من سندات المساهمة خلال 2020:</a:t>
            </a:r>
            <a:endParaRPr lang="fr-FR" b="1" dirty="0" smtClean="0">
              <a:solidFill>
                <a:srgbClr val="FF0000"/>
              </a:solidFill>
            </a:endParaRPr>
          </a:p>
          <a:p>
            <a:pPr marL="31750" lvl="0" indent="-31750" algn="just" rtl="1">
              <a:buClr>
                <a:srgbClr val="FF0000"/>
              </a:buClr>
              <a:buSzPct val="80000"/>
              <a:buFont typeface="Wingdings" pitchFamily="2" charset="2"/>
              <a:buChar char="v"/>
            </a:pPr>
            <a:r>
              <a:rPr lang="ar-DZ" b="1" dirty="0" smtClean="0">
                <a:solidFill>
                  <a:schemeClr val="bg1"/>
                </a:solidFill>
              </a:rPr>
              <a:t> </a:t>
            </a:r>
            <a:r>
              <a:rPr lang="ar-SA" b="1" dirty="0" smtClean="0">
                <a:solidFill>
                  <a:schemeClr val="bg1"/>
                </a:solidFill>
              </a:rPr>
              <a:t>2150: سندات مساهمة مسترجعة ضمن استخدامات جارية خارج الاستغلال</a:t>
            </a:r>
            <a:endParaRPr lang="fr-FR" b="1" dirty="0" smtClean="0">
              <a:solidFill>
                <a:schemeClr val="bg1"/>
              </a:solidFill>
            </a:endParaRPr>
          </a:p>
          <a:p>
            <a:pPr marL="31750" lvl="0" indent="-31750" algn="just" rtl="1">
              <a:buClr>
                <a:srgbClr val="FF0000"/>
              </a:buClr>
              <a:buSzPct val="80000"/>
              <a:buFont typeface="Wingdings" pitchFamily="2" charset="2"/>
              <a:buChar char="v"/>
            </a:pPr>
            <a:r>
              <a:rPr lang="ar-DZ" b="1" dirty="0" smtClean="0">
                <a:solidFill>
                  <a:schemeClr val="bg1"/>
                </a:solidFill>
              </a:rPr>
              <a:t> </a:t>
            </a:r>
            <a:r>
              <a:rPr lang="ar-SA" b="1" dirty="0" smtClean="0">
                <a:solidFill>
                  <a:schemeClr val="bg1"/>
                </a:solidFill>
              </a:rPr>
              <a:t>والباقي: 52600- 2150 = 50450 تبقى على حالها ضمن استخدامات مستقرة.</a:t>
            </a:r>
            <a:endParaRPr lang="fr-FR" b="1" dirty="0" smtClean="0">
              <a:solidFill>
                <a:schemeClr val="bg1"/>
              </a:solidFill>
            </a:endParaRPr>
          </a:p>
          <a:p>
            <a:pPr algn="just">
              <a:buNone/>
            </a:pPr>
            <a:endParaRPr lang="fr-FR" dirty="0">
              <a:solidFill>
                <a:schemeClr val="bg1"/>
              </a:solidFill>
            </a:endParaRPr>
          </a:p>
        </p:txBody>
      </p:sp>
      <p:sp>
        <p:nvSpPr>
          <p:cNvPr id="105473" name="Rectangle 1"/>
          <p:cNvSpPr>
            <a:spLocks noChangeArrowheads="1"/>
          </p:cNvSpPr>
          <p:nvPr/>
        </p:nvSpPr>
        <p:spPr bwMode="auto">
          <a:xfrm>
            <a:off x="304800" y="2819400"/>
            <a:ext cx="84582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60338" algn="r"/>
              </a:tabLst>
            </a:pPr>
            <a:r>
              <a:rPr lang="ar-DZ" sz="2800" b="1" dirty="0" smtClean="0">
                <a:solidFill>
                  <a:srgbClr val="FF0000"/>
                </a:solidFill>
                <a:latin typeface="Arial" pitchFamily="34" charset="0"/>
                <a:ea typeface="Times New Roman" pitchFamily="18" charset="0"/>
              </a:rPr>
              <a:t>3.</a:t>
            </a:r>
            <a:r>
              <a:rPr kumimoji="0" lang="ar-SA" sz="2800" b="1" i="0" u="none" strike="noStrike" cap="none" normalizeH="0" baseline="0" dirty="0" smtClean="0">
                <a:ln>
                  <a:noFill/>
                </a:ln>
                <a:solidFill>
                  <a:srgbClr val="FF0000"/>
                </a:solidFill>
                <a:effectLst/>
                <a:latin typeface="Arial" pitchFamily="34" charset="0"/>
                <a:ea typeface="Times New Roman" pitchFamily="18" charset="0"/>
              </a:rPr>
              <a:t> النتيجة الصافية: 120000.</a:t>
            </a:r>
            <a:endParaRPr kumimoji="0" lang="fr-FR" sz="28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Pct val="80000"/>
              <a:buFont typeface="Wingdings" pitchFamily="2" charset="2"/>
              <a:buChar char="v"/>
              <a:tabLst>
                <a:tab pos="160338" algn="r"/>
              </a:tabLst>
            </a:pPr>
            <a:r>
              <a:rPr kumimoji="0" lang="ar-DZ" sz="2800" b="1" i="0" u="none" strike="noStrike" cap="none" normalizeH="0" baseline="0" dirty="0" smtClean="0">
                <a:ln>
                  <a:noFill/>
                </a:ln>
                <a:solidFill>
                  <a:schemeClr val="bg1"/>
                </a:solidFill>
                <a:effectLst/>
                <a:latin typeface="Arial" pitchFamily="34" charset="0"/>
                <a:ea typeface="Times New Roman" pitchFamily="18" charset="0"/>
              </a:rPr>
              <a:t> </a:t>
            </a:r>
            <a:r>
              <a:rPr kumimoji="0" lang="ar-SA" sz="2800" b="1" i="0" u="none" strike="noStrike" cap="none" normalizeH="0" baseline="0" dirty="0" smtClean="0">
                <a:ln>
                  <a:noFill/>
                </a:ln>
                <a:solidFill>
                  <a:schemeClr val="bg1"/>
                </a:solidFill>
                <a:effectLst/>
                <a:latin typeface="Arial" pitchFamily="34" charset="0"/>
                <a:ea typeface="Times New Roman" pitchFamily="18" charset="0"/>
              </a:rPr>
              <a:t>النصف (50%): 60000 يضاف للاحتياطات</a:t>
            </a:r>
            <a:r>
              <a:rPr kumimoji="0" lang="ar-DZ" sz="2800" b="1" i="0" u="none" strike="noStrike" cap="none" normalizeH="0" baseline="0" dirty="0" smtClean="0">
                <a:ln>
                  <a:noFill/>
                </a:ln>
                <a:solidFill>
                  <a:schemeClr val="bg1"/>
                </a:solidFill>
                <a:effectLst/>
                <a:latin typeface="Arial" pitchFamily="34" charset="0"/>
                <a:ea typeface="Times New Roman" pitchFamily="18" charset="0"/>
              </a:rPr>
              <a:t> في رؤوس الأموال الخاصة</a:t>
            </a:r>
            <a:r>
              <a:rPr kumimoji="0" lang="ar-SA" sz="2800" b="1" i="0" u="none" strike="noStrike" cap="none" normalizeH="0" baseline="0" dirty="0" smtClean="0">
                <a:ln>
                  <a:noFill/>
                </a:ln>
                <a:solidFill>
                  <a:schemeClr val="bg1"/>
                </a:solidFill>
                <a:effectLst/>
                <a:latin typeface="Arial" pitchFamily="34" charset="0"/>
                <a:ea typeface="Times New Roman" pitchFamily="18" charset="0"/>
              </a:rPr>
              <a:t> ضمن الموارد الدائمة</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Pct val="80000"/>
              <a:buFont typeface="Wingdings" pitchFamily="2" charset="2"/>
              <a:buChar char="v"/>
              <a:tabLst>
                <a:tab pos="160338" algn="r"/>
              </a:tabLst>
            </a:pPr>
            <a:r>
              <a:rPr kumimoji="0" lang="ar-DZ" sz="2800" b="1" i="0" u="none" strike="noStrike" cap="none" normalizeH="0" baseline="0" dirty="0" smtClean="0">
                <a:ln>
                  <a:noFill/>
                </a:ln>
                <a:solidFill>
                  <a:schemeClr val="bg1"/>
                </a:solidFill>
                <a:effectLst/>
                <a:latin typeface="Arial" pitchFamily="34" charset="0"/>
                <a:ea typeface="Times New Roman" pitchFamily="18" charset="0"/>
              </a:rPr>
              <a:t> </a:t>
            </a:r>
            <a:r>
              <a:rPr kumimoji="0" lang="ar-SA" sz="2800" b="1" i="0" u="none" strike="noStrike" cap="none" normalizeH="0" baseline="0" dirty="0" smtClean="0">
                <a:ln>
                  <a:noFill/>
                </a:ln>
                <a:solidFill>
                  <a:schemeClr val="bg1"/>
                </a:solidFill>
                <a:effectLst/>
                <a:latin typeface="Arial" pitchFamily="34" charset="0"/>
                <a:ea typeface="Times New Roman" pitchFamily="18" charset="0"/>
              </a:rPr>
              <a:t>النصف الآخر (50%): 60000 سيوزع على الشركاء في 2020، لذا يظهر في </a:t>
            </a:r>
            <a:r>
              <a:rPr kumimoji="0" lang="ar-SA" sz="2800" b="1" i="0" u="none" strike="noStrike" cap="none" normalizeH="0" baseline="0" dirty="0" err="1" smtClean="0">
                <a:ln>
                  <a:noFill/>
                </a:ln>
                <a:solidFill>
                  <a:schemeClr val="bg1"/>
                </a:solidFill>
                <a:effectLst/>
                <a:latin typeface="Arial" pitchFamily="34" charset="0"/>
                <a:ea typeface="Times New Roman" pitchFamily="18" charset="0"/>
              </a:rPr>
              <a:t>ح</a:t>
            </a:r>
            <a:r>
              <a:rPr kumimoji="0" lang="ar-SA" sz="2800" b="1" i="0" u="none" strike="noStrike" cap="none" normalizeH="0" baseline="0" dirty="0" smtClean="0">
                <a:ln>
                  <a:noFill/>
                </a:ln>
                <a:solidFill>
                  <a:schemeClr val="bg1"/>
                </a:solidFill>
                <a:effectLst/>
                <a:latin typeface="Arial" pitchFamily="34" charset="0"/>
                <a:ea typeface="Times New Roman" pitchFamily="18" charset="0"/>
              </a:rPr>
              <a:t> 457: الشركاء- حصص واجبة الدفع</a:t>
            </a:r>
            <a:r>
              <a:rPr kumimoji="0" lang="ar-DZ" sz="2800" b="1" i="0" u="none" strike="noStrike" cap="none" normalizeH="0" baseline="0" dirty="0" smtClean="0">
                <a:ln>
                  <a:noFill/>
                </a:ln>
                <a:solidFill>
                  <a:schemeClr val="bg1"/>
                </a:solidFill>
                <a:effectLst/>
                <a:latin typeface="Arial" pitchFamily="34" charset="0"/>
                <a:ea typeface="Times New Roman" pitchFamily="18" charset="0"/>
              </a:rPr>
              <a:t>،</a:t>
            </a:r>
            <a:r>
              <a:rPr kumimoji="0" lang="ar-SA" sz="2800" b="1" i="0" u="none" strike="noStrike" cap="none" normalizeH="0" baseline="0" dirty="0" smtClean="0">
                <a:ln>
                  <a:noFill/>
                </a:ln>
                <a:solidFill>
                  <a:schemeClr val="bg1"/>
                </a:solidFill>
                <a:effectLst/>
                <a:latin typeface="Arial" pitchFamily="34" charset="0"/>
                <a:ea typeface="Times New Roman" pitchFamily="18" charset="0"/>
              </a:rPr>
              <a:t> ضمن موارد جارية خارج الاستغلال.</a:t>
            </a:r>
            <a:endParaRPr kumimoji="0" lang="ar-SA" sz="2800" b="1" i="0" u="none" strike="noStrike" cap="none" normalizeH="0" baseline="0" dirty="0" smtClean="0">
              <a:ln>
                <a:noFill/>
              </a:ln>
              <a:solidFill>
                <a:schemeClr val="bg1"/>
              </a:solidFill>
              <a:effectLst/>
              <a:latin typeface="Arial" pitchFamily="34" charset="0"/>
            </a:endParaRPr>
          </a:p>
        </p:txBody>
      </p:sp>
    </p:spTree>
  </p:cSld>
  <p:clrMapOvr>
    <a:masterClrMapping/>
  </p:clrMapOvr>
  <p:transition>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09600"/>
            <a:ext cx="8229600" cy="990600"/>
          </a:xfrm>
        </p:spPr>
        <p:txBody>
          <a:bodyPr>
            <a:normAutofit/>
          </a:bodyPr>
          <a:lstStyle/>
          <a:p>
            <a:pPr marL="1588" indent="-1588" algn="just" rtl="1">
              <a:buNone/>
            </a:pPr>
            <a:r>
              <a:rPr lang="ar-DZ" b="1" dirty="0" smtClean="0">
                <a:solidFill>
                  <a:srgbClr val="FF0000"/>
                </a:solidFill>
              </a:rPr>
              <a:t>4. </a:t>
            </a:r>
            <a:r>
              <a:rPr lang="ar-SA" b="1" dirty="0" smtClean="0">
                <a:solidFill>
                  <a:srgbClr val="FF0000"/>
                </a:solidFill>
              </a:rPr>
              <a:t>خصم أوراق قبض: 4000 لدى البنك، لم يحصلها بعد من الزبائن(أي لم يحن أجل استحقاقها بعد).</a:t>
            </a:r>
            <a:endParaRPr lang="fr-FR" b="1" dirty="0" smtClean="0">
              <a:solidFill>
                <a:srgbClr val="FF0000"/>
              </a:solidFill>
            </a:endParaRPr>
          </a:p>
          <a:p>
            <a:pPr algn="just">
              <a:buNone/>
            </a:pPr>
            <a:endParaRPr lang="fr-FR" b="1" dirty="0">
              <a:solidFill>
                <a:schemeClr val="bg1"/>
              </a:solidFill>
            </a:endParaRPr>
          </a:p>
        </p:txBody>
      </p:sp>
      <p:sp>
        <p:nvSpPr>
          <p:cNvPr id="4" name="Espace réservé du contenu 2"/>
          <p:cNvSpPr txBox="1">
            <a:spLocks/>
          </p:cNvSpPr>
          <p:nvPr/>
        </p:nvSpPr>
        <p:spPr>
          <a:xfrm>
            <a:off x="457200" y="1981200"/>
            <a:ext cx="8229600" cy="1905000"/>
          </a:xfrm>
          <a:prstGeom prst="rect">
            <a:avLst/>
          </a:prstGeom>
        </p:spPr>
        <p:txBody>
          <a:bodyPr vert="horz">
            <a:normAutofit/>
          </a:bodyPr>
          <a:lstStyle/>
          <a:p>
            <a:pPr marL="1588" marR="0" lvl="0" indent="-1588"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إذن المؤسسة مازلت ملتزمة اتجاه البنك بإعادة مبلغ الأوراق المخصومة 4000، إذا لم يقم الزبائن سداد قيمة أوراق القبض عند موعد استحقاقها</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لذا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p>
          <a:p>
            <a:pPr marL="31750" marR="0" lvl="0" indent="-3175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يظهر مبلغ 6000 في اعتمادات جارية للبنك ضمن موارد الخزينة.</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457200" y="4191000"/>
            <a:ext cx="8229600" cy="2362200"/>
          </a:xfrm>
          <a:prstGeom prst="rect">
            <a:avLst/>
          </a:prstGeom>
        </p:spPr>
        <p:txBody>
          <a:bodyPr vert="horz">
            <a:normAutofit/>
          </a:bodyPr>
          <a:lstStyle/>
          <a:p>
            <a:pPr marL="1588" marR="0" lvl="0" indent="-1588"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2800" b="1" i="0" u="none" strike="noStrike" kern="1200" cap="none" spc="0" normalizeH="0" baseline="0" noProof="0" dirty="0" smtClean="0">
                <a:ln>
                  <a:noFill/>
                </a:ln>
                <a:solidFill>
                  <a:schemeClr val="bg1"/>
                </a:solidFill>
                <a:effectLst/>
                <a:uLnTx/>
                <a:uFillTx/>
                <a:latin typeface="+mn-lt"/>
                <a:ea typeface="+mn-ea"/>
                <a:cs typeface="+mn-cs"/>
              </a:rPr>
              <a:t>كما أن المؤسسة يمكنها الرجوع إلى الزبون لاسترداد مبلغ أوراق القبض 4000، في حالة لم يسدد قيمتها للبنك عند موعد الاستحقاق، لذا</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p>
          <a:p>
            <a:pPr marL="339725" marR="0" lvl="0" indent="-3397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A" sz="2800" b="1" i="0" u="none" strike="noStrike" kern="1200" cap="none" spc="0" normalizeH="0" baseline="0" noProof="0" dirty="0" smtClean="0">
                <a:ln>
                  <a:noFill/>
                </a:ln>
                <a:solidFill>
                  <a:schemeClr val="bg1"/>
                </a:solidFill>
                <a:effectLst/>
                <a:uLnTx/>
                <a:uFillTx/>
                <a:latin typeface="+mn-lt"/>
                <a:ea typeface="+mn-ea"/>
                <a:cs typeface="+mn-cs"/>
              </a:rPr>
              <a:t>يظهر مبلغ 6000 </a:t>
            </a:r>
            <a:r>
              <a:rPr kumimoji="0" lang="ar-SA" sz="2800" b="1" i="0" u="none" strike="noStrike" kern="1200" cap="none" spc="0" normalizeH="0" baseline="0" noProof="0" dirty="0" err="1" smtClean="0">
                <a:ln>
                  <a:noFill/>
                </a:ln>
                <a:solidFill>
                  <a:schemeClr val="bg1"/>
                </a:solidFill>
                <a:effectLst/>
                <a:uLnTx/>
                <a:uFillTx/>
                <a:latin typeface="+mn-lt"/>
                <a:ea typeface="+mn-ea"/>
                <a:cs typeface="+mn-cs"/>
              </a:rPr>
              <a:t>ح</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زبائن وحسابات ملحقة</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ضمن استخدامات جارية للاستغلال.</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4935</TotalTime>
  <Words>1933</Words>
  <Application>Microsoft Office PowerPoint</Application>
  <PresentationFormat>Affichage à l'écran (4:3)</PresentationFormat>
  <Paragraphs>459</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Apex</vt:lpstr>
      <vt:lpstr>Diapositive 1</vt:lpstr>
      <vt:lpstr>Diapositive 2</vt:lpstr>
      <vt:lpstr>Diapositive 3</vt:lpstr>
      <vt:lpstr>Diapositive 4</vt:lpstr>
      <vt:lpstr>الحـــــل:</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442</cp:revision>
  <dcterms:created xsi:type="dcterms:W3CDTF">2020-12-03T09:43:38Z</dcterms:created>
  <dcterms:modified xsi:type="dcterms:W3CDTF">2021-01-03T21:36:43Z</dcterms:modified>
</cp:coreProperties>
</file>