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83" r:id="rId5"/>
    <p:sldId id="259" r:id="rId6"/>
    <p:sldId id="281" r:id="rId7"/>
    <p:sldId id="284" r:id="rId8"/>
    <p:sldId id="261" r:id="rId9"/>
    <p:sldId id="285" r:id="rId10"/>
    <p:sldId id="262" r:id="rId11"/>
    <p:sldId id="272" r:id="rId12"/>
    <p:sldId id="263" r:id="rId13"/>
    <p:sldId id="286" r:id="rId14"/>
    <p:sldId id="264" r:id="rId15"/>
    <p:sldId id="268" r:id="rId16"/>
    <p:sldId id="287" r:id="rId17"/>
    <p:sldId id="265" r:id="rId18"/>
    <p:sldId id="266" r:id="rId19"/>
    <p:sldId id="267" r:id="rId20"/>
    <p:sldId id="288" r:id="rId21"/>
    <p:sldId id="269" r:id="rId22"/>
    <p:sldId id="289" r:id="rId23"/>
    <p:sldId id="270" r:id="rId24"/>
    <p:sldId id="290" r:id="rId25"/>
    <p:sldId id="308" r:id="rId26"/>
    <p:sldId id="291" r:id="rId27"/>
    <p:sldId id="307" r:id="rId28"/>
    <p:sldId id="296" r:id="rId29"/>
    <p:sldId id="297" r:id="rId30"/>
    <p:sldId id="298" r:id="rId31"/>
    <p:sldId id="299" r:id="rId32"/>
    <p:sldId id="300" r:id="rId33"/>
    <p:sldId id="301" r:id="rId34"/>
    <p:sldId id="302" r:id="rId35"/>
    <p:sldId id="303" r:id="rId36"/>
    <p:sldId id="304" r:id="rId37"/>
    <p:sldId id="305" r:id="rId38"/>
    <p:sldId id="306"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606" autoAdjust="0"/>
  </p:normalViewPr>
  <p:slideViewPr>
    <p:cSldViewPr>
      <p:cViewPr varScale="1">
        <p:scale>
          <a:sx n="61" d="100"/>
          <a:sy n="61" d="100"/>
        </p:scale>
        <p:origin x="-15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880936C8-061D-4C21-B87B-DD11A361E63A}"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0936C8-061D-4C21-B87B-DD11A361E63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0936C8-061D-4C21-B87B-DD11A361E63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0936C8-061D-4C21-B87B-DD11A361E63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880936C8-061D-4C21-B87B-DD11A361E63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0936C8-061D-4C21-B87B-DD11A361E63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0936C8-061D-4C21-B87B-DD11A361E63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0936C8-061D-4C21-B87B-DD11A361E63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0936C8-061D-4C21-B87B-DD11A361E63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0936C8-061D-4C21-B87B-DD11A361E63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FDDDFA5-C156-4331-AABD-88BA44C5E9C6}" type="datetimeFigureOut">
              <a:rPr lang="fr-FR" smtClean="0"/>
              <a:pPr/>
              <a:t>21/02/2021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0936C8-061D-4C21-B87B-DD11A361E63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FDDDFA5-C156-4331-AABD-88BA44C5E9C6}" type="datetimeFigureOut">
              <a:rPr lang="fr-FR" smtClean="0"/>
              <a:pPr/>
              <a:t>21/02/2021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0936C8-061D-4C21-B87B-DD11A361E63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Logistique%20et%20transport%20vedios\9-%20Combined%20Transport\Three%20Rolling%20highways.mp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F:\Logistique%20et%20transport%20vedios\8-%20Trains%20and%20rails\Autoroute%20Ferroviaire%20Alpine%20(AFA).mp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F:\Logistique%20et%20transport%20vedios\9-%20Combined%20Transport\CAISSE%20MOBILE.mp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F:\Logistique%20et%20transport%20vedios\9-%20Combined%20Transport\Solution%20de%20transport%20combin&#233;%20-%20Cas%20client%20Interdiscount.mp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F:\Unloading%20WalMart%20Trailers%20from%20FEC%20Flat%20Cars%20at%20Ft%20Pierce,%20FL.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228600"/>
            <a:ext cx="8458200" cy="4327902"/>
          </a:xfrm>
        </p:spPr>
        <p:txBody>
          <a:bodyPr>
            <a:noAutofit/>
          </a:bodyPr>
          <a:lstStyle/>
          <a:p>
            <a:pPr algn="ctr" rtl="1">
              <a:spcBef>
                <a:spcPts val="0"/>
              </a:spcBef>
            </a:pPr>
            <a:r>
              <a:rPr lang="ar-DZ" b="1" i="1" dirty="0" smtClean="0">
                <a:solidFill>
                  <a:schemeClr val="bg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bg1"/>
              </a:solidFill>
              <a:latin typeface="Times New Roman" pitchFamily="18" charset="0"/>
              <a:cs typeface="Times New Roman" pitchFamily="18" charset="0"/>
            </a:endParaRPr>
          </a:p>
          <a:p>
            <a:pPr algn="ctr">
              <a:spcBef>
                <a:spcPts val="0"/>
              </a:spcBef>
            </a:pPr>
            <a:r>
              <a:rPr lang="fr-FR" sz="2400" b="1" i="1" dirty="0" smtClean="0">
                <a:solidFill>
                  <a:schemeClr val="bg1"/>
                </a:solidFill>
                <a:latin typeface="Times New Roman" pitchFamily="18" charset="0"/>
                <a:cs typeface="Times New Roman" pitchFamily="18" charset="0"/>
              </a:rPr>
              <a:t>République Algérienne Démocratique et Populaire</a:t>
            </a:r>
            <a:endParaRPr lang="en-US" sz="2400" b="1" dirty="0" smtClean="0">
              <a:solidFill>
                <a:schemeClr val="bg1"/>
              </a:solidFill>
              <a:latin typeface="Times New Roman" pitchFamily="18" charset="0"/>
              <a:cs typeface="Times New Roman" pitchFamily="18" charset="0"/>
            </a:endParaRPr>
          </a:p>
          <a:p>
            <a:pPr algn="ctr">
              <a:spcBef>
                <a:spcPts val="0"/>
              </a:spcBef>
            </a:pPr>
            <a:r>
              <a:rPr lang="ar-DZ" b="1" dirty="0" smtClean="0">
                <a:solidFill>
                  <a:schemeClr val="bg1"/>
                </a:solidFill>
                <a:latin typeface="Times New Roman" pitchFamily="18" charset="0"/>
                <a:cs typeface="Times New Roman" pitchFamily="18" charset="0"/>
              </a:rPr>
              <a:t>وزارة التعليــم العــالي والبحــث العلمـي</a:t>
            </a:r>
            <a:endParaRPr lang="en-US" b="1" dirty="0" smtClean="0">
              <a:solidFill>
                <a:schemeClr val="bg1"/>
              </a:solidFill>
              <a:latin typeface="Times New Roman" pitchFamily="18" charset="0"/>
              <a:cs typeface="Times New Roman" pitchFamily="18" charset="0"/>
            </a:endParaRPr>
          </a:p>
          <a:p>
            <a:pPr algn="ctr">
              <a:spcBef>
                <a:spcPts val="0"/>
              </a:spcBef>
            </a:pPr>
            <a:r>
              <a:rPr lang="fr-FR" sz="2200" b="1" i="1" dirty="0" smtClean="0">
                <a:solidFill>
                  <a:schemeClr val="bg1"/>
                </a:solidFill>
                <a:latin typeface="Times New Roman" pitchFamily="18" charset="0"/>
                <a:cs typeface="Times New Roman" pitchFamily="18" charset="0"/>
              </a:rPr>
              <a:t>Ministère de l’Enseignement Supérieur et de la Recherche Scientifique</a:t>
            </a:r>
            <a:endParaRPr lang="en-US" sz="2200" b="1" dirty="0" smtClean="0">
              <a:solidFill>
                <a:schemeClr val="bg1"/>
              </a:solidFill>
              <a:latin typeface="Times New Roman" pitchFamily="18" charset="0"/>
              <a:cs typeface="Times New Roman" pitchFamily="18" charset="0"/>
            </a:endParaRPr>
          </a:p>
          <a:p>
            <a:pPr algn="ctr">
              <a:spcBef>
                <a:spcPts val="0"/>
              </a:spcBef>
            </a:pPr>
            <a:r>
              <a:rPr lang="ar-DZ" b="1" i="1" dirty="0" smtClean="0">
                <a:solidFill>
                  <a:schemeClr val="bg1"/>
                </a:solidFill>
                <a:latin typeface="Times New Roman" pitchFamily="18" charset="0"/>
                <a:cs typeface="Times New Roman" pitchFamily="18" charset="0"/>
              </a:rPr>
              <a:t>جــامعة محــمد </a:t>
            </a:r>
            <a:r>
              <a:rPr lang="ar-DZ" b="1" i="1" dirty="0" err="1" smtClean="0">
                <a:solidFill>
                  <a:schemeClr val="bg1"/>
                </a:solidFill>
                <a:latin typeface="Times New Roman" pitchFamily="18" charset="0"/>
                <a:cs typeface="Times New Roman" pitchFamily="18" charset="0"/>
              </a:rPr>
              <a:t>خيضــر</a:t>
            </a:r>
            <a:r>
              <a:rPr lang="ar-DZ" b="1" i="1" dirty="0" smtClean="0">
                <a:solidFill>
                  <a:schemeClr val="bg1"/>
                </a:solidFill>
                <a:latin typeface="Times New Roman" pitchFamily="18" charset="0"/>
                <a:cs typeface="Times New Roman" pitchFamily="18" charset="0"/>
              </a:rPr>
              <a:t> – بسكرة –</a:t>
            </a:r>
            <a:endParaRPr lang="en-US" b="1" dirty="0" smtClean="0">
              <a:solidFill>
                <a:schemeClr val="bg1"/>
              </a:solidFill>
              <a:latin typeface="Times New Roman" pitchFamily="18" charset="0"/>
              <a:cs typeface="Times New Roman" pitchFamily="18" charset="0"/>
            </a:endParaRPr>
          </a:p>
          <a:p>
            <a:pPr algn="ctr">
              <a:spcBef>
                <a:spcPts val="0"/>
              </a:spcBef>
            </a:pPr>
            <a:r>
              <a:rPr lang="ar-DZ" b="1" i="1" dirty="0" smtClean="0">
                <a:solidFill>
                  <a:schemeClr val="bg1"/>
                </a:solidFill>
                <a:latin typeface="Times New Roman" pitchFamily="18" charset="0"/>
                <a:cs typeface="Times New Roman" pitchFamily="18" charset="0"/>
              </a:rPr>
              <a:t>كــلية العلــوم الاقتصــادية </a:t>
            </a:r>
            <a:r>
              <a:rPr lang="ar-DZ" b="1" i="1" dirty="0" err="1" smtClean="0">
                <a:solidFill>
                  <a:schemeClr val="bg1"/>
                </a:solidFill>
                <a:latin typeface="Times New Roman" pitchFamily="18" charset="0"/>
                <a:cs typeface="Times New Roman" pitchFamily="18" charset="0"/>
              </a:rPr>
              <a:t>و</a:t>
            </a:r>
            <a:r>
              <a:rPr lang="ar-DZ" b="1" i="1" dirty="0" smtClean="0">
                <a:solidFill>
                  <a:schemeClr val="bg1"/>
                </a:solidFill>
                <a:latin typeface="Times New Roman" pitchFamily="18" charset="0"/>
                <a:cs typeface="Times New Roman" pitchFamily="18" charset="0"/>
              </a:rPr>
              <a:t> التجــارية وعلــوم التسييــر</a:t>
            </a:r>
            <a:endParaRPr lang="en-US" b="1" dirty="0" smtClean="0">
              <a:solidFill>
                <a:schemeClr val="bg1"/>
              </a:solidFill>
              <a:latin typeface="Times New Roman" pitchFamily="18" charset="0"/>
              <a:cs typeface="Times New Roman" pitchFamily="18" charset="0"/>
            </a:endParaRPr>
          </a:p>
          <a:p>
            <a:pPr algn="ctr">
              <a:spcBef>
                <a:spcPts val="0"/>
              </a:spcBef>
            </a:pPr>
            <a:r>
              <a:rPr lang="ar-DZ" b="1" i="1" dirty="0" smtClean="0">
                <a:solidFill>
                  <a:schemeClr val="bg1"/>
                </a:solidFill>
                <a:latin typeface="Times New Roman" pitchFamily="18" charset="0"/>
                <a:cs typeface="Times New Roman" pitchFamily="18" charset="0"/>
              </a:rPr>
              <a:t>قسم العلوم التجارية</a:t>
            </a:r>
            <a:endParaRPr lang="en-US" b="1" dirty="0" smtClean="0">
              <a:solidFill>
                <a:schemeClr val="bg1"/>
              </a:solidFill>
              <a:latin typeface="Times New Roman" pitchFamily="18" charset="0"/>
              <a:cs typeface="Times New Roman" pitchFamily="18" charset="0"/>
            </a:endParaRPr>
          </a:p>
          <a:p>
            <a:pPr algn="ctr" rtl="1">
              <a:spcBef>
                <a:spcPts val="0"/>
              </a:spcBef>
            </a:pPr>
            <a:r>
              <a:rPr lang="ar-DZ" b="1" dirty="0" smtClean="0">
                <a:solidFill>
                  <a:schemeClr val="bg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6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400" b="1" dirty="0" smtClean="0">
                <a:solidFill>
                  <a:schemeClr val="bg1"/>
                </a:solidFill>
                <a:latin typeface="Times New Roman" pitchFamily="18" charset="0"/>
                <a:cs typeface="Times New Roman" pitchFamily="18" charset="0"/>
              </a:rPr>
              <a:t>الموسم الجامعي: 2021/2020</a:t>
            </a:r>
            <a:endParaRPr lang="ar-DZ" sz="3200" b="1" dirty="0" smtClean="0">
              <a:solidFill>
                <a:schemeClr val="bg1"/>
              </a:solidFill>
              <a:latin typeface="Times New Roman" pitchFamily="18" charset="0"/>
              <a:cs typeface="Times New Roman" pitchFamily="18" charset="0"/>
            </a:endParaRPr>
          </a:p>
        </p:txBody>
      </p:sp>
      <p:sp>
        <p:nvSpPr>
          <p:cNvPr id="5" name="Rectangle 4"/>
          <p:cNvSpPr/>
          <p:nvPr/>
        </p:nvSpPr>
        <p:spPr>
          <a:xfrm>
            <a:off x="304800" y="4648200"/>
            <a:ext cx="8458200" cy="2185214"/>
          </a:xfrm>
          <a:prstGeom prst="rect">
            <a:avLst/>
          </a:prstGeom>
        </p:spPr>
        <p:txBody>
          <a:bodyPr wrap="square">
            <a:spAutoFit/>
          </a:bodyPr>
          <a:lstStyle/>
          <a:p>
            <a:pPr lvl="0" algn="ctr" rtl="1" fontAlgn="ctr">
              <a:spcBef>
                <a:spcPct val="20000"/>
              </a:spcBef>
              <a:buClr>
                <a:srgbClr val="F0A22E"/>
              </a:buClr>
              <a:buSzPct val="70000"/>
              <a:defRPr/>
            </a:pPr>
            <a:r>
              <a:rPr lang="ar-DZ" sz="2800" b="1" dirty="0">
                <a:solidFill>
                  <a:prstClr val="black"/>
                </a:solidFill>
                <a:latin typeface="Adobe Arabic" pitchFamily="18" charset="-78"/>
                <a:cs typeface="Adobe Arabic" pitchFamily="18" charset="-78"/>
              </a:rPr>
              <a:t>موضوع </a:t>
            </a:r>
            <a:r>
              <a:rPr lang="ar-DZ" sz="2800" b="1" dirty="0" smtClean="0">
                <a:solidFill>
                  <a:prstClr val="black"/>
                </a:solidFill>
                <a:latin typeface="Adobe Arabic" pitchFamily="18" charset="-78"/>
                <a:cs typeface="Adobe Arabic" pitchFamily="18" charset="-78"/>
              </a:rPr>
              <a:t>المحاضرة:</a:t>
            </a:r>
            <a:endParaRPr lang="fr-FR" sz="2800" b="1" dirty="0" smtClean="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5400" b="1" dirty="0" smtClean="0">
                <a:solidFill>
                  <a:srgbClr val="FF0000"/>
                </a:solidFill>
                <a:latin typeface="Adobe Arabic" pitchFamily="18" charset="-78"/>
                <a:cs typeface="Adobe Arabic" pitchFamily="18" charset="-78"/>
              </a:rPr>
              <a:t>النقل متعدد الوسائط</a:t>
            </a:r>
          </a:p>
          <a:p>
            <a:pPr lvl="0" algn="ctr" rtl="1" fontAlgn="ctr">
              <a:spcBef>
                <a:spcPct val="20000"/>
              </a:spcBef>
              <a:buClr>
                <a:srgbClr val="F0A22E"/>
              </a:buClr>
              <a:buSzPct val="70000"/>
              <a:defRPr/>
            </a:pPr>
            <a:r>
              <a:rPr lang="fr-FR" sz="3600" b="1" dirty="0" smtClean="0">
                <a:solidFill>
                  <a:srgbClr val="FF0000"/>
                </a:solidFill>
                <a:latin typeface="Adobe Arabic" pitchFamily="18" charset="-78"/>
                <a:cs typeface="Adobe Arabic" pitchFamily="18" charset="-78"/>
              </a:rPr>
              <a:t>Transport multimodal</a:t>
            </a:r>
            <a:endParaRPr lang="ar-DZ" sz="3600" b="1" dirty="0">
              <a:solidFill>
                <a:srgbClr val="FF0000"/>
              </a:solidFill>
              <a:latin typeface="Adobe Arabic" pitchFamily="18" charset="-78"/>
              <a:cs typeface="Adobe Arabic" pitchFamily="18" charset="-78"/>
            </a:endParaRPr>
          </a:p>
        </p:txBody>
      </p:sp>
      <p:grpSp>
        <p:nvGrpSpPr>
          <p:cNvPr id="6" name="Group 1"/>
          <p:cNvGrpSpPr>
            <a:grpSpLocks/>
          </p:cNvGrpSpPr>
          <p:nvPr/>
        </p:nvGrpSpPr>
        <p:grpSpPr bwMode="auto">
          <a:xfrm>
            <a:off x="228600" y="2286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1" name="Group 1"/>
          <p:cNvGrpSpPr>
            <a:grpSpLocks/>
          </p:cNvGrpSpPr>
          <p:nvPr/>
        </p:nvGrpSpPr>
        <p:grpSpPr bwMode="auto">
          <a:xfrm>
            <a:off x="7926002" y="2286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838200"/>
            <a:ext cx="8534400" cy="1676400"/>
          </a:xfrm>
        </p:spPr>
        <p:txBody>
          <a:bodyPr>
            <a:normAutofit/>
          </a:bodyPr>
          <a:lstStyle/>
          <a:p>
            <a:pPr marL="4763" lvl="0" indent="460375" algn="just" rtl="1">
              <a:buClr>
                <a:srgbClr val="FF0000"/>
              </a:buClr>
              <a:buSzPct val="100000"/>
              <a:buFont typeface="Wingdings" pitchFamily="2" charset="2"/>
              <a:buChar char="ü"/>
            </a:pPr>
            <a:r>
              <a:rPr lang="ar-SA" sz="3200" b="1" u="sng" dirty="0" smtClean="0">
                <a:solidFill>
                  <a:srgbClr val="FF0000"/>
                </a:solidFill>
              </a:rPr>
              <a:t>متعهد نقل واحد</a:t>
            </a:r>
            <a:r>
              <a:rPr lang="ar-SA" sz="3200" b="1" dirty="0" smtClean="0">
                <a:solidFill>
                  <a:srgbClr val="FF0000"/>
                </a:solidFill>
              </a:rPr>
              <a:t> </a:t>
            </a:r>
            <a:r>
              <a:rPr lang="ar-SA" sz="3200" b="1" dirty="0" smtClean="0">
                <a:solidFill>
                  <a:schemeClr val="bg1"/>
                </a:solidFill>
              </a:rPr>
              <a:t>يُسأل في مواجهة أصحاب البضاعة لما قد يصيبها من هلاك أو تلف أو تأخير في تسليمها ويتقاضى هذا المتعهد أجرة نقل شاملة تغطى كافة مراحل نقل البضاعة.</a:t>
            </a:r>
            <a:endParaRPr lang="fr-FR" sz="3200" b="1" dirty="0" smtClean="0">
              <a:solidFill>
                <a:schemeClr val="bg1"/>
              </a:solidFill>
            </a:endParaRPr>
          </a:p>
          <a:p>
            <a:endParaRPr lang="fr-FR" sz="3200" dirty="0"/>
          </a:p>
        </p:txBody>
      </p:sp>
      <p:sp>
        <p:nvSpPr>
          <p:cNvPr id="5" name="Espace réservé du contenu 2"/>
          <p:cNvSpPr txBox="1">
            <a:spLocks/>
          </p:cNvSpPr>
          <p:nvPr/>
        </p:nvSpPr>
        <p:spPr>
          <a:xfrm>
            <a:off x="304800" y="2895600"/>
            <a:ext cx="8534400" cy="2133600"/>
          </a:xfrm>
          <a:prstGeom prst="rect">
            <a:avLst/>
          </a:prstGeom>
        </p:spPr>
        <p:txBody>
          <a:bodyPr vert="horz">
            <a:normAutofit/>
          </a:bodyPr>
          <a:lstStyle/>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أن يتولى تنفيذ عمليات النقل متعدد الوسائط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مقابل أجرة إجمالية شاملة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عن كل مراحل رحلة البضاعة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من الباب إلى الباب</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يجرى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التأمين</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على المسئولية على أن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يغطى كافة مراحل رحلة البضاعة.</a:t>
            </a:r>
            <a:endParaRPr kumimoji="0" lang="fr-FR" sz="3200" b="1" i="0" u="none" strike="noStrike" kern="1200" cap="none" spc="0" normalizeH="0" baseline="0" noProof="0" dirty="0" smtClean="0">
              <a:ln>
                <a:noFill/>
              </a:ln>
              <a:solidFill>
                <a:srgbClr val="FF0000"/>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828800"/>
            <a:ext cx="8382000" cy="1143000"/>
          </a:xfrm>
        </p:spPr>
        <p:txBody>
          <a:bodyPr>
            <a:normAutofit/>
          </a:bodyPr>
          <a:lstStyle/>
          <a:p>
            <a:pPr marL="6350" lvl="0" indent="-6350" algn="just" rtl="1">
              <a:buNone/>
            </a:pPr>
            <a:r>
              <a:rPr lang="ar-DZ" sz="3200" b="1" dirty="0" smtClean="0">
                <a:solidFill>
                  <a:schemeClr val="bg1"/>
                </a:solidFill>
              </a:rPr>
              <a:t>    تقديم </a:t>
            </a:r>
            <a:r>
              <a:rPr lang="ar-SA" sz="3200" b="1" dirty="0" smtClean="0">
                <a:solidFill>
                  <a:schemeClr val="bg1"/>
                </a:solidFill>
              </a:rPr>
              <a:t>خدمة </a:t>
            </a:r>
            <a:r>
              <a:rPr lang="ar-SA" sz="3200" b="1" dirty="0" smtClean="0">
                <a:solidFill>
                  <a:srgbClr val="FF0000"/>
                </a:solidFill>
              </a:rPr>
              <a:t>النقل من الباب إلى الباب</a:t>
            </a:r>
            <a:r>
              <a:rPr lang="ar-SA" sz="3200" b="1" dirty="0" smtClean="0">
                <a:solidFill>
                  <a:schemeClr val="bg1"/>
                </a:solidFill>
              </a:rPr>
              <a:t>، </a:t>
            </a:r>
            <a:r>
              <a:rPr lang="ar-DZ" sz="3200" b="1" dirty="0" smtClean="0">
                <a:solidFill>
                  <a:schemeClr val="bg1"/>
                </a:solidFill>
              </a:rPr>
              <a:t>بجودة عالية</a:t>
            </a:r>
            <a:r>
              <a:rPr lang="ar-SA" sz="3200" b="1" dirty="0" smtClean="0">
                <a:solidFill>
                  <a:schemeClr val="bg1"/>
                </a:solidFill>
              </a:rPr>
              <a:t>، أسعار أقل، اختصار زمن </a:t>
            </a:r>
            <a:r>
              <a:rPr lang="ar-DZ" sz="3200" b="1" dirty="0" smtClean="0">
                <a:solidFill>
                  <a:schemeClr val="bg1"/>
                </a:solidFill>
              </a:rPr>
              <a:t>ال</a:t>
            </a:r>
            <a:r>
              <a:rPr lang="ar-SA" sz="3200" b="1" dirty="0" smtClean="0">
                <a:solidFill>
                  <a:schemeClr val="bg1"/>
                </a:solidFill>
              </a:rPr>
              <a:t>رحلة</a:t>
            </a:r>
            <a:r>
              <a:rPr lang="ar-DZ" sz="3200" b="1" dirty="0" smtClean="0">
                <a:solidFill>
                  <a:schemeClr val="bg1"/>
                </a:solidFill>
              </a:rPr>
              <a:t>، تسليم البضاعة </a:t>
            </a:r>
            <a:r>
              <a:rPr lang="ar-SA" sz="3200" b="1" dirty="0" smtClean="0">
                <a:solidFill>
                  <a:schemeClr val="bg1"/>
                </a:solidFill>
              </a:rPr>
              <a:t>في الوقت </a:t>
            </a:r>
            <a:r>
              <a:rPr lang="ar-DZ" sz="3200" b="1" dirty="0" smtClean="0">
                <a:solidFill>
                  <a:schemeClr val="bg1"/>
                </a:solidFill>
              </a:rPr>
              <a:t>المحدد.</a:t>
            </a:r>
          </a:p>
        </p:txBody>
      </p:sp>
      <p:sp>
        <p:nvSpPr>
          <p:cNvPr id="4" name="Espace réservé du contenu 2"/>
          <p:cNvSpPr txBox="1">
            <a:spLocks/>
          </p:cNvSpPr>
          <p:nvPr/>
        </p:nvSpPr>
        <p:spPr>
          <a:xfrm>
            <a:off x="304800" y="3276600"/>
            <a:ext cx="8382000" cy="11430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تيسير التوسع المنتظم المستدام للتجارة العالمية، وتحقيق قدرة المصدرين على البيع المباشر في الأسواق عبر البحار. </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Rectangle 4"/>
          <p:cNvSpPr/>
          <p:nvPr/>
        </p:nvSpPr>
        <p:spPr>
          <a:xfrm>
            <a:off x="3453510" y="762000"/>
            <a:ext cx="5019323" cy="707886"/>
          </a:xfrm>
          <a:prstGeom prst="rect">
            <a:avLst/>
          </a:prstGeom>
        </p:spPr>
        <p:txBody>
          <a:bodyPr wrap="none">
            <a:spAutoFit/>
          </a:bodyPr>
          <a:lstStyle/>
          <a:p>
            <a:pPr algn="r" rtl="1"/>
            <a:r>
              <a:rPr lang="ar-DZ" sz="4000" b="1" dirty="0" smtClean="0">
                <a:solidFill>
                  <a:srgbClr val="FF0000"/>
                </a:solidFill>
              </a:rPr>
              <a:t>3. </a:t>
            </a:r>
            <a:r>
              <a:rPr lang="ar-SA" sz="4000" b="1" dirty="0" smtClean="0">
                <a:solidFill>
                  <a:srgbClr val="FF0000"/>
                </a:solidFill>
              </a:rPr>
              <a:t>مزايا النقل متعدد الوسائط:</a:t>
            </a:r>
            <a:endParaRPr lang="fr-FR" sz="4000" b="1" dirty="0">
              <a:solidFill>
                <a:srgbClr val="FF0000"/>
              </a:solidFill>
            </a:endParaRPr>
          </a:p>
        </p:txBody>
      </p:sp>
      <p:sp>
        <p:nvSpPr>
          <p:cNvPr id="6" name="Rectangle 5"/>
          <p:cNvSpPr/>
          <p:nvPr/>
        </p:nvSpPr>
        <p:spPr>
          <a:xfrm>
            <a:off x="304800" y="4953000"/>
            <a:ext cx="8382000" cy="1077218"/>
          </a:xfrm>
          <a:prstGeom prst="rect">
            <a:avLst/>
          </a:prstGeom>
        </p:spPr>
        <p:txBody>
          <a:bodyPr wrap="square">
            <a:spAutoFit/>
          </a:bodyPr>
          <a:lstStyle/>
          <a:p>
            <a:pPr algn="just" rtl="1"/>
            <a:r>
              <a:rPr lang="ar-DZ" sz="3200" b="1" dirty="0" smtClean="0">
                <a:solidFill>
                  <a:schemeClr val="bg1"/>
                </a:solidFill>
              </a:rPr>
              <a:t>الاستفادة من مميزات كل وسيلة في إطار مشترك يجمع بينها جميعاً في سلسلة </a:t>
            </a:r>
            <a:r>
              <a:rPr lang="ar-DZ" sz="3200" b="1" dirty="0" smtClean="0">
                <a:solidFill>
                  <a:schemeClr val="bg1"/>
                </a:solidFill>
              </a:rPr>
              <a:t>واحدة</a:t>
            </a:r>
            <a:r>
              <a:rPr lang="fr-FR" sz="3200" b="1" dirty="0" smtClean="0">
                <a:solidFill>
                  <a:schemeClr val="bg1"/>
                </a:solidFill>
              </a:rPr>
              <a:t>.</a:t>
            </a:r>
            <a:endParaRPr lang="fr-FR" sz="3200" dirty="0"/>
          </a:p>
        </p:txBody>
      </p:sp>
    </p:spTree>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447800"/>
            <a:ext cx="8458200" cy="2133600"/>
          </a:xfrm>
        </p:spPr>
        <p:txBody>
          <a:bodyPr>
            <a:noAutofit/>
          </a:bodyPr>
          <a:lstStyle/>
          <a:p>
            <a:pPr marL="6350" lvl="0" indent="-6350" algn="just" rtl="1">
              <a:buNone/>
            </a:pPr>
            <a:r>
              <a:rPr lang="ar-DZ" sz="3200" b="1" dirty="0" smtClean="0">
                <a:solidFill>
                  <a:schemeClr val="bg1"/>
                </a:solidFill>
              </a:rPr>
              <a:t>    </a:t>
            </a:r>
            <a:r>
              <a:rPr lang="ar-SA" sz="3200" b="1" dirty="0" smtClean="0">
                <a:solidFill>
                  <a:schemeClr val="bg1"/>
                </a:solidFill>
              </a:rPr>
              <a:t>تنقسم العلاقات التعاقدية في مجال النقل متعدد الوسائط إلى علاقات تربط مرسل البضاعة ومتعهد النقل المتعدد الوسائط من ناحية، وعلاقات تربط هذا الأخير بمقاولي النقل من الباطن الذين يستعين بهم لتنفيذ عقد النقل متعدد الوسائط من ناحية أخرى.</a:t>
            </a:r>
            <a:endParaRPr lang="fr-FR" sz="3200" b="1" dirty="0" smtClean="0">
              <a:solidFill>
                <a:schemeClr val="bg1"/>
              </a:solidFill>
            </a:endParaRPr>
          </a:p>
        </p:txBody>
      </p:sp>
      <p:sp>
        <p:nvSpPr>
          <p:cNvPr id="4" name="Rectangle 3"/>
          <p:cNvSpPr/>
          <p:nvPr/>
        </p:nvSpPr>
        <p:spPr>
          <a:xfrm>
            <a:off x="3528738" y="762000"/>
            <a:ext cx="5069016" cy="646331"/>
          </a:xfrm>
          <a:prstGeom prst="rect">
            <a:avLst/>
          </a:prstGeom>
        </p:spPr>
        <p:txBody>
          <a:bodyPr wrap="none">
            <a:spAutoFit/>
          </a:bodyPr>
          <a:lstStyle/>
          <a:p>
            <a:pPr algn="r" rtl="1"/>
            <a:r>
              <a:rPr lang="ar-DZ" sz="3600" b="1" dirty="0" smtClean="0">
                <a:solidFill>
                  <a:srgbClr val="FF0000"/>
                </a:solidFill>
              </a:rPr>
              <a:t>4. </a:t>
            </a:r>
            <a:r>
              <a:rPr lang="ar-SA" sz="3600" b="1" dirty="0" smtClean="0">
                <a:solidFill>
                  <a:srgbClr val="FF0000"/>
                </a:solidFill>
              </a:rPr>
              <a:t>إجراءات النقل متعدد الوسائط:</a:t>
            </a:r>
            <a:endParaRPr lang="fr-FR" sz="3600" b="1" dirty="0">
              <a:solidFill>
                <a:srgbClr val="FF0000"/>
              </a:solidFill>
            </a:endParaRPr>
          </a:p>
        </p:txBody>
      </p:sp>
      <p:sp>
        <p:nvSpPr>
          <p:cNvPr id="5" name="Espace réservé du contenu 2"/>
          <p:cNvSpPr txBox="1">
            <a:spLocks/>
          </p:cNvSpPr>
          <p:nvPr/>
        </p:nvSpPr>
        <p:spPr>
          <a:xfrm>
            <a:off x="304800" y="3962400"/>
            <a:ext cx="8458200" cy="2667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إن الشاحن هو نقطة البداية، فهو يتقدم </a:t>
            </a:r>
            <a:r>
              <a:rPr kumimoji="0" lang="ar-SA" sz="3200" b="1" i="0" u="none" strike="noStrike" kern="1200" cap="none" spc="0" normalizeH="0" baseline="0" noProof="0" dirty="0" err="1" smtClean="0">
                <a:ln>
                  <a:noFill/>
                </a:ln>
                <a:solidFill>
                  <a:schemeClr val="bg1"/>
                </a:solidFill>
                <a:effectLst/>
                <a:uLnTx/>
                <a:uFillTx/>
                <a:latin typeface="+mn-lt"/>
                <a:ea typeface="+mn-ea"/>
                <a:cs typeface="+mn-cs"/>
              </a:rPr>
              <a:t>ابتداءا</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"بطلب شحن" إلى متعهد النقل متعدد الوسائط الذى غالبًا ما يكون مرحل البضائع </a:t>
            </a:r>
            <a:r>
              <a:rPr kumimoji="0" lang="fr-FR" sz="3200" b="1" i="0" u="none" strike="noStrike" kern="1200" cap="none" spc="0" normalizeH="0" baseline="0" noProof="0" dirty="0" err="1" smtClean="0">
                <a:ln>
                  <a:noFill/>
                </a:ln>
                <a:solidFill>
                  <a:schemeClr val="bg1"/>
                </a:solidFill>
                <a:effectLst/>
                <a:uLnTx/>
                <a:uFillTx/>
                <a:latin typeface="+mn-lt"/>
                <a:ea typeface="+mn-ea"/>
                <a:cs typeface="+mn-cs"/>
              </a:rPr>
              <a:t>Forwarder</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 </a:t>
            </a:r>
            <a:r>
              <a:rPr kumimoji="0" lang="fr-FR" sz="3200" b="1" i="0" u="none" strike="noStrike" kern="1200" cap="none" spc="0" normalizeH="0" baseline="0" noProof="0" dirty="0" err="1" smtClean="0">
                <a:ln>
                  <a:noFill/>
                </a:ln>
                <a:solidFill>
                  <a:schemeClr val="bg1"/>
                </a:solidFill>
                <a:effectLst/>
                <a:uLnTx/>
                <a:uFillTx/>
                <a:latin typeface="+mn-lt"/>
                <a:ea typeface="+mn-ea"/>
                <a:cs typeface="+mn-cs"/>
              </a:rPr>
              <a:t>Freight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ليتولى نقل البضاعة المبينة في طلب الشحن من مكان القيام إلى مكان الوصول، المسميين في نفس طلب الشحن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066800"/>
            <a:ext cx="8458200" cy="1143000"/>
          </a:xfrm>
        </p:spPr>
        <p:txBody>
          <a:bodyPr>
            <a:normAutofit/>
          </a:bodyPr>
          <a:lstStyle/>
          <a:p>
            <a:pPr marL="6350" lvl="0" indent="-6350" algn="just" rtl="1">
              <a:buNone/>
            </a:pPr>
            <a:r>
              <a:rPr lang="ar-DZ" sz="3200" b="1" dirty="0" smtClean="0">
                <a:solidFill>
                  <a:schemeClr val="bg1"/>
                </a:solidFill>
              </a:rPr>
              <a:t>    </a:t>
            </a:r>
            <a:r>
              <a:rPr lang="ar-SA" sz="3200" b="1" dirty="0" smtClean="0">
                <a:solidFill>
                  <a:schemeClr val="bg1"/>
                </a:solidFill>
              </a:rPr>
              <a:t>لا يهم </a:t>
            </a:r>
            <a:r>
              <a:rPr lang="ar-DZ" sz="3200" b="1" dirty="0" smtClean="0">
                <a:solidFill>
                  <a:schemeClr val="bg1"/>
                </a:solidFill>
              </a:rPr>
              <a:t>الشاحن </a:t>
            </a:r>
            <a:r>
              <a:rPr lang="ar-SA" sz="3200" b="1" dirty="0" smtClean="0">
                <a:solidFill>
                  <a:schemeClr val="bg1"/>
                </a:solidFill>
              </a:rPr>
              <a:t>وسائط النقل التي سوف يقع عليها الاختيار لنقل البضاعة </a:t>
            </a:r>
            <a:r>
              <a:rPr lang="ar-DZ" sz="3200" b="1" dirty="0" smtClean="0">
                <a:solidFill>
                  <a:schemeClr val="bg1"/>
                </a:solidFill>
              </a:rPr>
              <a:t>(</a:t>
            </a:r>
            <a:r>
              <a:rPr lang="ar-SA" sz="3200" b="1" dirty="0" smtClean="0">
                <a:solidFill>
                  <a:schemeClr val="bg1"/>
                </a:solidFill>
              </a:rPr>
              <a:t>برًا، أو بحرًا، أو جوًا</a:t>
            </a:r>
            <a:r>
              <a:rPr lang="ar-DZ" sz="3200" b="1" dirty="0" smtClean="0">
                <a:solidFill>
                  <a:schemeClr val="bg1"/>
                </a:solidFill>
              </a:rPr>
              <a:t>).</a:t>
            </a:r>
            <a:endParaRPr lang="fr-FR" sz="3200" dirty="0"/>
          </a:p>
        </p:txBody>
      </p:sp>
      <p:sp>
        <p:nvSpPr>
          <p:cNvPr id="5" name="Espace réservé du contenu 2"/>
          <p:cNvSpPr txBox="1">
            <a:spLocks/>
          </p:cNvSpPr>
          <p:nvPr/>
        </p:nvSpPr>
        <p:spPr>
          <a:xfrm>
            <a:off x="304800" y="2438400"/>
            <a:ext cx="8458200" cy="10668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لا </a:t>
            </a:r>
            <a:r>
              <a:rPr kumimoji="0" lang="ar-SA" sz="3200" b="1" i="0" u="none" strike="noStrike" kern="1200" cap="none" spc="0" normalizeH="0" baseline="0" noProof="0" dirty="0" err="1" smtClean="0">
                <a:ln>
                  <a:noFill/>
                </a:ln>
                <a:solidFill>
                  <a:schemeClr val="bg1"/>
                </a:solidFill>
                <a:effectLst/>
                <a:uLnTx/>
                <a:uFillTx/>
                <a:latin typeface="+mn-lt"/>
                <a:ea typeface="+mn-ea"/>
                <a:cs typeface="+mn-cs"/>
              </a:rPr>
              <a:t>يهمه</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مسارات النقل أو وسائل النقل أو معدات أو أدوات</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مناولة</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البضاعة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152400" y="3733800"/>
            <a:ext cx="8686800" cy="11430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لا </a:t>
            </a:r>
            <a:r>
              <a:rPr kumimoji="0" lang="ar-DZ" sz="3200" b="1" i="0" u="none" strike="noStrike" kern="1200" cap="none" spc="0" normalizeH="0" baseline="0" noProof="0" dirty="0" err="1" smtClean="0">
                <a:ln>
                  <a:noFill/>
                </a:ln>
                <a:solidFill>
                  <a:schemeClr val="bg1"/>
                </a:solidFill>
                <a:effectLst/>
                <a:uLnTx/>
                <a:uFillTx/>
                <a:latin typeface="+mn-lt"/>
                <a:ea typeface="+mn-ea"/>
                <a:cs typeface="+mn-cs"/>
              </a:rPr>
              <a:t>يهمه</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طبيعة ومحتوى العقود التي يبرمها مرحل البضائع مع الناقلين من الباطن، أو عقود الشحن والتفريغ ومتابعة تنفيذها</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7" name="Espace réservé du contenu 2"/>
          <p:cNvSpPr txBox="1">
            <a:spLocks/>
          </p:cNvSpPr>
          <p:nvPr/>
        </p:nvSpPr>
        <p:spPr>
          <a:xfrm>
            <a:off x="152400" y="5257800"/>
            <a:ext cx="8686800" cy="11430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لا يشغل</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ه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عمليات الترانزيت أو التخزين أثناء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رحلة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البضاعة إلى وجهتها، ولا ما قد يجريه مرحل البضائع من عقود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مع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ناقلين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0"/>
            <a:ext cx="8458200" cy="2286000"/>
          </a:xfrm>
        </p:spPr>
        <p:txBody>
          <a:bodyPr>
            <a:normAutofit/>
          </a:bodyPr>
          <a:lstStyle/>
          <a:p>
            <a:pPr marL="0" lvl="0" indent="0" algn="just" rtl="1">
              <a:buNone/>
            </a:pPr>
            <a:r>
              <a:rPr lang="ar-DZ" sz="3600" b="1" dirty="0" smtClean="0">
                <a:solidFill>
                  <a:srgbClr val="FF0000"/>
                </a:solidFill>
              </a:rPr>
              <a:t>    أ. تعريف: </a:t>
            </a:r>
          </a:p>
          <a:p>
            <a:pPr marL="0" lvl="0" indent="0" algn="just" rtl="1">
              <a:buNone/>
            </a:pPr>
            <a:r>
              <a:rPr lang="ar-DZ" sz="3200" b="1" dirty="0" smtClean="0">
                <a:solidFill>
                  <a:schemeClr val="bg1"/>
                </a:solidFill>
              </a:rPr>
              <a:t>هو </a:t>
            </a:r>
            <a:r>
              <a:rPr lang="ar-SA" sz="3200" b="1" dirty="0" smtClean="0">
                <a:solidFill>
                  <a:schemeClr val="bg1"/>
                </a:solidFill>
              </a:rPr>
              <a:t>الشخص الذي يأخذ على عاتقه تنظيم عمليات النقل من الباب إلى الباب باستخدام أكثر من وسيلة نقل بموجب مستند نقل واحد يغطى كافة مراحل الرحلة</a:t>
            </a:r>
            <a:r>
              <a:rPr lang="fr-FR" sz="3200" b="1" dirty="0" smtClean="0">
                <a:solidFill>
                  <a:schemeClr val="bg1"/>
                </a:solidFill>
              </a:rPr>
              <a:t>.</a:t>
            </a:r>
            <a:r>
              <a:rPr lang="ar-SA" sz="3200" b="1" dirty="0" smtClean="0">
                <a:solidFill>
                  <a:schemeClr val="bg1"/>
                </a:solidFill>
              </a:rPr>
              <a:t> </a:t>
            </a:r>
            <a:endParaRPr lang="fr-FR" sz="3200" b="1" dirty="0" smtClean="0">
              <a:solidFill>
                <a:schemeClr val="bg1"/>
              </a:solidFill>
            </a:endParaRPr>
          </a:p>
          <a:p>
            <a:pPr marL="0" indent="0" algn="just" rtl="1">
              <a:buNone/>
            </a:pPr>
            <a:endParaRPr lang="fr-FR" sz="3000" b="1" dirty="0" smtClean="0">
              <a:solidFill>
                <a:schemeClr val="bg1"/>
              </a:solidFill>
            </a:endParaRPr>
          </a:p>
          <a:p>
            <a:endParaRPr lang="fr-FR" dirty="0"/>
          </a:p>
        </p:txBody>
      </p:sp>
      <p:sp>
        <p:nvSpPr>
          <p:cNvPr id="4" name="Rectangle 3"/>
          <p:cNvSpPr/>
          <p:nvPr/>
        </p:nvSpPr>
        <p:spPr>
          <a:xfrm>
            <a:off x="4099635" y="762000"/>
            <a:ext cx="4509568" cy="646331"/>
          </a:xfrm>
          <a:prstGeom prst="rect">
            <a:avLst/>
          </a:prstGeom>
        </p:spPr>
        <p:txBody>
          <a:bodyPr wrap="none">
            <a:spAutoFit/>
          </a:bodyPr>
          <a:lstStyle/>
          <a:p>
            <a:pPr algn="r" rtl="1"/>
            <a:r>
              <a:rPr lang="ar-DZ" sz="3600" b="1" dirty="0" smtClean="0">
                <a:solidFill>
                  <a:srgbClr val="FF0000"/>
                </a:solidFill>
              </a:rPr>
              <a:t>5. </a:t>
            </a:r>
            <a:r>
              <a:rPr lang="ar-SA" sz="3600" b="1" dirty="0" smtClean="0">
                <a:solidFill>
                  <a:srgbClr val="FF0000"/>
                </a:solidFill>
              </a:rPr>
              <a:t>متعهد النقل متعدد الوسائط</a:t>
            </a:r>
            <a:endParaRPr lang="fr-FR" sz="3600" b="1" dirty="0"/>
          </a:p>
        </p:txBody>
      </p:sp>
    </p:spTree>
  </p:cSld>
  <p:clrMapOvr>
    <a:masterClrMapping/>
  </p:clrMapOvr>
  <p:transition>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4600" y="609600"/>
            <a:ext cx="6172200" cy="762000"/>
          </a:xfrm>
        </p:spPr>
        <p:txBody>
          <a:bodyPr>
            <a:normAutofit/>
          </a:bodyPr>
          <a:lstStyle/>
          <a:p>
            <a:pPr marL="0" indent="0" algn="just" rtl="1">
              <a:buNone/>
            </a:pPr>
            <a:r>
              <a:rPr lang="ar-DZ" sz="3600" b="1" dirty="0" smtClean="0">
                <a:solidFill>
                  <a:srgbClr val="FF0000"/>
                </a:solidFill>
              </a:rPr>
              <a:t>ب. أنواع متعهد النقل متعدد الوسائط:</a:t>
            </a:r>
            <a:endParaRPr lang="fr-FR" dirty="0"/>
          </a:p>
        </p:txBody>
      </p:sp>
      <p:sp>
        <p:nvSpPr>
          <p:cNvPr id="4" name="Espace réservé du contenu 2"/>
          <p:cNvSpPr txBox="1">
            <a:spLocks/>
          </p:cNvSpPr>
          <p:nvPr/>
        </p:nvSpPr>
        <p:spPr>
          <a:xfrm>
            <a:off x="228600" y="1524000"/>
            <a:ext cx="8686800" cy="4267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3600" b="1" i="0" u="none" strike="noStrike" kern="1200" cap="none" spc="0" normalizeH="0" baseline="0" noProof="0" dirty="0" smtClean="0">
                <a:ln>
                  <a:noFill/>
                </a:ln>
                <a:solidFill>
                  <a:srgbClr val="FF0000"/>
                </a:solidFill>
                <a:effectLst/>
                <a:uLnTx/>
                <a:uFillTx/>
                <a:latin typeface="+mn-lt"/>
                <a:ea typeface="+mn-ea"/>
                <a:cs typeface="+mn-cs"/>
              </a:rPr>
              <a:t>الفئة الأولى</a:t>
            </a:r>
            <a:r>
              <a:rPr kumimoji="0" lang="ar-DZ" sz="36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600" b="1" i="0" u="none" strike="noStrike" kern="1200" cap="none" spc="0" normalizeH="0" baseline="0" noProof="0" dirty="0" smtClean="0">
                <a:ln>
                  <a:noFill/>
                </a:ln>
                <a:solidFill>
                  <a:srgbClr val="FF0000"/>
                </a:solidFill>
                <a:effectLst/>
                <a:uLnTx/>
                <a:uFillTx/>
                <a:latin typeface="+mn-lt"/>
                <a:ea typeface="+mn-ea"/>
                <a:cs typeface="+mn-cs"/>
              </a:rPr>
              <a:t>( متعهدو النقل متعدد الوسائط ملاك السفن): </a:t>
            </a:r>
            <a:endParaRPr kumimoji="0" lang="ar-DZ" sz="36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404813" algn="just" defTabSz="914400" rtl="1" eaLnBrk="1" fontAlgn="auto" latinLnBrk="0" hangingPunct="1">
              <a:lnSpc>
                <a:spcPct val="100000"/>
              </a:lnSpc>
              <a:spcBef>
                <a:spcPct val="20000"/>
              </a:spcBef>
              <a:spcAft>
                <a:spcPts val="0"/>
              </a:spcAft>
              <a:buClr>
                <a:srgbClr val="FF0000"/>
              </a:buClr>
              <a:buSzPct val="85000"/>
              <a:buFont typeface="Wingdings 2"/>
              <a:buNone/>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مع</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انتشار النقل بالحاويات</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امتدت خدمات ملاك السفن لتشمل عمليات النقل من الباب إلى الباب</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ف</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صار</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ملاك السفن يمتلكون أسطول من الشاحنات وأحياناً عربات السكك الحديدية، وأصبح بإمكان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هم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تقديم خدمات متكاملة للنقل متعدد الوسائط باستخدام الشاحنات والسكك الحديدية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والسفن</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في إطار تنظيم إداري عال الكفاءة باستخدام المتابعة الإلكترونية لمسارات الحاويات لضمان السيطرة على تحركاتها.</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1524000"/>
            <a:ext cx="8534400" cy="28194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3000" b="1" i="0" u="none" strike="noStrike" kern="1200" cap="none" spc="0" normalizeH="0" baseline="0" noProof="0" dirty="0" smtClean="0">
                <a:ln>
                  <a:noFill/>
                </a:ln>
                <a:solidFill>
                  <a:srgbClr val="FF0000"/>
                </a:solidFill>
                <a:effectLst/>
                <a:uLnTx/>
                <a:uFillTx/>
                <a:latin typeface="+mn-lt"/>
                <a:ea typeface="+mn-ea"/>
                <a:cs typeface="+mn-cs"/>
              </a:rPr>
              <a:t>الفئة الثانية</a:t>
            </a:r>
            <a:r>
              <a:rPr kumimoji="0" lang="ar-DZ" sz="3000" b="1" i="0" u="none" strike="noStrike" kern="1200" cap="none" spc="0" normalizeH="0" baseline="0" noProof="0" dirty="0" smtClean="0">
                <a:ln>
                  <a:noFill/>
                </a:ln>
                <a:solidFill>
                  <a:srgbClr val="FF0000"/>
                </a:solidFill>
                <a:effectLst/>
                <a:uLnTx/>
                <a:uFillTx/>
                <a:latin typeface="+mn-lt"/>
                <a:ea typeface="+mn-ea"/>
                <a:cs typeface="+mn-cs"/>
              </a:rPr>
              <a:t>(</a:t>
            </a:r>
            <a:r>
              <a:rPr kumimoji="0" lang="ar-SA" sz="3000" b="1" i="0" u="none" strike="noStrike" kern="1200" cap="none" spc="0" normalizeH="0" baseline="0" noProof="0" dirty="0" smtClean="0">
                <a:ln>
                  <a:noFill/>
                </a:ln>
                <a:solidFill>
                  <a:srgbClr val="FF0000"/>
                </a:solidFill>
                <a:effectLst/>
                <a:uLnTx/>
                <a:uFillTx/>
                <a:latin typeface="+mn-lt"/>
                <a:ea typeface="+mn-ea"/>
                <a:cs typeface="+mn-cs"/>
              </a:rPr>
              <a:t>متعهدو النقل متعدد الوسائط من غير ملاك السفن</a:t>
            </a:r>
            <a:r>
              <a:rPr kumimoji="0" lang="ar-DZ" sz="3000" b="1" i="0" u="none" strike="noStrike" kern="1200" cap="none" spc="0" normalizeH="0" baseline="0" noProof="0" dirty="0" smtClean="0">
                <a:ln>
                  <a:noFill/>
                </a:ln>
                <a:solidFill>
                  <a:srgbClr val="FF0000"/>
                </a:solidFill>
                <a:effectLst/>
                <a:uLnTx/>
                <a:uFillTx/>
                <a:latin typeface="+mn-lt"/>
                <a:ea typeface="+mn-ea"/>
                <a:cs typeface="+mn-cs"/>
              </a:rPr>
              <a:t>)</a:t>
            </a:r>
            <a:r>
              <a:rPr kumimoji="0" lang="ar-SA" sz="3000" b="1" i="0" u="none" strike="noStrike" kern="1200" cap="none" spc="0" normalizeH="0" baseline="0" noProof="0" dirty="0" smtClean="0">
                <a:ln>
                  <a:noFill/>
                </a:ln>
                <a:solidFill>
                  <a:srgbClr val="FF0000"/>
                </a:solidFill>
                <a:effectLst/>
                <a:uLnTx/>
                <a:uFillTx/>
                <a:latin typeface="+mn-lt"/>
                <a:ea typeface="+mn-ea"/>
                <a:cs typeface="+mn-cs"/>
              </a:rPr>
              <a:t>: </a:t>
            </a:r>
            <a:endParaRPr kumimoji="0" lang="ar-DZ" sz="30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404813" algn="just" defTabSz="914400" rtl="1" eaLnBrk="1" fontAlgn="auto" latinLnBrk="0" hangingPunct="1">
              <a:lnSpc>
                <a:spcPct val="100000"/>
              </a:lnSpc>
              <a:spcBef>
                <a:spcPct val="20000"/>
              </a:spcBef>
              <a:spcAft>
                <a:spcPts val="0"/>
              </a:spcAft>
              <a:buClr>
                <a:srgbClr val="FF0000"/>
              </a:buClr>
              <a:buSzPct val="85000"/>
              <a:buFont typeface="Wingdings 2"/>
              <a:buNone/>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متعهدو النقل من الفئة الثانية لا يمتلكون أي وسيلة، ولكنهم يمتلكون المرونة الكافية في اختيار التوليفة المثلي من وسائل النقل المختلفة، واختيار المسارات الأكثر ملاءمة، بما يحقق في النهاية خفض تكاليف النقل وخفض زمن الرحلة.</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600200"/>
            <a:ext cx="8382000" cy="1143000"/>
          </a:xfrm>
        </p:spPr>
        <p:txBody>
          <a:bodyPr/>
          <a:lstStyle/>
          <a:p>
            <a:pPr marL="0" lvl="0" indent="0" algn="just" rtl="1">
              <a:buClr>
                <a:srgbClr val="FF0000"/>
              </a:buClr>
              <a:buSzPct val="85000"/>
              <a:buFont typeface="Wingdings" pitchFamily="2" charset="2"/>
              <a:buChar char="ü"/>
            </a:pPr>
            <a:r>
              <a:rPr lang="ar-SA" sz="3200" b="1" dirty="0" smtClean="0">
                <a:solidFill>
                  <a:schemeClr val="bg1"/>
                </a:solidFill>
              </a:rPr>
              <a:t>الإلمام </a:t>
            </a:r>
            <a:r>
              <a:rPr lang="ar-DZ" sz="3200" b="1" dirty="0" smtClean="0">
                <a:solidFill>
                  <a:schemeClr val="bg1"/>
                </a:solidFill>
              </a:rPr>
              <a:t>ب</a:t>
            </a:r>
            <a:r>
              <a:rPr lang="ar-SA" sz="3200" b="1" dirty="0" smtClean="0">
                <a:solidFill>
                  <a:schemeClr val="bg1"/>
                </a:solidFill>
              </a:rPr>
              <a:t>أوضاع سوق النقل بكافة وسائله من أسعار </a:t>
            </a:r>
            <a:r>
              <a:rPr lang="ar-DZ" sz="3200" b="1" dirty="0" smtClean="0">
                <a:solidFill>
                  <a:schemeClr val="bg1"/>
                </a:solidFill>
              </a:rPr>
              <a:t>شحن، </a:t>
            </a:r>
            <a:r>
              <a:rPr lang="ar-SA" sz="3200" b="1" dirty="0" smtClean="0">
                <a:solidFill>
                  <a:schemeClr val="bg1"/>
                </a:solidFill>
              </a:rPr>
              <a:t>تكاليف المناولة،</a:t>
            </a:r>
            <a:r>
              <a:rPr lang="ar-DZ" sz="3200" b="1" dirty="0" smtClean="0">
                <a:solidFill>
                  <a:schemeClr val="bg1"/>
                </a:solidFill>
              </a:rPr>
              <a:t> </a:t>
            </a:r>
            <a:r>
              <a:rPr lang="ar-SA" sz="3200" b="1" dirty="0" smtClean="0">
                <a:solidFill>
                  <a:schemeClr val="bg1"/>
                </a:solidFill>
              </a:rPr>
              <a:t>الاتفاقيات الدولية والتشريعات الداخلية</a:t>
            </a:r>
            <a:r>
              <a:rPr lang="ar-DZ" sz="3200" b="1" dirty="0" smtClean="0">
                <a:solidFill>
                  <a:schemeClr val="bg1"/>
                </a:solidFill>
              </a:rPr>
              <a:t>.</a:t>
            </a:r>
            <a:endParaRPr lang="fr-FR" dirty="0"/>
          </a:p>
        </p:txBody>
      </p:sp>
      <p:sp>
        <p:nvSpPr>
          <p:cNvPr id="4" name="Rectangle 3"/>
          <p:cNvSpPr/>
          <p:nvPr/>
        </p:nvSpPr>
        <p:spPr>
          <a:xfrm>
            <a:off x="2636379" y="838200"/>
            <a:ext cx="6019597" cy="646331"/>
          </a:xfrm>
          <a:prstGeom prst="rect">
            <a:avLst/>
          </a:prstGeom>
        </p:spPr>
        <p:txBody>
          <a:bodyPr wrap="none">
            <a:spAutoFit/>
          </a:bodyPr>
          <a:lstStyle/>
          <a:p>
            <a:pPr algn="r" rtl="1"/>
            <a:r>
              <a:rPr lang="ar-DZ" sz="3600" b="1" dirty="0" smtClean="0">
                <a:solidFill>
                  <a:srgbClr val="FF0000"/>
                </a:solidFill>
              </a:rPr>
              <a:t>ج. </a:t>
            </a:r>
            <a:r>
              <a:rPr lang="ar-SA" sz="3600" b="1" dirty="0" smtClean="0">
                <a:solidFill>
                  <a:srgbClr val="FF0000"/>
                </a:solidFill>
              </a:rPr>
              <a:t>مقومات متعهدو النقل متعدد الوسائط</a:t>
            </a:r>
            <a:endParaRPr lang="fr-FR" sz="3600" b="1" dirty="0">
              <a:solidFill>
                <a:srgbClr val="FF0000"/>
              </a:solidFill>
            </a:endParaRPr>
          </a:p>
        </p:txBody>
      </p:sp>
      <p:sp>
        <p:nvSpPr>
          <p:cNvPr id="5" name="Espace réservé du contenu 2"/>
          <p:cNvSpPr txBox="1">
            <a:spLocks/>
          </p:cNvSpPr>
          <p:nvPr/>
        </p:nvSpPr>
        <p:spPr>
          <a:xfrm>
            <a:off x="381000" y="2971800"/>
            <a:ext cx="8382000" cy="1219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تتوافر لديه شبكة دولية من الفروع أو الوكلاء على المسارات التي يخدمها في الدول المختلفة يتبادل معهم البيانات الكترونياً</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6" name="Espace réservé du contenu 2"/>
          <p:cNvSpPr txBox="1">
            <a:spLocks/>
          </p:cNvSpPr>
          <p:nvPr/>
        </p:nvSpPr>
        <p:spPr>
          <a:xfrm>
            <a:off x="381000" y="4419600"/>
            <a:ext cx="83820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توافر المقدرة المالية التي تمكن من مواجهة حالات الطوارئ التي قد يتعرض لها نتيجة فقد أو تلف أو تأخر البضاعة</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rgbClr val="FF0000"/>
              </a:buClr>
              <a:buSzPct val="65000"/>
              <a:buFont typeface="Wingdings" pitchFamily="2" charset="2"/>
              <a:buChar char="ü"/>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828800"/>
            <a:ext cx="8382000" cy="1219200"/>
          </a:xfrm>
        </p:spPr>
        <p:txBody>
          <a:bodyPr/>
          <a:lstStyle/>
          <a:p>
            <a:pPr marL="6350" lvl="0" indent="-6350" algn="just" rtl="1">
              <a:buNone/>
            </a:pPr>
            <a:r>
              <a:rPr lang="ar-DZ" sz="3200" b="1" dirty="0" smtClean="0">
                <a:solidFill>
                  <a:schemeClr val="bg1"/>
                </a:solidFill>
              </a:rPr>
              <a:t>    </a:t>
            </a:r>
            <a:r>
              <a:rPr lang="ar-SA" sz="3200" b="1" dirty="0" smtClean="0">
                <a:solidFill>
                  <a:schemeClr val="bg1"/>
                </a:solidFill>
              </a:rPr>
              <a:t>تبدأ مسئولية متعهد النقل من لحظة استلام البضاعة إلى وقت تسليمها ويسأل عن فقد أو تلف أو التأخر في تسليمها. </a:t>
            </a:r>
            <a:endParaRPr lang="ar-DZ" sz="3200" b="1" dirty="0" smtClean="0">
              <a:solidFill>
                <a:schemeClr val="bg1"/>
              </a:solidFill>
            </a:endParaRPr>
          </a:p>
        </p:txBody>
      </p:sp>
      <p:sp>
        <p:nvSpPr>
          <p:cNvPr id="4" name="Rectangle 3"/>
          <p:cNvSpPr/>
          <p:nvPr/>
        </p:nvSpPr>
        <p:spPr>
          <a:xfrm>
            <a:off x="1780889" y="914400"/>
            <a:ext cx="6877204" cy="646331"/>
          </a:xfrm>
          <a:prstGeom prst="rect">
            <a:avLst/>
          </a:prstGeom>
        </p:spPr>
        <p:txBody>
          <a:bodyPr wrap="none">
            <a:spAutoFit/>
          </a:bodyPr>
          <a:lstStyle/>
          <a:p>
            <a:pPr algn="r" rtl="1"/>
            <a:r>
              <a:rPr lang="ar-DZ" sz="3600" b="1" dirty="0" smtClean="0">
                <a:solidFill>
                  <a:srgbClr val="FF0000"/>
                </a:solidFill>
              </a:rPr>
              <a:t>د. </a:t>
            </a:r>
            <a:r>
              <a:rPr lang="ar-SA" sz="3600" b="1" dirty="0" smtClean="0">
                <a:solidFill>
                  <a:srgbClr val="FF0000"/>
                </a:solidFill>
              </a:rPr>
              <a:t>حدود مسئولية متعهدو النقل متعدد الوسائط</a:t>
            </a:r>
            <a:endParaRPr lang="fr-FR" sz="3600" b="1" dirty="0">
              <a:solidFill>
                <a:srgbClr val="FF0000"/>
              </a:solidFill>
            </a:endParaRPr>
          </a:p>
        </p:txBody>
      </p:sp>
      <p:sp>
        <p:nvSpPr>
          <p:cNvPr id="5" name="Espace réservé du contenu 2"/>
          <p:cNvSpPr txBox="1">
            <a:spLocks/>
          </p:cNvSpPr>
          <p:nvPr/>
        </p:nvSpPr>
        <p:spPr>
          <a:xfrm>
            <a:off x="304800" y="3352800"/>
            <a:ext cx="8382000" cy="22098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بمجرد أن يسلم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الشاحن</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البضاعة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ل</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متعهد النقل يفض يده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من أي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مهام وإجراءات تتصل بعملية النقل</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فلا شأن له بخط سير وسائل النقل ولا بعقود الشحن والتفريغ ولا بالتخزين ولا بعمليات التأمين والتخليص الجمركي .</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828800"/>
            <a:ext cx="8458200" cy="4191000"/>
          </a:xfrm>
        </p:spPr>
        <p:txBody>
          <a:bodyPr>
            <a:normAutofit/>
          </a:bodyPr>
          <a:lstStyle/>
          <a:p>
            <a:pPr marL="6350" indent="-6350" algn="just" rtl="1">
              <a:buClr>
                <a:srgbClr val="FF0000"/>
              </a:buClr>
              <a:buSzPct val="85000"/>
              <a:buFont typeface="Wingdings" pitchFamily="2" charset="2"/>
              <a:buChar char="ü"/>
            </a:pPr>
            <a:r>
              <a:rPr lang="ar-SA" sz="3200" b="1" dirty="0" smtClean="0">
                <a:solidFill>
                  <a:schemeClr val="bg1"/>
                </a:solidFill>
              </a:rPr>
              <a:t>اختيار أنسب مسارات ووسائط للرحلة بما يحقق السرعة والأمان وأقل تكلفة</a:t>
            </a:r>
            <a:r>
              <a:rPr lang="fr-FR" sz="3200" b="1" dirty="0" smtClean="0">
                <a:solidFill>
                  <a:schemeClr val="bg1"/>
                </a:solidFill>
              </a:rPr>
              <a:t> </a:t>
            </a:r>
            <a:r>
              <a:rPr lang="ar-DZ" sz="3200" b="1" dirty="0" smtClean="0">
                <a:solidFill>
                  <a:schemeClr val="bg1"/>
                </a:solidFill>
              </a:rPr>
              <a:t>.</a:t>
            </a:r>
          </a:p>
          <a:p>
            <a:pPr marL="6350" indent="-6350" algn="just" rtl="1">
              <a:buClr>
                <a:srgbClr val="FF0000"/>
              </a:buClr>
              <a:buSzPct val="85000"/>
              <a:buFont typeface="Wingdings" pitchFamily="2" charset="2"/>
              <a:buChar char="ü"/>
            </a:pPr>
            <a:r>
              <a:rPr lang="ar-SA" sz="3200" b="1" dirty="0" smtClean="0">
                <a:solidFill>
                  <a:schemeClr val="bg1"/>
                </a:solidFill>
              </a:rPr>
              <a:t>تأجير السفن أو حجز مساحات</a:t>
            </a:r>
            <a:endParaRPr lang="fr-FR"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تجميع الشحنات / الحاويات إلى أن تصبح حجم </a:t>
            </a:r>
            <a:r>
              <a:rPr lang="ar-SA" sz="3200" b="1" dirty="0" err="1" smtClean="0">
                <a:solidFill>
                  <a:schemeClr val="bg1"/>
                </a:solidFill>
              </a:rPr>
              <a:t>إقتصادى</a:t>
            </a:r>
            <a:r>
              <a:rPr lang="fr-FR" sz="3200" b="1" dirty="0" smtClean="0">
                <a:solidFill>
                  <a:schemeClr val="bg1"/>
                </a:solidFill>
              </a:rPr>
              <a:t> </a:t>
            </a:r>
            <a:r>
              <a:rPr lang="ar-DZ" sz="3200" b="1" dirty="0" smtClean="0">
                <a:solidFill>
                  <a:schemeClr val="bg1"/>
                </a:solidFill>
              </a:rPr>
              <a:t>.</a:t>
            </a:r>
          </a:p>
          <a:p>
            <a:pPr marL="6350" indent="-6350" algn="just" rtl="1">
              <a:buClr>
                <a:srgbClr val="FF0000"/>
              </a:buClr>
              <a:buSzPct val="85000"/>
              <a:buFont typeface="Wingdings" pitchFamily="2" charset="2"/>
              <a:buChar char="ü"/>
            </a:pPr>
            <a:r>
              <a:rPr lang="ar-SA" sz="3200" b="1" dirty="0" smtClean="0">
                <a:solidFill>
                  <a:schemeClr val="bg1"/>
                </a:solidFill>
              </a:rPr>
              <a:t>متابعة شحنات الترانزيت وتسهيل خروجها من الميناء</a:t>
            </a:r>
            <a:r>
              <a:rPr lang="fr-FR" sz="3200" b="1" dirty="0" smtClean="0">
                <a:solidFill>
                  <a:schemeClr val="bg1"/>
                </a:solidFill>
              </a:rPr>
              <a:t> .</a:t>
            </a:r>
          </a:p>
          <a:p>
            <a:pPr marL="6350" indent="-6350" algn="just" rtl="1">
              <a:buClr>
                <a:srgbClr val="FF0000"/>
              </a:buClr>
              <a:buSzPct val="85000"/>
              <a:buFont typeface="Wingdings" pitchFamily="2" charset="2"/>
              <a:buChar char="ü"/>
            </a:pPr>
            <a:r>
              <a:rPr lang="ar-SA" sz="3200" b="1" dirty="0" smtClean="0">
                <a:solidFill>
                  <a:schemeClr val="bg1"/>
                </a:solidFill>
              </a:rPr>
              <a:t>الحصول على بوليصة تأمين.	</a:t>
            </a:r>
            <a:endParaRPr lang="ar-DZ"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حجز مساحات في المخازن</a:t>
            </a:r>
            <a:r>
              <a:rPr lang="ar-DZ" sz="3200" b="1" dirty="0" smtClean="0">
                <a:solidFill>
                  <a:schemeClr val="bg1"/>
                </a:solidFill>
              </a:rPr>
              <a:t>.</a:t>
            </a:r>
            <a:endParaRPr lang="fr-FR" dirty="0"/>
          </a:p>
        </p:txBody>
      </p:sp>
      <p:sp>
        <p:nvSpPr>
          <p:cNvPr id="4" name="Rectangle 3"/>
          <p:cNvSpPr/>
          <p:nvPr/>
        </p:nvSpPr>
        <p:spPr>
          <a:xfrm>
            <a:off x="2920970" y="914400"/>
            <a:ext cx="5586786" cy="646331"/>
          </a:xfrm>
          <a:prstGeom prst="rect">
            <a:avLst/>
          </a:prstGeom>
        </p:spPr>
        <p:txBody>
          <a:bodyPr wrap="none">
            <a:spAutoFit/>
          </a:bodyPr>
          <a:lstStyle/>
          <a:p>
            <a:pPr algn="r" rtl="1"/>
            <a:r>
              <a:rPr lang="ar-DZ" sz="3600" b="1" dirty="0" smtClean="0">
                <a:solidFill>
                  <a:srgbClr val="FF0000"/>
                </a:solidFill>
              </a:rPr>
              <a:t>هـ</a:t>
            </a:r>
            <a:r>
              <a:rPr lang="ar-SA" sz="3600" b="1" dirty="0" smtClean="0">
                <a:solidFill>
                  <a:srgbClr val="FF0000"/>
                </a:solidFill>
              </a:rPr>
              <a:t>. مهام متعهدو النقل متعدد الوسائط</a:t>
            </a:r>
            <a:endParaRPr lang="fr-FR" sz="3600" b="1" dirty="0">
              <a:solidFill>
                <a:srgbClr val="FF0000"/>
              </a:solidFill>
            </a:endParaRPr>
          </a:p>
        </p:txBody>
      </p:sp>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0200" y="1066800"/>
            <a:ext cx="7010400" cy="5562600"/>
          </a:xfrm>
        </p:spPr>
        <p:txBody>
          <a:bodyPr>
            <a:normAutofit/>
          </a:bodyPr>
          <a:lstStyle/>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تعريف النقل متعدد الوسائط.</a:t>
            </a:r>
            <a:endParaRPr lang="fr-FR" sz="3200" b="1" dirty="0" smtClean="0">
              <a:solidFill>
                <a:schemeClr val="bg1"/>
              </a:solidFill>
              <a:latin typeface="Times New Roman" pitchFamily="18" charset="0"/>
              <a:cs typeface="Times New Roman" pitchFamily="18" charset="0"/>
            </a:endParaRP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شروط النقل متعدد الوسائط</a:t>
            </a: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مزايا النقل متعدد الوسائط</a:t>
            </a: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إجراءات النقل متعدد الوسائط</a:t>
            </a: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متعهد النقل متعدد الوسائط:</a:t>
            </a:r>
          </a:p>
          <a:p>
            <a:pPr marL="4763" indent="-4763" algn="just" rtl="1">
              <a:buClrTx/>
              <a:buSzPct val="100000"/>
              <a:buNone/>
            </a:pPr>
            <a:r>
              <a:rPr lang="ar-DZ" sz="3200" b="1" dirty="0" smtClean="0">
                <a:solidFill>
                  <a:schemeClr val="bg1"/>
                </a:solidFill>
                <a:latin typeface="Times New Roman" pitchFamily="18" charset="0"/>
                <a:cs typeface="Times New Roman" pitchFamily="18" charset="0"/>
              </a:rPr>
              <a:t>        تعريفه؛ أنواعه؛ مقوماته؛ حدوده؛ مهامه.</a:t>
            </a:r>
          </a:p>
          <a:p>
            <a:pPr marL="3175" indent="-3175" algn="just" rtl="1">
              <a:buClr>
                <a:srgbClr val="FF0000"/>
              </a:buClr>
              <a:buSzPct val="100000"/>
              <a:buFont typeface="+mj-lt"/>
              <a:buAutoNum type="arabicPeriod" startAt="6"/>
            </a:pPr>
            <a:r>
              <a:rPr lang="ar-DZ" sz="3200" b="1" dirty="0" smtClean="0">
                <a:solidFill>
                  <a:schemeClr val="bg1"/>
                </a:solidFill>
                <a:latin typeface="Times New Roman" pitchFamily="18" charset="0"/>
                <a:cs typeface="Times New Roman" pitchFamily="18" charset="0"/>
              </a:rPr>
              <a:t> الإطار القانوني للنقل متعدد الوسائط</a:t>
            </a:r>
          </a:p>
          <a:p>
            <a:pPr marL="4763" indent="-4763" algn="just" rtl="1">
              <a:buClr>
                <a:srgbClr val="FF0000"/>
              </a:buClr>
              <a:buSzPct val="100000"/>
              <a:buAutoNum type="arabicPeriod" startAt="6"/>
            </a:pPr>
            <a:r>
              <a:rPr lang="ar-DZ" sz="3200" b="1" dirty="0" smtClean="0">
                <a:solidFill>
                  <a:schemeClr val="bg1"/>
                </a:solidFill>
                <a:latin typeface="Times New Roman" pitchFamily="18" charset="0"/>
                <a:cs typeface="Times New Roman" pitchFamily="18" charset="0"/>
              </a:rPr>
              <a:t> سند الشحن متعدد الوسائط</a:t>
            </a:r>
          </a:p>
          <a:p>
            <a:pPr marL="4763" indent="-4763" algn="just" rtl="1">
              <a:buClr>
                <a:srgbClr val="FF0000"/>
              </a:buClr>
              <a:buSzPct val="100000"/>
              <a:buAutoNum type="arabicPeriod" startAt="6"/>
            </a:pPr>
            <a:r>
              <a:rPr lang="ar-DZ" sz="3200" b="1" dirty="0" smtClean="0">
                <a:solidFill>
                  <a:schemeClr val="bg1"/>
                </a:solidFill>
                <a:latin typeface="Times New Roman" pitchFamily="18" charset="0"/>
                <a:cs typeface="Times New Roman" pitchFamily="18" charset="0"/>
              </a:rPr>
              <a:t> النقل المشترك وأشكاله</a:t>
            </a:r>
            <a:endParaRPr lang="fr-FR" sz="3200" b="1" dirty="0" smtClean="0">
              <a:solidFill>
                <a:schemeClr val="bg1"/>
              </a:solidFill>
              <a:latin typeface="Times New Roman" pitchFamily="18" charset="0"/>
              <a:cs typeface="Times New Roman" pitchFamily="18" charset="0"/>
            </a:endParaRPr>
          </a:p>
          <a:p>
            <a:pPr marL="514350" indent="-514350" algn="just" rtl="1">
              <a:buAutoNum type="arabicPeriod" startAt="6"/>
            </a:pPr>
            <a:endParaRPr lang="fr-FR" sz="3200" b="1" dirty="0">
              <a:solidFill>
                <a:schemeClr val="bg1"/>
              </a:solidFill>
              <a:latin typeface="Times New Roman" pitchFamily="18" charset="0"/>
              <a:cs typeface="Times New Roman" pitchFamily="18" charset="0"/>
            </a:endParaRPr>
          </a:p>
        </p:txBody>
      </p:sp>
      <p:sp>
        <p:nvSpPr>
          <p:cNvPr id="4" name="Rectangle 3"/>
          <p:cNvSpPr/>
          <p:nvPr/>
        </p:nvSpPr>
        <p:spPr>
          <a:xfrm>
            <a:off x="5410200" y="381000"/>
            <a:ext cx="3052439" cy="707886"/>
          </a:xfrm>
          <a:prstGeom prst="rect">
            <a:avLst/>
          </a:prstGeom>
        </p:spPr>
        <p:txBody>
          <a:bodyPr wrap="none">
            <a:spAutoFit/>
          </a:bodyPr>
          <a:lstStyle/>
          <a:p>
            <a:r>
              <a:rPr lang="ar-DZ" sz="4000" b="1" dirty="0" smtClean="0">
                <a:solidFill>
                  <a:srgbClr val="FF0000"/>
                </a:solidFill>
              </a:rPr>
              <a:t>عناصر الحاضرة:</a:t>
            </a:r>
            <a:endParaRPr lang="fr-FR" sz="4000" b="1" dirty="0"/>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143000"/>
            <a:ext cx="8458200" cy="2971800"/>
          </a:xfrm>
        </p:spPr>
        <p:txBody>
          <a:bodyPr>
            <a:normAutofit/>
          </a:bodyPr>
          <a:lstStyle/>
          <a:p>
            <a:pPr marL="6350" indent="-6350" algn="just" rtl="1">
              <a:buClr>
                <a:srgbClr val="FF0000"/>
              </a:buClr>
              <a:buSzPct val="85000"/>
              <a:buFont typeface="Wingdings" pitchFamily="2" charset="2"/>
              <a:buChar char="ü"/>
            </a:pPr>
            <a:r>
              <a:rPr lang="ar-SA" sz="3200" b="1" dirty="0" smtClean="0">
                <a:solidFill>
                  <a:schemeClr val="bg1"/>
                </a:solidFill>
              </a:rPr>
              <a:t>حجز مساحات في المخازن </a:t>
            </a:r>
            <a:endParaRPr lang="ar-DZ"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تحضير شهادة المنشأ</a:t>
            </a:r>
            <a:r>
              <a:rPr lang="fr-FR" sz="3200" b="1" dirty="0" smtClean="0">
                <a:solidFill>
                  <a:schemeClr val="bg1"/>
                </a:solidFill>
              </a:rPr>
              <a:t>.</a:t>
            </a:r>
          </a:p>
          <a:p>
            <a:pPr marL="6350" indent="-6350" algn="just" rtl="1">
              <a:buClr>
                <a:srgbClr val="FF0000"/>
              </a:buClr>
              <a:buSzPct val="85000"/>
              <a:buFont typeface="Wingdings" pitchFamily="2" charset="2"/>
              <a:buChar char="ü"/>
            </a:pPr>
            <a:r>
              <a:rPr lang="ar-SA" sz="3200" b="1" dirty="0" smtClean="0">
                <a:solidFill>
                  <a:schemeClr val="bg1"/>
                </a:solidFill>
              </a:rPr>
              <a:t>الحصول على ترخيص التصدير</a:t>
            </a:r>
            <a:r>
              <a:rPr lang="fr-FR" sz="3200" b="1" dirty="0" smtClean="0">
                <a:solidFill>
                  <a:schemeClr val="bg1"/>
                </a:solidFill>
              </a:rPr>
              <a:t> </a:t>
            </a:r>
            <a:endParaRPr lang="ar-DZ"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تحمل </a:t>
            </a:r>
            <a:r>
              <a:rPr lang="ar-DZ" sz="3200" b="1" dirty="0" smtClean="0">
                <a:solidFill>
                  <a:schemeClr val="bg1"/>
                </a:solidFill>
              </a:rPr>
              <a:t>أي </a:t>
            </a:r>
            <a:r>
              <a:rPr lang="ar-SA" sz="3200" b="1" dirty="0" smtClean="0">
                <a:solidFill>
                  <a:schemeClr val="bg1"/>
                </a:solidFill>
              </a:rPr>
              <a:t>أعباء قانونية ومادية متعلقة بنقل البضائع واستلامها وتسليمها</a:t>
            </a:r>
            <a:r>
              <a:rPr lang="fr-FR" sz="3200" b="1" dirty="0" smtClean="0">
                <a:solidFill>
                  <a:schemeClr val="bg1"/>
                </a:solidFill>
              </a:rPr>
              <a:t>.</a:t>
            </a:r>
          </a:p>
        </p:txBody>
      </p:sp>
      <p:sp>
        <p:nvSpPr>
          <p:cNvPr id="5" name="Rectangle 4"/>
          <p:cNvSpPr/>
          <p:nvPr/>
        </p:nvSpPr>
        <p:spPr>
          <a:xfrm>
            <a:off x="304800" y="4419600"/>
            <a:ext cx="8382000" cy="1077218"/>
          </a:xfrm>
          <a:prstGeom prst="rect">
            <a:avLst/>
          </a:prstGeom>
        </p:spPr>
        <p:txBody>
          <a:bodyPr wrap="square">
            <a:spAutoFit/>
          </a:bodyPr>
          <a:lstStyle/>
          <a:p>
            <a:pPr marL="6350" indent="-6350" algn="just" rtl="1">
              <a:buClr>
                <a:srgbClr val="FF0000"/>
              </a:buClr>
            </a:pPr>
            <a:r>
              <a:rPr lang="ar-SA" sz="3200" b="1" dirty="0" smtClean="0">
                <a:solidFill>
                  <a:srgbClr val="FF0000"/>
                </a:solidFill>
              </a:rPr>
              <a:t>ملاحظة</a:t>
            </a:r>
            <a:r>
              <a:rPr lang="ar-DZ" sz="3200" b="1" dirty="0" smtClean="0">
                <a:solidFill>
                  <a:srgbClr val="FF0000"/>
                </a:solidFill>
              </a:rPr>
              <a:t> </a:t>
            </a:r>
            <a:r>
              <a:rPr lang="ar-SA" sz="3200" b="1" dirty="0" smtClean="0">
                <a:solidFill>
                  <a:srgbClr val="FF0000"/>
                </a:solidFill>
              </a:rPr>
              <a:t>هامة: </a:t>
            </a:r>
            <a:r>
              <a:rPr lang="ar-SA" sz="3200" b="1" dirty="0" smtClean="0">
                <a:solidFill>
                  <a:schemeClr val="bg1"/>
                </a:solidFill>
              </a:rPr>
              <a:t>يتولى القيام بهذه المهام بصفته أصيلاً لا وكيلاً عن صاحب البضاعة.</a:t>
            </a:r>
            <a:endParaRPr lang="fr-FR" sz="3200" b="1" dirty="0" smtClean="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81200"/>
            <a:ext cx="8458200" cy="2895600"/>
          </a:xfrm>
        </p:spPr>
        <p:txBody>
          <a:bodyPr>
            <a:noAutofit/>
          </a:bodyPr>
          <a:lstStyle/>
          <a:p>
            <a:pPr marL="0" lvl="0" indent="0" algn="just" rtl="1">
              <a:buNone/>
            </a:pPr>
            <a:r>
              <a:rPr lang="ar-DZ" sz="3000" b="1" dirty="0" smtClean="0">
                <a:solidFill>
                  <a:schemeClr val="bg1"/>
                </a:solidFill>
              </a:rPr>
              <a:t>    </a:t>
            </a:r>
            <a:r>
              <a:rPr lang="ar-SA" sz="3000" b="1" dirty="0" smtClean="0">
                <a:solidFill>
                  <a:schemeClr val="bg1"/>
                </a:solidFill>
              </a:rPr>
              <a:t>أرسيت دعائم النقل الدولي متعدد الوسائط خلال النصف الثاني من </a:t>
            </a:r>
            <a:r>
              <a:rPr lang="ar-DZ" sz="3000" b="1" dirty="0" smtClean="0">
                <a:solidFill>
                  <a:schemeClr val="bg1"/>
                </a:solidFill>
              </a:rPr>
              <a:t>ق 20،</a:t>
            </a:r>
            <a:r>
              <a:rPr lang="ar-SA" sz="3000" b="1" dirty="0" smtClean="0">
                <a:solidFill>
                  <a:schemeClr val="bg1"/>
                </a:solidFill>
              </a:rPr>
              <a:t> من خلال محاولات عديدة لهيئات دولية مختلفة، وكان أهمها إصدار </a:t>
            </a:r>
            <a:r>
              <a:rPr lang="ar-SA" sz="3000" b="1" dirty="0" smtClean="0">
                <a:solidFill>
                  <a:srgbClr val="FF0000"/>
                </a:solidFill>
              </a:rPr>
              <a:t>اتفاقية الأمم المتحدة </a:t>
            </a:r>
            <a:r>
              <a:rPr lang="ar-SA" sz="3000" b="1" dirty="0" err="1" smtClean="0">
                <a:solidFill>
                  <a:srgbClr val="FF0000"/>
                </a:solidFill>
              </a:rPr>
              <a:t>ل</a:t>
            </a:r>
            <a:r>
              <a:rPr lang="ar-DZ" sz="3000" b="1" dirty="0" smtClean="0">
                <a:solidFill>
                  <a:srgbClr val="FF0000"/>
                </a:solidFill>
              </a:rPr>
              <a:t>اتفاقية </a:t>
            </a:r>
            <a:r>
              <a:rPr lang="ar-DZ" sz="3000" b="1" dirty="0" err="1" smtClean="0">
                <a:solidFill>
                  <a:srgbClr val="FF0000"/>
                </a:solidFill>
              </a:rPr>
              <a:t>ا</a:t>
            </a:r>
            <a:r>
              <a:rPr lang="ar-SA" sz="3000" b="1" dirty="0" smtClean="0">
                <a:solidFill>
                  <a:srgbClr val="FF0000"/>
                </a:solidFill>
              </a:rPr>
              <a:t>لنقل الدولي متعدد الوسائط للبضائع لسنة 1980،</a:t>
            </a:r>
            <a:r>
              <a:rPr lang="ar-SA" sz="3000" b="1" dirty="0" smtClean="0">
                <a:solidFill>
                  <a:schemeClr val="bg1"/>
                </a:solidFill>
              </a:rPr>
              <a:t> ثم سارت من بعد ذلك على نفس المنوال عدة اتفاقيات إقليمية للنقل متعدد الوسائط</a:t>
            </a:r>
            <a:r>
              <a:rPr lang="ar-DZ" sz="3000" b="1" dirty="0" smtClean="0">
                <a:solidFill>
                  <a:schemeClr val="bg1"/>
                </a:solidFill>
              </a:rPr>
              <a:t>،</a:t>
            </a:r>
            <a:r>
              <a:rPr lang="ar-SA" sz="3000" b="1" dirty="0" smtClean="0">
                <a:solidFill>
                  <a:schemeClr val="bg1"/>
                </a:solidFill>
              </a:rPr>
              <a:t> كاتفاقية النقل متعدد الوسائط للبضائع بين الدول العربية.</a:t>
            </a:r>
            <a:endParaRPr lang="fr-FR" sz="3000" b="1" dirty="0" smtClean="0">
              <a:solidFill>
                <a:schemeClr val="bg1"/>
              </a:solidFill>
            </a:endParaRPr>
          </a:p>
        </p:txBody>
      </p:sp>
      <p:sp>
        <p:nvSpPr>
          <p:cNvPr id="5" name="Rectangle 4"/>
          <p:cNvSpPr/>
          <p:nvPr/>
        </p:nvSpPr>
        <p:spPr>
          <a:xfrm>
            <a:off x="1746368" y="762000"/>
            <a:ext cx="6915676" cy="646331"/>
          </a:xfrm>
          <a:prstGeom prst="rect">
            <a:avLst/>
          </a:prstGeom>
        </p:spPr>
        <p:txBody>
          <a:bodyPr wrap="none">
            <a:spAutoFit/>
          </a:bodyPr>
          <a:lstStyle/>
          <a:p>
            <a:pPr algn="r" rtl="1"/>
            <a:r>
              <a:rPr lang="ar-DZ" sz="3600" b="1" dirty="0" smtClean="0">
                <a:solidFill>
                  <a:srgbClr val="FF0000"/>
                </a:solidFill>
              </a:rPr>
              <a:t>6. </a:t>
            </a:r>
            <a:r>
              <a:rPr lang="ar-SA" sz="3600" b="1" dirty="0" smtClean="0">
                <a:solidFill>
                  <a:srgbClr val="FF0000"/>
                </a:solidFill>
              </a:rPr>
              <a:t>الإطار القانوني </a:t>
            </a:r>
            <a:r>
              <a:rPr lang="ar-DZ" sz="3600" b="1" dirty="0" smtClean="0">
                <a:solidFill>
                  <a:srgbClr val="FF0000"/>
                </a:solidFill>
              </a:rPr>
              <a:t>ل</a:t>
            </a:r>
            <a:r>
              <a:rPr lang="ar-SA" sz="3600" b="1" dirty="0" smtClean="0">
                <a:solidFill>
                  <a:srgbClr val="FF0000"/>
                </a:solidFill>
              </a:rPr>
              <a:t>لنقل الدولي متعدد الوسائط</a:t>
            </a:r>
            <a:endParaRPr lang="fr-FR" sz="3600" b="1" dirty="0">
              <a:solidFill>
                <a:srgbClr val="FF0000"/>
              </a:solidFill>
            </a:endParaRPr>
          </a:p>
        </p:txBody>
      </p:sp>
    </p:spTree>
  </p:cSld>
  <p:clrMapOvr>
    <a:masterClrMapping/>
  </p:clrMapOvr>
  <p:transition>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52600"/>
            <a:ext cx="8458200" cy="2554545"/>
          </a:xfrm>
          <a:prstGeom prst="rect">
            <a:avLst/>
          </a:prstGeom>
        </p:spPr>
        <p:txBody>
          <a:bodyPr wrap="square">
            <a:spAutoFit/>
          </a:bodyPr>
          <a:lstStyle/>
          <a:p>
            <a:pPr algn="just" rtl="1"/>
            <a:r>
              <a:rPr lang="ar-DZ" sz="3200" b="1" dirty="0" smtClean="0">
                <a:solidFill>
                  <a:schemeClr val="bg1"/>
                </a:solidFill>
              </a:rPr>
              <a:t>    </a:t>
            </a:r>
            <a:r>
              <a:rPr lang="ar-SA" sz="3200" b="1" dirty="0" smtClean="0">
                <a:solidFill>
                  <a:schemeClr val="bg1"/>
                </a:solidFill>
              </a:rPr>
              <a:t>لم تدخل اتفاقية </a:t>
            </a:r>
            <a:r>
              <a:rPr lang="ar-DZ" sz="3200" b="1" dirty="0" smtClean="0">
                <a:solidFill>
                  <a:schemeClr val="bg1"/>
                </a:solidFill>
              </a:rPr>
              <a:t>1980 </a:t>
            </a:r>
            <a:r>
              <a:rPr lang="ar-SA" sz="3200" b="1" dirty="0" smtClean="0">
                <a:solidFill>
                  <a:schemeClr val="bg1"/>
                </a:solidFill>
              </a:rPr>
              <a:t>حتى الآن حيز النفاذ، ولا ينتظر لها ذلك في المستقبل، وهذا لأسباب خاصة بملاك السفن وشركات النقل العملاقة ومشغلي النقل متعدد الوسائط، حيث أن أحكامها</a:t>
            </a:r>
            <a:r>
              <a:rPr lang="ar-DZ" sz="3200" b="1" dirty="0" smtClean="0">
                <a:solidFill>
                  <a:schemeClr val="bg1"/>
                </a:solidFill>
              </a:rPr>
              <a:t>،</a:t>
            </a:r>
            <a:r>
              <a:rPr lang="ar-SA" sz="3200" b="1" dirty="0" smtClean="0">
                <a:solidFill>
                  <a:schemeClr val="bg1"/>
                </a:solidFill>
              </a:rPr>
              <a:t> </a:t>
            </a:r>
            <a:r>
              <a:rPr lang="ar-DZ" sz="3200" b="1" dirty="0" smtClean="0">
                <a:solidFill>
                  <a:schemeClr val="bg1"/>
                </a:solidFill>
              </a:rPr>
              <a:t>و</a:t>
            </a:r>
            <a:r>
              <a:rPr lang="ar-SA" sz="3200" b="1" dirty="0" smtClean="0">
                <a:solidFill>
                  <a:schemeClr val="bg1"/>
                </a:solidFill>
              </a:rPr>
              <a:t>خاصة ما تعلق منها بمسئولية الناقل لم توافق هواهم، فباشروا ضغطهم على حكوماتهم من أجل عدم التصديق على الاتفاقية.</a:t>
            </a:r>
            <a:endParaRPr lang="fr-FR" sz="3200" b="1" dirty="0" smtClean="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362200"/>
            <a:ext cx="8382000" cy="2133600"/>
          </a:xfrm>
        </p:spPr>
        <p:txBody>
          <a:bodyPr>
            <a:noAutofit/>
          </a:bodyPr>
          <a:lstStyle/>
          <a:p>
            <a:pPr marL="0" indent="0" algn="just" rtl="1">
              <a:buNone/>
            </a:pPr>
            <a:r>
              <a:rPr lang="ar-DZ" sz="3200" b="1" dirty="0" smtClean="0">
                <a:solidFill>
                  <a:schemeClr val="bg1"/>
                </a:solidFill>
              </a:rPr>
              <a:t>   </a:t>
            </a:r>
            <a:r>
              <a:rPr lang="ar-SA" b="1" dirty="0" smtClean="0">
                <a:solidFill>
                  <a:schemeClr val="bg1"/>
                </a:solidFill>
              </a:rPr>
              <a:t>يشير مستند النقل متعدد الوسائط إلى " وثيقة تثبت عقد النقل متعدد الوسائط المشار إليه أعلاه، وهى تثبت كذلك تسلم متعهد النقل متعدد الوسائط للبضائع لتصبح في عهدته وكذلك تعهداً منه بتسليم البضائع وفقاً للشروط المنصوص عليها في العقد المبرم ".</a:t>
            </a:r>
            <a:endParaRPr lang="ar-DZ" b="1" dirty="0" smtClean="0">
              <a:solidFill>
                <a:schemeClr val="bg1"/>
              </a:solidFill>
            </a:endParaRPr>
          </a:p>
        </p:txBody>
      </p:sp>
      <p:sp>
        <p:nvSpPr>
          <p:cNvPr id="4" name="Rectangle 3"/>
          <p:cNvSpPr/>
          <p:nvPr/>
        </p:nvSpPr>
        <p:spPr>
          <a:xfrm>
            <a:off x="381000" y="1305580"/>
            <a:ext cx="4677884" cy="523220"/>
          </a:xfrm>
          <a:prstGeom prst="rect">
            <a:avLst/>
          </a:prstGeom>
        </p:spPr>
        <p:txBody>
          <a:bodyPr wrap="none">
            <a:spAutoFit/>
          </a:bodyPr>
          <a:lstStyle/>
          <a:p>
            <a:r>
              <a:rPr lang="fr-FR" sz="2800" b="1" dirty="0" smtClean="0">
                <a:solidFill>
                  <a:srgbClr val="FF0000"/>
                </a:solidFill>
              </a:rPr>
              <a:t>FIATA Bill of Lading</a:t>
            </a:r>
            <a:r>
              <a:rPr lang="ar-SA" sz="2800" b="1" dirty="0" smtClean="0">
                <a:solidFill>
                  <a:srgbClr val="FF0000"/>
                </a:solidFill>
              </a:rPr>
              <a:t> </a:t>
            </a:r>
            <a:r>
              <a:rPr lang="fr-FR" sz="2800" b="1" dirty="0" smtClean="0">
                <a:solidFill>
                  <a:srgbClr val="FF0000"/>
                </a:solidFill>
              </a:rPr>
              <a:t>(FBL)</a:t>
            </a:r>
            <a:endParaRPr lang="fr-FR" sz="2800" b="1" dirty="0">
              <a:solidFill>
                <a:srgbClr val="FF0000"/>
              </a:solidFill>
            </a:endParaRPr>
          </a:p>
        </p:txBody>
      </p:sp>
      <p:sp>
        <p:nvSpPr>
          <p:cNvPr id="5" name="Rectangle 4"/>
          <p:cNvSpPr/>
          <p:nvPr/>
        </p:nvSpPr>
        <p:spPr>
          <a:xfrm>
            <a:off x="3190389" y="609600"/>
            <a:ext cx="5328703" cy="646331"/>
          </a:xfrm>
          <a:prstGeom prst="rect">
            <a:avLst/>
          </a:prstGeom>
        </p:spPr>
        <p:txBody>
          <a:bodyPr wrap="none">
            <a:spAutoFit/>
          </a:bodyPr>
          <a:lstStyle/>
          <a:p>
            <a:pPr algn="r" rtl="1"/>
            <a:r>
              <a:rPr lang="ar-DZ" sz="3600" b="1" dirty="0" smtClean="0">
                <a:solidFill>
                  <a:srgbClr val="FF0000"/>
                </a:solidFill>
              </a:rPr>
              <a:t>7. </a:t>
            </a:r>
            <a:r>
              <a:rPr lang="ar-SA" sz="3600" b="1" dirty="0" smtClean="0">
                <a:solidFill>
                  <a:srgbClr val="FF0000"/>
                </a:solidFill>
              </a:rPr>
              <a:t>سند الشحن للنقل متعدد الوسائط</a:t>
            </a:r>
            <a:endParaRPr lang="fr-FR" sz="3600" b="1" dirty="0">
              <a:solidFill>
                <a:srgbClr val="FF0000"/>
              </a:solidFill>
            </a:endParaRPr>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52400" y="1219200"/>
            <a:ext cx="8686800" cy="2514600"/>
          </a:xfrm>
        </p:spPr>
        <p:txBody>
          <a:bodyPr>
            <a:noAutofit/>
          </a:bodyPr>
          <a:lstStyle/>
          <a:p>
            <a:pPr marL="0" indent="0" algn="just" rtl="1">
              <a:buNone/>
            </a:pPr>
            <a:r>
              <a:rPr lang="ar-DZ" sz="3200" b="1" dirty="0" smtClean="0">
                <a:solidFill>
                  <a:schemeClr val="bg1"/>
                </a:solidFill>
              </a:rPr>
              <a:t>    </a:t>
            </a:r>
            <a:r>
              <a:rPr lang="ar-SA" sz="3200" b="1" dirty="0" smtClean="0">
                <a:solidFill>
                  <a:schemeClr val="bg1"/>
                </a:solidFill>
              </a:rPr>
              <a:t>أصدرت هيئة الفيدرالية الدولية لوكلاء العبور وما شابههم </a:t>
            </a:r>
            <a:r>
              <a:rPr lang="fr-FR" b="1" u="sng" dirty="0" smtClean="0">
                <a:solidFill>
                  <a:srgbClr val="C00000"/>
                </a:solidFill>
              </a:rPr>
              <a:t>F</a:t>
            </a:r>
            <a:r>
              <a:rPr lang="fr-FR" b="1" dirty="0" smtClean="0">
                <a:solidFill>
                  <a:srgbClr val="C00000"/>
                </a:solidFill>
              </a:rPr>
              <a:t>édération </a:t>
            </a:r>
            <a:r>
              <a:rPr lang="fr-FR" b="1" u="sng" dirty="0" smtClean="0">
                <a:solidFill>
                  <a:srgbClr val="C00000"/>
                </a:solidFill>
              </a:rPr>
              <a:t>I</a:t>
            </a:r>
            <a:r>
              <a:rPr lang="fr-FR" b="1" dirty="0" smtClean="0">
                <a:solidFill>
                  <a:srgbClr val="C00000"/>
                </a:solidFill>
              </a:rPr>
              <a:t>nternationale des </a:t>
            </a:r>
            <a:r>
              <a:rPr lang="fr-FR" b="1" u="sng" dirty="0" smtClean="0">
                <a:solidFill>
                  <a:srgbClr val="C00000"/>
                </a:solidFill>
              </a:rPr>
              <a:t>A</a:t>
            </a:r>
            <a:r>
              <a:rPr lang="fr-FR" b="1" dirty="0" smtClean="0">
                <a:solidFill>
                  <a:srgbClr val="C00000"/>
                </a:solidFill>
              </a:rPr>
              <a:t>ssociations de </a:t>
            </a:r>
            <a:r>
              <a:rPr lang="fr-FR" b="1" u="sng" dirty="0" smtClean="0">
                <a:solidFill>
                  <a:srgbClr val="C00000"/>
                </a:solidFill>
              </a:rPr>
              <a:t>T</a:t>
            </a:r>
            <a:r>
              <a:rPr lang="fr-FR" b="1" dirty="0" smtClean="0">
                <a:solidFill>
                  <a:srgbClr val="C00000"/>
                </a:solidFill>
              </a:rPr>
              <a:t>ransitaires et </a:t>
            </a:r>
            <a:r>
              <a:rPr lang="fr-FR" b="1" u="sng" dirty="0" smtClean="0">
                <a:solidFill>
                  <a:srgbClr val="C00000"/>
                </a:solidFill>
              </a:rPr>
              <a:t>A</a:t>
            </a:r>
            <a:r>
              <a:rPr lang="fr-FR" b="1" dirty="0" smtClean="0">
                <a:solidFill>
                  <a:srgbClr val="C00000"/>
                </a:solidFill>
              </a:rPr>
              <a:t>ssimilés</a:t>
            </a:r>
            <a:r>
              <a:rPr lang="ar-SA" b="1" dirty="0" smtClean="0">
                <a:solidFill>
                  <a:srgbClr val="C00000"/>
                </a:solidFill>
              </a:rPr>
              <a:t> </a:t>
            </a:r>
            <a:r>
              <a:rPr lang="ar-SA" sz="2400" b="1" dirty="0" smtClean="0">
                <a:solidFill>
                  <a:srgbClr val="C00000"/>
                </a:solidFill>
              </a:rPr>
              <a:t>(</a:t>
            </a:r>
            <a:r>
              <a:rPr lang="fr-FR" sz="2400" b="1" dirty="0" smtClean="0">
                <a:solidFill>
                  <a:srgbClr val="C00000"/>
                </a:solidFill>
              </a:rPr>
              <a:t>FIATA</a:t>
            </a:r>
            <a:r>
              <a:rPr lang="ar-SA" sz="2400" b="1" dirty="0" smtClean="0">
                <a:solidFill>
                  <a:srgbClr val="C00000"/>
                </a:solidFill>
              </a:rPr>
              <a:t>) </a:t>
            </a:r>
            <a:r>
              <a:rPr lang="ar-SA" sz="3200" b="1" dirty="0" smtClean="0">
                <a:solidFill>
                  <a:schemeClr val="bg1"/>
                </a:solidFill>
              </a:rPr>
              <a:t>سند الشحن للنقل متعدد الوسائط </a:t>
            </a:r>
            <a:r>
              <a:rPr lang="ar-SA" b="1" dirty="0" smtClean="0">
                <a:solidFill>
                  <a:srgbClr val="FF0000"/>
                </a:solidFill>
              </a:rPr>
              <a:t>(</a:t>
            </a:r>
            <a:r>
              <a:rPr lang="fr-FR" b="1" dirty="0" smtClean="0">
                <a:solidFill>
                  <a:srgbClr val="FF0000"/>
                </a:solidFill>
              </a:rPr>
              <a:t>FBL</a:t>
            </a:r>
            <a:r>
              <a:rPr lang="ar-SA" b="1" dirty="0" smtClean="0">
                <a:solidFill>
                  <a:srgbClr val="FF0000"/>
                </a:solidFill>
              </a:rPr>
              <a:t>) </a:t>
            </a:r>
            <a:r>
              <a:rPr lang="ar-SA" sz="3200" b="1" dirty="0" smtClean="0">
                <a:solidFill>
                  <a:schemeClr val="bg1"/>
                </a:solidFill>
              </a:rPr>
              <a:t>مبنيًا على قواعد منظمة الأمم المتحدة للتعاون والتنمية</a:t>
            </a:r>
            <a:r>
              <a:rPr lang="ar-DZ" sz="3200" b="1" dirty="0" smtClean="0">
                <a:solidFill>
                  <a:schemeClr val="bg1"/>
                </a:solidFill>
              </a:rPr>
              <a:t> </a:t>
            </a:r>
            <a:r>
              <a:rPr lang="ar-SA" sz="2400" b="1" dirty="0" smtClean="0">
                <a:solidFill>
                  <a:schemeClr val="bg1"/>
                </a:solidFill>
              </a:rPr>
              <a:t>(</a:t>
            </a:r>
            <a:r>
              <a:rPr lang="fr-FR" sz="2400" b="1" dirty="0" smtClean="0">
                <a:solidFill>
                  <a:schemeClr val="bg1"/>
                </a:solidFill>
              </a:rPr>
              <a:t>UNCTAD</a:t>
            </a:r>
            <a:r>
              <a:rPr lang="ar-SA" sz="2400" b="1" dirty="0" smtClean="0">
                <a:solidFill>
                  <a:schemeClr val="bg1"/>
                </a:solidFill>
              </a:rPr>
              <a:t>)</a:t>
            </a:r>
            <a:r>
              <a:rPr lang="ar-SA" sz="3200" b="1" dirty="0" smtClean="0">
                <a:solidFill>
                  <a:schemeClr val="bg1"/>
                </a:solidFill>
              </a:rPr>
              <a:t> وغرفة التجارة الدولية </a:t>
            </a:r>
            <a:r>
              <a:rPr lang="ar-SA" b="1" dirty="0" smtClean="0">
                <a:solidFill>
                  <a:schemeClr val="bg1"/>
                </a:solidFill>
              </a:rPr>
              <a:t>(</a:t>
            </a:r>
            <a:r>
              <a:rPr lang="fr-FR" b="1" dirty="0" smtClean="0">
                <a:solidFill>
                  <a:schemeClr val="bg1"/>
                </a:solidFill>
              </a:rPr>
              <a:t>ICC</a:t>
            </a:r>
            <a:r>
              <a:rPr lang="ar-SA" b="1" dirty="0" smtClean="0">
                <a:solidFill>
                  <a:schemeClr val="bg1"/>
                </a:solidFill>
              </a:rPr>
              <a:t>)</a:t>
            </a:r>
            <a:r>
              <a:rPr lang="ar-DZ" sz="3200" b="1" dirty="0" smtClean="0">
                <a:solidFill>
                  <a:schemeClr val="bg1"/>
                </a:solidFill>
              </a:rPr>
              <a:t>.</a:t>
            </a:r>
            <a:endParaRPr lang="fr-FR" sz="3200" dirty="0"/>
          </a:p>
        </p:txBody>
      </p:sp>
      <p:sp>
        <p:nvSpPr>
          <p:cNvPr id="5" name="Espace réservé du contenu 2"/>
          <p:cNvSpPr txBox="1">
            <a:spLocks/>
          </p:cNvSpPr>
          <p:nvPr/>
        </p:nvSpPr>
        <p:spPr>
          <a:xfrm>
            <a:off x="152400" y="4191000"/>
            <a:ext cx="8686800" cy="1219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نال هذا السند شهرة عالمية وذاع استخدامه بين مرحلي البضائع في كل بلاد العالم.</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1600200" y="0"/>
            <a:ext cx="5257800" cy="6858000"/>
          </a:xfrm>
          <a:prstGeom prst="rect">
            <a:avLst/>
          </a:prstGeom>
          <a:noFill/>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304800" y="2362200"/>
            <a:ext cx="8382000" cy="2133600"/>
          </a:xfrm>
        </p:spPr>
        <p:txBody>
          <a:bodyPr>
            <a:normAutofit/>
          </a:bodyPr>
          <a:lstStyle/>
          <a:p>
            <a:pPr marL="6350" indent="-6350" algn="just" rtl="1">
              <a:buNone/>
            </a:pPr>
            <a:r>
              <a:rPr lang="ar-DZ" sz="3200" b="1" dirty="0" smtClean="0">
                <a:solidFill>
                  <a:schemeClr val="bg1"/>
                </a:solidFill>
              </a:rPr>
              <a:t>    هو </a:t>
            </a:r>
            <a:r>
              <a:rPr lang="ar-SA" sz="3200" b="1" dirty="0" smtClean="0">
                <a:solidFill>
                  <a:schemeClr val="bg1"/>
                </a:solidFill>
              </a:rPr>
              <a:t>تزاوج بين السكك الحديدية والشاحنات، من خلال تحميل الشاحنات أو المقطورات أو العربات فوق سطح القطار، </a:t>
            </a:r>
            <a:r>
              <a:rPr lang="ar-DZ" sz="3200" b="1" dirty="0" smtClean="0">
                <a:solidFill>
                  <a:schemeClr val="bg1"/>
                </a:solidFill>
              </a:rPr>
              <a:t>و</a:t>
            </a:r>
            <a:r>
              <a:rPr lang="ar-SA" sz="3200" b="1" dirty="0" smtClean="0">
                <a:solidFill>
                  <a:schemeClr val="bg1"/>
                </a:solidFill>
              </a:rPr>
              <a:t>لذا يسمى نظام حمل المركبة </a:t>
            </a:r>
            <a:r>
              <a:rPr lang="fr-FR" sz="3200" b="1" dirty="0" smtClean="0">
                <a:solidFill>
                  <a:schemeClr val="bg1"/>
                </a:solidFill>
              </a:rPr>
              <a:t>(</a:t>
            </a:r>
            <a:r>
              <a:rPr lang="fr-FR" b="1" dirty="0" err="1" smtClean="0">
                <a:solidFill>
                  <a:schemeClr val="bg1"/>
                </a:solidFill>
              </a:rPr>
              <a:t>Piggy</a:t>
            </a:r>
            <a:r>
              <a:rPr lang="fr-FR" b="1" dirty="0" smtClean="0">
                <a:solidFill>
                  <a:schemeClr val="bg1"/>
                </a:solidFill>
              </a:rPr>
              <a:t>- back system</a:t>
            </a:r>
            <a:r>
              <a:rPr lang="fr-FR" sz="3200" b="1" dirty="0" smtClean="0">
                <a:solidFill>
                  <a:schemeClr val="bg1"/>
                </a:solidFill>
              </a:rPr>
              <a:t>)</a:t>
            </a:r>
            <a:r>
              <a:rPr lang="ar-SA" sz="3200" b="1" dirty="0" smtClean="0">
                <a:solidFill>
                  <a:schemeClr val="bg1"/>
                </a:solidFill>
              </a:rPr>
              <a:t>، </a:t>
            </a:r>
            <a:r>
              <a:rPr lang="ar-SA" sz="3200" b="1" dirty="0" smtClean="0">
                <a:solidFill>
                  <a:srgbClr val="FF0000"/>
                </a:solidFill>
              </a:rPr>
              <a:t>وهناك ثلاثة أشكال لهذا النظام هي</a:t>
            </a:r>
            <a:r>
              <a:rPr lang="fr-FR" sz="3200" b="1" dirty="0" smtClean="0">
                <a:solidFill>
                  <a:srgbClr val="FF0000"/>
                </a:solidFill>
              </a:rPr>
              <a:t>:</a:t>
            </a:r>
            <a:endParaRPr lang="fr-FR" sz="3200" b="1" dirty="0">
              <a:solidFill>
                <a:srgbClr val="FF0000"/>
              </a:solidFill>
            </a:endParaRPr>
          </a:p>
        </p:txBody>
      </p:sp>
      <p:sp>
        <p:nvSpPr>
          <p:cNvPr id="7" name="Rectangle 6"/>
          <p:cNvSpPr/>
          <p:nvPr/>
        </p:nvSpPr>
        <p:spPr>
          <a:xfrm>
            <a:off x="1162644" y="1106269"/>
            <a:ext cx="7402989" cy="646331"/>
          </a:xfrm>
          <a:prstGeom prst="rect">
            <a:avLst/>
          </a:prstGeom>
        </p:spPr>
        <p:txBody>
          <a:bodyPr wrap="none">
            <a:spAutoFit/>
          </a:bodyPr>
          <a:lstStyle/>
          <a:p>
            <a:pPr algn="r" rtl="1"/>
            <a:r>
              <a:rPr lang="ar-DZ" sz="3600" b="1" dirty="0" smtClean="0">
                <a:solidFill>
                  <a:srgbClr val="FF0000"/>
                </a:solidFill>
              </a:rPr>
              <a:t>8. </a:t>
            </a:r>
            <a:r>
              <a:rPr lang="ar-SA" sz="3600" b="1" dirty="0" smtClean="0">
                <a:solidFill>
                  <a:srgbClr val="FF0000"/>
                </a:solidFill>
              </a:rPr>
              <a:t>النقل المشترك </a:t>
            </a:r>
            <a:r>
              <a:rPr lang="fr-FR" sz="3600" b="1" dirty="0" err="1" smtClean="0">
                <a:solidFill>
                  <a:srgbClr val="FF0000"/>
                </a:solidFill>
              </a:rPr>
              <a:t>Combined</a:t>
            </a:r>
            <a:r>
              <a:rPr lang="fr-FR" sz="3600" b="1" dirty="0" smtClean="0">
                <a:solidFill>
                  <a:srgbClr val="FF0000"/>
                </a:solidFill>
              </a:rPr>
              <a:t> Transport</a:t>
            </a:r>
            <a:r>
              <a:rPr lang="ar-SA" sz="3600" b="1" dirty="0" smtClean="0">
                <a:solidFill>
                  <a:srgbClr val="FF0000"/>
                </a:solidFill>
              </a:rPr>
              <a:t>:</a:t>
            </a:r>
            <a:endParaRPr lang="fr-FR" sz="3600" b="1" dirty="0">
              <a:solidFill>
                <a:srgbClr val="FF0000"/>
              </a:solidFill>
            </a:endParaRPr>
          </a:p>
        </p:txBody>
      </p:sp>
    </p:spTree>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srcRect/>
          <a:stretch>
            <a:fillRect/>
          </a:stretch>
        </p:blipFill>
        <p:spPr bwMode="auto">
          <a:xfrm>
            <a:off x="1676400" y="3810000"/>
            <a:ext cx="5638800" cy="2971800"/>
          </a:xfrm>
          <a:prstGeom prst="rect">
            <a:avLst/>
          </a:prstGeom>
          <a:noFill/>
        </p:spPr>
      </p:pic>
      <p:pic>
        <p:nvPicPr>
          <p:cNvPr id="6148" name="Picture 4" descr="Image result for combined transport"/>
          <p:cNvPicPr>
            <a:picLocks noChangeAspect="1" noChangeArrowheads="1"/>
          </p:cNvPicPr>
          <p:nvPr/>
        </p:nvPicPr>
        <p:blipFill>
          <a:blip r:embed="rId3"/>
          <a:srcRect/>
          <a:stretch>
            <a:fillRect/>
          </a:stretch>
        </p:blipFill>
        <p:spPr bwMode="auto">
          <a:xfrm>
            <a:off x="4724400" y="457200"/>
            <a:ext cx="4343400" cy="2971800"/>
          </a:xfrm>
          <a:prstGeom prst="rect">
            <a:avLst/>
          </a:prstGeom>
          <a:noFill/>
        </p:spPr>
      </p:pic>
      <p:pic>
        <p:nvPicPr>
          <p:cNvPr id="6150" name="Picture 6" descr="Image result for combined transport"/>
          <p:cNvPicPr>
            <a:picLocks noChangeAspect="1" noChangeArrowheads="1"/>
          </p:cNvPicPr>
          <p:nvPr/>
        </p:nvPicPr>
        <p:blipFill>
          <a:blip r:embed="rId4"/>
          <a:srcRect/>
          <a:stretch>
            <a:fillRect/>
          </a:stretch>
        </p:blipFill>
        <p:spPr bwMode="auto">
          <a:xfrm>
            <a:off x="76200" y="381000"/>
            <a:ext cx="4419600" cy="3009901"/>
          </a:xfrm>
          <a:prstGeom prst="rect">
            <a:avLst/>
          </a:prstGeom>
          <a:noFill/>
        </p:spPr>
      </p:pic>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Espace réservé du contenu 2"/>
          <p:cNvSpPr>
            <a:spLocks noGrp="1"/>
          </p:cNvSpPr>
          <p:nvPr>
            <p:ph idx="1"/>
          </p:nvPr>
        </p:nvSpPr>
        <p:spPr>
          <a:xfrm>
            <a:off x="304800" y="1981200"/>
            <a:ext cx="8458200" cy="2133600"/>
          </a:xfrm>
        </p:spPr>
        <p:txBody>
          <a:bodyPr>
            <a:normAutofit/>
          </a:bodyPr>
          <a:lstStyle/>
          <a:p>
            <a:pPr marL="6350" indent="-6350" algn="just" rtl="1" eaLnBrk="1" hangingPunct="1">
              <a:buFont typeface="Wingdings 2" pitchFamily="18" charset="2"/>
              <a:buNone/>
            </a:pPr>
            <a:r>
              <a:rPr lang="ar-DZ" sz="3200" b="1" dirty="0" smtClean="0">
                <a:solidFill>
                  <a:schemeClr val="bg1"/>
                </a:solidFill>
              </a:rPr>
              <a:t>    يتم </a:t>
            </a:r>
            <a:r>
              <a:rPr lang="ar-SA" sz="3200" b="1" dirty="0" smtClean="0">
                <a:solidFill>
                  <a:schemeClr val="bg1"/>
                </a:solidFill>
              </a:rPr>
              <a:t>دحرجة الشاحنة على مستوى مائل حتى صعودها على سطح عربة القطار</a:t>
            </a:r>
            <a:r>
              <a:rPr lang="ar-DZ" sz="3200" b="1" dirty="0" smtClean="0">
                <a:solidFill>
                  <a:schemeClr val="bg1"/>
                </a:solidFill>
              </a:rPr>
              <a:t>، </a:t>
            </a:r>
            <a:r>
              <a:rPr lang="ar-SA" sz="3200" b="1" dirty="0" smtClean="0">
                <a:solidFill>
                  <a:schemeClr val="bg1"/>
                </a:solidFill>
              </a:rPr>
              <a:t>ويفيد هذا النظام في إتاحة استخدام نفس الشاحنات في بداية ونهاية الرحلة</a:t>
            </a:r>
            <a:r>
              <a:rPr lang="ar-DZ" sz="3200" b="1" dirty="0" smtClean="0">
                <a:solidFill>
                  <a:schemeClr val="bg1"/>
                </a:solidFill>
              </a:rPr>
              <a:t>،</a:t>
            </a:r>
            <a:r>
              <a:rPr lang="ar-SA" sz="3200" b="1" dirty="0" smtClean="0">
                <a:solidFill>
                  <a:schemeClr val="bg1"/>
                </a:solidFill>
              </a:rPr>
              <a:t> وهى محملة بالبضائع دون اللجوء إلى التحميل والتفريغ من وإلى القطار</a:t>
            </a:r>
            <a:r>
              <a:rPr lang="ar-DZ" sz="3200" b="1" dirty="0" smtClean="0">
                <a:solidFill>
                  <a:schemeClr val="bg1"/>
                </a:solidFill>
              </a:rPr>
              <a:t>. </a:t>
            </a:r>
            <a:endParaRPr lang="fr-FR" dirty="0" smtClean="0"/>
          </a:p>
        </p:txBody>
      </p:sp>
      <p:sp>
        <p:nvSpPr>
          <p:cNvPr id="37892" name="Rectangle 3"/>
          <p:cNvSpPr>
            <a:spLocks noChangeArrowheads="1"/>
          </p:cNvSpPr>
          <p:nvPr/>
        </p:nvSpPr>
        <p:spPr bwMode="auto">
          <a:xfrm>
            <a:off x="381000" y="1305580"/>
            <a:ext cx="5657254" cy="523220"/>
          </a:xfrm>
          <a:prstGeom prst="rect">
            <a:avLst/>
          </a:prstGeom>
          <a:noFill/>
          <a:ln w="9525">
            <a:noFill/>
            <a:miter lim="800000"/>
            <a:headEnd/>
            <a:tailEnd/>
          </a:ln>
        </p:spPr>
        <p:txBody>
          <a:bodyPr wrap="none">
            <a:spAutoFit/>
          </a:bodyPr>
          <a:lstStyle/>
          <a:p>
            <a:r>
              <a:rPr lang="fr-FR" sz="2800" b="1" dirty="0" err="1">
                <a:solidFill>
                  <a:srgbClr val="FF0000"/>
                </a:solidFill>
                <a:latin typeface="Times New Roman" pitchFamily="18" charset="0"/>
                <a:cs typeface="Times New Roman" pitchFamily="18" charset="0"/>
              </a:rPr>
              <a:t>Rolling</a:t>
            </a:r>
            <a:r>
              <a:rPr lang="fr-FR" sz="2800" b="1"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Highways</a:t>
            </a:r>
            <a:r>
              <a:rPr lang="fr-FR" sz="2800" b="1" dirty="0">
                <a:solidFill>
                  <a:srgbClr val="FF0000"/>
                </a:solidFill>
                <a:latin typeface="Times New Roman" pitchFamily="18" charset="0"/>
                <a:cs typeface="Times New Roman" pitchFamily="18" charset="0"/>
              </a:rPr>
              <a:t>(Route roulante)</a:t>
            </a:r>
            <a:r>
              <a:rPr lang="ar-DZ" sz="2800" b="1" dirty="0">
                <a:solidFill>
                  <a:srgbClr val="FF0000"/>
                </a:solidFill>
                <a:latin typeface="Times New Roman" pitchFamily="18" charset="0"/>
                <a:cs typeface="Times New Roman" pitchFamily="18" charset="0"/>
              </a:rPr>
              <a:t> </a:t>
            </a:r>
            <a:r>
              <a:rPr lang="ar-SA" sz="2800" b="1" dirty="0">
                <a:solidFill>
                  <a:srgbClr val="FF0000"/>
                </a:solidFill>
                <a:latin typeface="Times New Roman" pitchFamily="18" charset="0"/>
                <a:cs typeface="Times New Roman" pitchFamily="18" charset="0"/>
              </a:rPr>
              <a:t>:</a:t>
            </a:r>
            <a:endParaRPr lang="fr-FR" sz="2800" b="1" dirty="0">
              <a:latin typeface="Times New Roman" pitchFamily="18" charset="0"/>
              <a:cs typeface="Times New Roman" pitchFamily="18" charset="0"/>
            </a:endParaRPr>
          </a:p>
        </p:txBody>
      </p:sp>
      <p:sp>
        <p:nvSpPr>
          <p:cNvPr id="37893" name="Rectangle 4"/>
          <p:cNvSpPr>
            <a:spLocks noChangeArrowheads="1"/>
          </p:cNvSpPr>
          <p:nvPr/>
        </p:nvSpPr>
        <p:spPr bwMode="auto">
          <a:xfrm>
            <a:off x="152400" y="4267200"/>
            <a:ext cx="8534400" cy="2554545"/>
          </a:xfrm>
          <a:prstGeom prst="rect">
            <a:avLst/>
          </a:prstGeom>
          <a:noFill/>
          <a:ln w="9525">
            <a:noFill/>
            <a:miter lim="800000"/>
            <a:headEnd/>
            <a:tailEnd/>
          </a:ln>
        </p:spPr>
        <p:txBody>
          <a:bodyPr wrap="square">
            <a:spAutoFit/>
          </a:bodyPr>
          <a:lstStyle/>
          <a:p>
            <a:pPr marL="6350" indent="-6350" algn="just" rtl="1"/>
            <a:r>
              <a:rPr lang="ar-DZ" sz="3200" b="1" dirty="0">
                <a:solidFill>
                  <a:schemeClr val="bg1"/>
                </a:solidFill>
              </a:rPr>
              <a:t>    يتطلب </a:t>
            </a:r>
            <a:r>
              <a:rPr lang="ar-SA" sz="3200" b="1" dirty="0">
                <a:solidFill>
                  <a:schemeClr val="bg1"/>
                </a:solidFill>
              </a:rPr>
              <a:t>عربات سكك حديدية ذات طرازات خاصة</a:t>
            </a:r>
            <a:r>
              <a:rPr lang="ar-DZ" sz="3200" b="1" dirty="0">
                <a:solidFill>
                  <a:schemeClr val="bg1"/>
                </a:solidFill>
              </a:rPr>
              <a:t>،</a:t>
            </a:r>
            <a:r>
              <a:rPr lang="ar-SA" sz="3200" b="1" dirty="0">
                <a:solidFill>
                  <a:schemeClr val="bg1"/>
                </a:solidFill>
              </a:rPr>
              <a:t> وذات أسطح مستوية بارتفاعات مناسبة</a:t>
            </a:r>
            <a:r>
              <a:rPr lang="ar-DZ" sz="3200" b="1" dirty="0">
                <a:solidFill>
                  <a:schemeClr val="bg1"/>
                </a:solidFill>
              </a:rPr>
              <a:t>،</a:t>
            </a:r>
            <a:r>
              <a:rPr lang="ar-SA" sz="3200" b="1" dirty="0">
                <a:solidFill>
                  <a:schemeClr val="bg1"/>
                </a:solidFill>
              </a:rPr>
              <a:t> ذات عجلات بأقطار صغيرة</a:t>
            </a:r>
            <a:r>
              <a:rPr lang="ar-DZ" sz="3200" b="1" dirty="0">
                <a:solidFill>
                  <a:schemeClr val="bg1"/>
                </a:solidFill>
              </a:rPr>
              <a:t>، </a:t>
            </a:r>
            <a:r>
              <a:rPr lang="ar-SA" sz="3200" b="1" dirty="0">
                <a:solidFill>
                  <a:schemeClr val="bg1"/>
                </a:solidFill>
              </a:rPr>
              <a:t>حتى تحافظ على الارتفاعات المسموح بها على خطوط السكك الحديدية</a:t>
            </a:r>
            <a:r>
              <a:rPr lang="ar-DZ" sz="3200" b="1" dirty="0">
                <a:solidFill>
                  <a:schemeClr val="bg1"/>
                </a:solidFill>
              </a:rPr>
              <a:t>،</a:t>
            </a:r>
            <a:r>
              <a:rPr lang="ar-SA" sz="3200" b="1" dirty="0">
                <a:solidFill>
                  <a:schemeClr val="bg1"/>
                </a:solidFill>
              </a:rPr>
              <a:t> والتي تحددها عادة ال</a:t>
            </a:r>
            <a:r>
              <a:rPr lang="ar-DZ" sz="3200" b="1" dirty="0">
                <a:solidFill>
                  <a:schemeClr val="bg1"/>
                </a:solidFill>
              </a:rPr>
              <a:t>جسور</a:t>
            </a:r>
            <a:r>
              <a:rPr lang="ar-SA" sz="3200" b="1" dirty="0">
                <a:solidFill>
                  <a:schemeClr val="bg1"/>
                </a:solidFill>
              </a:rPr>
              <a:t> والأنفاق وغيرها على طول الخط</a:t>
            </a:r>
            <a:r>
              <a:rPr lang="fr-FR" sz="3200" b="1" dirty="0">
                <a:solidFill>
                  <a:schemeClr val="bg1"/>
                </a:solidFill>
              </a:rPr>
              <a:t>.</a:t>
            </a:r>
          </a:p>
        </p:txBody>
      </p:sp>
      <p:sp>
        <p:nvSpPr>
          <p:cNvPr id="6" name="Rectangle 5"/>
          <p:cNvSpPr/>
          <p:nvPr/>
        </p:nvSpPr>
        <p:spPr>
          <a:xfrm>
            <a:off x="501118" y="609600"/>
            <a:ext cx="7922362" cy="646331"/>
          </a:xfrm>
          <a:prstGeom prst="rect">
            <a:avLst/>
          </a:prstGeom>
        </p:spPr>
        <p:txBody>
          <a:bodyPr wrap="none">
            <a:spAutoFit/>
          </a:bodyPr>
          <a:lstStyle/>
          <a:p>
            <a:pPr algn="r" rtl="1"/>
            <a:r>
              <a:rPr lang="ar-DZ" sz="3600" b="1" dirty="0" smtClean="0">
                <a:solidFill>
                  <a:srgbClr val="FF0000"/>
                </a:solidFill>
              </a:rPr>
              <a:t>أ. </a:t>
            </a:r>
            <a:r>
              <a:rPr lang="ar-SA" sz="3600" b="1" dirty="0" smtClean="0">
                <a:solidFill>
                  <a:srgbClr val="FF0000"/>
                </a:solidFill>
              </a:rPr>
              <a:t>تحميل </a:t>
            </a:r>
            <a:r>
              <a:rPr lang="ar-SA" sz="3600" b="1" dirty="0" err="1" smtClean="0">
                <a:solidFill>
                  <a:srgbClr val="FF0000"/>
                </a:solidFill>
              </a:rPr>
              <a:t>ا</a:t>
            </a:r>
            <a:r>
              <a:rPr lang="ar-DZ" sz="3600" b="1" dirty="0" smtClean="0">
                <a:solidFill>
                  <a:srgbClr val="FF0000"/>
                </a:solidFill>
              </a:rPr>
              <a:t>ل</a:t>
            </a:r>
            <a:r>
              <a:rPr lang="ar-SA" sz="3600" b="1" dirty="0" smtClean="0">
                <a:solidFill>
                  <a:srgbClr val="FF0000"/>
                </a:solidFill>
              </a:rPr>
              <a:t>شاحن</a:t>
            </a:r>
            <a:r>
              <a:rPr lang="ar-DZ" sz="3600" b="1" dirty="0" smtClean="0">
                <a:solidFill>
                  <a:srgbClr val="FF0000"/>
                </a:solidFill>
              </a:rPr>
              <a:t>ة</a:t>
            </a:r>
            <a:r>
              <a:rPr lang="ar-SA" sz="3600" b="1" dirty="0" smtClean="0">
                <a:solidFill>
                  <a:srgbClr val="FF0000"/>
                </a:solidFill>
              </a:rPr>
              <a:t> محملة بالبضائع فوق عربة</a:t>
            </a:r>
            <a:r>
              <a:rPr lang="ar-DZ" sz="3600" b="1" dirty="0" smtClean="0">
                <a:solidFill>
                  <a:srgbClr val="FF0000"/>
                </a:solidFill>
              </a:rPr>
              <a:t> القطار:</a:t>
            </a:r>
            <a:endParaRPr lang="fr-FR" sz="3600" b="1" dirty="0">
              <a:solidFill>
                <a:srgbClr val="FF0000"/>
              </a:solidFill>
            </a:endParaRPr>
          </a:p>
        </p:txBody>
      </p:sp>
    </p:spTree>
  </p:cSld>
  <p:clrMapOvr>
    <a:masterClrMapping/>
  </p:clrMapOvr>
  <p:transition>
    <p:wheel spokes="2"/>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rolling highways"/>
          <p:cNvPicPr>
            <a:picLocks noChangeAspect="1" noChangeArrowheads="1"/>
          </p:cNvPicPr>
          <p:nvPr/>
        </p:nvPicPr>
        <p:blipFill>
          <a:blip r:embed="rId2"/>
          <a:srcRect/>
          <a:stretch>
            <a:fillRect/>
          </a:stretch>
        </p:blipFill>
        <p:spPr bwMode="auto">
          <a:xfrm>
            <a:off x="76200" y="228600"/>
            <a:ext cx="4492625" cy="2971800"/>
          </a:xfrm>
          <a:prstGeom prst="rect">
            <a:avLst/>
          </a:prstGeom>
          <a:noFill/>
          <a:ln w="9525">
            <a:noFill/>
            <a:miter lim="800000"/>
            <a:headEnd/>
            <a:tailEnd/>
          </a:ln>
        </p:spPr>
      </p:pic>
      <p:pic>
        <p:nvPicPr>
          <p:cNvPr id="38915" name="Picture 4" descr="Image result for rolling highways"/>
          <p:cNvPicPr>
            <a:picLocks noChangeAspect="1" noChangeArrowheads="1"/>
          </p:cNvPicPr>
          <p:nvPr/>
        </p:nvPicPr>
        <p:blipFill>
          <a:blip r:embed="rId3"/>
          <a:srcRect/>
          <a:stretch>
            <a:fillRect/>
          </a:stretch>
        </p:blipFill>
        <p:spPr bwMode="auto">
          <a:xfrm>
            <a:off x="76200" y="3429000"/>
            <a:ext cx="4495800" cy="3124200"/>
          </a:xfrm>
          <a:prstGeom prst="rect">
            <a:avLst/>
          </a:prstGeom>
          <a:noFill/>
          <a:ln w="9525">
            <a:noFill/>
            <a:miter lim="800000"/>
            <a:headEnd/>
            <a:tailEnd/>
          </a:ln>
        </p:spPr>
      </p:pic>
      <p:pic>
        <p:nvPicPr>
          <p:cNvPr id="38916" name="Picture 6" descr="Related image"/>
          <p:cNvPicPr>
            <a:picLocks noChangeAspect="1" noChangeArrowheads="1"/>
          </p:cNvPicPr>
          <p:nvPr/>
        </p:nvPicPr>
        <p:blipFill>
          <a:blip r:embed="rId4"/>
          <a:srcRect/>
          <a:stretch>
            <a:fillRect/>
          </a:stretch>
        </p:blipFill>
        <p:spPr bwMode="auto">
          <a:xfrm>
            <a:off x="4724400" y="228600"/>
            <a:ext cx="4343400" cy="2971800"/>
          </a:xfrm>
          <a:prstGeom prst="rect">
            <a:avLst/>
          </a:prstGeom>
          <a:noFill/>
          <a:ln w="9525">
            <a:noFill/>
            <a:miter lim="800000"/>
            <a:headEnd/>
            <a:tailEnd/>
          </a:ln>
        </p:spPr>
      </p:pic>
      <p:pic>
        <p:nvPicPr>
          <p:cNvPr id="38917" name="Picture 8" descr="Image result for rolling highways"/>
          <p:cNvPicPr>
            <a:picLocks noChangeAspect="1" noChangeArrowheads="1"/>
          </p:cNvPicPr>
          <p:nvPr/>
        </p:nvPicPr>
        <p:blipFill>
          <a:blip r:embed="rId5"/>
          <a:srcRect/>
          <a:stretch>
            <a:fillRect/>
          </a:stretch>
        </p:blipFill>
        <p:spPr bwMode="auto">
          <a:xfrm>
            <a:off x="4724400" y="3429000"/>
            <a:ext cx="4333875" cy="3124200"/>
          </a:xfrm>
          <a:prstGeom prst="rect">
            <a:avLst/>
          </a:prstGeom>
          <a:noFill/>
          <a:ln w="9525">
            <a:noFill/>
            <a:miter lim="800000"/>
            <a:headEnd/>
            <a:tailEnd/>
          </a:ln>
        </p:spPr>
      </p:pic>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447800"/>
            <a:ext cx="8458200" cy="3048000"/>
          </a:xfrm>
        </p:spPr>
        <p:txBody>
          <a:bodyPr>
            <a:normAutofit/>
          </a:bodyPr>
          <a:lstStyle/>
          <a:p>
            <a:pPr marL="0" indent="0" algn="just" rtl="1">
              <a:buNone/>
            </a:pPr>
            <a:r>
              <a:rPr lang="ar-DZ" sz="3200" b="1" dirty="0" smtClean="0">
                <a:solidFill>
                  <a:schemeClr val="bg1"/>
                </a:solidFill>
              </a:rPr>
              <a:t>     </a:t>
            </a:r>
            <a:r>
              <a:rPr lang="ar-SA" sz="3200" b="1" dirty="0" smtClean="0">
                <a:solidFill>
                  <a:schemeClr val="bg1"/>
                </a:solidFill>
              </a:rPr>
              <a:t>النقل متعدد الوسائط في جوهره </a:t>
            </a:r>
            <a:r>
              <a:rPr lang="ar-SA" sz="3200" b="1" dirty="0" smtClean="0">
                <a:solidFill>
                  <a:srgbClr val="FF0000"/>
                </a:solidFill>
              </a:rPr>
              <a:t>نظام قانوني جديد </a:t>
            </a:r>
            <a:r>
              <a:rPr lang="ar-SA" sz="3200" b="1" dirty="0" smtClean="0">
                <a:solidFill>
                  <a:schemeClr val="bg1"/>
                </a:solidFill>
              </a:rPr>
              <a:t>لنقل البضائع وليس </a:t>
            </a:r>
            <a:r>
              <a:rPr lang="ar-DZ" sz="3200" b="1" dirty="0" smtClean="0">
                <a:solidFill>
                  <a:srgbClr val="FF0000"/>
                </a:solidFill>
              </a:rPr>
              <a:t>واسطة </a:t>
            </a:r>
            <a:r>
              <a:rPr lang="ar-SA" sz="3200" b="1" dirty="0" smtClean="0">
                <a:solidFill>
                  <a:srgbClr val="FF0000"/>
                </a:solidFill>
              </a:rPr>
              <a:t>نقل جديدة </a:t>
            </a:r>
            <a:r>
              <a:rPr lang="ar-SA" sz="3200" b="1" dirty="0" smtClean="0">
                <a:solidFill>
                  <a:schemeClr val="bg1"/>
                </a:solidFill>
              </a:rPr>
              <a:t>تضاف إلى أنظمة النقل أُحادية الواسطة كالنقل البحري والبرى والجوي والنهري</a:t>
            </a:r>
            <a:r>
              <a:rPr lang="ar-DZ" sz="3200" b="1" dirty="0" smtClean="0">
                <a:solidFill>
                  <a:schemeClr val="bg1"/>
                </a:solidFill>
              </a:rPr>
              <a:t>، </a:t>
            </a:r>
            <a:r>
              <a:rPr lang="ar-SA" sz="3200" b="1" dirty="0" smtClean="0">
                <a:solidFill>
                  <a:schemeClr val="bg1"/>
                </a:solidFill>
              </a:rPr>
              <a:t>فهذه كلها موجودة من قبل، ف</a:t>
            </a:r>
            <a:r>
              <a:rPr lang="ar-SA" sz="3200" b="1" dirty="0" smtClean="0">
                <a:solidFill>
                  <a:srgbClr val="FF0000"/>
                </a:solidFill>
              </a:rPr>
              <a:t>الجديد ليس النقل ذاته</a:t>
            </a:r>
            <a:r>
              <a:rPr lang="ar-SA" sz="3200" b="1" dirty="0" smtClean="0">
                <a:solidFill>
                  <a:schemeClr val="bg1"/>
                </a:solidFill>
              </a:rPr>
              <a:t>، ولكن </a:t>
            </a:r>
            <a:r>
              <a:rPr lang="ar-SA" sz="3200" b="1" dirty="0" smtClean="0">
                <a:solidFill>
                  <a:srgbClr val="FF0000"/>
                </a:solidFill>
              </a:rPr>
              <a:t>النظام القانوني </a:t>
            </a:r>
            <a:r>
              <a:rPr lang="ar-SA" sz="3200" b="1" dirty="0" err="1" smtClean="0">
                <a:solidFill>
                  <a:schemeClr val="bg1"/>
                </a:solidFill>
              </a:rPr>
              <a:t>الذ</a:t>
            </a:r>
            <a:r>
              <a:rPr lang="ar-DZ" sz="3200" b="1" dirty="0" smtClean="0">
                <a:solidFill>
                  <a:schemeClr val="bg1"/>
                </a:solidFill>
              </a:rPr>
              <a:t>ي</a:t>
            </a:r>
            <a:r>
              <a:rPr lang="ar-SA" sz="3200" b="1" dirty="0" smtClean="0">
                <a:solidFill>
                  <a:schemeClr val="bg1"/>
                </a:solidFill>
              </a:rPr>
              <a:t> يحكم ويربط بين تلك الأنظمة أو بعضها في عقد واحد هو عقد النقل متعدد الوسائط.</a:t>
            </a:r>
            <a:endParaRPr lang="fr-FR" sz="3200" b="1" dirty="0" smtClean="0">
              <a:solidFill>
                <a:schemeClr val="bg1"/>
              </a:solidFill>
            </a:endParaRPr>
          </a:p>
        </p:txBody>
      </p:sp>
      <p:sp>
        <p:nvSpPr>
          <p:cNvPr id="4" name="Rectangle 3"/>
          <p:cNvSpPr/>
          <p:nvPr/>
        </p:nvSpPr>
        <p:spPr>
          <a:xfrm>
            <a:off x="7467600" y="609600"/>
            <a:ext cx="1148071" cy="646331"/>
          </a:xfrm>
          <a:prstGeom prst="rect">
            <a:avLst/>
          </a:prstGeom>
        </p:spPr>
        <p:txBody>
          <a:bodyPr wrap="none">
            <a:spAutoFit/>
          </a:bodyPr>
          <a:lstStyle/>
          <a:p>
            <a:r>
              <a:rPr lang="ar-DZ" sz="3600" b="1" dirty="0" smtClean="0">
                <a:solidFill>
                  <a:srgbClr val="FF0000"/>
                </a:solidFill>
              </a:rPr>
              <a:t>تمهيد:</a:t>
            </a:r>
            <a:endParaRPr lang="fr-FR" sz="3600" b="1" dirty="0">
              <a:solidFill>
                <a:srgbClr val="FF0000"/>
              </a:solidFill>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1219200" y="482600"/>
            <a:ext cx="7486650" cy="584200"/>
          </a:xfrm>
          <a:prstGeom prst="rect">
            <a:avLst/>
          </a:prstGeom>
          <a:noFill/>
          <a:ln w="9525">
            <a:noFill/>
            <a:miter lim="800000"/>
            <a:headEnd/>
            <a:tailEnd/>
          </a:ln>
        </p:spPr>
        <p:txBody>
          <a:bodyPr wrap="none">
            <a:spAutoFit/>
          </a:bodyPr>
          <a:lstStyle/>
          <a:p>
            <a:r>
              <a:rPr lang="fr-FR" sz="3200" b="1" dirty="0" err="1">
                <a:solidFill>
                  <a:srgbClr val="FF0000"/>
                </a:solidFill>
                <a:latin typeface="Times New Roman" pitchFamily="18" charset="0"/>
                <a:cs typeface="Times New Roman" pitchFamily="18" charset="0"/>
              </a:rPr>
              <a:t>Three</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Rolling</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highways</a:t>
            </a:r>
            <a:r>
              <a:rPr lang="fr-FR" sz="3200" b="1" dirty="0">
                <a:solidFill>
                  <a:srgbClr val="FF0000"/>
                </a:solidFill>
                <a:latin typeface="Times New Roman" pitchFamily="18" charset="0"/>
                <a:cs typeface="Times New Roman" pitchFamily="18" charset="0"/>
              </a:rPr>
              <a:t>(Route roulante</a:t>
            </a:r>
            <a:r>
              <a:rPr lang="fr-FR" sz="3200" b="1" dirty="0" smtClean="0">
                <a:solidFill>
                  <a:srgbClr val="FF0000"/>
                </a:solidFill>
                <a:latin typeface="Times New Roman" pitchFamily="18" charset="0"/>
                <a:cs typeface="Times New Roman" pitchFamily="18" charset="0"/>
              </a:rPr>
              <a:t>)</a:t>
            </a:r>
            <a:r>
              <a:rPr lang="ar-DZ" sz="3200" b="1" dirty="0" smtClean="0">
                <a:solidFill>
                  <a:srgbClr val="FF0000"/>
                </a:solidFill>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a:t>
            </a:r>
            <a:endParaRPr lang="fr-FR" sz="3200" b="1" dirty="0">
              <a:latin typeface="Times New Roman" pitchFamily="18" charset="0"/>
              <a:cs typeface="Times New Roman" pitchFamily="18" charset="0"/>
            </a:endParaRPr>
          </a:p>
        </p:txBody>
      </p:sp>
      <p:pic>
        <p:nvPicPr>
          <p:cNvPr id="6" name="Three Rolling highways.mp4">
            <a:hlinkClick r:id="" action="ppaction://media"/>
          </p:cNvPr>
          <p:cNvPicPr>
            <a:picLocks noGrp="1" noRot="1" noChangeAspect="1"/>
          </p:cNvPicPr>
          <p:nvPr>
            <p:ph idx="1"/>
            <a:videoFile r:link="rId1"/>
          </p:nvPr>
        </p:nvPicPr>
        <p:blipFill>
          <a:blip r:embed="rId3"/>
          <a:srcRect/>
          <a:stretch>
            <a:fillRect/>
          </a:stretch>
        </p:blipFill>
        <p:spPr>
          <a:xfrm>
            <a:off x="0" y="1066800"/>
            <a:ext cx="9144000" cy="57912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1066800" y="457200"/>
            <a:ext cx="7294241" cy="646331"/>
          </a:xfrm>
          <a:prstGeom prst="rect">
            <a:avLst/>
          </a:prstGeom>
          <a:noFill/>
          <a:ln w="9525">
            <a:noFill/>
            <a:miter lim="800000"/>
            <a:headEnd/>
            <a:tailEnd/>
          </a:ln>
        </p:spPr>
        <p:txBody>
          <a:bodyPr wrap="none">
            <a:spAutoFit/>
          </a:bodyPr>
          <a:lstStyle/>
          <a:p>
            <a:r>
              <a:rPr lang="fr-FR" sz="3600" b="1" dirty="0">
                <a:solidFill>
                  <a:srgbClr val="FF0000"/>
                </a:solidFill>
                <a:latin typeface="Times New Roman" pitchFamily="18" charset="0"/>
                <a:cs typeface="Times New Roman" pitchFamily="18" charset="0"/>
              </a:rPr>
              <a:t>Autoroute Ferroviaire Alpine (AFA)</a:t>
            </a:r>
          </a:p>
        </p:txBody>
      </p:sp>
      <p:pic>
        <p:nvPicPr>
          <p:cNvPr id="5" name="Autoroute Ferroviaire Alpine (AFA).mp4">
            <a:hlinkClick r:id="" action="ppaction://media"/>
          </p:cNvPr>
          <p:cNvPicPr>
            <a:picLocks noGrp="1" noRot="1" noChangeAspect="1"/>
          </p:cNvPicPr>
          <p:nvPr>
            <p:ph idx="1"/>
            <a:videoFile r:link="rId1"/>
          </p:nvPr>
        </p:nvPicPr>
        <p:blipFill>
          <a:blip r:embed="rId3"/>
          <a:srcRect/>
          <a:stretch>
            <a:fillRect/>
          </a:stretch>
        </p:blipFill>
        <p:spPr>
          <a:xfrm>
            <a:off x="0" y="1143000"/>
            <a:ext cx="9144000" cy="5715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2667000"/>
          </a:xfrm>
        </p:spPr>
        <p:txBody>
          <a:bodyPr>
            <a:normAutofit/>
          </a:bodyPr>
          <a:lstStyle/>
          <a:p>
            <a:pPr marL="6350" indent="-6350" algn="just" rtl="1" eaLnBrk="1" hangingPunct="1">
              <a:buFont typeface="Wingdings 2" pitchFamily="18" charset="2"/>
              <a:buNone/>
              <a:defRPr/>
            </a:pPr>
            <a:r>
              <a:rPr lang="ar-DZ" sz="3200" b="1" dirty="0" smtClean="0">
                <a:solidFill>
                  <a:schemeClr val="bg1"/>
                </a:solidFill>
              </a:rPr>
              <a:t>    </a:t>
            </a:r>
            <a:r>
              <a:rPr lang="ar-SA" sz="3200" b="1" dirty="0" smtClean="0">
                <a:solidFill>
                  <a:schemeClr val="bg1"/>
                </a:solidFill>
              </a:rPr>
              <a:t>يتم وضع جسم الشاحنة محمل</a:t>
            </a:r>
            <a:r>
              <a:rPr lang="ar-DZ" sz="3200" b="1" dirty="0" smtClean="0">
                <a:solidFill>
                  <a:schemeClr val="bg1"/>
                </a:solidFill>
              </a:rPr>
              <a:t>ة</a:t>
            </a:r>
            <a:r>
              <a:rPr lang="ar-SA" sz="3200" b="1" dirty="0" smtClean="0">
                <a:solidFill>
                  <a:schemeClr val="bg1"/>
                </a:solidFill>
              </a:rPr>
              <a:t> بالبضائع بدون شاسيه </a:t>
            </a:r>
            <a:r>
              <a:rPr lang="ar-DZ" sz="3200" b="1" dirty="0" smtClean="0">
                <a:solidFill>
                  <a:schemeClr val="bg1"/>
                </a:solidFill>
              </a:rPr>
              <a:t>و</a:t>
            </a:r>
            <a:r>
              <a:rPr lang="ar-SA" sz="3200" b="1" dirty="0" smtClean="0">
                <a:solidFill>
                  <a:schemeClr val="bg1"/>
                </a:solidFill>
              </a:rPr>
              <a:t>الجرار</a:t>
            </a:r>
            <a:r>
              <a:rPr lang="ar-DZ" sz="3200" b="1" dirty="0" smtClean="0">
                <a:solidFill>
                  <a:schemeClr val="bg1"/>
                </a:solidFill>
              </a:rPr>
              <a:t>،</a:t>
            </a:r>
            <a:r>
              <a:rPr lang="ar-SA" sz="3200" b="1" dirty="0" smtClean="0">
                <a:solidFill>
                  <a:schemeClr val="bg1"/>
                </a:solidFill>
              </a:rPr>
              <a:t> على قطار يسمى </a:t>
            </a:r>
            <a:r>
              <a:rPr lang="fr-FR" sz="3200" b="1" dirty="0" smtClean="0">
                <a:solidFill>
                  <a:schemeClr val="bg1"/>
                </a:solidFill>
              </a:rPr>
              <a:t>Autoroute Ferroviaire</a:t>
            </a:r>
            <a:r>
              <a:rPr lang="ar-SA" sz="3200" b="1" dirty="0" smtClean="0">
                <a:solidFill>
                  <a:schemeClr val="bg1"/>
                </a:solidFill>
              </a:rPr>
              <a:t>، ليتحرك به الجزء الأكبر من الرحلة، ثم رفع</a:t>
            </a:r>
            <a:r>
              <a:rPr lang="ar-DZ" sz="3200" b="1" dirty="0" smtClean="0">
                <a:solidFill>
                  <a:schemeClr val="bg1"/>
                </a:solidFill>
              </a:rPr>
              <a:t>ه</a:t>
            </a:r>
            <a:r>
              <a:rPr lang="ar-SA" sz="3200" b="1" dirty="0" smtClean="0">
                <a:solidFill>
                  <a:schemeClr val="bg1"/>
                </a:solidFill>
              </a:rPr>
              <a:t> مرة أخرى على شاسيه شاحنة أخرى في نهاية الرحلة، وذلك  لتكملة حركة البضائع إلى مقصدها النهائي</a:t>
            </a:r>
            <a:r>
              <a:rPr lang="ar-DZ" sz="3200" b="1" dirty="0" smtClean="0">
                <a:solidFill>
                  <a:schemeClr val="bg1"/>
                </a:solidFill>
              </a:rPr>
              <a:t>.</a:t>
            </a:r>
            <a:endParaRPr lang="fr-FR" sz="3200" b="1" dirty="0" smtClean="0">
              <a:solidFill>
                <a:schemeClr val="bg1"/>
              </a:solidFill>
            </a:endParaRPr>
          </a:p>
          <a:p>
            <a:pPr eaLnBrk="1" hangingPunct="1">
              <a:defRPr/>
            </a:pPr>
            <a:endParaRPr lang="fr-FR" sz="2400" dirty="0"/>
          </a:p>
        </p:txBody>
      </p:sp>
      <p:sp>
        <p:nvSpPr>
          <p:cNvPr id="41989" name="Rectangle 4"/>
          <p:cNvSpPr>
            <a:spLocks noChangeArrowheads="1"/>
          </p:cNvSpPr>
          <p:nvPr/>
        </p:nvSpPr>
        <p:spPr bwMode="auto">
          <a:xfrm>
            <a:off x="381000" y="4495800"/>
            <a:ext cx="8305800" cy="1569660"/>
          </a:xfrm>
          <a:prstGeom prst="rect">
            <a:avLst/>
          </a:prstGeom>
          <a:noFill/>
          <a:ln w="9525">
            <a:noFill/>
            <a:miter lim="800000"/>
            <a:headEnd/>
            <a:tailEnd/>
          </a:ln>
        </p:spPr>
        <p:txBody>
          <a:bodyPr>
            <a:spAutoFit/>
          </a:bodyPr>
          <a:lstStyle/>
          <a:p>
            <a:pPr algn="just" rtl="1"/>
            <a:r>
              <a:rPr lang="ar-DZ" sz="3200" b="1" dirty="0">
                <a:solidFill>
                  <a:schemeClr val="bg1"/>
                </a:solidFill>
              </a:rPr>
              <a:t>    </a:t>
            </a:r>
            <a:r>
              <a:rPr lang="ar-SA" sz="3200" b="1" dirty="0">
                <a:solidFill>
                  <a:schemeClr val="bg1"/>
                </a:solidFill>
              </a:rPr>
              <a:t>ينتشر استخدام هذا النوع في القارة الأوربية انتشارا واسعاً ويحتاج هذا النظام إلى توافر معدات تقوم بعملية تثبيت جسم الشاحنة على ظهر </a:t>
            </a:r>
            <a:r>
              <a:rPr lang="ar-SA" sz="3200" b="1" dirty="0" smtClean="0">
                <a:solidFill>
                  <a:schemeClr val="bg1"/>
                </a:solidFill>
              </a:rPr>
              <a:t>القطار</a:t>
            </a:r>
            <a:r>
              <a:rPr lang="fr-FR" sz="3200" b="1" dirty="0" smtClean="0">
                <a:solidFill>
                  <a:schemeClr val="bg1"/>
                </a:solidFill>
              </a:rPr>
              <a:t>.</a:t>
            </a:r>
            <a:endParaRPr lang="fr-FR" sz="3200" dirty="0"/>
          </a:p>
        </p:txBody>
      </p:sp>
      <p:sp>
        <p:nvSpPr>
          <p:cNvPr id="6" name="Rectangle 5"/>
          <p:cNvSpPr/>
          <p:nvPr/>
        </p:nvSpPr>
        <p:spPr>
          <a:xfrm>
            <a:off x="814221" y="533400"/>
            <a:ext cx="7834196" cy="646331"/>
          </a:xfrm>
          <a:prstGeom prst="rect">
            <a:avLst/>
          </a:prstGeom>
        </p:spPr>
        <p:txBody>
          <a:bodyPr wrap="none">
            <a:spAutoFit/>
          </a:bodyPr>
          <a:lstStyle/>
          <a:p>
            <a:pPr algn="r" rtl="1"/>
            <a:r>
              <a:rPr lang="ar-DZ" sz="3600" b="1" dirty="0" smtClean="0">
                <a:solidFill>
                  <a:srgbClr val="FF0000"/>
                </a:solidFill>
              </a:rPr>
              <a:t>ب. </a:t>
            </a:r>
            <a:r>
              <a:rPr lang="ar-SA" sz="3600" b="1" dirty="0" smtClean="0">
                <a:solidFill>
                  <a:srgbClr val="FF0000"/>
                </a:solidFill>
              </a:rPr>
              <a:t>الهياكل التبادلية</a:t>
            </a:r>
            <a:r>
              <a:rPr lang="ar-DZ" sz="3600" b="1" dirty="0" smtClean="0">
                <a:solidFill>
                  <a:srgbClr val="FF0000"/>
                </a:solidFill>
              </a:rPr>
              <a:t> </a:t>
            </a:r>
            <a:r>
              <a:rPr lang="fr-FR" sz="2800" b="1" dirty="0" smtClean="0">
                <a:solidFill>
                  <a:srgbClr val="FF0000"/>
                </a:solidFill>
                <a:latin typeface="Times New Roman" pitchFamily="18" charset="0"/>
                <a:cs typeface="Times New Roman" pitchFamily="18" charset="0"/>
              </a:rPr>
              <a:t>Swap bodies</a:t>
            </a:r>
            <a:r>
              <a:rPr lang="ar-SA" sz="2800" b="1" dirty="0" smtClean="0">
                <a:solidFill>
                  <a:srgbClr val="FF0000"/>
                </a:solidFill>
                <a:latin typeface="Times New Roman" pitchFamily="18" charset="0"/>
                <a:cs typeface="Times New Roman" pitchFamily="18" charset="0"/>
              </a:rPr>
              <a:t> أو </a:t>
            </a:r>
            <a:r>
              <a:rPr lang="fr-FR" sz="2800" b="1" dirty="0" smtClean="0">
                <a:solidFill>
                  <a:srgbClr val="FF0000"/>
                </a:solidFill>
                <a:latin typeface="Times New Roman" pitchFamily="18" charset="0"/>
                <a:cs typeface="Times New Roman" pitchFamily="18" charset="0"/>
              </a:rPr>
              <a:t>Caisse</a:t>
            </a:r>
            <a:r>
              <a:rPr lang="en-US" sz="2800" b="1" dirty="0" smtClean="0">
                <a:solidFill>
                  <a:srgbClr val="FF0000"/>
                </a:solidFill>
                <a:latin typeface="Times New Roman" pitchFamily="18" charset="0"/>
                <a:cs typeface="Times New Roman" pitchFamily="18" charset="0"/>
              </a:rPr>
              <a:t>s</a:t>
            </a:r>
            <a:r>
              <a:rPr lang="fr-FR" sz="2800" b="1" dirty="0" smtClean="0">
                <a:solidFill>
                  <a:srgbClr val="FF0000"/>
                </a:solidFill>
                <a:latin typeface="Times New Roman" pitchFamily="18" charset="0"/>
                <a:cs typeface="Times New Roman" pitchFamily="18" charset="0"/>
              </a:rPr>
              <a:t> mobiles</a:t>
            </a:r>
            <a:endParaRPr lang="fr-FR" sz="2800" b="1" dirty="0"/>
          </a:p>
        </p:txBody>
      </p:sp>
    </p:spTree>
  </p:cSld>
  <p:clrMapOvr>
    <a:masterClrMapping/>
  </p:clrMapOvr>
  <p:transition>
    <p:whee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Image result for caisse mobile on train"/>
          <p:cNvPicPr>
            <a:picLocks noChangeAspect="1" noChangeArrowheads="1"/>
          </p:cNvPicPr>
          <p:nvPr/>
        </p:nvPicPr>
        <p:blipFill>
          <a:blip r:embed="rId2"/>
          <a:srcRect/>
          <a:stretch>
            <a:fillRect/>
          </a:stretch>
        </p:blipFill>
        <p:spPr bwMode="auto">
          <a:xfrm>
            <a:off x="152400" y="152400"/>
            <a:ext cx="4419600" cy="3352800"/>
          </a:xfrm>
          <a:prstGeom prst="rect">
            <a:avLst/>
          </a:prstGeom>
          <a:noFill/>
          <a:ln w="9525">
            <a:noFill/>
            <a:miter lim="800000"/>
            <a:headEnd/>
            <a:tailEnd/>
          </a:ln>
        </p:spPr>
      </p:pic>
      <p:sp>
        <p:nvSpPr>
          <p:cNvPr id="43011" name="AutoShape 6" descr="Image result for caisse mobile on trai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43012" name="AutoShape 8" descr="Image result for caisse mobile on trai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43013" name="AutoShape 10" descr="Image result for caisse mobile on trai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43014" name="AutoShape 12" descr="Image result for caisse mobile on trai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43015" name="Picture 14" descr="Image result for caisse mobile on train"/>
          <p:cNvPicPr>
            <a:picLocks noChangeAspect="1" noChangeArrowheads="1"/>
          </p:cNvPicPr>
          <p:nvPr/>
        </p:nvPicPr>
        <p:blipFill>
          <a:blip r:embed="rId3"/>
          <a:srcRect/>
          <a:stretch>
            <a:fillRect/>
          </a:stretch>
        </p:blipFill>
        <p:spPr bwMode="auto">
          <a:xfrm>
            <a:off x="4724400" y="152400"/>
            <a:ext cx="4267200" cy="3352800"/>
          </a:xfrm>
          <a:prstGeom prst="rect">
            <a:avLst/>
          </a:prstGeom>
          <a:noFill/>
          <a:ln w="9525">
            <a:noFill/>
            <a:miter lim="800000"/>
            <a:headEnd/>
            <a:tailEnd/>
          </a:ln>
        </p:spPr>
      </p:pic>
      <p:pic>
        <p:nvPicPr>
          <p:cNvPr id="43016" name="Picture 16" descr="Related image"/>
          <p:cNvPicPr>
            <a:picLocks noChangeAspect="1" noChangeArrowheads="1"/>
          </p:cNvPicPr>
          <p:nvPr/>
        </p:nvPicPr>
        <p:blipFill>
          <a:blip r:embed="rId4"/>
          <a:srcRect/>
          <a:stretch>
            <a:fillRect/>
          </a:stretch>
        </p:blipFill>
        <p:spPr bwMode="auto">
          <a:xfrm>
            <a:off x="123825" y="3686175"/>
            <a:ext cx="4448175" cy="3019425"/>
          </a:xfrm>
          <a:prstGeom prst="rect">
            <a:avLst/>
          </a:prstGeom>
          <a:noFill/>
          <a:ln w="9525">
            <a:noFill/>
            <a:miter lim="800000"/>
            <a:headEnd/>
            <a:tailEnd/>
          </a:ln>
        </p:spPr>
      </p:pic>
      <p:pic>
        <p:nvPicPr>
          <p:cNvPr id="43017" name="Picture 18" descr="Related image"/>
          <p:cNvPicPr>
            <a:picLocks noChangeAspect="1" noChangeArrowheads="1"/>
          </p:cNvPicPr>
          <p:nvPr/>
        </p:nvPicPr>
        <p:blipFill>
          <a:blip r:embed="rId5"/>
          <a:srcRect/>
          <a:stretch>
            <a:fillRect/>
          </a:stretch>
        </p:blipFill>
        <p:spPr bwMode="auto">
          <a:xfrm>
            <a:off x="4724400" y="3657600"/>
            <a:ext cx="4267200" cy="3048000"/>
          </a:xfrm>
          <a:prstGeom prst="rect">
            <a:avLst/>
          </a:prstGeom>
          <a:noFill/>
          <a:ln w="9525">
            <a:noFill/>
            <a:miter lim="800000"/>
            <a:headEnd/>
            <a:tailEnd/>
          </a:ln>
        </p:spPr>
      </p:pic>
    </p:spTree>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2438400" y="304800"/>
            <a:ext cx="5103813" cy="523875"/>
          </a:xfrm>
          <a:prstGeom prst="rect">
            <a:avLst/>
          </a:prstGeom>
          <a:noFill/>
          <a:ln w="9525">
            <a:noFill/>
            <a:miter lim="800000"/>
            <a:headEnd/>
            <a:tailEnd/>
          </a:ln>
        </p:spPr>
        <p:txBody>
          <a:bodyPr wrap="none">
            <a:spAutoFit/>
          </a:bodyPr>
          <a:lstStyle/>
          <a:p>
            <a:r>
              <a:rPr lang="fr-FR" sz="2800" b="1">
                <a:solidFill>
                  <a:srgbClr val="FF0000"/>
                </a:solidFill>
                <a:latin typeface="Times New Roman" pitchFamily="18" charset="0"/>
                <a:cs typeface="Times New Roman" pitchFamily="18" charset="0"/>
              </a:rPr>
              <a:t>Swap bodies</a:t>
            </a:r>
            <a:r>
              <a:rPr lang="ar-SA" sz="2800" b="1">
                <a:solidFill>
                  <a:srgbClr val="FF0000"/>
                </a:solidFill>
                <a:latin typeface="Times New Roman" pitchFamily="18" charset="0"/>
                <a:cs typeface="Times New Roman" pitchFamily="18" charset="0"/>
              </a:rPr>
              <a:t> أو </a:t>
            </a:r>
            <a:r>
              <a:rPr lang="fr-FR" sz="2800" b="1">
                <a:solidFill>
                  <a:srgbClr val="FF0000"/>
                </a:solidFill>
                <a:latin typeface="Times New Roman" pitchFamily="18" charset="0"/>
                <a:cs typeface="Times New Roman" pitchFamily="18" charset="0"/>
              </a:rPr>
              <a:t>Caisse</a:t>
            </a:r>
            <a:r>
              <a:rPr lang="en-US" sz="2800" b="1">
                <a:solidFill>
                  <a:srgbClr val="FF0000"/>
                </a:solidFill>
                <a:latin typeface="Times New Roman" pitchFamily="18" charset="0"/>
                <a:cs typeface="Times New Roman" pitchFamily="18" charset="0"/>
              </a:rPr>
              <a:t>s</a:t>
            </a:r>
            <a:r>
              <a:rPr lang="fr-FR" sz="2800" b="1">
                <a:solidFill>
                  <a:srgbClr val="FF0000"/>
                </a:solidFill>
                <a:latin typeface="Times New Roman" pitchFamily="18" charset="0"/>
                <a:cs typeface="Times New Roman" pitchFamily="18" charset="0"/>
              </a:rPr>
              <a:t> mobiles</a:t>
            </a:r>
            <a:r>
              <a:rPr lang="ar-SA" sz="2800" b="1">
                <a:solidFill>
                  <a:srgbClr val="FF0000"/>
                </a:solidFill>
                <a:latin typeface="Times New Roman" pitchFamily="18" charset="0"/>
                <a:cs typeface="Times New Roman" pitchFamily="18" charset="0"/>
              </a:rPr>
              <a:t>: </a:t>
            </a:r>
            <a:endParaRPr lang="fr-FR" sz="2800" b="1">
              <a:latin typeface="Times New Roman" pitchFamily="18" charset="0"/>
              <a:cs typeface="Times New Roman" pitchFamily="18" charset="0"/>
            </a:endParaRPr>
          </a:p>
        </p:txBody>
      </p:sp>
      <p:pic>
        <p:nvPicPr>
          <p:cNvPr id="6" name="CAISSE MOBILE.mp4">
            <a:hlinkClick r:id="" action="ppaction://media"/>
          </p:cNvPr>
          <p:cNvPicPr>
            <a:picLocks noGrp="1" noRot="1" noChangeAspect="1"/>
          </p:cNvPicPr>
          <p:nvPr>
            <p:ph idx="1"/>
            <a:videoFile r:link="rId1"/>
          </p:nvPr>
        </p:nvPicPr>
        <p:blipFill>
          <a:blip r:embed="rId3"/>
          <a:srcRect/>
          <a:stretch>
            <a:fillRect/>
          </a:stretch>
        </p:blipFill>
        <p:spPr>
          <a:xfrm>
            <a:off x="381000" y="838200"/>
            <a:ext cx="8458200" cy="5715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74638"/>
            <a:ext cx="8686800" cy="639762"/>
          </a:xfrm>
        </p:spPr>
        <p:txBody>
          <a:bodyPr>
            <a:noAutofit/>
          </a:bodyPr>
          <a:lstStyle/>
          <a:p>
            <a:pPr algn="l" eaLnBrk="1" hangingPunct="1">
              <a:defRPr/>
            </a:pPr>
            <a:r>
              <a:rPr lang="fr-FR" sz="2800" dirty="0" smtClean="0">
                <a:solidFill>
                  <a:srgbClr val="FF0000"/>
                </a:solidFill>
                <a:effectLst/>
                <a:latin typeface="Times New Roman" pitchFamily="18" charset="0"/>
                <a:cs typeface="Times New Roman" pitchFamily="18" charset="0"/>
              </a:rPr>
              <a:t>Solution de transport combiné - </a:t>
            </a:r>
            <a:r>
              <a:rPr lang="fr-FR" sz="2400" dirty="0" smtClean="0">
                <a:solidFill>
                  <a:srgbClr val="FF0000"/>
                </a:solidFill>
                <a:effectLst/>
                <a:latin typeface="Times New Roman" pitchFamily="18" charset="0"/>
                <a:cs typeface="Times New Roman" pitchFamily="18" charset="0"/>
              </a:rPr>
              <a:t>Cas client Interdiscount</a:t>
            </a:r>
            <a:endParaRPr lang="fr-FR" sz="2800" dirty="0">
              <a:solidFill>
                <a:srgbClr val="FF0000"/>
              </a:solidFill>
              <a:effectLst/>
              <a:latin typeface="Times New Roman" pitchFamily="18" charset="0"/>
              <a:cs typeface="Times New Roman" pitchFamily="18" charset="0"/>
            </a:endParaRPr>
          </a:p>
        </p:txBody>
      </p:sp>
      <p:pic>
        <p:nvPicPr>
          <p:cNvPr id="4" name="Solution de transport combiné - Cas client Interdiscount.mp4">
            <a:hlinkClick r:id="" action="ppaction://media"/>
          </p:cNvPr>
          <p:cNvPicPr>
            <a:picLocks noGrp="1" noRot="1" noChangeAspect="1"/>
          </p:cNvPicPr>
          <p:nvPr>
            <p:ph idx="1"/>
            <a:videoFile r:link="rId1"/>
          </p:nvPr>
        </p:nvPicPr>
        <p:blipFill>
          <a:blip r:embed="rId3"/>
          <a:srcRect/>
          <a:stretch>
            <a:fillRect/>
          </a:stretch>
        </p:blipFill>
        <p:spPr>
          <a:xfrm>
            <a:off x="228600" y="1066800"/>
            <a:ext cx="8686800" cy="55626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667000"/>
            <a:ext cx="8305800" cy="2133600"/>
          </a:xfrm>
        </p:spPr>
        <p:txBody>
          <a:bodyPr>
            <a:normAutofit/>
          </a:bodyPr>
          <a:lstStyle/>
          <a:p>
            <a:pPr marL="0" indent="0" algn="just" rtl="1" eaLnBrk="1" hangingPunct="1">
              <a:buFont typeface="Wingdings 2" pitchFamily="18" charset="2"/>
              <a:buNone/>
              <a:defRPr/>
            </a:pPr>
            <a:r>
              <a:rPr lang="ar-DZ" sz="3200" b="1" dirty="0" smtClean="0">
                <a:solidFill>
                  <a:schemeClr val="bg1"/>
                </a:solidFill>
              </a:rPr>
              <a:t>    </a:t>
            </a:r>
            <a:r>
              <a:rPr lang="ar-SA" sz="3200" b="1" dirty="0" smtClean="0">
                <a:solidFill>
                  <a:schemeClr val="bg1"/>
                </a:solidFill>
              </a:rPr>
              <a:t>يتم فصل الجرار عن المقطورة</a:t>
            </a:r>
            <a:r>
              <a:rPr lang="ar-DZ" sz="3200" b="1" dirty="0" smtClean="0">
                <a:solidFill>
                  <a:schemeClr val="bg1"/>
                </a:solidFill>
              </a:rPr>
              <a:t>،</a:t>
            </a:r>
            <a:r>
              <a:rPr lang="ar-SA" sz="3200" b="1" dirty="0" smtClean="0">
                <a:solidFill>
                  <a:schemeClr val="bg1"/>
                </a:solidFill>
              </a:rPr>
              <a:t> وتحميل المقطورة فقط على ظهر القطار</a:t>
            </a:r>
            <a:r>
              <a:rPr lang="ar-DZ" sz="3200" b="1" dirty="0" smtClean="0">
                <a:solidFill>
                  <a:schemeClr val="bg1"/>
                </a:solidFill>
              </a:rPr>
              <a:t>،</a:t>
            </a:r>
            <a:r>
              <a:rPr lang="ar-SA" sz="3200" b="1" dirty="0" smtClean="0">
                <a:solidFill>
                  <a:schemeClr val="bg1"/>
                </a:solidFill>
              </a:rPr>
              <a:t> ثم يسير بها القطار إلى محطة الوصول</a:t>
            </a:r>
            <a:r>
              <a:rPr lang="ar-DZ" sz="3200" b="1" dirty="0" smtClean="0">
                <a:solidFill>
                  <a:schemeClr val="bg1"/>
                </a:solidFill>
              </a:rPr>
              <a:t>، </a:t>
            </a:r>
            <a:r>
              <a:rPr lang="ar-SA" sz="3200" b="1" dirty="0" smtClean="0">
                <a:solidFill>
                  <a:schemeClr val="bg1"/>
                </a:solidFill>
              </a:rPr>
              <a:t>حيث يتم استخدام جرار آخر يسير بالمقطورة إلى المقصد النهائي للبضائع. </a:t>
            </a:r>
            <a:endParaRPr lang="fr-FR" sz="3200" b="1" dirty="0" smtClean="0">
              <a:solidFill>
                <a:schemeClr val="bg1"/>
              </a:solidFill>
            </a:endParaRPr>
          </a:p>
          <a:p>
            <a:pPr eaLnBrk="1" hangingPunct="1">
              <a:defRPr/>
            </a:pPr>
            <a:endParaRPr lang="fr-FR" dirty="0"/>
          </a:p>
        </p:txBody>
      </p:sp>
      <p:sp>
        <p:nvSpPr>
          <p:cNvPr id="46084" name="Rectangle 3"/>
          <p:cNvSpPr>
            <a:spLocks noChangeArrowheads="1"/>
          </p:cNvSpPr>
          <p:nvPr/>
        </p:nvSpPr>
        <p:spPr bwMode="auto">
          <a:xfrm>
            <a:off x="152400" y="1533525"/>
            <a:ext cx="8763000" cy="523875"/>
          </a:xfrm>
          <a:prstGeom prst="rect">
            <a:avLst/>
          </a:prstGeom>
          <a:noFill/>
          <a:ln w="9525">
            <a:noFill/>
            <a:miter lim="800000"/>
            <a:headEnd/>
            <a:tailEnd/>
          </a:ln>
        </p:spPr>
        <p:txBody>
          <a:bodyPr>
            <a:spAutoFit/>
          </a:bodyPr>
          <a:lstStyle/>
          <a:p>
            <a:r>
              <a:rPr lang="fr-FR" sz="2800" b="1" dirty="0" err="1">
                <a:solidFill>
                  <a:srgbClr val="FF0000"/>
                </a:solidFill>
                <a:latin typeface="Times New Roman" pitchFamily="18" charset="0"/>
                <a:cs typeface="Times New Roman" pitchFamily="18" charset="0"/>
              </a:rPr>
              <a:t>Trailer</a:t>
            </a:r>
            <a:r>
              <a:rPr lang="fr-FR" sz="2800" b="1" dirty="0">
                <a:solidFill>
                  <a:srgbClr val="FF0000"/>
                </a:solidFill>
                <a:latin typeface="Times New Roman" pitchFamily="18" charset="0"/>
                <a:cs typeface="Times New Roman" pitchFamily="18" charset="0"/>
              </a:rPr>
              <a:t> On Flat Car (</a:t>
            </a:r>
            <a:r>
              <a:rPr lang="fr-FR" sz="2400" b="1" dirty="0">
                <a:solidFill>
                  <a:srgbClr val="FF0000"/>
                </a:solidFill>
                <a:latin typeface="Times New Roman" pitchFamily="18" charset="0"/>
                <a:cs typeface="Times New Roman" pitchFamily="18" charset="0"/>
              </a:rPr>
              <a:t>TOFC</a:t>
            </a:r>
            <a:r>
              <a:rPr lang="ar-DZ" sz="2800" b="1" dirty="0">
                <a:solidFill>
                  <a:srgbClr val="FF0000"/>
                </a:solidFill>
                <a:latin typeface="Times New Roman" pitchFamily="18" charset="0"/>
                <a:cs typeface="Times New Roman" pitchFamily="18" charset="0"/>
              </a:rPr>
              <a:t>(</a:t>
            </a:r>
            <a:r>
              <a:rPr lang="fr-FR" sz="2800" b="1" dirty="0">
                <a:solidFill>
                  <a:srgbClr val="FF0000"/>
                </a:solidFill>
                <a:latin typeface="Times New Roman" pitchFamily="18" charset="0"/>
                <a:cs typeface="Times New Roman" pitchFamily="18" charset="0"/>
              </a:rPr>
              <a:t>: Remorque sur wagon plat</a:t>
            </a:r>
            <a:endParaRPr lang="fr-FR" sz="2800" b="1" dirty="0">
              <a:latin typeface="Times New Roman" pitchFamily="18" charset="0"/>
              <a:cs typeface="Times New Roman" pitchFamily="18" charset="0"/>
            </a:endParaRPr>
          </a:p>
        </p:txBody>
      </p:sp>
      <p:sp>
        <p:nvSpPr>
          <p:cNvPr id="5" name="Rectangle 4"/>
          <p:cNvSpPr/>
          <p:nvPr/>
        </p:nvSpPr>
        <p:spPr>
          <a:xfrm>
            <a:off x="1878558" y="762000"/>
            <a:ext cx="6647974" cy="646331"/>
          </a:xfrm>
          <a:prstGeom prst="rect">
            <a:avLst/>
          </a:prstGeom>
        </p:spPr>
        <p:txBody>
          <a:bodyPr wrap="none">
            <a:spAutoFit/>
          </a:bodyPr>
          <a:lstStyle/>
          <a:p>
            <a:pPr algn="r" rtl="1"/>
            <a:r>
              <a:rPr lang="ar-SA" sz="3600" b="1" dirty="0" smtClean="0">
                <a:solidFill>
                  <a:srgbClr val="FF0000"/>
                </a:solidFill>
              </a:rPr>
              <a:t>ج. نظام تحميل المقطورات فوق عربة القطار</a:t>
            </a:r>
            <a:endParaRPr lang="fr-FR" sz="3600" b="1" dirty="0"/>
          </a:p>
        </p:txBody>
      </p:sp>
    </p:spTree>
  </p:cSld>
  <p:clrMapOvr>
    <a:masterClrMapping/>
  </p:clrMapOvr>
  <p:transition>
    <p:split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trailer on flat car.jpg"/>
          <p:cNvPicPr>
            <a:picLocks noChangeAspect="1" noChangeArrowheads="1"/>
          </p:cNvPicPr>
          <p:nvPr/>
        </p:nvPicPr>
        <p:blipFill>
          <a:blip r:embed="rId2"/>
          <a:srcRect/>
          <a:stretch>
            <a:fillRect/>
          </a:stretch>
        </p:blipFill>
        <p:spPr bwMode="auto">
          <a:xfrm>
            <a:off x="228600" y="228600"/>
            <a:ext cx="4419600" cy="3200400"/>
          </a:xfrm>
          <a:prstGeom prst="rect">
            <a:avLst/>
          </a:prstGeom>
          <a:noFill/>
          <a:ln w="9525">
            <a:noFill/>
            <a:miter lim="800000"/>
            <a:headEnd/>
            <a:tailEnd/>
          </a:ln>
        </p:spPr>
      </p:pic>
      <p:pic>
        <p:nvPicPr>
          <p:cNvPr id="47107" name="Picture 4" descr="Unloading WalMart Trailers from FEC Flat Cars at Ft Pierce, FL - YouTube"/>
          <p:cNvPicPr>
            <a:picLocks noChangeAspect="1" noChangeArrowheads="1"/>
          </p:cNvPicPr>
          <p:nvPr/>
        </p:nvPicPr>
        <p:blipFill>
          <a:blip r:embed="rId3"/>
          <a:srcRect/>
          <a:stretch>
            <a:fillRect/>
          </a:stretch>
        </p:blipFill>
        <p:spPr bwMode="auto">
          <a:xfrm>
            <a:off x="228600" y="3581400"/>
            <a:ext cx="4419600" cy="3200400"/>
          </a:xfrm>
          <a:prstGeom prst="rect">
            <a:avLst/>
          </a:prstGeom>
          <a:noFill/>
          <a:ln w="9525">
            <a:noFill/>
            <a:miter lim="800000"/>
            <a:headEnd/>
            <a:tailEnd/>
          </a:ln>
        </p:spPr>
      </p:pic>
      <p:pic>
        <p:nvPicPr>
          <p:cNvPr id="47108" name="Picture 5" descr="F:\trailer on flat car 6.jpg"/>
          <p:cNvPicPr>
            <a:picLocks noChangeAspect="1" noChangeArrowheads="1"/>
          </p:cNvPicPr>
          <p:nvPr/>
        </p:nvPicPr>
        <p:blipFill>
          <a:blip r:embed="rId4"/>
          <a:srcRect/>
          <a:stretch>
            <a:fillRect/>
          </a:stretch>
        </p:blipFill>
        <p:spPr bwMode="auto">
          <a:xfrm>
            <a:off x="4800600" y="3581400"/>
            <a:ext cx="4191000" cy="3200400"/>
          </a:xfrm>
          <a:prstGeom prst="rect">
            <a:avLst/>
          </a:prstGeom>
          <a:noFill/>
          <a:ln w="9525">
            <a:noFill/>
            <a:miter lim="800000"/>
            <a:headEnd/>
            <a:tailEnd/>
          </a:ln>
        </p:spPr>
      </p:pic>
      <p:pic>
        <p:nvPicPr>
          <p:cNvPr id="47109" name="Picture 7" descr="F:\trailer on flat car 3.jpg"/>
          <p:cNvPicPr>
            <a:picLocks noChangeAspect="1" noChangeArrowheads="1"/>
          </p:cNvPicPr>
          <p:nvPr/>
        </p:nvPicPr>
        <p:blipFill>
          <a:blip r:embed="rId5"/>
          <a:srcRect/>
          <a:stretch>
            <a:fillRect/>
          </a:stretch>
        </p:blipFill>
        <p:spPr bwMode="auto">
          <a:xfrm>
            <a:off x="4800600" y="157163"/>
            <a:ext cx="4191000" cy="334803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Unloading WalMart Trailers from FEC Flat Cars at Ft Pierce, FL.mp4">
            <a:hlinkClick r:id="" action="ppaction://media"/>
          </p:cNvPr>
          <p:cNvPicPr>
            <a:picLocks noGrp="1" noRot="1" noChangeAspect="1"/>
          </p:cNvPicPr>
          <p:nvPr>
            <p:ph idx="1"/>
            <a:videoFile r:link="rId1"/>
          </p:nvPr>
        </p:nvPicPr>
        <p:blipFill>
          <a:blip r:embed="rId3"/>
          <a:srcRect/>
          <a:stretch>
            <a:fillRect/>
          </a:stretch>
        </p:blipFill>
        <p:spPr>
          <a:xfrm>
            <a:off x="304800" y="1447800"/>
            <a:ext cx="8610600" cy="5029200"/>
          </a:xfrm>
        </p:spPr>
      </p:pic>
      <p:sp>
        <p:nvSpPr>
          <p:cNvPr id="48131" name="Rectangle 3"/>
          <p:cNvSpPr>
            <a:spLocks noChangeArrowheads="1"/>
          </p:cNvSpPr>
          <p:nvPr/>
        </p:nvSpPr>
        <p:spPr bwMode="auto">
          <a:xfrm>
            <a:off x="381000" y="457200"/>
            <a:ext cx="8763000" cy="523875"/>
          </a:xfrm>
          <a:prstGeom prst="rect">
            <a:avLst/>
          </a:prstGeom>
          <a:noFill/>
          <a:ln w="9525">
            <a:noFill/>
            <a:miter lim="800000"/>
            <a:headEnd/>
            <a:tailEnd/>
          </a:ln>
        </p:spPr>
        <p:txBody>
          <a:bodyPr>
            <a:spAutoFit/>
          </a:bodyPr>
          <a:lstStyle/>
          <a:p>
            <a:r>
              <a:rPr lang="fr-FR" sz="2800" b="1">
                <a:solidFill>
                  <a:srgbClr val="FF0000"/>
                </a:solidFill>
                <a:latin typeface="Times New Roman" pitchFamily="18" charset="0"/>
                <a:cs typeface="Times New Roman" pitchFamily="18" charset="0"/>
              </a:rPr>
              <a:t>Trailer On Flat Car (</a:t>
            </a:r>
            <a:r>
              <a:rPr lang="fr-FR" sz="2400" b="1">
                <a:solidFill>
                  <a:srgbClr val="FF0000"/>
                </a:solidFill>
                <a:latin typeface="Times New Roman" pitchFamily="18" charset="0"/>
                <a:cs typeface="Times New Roman" pitchFamily="18" charset="0"/>
              </a:rPr>
              <a:t>TOFC</a:t>
            </a:r>
            <a:r>
              <a:rPr lang="ar-DZ" sz="2800" b="1">
                <a:solidFill>
                  <a:srgbClr val="FF0000"/>
                </a:solidFill>
                <a:latin typeface="Times New Roman" pitchFamily="18" charset="0"/>
                <a:cs typeface="Times New Roman" pitchFamily="18" charset="0"/>
              </a:rPr>
              <a:t>(</a:t>
            </a:r>
            <a:r>
              <a:rPr lang="fr-FR" sz="2800" b="1">
                <a:solidFill>
                  <a:srgbClr val="FF0000"/>
                </a:solidFill>
                <a:latin typeface="Times New Roman" pitchFamily="18" charset="0"/>
                <a:cs typeface="Times New Roman" pitchFamily="18" charset="0"/>
              </a:rPr>
              <a:t>: Remorque sur wagon plat</a:t>
            </a:r>
            <a:endParaRPr lang="fr-FR" sz="2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905000"/>
            <a:ext cx="8382000" cy="2667000"/>
          </a:xfrm>
        </p:spPr>
        <p:txBody>
          <a:bodyPr>
            <a:normAutofit/>
          </a:bodyPr>
          <a:lstStyle/>
          <a:p>
            <a:pPr marL="0" indent="0" algn="just" rtl="1">
              <a:buNone/>
            </a:pPr>
            <a:r>
              <a:rPr lang="ar-DZ" sz="3200" b="1" dirty="0" smtClean="0">
                <a:solidFill>
                  <a:schemeClr val="bg1"/>
                </a:solidFill>
              </a:rPr>
              <a:t>    </a:t>
            </a:r>
            <a:r>
              <a:rPr lang="ar-SA" sz="3200" b="1" dirty="0" smtClean="0">
                <a:solidFill>
                  <a:schemeClr val="bg1"/>
                </a:solidFill>
              </a:rPr>
              <a:t>تتركز فلسفة النقل متعدد الوسائط على حقيقة أساسية، </a:t>
            </a:r>
            <a:r>
              <a:rPr lang="ar-SA" sz="3200" b="1" dirty="0" err="1" smtClean="0">
                <a:solidFill>
                  <a:schemeClr val="bg1"/>
                </a:solidFill>
              </a:rPr>
              <a:t>ه</a:t>
            </a:r>
            <a:r>
              <a:rPr lang="ar-DZ" sz="3200" b="1" dirty="0" smtClean="0">
                <a:solidFill>
                  <a:schemeClr val="bg1"/>
                </a:solidFill>
              </a:rPr>
              <a:t>ي</a:t>
            </a:r>
            <a:r>
              <a:rPr lang="ar-SA" sz="3200" b="1" dirty="0" smtClean="0">
                <a:solidFill>
                  <a:schemeClr val="bg1"/>
                </a:solidFill>
              </a:rPr>
              <a:t> أن </a:t>
            </a:r>
            <a:r>
              <a:rPr lang="ar-SA" sz="3200" b="1" dirty="0" smtClean="0">
                <a:solidFill>
                  <a:srgbClr val="FF0000"/>
                </a:solidFill>
              </a:rPr>
              <a:t>لكل وسيلة نقل </a:t>
            </a:r>
            <a:r>
              <a:rPr lang="ar-SA" sz="3200" b="1" dirty="0" smtClean="0">
                <a:solidFill>
                  <a:schemeClr val="bg1"/>
                </a:solidFill>
              </a:rPr>
              <a:t>(شاحنات – سكك الحديد – سفن– طائرات) </a:t>
            </a:r>
            <a:r>
              <a:rPr lang="ar-SA" sz="3200" b="1" dirty="0" smtClean="0">
                <a:solidFill>
                  <a:srgbClr val="FF0000"/>
                </a:solidFill>
              </a:rPr>
              <a:t>مزايا في نطاق معين</a:t>
            </a:r>
            <a:r>
              <a:rPr lang="ar-SA" sz="3200" b="1" dirty="0" smtClean="0">
                <a:solidFill>
                  <a:schemeClr val="bg1"/>
                </a:solidFill>
              </a:rPr>
              <a:t>، ومن ثم فإن فكرة النقل متعدد الوسائط انبثقت من محاولة </a:t>
            </a:r>
            <a:r>
              <a:rPr lang="ar-SA" sz="3200" b="1" dirty="0" smtClean="0">
                <a:solidFill>
                  <a:srgbClr val="FF0000"/>
                </a:solidFill>
              </a:rPr>
              <a:t>الاستفادة من مزايا كل وسيلة </a:t>
            </a:r>
            <a:r>
              <a:rPr lang="ar-SA" sz="3200" b="1" dirty="0" smtClean="0">
                <a:solidFill>
                  <a:schemeClr val="bg1"/>
                </a:solidFill>
              </a:rPr>
              <a:t>في إطار مشترك، يجمع بينها جميعاً في سلسلة واحدة.</a:t>
            </a:r>
            <a:endParaRPr lang="fr-FR" sz="3200" b="1" dirty="0" smtClean="0">
              <a:solidFill>
                <a:schemeClr val="bg1"/>
              </a:solidFill>
            </a:endParaRPr>
          </a:p>
          <a:p>
            <a:endParaRPr lang="fr-F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00200"/>
            <a:ext cx="8458200" cy="762000"/>
          </a:xfrm>
        </p:spPr>
        <p:txBody>
          <a:bodyPr>
            <a:noAutofit/>
          </a:bodyPr>
          <a:lstStyle/>
          <a:p>
            <a:pPr marL="0" lvl="0" indent="0" algn="just" rtl="1">
              <a:buNone/>
            </a:pPr>
            <a:r>
              <a:rPr lang="ar-SA" sz="3600" b="1" dirty="0" smtClean="0">
                <a:solidFill>
                  <a:srgbClr val="FF0000"/>
                </a:solidFill>
              </a:rPr>
              <a:t>وفق اتفاقية الأمم المتحدة</a:t>
            </a:r>
            <a:r>
              <a:rPr lang="ar-DZ" sz="3600" b="1" dirty="0" smtClean="0">
                <a:solidFill>
                  <a:srgbClr val="FF0000"/>
                </a:solidFill>
              </a:rPr>
              <a:t> ل</a:t>
            </a:r>
            <a:r>
              <a:rPr lang="ar-SA" sz="3600" b="1" dirty="0" smtClean="0">
                <a:solidFill>
                  <a:srgbClr val="FF0000"/>
                </a:solidFill>
              </a:rPr>
              <a:t>لنقل متعدد الوسائط </a:t>
            </a:r>
            <a:r>
              <a:rPr lang="ar-DZ" sz="3600" b="1" dirty="0" smtClean="0">
                <a:solidFill>
                  <a:srgbClr val="FF0000"/>
                </a:solidFill>
              </a:rPr>
              <a:t>(</a:t>
            </a:r>
            <a:r>
              <a:rPr lang="fr-FR" sz="3600" b="1" dirty="0" smtClean="0">
                <a:solidFill>
                  <a:srgbClr val="FF0000"/>
                </a:solidFill>
              </a:rPr>
              <a:t>1980</a:t>
            </a:r>
            <a:r>
              <a:rPr lang="ar-DZ" sz="3600" b="1" dirty="0" smtClean="0">
                <a:solidFill>
                  <a:srgbClr val="FF0000"/>
                </a:solidFill>
              </a:rPr>
              <a:t>):</a:t>
            </a:r>
            <a:endParaRPr lang="fr-FR" sz="3600" b="1" dirty="0" smtClean="0">
              <a:solidFill>
                <a:schemeClr val="bg1"/>
              </a:solidFill>
            </a:endParaRPr>
          </a:p>
        </p:txBody>
      </p:sp>
      <p:sp>
        <p:nvSpPr>
          <p:cNvPr id="4" name="Espace réservé du contenu 2"/>
          <p:cNvSpPr txBox="1">
            <a:spLocks/>
          </p:cNvSpPr>
          <p:nvPr/>
        </p:nvSpPr>
        <p:spPr>
          <a:xfrm>
            <a:off x="304800" y="2590800"/>
            <a:ext cx="8382000" cy="2209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rgbClr val="FF0000"/>
                </a:solidFill>
                <a:effectLst/>
                <a:uLnTx/>
                <a:uFillTx/>
                <a:latin typeface="+mn-lt"/>
                <a:ea typeface="+mn-ea"/>
                <a:cs typeface="+mn-cs"/>
              </a:rPr>
              <a:t>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نقل </a:t>
            </a:r>
            <a:r>
              <a:rPr kumimoji="0" lang="ar-DZ" sz="3200" b="1" i="0" u="sng" strike="noStrike" kern="1200" cap="none" spc="0" normalizeH="0" baseline="0" noProof="0" dirty="0" smtClean="0">
                <a:ln>
                  <a:noFill/>
                </a:ln>
                <a:solidFill>
                  <a:srgbClr val="FF0000"/>
                </a:solidFill>
                <a:effectLst/>
                <a:uLnTx/>
                <a:uFillTx/>
                <a:latin typeface="+mn-lt"/>
                <a:ea typeface="+mn-ea"/>
                <a:cs typeface="+mn-cs"/>
              </a:rPr>
              <a:t>الدولي</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متعدد الوسائط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هو</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 :"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نقل البضائع </a:t>
            </a:r>
            <a:r>
              <a:rPr kumimoji="0" lang="ar-SA" sz="3200" b="1" i="0" u="none" strike="noStrike" kern="1200" cap="none" spc="0" normalizeH="0" baseline="0" noProof="0" dirty="0" err="1" smtClean="0">
                <a:ln>
                  <a:noFill/>
                </a:ln>
                <a:solidFill>
                  <a:srgbClr val="FF0000"/>
                </a:solidFill>
                <a:effectLst/>
                <a:uLnTx/>
                <a:uFillTx/>
                <a:latin typeface="+mn-lt"/>
                <a:ea typeface="+mn-ea"/>
                <a:cs typeface="+mn-cs"/>
              </a:rPr>
              <a:t>بواسطتين</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مختلفتين على الأقل من وسائط النقل على أساس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عقد نقل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من مكان في دولة ما يأخذ فيه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متعهد النقل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البضائع </a:t>
            </a:r>
            <a:r>
              <a:rPr kumimoji="0" lang="ar-SA" sz="3200" b="1" i="0" u="none" strike="noStrike" kern="1200" cap="none" spc="0" normalizeH="0" baseline="0" noProof="0" dirty="0" err="1" smtClean="0">
                <a:ln>
                  <a:noFill/>
                </a:ln>
                <a:solidFill>
                  <a:schemeClr val="bg1"/>
                </a:solidFill>
                <a:effectLst/>
                <a:uLnTx/>
                <a:uFillTx/>
                <a:latin typeface="+mn-lt"/>
                <a:ea typeface="+mn-ea"/>
                <a:cs typeface="+mn-cs"/>
              </a:rPr>
              <a:t>فى</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عهدته إلى مكان التسليم النهائي في الدولة الأخرى ".</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Rectangle 4"/>
          <p:cNvSpPr/>
          <p:nvPr/>
        </p:nvSpPr>
        <p:spPr>
          <a:xfrm>
            <a:off x="2286000" y="685800"/>
            <a:ext cx="6471643" cy="707886"/>
          </a:xfrm>
          <a:prstGeom prst="rect">
            <a:avLst/>
          </a:prstGeom>
        </p:spPr>
        <p:txBody>
          <a:bodyPr wrap="none">
            <a:spAutoFit/>
          </a:bodyPr>
          <a:lstStyle/>
          <a:p>
            <a:pPr algn="r" rtl="1"/>
            <a:r>
              <a:rPr lang="ar-DZ" sz="4000" b="1" dirty="0" smtClean="0">
                <a:solidFill>
                  <a:srgbClr val="FF0000"/>
                </a:solidFill>
              </a:rPr>
              <a:t>1. </a:t>
            </a:r>
            <a:r>
              <a:rPr lang="ar-SA" sz="4000" b="1" dirty="0" smtClean="0">
                <a:solidFill>
                  <a:srgbClr val="FF0000"/>
                </a:solidFill>
              </a:rPr>
              <a:t>تعريف النقل الدولي متعدد الوسائط:</a:t>
            </a:r>
            <a:endParaRPr lang="fr-FR" sz="4000" b="1" dirty="0">
              <a:solidFill>
                <a:srgbClr val="FF0000"/>
              </a:solidFill>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04800" y="1996857"/>
            <a:ext cx="8458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60363" algn="l"/>
              </a:tabLst>
            </a:pPr>
            <a:r>
              <a:rPr kumimoji="0" lang="ar-SA"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إذا كان النقل:</a:t>
            </a:r>
            <a:endParaRPr kumimoji="0" lang="fr-FR" sz="3600" b="1" i="0" u="none" strike="noStrike" cap="none" normalizeH="0" baseline="0" dirty="0" smtClean="0">
              <a:ln>
                <a:noFill/>
              </a:ln>
              <a:solidFill>
                <a:srgbClr val="FF0000"/>
              </a:solidFill>
              <a:effectLst/>
              <a:latin typeface="Arial" pitchFamily="34" charset="0"/>
              <a:cs typeface="Arial" pitchFamily="34" charset="0"/>
            </a:endParaRPr>
          </a:p>
          <a:p>
            <a:pPr lvl="0" algn="justLow" rtl="1" eaLnBrk="0" fontAlgn="base" hangingPunct="0">
              <a:spcBef>
                <a:spcPct val="0"/>
              </a:spcBef>
              <a:spcAft>
                <a:spcPct val="0"/>
              </a:spcAft>
              <a:buFont typeface="Wingdings" pitchFamily="2" charset="2"/>
              <a:buChar char="ü"/>
            </a:pP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بين دولتين أو أكثر</a:t>
            </a: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سمي </a:t>
            </a:r>
            <a:r>
              <a:rPr kumimoji="0" lang="ar-DZ"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الن</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قل</a:t>
            </a:r>
            <a:r>
              <a:rPr kumimoji="0" lang="ar-DZ"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ا</a:t>
            </a:r>
            <a:r>
              <a:rPr lang="ar-SA" sz="3200" b="1" dirty="0" smtClean="0">
                <a:solidFill>
                  <a:srgbClr val="FF0000"/>
                </a:solidFill>
                <a:latin typeface="Times New Roman" pitchFamily="18" charset="0"/>
                <a:ea typeface="Times New Roman" pitchFamily="18" charset="0"/>
                <a:cs typeface="Times New Roman" pitchFamily="18" charset="0"/>
              </a:rPr>
              <a:t>لدولي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متعدد الوسائط</a:t>
            </a: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ar-DZ" sz="3200" b="1"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وبالتالي يخضع للاتفاقيات الدولية أو الإقليمية أو الثنائية .</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a:p>
            <a:pPr marR="0" lvl="0" algn="justLow" defTabSz="914400" rtl="1" eaLnBrk="0" fontAlgn="base" latinLnBrk="0" hangingPunct="0">
              <a:lnSpc>
                <a:spcPct val="100000"/>
              </a:lnSpc>
              <a:spcBef>
                <a:spcPct val="0"/>
              </a:spcBef>
              <a:spcAft>
                <a:spcPct val="0"/>
              </a:spcAft>
              <a:buClrTx/>
              <a:buSzTx/>
              <a:buFont typeface="Wingdings" pitchFamily="2" charset="2"/>
              <a:buChar char="ü"/>
            </a:pP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بين نقطتين في داخل أراضي دولة واحدة</a:t>
            </a: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سمي ب</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النقل متعدد الوسائط الوطني</a:t>
            </a: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وبالتالي </a:t>
            </a: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فهو </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يخضع للتشريع الوطني في الدولة المعنية .</a:t>
            </a:r>
            <a:endParaRPr kumimoji="0" lang="ar-SA" sz="32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2133600"/>
            <a:ext cx="8305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rPr>
              <a:t>    إن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rPr>
              <a:t>النظام المادي </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rPr>
              <a:t>للنقل </a:t>
            </a: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rPr>
              <a:t>متعدد الوسائط (تتابع عدة نظم ووسائل نقل مختلفة)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rPr>
              <a:t>ليس </a:t>
            </a:r>
            <a:r>
              <a:rPr lang="ar-SA" sz="3200" b="1" dirty="0" smtClean="0">
                <a:solidFill>
                  <a:srgbClr val="FF0000"/>
                </a:solidFill>
                <a:latin typeface="Times New Roman" pitchFamily="18" charset="0"/>
                <a:ea typeface="Times New Roman" pitchFamily="18" charset="0"/>
              </a:rPr>
              <a:t>هو </a:t>
            </a:r>
            <a:r>
              <a:rPr kumimoji="0" lang="ar-DZ" sz="3200" b="1" i="0" u="none" strike="noStrike" cap="none" normalizeH="0" baseline="0" dirty="0" err="1" smtClean="0">
                <a:ln>
                  <a:noFill/>
                </a:ln>
                <a:solidFill>
                  <a:srgbClr val="FF0000"/>
                </a:solidFill>
                <a:effectLst/>
                <a:latin typeface="Times New Roman" pitchFamily="18" charset="0"/>
                <a:ea typeface="Times New Roman" pitchFamily="18" charset="0"/>
              </a:rPr>
              <a:t>ال</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rPr>
              <a:t>جديد</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rPr>
              <a:t>، </a:t>
            </a: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rPr>
              <a:t>حيث </a:t>
            </a:r>
            <a:r>
              <a:rPr kumimoji="0" lang="ar-SA" sz="3200" b="1" i="0" u="none" strike="noStrike" cap="none" normalizeH="0" baseline="0" dirty="0" smtClean="0">
                <a:ln>
                  <a:noFill/>
                </a:ln>
                <a:solidFill>
                  <a:schemeClr val="bg1"/>
                </a:solidFill>
                <a:effectLst/>
                <a:latin typeface="Times New Roman" pitchFamily="18" charset="0"/>
                <a:ea typeface="Times New Roman" pitchFamily="18" charset="0"/>
              </a:rPr>
              <a:t>مارسه الإنسان منذ أزمنة بعيدة</a:t>
            </a:r>
            <a:r>
              <a:rPr kumimoji="0" lang="ar-DZ" sz="3200" b="1" i="0" u="none" strike="noStrike" cap="none" normalizeH="0" baseline="0" dirty="0" smtClean="0">
                <a:ln>
                  <a:noFill/>
                </a:ln>
                <a:solidFill>
                  <a:schemeClr val="bg1"/>
                </a:solidFill>
                <a:effectLst/>
                <a:latin typeface="Times New Roman" pitchFamily="18" charset="0"/>
                <a:ea typeface="Times New Roman" pitchFamily="18" charset="0"/>
              </a:rPr>
              <a:t>، ولكن</a:t>
            </a:r>
            <a:r>
              <a:rPr lang="ar-DZ" sz="3200" b="1" dirty="0" smtClean="0">
                <a:solidFill>
                  <a:schemeClr val="bg1"/>
                </a:solidFill>
                <a:latin typeface="Simplified Arabic"/>
                <a:ea typeface="Times New Roman" pitchFamily="18" charset="0"/>
              </a:rPr>
              <a:t> </a:t>
            </a:r>
            <a:r>
              <a:rPr lang="ar-EG" sz="3200" b="1" dirty="0" smtClean="0">
                <a:solidFill>
                  <a:schemeClr val="bg1"/>
                </a:solidFill>
                <a:latin typeface="Simplified Arabic"/>
                <a:ea typeface="Times New Roman" pitchFamily="18" charset="0"/>
              </a:rPr>
              <a:t>الجديد</a:t>
            </a:r>
            <a:r>
              <a:rPr lang="ar-DZ" sz="3200" b="1" dirty="0" smtClean="0">
                <a:solidFill>
                  <a:schemeClr val="bg1"/>
                </a:solidFill>
                <a:latin typeface="Simplified Arabic"/>
                <a:ea typeface="Times New Roman" pitchFamily="18" charset="0"/>
              </a:rPr>
              <a:t> </a:t>
            </a:r>
            <a:r>
              <a:rPr lang="ar-EG" sz="3200" b="1" dirty="0" smtClean="0">
                <a:solidFill>
                  <a:schemeClr val="bg1"/>
                </a:solidFill>
                <a:latin typeface="Simplified Arabic"/>
                <a:ea typeface="Times New Roman" pitchFamily="18" charset="0"/>
              </a:rPr>
              <a:t>هو</a:t>
            </a:r>
            <a:r>
              <a:rPr lang="ar-DZ" sz="3200" b="1" dirty="0" smtClean="0">
                <a:solidFill>
                  <a:schemeClr val="bg1"/>
                </a:solidFill>
                <a:latin typeface="Simplified Arabic"/>
                <a:ea typeface="Times New Roman" pitchFamily="18" charset="0"/>
              </a:rPr>
              <a:t> </a:t>
            </a:r>
            <a:r>
              <a:rPr kumimoji="0" lang="ar-SA" sz="3200" b="1" i="0" u="none" strike="noStrike" cap="none" normalizeH="0" baseline="0" dirty="0" smtClean="0">
                <a:ln>
                  <a:noFill/>
                </a:ln>
                <a:solidFill>
                  <a:srgbClr val="FF0000"/>
                </a:solidFill>
                <a:effectLst/>
                <a:latin typeface="Simplified Arabic"/>
                <a:ea typeface="Times New Roman" pitchFamily="18" charset="0"/>
              </a:rPr>
              <a:t>النظام القانوني</a:t>
            </a:r>
            <a:r>
              <a:rPr lang="ar-SA" sz="3200" u="sng" dirty="0" smtClean="0">
                <a:solidFill>
                  <a:srgbClr val="FF0000"/>
                </a:solidFill>
              </a:rPr>
              <a:t> </a:t>
            </a:r>
            <a:r>
              <a:rPr lang="ar-SA" sz="3200" b="1" dirty="0" smtClean="0">
                <a:solidFill>
                  <a:schemeClr val="bg1"/>
                </a:solidFill>
              </a:rPr>
              <a:t>الذي يحكم ويربط بين تلك الأنظمة أو بعضها </a:t>
            </a:r>
            <a:r>
              <a:rPr lang="ar-SA" sz="3200" b="1" dirty="0" err="1" smtClean="0">
                <a:solidFill>
                  <a:schemeClr val="bg1"/>
                </a:solidFill>
              </a:rPr>
              <a:t>فى</a:t>
            </a:r>
            <a:r>
              <a:rPr lang="ar-SA" sz="3200" b="1" dirty="0" smtClean="0">
                <a:solidFill>
                  <a:schemeClr val="bg1"/>
                </a:solidFill>
              </a:rPr>
              <a:t> عقد واحد هو عقد النقل متعدد الوسائط</a:t>
            </a:r>
            <a:r>
              <a:rPr lang="ar-DZ" sz="3200" dirty="0" smtClean="0">
                <a:solidFill>
                  <a:schemeClr val="bg1"/>
                </a:solidFill>
              </a:rPr>
              <a:t>.</a:t>
            </a:r>
            <a:endParaRPr kumimoji="0" lang="fr-FR" sz="3200" b="1" i="0" u="none" strike="noStrike" cap="none" normalizeH="0" baseline="0" dirty="0" smtClean="0">
              <a:ln>
                <a:noFill/>
              </a:ln>
              <a:solidFill>
                <a:schemeClr val="bg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0"/>
            <a:ext cx="8382000" cy="1143000"/>
          </a:xfrm>
        </p:spPr>
        <p:txBody>
          <a:bodyPr>
            <a:noAutofit/>
          </a:bodyPr>
          <a:lstStyle/>
          <a:p>
            <a:pPr marL="65088" lvl="0" indent="444500" algn="just" rtl="1">
              <a:buClr>
                <a:srgbClr val="FF0000"/>
              </a:buClr>
              <a:buSzPct val="100000"/>
              <a:buFont typeface="Wingdings" pitchFamily="2" charset="2"/>
              <a:buChar char="ü"/>
            </a:pPr>
            <a:r>
              <a:rPr lang="ar-DZ" sz="3200" b="1" dirty="0" smtClean="0">
                <a:solidFill>
                  <a:schemeClr val="bg1"/>
                </a:solidFill>
              </a:rPr>
              <a:t>أن </a:t>
            </a:r>
            <a:r>
              <a:rPr lang="ar-SA" sz="3200" b="1" dirty="0" smtClean="0">
                <a:solidFill>
                  <a:schemeClr val="bg1"/>
                </a:solidFill>
              </a:rPr>
              <a:t>يتم </a:t>
            </a:r>
            <a:r>
              <a:rPr lang="ar-DZ" sz="3200" b="1" dirty="0" smtClean="0">
                <a:solidFill>
                  <a:schemeClr val="bg1"/>
                </a:solidFill>
              </a:rPr>
              <a:t>ب</a:t>
            </a:r>
            <a:r>
              <a:rPr lang="ar-SA" sz="3200" b="1" dirty="0" smtClean="0">
                <a:solidFill>
                  <a:srgbClr val="FF0000"/>
                </a:solidFill>
              </a:rPr>
              <a:t>واسطتي نقل مختلفتين </a:t>
            </a:r>
            <a:r>
              <a:rPr lang="ar-SA" sz="3200" b="1" dirty="0" smtClean="0">
                <a:solidFill>
                  <a:schemeClr val="bg1"/>
                </a:solidFill>
              </a:rPr>
              <a:t>على الأقل، كأن تكون بحرية وسكك حديدية، أو بحرية وجوية، أو برية وجوية </a:t>
            </a:r>
            <a:r>
              <a:rPr lang="ar-DZ" sz="3200" b="1" dirty="0" smtClean="0">
                <a:solidFill>
                  <a:schemeClr val="bg1"/>
                </a:solidFill>
              </a:rPr>
              <a:t>.</a:t>
            </a:r>
            <a:endParaRPr lang="fr-FR" sz="3200" dirty="0"/>
          </a:p>
        </p:txBody>
      </p:sp>
      <p:sp>
        <p:nvSpPr>
          <p:cNvPr id="4" name="Rectangle 3"/>
          <p:cNvSpPr/>
          <p:nvPr/>
        </p:nvSpPr>
        <p:spPr>
          <a:xfrm>
            <a:off x="3292351" y="609600"/>
            <a:ext cx="5205271" cy="707886"/>
          </a:xfrm>
          <a:prstGeom prst="rect">
            <a:avLst/>
          </a:prstGeom>
        </p:spPr>
        <p:txBody>
          <a:bodyPr wrap="none">
            <a:spAutoFit/>
          </a:bodyPr>
          <a:lstStyle/>
          <a:p>
            <a:pPr algn="r" rtl="1"/>
            <a:r>
              <a:rPr lang="ar-DZ" sz="4000" b="1" dirty="0" smtClean="0">
                <a:solidFill>
                  <a:srgbClr val="FF0000"/>
                </a:solidFill>
              </a:rPr>
              <a:t>2. </a:t>
            </a:r>
            <a:r>
              <a:rPr lang="ar-SA" sz="4000" b="1" dirty="0" smtClean="0">
                <a:solidFill>
                  <a:srgbClr val="FF0000"/>
                </a:solidFill>
              </a:rPr>
              <a:t>شروط النقل متعدد الوسائط</a:t>
            </a:r>
            <a:r>
              <a:rPr lang="fr-FR" sz="4000" b="1" dirty="0" smtClean="0">
                <a:solidFill>
                  <a:srgbClr val="FF0000"/>
                </a:solidFill>
              </a:rPr>
              <a:t>:</a:t>
            </a:r>
            <a:endParaRPr lang="fr-FR" sz="4000" b="1" dirty="0">
              <a:solidFill>
                <a:srgbClr val="FF0000"/>
              </a:solidFill>
            </a:endParaRPr>
          </a:p>
        </p:txBody>
      </p:sp>
      <p:sp>
        <p:nvSpPr>
          <p:cNvPr id="6" name="Espace réservé du contenu 2"/>
          <p:cNvSpPr txBox="1">
            <a:spLocks/>
          </p:cNvSpPr>
          <p:nvPr/>
        </p:nvSpPr>
        <p:spPr>
          <a:xfrm>
            <a:off x="304800" y="2971800"/>
            <a:ext cx="8382000" cy="1219200"/>
          </a:xfrm>
          <a:prstGeom prst="rect">
            <a:avLst/>
          </a:prstGeom>
        </p:spPr>
        <p:txBody>
          <a:bodyPr vert="horz">
            <a:noAutofit/>
          </a:bodyPr>
          <a:lstStyle/>
          <a:p>
            <a:pPr marL="65088" marR="0" lvl="0" indent="444500"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أن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يقتصر على نقل </a:t>
            </a:r>
            <a:r>
              <a:rPr kumimoji="0" lang="ar-SA" sz="3200" b="1" i="0" u="sng" strike="noStrike" kern="1200" cap="none" spc="0" normalizeH="0" baseline="0" noProof="0" dirty="0" smtClean="0">
                <a:ln>
                  <a:noFill/>
                </a:ln>
                <a:solidFill>
                  <a:srgbClr val="FF0000"/>
                </a:solidFill>
                <a:effectLst/>
                <a:uLnTx/>
                <a:uFillTx/>
                <a:latin typeface="+mn-lt"/>
                <a:ea typeface="+mn-ea"/>
                <a:cs typeface="+mn-cs"/>
              </a:rPr>
              <a:t>البضائع</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(حاويات غالبا) دون نقل الأشخاص أو المسافرين.</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Espace réservé du contenu 2"/>
          <p:cNvSpPr txBox="1">
            <a:spLocks/>
          </p:cNvSpPr>
          <p:nvPr/>
        </p:nvSpPr>
        <p:spPr>
          <a:xfrm>
            <a:off x="304800" y="4495800"/>
            <a:ext cx="8382000" cy="1600200"/>
          </a:xfrm>
          <a:prstGeom prst="rect">
            <a:avLst/>
          </a:prstGeom>
        </p:spPr>
        <p:txBody>
          <a:bodyPr vert="horz">
            <a:noAutofit/>
          </a:bodyPr>
          <a:lstStyle/>
          <a:p>
            <a:pPr marL="65088" marR="0" lvl="0" indent="444500"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لا يشترط أن يشتمل على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رحلة بحرية</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مثلما تشترطه "قواعد روتردام لسنة 2008 "، باعتبارها في الأصل اتفاقية لتنظيم أحكام النقل البحري كليًا أو جزئيًا</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228600" y="2362200"/>
            <a:ext cx="8610600" cy="1600200"/>
          </a:xfrm>
          <a:prstGeom prst="rect">
            <a:avLst/>
          </a:prstGeom>
        </p:spPr>
        <p:txBody>
          <a:bodyPr vert="horz">
            <a:noAutofit/>
          </a:bodyPr>
          <a:lstStyle/>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يكون النقل </a:t>
            </a:r>
            <a:r>
              <a:rPr kumimoji="0" lang="ar-SA" sz="3200" b="1" i="0" u="sng" strike="noStrike" kern="1200" cap="none" spc="0" normalizeH="0" baseline="0" noProof="0" dirty="0" smtClean="0">
                <a:ln>
                  <a:noFill/>
                </a:ln>
                <a:solidFill>
                  <a:schemeClr val="bg1"/>
                </a:solidFill>
                <a:effectLst/>
                <a:uLnTx/>
                <a:uFillTx/>
                <a:latin typeface="+mn-lt"/>
                <a:ea typeface="+mn-ea"/>
                <a:cs typeface="+mn-cs"/>
              </a:rPr>
              <a:t>دولياً</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أي بين مكانين يقعان في بلدين مختلفتين. فإذا كان بين نقطتين في داخل أراضي دولة، سمي بالنقل المتعدد الوسائط الوطني</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DZ" sz="3200" b="1" i="0" u="none" strike="noStrike" kern="1200" cap="none" spc="0" normalizeH="0" noProof="0" dirty="0" err="1" smtClean="0">
                <a:ln>
                  <a:noFill/>
                </a:ln>
                <a:solidFill>
                  <a:schemeClr val="bg1"/>
                </a:solidFill>
                <a:effectLst/>
                <a:uLnTx/>
                <a:uFillTx/>
                <a:latin typeface="+mn-lt"/>
                <a:ea typeface="+mn-ea"/>
                <a:cs typeface="+mn-cs"/>
              </a:rPr>
              <a:t>و</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يخضع للتشريع الوطني في الدولة المعنية.</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Espace réservé du contenu 2"/>
          <p:cNvSpPr txBox="1">
            <a:spLocks/>
          </p:cNvSpPr>
          <p:nvPr/>
        </p:nvSpPr>
        <p:spPr>
          <a:xfrm>
            <a:off x="228600" y="4267200"/>
            <a:ext cx="8610600" cy="1143000"/>
          </a:xfrm>
          <a:prstGeom prst="rect">
            <a:avLst/>
          </a:prstGeom>
        </p:spPr>
        <p:txBody>
          <a:bodyPr vert="horz">
            <a:noAutofit/>
          </a:bodyPr>
          <a:lstStyle/>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A" sz="3200" b="1" i="0" u="sng" strike="noStrike" kern="1200" cap="none" spc="0" normalizeH="0" baseline="0" noProof="0" dirty="0" smtClean="0">
                <a:ln>
                  <a:noFill/>
                </a:ln>
                <a:solidFill>
                  <a:srgbClr val="FF0000"/>
                </a:solidFill>
                <a:effectLst/>
                <a:uLnTx/>
                <a:uFillTx/>
                <a:latin typeface="+mn-lt"/>
                <a:ea typeface="+mn-ea"/>
                <a:cs typeface="+mn-cs"/>
              </a:rPr>
              <a:t>عقد نقل واحد</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يغطى كافة مراحل النقل يتضمن مسئولية متعهد النقل متعدد الوسائط عن البضاعة خلال مراحل النقل جميعها</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228600" y="5638800"/>
            <a:ext cx="8610600" cy="990600"/>
          </a:xfrm>
          <a:prstGeom prst="rect">
            <a:avLst/>
          </a:prstGeom>
        </p:spPr>
        <p:txBody>
          <a:bodyPr vert="horz">
            <a:noAutofit/>
          </a:bodyPr>
          <a:lstStyle/>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A" sz="3200" b="1" i="0" u="sng" strike="noStrike" kern="1200" cap="none" spc="0" normalizeH="0" baseline="0" noProof="0" dirty="0" smtClean="0">
                <a:ln>
                  <a:noFill/>
                </a:ln>
                <a:solidFill>
                  <a:srgbClr val="FF0000"/>
                </a:solidFill>
                <a:effectLst/>
                <a:uLnTx/>
                <a:uFillTx/>
                <a:latin typeface="+mn-lt"/>
                <a:ea typeface="+mn-ea"/>
                <a:cs typeface="+mn-cs"/>
              </a:rPr>
              <a:t>مستند نقل واحد</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يحدد شروط النقل بكافة مراحله، يسمى بوليصة النقل متعدد الوسائط.</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415</TotalTime>
  <Words>1807</Words>
  <Application>Microsoft Office PowerPoint</Application>
  <PresentationFormat>Affichage à l'écran (4:3)</PresentationFormat>
  <Paragraphs>109</Paragraphs>
  <Slides>38</Slides>
  <Notes>0</Notes>
  <HiddenSlides>0</HiddenSlides>
  <MMClips>5</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Apex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Solution de transport combiné - Cas client Interdiscount</vt:lpstr>
      <vt:lpstr>Diapositive 36</vt:lpstr>
      <vt:lpstr>Diapositive 37</vt:lpstr>
      <vt:lpstr>Diapositive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56</cp:revision>
  <dcterms:created xsi:type="dcterms:W3CDTF">2019-12-07T14:11:27Z</dcterms:created>
  <dcterms:modified xsi:type="dcterms:W3CDTF">2021-02-21T10:04:05Z</dcterms:modified>
</cp:coreProperties>
</file>