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fV6fSA4yXdQiVXbSoHSyRw==" hashData="vdevJdDuaMAkFD/haJZFL6HDDaA="/>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1D2DCA-77F3-422F-B29E-5D61F14A5C60}" type="datetimeFigureOut">
              <a:rPr lang="fr-FR" smtClean="0"/>
              <a:pPr/>
              <a:t>02/01/2021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21B87D-49AE-4408-9E3D-CAD5D2B0833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50D26C3-B9B3-44B8-9805-6939EB94B58F}"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50D26C3-B9B3-44B8-9805-6939EB94B58F}"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dirty="0" smtClean="0"/>
          </a:p>
          <a:p>
            <a:endParaRPr lang="fr-FR" dirty="0"/>
          </a:p>
        </p:txBody>
      </p:sp>
      <p:sp>
        <p:nvSpPr>
          <p:cNvPr id="4" name="Espace réservé du numéro de diapositive 3"/>
          <p:cNvSpPr>
            <a:spLocks noGrp="1"/>
          </p:cNvSpPr>
          <p:nvPr>
            <p:ph type="sldNum" sz="quarter" idx="10"/>
          </p:nvPr>
        </p:nvSpPr>
        <p:spPr/>
        <p:txBody>
          <a:bodyPr/>
          <a:lstStyle/>
          <a:p>
            <a:fld id="{150D26C3-B9B3-44B8-9805-6939EB94B58F}" type="slidenum">
              <a:rPr lang="fr-FR" smtClean="0"/>
              <a:pPr/>
              <a:t>7</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50D26C3-B9B3-44B8-9805-6939EB94B58F}" type="slidenum">
              <a:rPr lang="fr-FR" smtClean="0"/>
              <a:pPr/>
              <a:t>8</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50D26C3-B9B3-44B8-9805-6939EB94B58F}" type="slidenum">
              <a:rPr lang="fr-FR" smtClean="0"/>
              <a:pPr/>
              <a:t>12</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50D26C3-B9B3-44B8-9805-6939EB94B58F}"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46504B-6406-4D78-A9DD-627CA0A3FEA8}" type="datetimeFigureOut">
              <a:rPr lang="fr-FR" smtClean="0"/>
              <a:pPr/>
              <a:t>02/01/2021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0BC73D-AED2-426B-8804-1E72663CF22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46504B-6406-4D78-A9DD-627CA0A3FEA8}" type="datetimeFigureOut">
              <a:rPr lang="fr-FR" smtClean="0"/>
              <a:pPr/>
              <a:t>02/01/2021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BC73D-AED2-426B-8804-1E72663CF22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548680"/>
            <a:ext cx="6788269" cy="646331"/>
          </a:xfrm>
          <a:prstGeom prst="rect">
            <a:avLst/>
          </a:prstGeom>
        </p:spPr>
        <p:txBody>
          <a:bodyPr wrap="none">
            <a:spAutoFit/>
          </a:bodyPr>
          <a:lstStyle/>
          <a:p>
            <a:r>
              <a:rPr lang="fr-FR" sz="3600" b="1" dirty="0" smtClean="0">
                <a:solidFill>
                  <a:srgbClr val="FF33CC"/>
                </a:solidFill>
              </a:rPr>
              <a:t>II.3.2.- Les systèmes de production</a:t>
            </a:r>
            <a:endParaRPr lang="fr-FR" sz="3600" dirty="0">
              <a:solidFill>
                <a:srgbClr val="FF33CC"/>
              </a:solidFill>
            </a:endParaRPr>
          </a:p>
        </p:txBody>
      </p:sp>
      <p:sp>
        <p:nvSpPr>
          <p:cNvPr id="6145" name="Rectangle 1"/>
          <p:cNvSpPr>
            <a:spLocks noChangeArrowheads="1"/>
          </p:cNvSpPr>
          <p:nvPr/>
        </p:nvSpPr>
        <p:spPr bwMode="auto">
          <a:xfrm>
            <a:off x="323528" y="2420888"/>
            <a:ext cx="8429652"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effectLst/>
                <a:latin typeface="Arial" pitchFamily="34" charset="0"/>
                <a:ea typeface="Times New Roman" pitchFamily="18" charset="0"/>
                <a:cs typeface="Arial" pitchFamily="34" charset="0"/>
              </a:rPr>
              <a:t>l’engouement suscité par la mise en valeur des terres dans les régions sahariennes a permis l’introduction de nouveau systèmes de production basés sur:</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600" b="1" i="0" u="none" strike="noStrike" cap="none" normalizeH="0" baseline="0" dirty="0" smtClean="0">
              <a:ln>
                <a:noFill/>
              </a:ln>
              <a:effectLst/>
              <a:latin typeface="Arial" pitchFamily="34" charset="0"/>
              <a:ea typeface="Times New Roman"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6145"/>
                                        </p:tgtEl>
                                        <p:attrNameLst>
                                          <p:attrName>style.visibility</p:attrName>
                                        </p:attrNameLst>
                                      </p:cBhvr>
                                      <p:to>
                                        <p:strVal val="visible"/>
                                      </p:to>
                                    </p:set>
                                    <p:anim calcmode="lin" valueType="num">
                                      <p:cBhvr>
                                        <p:cTn id="12" dur="1000" fill="hold"/>
                                        <p:tgtEl>
                                          <p:spTgt spid="6145"/>
                                        </p:tgtEl>
                                        <p:attrNameLst>
                                          <p:attrName>ppt_w</p:attrName>
                                        </p:attrNameLst>
                                      </p:cBhvr>
                                      <p:tavLst>
                                        <p:tav tm="0">
                                          <p:val>
                                            <p:strVal val="#ppt_w+.3"/>
                                          </p:val>
                                        </p:tav>
                                        <p:tav tm="100000">
                                          <p:val>
                                            <p:strVal val="#ppt_w"/>
                                          </p:val>
                                        </p:tav>
                                      </p:tavLst>
                                    </p:anim>
                                    <p:anim calcmode="lin" valueType="num">
                                      <p:cBhvr>
                                        <p:cTn id="13" dur="1000" fill="hold"/>
                                        <p:tgtEl>
                                          <p:spTgt spid="6145"/>
                                        </p:tgtEl>
                                        <p:attrNameLst>
                                          <p:attrName>ppt_h</p:attrName>
                                        </p:attrNameLst>
                                      </p:cBhvr>
                                      <p:tavLst>
                                        <p:tav tm="0">
                                          <p:val>
                                            <p:strVal val="#ppt_h"/>
                                          </p:val>
                                        </p:tav>
                                        <p:tav tm="100000">
                                          <p:val>
                                            <p:strVal val="#ppt_h"/>
                                          </p:val>
                                        </p:tav>
                                      </p:tavLst>
                                    </p:anim>
                                    <p:animEffect transition="in" filter="fade">
                                      <p:cBhvr>
                                        <p:cTn id="14" dur="10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14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1"/>
          <p:cNvSpPr>
            <a:spLocks noChangeArrowheads="1"/>
          </p:cNvSpPr>
          <p:nvPr/>
        </p:nvSpPr>
        <p:spPr bwMode="auto">
          <a:xfrm>
            <a:off x="166862" y="1714488"/>
            <a:ext cx="8402493" cy="19389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Avec un effectif de 11.948 têtes soit tout juste 0,74% de </a:t>
            </a:r>
          </a:p>
          <a:p>
            <a:pPr marL="0" marR="0" lvl="0" indent="0" algn="just"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l’effectif national, cette activité est d’importance très dérisoire </a:t>
            </a:r>
          </a:p>
          <a:p>
            <a:pPr marL="0" marR="0" lvl="0" indent="0" algn="just"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et ne peut connaître d’essor notable que sur la base d’une </a:t>
            </a:r>
          </a:p>
          <a:p>
            <a:pPr marL="0" marR="0" lvl="0" indent="0" algn="just"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audacieuse politique de développement à stratégie raisonnée</a:t>
            </a:r>
          </a:p>
          <a:p>
            <a:pPr marL="0" marR="0" lvl="0" indent="0" algn="just"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 et non approximative et aventureuse.</a:t>
            </a:r>
            <a:endParaRPr kumimoji="0" lang="fr-FR" sz="2400" b="1" i="0" u="none" strike="noStrike" cap="none" normalizeH="0" baseline="0" dirty="0" smtClean="0">
              <a:ln>
                <a:noFill/>
              </a:ln>
              <a:effectLst/>
              <a:latin typeface="Times New Roman" pitchFamily="18" charset="0"/>
              <a:cs typeface="Times New Roman" pitchFamily="18" charset="0"/>
            </a:endParaRPr>
          </a:p>
        </p:txBody>
      </p:sp>
      <p:sp>
        <p:nvSpPr>
          <p:cNvPr id="3" name="Rectangle 2"/>
          <p:cNvSpPr/>
          <p:nvPr/>
        </p:nvSpPr>
        <p:spPr>
          <a:xfrm>
            <a:off x="206982" y="928670"/>
            <a:ext cx="4007828" cy="584775"/>
          </a:xfrm>
          <a:prstGeom prst="rect">
            <a:avLst/>
          </a:prstGeom>
        </p:spPr>
        <p:txBody>
          <a:bodyPr wrap="none">
            <a:spAutoFit/>
          </a:bodyPr>
          <a:lstStyle/>
          <a:p>
            <a:r>
              <a:rPr lang="fr-FR" sz="3200" b="1" dirty="0" smtClean="0">
                <a:solidFill>
                  <a:srgbClr val="FF33CC"/>
                </a:solidFill>
                <a:latin typeface="TimesNewRomanPS-BoldMT"/>
                <a:ea typeface="Times New Roman" pitchFamily="18" charset="0"/>
                <a:cs typeface="Arial" pitchFamily="34" charset="0"/>
              </a:rPr>
              <a:t>c.-Elevage bovins : </a:t>
            </a:r>
            <a:endParaRPr lang="fr-FR" sz="3200" dirty="0">
              <a:solidFill>
                <a:srgbClr val="FF33CC"/>
              </a:solidFill>
            </a:endParaRPr>
          </a:p>
        </p:txBody>
      </p:sp>
      <p:sp>
        <p:nvSpPr>
          <p:cNvPr id="4" name="Rectangle 3"/>
          <p:cNvSpPr/>
          <p:nvPr/>
        </p:nvSpPr>
        <p:spPr>
          <a:xfrm>
            <a:off x="0" y="4572008"/>
            <a:ext cx="9144000" cy="1938992"/>
          </a:xfrm>
          <a:prstGeom prst="rect">
            <a:avLst/>
          </a:prstGeom>
        </p:spPr>
        <p:txBody>
          <a:bodyPr wrap="square">
            <a:spAutoFit/>
          </a:bodyPr>
          <a:lstStyle/>
          <a:p>
            <a:pPr algn="l"/>
            <a:r>
              <a:rPr lang="fr-FR" sz="2400" b="1" dirty="0" smtClean="0">
                <a:latin typeface="Times New Roman" pitchFamily="18" charset="0"/>
                <a:cs typeface="Times New Roman" pitchFamily="18" charset="0"/>
              </a:rPr>
              <a:t>Cette espèce avec ses 1.303.322 têtes qui représente plus de 28% du total national pourrait voir son effectif évoluer à travers une meilleure valorisation de ses capacités productives particulièrement laitières, par la prise en charge des différentes contraintes limitant son développement. </a:t>
            </a:r>
            <a:endParaRPr lang="fr-FR" sz="2400" b="1" dirty="0">
              <a:latin typeface="Times New Roman" pitchFamily="18" charset="0"/>
              <a:cs typeface="Times New Roman" pitchFamily="18" charset="0"/>
            </a:endParaRPr>
          </a:p>
        </p:txBody>
      </p:sp>
      <p:sp>
        <p:nvSpPr>
          <p:cNvPr id="5" name="Rectangle 4"/>
          <p:cNvSpPr/>
          <p:nvPr/>
        </p:nvSpPr>
        <p:spPr>
          <a:xfrm>
            <a:off x="77699" y="3857628"/>
            <a:ext cx="3422732" cy="584775"/>
          </a:xfrm>
          <a:prstGeom prst="rect">
            <a:avLst/>
          </a:prstGeom>
        </p:spPr>
        <p:txBody>
          <a:bodyPr wrap="none">
            <a:spAutoFit/>
          </a:bodyPr>
          <a:lstStyle/>
          <a:p>
            <a:r>
              <a:rPr lang="fr-FR" sz="3200" b="1" dirty="0" smtClean="0">
                <a:solidFill>
                  <a:srgbClr val="FF33CC"/>
                </a:solidFill>
                <a:latin typeface="Times New Roman" pitchFamily="18" charset="0"/>
                <a:cs typeface="Times New Roman" pitchFamily="18" charset="0"/>
              </a:rPr>
              <a:t>d.-Elevage caprins</a:t>
            </a:r>
            <a:endParaRPr lang="fr-FR" sz="3200" dirty="0">
              <a:solidFill>
                <a:srgbClr val="FF33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51553"/>
                                        </p:tgtEl>
                                        <p:attrNameLst>
                                          <p:attrName>style.visibility</p:attrName>
                                        </p:attrNameLst>
                                      </p:cBhvr>
                                      <p:to>
                                        <p:strVal val="visible"/>
                                      </p:to>
                                    </p:set>
                                    <p:animEffect transition="in" filter="wipe(down)">
                                      <p:cBhvr>
                                        <p:cTn id="15" dur="580">
                                          <p:stCondLst>
                                            <p:cond delay="0"/>
                                          </p:stCondLst>
                                        </p:cTn>
                                        <p:tgtEl>
                                          <p:spTgt spid="151553"/>
                                        </p:tgtEl>
                                      </p:cBhvr>
                                    </p:animEffect>
                                    <p:anim calcmode="lin" valueType="num">
                                      <p:cBhvr>
                                        <p:cTn id="16" dur="1822" tmFilter="0,0; 0.14,0.36; 0.43,0.73; 0.71,0.91; 1.0,1.0">
                                          <p:stCondLst>
                                            <p:cond delay="0"/>
                                          </p:stCondLst>
                                        </p:cTn>
                                        <p:tgtEl>
                                          <p:spTgt spid="15155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5155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5155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5155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51553"/>
                                        </p:tgtEl>
                                        <p:attrNameLst>
                                          <p:attrName>ppt_y</p:attrName>
                                        </p:attrNameLst>
                                      </p:cBhvr>
                                      <p:tavLst>
                                        <p:tav tm="0" fmla="#ppt_y-sin(pi*$)/81">
                                          <p:val>
                                            <p:fltVal val="0"/>
                                          </p:val>
                                        </p:tav>
                                        <p:tav tm="100000">
                                          <p:val>
                                            <p:fltVal val="1"/>
                                          </p:val>
                                        </p:tav>
                                      </p:tavLst>
                                    </p:anim>
                                    <p:animScale>
                                      <p:cBhvr>
                                        <p:cTn id="21" dur="26">
                                          <p:stCondLst>
                                            <p:cond delay="650"/>
                                          </p:stCondLst>
                                        </p:cTn>
                                        <p:tgtEl>
                                          <p:spTgt spid="151553"/>
                                        </p:tgtEl>
                                      </p:cBhvr>
                                      <p:to x="100000" y="60000"/>
                                    </p:animScale>
                                    <p:animScale>
                                      <p:cBhvr>
                                        <p:cTn id="22" dur="166" decel="50000">
                                          <p:stCondLst>
                                            <p:cond delay="676"/>
                                          </p:stCondLst>
                                        </p:cTn>
                                        <p:tgtEl>
                                          <p:spTgt spid="151553"/>
                                        </p:tgtEl>
                                      </p:cBhvr>
                                      <p:to x="100000" y="100000"/>
                                    </p:animScale>
                                    <p:animScale>
                                      <p:cBhvr>
                                        <p:cTn id="23" dur="26">
                                          <p:stCondLst>
                                            <p:cond delay="1312"/>
                                          </p:stCondLst>
                                        </p:cTn>
                                        <p:tgtEl>
                                          <p:spTgt spid="151553"/>
                                        </p:tgtEl>
                                      </p:cBhvr>
                                      <p:to x="100000" y="80000"/>
                                    </p:animScale>
                                    <p:animScale>
                                      <p:cBhvr>
                                        <p:cTn id="24" dur="166" decel="50000">
                                          <p:stCondLst>
                                            <p:cond delay="1338"/>
                                          </p:stCondLst>
                                        </p:cTn>
                                        <p:tgtEl>
                                          <p:spTgt spid="151553"/>
                                        </p:tgtEl>
                                      </p:cBhvr>
                                      <p:to x="100000" y="100000"/>
                                    </p:animScale>
                                    <p:animScale>
                                      <p:cBhvr>
                                        <p:cTn id="25" dur="26">
                                          <p:stCondLst>
                                            <p:cond delay="1642"/>
                                          </p:stCondLst>
                                        </p:cTn>
                                        <p:tgtEl>
                                          <p:spTgt spid="151553"/>
                                        </p:tgtEl>
                                      </p:cBhvr>
                                      <p:to x="100000" y="90000"/>
                                    </p:animScale>
                                    <p:animScale>
                                      <p:cBhvr>
                                        <p:cTn id="26" dur="166" decel="50000">
                                          <p:stCondLst>
                                            <p:cond delay="1668"/>
                                          </p:stCondLst>
                                        </p:cTn>
                                        <p:tgtEl>
                                          <p:spTgt spid="151553"/>
                                        </p:tgtEl>
                                      </p:cBhvr>
                                      <p:to x="100000" y="100000"/>
                                    </p:animScale>
                                    <p:animScale>
                                      <p:cBhvr>
                                        <p:cTn id="27" dur="26">
                                          <p:stCondLst>
                                            <p:cond delay="1808"/>
                                          </p:stCondLst>
                                        </p:cTn>
                                        <p:tgtEl>
                                          <p:spTgt spid="151553"/>
                                        </p:tgtEl>
                                      </p:cBhvr>
                                      <p:to x="100000" y="95000"/>
                                    </p:animScale>
                                    <p:animScale>
                                      <p:cBhvr>
                                        <p:cTn id="28" dur="166" decel="50000">
                                          <p:stCondLst>
                                            <p:cond delay="1834"/>
                                          </p:stCondLst>
                                        </p:cTn>
                                        <p:tgtEl>
                                          <p:spTgt spid="151553"/>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15"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 calcmode="lin" valueType="num">
                                      <p:cBhvr>
                                        <p:cTn id="3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580">
                                          <p:stCondLst>
                                            <p:cond delay="0"/>
                                          </p:stCondLst>
                                        </p:cTn>
                                        <p:tgtEl>
                                          <p:spTgt spid="4"/>
                                        </p:tgtEl>
                                      </p:cBhvr>
                                    </p:animEffect>
                                    <p:anim calcmode="lin" valueType="num">
                                      <p:cBhvr>
                                        <p:cTn id="4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7" dur="26">
                                          <p:stCondLst>
                                            <p:cond delay="650"/>
                                          </p:stCondLst>
                                        </p:cTn>
                                        <p:tgtEl>
                                          <p:spTgt spid="4"/>
                                        </p:tgtEl>
                                      </p:cBhvr>
                                      <p:to x="100000" y="60000"/>
                                    </p:animScale>
                                    <p:animScale>
                                      <p:cBhvr>
                                        <p:cTn id="48" dur="166" decel="50000">
                                          <p:stCondLst>
                                            <p:cond delay="676"/>
                                          </p:stCondLst>
                                        </p:cTn>
                                        <p:tgtEl>
                                          <p:spTgt spid="4"/>
                                        </p:tgtEl>
                                      </p:cBhvr>
                                      <p:to x="100000" y="100000"/>
                                    </p:animScale>
                                    <p:animScale>
                                      <p:cBhvr>
                                        <p:cTn id="49" dur="26">
                                          <p:stCondLst>
                                            <p:cond delay="1312"/>
                                          </p:stCondLst>
                                        </p:cTn>
                                        <p:tgtEl>
                                          <p:spTgt spid="4"/>
                                        </p:tgtEl>
                                      </p:cBhvr>
                                      <p:to x="100000" y="80000"/>
                                    </p:animScale>
                                    <p:animScale>
                                      <p:cBhvr>
                                        <p:cTn id="50" dur="166" decel="50000">
                                          <p:stCondLst>
                                            <p:cond delay="1338"/>
                                          </p:stCondLst>
                                        </p:cTn>
                                        <p:tgtEl>
                                          <p:spTgt spid="4"/>
                                        </p:tgtEl>
                                      </p:cBhvr>
                                      <p:to x="100000" y="100000"/>
                                    </p:animScale>
                                    <p:animScale>
                                      <p:cBhvr>
                                        <p:cTn id="51" dur="26">
                                          <p:stCondLst>
                                            <p:cond delay="1642"/>
                                          </p:stCondLst>
                                        </p:cTn>
                                        <p:tgtEl>
                                          <p:spTgt spid="4"/>
                                        </p:tgtEl>
                                      </p:cBhvr>
                                      <p:to x="100000" y="90000"/>
                                    </p:animScale>
                                    <p:animScale>
                                      <p:cBhvr>
                                        <p:cTn id="52" dur="166" decel="50000">
                                          <p:stCondLst>
                                            <p:cond delay="1668"/>
                                          </p:stCondLst>
                                        </p:cTn>
                                        <p:tgtEl>
                                          <p:spTgt spid="4"/>
                                        </p:tgtEl>
                                      </p:cBhvr>
                                      <p:to x="100000" y="100000"/>
                                    </p:animScale>
                                    <p:animScale>
                                      <p:cBhvr>
                                        <p:cTn id="53" dur="26">
                                          <p:stCondLst>
                                            <p:cond delay="1808"/>
                                          </p:stCondLst>
                                        </p:cTn>
                                        <p:tgtEl>
                                          <p:spTgt spid="4"/>
                                        </p:tgtEl>
                                      </p:cBhvr>
                                      <p:to x="100000" y="95000"/>
                                    </p:animScale>
                                    <p:animScale>
                                      <p:cBhvr>
                                        <p:cTn id="5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3" grpId="0"/>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492896"/>
            <a:ext cx="8001024" cy="1200329"/>
          </a:xfrm>
          <a:prstGeom prst="rect">
            <a:avLst/>
          </a:prstGeom>
        </p:spPr>
        <p:txBody>
          <a:bodyPr wrap="square">
            <a:spAutoFit/>
          </a:bodyPr>
          <a:lstStyle/>
          <a:p>
            <a:pPr algn="l"/>
            <a:r>
              <a:rPr lang="fr-FR" sz="3600" b="1" dirty="0" smtClean="0">
                <a:latin typeface="Times New Roman" pitchFamily="18" charset="0"/>
                <a:cs typeface="Times New Roman" pitchFamily="18" charset="0"/>
              </a:rPr>
              <a:t>Chapitre III.- Interactions entre les composantes de l’écosystème oasien</a:t>
            </a:r>
            <a:endParaRPr lang="fr-FR" sz="3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2422090"/>
            <a:ext cx="8429684" cy="1292662"/>
          </a:xfrm>
          <a:prstGeom prst="rect">
            <a:avLst/>
          </a:prstGeom>
        </p:spPr>
        <p:txBody>
          <a:bodyPr wrap="square">
            <a:spAutoFit/>
          </a:bodyPr>
          <a:lstStyle/>
          <a:p>
            <a:pPr algn="l"/>
            <a:r>
              <a:rPr lang="fr-FR" sz="2600" b="1" dirty="0" smtClean="0">
                <a:latin typeface="Times New Roman" pitchFamily="18" charset="0"/>
                <a:cs typeface="Times New Roman" pitchFamily="18" charset="0"/>
              </a:rPr>
              <a:t>il existe  une relation et des interactions entre la ressource en eau, les différents types de sol et leur fertilité et la biocénose en présence</a:t>
            </a:r>
            <a:endParaRPr lang="fr-FR" sz="26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780928"/>
            <a:ext cx="8215370" cy="1200329"/>
          </a:xfrm>
          <a:prstGeom prst="rect">
            <a:avLst/>
          </a:prstGeom>
        </p:spPr>
        <p:txBody>
          <a:bodyPr wrap="square">
            <a:spAutoFit/>
          </a:bodyPr>
          <a:lstStyle/>
          <a:p>
            <a:r>
              <a:rPr lang="fr-FR" sz="2400" b="1" dirty="0" smtClean="0"/>
              <a:t>La végétation , par la diversité de ses espèces et  la répartition verticale des essences en 3 strates,  arborescente, arbustive et cultures sous jacentes crée:</a:t>
            </a:r>
            <a:endParaRPr lang="fr-FR" sz="2400" b="1" dirty="0"/>
          </a:p>
        </p:txBody>
      </p:sp>
      <p:sp>
        <p:nvSpPr>
          <p:cNvPr id="3" name="Rectangle 2"/>
          <p:cNvSpPr/>
          <p:nvPr/>
        </p:nvSpPr>
        <p:spPr>
          <a:xfrm>
            <a:off x="1089310" y="714356"/>
            <a:ext cx="3771032" cy="646331"/>
          </a:xfrm>
          <a:prstGeom prst="rect">
            <a:avLst/>
          </a:prstGeom>
        </p:spPr>
        <p:txBody>
          <a:bodyPr wrap="none">
            <a:spAutoFit/>
          </a:bodyPr>
          <a:lstStyle/>
          <a:p>
            <a:r>
              <a:rPr lang="fr-FR" sz="3600" b="1" dirty="0" smtClean="0">
                <a:solidFill>
                  <a:srgbClr val="FF0000"/>
                </a:solidFill>
              </a:rPr>
              <a:t> rôle de végétation</a:t>
            </a:r>
            <a:endParaRPr lang="fr-F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par>
                          <p:cTn id="15" fill="hold">
                            <p:stCondLst>
                              <p:cond delay="1000"/>
                            </p:stCondLst>
                            <p:childTnLst>
                              <p:par>
                                <p:cTn id="16" presetID="15" presetClass="entr" presetSubtype="0"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1000" fill="hold"/>
                                        <p:tgtEl>
                                          <p:spTgt spid="2"/>
                                        </p:tgtEl>
                                        <p:attrNameLst>
                                          <p:attrName>ppt_w</p:attrName>
                                        </p:attrNameLst>
                                      </p:cBhvr>
                                      <p:tavLst>
                                        <p:tav tm="0">
                                          <p:val>
                                            <p:fltVal val="0"/>
                                          </p:val>
                                        </p:tav>
                                        <p:tav tm="100000">
                                          <p:val>
                                            <p:strVal val="#ppt_w"/>
                                          </p:val>
                                        </p:tav>
                                      </p:tavLst>
                                    </p:anim>
                                    <p:anim calcmode="lin" valueType="num">
                                      <p:cBhvr>
                                        <p:cTn id="19" dur="1000" fill="hold"/>
                                        <p:tgtEl>
                                          <p:spTgt spid="2"/>
                                        </p:tgtEl>
                                        <p:attrNameLst>
                                          <p:attrName>ppt_h</p:attrName>
                                        </p:attrNameLst>
                                      </p:cBhvr>
                                      <p:tavLst>
                                        <p:tav tm="0">
                                          <p:val>
                                            <p:fltVal val="0"/>
                                          </p:val>
                                        </p:tav>
                                        <p:tav tm="100000">
                                          <p:val>
                                            <p:strVal val="#ppt_h"/>
                                          </p:val>
                                        </p:tav>
                                      </p:tavLst>
                                    </p:anim>
                                    <p:anim calcmode="lin" valueType="num">
                                      <p:cBhvr>
                                        <p:cTn id="20"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476672"/>
            <a:ext cx="885828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Un effet brise vent et réduction de l’ensablement des parcelles induit par les érosions éoliennes et les ruissellements</a:t>
            </a:r>
          </a:p>
          <a:p>
            <a:pPr marL="0" marR="0" lvl="0" indent="0" algn="justLow" defTabSz="914400" rtl="0" eaLnBrk="1" fontAlgn="base" latinLnBrk="0" hangingPunct="1">
              <a:lnSpc>
                <a:spcPct val="100000"/>
              </a:lnSpc>
              <a:spcBef>
                <a:spcPct val="0"/>
              </a:spcBef>
              <a:spcAft>
                <a:spcPct val="0"/>
              </a:spcAft>
              <a:buClrTx/>
              <a:buSzTx/>
              <a:tabLst/>
            </a:pPr>
            <a:endParaRPr kumimoji="0" lang="fr-FR" sz="2400" b="1" i="0" u="none" strike="noStrike" cap="none" normalizeH="0" baseline="0" dirty="0" smtClean="0">
              <a:ln>
                <a:noFill/>
              </a:ln>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Un micro climat, induit par le couvert de la strate arborescente, qui garantit le bon développement des cultures basses. Ces dernières à</a:t>
            </a:r>
            <a:r>
              <a:rPr kumimoji="0" lang="fr-FR" sz="2400" b="1" i="0" u="none" strike="noStrike" cap="none" normalizeH="0" dirty="0" smtClean="0">
                <a:ln>
                  <a:noFill/>
                </a:ln>
                <a:effectLst/>
                <a:latin typeface="Times New Roman" pitchFamily="18" charset="0"/>
                <a:ea typeface="Times New Roman" pitchFamily="18" charset="0"/>
                <a:cs typeface="Times New Roman" pitchFamily="18" charset="0"/>
              </a:rPr>
              <a:t> </a:t>
            </a: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travers</a:t>
            </a:r>
            <a:r>
              <a:rPr kumimoji="0" lang="fr-FR" sz="2400" b="1" i="0" u="none" strike="noStrike" cap="none" normalizeH="0" dirty="0" smtClean="0">
                <a:ln>
                  <a:noFill/>
                </a:ln>
                <a:effectLst/>
                <a:latin typeface="Times New Roman" pitchFamily="18" charset="0"/>
                <a:ea typeface="Times New Roman" pitchFamily="18" charset="0"/>
                <a:cs typeface="Times New Roman" pitchFamily="18" charset="0"/>
              </a:rPr>
              <a:t> </a:t>
            </a: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leur taux de recouvrement très élevé favorisent également ce micro climat</a:t>
            </a:r>
          </a:p>
          <a:p>
            <a:pPr marL="0" marR="0" lvl="0" indent="0" algn="justLow" defTabSz="914400" rtl="0" eaLnBrk="0" fontAlgn="base" latinLnBrk="0" hangingPunct="0">
              <a:lnSpc>
                <a:spcPct val="100000"/>
              </a:lnSpc>
              <a:spcBef>
                <a:spcPct val="0"/>
              </a:spcBef>
              <a:spcAft>
                <a:spcPct val="0"/>
              </a:spcAft>
              <a:buClrTx/>
              <a:buSzTx/>
              <a:tabLst/>
            </a:pPr>
            <a:endParaRPr kumimoji="0" lang="fr-FR" sz="2400" b="1" i="0" u="none" strike="noStrike" cap="none" normalizeH="0" baseline="0" dirty="0" smtClean="0">
              <a:ln>
                <a:noFill/>
              </a:ln>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Réduction de l’évapotranspiration et par conséquent réduction du risque de dessèchement</a:t>
            </a:r>
            <a:endParaRPr kumimoji="0" lang="fr-FR" sz="2400" b="1"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60417">
                                            <p:txEl>
                                              <p:pRg st="0" end="0"/>
                                            </p:txEl>
                                          </p:spTgt>
                                        </p:tgtEl>
                                        <p:attrNameLst>
                                          <p:attrName>style.visibility</p:attrName>
                                        </p:attrNameLst>
                                      </p:cBhvr>
                                      <p:to>
                                        <p:strVal val="visible"/>
                                      </p:to>
                                    </p:set>
                                    <p:anim calcmode="lin" valueType="num">
                                      <p:cBhvr>
                                        <p:cTn id="7" dur="1000" fill="hold"/>
                                        <p:tgtEl>
                                          <p:spTgt spid="6041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041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041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041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60417">
                                            <p:txEl>
                                              <p:pRg st="2" end="2"/>
                                            </p:txEl>
                                          </p:spTgt>
                                        </p:tgtEl>
                                        <p:attrNameLst>
                                          <p:attrName>style.visibility</p:attrName>
                                        </p:attrNameLst>
                                      </p:cBhvr>
                                      <p:to>
                                        <p:strVal val="visible"/>
                                      </p:to>
                                    </p:set>
                                    <p:anim calcmode="lin" valueType="num">
                                      <p:cBhvr>
                                        <p:cTn id="15" dur="1000" fill="hold"/>
                                        <p:tgtEl>
                                          <p:spTgt spid="60417">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60417">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6041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041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60417">
                                            <p:txEl>
                                              <p:pRg st="4" end="4"/>
                                            </p:txEl>
                                          </p:spTgt>
                                        </p:tgtEl>
                                        <p:attrNameLst>
                                          <p:attrName>style.visibility</p:attrName>
                                        </p:attrNameLst>
                                      </p:cBhvr>
                                      <p:to>
                                        <p:strVal val="visible"/>
                                      </p:to>
                                    </p:set>
                                    <p:anim calcmode="lin" valueType="num">
                                      <p:cBhvr>
                                        <p:cTn id="23" dur="1000" fill="hold"/>
                                        <p:tgtEl>
                                          <p:spTgt spid="60417">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60417">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6041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6041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276872"/>
            <a:ext cx="4611391" cy="461665"/>
          </a:xfrm>
          <a:prstGeom prst="rect">
            <a:avLst/>
          </a:prstGeom>
        </p:spPr>
        <p:txBody>
          <a:bodyPr wrap="none">
            <a:spAutoFit/>
          </a:bodyPr>
          <a:lstStyle/>
          <a:p>
            <a:pPr lvl="0" fontAlgn="base">
              <a:spcBef>
                <a:spcPct val="0"/>
              </a:spcBef>
              <a:spcAft>
                <a:spcPct val="0"/>
              </a:spcAft>
              <a:buFontTx/>
              <a:buChar char="•"/>
            </a:pPr>
            <a:r>
              <a:rPr lang="fr-FR" sz="2400" b="1" dirty="0" smtClean="0">
                <a:latin typeface="Times New Roman" pitchFamily="18" charset="0"/>
                <a:ea typeface="Times New Roman" pitchFamily="18" charset="0"/>
                <a:cs typeface="Times New Roman" pitchFamily="18" charset="0"/>
              </a:rPr>
              <a:t>Réduction des pertes sur récoltes</a:t>
            </a:r>
          </a:p>
        </p:txBody>
      </p:sp>
      <p:sp>
        <p:nvSpPr>
          <p:cNvPr id="3" name="Rectangle 2"/>
          <p:cNvSpPr/>
          <p:nvPr/>
        </p:nvSpPr>
        <p:spPr>
          <a:xfrm>
            <a:off x="0" y="2996952"/>
            <a:ext cx="8892480" cy="1200329"/>
          </a:xfrm>
          <a:prstGeom prst="rect">
            <a:avLst/>
          </a:prstGeom>
        </p:spPr>
        <p:txBody>
          <a:bodyPr wrap="square">
            <a:spAutoFit/>
          </a:bodyPr>
          <a:lstStyle/>
          <a:p>
            <a:pPr lvl="0" eaLnBrk="0" fontAlgn="base" hangingPunct="0">
              <a:spcBef>
                <a:spcPct val="0"/>
              </a:spcBef>
              <a:spcAft>
                <a:spcPct val="0"/>
              </a:spcAft>
              <a:buFontTx/>
              <a:buChar char="•"/>
            </a:pPr>
            <a:r>
              <a:rPr lang="fr-FR" sz="2400" b="1" dirty="0" smtClean="0">
                <a:latin typeface="Times New Roman" pitchFamily="18" charset="0"/>
                <a:ea typeface="Times New Roman" pitchFamily="18" charset="0"/>
                <a:cs typeface="Times New Roman" pitchFamily="18" charset="0"/>
              </a:rPr>
              <a:t>Apport régulier de matière organique fraîche qui sera minéralisée favorisant ainsi le maintien d’une bonne structure et d’une bonne capacité de rétention en eau dans le sol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404664"/>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Cultures de légumineuses qui, grâce à leurs nodosités, préservent en</a:t>
            </a:r>
          </a:p>
          <a:p>
            <a:pPr marL="0" marR="0" lvl="0" indent="0" algn="l" defTabSz="914400" rtl="0" eaLnBrk="0" fontAlgn="base" latinLnBrk="0" hangingPunct="0">
              <a:lnSpc>
                <a:spcPct val="100000"/>
              </a:lnSpc>
              <a:spcBef>
                <a:spcPct val="0"/>
              </a:spcBef>
              <a:spcAft>
                <a:spcPct val="0"/>
              </a:spcAft>
              <a:buClrTx/>
              <a:buSzTx/>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 partie les ressources du sol en azote (cycle de l’azote)</a:t>
            </a:r>
          </a:p>
          <a:p>
            <a:pPr marL="0" marR="0" lvl="0" indent="0" algn="l" defTabSz="914400" rtl="0" eaLnBrk="0" fontAlgn="base" latinLnBrk="0" hangingPunct="0">
              <a:lnSpc>
                <a:spcPct val="100000"/>
              </a:lnSpc>
              <a:spcBef>
                <a:spcPct val="0"/>
              </a:spcBef>
              <a:spcAft>
                <a:spcPct val="0"/>
              </a:spcAft>
              <a:buClrTx/>
              <a:buSzTx/>
              <a:tabLst/>
            </a:pP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favorisation de l’avifaune et des insectes butineurs pollinisateurs grâce</a:t>
            </a:r>
            <a:r>
              <a:rPr kumimoji="0" lang="fr-FR" sz="2400" b="1" i="0" u="none" strike="noStrike" cap="none" normalizeH="0" dirty="0" smtClean="0">
                <a:ln>
                  <a:noFill/>
                </a:ln>
                <a:effectLst/>
                <a:latin typeface="Times New Roman" pitchFamily="18" charset="0"/>
                <a:ea typeface="Times New Roman" pitchFamily="18" charset="0"/>
                <a:cs typeface="Times New Roman" pitchFamily="18" charset="0"/>
              </a:rPr>
              <a:t> </a:t>
            </a:r>
            <a:r>
              <a:rPr kumimoji="0" lang="fr-FR" sz="2400" b="1" i="0" u="none" strike="noStrike" cap="none" normalizeH="0" baseline="0" dirty="0" smtClean="0">
                <a:ln>
                  <a:noFill/>
                </a:ln>
                <a:effectLst/>
                <a:latin typeface="Times New Roman" pitchFamily="18" charset="0"/>
                <a:ea typeface="Times New Roman" pitchFamily="18" charset="0"/>
                <a:cs typeface="Times New Roman" pitchFamily="18" charset="0"/>
              </a:rPr>
              <a:t>à la bonne capacité mellifère de certaines espèces végétales en présence</a:t>
            </a:r>
            <a:endParaRPr kumimoji="0" lang="fr-FR" sz="2400" b="1" i="0" u="none" strike="noStrike" cap="none" normalizeH="0" baseline="0" dirty="0" smtClean="0">
              <a:ln>
                <a:noFill/>
              </a:ln>
              <a:effectLst/>
              <a:latin typeface="Times New Roman" pitchFamily="18" charset="0"/>
              <a:cs typeface="Times New Roman" pitchFamily="18" charset="0"/>
            </a:endParaRPr>
          </a:p>
        </p:txBody>
      </p:sp>
      <p:sp>
        <p:nvSpPr>
          <p:cNvPr id="3" name="Rectangle 2"/>
          <p:cNvSpPr/>
          <p:nvPr/>
        </p:nvSpPr>
        <p:spPr>
          <a:xfrm>
            <a:off x="0" y="4293096"/>
            <a:ext cx="9144000" cy="1200329"/>
          </a:xfrm>
          <a:prstGeom prst="rect">
            <a:avLst/>
          </a:prstGeom>
        </p:spPr>
        <p:txBody>
          <a:bodyPr wrap="square">
            <a:spAutoFit/>
          </a:bodyPr>
          <a:lstStyle/>
          <a:p>
            <a:pPr>
              <a:buFont typeface="Arial" pitchFamily="34" charset="0"/>
              <a:buChar char="•"/>
            </a:pPr>
            <a:r>
              <a:rPr lang="fr-FR" sz="2400" b="1" dirty="0" smtClean="0"/>
              <a:t>Le palmier dattier a un rôle socioéconomique majeur , il fournit d’une part un fruit , d’autre part une multitude de sous produits qui constitue une source de revenus très appréciables </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9393">
                                            <p:txEl>
                                              <p:pRg st="2" end="2"/>
                                            </p:txEl>
                                          </p:spTgt>
                                        </p:tgtEl>
                                        <p:attrNameLst>
                                          <p:attrName>style.visibility</p:attrName>
                                        </p:attrNameLst>
                                      </p:cBhvr>
                                      <p:to>
                                        <p:strVal val="visible"/>
                                      </p:to>
                                    </p:set>
                                    <p:animEffect transition="in" filter="wipe(down)">
                                      <p:cBhvr>
                                        <p:cTn id="7" dur="580">
                                          <p:stCondLst>
                                            <p:cond delay="0"/>
                                          </p:stCondLst>
                                        </p:cTn>
                                        <p:tgtEl>
                                          <p:spTgt spid="59393">
                                            <p:txEl>
                                              <p:pRg st="2" end="2"/>
                                            </p:txEl>
                                          </p:spTgt>
                                        </p:tgtEl>
                                      </p:cBhvr>
                                    </p:animEffect>
                                    <p:anim calcmode="lin" valueType="num">
                                      <p:cBhvr>
                                        <p:cTn id="8" dur="1822" tmFilter="0,0; 0.14,0.36; 0.43,0.73; 0.71,0.91; 1.0,1.0">
                                          <p:stCondLst>
                                            <p:cond delay="0"/>
                                          </p:stCondLst>
                                        </p:cTn>
                                        <p:tgtEl>
                                          <p:spTgt spid="5939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939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939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939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939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9393">
                                            <p:txEl>
                                              <p:pRg st="2" end="2"/>
                                            </p:txEl>
                                          </p:spTgt>
                                        </p:tgtEl>
                                      </p:cBhvr>
                                      <p:to x="100000" y="60000"/>
                                    </p:animScale>
                                    <p:animScale>
                                      <p:cBhvr>
                                        <p:cTn id="14" dur="166" decel="50000">
                                          <p:stCondLst>
                                            <p:cond delay="676"/>
                                          </p:stCondLst>
                                        </p:cTn>
                                        <p:tgtEl>
                                          <p:spTgt spid="59393">
                                            <p:txEl>
                                              <p:pRg st="2" end="2"/>
                                            </p:txEl>
                                          </p:spTgt>
                                        </p:tgtEl>
                                      </p:cBhvr>
                                      <p:to x="100000" y="100000"/>
                                    </p:animScale>
                                    <p:animScale>
                                      <p:cBhvr>
                                        <p:cTn id="15" dur="26">
                                          <p:stCondLst>
                                            <p:cond delay="1312"/>
                                          </p:stCondLst>
                                        </p:cTn>
                                        <p:tgtEl>
                                          <p:spTgt spid="59393">
                                            <p:txEl>
                                              <p:pRg st="2" end="2"/>
                                            </p:txEl>
                                          </p:spTgt>
                                        </p:tgtEl>
                                      </p:cBhvr>
                                      <p:to x="100000" y="80000"/>
                                    </p:animScale>
                                    <p:animScale>
                                      <p:cBhvr>
                                        <p:cTn id="16" dur="166" decel="50000">
                                          <p:stCondLst>
                                            <p:cond delay="1338"/>
                                          </p:stCondLst>
                                        </p:cTn>
                                        <p:tgtEl>
                                          <p:spTgt spid="59393">
                                            <p:txEl>
                                              <p:pRg st="2" end="2"/>
                                            </p:txEl>
                                          </p:spTgt>
                                        </p:tgtEl>
                                      </p:cBhvr>
                                      <p:to x="100000" y="100000"/>
                                    </p:animScale>
                                    <p:animScale>
                                      <p:cBhvr>
                                        <p:cTn id="17" dur="26">
                                          <p:stCondLst>
                                            <p:cond delay="1642"/>
                                          </p:stCondLst>
                                        </p:cTn>
                                        <p:tgtEl>
                                          <p:spTgt spid="59393">
                                            <p:txEl>
                                              <p:pRg st="2" end="2"/>
                                            </p:txEl>
                                          </p:spTgt>
                                        </p:tgtEl>
                                      </p:cBhvr>
                                      <p:to x="100000" y="90000"/>
                                    </p:animScale>
                                    <p:animScale>
                                      <p:cBhvr>
                                        <p:cTn id="18" dur="166" decel="50000">
                                          <p:stCondLst>
                                            <p:cond delay="1668"/>
                                          </p:stCondLst>
                                        </p:cTn>
                                        <p:tgtEl>
                                          <p:spTgt spid="59393">
                                            <p:txEl>
                                              <p:pRg st="2" end="2"/>
                                            </p:txEl>
                                          </p:spTgt>
                                        </p:tgtEl>
                                      </p:cBhvr>
                                      <p:to x="100000" y="100000"/>
                                    </p:animScale>
                                    <p:animScale>
                                      <p:cBhvr>
                                        <p:cTn id="19" dur="26">
                                          <p:stCondLst>
                                            <p:cond delay="1808"/>
                                          </p:stCondLst>
                                        </p:cTn>
                                        <p:tgtEl>
                                          <p:spTgt spid="59393">
                                            <p:txEl>
                                              <p:pRg st="2" end="2"/>
                                            </p:txEl>
                                          </p:spTgt>
                                        </p:tgtEl>
                                      </p:cBhvr>
                                      <p:to x="100000" y="95000"/>
                                    </p:animScale>
                                    <p:animScale>
                                      <p:cBhvr>
                                        <p:cTn id="20" dur="166" decel="50000">
                                          <p:stCondLst>
                                            <p:cond delay="1834"/>
                                          </p:stCondLst>
                                        </p:cTn>
                                        <p:tgtEl>
                                          <p:spTgt spid="59393">
                                            <p:txEl>
                                              <p:pRg st="2" end="2"/>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59393">
                                            <p:txEl>
                                              <p:pRg st="3" end="3"/>
                                            </p:txEl>
                                          </p:spTgt>
                                        </p:tgtEl>
                                        <p:attrNameLst>
                                          <p:attrName>style.visibility</p:attrName>
                                        </p:attrNameLst>
                                      </p:cBhvr>
                                      <p:to>
                                        <p:strVal val="visible"/>
                                      </p:to>
                                    </p:set>
                                    <p:animEffect transition="in" filter="wipe(down)">
                                      <p:cBhvr>
                                        <p:cTn id="23" dur="580">
                                          <p:stCondLst>
                                            <p:cond delay="0"/>
                                          </p:stCondLst>
                                        </p:cTn>
                                        <p:tgtEl>
                                          <p:spTgt spid="59393">
                                            <p:txEl>
                                              <p:pRg st="3" end="3"/>
                                            </p:txEl>
                                          </p:spTgt>
                                        </p:tgtEl>
                                      </p:cBhvr>
                                    </p:animEffect>
                                    <p:anim calcmode="lin" valueType="num">
                                      <p:cBhvr>
                                        <p:cTn id="24" dur="1822" tmFilter="0,0; 0.14,0.36; 0.43,0.73; 0.71,0.91; 1.0,1.0">
                                          <p:stCondLst>
                                            <p:cond delay="0"/>
                                          </p:stCondLst>
                                        </p:cTn>
                                        <p:tgtEl>
                                          <p:spTgt spid="59393">
                                            <p:txEl>
                                              <p:pRg st="3" end="3"/>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9393">
                                            <p:txEl>
                                              <p:pRg st="3" end="3"/>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9393">
                                            <p:txEl>
                                              <p:pRg st="3" end="3"/>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9393">
                                            <p:txEl>
                                              <p:pRg st="3" end="3"/>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9393">
                                            <p:txEl>
                                              <p:pRg st="3" end="3"/>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59393">
                                            <p:txEl>
                                              <p:pRg st="3" end="3"/>
                                            </p:txEl>
                                          </p:spTgt>
                                        </p:tgtEl>
                                      </p:cBhvr>
                                      <p:to x="100000" y="60000"/>
                                    </p:animScale>
                                    <p:animScale>
                                      <p:cBhvr>
                                        <p:cTn id="30" dur="166" decel="50000">
                                          <p:stCondLst>
                                            <p:cond delay="676"/>
                                          </p:stCondLst>
                                        </p:cTn>
                                        <p:tgtEl>
                                          <p:spTgt spid="59393">
                                            <p:txEl>
                                              <p:pRg st="3" end="3"/>
                                            </p:txEl>
                                          </p:spTgt>
                                        </p:tgtEl>
                                      </p:cBhvr>
                                      <p:to x="100000" y="100000"/>
                                    </p:animScale>
                                    <p:animScale>
                                      <p:cBhvr>
                                        <p:cTn id="31" dur="26">
                                          <p:stCondLst>
                                            <p:cond delay="1312"/>
                                          </p:stCondLst>
                                        </p:cTn>
                                        <p:tgtEl>
                                          <p:spTgt spid="59393">
                                            <p:txEl>
                                              <p:pRg st="3" end="3"/>
                                            </p:txEl>
                                          </p:spTgt>
                                        </p:tgtEl>
                                      </p:cBhvr>
                                      <p:to x="100000" y="80000"/>
                                    </p:animScale>
                                    <p:animScale>
                                      <p:cBhvr>
                                        <p:cTn id="32" dur="166" decel="50000">
                                          <p:stCondLst>
                                            <p:cond delay="1338"/>
                                          </p:stCondLst>
                                        </p:cTn>
                                        <p:tgtEl>
                                          <p:spTgt spid="59393">
                                            <p:txEl>
                                              <p:pRg st="3" end="3"/>
                                            </p:txEl>
                                          </p:spTgt>
                                        </p:tgtEl>
                                      </p:cBhvr>
                                      <p:to x="100000" y="100000"/>
                                    </p:animScale>
                                    <p:animScale>
                                      <p:cBhvr>
                                        <p:cTn id="33" dur="26">
                                          <p:stCondLst>
                                            <p:cond delay="1642"/>
                                          </p:stCondLst>
                                        </p:cTn>
                                        <p:tgtEl>
                                          <p:spTgt spid="59393">
                                            <p:txEl>
                                              <p:pRg st="3" end="3"/>
                                            </p:txEl>
                                          </p:spTgt>
                                        </p:tgtEl>
                                      </p:cBhvr>
                                      <p:to x="100000" y="90000"/>
                                    </p:animScale>
                                    <p:animScale>
                                      <p:cBhvr>
                                        <p:cTn id="34" dur="166" decel="50000">
                                          <p:stCondLst>
                                            <p:cond delay="1668"/>
                                          </p:stCondLst>
                                        </p:cTn>
                                        <p:tgtEl>
                                          <p:spTgt spid="59393">
                                            <p:txEl>
                                              <p:pRg st="3" end="3"/>
                                            </p:txEl>
                                          </p:spTgt>
                                        </p:tgtEl>
                                      </p:cBhvr>
                                      <p:to x="100000" y="100000"/>
                                    </p:animScale>
                                    <p:animScale>
                                      <p:cBhvr>
                                        <p:cTn id="35" dur="26">
                                          <p:stCondLst>
                                            <p:cond delay="1808"/>
                                          </p:stCondLst>
                                        </p:cTn>
                                        <p:tgtEl>
                                          <p:spTgt spid="59393">
                                            <p:txEl>
                                              <p:pRg st="3" end="3"/>
                                            </p:txEl>
                                          </p:spTgt>
                                        </p:tgtEl>
                                      </p:cBhvr>
                                      <p:to x="100000" y="95000"/>
                                    </p:animScale>
                                    <p:animScale>
                                      <p:cBhvr>
                                        <p:cTn id="36" dur="166" decel="50000">
                                          <p:stCondLst>
                                            <p:cond delay="1834"/>
                                          </p:stCondLst>
                                        </p:cTn>
                                        <p:tgtEl>
                                          <p:spTgt spid="59393">
                                            <p:txEl>
                                              <p:pRg st="3" end="3"/>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59393">
                                            <p:txEl>
                                              <p:pRg st="6" end="6"/>
                                            </p:txEl>
                                          </p:spTgt>
                                        </p:tgtEl>
                                        <p:attrNameLst>
                                          <p:attrName>style.visibility</p:attrName>
                                        </p:attrNameLst>
                                      </p:cBhvr>
                                      <p:to>
                                        <p:strVal val="visible"/>
                                      </p:to>
                                    </p:set>
                                    <p:animEffect transition="in" filter="wipe(down)">
                                      <p:cBhvr>
                                        <p:cTn id="41" dur="580">
                                          <p:stCondLst>
                                            <p:cond delay="0"/>
                                          </p:stCondLst>
                                        </p:cTn>
                                        <p:tgtEl>
                                          <p:spTgt spid="59393">
                                            <p:txEl>
                                              <p:pRg st="6" end="6"/>
                                            </p:txEl>
                                          </p:spTgt>
                                        </p:tgtEl>
                                      </p:cBhvr>
                                    </p:animEffect>
                                    <p:anim calcmode="lin" valueType="num">
                                      <p:cBhvr>
                                        <p:cTn id="42" dur="1822" tmFilter="0,0; 0.14,0.36; 0.43,0.73; 0.71,0.91; 1.0,1.0">
                                          <p:stCondLst>
                                            <p:cond delay="0"/>
                                          </p:stCondLst>
                                        </p:cTn>
                                        <p:tgtEl>
                                          <p:spTgt spid="59393">
                                            <p:txEl>
                                              <p:pRg st="6" end="6"/>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59393">
                                            <p:txEl>
                                              <p:pRg st="6" end="6"/>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59393">
                                            <p:txEl>
                                              <p:pRg st="6" end="6"/>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59393">
                                            <p:txEl>
                                              <p:pRg st="6" end="6"/>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59393">
                                            <p:txEl>
                                              <p:pRg st="6" end="6"/>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59393">
                                            <p:txEl>
                                              <p:pRg st="6" end="6"/>
                                            </p:txEl>
                                          </p:spTgt>
                                        </p:tgtEl>
                                      </p:cBhvr>
                                      <p:to x="100000" y="60000"/>
                                    </p:animScale>
                                    <p:animScale>
                                      <p:cBhvr>
                                        <p:cTn id="48" dur="166" decel="50000">
                                          <p:stCondLst>
                                            <p:cond delay="676"/>
                                          </p:stCondLst>
                                        </p:cTn>
                                        <p:tgtEl>
                                          <p:spTgt spid="59393">
                                            <p:txEl>
                                              <p:pRg st="6" end="6"/>
                                            </p:txEl>
                                          </p:spTgt>
                                        </p:tgtEl>
                                      </p:cBhvr>
                                      <p:to x="100000" y="100000"/>
                                    </p:animScale>
                                    <p:animScale>
                                      <p:cBhvr>
                                        <p:cTn id="49" dur="26">
                                          <p:stCondLst>
                                            <p:cond delay="1312"/>
                                          </p:stCondLst>
                                        </p:cTn>
                                        <p:tgtEl>
                                          <p:spTgt spid="59393">
                                            <p:txEl>
                                              <p:pRg st="6" end="6"/>
                                            </p:txEl>
                                          </p:spTgt>
                                        </p:tgtEl>
                                      </p:cBhvr>
                                      <p:to x="100000" y="80000"/>
                                    </p:animScale>
                                    <p:animScale>
                                      <p:cBhvr>
                                        <p:cTn id="50" dur="166" decel="50000">
                                          <p:stCondLst>
                                            <p:cond delay="1338"/>
                                          </p:stCondLst>
                                        </p:cTn>
                                        <p:tgtEl>
                                          <p:spTgt spid="59393">
                                            <p:txEl>
                                              <p:pRg st="6" end="6"/>
                                            </p:txEl>
                                          </p:spTgt>
                                        </p:tgtEl>
                                      </p:cBhvr>
                                      <p:to x="100000" y="100000"/>
                                    </p:animScale>
                                    <p:animScale>
                                      <p:cBhvr>
                                        <p:cTn id="51" dur="26">
                                          <p:stCondLst>
                                            <p:cond delay="1642"/>
                                          </p:stCondLst>
                                        </p:cTn>
                                        <p:tgtEl>
                                          <p:spTgt spid="59393">
                                            <p:txEl>
                                              <p:pRg st="6" end="6"/>
                                            </p:txEl>
                                          </p:spTgt>
                                        </p:tgtEl>
                                      </p:cBhvr>
                                      <p:to x="100000" y="90000"/>
                                    </p:animScale>
                                    <p:animScale>
                                      <p:cBhvr>
                                        <p:cTn id="52" dur="166" decel="50000">
                                          <p:stCondLst>
                                            <p:cond delay="1668"/>
                                          </p:stCondLst>
                                        </p:cTn>
                                        <p:tgtEl>
                                          <p:spTgt spid="59393">
                                            <p:txEl>
                                              <p:pRg st="6" end="6"/>
                                            </p:txEl>
                                          </p:spTgt>
                                        </p:tgtEl>
                                      </p:cBhvr>
                                      <p:to x="100000" y="100000"/>
                                    </p:animScale>
                                    <p:animScale>
                                      <p:cBhvr>
                                        <p:cTn id="53" dur="26">
                                          <p:stCondLst>
                                            <p:cond delay="1808"/>
                                          </p:stCondLst>
                                        </p:cTn>
                                        <p:tgtEl>
                                          <p:spTgt spid="59393">
                                            <p:txEl>
                                              <p:pRg st="6" end="6"/>
                                            </p:txEl>
                                          </p:spTgt>
                                        </p:tgtEl>
                                      </p:cBhvr>
                                      <p:to x="100000" y="95000"/>
                                    </p:animScale>
                                    <p:animScale>
                                      <p:cBhvr>
                                        <p:cTn id="54" dur="166" decel="50000">
                                          <p:stCondLst>
                                            <p:cond delay="1834"/>
                                          </p:stCondLst>
                                        </p:cTn>
                                        <p:tgtEl>
                                          <p:spTgt spid="59393">
                                            <p:txEl>
                                              <p:pRg st="6" end="6"/>
                                            </p:tx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15" presetClass="entr" presetSubtype="0"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1000" fill="hold"/>
                                        <p:tgtEl>
                                          <p:spTgt spid="3"/>
                                        </p:tgtEl>
                                        <p:attrNameLst>
                                          <p:attrName>ppt_w</p:attrName>
                                        </p:attrNameLst>
                                      </p:cBhvr>
                                      <p:tavLst>
                                        <p:tav tm="0">
                                          <p:val>
                                            <p:fltVal val="0"/>
                                          </p:val>
                                        </p:tav>
                                        <p:tav tm="100000">
                                          <p:val>
                                            <p:strVal val="#ppt_w"/>
                                          </p:val>
                                        </p:tav>
                                      </p:tavLst>
                                    </p:anim>
                                    <p:anim calcmode="lin" valueType="num">
                                      <p:cBhvr>
                                        <p:cTn id="60" dur="1000" fill="hold"/>
                                        <p:tgtEl>
                                          <p:spTgt spid="3"/>
                                        </p:tgtEl>
                                        <p:attrNameLst>
                                          <p:attrName>ppt_h</p:attrName>
                                        </p:attrNameLst>
                                      </p:cBhvr>
                                      <p:tavLst>
                                        <p:tav tm="0">
                                          <p:val>
                                            <p:fltVal val="0"/>
                                          </p:val>
                                        </p:tav>
                                        <p:tav tm="100000">
                                          <p:val>
                                            <p:strVal val="#ppt_h"/>
                                          </p:val>
                                        </p:tav>
                                      </p:tavLst>
                                    </p:anim>
                                    <p:anim calcmode="lin" valueType="num">
                                      <p:cBhvr>
                                        <p:cTn id="61"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62"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76872"/>
            <a:ext cx="9144000" cy="3416320"/>
          </a:xfrm>
          <a:prstGeom prst="rect">
            <a:avLst/>
          </a:prstGeom>
        </p:spPr>
        <p:txBody>
          <a:bodyPr wrap="square">
            <a:spAutoFit/>
          </a:bodyPr>
          <a:lstStyle/>
          <a:p>
            <a:pPr algn="l"/>
            <a:r>
              <a:rPr lang="fr-FR" sz="2400" b="1" dirty="0" smtClean="0"/>
              <a:t>La disponibilité de l’eau semble être le facteur déterminant du paysage agraire, l’irrigation est indispensable </a:t>
            </a:r>
          </a:p>
          <a:p>
            <a:pPr algn="l"/>
            <a:endParaRPr lang="fr-FR" dirty="0" smtClean="0"/>
          </a:p>
          <a:p>
            <a:pPr algn="l"/>
            <a:endParaRPr lang="fr-FR" dirty="0" smtClean="0"/>
          </a:p>
          <a:p>
            <a:pPr algn="l"/>
            <a:endParaRPr lang="fr-FR" dirty="0" smtClean="0"/>
          </a:p>
          <a:p>
            <a:pPr algn="l"/>
            <a:endParaRPr lang="fr-FR" dirty="0" smtClean="0"/>
          </a:p>
          <a:p>
            <a:pPr algn="l"/>
            <a:endParaRPr lang="fr-FR" sz="2400" b="1" dirty="0" smtClean="0"/>
          </a:p>
          <a:p>
            <a:pPr algn="l"/>
            <a:r>
              <a:rPr lang="fr-FR" sz="2400" b="1" dirty="0" smtClean="0"/>
              <a:t>Malgré que les espèces cultivés sont moins sensibles à la sècheresse, sont plus exigeantes en eau et nécessite une irrigation permanente. Ceci explique la concentration des oasis autour des points d’eau</a:t>
            </a:r>
            <a:endParaRPr lang="fr-FR" sz="2400" b="1" dirty="0"/>
          </a:p>
        </p:txBody>
      </p:sp>
      <p:sp>
        <p:nvSpPr>
          <p:cNvPr id="3" name="ZoneTexte 2"/>
          <p:cNvSpPr txBox="1"/>
          <p:nvPr/>
        </p:nvSpPr>
        <p:spPr>
          <a:xfrm>
            <a:off x="2285984" y="1214422"/>
            <a:ext cx="3571900" cy="646331"/>
          </a:xfrm>
          <a:prstGeom prst="rect">
            <a:avLst/>
          </a:prstGeom>
          <a:noFill/>
        </p:spPr>
        <p:txBody>
          <a:bodyPr wrap="square" rtlCol="0">
            <a:spAutoFit/>
          </a:bodyPr>
          <a:lstStyle/>
          <a:p>
            <a:pPr algn="l"/>
            <a:r>
              <a:rPr lang="fr-FR" sz="3600" b="1" dirty="0" smtClean="0">
                <a:solidFill>
                  <a:srgbClr val="FF0000"/>
                </a:solidFill>
              </a:rPr>
              <a:t>Rôle de l’eau</a:t>
            </a:r>
            <a:endParaRPr lang="fr-FR" sz="3600" b="1" dirty="0">
              <a:solidFill>
                <a:srgbClr val="FF0000"/>
              </a:solidFill>
            </a:endParaRPr>
          </a:p>
        </p:txBody>
      </p:sp>
      <p:sp>
        <p:nvSpPr>
          <p:cNvPr id="4" name="Flèche vers le bas 3"/>
          <p:cNvSpPr/>
          <p:nvPr/>
        </p:nvSpPr>
        <p:spPr>
          <a:xfrm>
            <a:off x="3635896" y="3356992"/>
            <a:ext cx="648072" cy="1071570"/>
          </a:xfrm>
          <a:prstGeom prst="downArrow">
            <a:avLst/>
          </a:prstGeom>
          <a:solidFill>
            <a:srgbClr val="FF33CC"/>
          </a:solidFill>
          <a:ln>
            <a:solidFill>
              <a:srgbClr val="FF33CC"/>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p:cTn id="19"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21"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par>
                          <p:cTn id="28" fill="hold">
                            <p:stCondLst>
                              <p:cond delay="500"/>
                            </p:stCondLst>
                            <p:childTnLst>
                              <p:par>
                                <p:cTn id="29" presetID="26" presetClass="entr" presetSubtype="0" fill="hold" nodeType="after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wipe(down)">
                                      <p:cBhvr>
                                        <p:cTn id="31" dur="580">
                                          <p:stCondLst>
                                            <p:cond delay="0"/>
                                          </p:stCondLst>
                                        </p:cTn>
                                        <p:tgtEl>
                                          <p:spTgt spid="2">
                                            <p:txEl>
                                              <p:pRg st="6" end="6"/>
                                            </p:txEl>
                                          </p:spTgt>
                                        </p:tgtEl>
                                      </p:cBhvr>
                                    </p:animEffect>
                                    <p:anim calcmode="lin" valueType="num">
                                      <p:cBhvr>
                                        <p:cTn id="32"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2">
                                            <p:txEl>
                                              <p:pRg st="6" end="6"/>
                                            </p:txEl>
                                          </p:spTgt>
                                        </p:tgtEl>
                                      </p:cBhvr>
                                      <p:to x="100000" y="60000"/>
                                    </p:animScale>
                                    <p:animScale>
                                      <p:cBhvr>
                                        <p:cTn id="38" dur="166" decel="50000">
                                          <p:stCondLst>
                                            <p:cond delay="676"/>
                                          </p:stCondLst>
                                        </p:cTn>
                                        <p:tgtEl>
                                          <p:spTgt spid="2">
                                            <p:txEl>
                                              <p:pRg st="6" end="6"/>
                                            </p:txEl>
                                          </p:spTgt>
                                        </p:tgtEl>
                                      </p:cBhvr>
                                      <p:to x="100000" y="100000"/>
                                    </p:animScale>
                                    <p:animScale>
                                      <p:cBhvr>
                                        <p:cTn id="39" dur="26">
                                          <p:stCondLst>
                                            <p:cond delay="1312"/>
                                          </p:stCondLst>
                                        </p:cTn>
                                        <p:tgtEl>
                                          <p:spTgt spid="2">
                                            <p:txEl>
                                              <p:pRg st="6" end="6"/>
                                            </p:txEl>
                                          </p:spTgt>
                                        </p:tgtEl>
                                      </p:cBhvr>
                                      <p:to x="100000" y="80000"/>
                                    </p:animScale>
                                    <p:animScale>
                                      <p:cBhvr>
                                        <p:cTn id="40" dur="166" decel="50000">
                                          <p:stCondLst>
                                            <p:cond delay="1338"/>
                                          </p:stCondLst>
                                        </p:cTn>
                                        <p:tgtEl>
                                          <p:spTgt spid="2">
                                            <p:txEl>
                                              <p:pRg st="6" end="6"/>
                                            </p:txEl>
                                          </p:spTgt>
                                        </p:tgtEl>
                                      </p:cBhvr>
                                      <p:to x="100000" y="100000"/>
                                    </p:animScale>
                                    <p:animScale>
                                      <p:cBhvr>
                                        <p:cTn id="41" dur="26">
                                          <p:stCondLst>
                                            <p:cond delay="1642"/>
                                          </p:stCondLst>
                                        </p:cTn>
                                        <p:tgtEl>
                                          <p:spTgt spid="2">
                                            <p:txEl>
                                              <p:pRg st="6" end="6"/>
                                            </p:txEl>
                                          </p:spTgt>
                                        </p:tgtEl>
                                      </p:cBhvr>
                                      <p:to x="100000" y="90000"/>
                                    </p:animScale>
                                    <p:animScale>
                                      <p:cBhvr>
                                        <p:cTn id="42" dur="166" decel="50000">
                                          <p:stCondLst>
                                            <p:cond delay="1668"/>
                                          </p:stCondLst>
                                        </p:cTn>
                                        <p:tgtEl>
                                          <p:spTgt spid="2">
                                            <p:txEl>
                                              <p:pRg st="6" end="6"/>
                                            </p:txEl>
                                          </p:spTgt>
                                        </p:tgtEl>
                                      </p:cBhvr>
                                      <p:to x="100000" y="100000"/>
                                    </p:animScale>
                                    <p:animScale>
                                      <p:cBhvr>
                                        <p:cTn id="43" dur="26">
                                          <p:stCondLst>
                                            <p:cond delay="1808"/>
                                          </p:stCondLst>
                                        </p:cTn>
                                        <p:tgtEl>
                                          <p:spTgt spid="2">
                                            <p:txEl>
                                              <p:pRg st="6" end="6"/>
                                            </p:txEl>
                                          </p:spTgt>
                                        </p:tgtEl>
                                      </p:cBhvr>
                                      <p:to x="100000" y="95000"/>
                                    </p:animScale>
                                    <p:animScale>
                                      <p:cBhvr>
                                        <p:cTn id="44"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28794" y="500042"/>
            <a:ext cx="3571900" cy="646331"/>
          </a:xfrm>
          <a:prstGeom prst="rect">
            <a:avLst/>
          </a:prstGeom>
          <a:noFill/>
        </p:spPr>
        <p:txBody>
          <a:bodyPr wrap="square" rtlCol="0">
            <a:spAutoFit/>
          </a:bodyPr>
          <a:lstStyle/>
          <a:p>
            <a:pPr algn="l"/>
            <a:r>
              <a:rPr lang="fr-FR" sz="3600" b="1" dirty="0" smtClean="0">
                <a:solidFill>
                  <a:srgbClr val="FF0000"/>
                </a:solidFill>
              </a:rPr>
              <a:t>Rôle de l’homme</a:t>
            </a:r>
            <a:endParaRPr lang="fr-FR" sz="3600" b="1" dirty="0">
              <a:solidFill>
                <a:srgbClr val="FF0000"/>
              </a:solidFill>
            </a:endParaRPr>
          </a:p>
        </p:txBody>
      </p:sp>
      <p:sp>
        <p:nvSpPr>
          <p:cNvPr id="3" name="Rectangle 2"/>
          <p:cNvSpPr/>
          <p:nvPr/>
        </p:nvSpPr>
        <p:spPr>
          <a:xfrm>
            <a:off x="214282" y="1428736"/>
            <a:ext cx="8572560" cy="1569660"/>
          </a:xfrm>
          <a:prstGeom prst="rect">
            <a:avLst/>
          </a:prstGeom>
        </p:spPr>
        <p:txBody>
          <a:bodyPr wrap="square">
            <a:spAutoFit/>
          </a:bodyPr>
          <a:lstStyle/>
          <a:p>
            <a:pPr algn="l"/>
            <a:r>
              <a:rPr lang="fr-FR" sz="2400" b="1" dirty="0" smtClean="0"/>
              <a:t>L’éclosion de l’oasis, c’est le travail des hommes et non seulement le miracle de l’eau. C’est le résultat d’efforts  cumulés, remarquables  d’ingéniosité et d’adaptabilité, dans les domaines de:</a:t>
            </a:r>
            <a:endParaRPr lang="fr-FR" sz="2400" b="1" dirty="0"/>
          </a:p>
        </p:txBody>
      </p:sp>
      <p:sp>
        <p:nvSpPr>
          <p:cNvPr id="4" name="Rectangle 3"/>
          <p:cNvSpPr/>
          <p:nvPr/>
        </p:nvSpPr>
        <p:spPr>
          <a:xfrm>
            <a:off x="571472" y="2714620"/>
            <a:ext cx="3394199" cy="461665"/>
          </a:xfrm>
          <a:prstGeom prst="rect">
            <a:avLst/>
          </a:prstGeom>
        </p:spPr>
        <p:txBody>
          <a:bodyPr wrap="none">
            <a:spAutoFit/>
          </a:bodyPr>
          <a:lstStyle/>
          <a:p>
            <a:pPr algn="l"/>
            <a:r>
              <a:rPr lang="fr-FR" sz="2400" b="1" dirty="0" smtClean="0">
                <a:solidFill>
                  <a:srgbClr val="FF0000"/>
                </a:solidFill>
              </a:rPr>
              <a:t>Le choix des spéculations</a:t>
            </a:r>
            <a:endParaRPr lang="fr-FR" sz="2400" b="1" dirty="0">
              <a:solidFill>
                <a:srgbClr val="FF0000"/>
              </a:solidFill>
            </a:endParaRPr>
          </a:p>
        </p:txBody>
      </p:sp>
      <p:sp>
        <p:nvSpPr>
          <p:cNvPr id="5" name="Rectangle 4"/>
          <p:cNvSpPr/>
          <p:nvPr/>
        </p:nvSpPr>
        <p:spPr>
          <a:xfrm>
            <a:off x="571472" y="3286124"/>
            <a:ext cx="8358246" cy="461665"/>
          </a:xfrm>
          <a:prstGeom prst="rect">
            <a:avLst/>
          </a:prstGeom>
        </p:spPr>
        <p:txBody>
          <a:bodyPr wrap="square">
            <a:spAutoFit/>
          </a:bodyPr>
          <a:lstStyle/>
          <a:p>
            <a:pPr algn="l"/>
            <a:r>
              <a:rPr lang="fr-FR" sz="2400" b="1" dirty="0" smtClean="0">
                <a:solidFill>
                  <a:srgbClr val="FF0000"/>
                </a:solidFill>
              </a:rPr>
              <a:t>les techniques culturales propres a chaque zone ou micro zone,</a:t>
            </a:r>
            <a:endParaRPr lang="fr-FR" sz="2400" b="1" dirty="0">
              <a:solidFill>
                <a:srgbClr val="FF0000"/>
              </a:solidFill>
            </a:endParaRPr>
          </a:p>
        </p:txBody>
      </p:sp>
      <p:sp>
        <p:nvSpPr>
          <p:cNvPr id="6" name="Rectangle 5"/>
          <p:cNvSpPr/>
          <p:nvPr/>
        </p:nvSpPr>
        <p:spPr>
          <a:xfrm>
            <a:off x="395536" y="4077072"/>
            <a:ext cx="8358214" cy="461665"/>
          </a:xfrm>
          <a:prstGeom prst="rect">
            <a:avLst/>
          </a:prstGeom>
        </p:spPr>
        <p:txBody>
          <a:bodyPr wrap="square">
            <a:spAutoFit/>
          </a:bodyPr>
          <a:lstStyle/>
          <a:p>
            <a:pPr algn="l"/>
            <a:r>
              <a:rPr lang="fr-FR" sz="2400" b="1" dirty="0" smtClean="0"/>
              <a:t>les systèmes de captage d’eau par galerie drainante et par puits</a:t>
            </a:r>
            <a:endParaRPr lang="fr-FR" sz="2400" b="1" dirty="0"/>
          </a:p>
        </p:txBody>
      </p:sp>
      <p:sp>
        <p:nvSpPr>
          <p:cNvPr id="7" name="Rectangle 6"/>
          <p:cNvSpPr/>
          <p:nvPr/>
        </p:nvSpPr>
        <p:spPr>
          <a:xfrm>
            <a:off x="928662" y="4786322"/>
            <a:ext cx="8215338" cy="461665"/>
          </a:xfrm>
          <a:prstGeom prst="rect">
            <a:avLst/>
          </a:prstGeom>
        </p:spPr>
        <p:txBody>
          <a:bodyPr wrap="square">
            <a:spAutoFit/>
          </a:bodyPr>
          <a:lstStyle/>
          <a:p>
            <a:pPr algn="l"/>
            <a:r>
              <a:rPr lang="fr-FR" sz="2400" b="1" dirty="0" smtClean="0">
                <a:solidFill>
                  <a:srgbClr val="FF0000"/>
                </a:solidFill>
              </a:rPr>
              <a:t>la lutte contre les vents et l’avancement des dunes</a:t>
            </a:r>
            <a:endParaRPr lang="fr-FR" sz="2400" b="1" dirty="0">
              <a:solidFill>
                <a:srgbClr val="FF0000"/>
              </a:solidFill>
            </a:endParaRPr>
          </a:p>
        </p:txBody>
      </p:sp>
      <p:sp>
        <p:nvSpPr>
          <p:cNvPr id="8" name="Rectangle 7"/>
          <p:cNvSpPr/>
          <p:nvPr/>
        </p:nvSpPr>
        <p:spPr>
          <a:xfrm>
            <a:off x="928662" y="5539103"/>
            <a:ext cx="5509970" cy="461665"/>
          </a:xfrm>
          <a:prstGeom prst="rect">
            <a:avLst/>
          </a:prstGeom>
        </p:spPr>
        <p:txBody>
          <a:bodyPr wrap="none">
            <a:spAutoFit/>
          </a:bodyPr>
          <a:lstStyle/>
          <a:p>
            <a:pPr algn="l"/>
            <a:r>
              <a:rPr lang="fr-FR" sz="2400" b="1" dirty="0" smtClean="0"/>
              <a:t>la protection contre la remontées des sels</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80">
                                          <p:stCondLst>
                                            <p:cond delay="0"/>
                                          </p:stCondLst>
                                        </p:cTn>
                                        <p:tgtEl>
                                          <p:spTgt spid="3"/>
                                        </p:tgtEl>
                                      </p:cBhvr>
                                    </p:animEffect>
                                    <p:anim calcmode="lin" valueType="num">
                                      <p:cBhvr>
                                        <p:cTn id="19"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gtEl>
                                      </p:cBhvr>
                                      <p:to x="100000" y="60000"/>
                                    </p:animScale>
                                    <p:animScale>
                                      <p:cBhvr>
                                        <p:cTn id="25" dur="166" decel="50000">
                                          <p:stCondLst>
                                            <p:cond delay="676"/>
                                          </p:stCondLst>
                                        </p:cTn>
                                        <p:tgtEl>
                                          <p:spTgt spid="3"/>
                                        </p:tgtEl>
                                      </p:cBhvr>
                                      <p:to x="100000" y="100000"/>
                                    </p:animScale>
                                    <p:animScale>
                                      <p:cBhvr>
                                        <p:cTn id="26" dur="26">
                                          <p:stCondLst>
                                            <p:cond delay="1312"/>
                                          </p:stCondLst>
                                        </p:cTn>
                                        <p:tgtEl>
                                          <p:spTgt spid="3"/>
                                        </p:tgtEl>
                                      </p:cBhvr>
                                      <p:to x="100000" y="80000"/>
                                    </p:animScale>
                                    <p:animScale>
                                      <p:cBhvr>
                                        <p:cTn id="27" dur="166" decel="50000">
                                          <p:stCondLst>
                                            <p:cond delay="1338"/>
                                          </p:stCondLst>
                                        </p:cTn>
                                        <p:tgtEl>
                                          <p:spTgt spid="3"/>
                                        </p:tgtEl>
                                      </p:cBhvr>
                                      <p:to x="100000" y="100000"/>
                                    </p:animScale>
                                    <p:animScale>
                                      <p:cBhvr>
                                        <p:cTn id="28" dur="26">
                                          <p:stCondLst>
                                            <p:cond delay="1642"/>
                                          </p:stCondLst>
                                        </p:cTn>
                                        <p:tgtEl>
                                          <p:spTgt spid="3"/>
                                        </p:tgtEl>
                                      </p:cBhvr>
                                      <p:to x="100000" y="90000"/>
                                    </p:animScale>
                                    <p:animScale>
                                      <p:cBhvr>
                                        <p:cTn id="29" dur="166" decel="50000">
                                          <p:stCondLst>
                                            <p:cond delay="1668"/>
                                          </p:stCondLst>
                                        </p:cTn>
                                        <p:tgtEl>
                                          <p:spTgt spid="3"/>
                                        </p:tgtEl>
                                      </p:cBhvr>
                                      <p:to x="100000" y="100000"/>
                                    </p:animScale>
                                    <p:animScale>
                                      <p:cBhvr>
                                        <p:cTn id="30" dur="26">
                                          <p:stCondLst>
                                            <p:cond delay="1808"/>
                                          </p:stCondLst>
                                        </p:cTn>
                                        <p:tgtEl>
                                          <p:spTgt spid="3"/>
                                        </p:tgtEl>
                                      </p:cBhvr>
                                      <p:to x="100000" y="95000"/>
                                    </p:animScale>
                                    <p:animScale>
                                      <p:cBhvr>
                                        <p:cTn id="31" dur="166" decel="50000">
                                          <p:stCondLst>
                                            <p:cond delay="1834"/>
                                          </p:stCondLst>
                                        </p:cTn>
                                        <p:tgtEl>
                                          <p:spTgt spid="3"/>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strips(downLeft)">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strips(downLeft)">
                                      <p:cBhvr>
                                        <p:cTn id="41" dur="5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strips(downLeft)">
                                      <p:cBhvr>
                                        <p:cTn id="46" dur="500"/>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strips(downLeft)">
                                      <p:cBhvr>
                                        <p:cTn id="51" dur="500"/>
                                        <p:tgtEl>
                                          <p:spTgt spid="7"/>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12"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strips(downLeft)">
                                      <p:cBhvr>
                                        <p:cTn id="5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000240"/>
            <a:ext cx="8429684" cy="2092881"/>
          </a:xfrm>
          <a:prstGeom prst="rect">
            <a:avLst/>
          </a:prstGeom>
        </p:spPr>
        <p:txBody>
          <a:bodyPr wrap="square">
            <a:spAutoFit/>
          </a:bodyPr>
          <a:lstStyle/>
          <a:p>
            <a:pPr algn="just" rtl="0"/>
            <a:r>
              <a:rPr lang="fr-FR" sz="2600" b="1" dirty="0" smtClean="0">
                <a:latin typeface="Times New Roman" pitchFamily="18" charset="0"/>
                <a:cs typeface="Times New Roman" pitchFamily="18" charset="0"/>
              </a:rPr>
              <a:t>Le palmier dattier s’impose en général dans tous les systèmes de production nouveau, soit au début de la mise en valeur, soit après plusieurs années de culture maraichères ou céréalières, il semble donc que dans ces régions difficiles, seul le palmier dattier se pérennise</a:t>
            </a:r>
            <a:endParaRPr lang="fr-FR" sz="2600" b="1" dirty="0">
              <a:latin typeface="Times New Roman" pitchFamily="18" charset="0"/>
              <a:cs typeface="Times New Roman" pitchFamily="18" charset="0"/>
            </a:endParaRPr>
          </a:p>
        </p:txBody>
      </p:sp>
      <p:sp>
        <p:nvSpPr>
          <p:cNvPr id="3" name="Rectangle 2"/>
          <p:cNvSpPr/>
          <p:nvPr/>
        </p:nvSpPr>
        <p:spPr>
          <a:xfrm>
            <a:off x="388154" y="500042"/>
            <a:ext cx="5596404" cy="646331"/>
          </a:xfrm>
          <a:prstGeom prst="rect">
            <a:avLst/>
          </a:prstGeom>
        </p:spPr>
        <p:txBody>
          <a:bodyPr wrap="none">
            <a:spAutoFit/>
          </a:bodyPr>
          <a:lstStyle/>
          <a:p>
            <a:r>
              <a:rPr lang="fr-FR" sz="3600" b="1" dirty="0" smtClean="0">
                <a:solidFill>
                  <a:srgbClr val="FF33CC"/>
                </a:solidFill>
                <a:latin typeface="Times New Roman" pitchFamily="18" charset="0"/>
                <a:cs typeface="Times New Roman" pitchFamily="18" charset="0"/>
              </a:rPr>
              <a:t>a. Le système phoenicicole </a:t>
            </a:r>
            <a:endParaRPr lang="fr-FR" sz="3600" dirty="0">
              <a:solidFill>
                <a:srgbClr val="FF33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4528" y="714356"/>
            <a:ext cx="6383094" cy="646331"/>
          </a:xfrm>
          <a:prstGeom prst="rect">
            <a:avLst/>
          </a:prstGeom>
        </p:spPr>
        <p:txBody>
          <a:bodyPr wrap="none">
            <a:spAutoFit/>
          </a:bodyPr>
          <a:lstStyle/>
          <a:p>
            <a:r>
              <a:rPr lang="fr-FR" sz="3600" b="1" dirty="0" smtClean="0">
                <a:solidFill>
                  <a:srgbClr val="FF33CC"/>
                </a:solidFill>
              </a:rPr>
              <a:t>b.-Système de culture maraîcher</a:t>
            </a:r>
            <a:endParaRPr lang="fr-FR" sz="3600" dirty="0">
              <a:solidFill>
                <a:srgbClr val="FF33CC"/>
              </a:solidFill>
            </a:endParaRPr>
          </a:p>
        </p:txBody>
      </p:sp>
      <p:sp>
        <p:nvSpPr>
          <p:cNvPr id="3" name="Rectangle 2"/>
          <p:cNvSpPr/>
          <p:nvPr/>
        </p:nvSpPr>
        <p:spPr>
          <a:xfrm>
            <a:off x="285720" y="1643050"/>
            <a:ext cx="8572560" cy="1292662"/>
          </a:xfrm>
          <a:prstGeom prst="rect">
            <a:avLst/>
          </a:prstGeom>
        </p:spPr>
        <p:txBody>
          <a:bodyPr wrap="square">
            <a:spAutoFit/>
          </a:bodyPr>
          <a:lstStyle/>
          <a:p>
            <a:pPr algn="l"/>
            <a:r>
              <a:rPr lang="fr-FR" sz="2600" b="1" dirty="0" smtClean="0"/>
              <a:t>Les légumes, d'une grande variété, et suivant un calendrier </a:t>
            </a:r>
          </a:p>
          <a:p>
            <a:pPr algn="l"/>
            <a:r>
              <a:rPr lang="fr-FR" sz="2600" b="1" dirty="0" smtClean="0"/>
              <a:t>complexe au long de l'année, sont cultivés en plein champ ou  sous abris</a:t>
            </a:r>
            <a:endParaRPr lang="fr-FR" sz="2600" b="1" dirty="0"/>
          </a:p>
        </p:txBody>
      </p:sp>
      <p:sp>
        <p:nvSpPr>
          <p:cNvPr id="4097" name="Rectangle 1"/>
          <p:cNvSpPr>
            <a:spLocks noChangeArrowheads="1"/>
          </p:cNvSpPr>
          <p:nvPr/>
        </p:nvSpPr>
        <p:spPr bwMode="auto">
          <a:xfrm>
            <a:off x="285720" y="3651783"/>
            <a:ext cx="885828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b.1.- Maraîchage plein champ</a:t>
            </a:r>
            <a:r>
              <a:rPr kumimoji="0" lang="fr-FR" sz="26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 </a:t>
            </a:r>
            <a:r>
              <a:rPr kumimoji="0" lang="fr-FR" sz="2600" b="0" i="0" u="none" strike="noStrike" cap="none" normalizeH="0" baseline="0" dirty="0" smtClean="0">
                <a:ln>
                  <a:noFill/>
                </a:ln>
                <a:effectLst/>
                <a:latin typeface="Arial" pitchFamily="34" charset="0"/>
                <a:ea typeface="Times New Roman" pitchFamily="18" charset="0"/>
                <a:cs typeface="Arial" pitchFamily="34" charset="0"/>
              </a:rPr>
              <a:t>On retrouve surtout</a:t>
            </a:r>
            <a:r>
              <a:rPr kumimoji="0" lang="fr-FR" sz="2600" b="0" i="0" u="none" strike="noStrike" cap="none" normalizeH="0" dirty="0" smtClean="0">
                <a:ln>
                  <a:noFill/>
                </a:ln>
                <a:effectLst/>
                <a:latin typeface="Arial" pitchFamily="34" charset="0"/>
                <a:ea typeface="Times New Roman" pitchFamily="18" charset="0"/>
                <a:cs typeface="Arial" pitchFamily="34" charset="0"/>
              </a:rPr>
              <a:t> </a:t>
            </a:r>
            <a:r>
              <a:rPr kumimoji="0" lang="fr-FR" sz="2600" b="0" i="0" u="none" strike="noStrike" cap="none" normalizeH="0" baseline="0" dirty="0" smtClean="0">
                <a:ln>
                  <a:noFill/>
                </a:ln>
                <a:effectLst/>
                <a:latin typeface="Arial" pitchFamily="34" charset="0"/>
                <a:ea typeface="Times New Roman" pitchFamily="18" charset="0"/>
                <a:cs typeface="Arial" pitchFamily="34" charset="0"/>
              </a:rPr>
              <a:t>la culture de la carotte, pomme de terre, fève, potiron, aubergine, melon, Oignon, navet, pois, laitue, tomate, poivron, courge, courgette, Piment, radis, épinard, ail, céleri, persil, coriandre, menthe, pastèque…</a:t>
            </a:r>
            <a:r>
              <a:rPr kumimoji="0" lang="fr-FR" sz="2600" b="0" i="0" u="none" strike="noStrike" cap="none" normalizeH="0" baseline="0" dirty="0" err="1" smtClean="0">
                <a:ln>
                  <a:noFill/>
                </a:ln>
                <a:effectLst/>
                <a:latin typeface="Arial" pitchFamily="34" charset="0"/>
                <a:ea typeface="Times New Roman" pitchFamily="18" charset="0"/>
                <a:cs typeface="Arial" pitchFamily="34" charset="0"/>
              </a:rPr>
              <a:t>ect</a:t>
            </a:r>
            <a:r>
              <a:rPr kumimoji="0" lang="fr-FR" sz="2600" b="0" i="0" u="none" strike="noStrike" cap="none" normalizeH="0" baseline="0" dirty="0" smtClean="0">
                <a:ln>
                  <a:noFill/>
                </a:ln>
                <a:effectLst/>
                <a:latin typeface="Arial" pitchFamily="34" charset="0"/>
                <a:ea typeface="Times New Roman" pitchFamily="18" charset="0"/>
                <a:cs typeface="Arial" pitchFamily="34" charset="0"/>
              </a:rPr>
              <a:t>.</a:t>
            </a:r>
            <a:endParaRPr kumimoji="0" lang="fr-FR" sz="26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strVal val="#ppt_w+.3"/>
                                          </p:val>
                                        </p:tav>
                                        <p:tav tm="100000">
                                          <p:val>
                                            <p:strVal val="#ppt_w"/>
                                          </p:val>
                                        </p:tav>
                                      </p:tavLst>
                                    </p:anim>
                                    <p:anim calcmode="lin" valueType="num">
                                      <p:cBhvr>
                                        <p:cTn id="16" dur="1000" fill="hold"/>
                                        <p:tgtEl>
                                          <p:spTgt spid="3"/>
                                        </p:tgtEl>
                                        <p:attrNameLst>
                                          <p:attrName>ppt_h</p:attrName>
                                        </p:attrNameLst>
                                      </p:cBhvr>
                                      <p:tavLst>
                                        <p:tav tm="0">
                                          <p:val>
                                            <p:strVal val="#ppt_h"/>
                                          </p:val>
                                        </p:tav>
                                        <p:tav tm="100000">
                                          <p:val>
                                            <p:strVal val="#ppt_h"/>
                                          </p:val>
                                        </p:tav>
                                      </p:tavLst>
                                    </p:anim>
                                    <p:animEffect transition="in" filter="fade">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grpId="0" nodeType="clickEffect">
                                  <p:stCondLst>
                                    <p:cond delay="0"/>
                                  </p:stCondLst>
                                  <p:childTnLst>
                                    <p:set>
                                      <p:cBhvr>
                                        <p:cTn id="21" dur="1" fill="hold">
                                          <p:stCondLst>
                                            <p:cond delay="0"/>
                                          </p:stCondLst>
                                        </p:cTn>
                                        <p:tgtEl>
                                          <p:spTgt spid="4097"/>
                                        </p:tgtEl>
                                        <p:attrNameLst>
                                          <p:attrName>style.visibility</p:attrName>
                                        </p:attrNameLst>
                                      </p:cBhvr>
                                      <p:to>
                                        <p:strVal val="visible"/>
                                      </p:to>
                                    </p:set>
                                    <p:anim calcmode="lin" valueType="num">
                                      <p:cBhvr>
                                        <p:cTn id="22" dur="1000" fill="hold"/>
                                        <p:tgtEl>
                                          <p:spTgt spid="4097"/>
                                        </p:tgtEl>
                                        <p:attrNameLst>
                                          <p:attrName>ppt_x</p:attrName>
                                        </p:attrNameLst>
                                      </p:cBhvr>
                                      <p:tavLst>
                                        <p:tav tm="0">
                                          <p:val>
                                            <p:strVal val="#ppt_x-.2"/>
                                          </p:val>
                                        </p:tav>
                                        <p:tav tm="100000">
                                          <p:val>
                                            <p:strVal val="#ppt_x"/>
                                          </p:val>
                                        </p:tav>
                                      </p:tavLst>
                                    </p:anim>
                                    <p:anim calcmode="lin" valueType="num">
                                      <p:cBhvr>
                                        <p:cTn id="23" dur="1000" fill="hold"/>
                                        <p:tgtEl>
                                          <p:spTgt spid="4097"/>
                                        </p:tgtEl>
                                        <p:attrNameLst>
                                          <p:attrName>ppt_y</p:attrName>
                                        </p:attrNameLst>
                                      </p:cBhvr>
                                      <p:tavLst>
                                        <p:tav tm="0">
                                          <p:val>
                                            <p:strVal val="#ppt_y"/>
                                          </p:val>
                                        </p:tav>
                                        <p:tav tm="100000">
                                          <p:val>
                                            <p:strVal val="#ppt_y"/>
                                          </p:val>
                                        </p:tav>
                                      </p:tavLst>
                                    </p:anim>
                                    <p:animEffect transition="in" filter="wipe(right)" prLst="gradientSize: 0.1">
                                      <p:cBhvr>
                                        <p:cTn id="24" dur="1000"/>
                                        <p:tgtEl>
                                          <p:spTgt spid="4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0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202" y="1425347"/>
            <a:ext cx="8221481" cy="646331"/>
          </a:xfrm>
          <a:prstGeom prst="rect">
            <a:avLst/>
          </a:prstGeom>
        </p:spPr>
        <p:txBody>
          <a:bodyPr wrap="none">
            <a:spAutoFit/>
          </a:bodyPr>
          <a:lstStyle/>
          <a:p>
            <a:r>
              <a:rPr lang="fr-FR" sz="3600" b="1" dirty="0" smtClean="0">
                <a:solidFill>
                  <a:srgbClr val="FF0000"/>
                </a:solidFill>
              </a:rPr>
              <a:t>b.2.- Cultures protégées (</a:t>
            </a:r>
            <a:r>
              <a:rPr lang="fr-FR" sz="3600" dirty="0" smtClean="0">
                <a:solidFill>
                  <a:srgbClr val="FF0000"/>
                </a:solidFill>
              </a:rPr>
              <a:t>La plasticulture): </a:t>
            </a:r>
            <a:endParaRPr lang="fr-FR" sz="3600" dirty="0">
              <a:solidFill>
                <a:srgbClr val="FF0000"/>
              </a:solidFill>
            </a:endParaRPr>
          </a:p>
        </p:txBody>
      </p:sp>
      <p:sp>
        <p:nvSpPr>
          <p:cNvPr id="3" name="Rectangle 2"/>
          <p:cNvSpPr/>
          <p:nvPr/>
        </p:nvSpPr>
        <p:spPr>
          <a:xfrm>
            <a:off x="357158" y="2428868"/>
            <a:ext cx="8286808" cy="2492990"/>
          </a:xfrm>
          <a:prstGeom prst="rect">
            <a:avLst/>
          </a:prstGeom>
        </p:spPr>
        <p:txBody>
          <a:bodyPr wrap="square">
            <a:spAutoFit/>
          </a:bodyPr>
          <a:lstStyle/>
          <a:p>
            <a:pPr algn="just" rtl="0"/>
            <a:r>
              <a:rPr lang="fr-FR" sz="2600" b="1" dirty="0" smtClean="0"/>
              <a:t>C’est une activité lucrative qui a intéressé un grand nombre d’agriculteurs du fait de la disponibilité des produits (armature, film plastique….) et surtout de la faible superficie du module de serre lui permet de trouver une place à proximité des palmier et autres espace libre de l’exploitation. </a:t>
            </a:r>
            <a:endParaRPr lang="fr-FR" sz="2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ssolve">
                                      <p:cBhvr>
                                        <p:cTn id="13"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571744"/>
            <a:ext cx="8429684" cy="1692771"/>
          </a:xfrm>
          <a:prstGeom prst="rect">
            <a:avLst/>
          </a:prstGeom>
        </p:spPr>
        <p:txBody>
          <a:bodyPr wrap="square">
            <a:spAutoFit/>
          </a:bodyPr>
          <a:lstStyle/>
          <a:p>
            <a:pPr algn="l"/>
            <a:r>
              <a:rPr lang="fr-FR" sz="2600" b="1" dirty="0" smtClean="0"/>
              <a:t>Essentiellement représentée par la luzerne et l'orge en vert qui occupent des superficie très réduite, généralement destinées à la satisfaction des besoins du cheptel de la petite exploitation familiale. </a:t>
            </a:r>
            <a:endParaRPr lang="fr-FR" sz="2600" b="1" dirty="0"/>
          </a:p>
        </p:txBody>
      </p:sp>
      <p:sp>
        <p:nvSpPr>
          <p:cNvPr id="3" name="Rectangle 2"/>
          <p:cNvSpPr/>
          <p:nvPr/>
        </p:nvSpPr>
        <p:spPr>
          <a:xfrm>
            <a:off x="533887" y="1643050"/>
            <a:ext cx="4770473" cy="646331"/>
          </a:xfrm>
          <a:prstGeom prst="rect">
            <a:avLst/>
          </a:prstGeom>
        </p:spPr>
        <p:txBody>
          <a:bodyPr wrap="none">
            <a:spAutoFit/>
          </a:bodyPr>
          <a:lstStyle/>
          <a:p>
            <a:r>
              <a:rPr lang="fr-FR" sz="3600" b="1" dirty="0" smtClean="0">
                <a:solidFill>
                  <a:srgbClr val="FF33CC"/>
                </a:solidFill>
              </a:rPr>
              <a:t>c.-Cultures fourragères:</a:t>
            </a:r>
            <a:r>
              <a:rPr lang="fr-FR" sz="3600" dirty="0" smtClean="0">
                <a:solidFill>
                  <a:srgbClr val="FF33CC"/>
                </a:solidFill>
              </a:rPr>
              <a:t> </a:t>
            </a:r>
            <a:endParaRPr lang="fr-FR" sz="3600" dirty="0">
              <a:solidFill>
                <a:srgbClr val="FF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770" decel="100000"/>
                                        <p:tgtEl>
                                          <p:spTgt spid="2"/>
                                        </p:tgtEl>
                                      </p:cBhvr>
                                    </p:animEffect>
                                    <p:animScale>
                                      <p:cBhvr>
                                        <p:cTn id="14" dur="770" decel="100000"/>
                                        <p:tgtEl>
                                          <p:spTgt spid="2"/>
                                        </p:tgtEl>
                                      </p:cBhvr>
                                      <p:from x="10000" y="10000"/>
                                      <p:to x="200000" y="450000"/>
                                    </p:animScale>
                                    <p:animScale>
                                      <p:cBhvr>
                                        <p:cTn id="15" dur="1230" accel="100000" fill="hold">
                                          <p:stCondLst>
                                            <p:cond delay="770"/>
                                          </p:stCondLst>
                                        </p:cTn>
                                        <p:tgtEl>
                                          <p:spTgt spid="2"/>
                                        </p:tgtEl>
                                      </p:cBhvr>
                                      <p:from x="200000" y="450000"/>
                                      <p:to x="100000" y="100000"/>
                                    </p:animScale>
                                    <p:set>
                                      <p:cBhvr>
                                        <p:cTn id="16" dur="770" fill="hold"/>
                                        <p:tgtEl>
                                          <p:spTgt spid="2"/>
                                        </p:tgtEl>
                                        <p:attrNameLst>
                                          <p:attrName>ppt_x</p:attrName>
                                        </p:attrNameLst>
                                      </p:cBhvr>
                                      <p:to>
                                        <p:strVal val="(0.5)"/>
                                      </p:to>
                                    </p:set>
                                    <p:anim from="(0.5)" to="(#ppt_x)" calcmode="lin" valueType="num">
                                      <p:cBhvr>
                                        <p:cTn id="17" dur="1230" accel="100000" fill="hold">
                                          <p:stCondLst>
                                            <p:cond delay="770"/>
                                          </p:stCondLst>
                                        </p:cTn>
                                        <p:tgtEl>
                                          <p:spTgt spid="2"/>
                                        </p:tgtEl>
                                        <p:attrNameLst>
                                          <p:attrName>ppt_x</p:attrName>
                                        </p:attrNameLst>
                                      </p:cBhvr>
                                    </p:anim>
                                    <p:set>
                                      <p:cBhvr>
                                        <p:cTn id="18" dur="770" fill="hold"/>
                                        <p:tgtEl>
                                          <p:spTgt spid="2"/>
                                        </p:tgtEl>
                                        <p:attrNameLst>
                                          <p:attrName>ppt_y</p:attrName>
                                        </p:attrNameLst>
                                      </p:cBhvr>
                                      <p:to>
                                        <p:strVal val="(#ppt_y+0.4)"/>
                                      </p:to>
                                    </p:set>
                                    <p:anim from="(#ppt_y+0.4)" to="(#ppt_y)" calcmode="lin" valueType="num">
                                      <p:cBhvr>
                                        <p:cTn id="19"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314" y="1571612"/>
            <a:ext cx="8858280" cy="892552"/>
          </a:xfrm>
          <a:prstGeom prst="rect">
            <a:avLst/>
          </a:prstGeom>
        </p:spPr>
        <p:txBody>
          <a:bodyPr wrap="square">
            <a:spAutoFit/>
          </a:bodyPr>
          <a:lstStyle/>
          <a:p>
            <a:pPr algn="l"/>
            <a:r>
              <a:rPr lang="fr-FR" sz="2600" b="1" dirty="0" smtClean="0"/>
              <a:t>Les arbres fruitiers qui sont cultivés sont des espèces rustiques locales qui s’adaptent aux conditions du milieu saharien</a:t>
            </a:r>
            <a:endParaRPr lang="fr-FR" sz="2600" b="1" dirty="0"/>
          </a:p>
        </p:txBody>
      </p:sp>
      <p:sp>
        <p:nvSpPr>
          <p:cNvPr id="3" name="Rectangle 2"/>
          <p:cNvSpPr/>
          <p:nvPr/>
        </p:nvSpPr>
        <p:spPr>
          <a:xfrm>
            <a:off x="488186" y="642918"/>
            <a:ext cx="3752566" cy="646331"/>
          </a:xfrm>
          <a:prstGeom prst="rect">
            <a:avLst/>
          </a:prstGeom>
        </p:spPr>
        <p:txBody>
          <a:bodyPr wrap="none">
            <a:spAutoFit/>
          </a:bodyPr>
          <a:lstStyle/>
          <a:p>
            <a:r>
              <a:rPr lang="fr-FR" sz="3600" b="1" dirty="0" smtClean="0">
                <a:solidFill>
                  <a:srgbClr val="FF33CC"/>
                </a:solidFill>
              </a:rPr>
              <a:t>d.-L'arboriculture:</a:t>
            </a:r>
            <a:r>
              <a:rPr lang="fr-FR" sz="3600" dirty="0" smtClean="0">
                <a:solidFill>
                  <a:srgbClr val="FF33CC"/>
                </a:solidFill>
              </a:rPr>
              <a:t> </a:t>
            </a:r>
            <a:endParaRPr lang="fr-FR" sz="3600" dirty="0">
              <a:solidFill>
                <a:srgbClr val="FF33CC"/>
              </a:solidFill>
            </a:endParaRPr>
          </a:p>
        </p:txBody>
      </p:sp>
      <p:sp>
        <p:nvSpPr>
          <p:cNvPr id="4" name="Rectangle 3"/>
          <p:cNvSpPr/>
          <p:nvPr/>
        </p:nvSpPr>
        <p:spPr>
          <a:xfrm>
            <a:off x="285784" y="2643182"/>
            <a:ext cx="9144000" cy="892552"/>
          </a:xfrm>
          <a:prstGeom prst="rect">
            <a:avLst/>
          </a:prstGeom>
        </p:spPr>
        <p:txBody>
          <a:bodyPr wrap="square">
            <a:spAutoFit/>
          </a:bodyPr>
          <a:lstStyle/>
          <a:p>
            <a:pPr algn="l"/>
            <a:r>
              <a:rPr lang="fr-FR" sz="2600" b="1" dirty="0" smtClean="0"/>
              <a:t>Ces espèces sont le grenadier, le figuier, l’abricotier, la vigne et l’olivier,</a:t>
            </a:r>
            <a:endParaRPr lang="fr-FR" sz="2600" b="1" dirty="0"/>
          </a:p>
        </p:txBody>
      </p:sp>
      <p:sp>
        <p:nvSpPr>
          <p:cNvPr id="5" name="Rectangle 4"/>
          <p:cNvSpPr/>
          <p:nvPr/>
        </p:nvSpPr>
        <p:spPr>
          <a:xfrm>
            <a:off x="428596" y="4357694"/>
            <a:ext cx="8286808" cy="1292662"/>
          </a:xfrm>
          <a:prstGeom prst="rect">
            <a:avLst/>
          </a:prstGeom>
        </p:spPr>
        <p:txBody>
          <a:bodyPr wrap="square">
            <a:spAutoFit/>
          </a:bodyPr>
          <a:lstStyle/>
          <a:p>
            <a:pPr algn="l"/>
            <a:r>
              <a:rPr lang="fr-FR" sz="2600" b="1" dirty="0" smtClean="0"/>
              <a:t>La fin des années 1980 à été marquée par le lancement de projets de mise en valeur par la création des grands périmètres céréaliers irrigués par rampes pivot.</a:t>
            </a:r>
            <a:endParaRPr lang="fr-FR" sz="2600" b="1" dirty="0"/>
          </a:p>
        </p:txBody>
      </p:sp>
      <p:sp>
        <p:nvSpPr>
          <p:cNvPr id="6" name="Rectangle 5"/>
          <p:cNvSpPr/>
          <p:nvPr/>
        </p:nvSpPr>
        <p:spPr>
          <a:xfrm>
            <a:off x="359548" y="3714752"/>
            <a:ext cx="3991029" cy="646331"/>
          </a:xfrm>
          <a:prstGeom prst="rect">
            <a:avLst/>
          </a:prstGeom>
        </p:spPr>
        <p:txBody>
          <a:bodyPr wrap="none">
            <a:spAutoFit/>
          </a:bodyPr>
          <a:lstStyle/>
          <a:p>
            <a:r>
              <a:rPr lang="fr-FR" sz="3600" b="1" dirty="0" smtClean="0">
                <a:solidFill>
                  <a:srgbClr val="FF33CC"/>
                </a:solidFill>
              </a:rPr>
              <a:t>e.- La céréaliculture</a:t>
            </a:r>
            <a:endParaRPr lang="fr-FR" sz="3600" dirty="0">
              <a:solidFill>
                <a:srgbClr val="FF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3"/>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par>
                          <p:cTn id="15" fill="hold">
                            <p:stCondLst>
                              <p:cond delay="1000"/>
                            </p:stCondLst>
                            <p:childTnLst>
                              <p:par>
                                <p:cTn id="16" presetID="31" presetClass="entr" presetSubtype="0" fill="hold" grpId="0"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lide(fromBottom)">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475656" y="2708920"/>
            <a:ext cx="6192688" cy="1446550"/>
          </a:xfrm>
          <a:prstGeom prst="rect">
            <a:avLst/>
          </a:prstGeom>
          <a:solidFill>
            <a:srgbClr val="FFFF00"/>
          </a:solidFill>
        </p:spPr>
        <p:txBody>
          <a:bodyPr wrap="square" rtlCol="0">
            <a:spAutoFit/>
          </a:bodyPr>
          <a:lstStyle/>
          <a:p>
            <a:r>
              <a:rPr lang="fr-FR" sz="4400" b="1" dirty="0" smtClean="0"/>
              <a:t>II.4.- la faune dans l’oasis</a:t>
            </a:r>
          </a:p>
          <a:p>
            <a:pPr algn="ctr"/>
            <a:r>
              <a:rPr lang="fr-FR" sz="4400" b="1" dirty="0" smtClean="0">
                <a:solidFill>
                  <a:srgbClr val="FF33CC"/>
                </a:solidFill>
                <a:latin typeface="Arial" pitchFamily="34" charset="0"/>
                <a:ea typeface="Times New Roman" pitchFamily="18" charset="0"/>
                <a:cs typeface="Arial" pitchFamily="34" charset="0"/>
              </a:rPr>
              <a:t>(</a:t>
            </a:r>
            <a:r>
              <a:rPr lang="fr-FR" sz="4000" b="1" dirty="0" smtClean="0">
                <a:latin typeface="Arial" pitchFamily="34" charset="0"/>
                <a:ea typeface="Times New Roman" pitchFamily="18" charset="0"/>
                <a:cs typeface="Arial" pitchFamily="34" charset="0"/>
              </a:rPr>
              <a:t>Système d’élevage</a:t>
            </a:r>
            <a:r>
              <a:rPr lang="fr-FR" sz="4400" b="1" dirty="0" smtClean="0">
                <a:solidFill>
                  <a:srgbClr val="FF33CC"/>
                </a:solidFill>
                <a:latin typeface="Arial" pitchFamily="34" charset="0"/>
                <a:ea typeface="Times New Roman" pitchFamily="18" charset="0"/>
                <a:cs typeface="Arial" pitchFamily="34" charset="0"/>
              </a:rPr>
              <a:t>)</a:t>
            </a:r>
            <a:endParaRPr lang="fr-FR" sz="4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916832"/>
            <a:ext cx="9466784" cy="1384995"/>
          </a:xfrm>
          <a:prstGeom prst="rect">
            <a:avLst/>
          </a:prstGeom>
        </p:spPr>
        <p:txBody>
          <a:bodyPr wrap="square">
            <a:spAutoFit/>
          </a:bodyPr>
          <a:lstStyle/>
          <a:p>
            <a:r>
              <a:rPr lang="fr-FR" sz="2800" dirty="0" smtClean="0"/>
              <a:t>il serait intéressant d’indiquer qu’en matière de production animale, les régions saharienne comptent un effectif inférieur à 4 Millions de têtes dont la répartition par espèce est la suivante</a:t>
            </a:r>
            <a:endParaRPr lang="fr-FR" sz="2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ChangeArrowheads="1"/>
          </p:cNvSpPr>
          <p:nvPr/>
        </p:nvSpPr>
        <p:spPr bwMode="auto">
          <a:xfrm>
            <a:off x="0" y="1857364"/>
            <a:ext cx="9379491"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Arial" pitchFamily="34" charset="0"/>
                <a:ea typeface="Times New Roman" pitchFamily="18" charset="0"/>
                <a:cs typeface="Arial" pitchFamily="34" charset="0"/>
              </a:rPr>
              <a:t>Avec un effectif global frôlant la barre de 270.000 têtes au plan</a:t>
            </a:r>
          </a:p>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Arial" pitchFamily="34" charset="0"/>
                <a:ea typeface="Times New Roman" pitchFamily="18" charset="0"/>
                <a:cs typeface="Arial" pitchFamily="34" charset="0"/>
              </a:rPr>
              <a:t> national, les régions sahariennes détiendraient à elles seules, </a:t>
            </a:r>
          </a:p>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Arial" pitchFamily="34" charset="0"/>
                <a:ea typeface="Times New Roman" pitchFamily="18" charset="0"/>
                <a:cs typeface="Arial" pitchFamily="34" charset="0"/>
              </a:rPr>
              <a:t>la quasi-totalité de ce potentiel avec plus de 266.000 têtes soit </a:t>
            </a:r>
          </a:p>
          <a:p>
            <a:pPr marL="0" marR="0" lvl="0" indent="0" algn="l"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smtClean="0">
                <a:ln>
                  <a:noFill/>
                </a:ln>
                <a:effectLst/>
                <a:latin typeface="Arial" pitchFamily="34" charset="0"/>
                <a:ea typeface="Times New Roman" pitchFamily="18" charset="0"/>
                <a:cs typeface="Arial" pitchFamily="34" charset="0"/>
              </a:rPr>
              <a:t>près de 99%.</a:t>
            </a:r>
            <a:endParaRPr kumimoji="0" lang="fr-FR" sz="2400" b="1" i="0" u="none" strike="noStrike" cap="none" normalizeH="0" baseline="0" dirty="0" smtClean="0">
              <a:ln>
                <a:noFill/>
              </a:ln>
              <a:effectLst/>
              <a:latin typeface="Arial" pitchFamily="34" charset="0"/>
              <a:cs typeface="Arial" pitchFamily="34" charset="0"/>
            </a:endParaRPr>
          </a:p>
        </p:txBody>
      </p:sp>
      <p:sp>
        <p:nvSpPr>
          <p:cNvPr id="3" name="Rectangle 2"/>
          <p:cNvSpPr/>
          <p:nvPr/>
        </p:nvSpPr>
        <p:spPr>
          <a:xfrm>
            <a:off x="207887" y="785794"/>
            <a:ext cx="4078361" cy="584775"/>
          </a:xfrm>
          <a:prstGeom prst="rect">
            <a:avLst/>
          </a:prstGeom>
        </p:spPr>
        <p:txBody>
          <a:bodyPr wrap="none">
            <a:spAutoFit/>
          </a:bodyPr>
          <a:lstStyle/>
          <a:p>
            <a:r>
              <a:rPr lang="fr-FR" sz="3200" b="1" dirty="0" smtClean="0">
                <a:solidFill>
                  <a:srgbClr val="FF33CC"/>
                </a:solidFill>
                <a:latin typeface="Arial" pitchFamily="34" charset="0"/>
                <a:ea typeface="Times New Roman" pitchFamily="18" charset="0"/>
                <a:cs typeface="Arial" pitchFamily="34" charset="0"/>
              </a:rPr>
              <a:t>a.-Elevage camelins</a:t>
            </a:r>
            <a:endParaRPr lang="fr-FR" sz="3200" dirty="0">
              <a:solidFill>
                <a:srgbClr val="FF33CC"/>
              </a:solidFill>
            </a:endParaRPr>
          </a:p>
        </p:txBody>
      </p:sp>
      <p:sp>
        <p:nvSpPr>
          <p:cNvPr id="4" name="Rectangle 3"/>
          <p:cNvSpPr/>
          <p:nvPr/>
        </p:nvSpPr>
        <p:spPr>
          <a:xfrm>
            <a:off x="0" y="5000636"/>
            <a:ext cx="8786842" cy="1200329"/>
          </a:xfrm>
          <a:prstGeom prst="rect">
            <a:avLst/>
          </a:prstGeom>
        </p:spPr>
        <p:txBody>
          <a:bodyPr wrap="square">
            <a:spAutoFit/>
          </a:bodyPr>
          <a:lstStyle/>
          <a:p>
            <a:pPr algn="l"/>
            <a:r>
              <a:rPr lang="fr-FR" sz="2400" b="1" dirty="0" smtClean="0"/>
              <a:t>2 305 000 têtes soit 11,70 % des effectifs nationaux et ils sont largement concentrés dans les régions du Ksour, pays des Dayas, </a:t>
            </a:r>
            <a:r>
              <a:rPr lang="fr-FR" sz="2400" b="1" dirty="0" err="1" smtClean="0"/>
              <a:t>Souf</a:t>
            </a:r>
            <a:r>
              <a:rPr lang="fr-FR" sz="2400" b="1" dirty="0" smtClean="0"/>
              <a:t> et Ziban.</a:t>
            </a:r>
            <a:endParaRPr lang="fr-FR" sz="2400" b="1" dirty="0"/>
          </a:p>
        </p:txBody>
      </p:sp>
      <p:sp>
        <p:nvSpPr>
          <p:cNvPr id="5" name="Rectangle 4"/>
          <p:cNvSpPr/>
          <p:nvPr/>
        </p:nvSpPr>
        <p:spPr>
          <a:xfrm>
            <a:off x="342818" y="4130109"/>
            <a:ext cx="3014736" cy="584775"/>
          </a:xfrm>
          <a:prstGeom prst="rect">
            <a:avLst/>
          </a:prstGeom>
        </p:spPr>
        <p:txBody>
          <a:bodyPr wrap="none">
            <a:spAutoFit/>
          </a:bodyPr>
          <a:lstStyle/>
          <a:p>
            <a:r>
              <a:rPr lang="fr-FR" sz="3200" b="1" dirty="0" smtClean="0">
                <a:solidFill>
                  <a:srgbClr val="FF33CC"/>
                </a:solidFill>
              </a:rPr>
              <a:t>b.-Elevage ovins </a:t>
            </a:r>
            <a:endParaRPr lang="fr-FR" sz="3200" dirty="0">
              <a:solidFill>
                <a:srgbClr val="FF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52577"/>
                                        </p:tgtEl>
                                        <p:attrNameLst>
                                          <p:attrName>style.visibility</p:attrName>
                                        </p:attrNameLst>
                                      </p:cBhvr>
                                      <p:to>
                                        <p:strVal val="visible"/>
                                      </p:to>
                                    </p:set>
                                    <p:animEffect transition="in" filter="wipe(down)">
                                      <p:cBhvr>
                                        <p:cTn id="15" dur="580">
                                          <p:stCondLst>
                                            <p:cond delay="0"/>
                                          </p:stCondLst>
                                        </p:cTn>
                                        <p:tgtEl>
                                          <p:spTgt spid="152577"/>
                                        </p:tgtEl>
                                      </p:cBhvr>
                                    </p:animEffect>
                                    <p:anim calcmode="lin" valueType="num">
                                      <p:cBhvr>
                                        <p:cTn id="16" dur="1822" tmFilter="0,0; 0.14,0.36; 0.43,0.73; 0.71,0.91; 1.0,1.0">
                                          <p:stCondLst>
                                            <p:cond delay="0"/>
                                          </p:stCondLst>
                                        </p:cTn>
                                        <p:tgtEl>
                                          <p:spTgt spid="152577"/>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52577"/>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52577"/>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52577"/>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52577"/>
                                        </p:tgtEl>
                                        <p:attrNameLst>
                                          <p:attrName>ppt_y</p:attrName>
                                        </p:attrNameLst>
                                      </p:cBhvr>
                                      <p:tavLst>
                                        <p:tav tm="0" fmla="#ppt_y-sin(pi*$)/81">
                                          <p:val>
                                            <p:fltVal val="0"/>
                                          </p:val>
                                        </p:tav>
                                        <p:tav tm="100000">
                                          <p:val>
                                            <p:fltVal val="1"/>
                                          </p:val>
                                        </p:tav>
                                      </p:tavLst>
                                    </p:anim>
                                    <p:animScale>
                                      <p:cBhvr>
                                        <p:cTn id="21" dur="26">
                                          <p:stCondLst>
                                            <p:cond delay="650"/>
                                          </p:stCondLst>
                                        </p:cTn>
                                        <p:tgtEl>
                                          <p:spTgt spid="152577"/>
                                        </p:tgtEl>
                                      </p:cBhvr>
                                      <p:to x="100000" y="60000"/>
                                    </p:animScale>
                                    <p:animScale>
                                      <p:cBhvr>
                                        <p:cTn id="22" dur="166" decel="50000">
                                          <p:stCondLst>
                                            <p:cond delay="676"/>
                                          </p:stCondLst>
                                        </p:cTn>
                                        <p:tgtEl>
                                          <p:spTgt spid="152577"/>
                                        </p:tgtEl>
                                      </p:cBhvr>
                                      <p:to x="100000" y="100000"/>
                                    </p:animScale>
                                    <p:animScale>
                                      <p:cBhvr>
                                        <p:cTn id="23" dur="26">
                                          <p:stCondLst>
                                            <p:cond delay="1312"/>
                                          </p:stCondLst>
                                        </p:cTn>
                                        <p:tgtEl>
                                          <p:spTgt spid="152577"/>
                                        </p:tgtEl>
                                      </p:cBhvr>
                                      <p:to x="100000" y="80000"/>
                                    </p:animScale>
                                    <p:animScale>
                                      <p:cBhvr>
                                        <p:cTn id="24" dur="166" decel="50000">
                                          <p:stCondLst>
                                            <p:cond delay="1338"/>
                                          </p:stCondLst>
                                        </p:cTn>
                                        <p:tgtEl>
                                          <p:spTgt spid="152577"/>
                                        </p:tgtEl>
                                      </p:cBhvr>
                                      <p:to x="100000" y="100000"/>
                                    </p:animScale>
                                    <p:animScale>
                                      <p:cBhvr>
                                        <p:cTn id="25" dur="26">
                                          <p:stCondLst>
                                            <p:cond delay="1642"/>
                                          </p:stCondLst>
                                        </p:cTn>
                                        <p:tgtEl>
                                          <p:spTgt spid="152577"/>
                                        </p:tgtEl>
                                      </p:cBhvr>
                                      <p:to x="100000" y="90000"/>
                                    </p:animScale>
                                    <p:animScale>
                                      <p:cBhvr>
                                        <p:cTn id="26" dur="166" decel="50000">
                                          <p:stCondLst>
                                            <p:cond delay="1668"/>
                                          </p:stCondLst>
                                        </p:cTn>
                                        <p:tgtEl>
                                          <p:spTgt spid="152577"/>
                                        </p:tgtEl>
                                      </p:cBhvr>
                                      <p:to x="100000" y="100000"/>
                                    </p:animScale>
                                    <p:animScale>
                                      <p:cBhvr>
                                        <p:cTn id="27" dur="26">
                                          <p:stCondLst>
                                            <p:cond delay="1808"/>
                                          </p:stCondLst>
                                        </p:cTn>
                                        <p:tgtEl>
                                          <p:spTgt spid="152577"/>
                                        </p:tgtEl>
                                      </p:cBhvr>
                                      <p:to x="100000" y="95000"/>
                                    </p:animScale>
                                    <p:animScale>
                                      <p:cBhvr>
                                        <p:cTn id="28" dur="166" decel="50000">
                                          <p:stCondLst>
                                            <p:cond delay="1834"/>
                                          </p:stCondLst>
                                        </p:cTn>
                                        <p:tgtEl>
                                          <p:spTgt spid="152577"/>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15"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 calcmode="lin" valueType="num">
                                      <p:cBhvr>
                                        <p:cTn id="3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580">
                                          <p:stCondLst>
                                            <p:cond delay="0"/>
                                          </p:stCondLst>
                                        </p:cTn>
                                        <p:tgtEl>
                                          <p:spTgt spid="4"/>
                                        </p:tgtEl>
                                      </p:cBhvr>
                                    </p:animEffect>
                                    <p:anim calcmode="lin" valueType="num">
                                      <p:cBhvr>
                                        <p:cTn id="4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7" dur="26">
                                          <p:stCondLst>
                                            <p:cond delay="650"/>
                                          </p:stCondLst>
                                        </p:cTn>
                                        <p:tgtEl>
                                          <p:spTgt spid="4"/>
                                        </p:tgtEl>
                                      </p:cBhvr>
                                      <p:to x="100000" y="60000"/>
                                    </p:animScale>
                                    <p:animScale>
                                      <p:cBhvr>
                                        <p:cTn id="48" dur="166" decel="50000">
                                          <p:stCondLst>
                                            <p:cond delay="676"/>
                                          </p:stCondLst>
                                        </p:cTn>
                                        <p:tgtEl>
                                          <p:spTgt spid="4"/>
                                        </p:tgtEl>
                                      </p:cBhvr>
                                      <p:to x="100000" y="100000"/>
                                    </p:animScale>
                                    <p:animScale>
                                      <p:cBhvr>
                                        <p:cTn id="49" dur="26">
                                          <p:stCondLst>
                                            <p:cond delay="1312"/>
                                          </p:stCondLst>
                                        </p:cTn>
                                        <p:tgtEl>
                                          <p:spTgt spid="4"/>
                                        </p:tgtEl>
                                      </p:cBhvr>
                                      <p:to x="100000" y="80000"/>
                                    </p:animScale>
                                    <p:animScale>
                                      <p:cBhvr>
                                        <p:cTn id="50" dur="166" decel="50000">
                                          <p:stCondLst>
                                            <p:cond delay="1338"/>
                                          </p:stCondLst>
                                        </p:cTn>
                                        <p:tgtEl>
                                          <p:spTgt spid="4"/>
                                        </p:tgtEl>
                                      </p:cBhvr>
                                      <p:to x="100000" y="100000"/>
                                    </p:animScale>
                                    <p:animScale>
                                      <p:cBhvr>
                                        <p:cTn id="51" dur="26">
                                          <p:stCondLst>
                                            <p:cond delay="1642"/>
                                          </p:stCondLst>
                                        </p:cTn>
                                        <p:tgtEl>
                                          <p:spTgt spid="4"/>
                                        </p:tgtEl>
                                      </p:cBhvr>
                                      <p:to x="100000" y="90000"/>
                                    </p:animScale>
                                    <p:animScale>
                                      <p:cBhvr>
                                        <p:cTn id="52" dur="166" decel="50000">
                                          <p:stCondLst>
                                            <p:cond delay="1668"/>
                                          </p:stCondLst>
                                        </p:cTn>
                                        <p:tgtEl>
                                          <p:spTgt spid="4"/>
                                        </p:tgtEl>
                                      </p:cBhvr>
                                      <p:to x="100000" y="100000"/>
                                    </p:animScale>
                                    <p:animScale>
                                      <p:cBhvr>
                                        <p:cTn id="53" dur="26">
                                          <p:stCondLst>
                                            <p:cond delay="1808"/>
                                          </p:stCondLst>
                                        </p:cTn>
                                        <p:tgtEl>
                                          <p:spTgt spid="4"/>
                                        </p:tgtEl>
                                      </p:cBhvr>
                                      <p:to x="100000" y="95000"/>
                                    </p:animScale>
                                    <p:animScale>
                                      <p:cBhvr>
                                        <p:cTn id="5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7" grpId="0"/>
      <p:bldP spid="3" grpId="0"/>
      <p:bldP spid="4" grpId="0"/>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867</Words>
  <Application>Microsoft Office PowerPoint</Application>
  <PresentationFormat>Affichage à l'écran (4:3)</PresentationFormat>
  <Paragraphs>75</Paragraphs>
  <Slides>18</Slides>
  <Notes>6</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elathir</dc:creator>
  <cp:lastModifiedBy>elathir</cp:lastModifiedBy>
  <cp:revision>5</cp:revision>
  <dcterms:created xsi:type="dcterms:W3CDTF">2020-12-25T13:20:18Z</dcterms:created>
  <dcterms:modified xsi:type="dcterms:W3CDTF">2021-01-02T15:04:57Z</dcterms:modified>
</cp:coreProperties>
</file>