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66DB-BCE0-4A91-8C63-2ECF73FC8077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CB0B46-14AB-4B37-9DEB-8BB06714E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/>
              <a:t>Analysis</a:t>
            </a:r>
            <a:r>
              <a:rPr lang="fr-FR" b="1" dirty="0"/>
              <a:t> of a </a:t>
            </a:r>
            <a:r>
              <a:rPr lang="fr-FR" b="1" dirty="0" err="1"/>
              <a:t>scientific</a:t>
            </a:r>
            <a:r>
              <a:rPr lang="fr-FR" b="1" dirty="0"/>
              <a:t> </a:t>
            </a:r>
            <a:r>
              <a:rPr lang="fr-FR" b="1" dirty="0" err="1"/>
              <a:t>text</a:t>
            </a:r>
            <a:endParaRPr lang="en-US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313CF6-A20F-422A-837A-D3BE1DE182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5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The subunits of disaccharides and polysaccharides are linked by means of </a:t>
            </a:r>
            <a:r>
              <a:rPr lang="en-US" sz="4000" b="1" dirty="0" err="1"/>
              <a:t>glycosidic</a:t>
            </a:r>
            <a:r>
              <a:rPr lang="en-US" sz="4000" b="1" dirty="0"/>
              <a:t> bonds, in which carbons (each is assigned a number) on adjacent sugar units are bonded to the same oxygen atom like links in a chain.</a:t>
            </a:r>
            <a:endParaRPr lang="fr-FR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For example:</a:t>
            </a:r>
            <a:endParaRPr lang="fr-FR" sz="4000" b="1" dirty="0"/>
          </a:p>
          <a:p>
            <a:pPr lvl="0"/>
            <a:r>
              <a:rPr lang="en-US" sz="4000" b="1" dirty="0"/>
              <a:t>Maltose is formed when the number 1 carbon on a glucose bonds to the oxygen on the number 4 carbon on a second glucose.</a:t>
            </a:r>
            <a:endParaRPr lang="fr-FR" sz="4000" b="1" dirty="0"/>
          </a:p>
          <a:p>
            <a:pPr lvl="0"/>
            <a:r>
              <a:rPr lang="en-US" sz="4000" b="1" dirty="0"/>
              <a:t>Sucrose is formed when glucose and fructose bind oxygen between their number 1 and number 2 carbons.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lvl="0"/>
            <a:r>
              <a:rPr lang="en-US" sz="4000" b="1" dirty="0"/>
              <a:t>Comprehension</a:t>
            </a:r>
            <a:endParaRPr lang="fr-FR" sz="4000" b="1" dirty="0"/>
          </a:p>
          <a:p>
            <a:pPr lvl="0"/>
            <a:r>
              <a:rPr lang="en-US" sz="4000" b="1" dirty="0"/>
              <a:t>Give a title to the text</a:t>
            </a:r>
            <a:endParaRPr lang="fr-FR" sz="4000" b="1" dirty="0"/>
          </a:p>
          <a:p>
            <a:pPr lvl="0"/>
            <a:r>
              <a:rPr lang="en-US" sz="4000" b="1" dirty="0"/>
              <a:t>What are the two functional groups that characterize carbohydrates?</a:t>
            </a:r>
            <a:endParaRPr lang="fr-FR" sz="4000" b="1" dirty="0"/>
          </a:p>
          <a:p>
            <a:pPr lvl="0"/>
            <a:r>
              <a:rPr lang="en-US" sz="4000" b="1" dirty="0"/>
              <a:t>What are the different classes of carbohydrates?</a:t>
            </a:r>
            <a:endParaRPr lang="fr-FR" sz="4000" b="1" dirty="0"/>
          </a:p>
          <a:p>
            <a:pPr lvl="0"/>
            <a:r>
              <a:rPr lang="en-US" sz="4000" b="1" dirty="0"/>
              <a:t>By which type of bond the carbohydrates are linked?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pPr lvl="0"/>
            <a:r>
              <a:rPr lang="en-US" sz="4000" b="1" dirty="0"/>
              <a:t>Language </a:t>
            </a:r>
            <a:endParaRPr lang="fr-FR" sz="4000" b="1" dirty="0"/>
          </a:p>
          <a:p>
            <a:pPr>
              <a:buNone/>
            </a:pPr>
            <a:r>
              <a:rPr lang="en-US" sz="4000" b="1" dirty="0"/>
              <a:t>Give in French the translation of the following words:</a:t>
            </a:r>
          </a:p>
          <a:p>
            <a:pPr>
              <a:buNone/>
            </a:pPr>
            <a:endParaRPr lang="fr-FR" sz="4000" b="1" dirty="0"/>
          </a:p>
          <a:p>
            <a:pPr>
              <a:buNone/>
            </a:pPr>
            <a:r>
              <a:rPr lang="en-US" sz="4000" b="1" dirty="0"/>
              <a:t>Originate:                   backbone: </a:t>
            </a:r>
          </a:p>
          <a:p>
            <a:pPr>
              <a:buNone/>
            </a:pPr>
            <a:r>
              <a:rPr lang="en-US" sz="4000" b="1" dirty="0"/>
              <a:t>                   bonded:                     taste:                   describe: 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r>
              <a:rPr lang="en-US" sz="4000" b="1" dirty="0"/>
              <a:t>Give from the following words the synonym and the opposite of the words underlined in the table.</a:t>
            </a:r>
            <a:endParaRPr lang="fr-FR" sz="40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/>
          <a:lstStyle/>
          <a:p>
            <a:pPr>
              <a:buNone/>
            </a:pPr>
            <a:r>
              <a:rPr lang="en-US" b="1" dirty="0"/>
              <a:t>An association, locally, few, are found, bonded, differently, initial, designs.  </a:t>
            </a:r>
            <a:endParaRPr lang="fr-FR" b="1" dirty="0"/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85719" y="1571613"/>
          <a:ext cx="8501125" cy="5110904"/>
        </p:xfrm>
        <a:graphic>
          <a:graphicData uri="http://schemas.openxmlformats.org/drawingml/2006/table">
            <a:tbl>
              <a:tblPr/>
              <a:tblGrid>
                <a:gridCol w="307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3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Synonym 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Opposite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Carbohydrates </a:t>
                      </a: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exist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 in a great variety of configurations</a:t>
                      </a:r>
                      <a:r>
                        <a:rPr lang="en-US" sz="2200" b="1" dirty="0">
                          <a:solidFill>
                            <a:srgbClr val="20202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Universally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 important </a:t>
                      </a:r>
                      <a:r>
                        <a:rPr lang="en-US" sz="2200" b="1" dirty="0" err="1">
                          <a:latin typeface="Times New Roman"/>
                          <a:ea typeface="Calibri"/>
                          <a:cs typeface="Arial"/>
                        </a:rPr>
                        <a:t>hexose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The common term sugar </a:t>
                      </a: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refers to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a simple carbohydrate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6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Disaccharides are named </a:t>
                      </a: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similarly</a:t>
                      </a:r>
                      <a:r>
                        <a:rPr lang="en-US" sz="2200" b="1" dirty="0">
                          <a:solidFill>
                            <a:srgbClr val="20202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A disaccharide is </a:t>
                      </a: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a combination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of two monosaccharides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With a </a:t>
                      </a: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terminal 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carbonyl group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73">
                <a:tc>
                  <a:txBody>
                    <a:bodyPr/>
                    <a:lstStyle/>
                    <a:p>
                      <a:pPr>
                        <a:lnSpc>
                          <a:spcPts val="166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Polysaccharides are </a:t>
                      </a: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linked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by means of glycosidic bonds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Most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members of this chemical class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US" sz="4000" b="1" dirty="0"/>
              <a:t>D- Fill the table with suffix and prefix from the following words</a:t>
            </a:r>
            <a:endParaRPr lang="fr-FR" sz="4000" b="1" dirty="0"/>
          </a:p>
          <a:p>
            <a:pPr>
              <a:buNone/>
            </a:pPr>
            <a:r>
              <a:rPr lang="en-US" sz="4000" b="1" dirty="0"/>
              <a:t>designated, generally, </a:t>
            </a:r>
            <a:r>
              <a:rPr lang="en-US" sz="4000" b="1" dirty="0" err="1"/>
              <a:t>polyhydroxy</a:t>
            </a:r>
            <a:r>
              <a:rPr lang="en-US" sz="4000" b="1" dirty="0"/>
              <a:t>,</a:t>
            </a:r>
          </a:p>
          <a:p>
            <a:pPr>
              <a:buNone/>
            </a:pPr>
            <a:r>
              <a:rPr lang="en-US" sz="4000" b="1" dirty="0"/>
              <a:t> combinations, monosaccharide, </a:t>
            </a:r>
          </a:p>
          <a:p>
            <a:pPr>
              <a:buNone/>
            </a:pPr>
            <a:r>
              <a:rPr lang="en-US" sz="4000" b="1" dirty="0"/>
              <a:t>chemical, containing, </a:t>
            </a:r>
            <a:r>
              <a:rPr lang="en-US" sz="4000" b="1" dirty="0" err="1"/>
              <a:t>pentoses</a:t>
            </a:r>
            <a:r>
              <a:rPr lang="en-US" sz="4000" b="1" dirty="0"/>
              <a:t>, </a:t>
            </a:r>
          </a:p>
          <a:p>
            <a:pPr>
              <a:buNone/>
            </a:pPr>
            <a:r>
              <a:rPr lang="en-US" sz="4000" b="1" dirty="0"/>
              <a:t>important, between   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072230"/>
          </a:xfrm>
        </p:spPr>
        <p:txBody>
          <a:bodyPr>
            <a:normAutofit/>
          </a:bodyPr>
          <a:lstStyle/>
          <a:p>
            <a:r>
              <a:rPr lang="en-US" sz="4000" b="1" dirty="0"/>
              <a:t>F- Translate to French language the following sentence </a:t>
            </a:r>
            <a:endParaRPr lang="fr-FR" sz="4000" dirty="0"/>
          </a:p>
          <a:p>
            <a:pPr>
              <a:buNone/>
            </a:pPr>
            <a:r>
              <a:rPr lang="en-US" sz="4000" b="1" dirty="0"/>
              <a:t>Carbohydrates exist in a great variety of configurations. The common term sugar (</a:t>
            </a:r>
            <a:r>
              <a:rPr lang="en-US" sz="4000" b="1" dirty="0" err="1"/>
              <a:t>saccharide</a:t>
            </a:r>
            <a:r>
              <a:rPr lang="en-US" sz="4000" b="1" dirty="0"/>
              <a:t>) refers to a simple carbohydrate such as a monosaccharide or a disaccharide that has a sweet taste.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The subunits of disaccharides and polysaccharides are linked by means of </a:t>
            </a:r>
            <a:r>
              <a:rPr lang="en-US" sz="4000" b="1" dirty="0" err="1"/>
              <a:t>glycosidic</a:t>
            </a:r>
            <a:r>
              <a:rPr lang="en-US" sz="4000" b="1" dirty="0"/>
              <a:t> bonds, in which carbons (each is assigned a number) on adjacent sugar units are bonded to the same oxygen atom like links in a chain.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642918"/>
            <a:ext cx="8429684" cy="571504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               The carbohydrates</a:t>
            </a:r>
          </a:p>
          <a:p>
            <a:pPr algn="l"/>
            <a:r>
              <a:rPr lang="en-US" sz="4000" b="1" dirty="0">
                <a:solidFill>
                  <a:schemeClr val="tx1"/>
                </a:solidFill>
              </a:rPr>
              <a:t>The term carbohydrate originates from the way that most members of this chemical class resemble combinations of carbon and water. Carbohydrates can be generally represented by the formula (CH</a:t>
            </a:r>
            <a:r>
              <a:rPr lang="en-US" sz="4000" b="1" baseline="-25000" dirty="0">
                <a:solidFill>
                  <a:schemeClr val="tx1"/>
                </a:solidFill>
              </a:rPr>
              <a:t>2</a:t>
            </a:r>
            <a:r>
              <a:rPr lang="en-US" sz="4000" b="1" dirty="0">
                <a:solidFill>
                  <a:schemeClr val="tx1"/>
                </a:solidFill>
              </a:rPr>
              <a:t>O)</a:t>
            </a:r>
            <a:r>
              <a:rPr lang="en-US" sz="4000" b="1" baseline="-25000" dirty="0">
                <a:solidFill>
                  <a:schemeClr val="tx1"/>
                </a:solidFill>
              </a:rPr>
              <a:t>n</a:t>
            </a:r>
            <a:r>
              <a:rPr lang="en-US" sz="4000" b="1" dirty="0">
                <a:solidFill>
                  <a:schemeClr val="tx1"/>
                </a:solidFill>
              </a:rPr>
              <a:t>, in which </a:t>
            </a:r>
            <a:r>
              <a:rPr lang="en-US" sz="4000" b="1" i="1" dirty="0">
                <a:solidFill>
                  <a:schemeClr val="tx1"/>
                </a:solidFill>
              </a:rPr>
              <a:t>n </a:t>
            </a:r>
            <a:r>
              <a:rPr lang="en-US" sz="4000" b="1" dirty="0">
                <a:solidFill>
                  <a:schemeClr val="tx1"/>
                </a:solidFill>
              </a:rPr>
              <a:t>indicates the number of units of this combination of atoms. 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The basic structure of a simple carbohydrate is a backbone of carbon bound to two or more hydroxyl groups. Because they also have either an </a:t>
            </a:r>
            <a:r>
              <a:rPr lang="en-US" sz="4000" b="1" dirty="0" err="1"/>
              <a:t>aldehyde</a:t>
            </a:r>
            <a:r>
              <a:rPr lang="en-US" sz="4000" b="1" dirty="0"/>
              <a:t> or a </a:t>
            </a:r>
            <a:r>
              <a:rPr lang="en-US" sz="4000" b="1" dirty="0" err="1"/>
              <a:t>ketone</a:t>
            </a:r>
            <a:r>
              <a:rPr lang="en-US" sz="4000" b="1" dirty="0"/>
              <a:t> group, they are often designated as </a:t>
            </a:r>
            <a:r>
              <a:rPr lang="en-US" sz="4000" b="1" i="1" dirty="0" err="1"/>
              <a:t>polyhydroxy</a:t>
            </a:r>
            <a:r>
              <a:rPr lang="en-US" sz="4000" b="1" i="1" dirty="0"/>
              <a:t> </a:t>
            </a:r>
            <a:r>
              <a:rPr lang="en-US" sz="4000" b="1" i="1" dirty="0" err="1"/>
              <a:t>aldehydes</a:t>
            </a:r>
            <a:r>
              <a:rPr lang="en-US" sz="4000" b="1" dirty="0"/>
              <a:t> or </a:t>
            </a:r>
            <a:r>
              <a:rPr lang="en-US" sz="4000" b="1" i="1" dirty="0" err="1"/>
              <a:t>ketones</a:t>
            </a:r>
            <a:r>
              <a:rPr lang="en-US" sz="4000" b="1" dirty="0"/>
              <a:t>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/>
              <a:t>In simple terms, a sugar such as glucose is an </a:t>
            </a:r>
            <a:r>
              <a:rPr lang="en-US" sz="3600" b="1" dirty="0" err="1"/>
              <a:t>aldehyde</a:t>
            </a:r>
            <a:r>
              <a:rPr lang="en-US" sz="3600" b="1" dirty="0"/>
              <a:t> with a terminal carbonyl group bonded to a hydrogen and another carbon. Fructose sugar is a </a:t>
            </a:r>
            <a:r>
              <a:rPr lang="en-US" sz="3600" b="1" dirty="0" err="1"/>
              <a:t>ketone</a:t>
            </a:r>
            <a:r>
              <a:rPr lang="en-US" sz="3600" b="1" dirty="0"/>
              <a:t> with a carbonyl group bonded between two carbons. </a:t>
            </a:r>
            <a:endParaRPr lang="fr-FR" sz="36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Carbohydrates exist in a great variety of configurations. The common term sugar (</a:t>
            </a:r>
            <a:r>
              <a:rPr lang="en-US" sz="4000" b="1" dirty="0" err="1"/>
              <a:t>saccharide</a:t>
            </a:r>
            <a:r>
              <a:rPr lang="en-US" sz="4000" b="1" dirty="0"/>
              <a:t>) refers to a simple carbohydrate such as a monosaccharide or a disaccharide that has a sweet taste.</a:t>
            </a:r>
            <a:endParaRPr lang="fr-F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A monosaccharide is a simple </a:t>
            </a:r>
            <a:r>
              <a:rPr lang="en-US" sz="4000" b="1" dirty="0" err="1"/>
              <a:t>polyhydroxy</a:t>
            </a:r>
            <a:r>
              <a:rPr lang="en-US" sz="4000" b="1" dirty="0"/>
              <a:t> </a:t>
            </a:r>
            <a:r>
              <a:rPr lang="en-US" sz="4000" b="1" dirty="0" err="1"/>
              <a:t>aldehyde</a:t>
            </a:r>
            <a:r>
              <a:rPr lang="en-US" sz="4000" b="1" dirty="0"/>
              <a:t> or </a:t>
            </a:r>
            <a:r>
              <a:rPr lang="en-US" sz="4000" b="1" dirty="0" err="1"/>
              <a:t>ketone</a:t>
            </a:r>
            <a:r>
              <a:rPr lang="en-US" sz="4000" b="1" dirty="0"/>
              <a:t> molecule containing from 3 to 7 carbons; a disaccharide is a combination of two </a:t>
            </a:r>
            <a:r>
              <a:rPr lang="en-US" sz="4000" b="1" dirty="0" err="1"/>
              <a:t>monosaccharides</a:t>
            </a:r>
            <a:r>
              <a:rPr lang="en-US" sz="4000" b="1" dirty="0"/>
              <a:t>; and a polysaccharide is a polymer of five or more </a:t>
            </a:r>
            <a:r>
              <a:rPr lang="en-US" sz="4000" b="1" dirty="0" err="1"/>
              <a:t>monosaccharides</a:t>
            </a:r>
            <a:r>
              <a:rPr lang="en-US" sz="4000" b="1" dirty="0"/>
              <a:t> bound in linear or branched chain patterns.</a:t>
            </a:r>
            <a:endParaRPr lang="fr-FR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err="1"/>
              <a:t>Monosaccharides</a:t>
            </a:r>
            <a:r>
              <a:rPr lang="en-US" sz="4000" b="1" dirty="0"/>
              <a:t> and disaccharides are specified by combining a prefix that describes some characteristic of the sugar with the suffix -</a:t>
            </a:r>
            <a:r>
              <a:rPr lang="en-US" sz="4000" b="1" dirty="0" err="1"/>
              <a:t>ose</a:t>
            </a:r>
            <a:r>
              <a:rPr lang="en-US" sz="4000" b="1" dirty="0"/>
              <a:t>. </a:t>
            </a:r>
            <a:endParaRPr lang="fr-FR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For example, </a:t>
            </a:r>
            <a:r>
              <a:rPr lang="en-US" sz="4000" b="1" dirty="0" err="1"/>
              <a:t>hexoses</a:t>
            </a:r>
            <a:r>
              <a:rPr lang="en-US" sz="4000" b="1" dirty="0"/>
              <a:t> are composed of 6 carbons, and </a:t>
            </a:r>
            <a:r>
              <a:rPr lang="en-US" sz="4000" b="1" dirty="0" err="1"/>
              <a:t>pentoses</a:t>
            </a:r>
            <a:r>
              <a:rPr lang="en-US" sz="4000" b="1" dirty="0"/>
              <a:t> contain 5 carbons. Glucose (Gr. sweet) is the most common and universally important </a:t>
            </a:r>
            <a:r>
              <a:rPr lang="en-US" sz="4000" b="1" dirty="0" err="1"/>
              <a:t>hexose</a:t>
            </a:r>
            <a:r>
              <a:rPr lang="en-US" sz="4000" b="1" dirty="0"/>
              <a:t>; fructose is named for fruit (one of its sources); and </a:t>
            </a:r>
            <a:r>
              <a:rPr lang="en-US" sz="4000" b="1" dirty="0" err="1"/>
              <a:t>xylose</a:t>
            </a:r>
            <a:r>
              <a:rPr lang="en-US" sz="4000" b="1" dirty="0"/>
              <a:t>, a pentose, derives its name from the Greek word for wood.</a:t>
            </a:r>
            <a:endParaRPr lang="fr-F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Disaccharides are named similarly: lactose (L. milk) is an important component of milk; maltose means malt sugar; and sucrose = </a:t>
            </a:r>
            <a:r>
              <a:rPr lang="en-US" sz="4000" b="1" dirty="0" err="1"/>
              <a:t>saccharose</a:t>
            </a:r>
            <a:r>
              <a:rPr lang="en-US" sz="4000" b="1" dirty="0"/>
              <a:t> (Fr. sugar) is common table sugar or cane sugar.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686</Words>
  <Application>Microsoft Office PowerPoint</Application>
  <PresentationFormat>Affichage à l'écran (4:3)</PresentationFormat>
  <Paragraphs>44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Thème Office</vt:lpstr>
      <vt:lpstr>Analysis of a scientific text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Dell</cp:lastModifiedBy>
  <cp:revision>4</cp:revision>
  <dcterms:created xsi:type="dcterms:W3CDTF">2018-10-22T09:22:46Z</dcterms:created>
  <dcterms:modified xsi:type="dcterms:W3CDTF">2020-12-01T09:52:47Z</dcterms:modified>
</cp:coreProperties>
</file>