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3" r:id="rId2"/>
    <p:sldId id="295" r:id="rId3"/>
    <p:sldId id="303" r:id="rId4"/>
    <p:sldId id="305" r:id="rId5"/>
    <p:sldId id="306" r:id="rId6"/>
  </p:sldIdLst>
  <p:sldSz cx="9144000" cy="6858000" type="screen4x3"/>
  <p:notesSz cx="6858000" cy="9723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FFFFFF"/>
    <a:srgbClr val="FF00FF"/>
    <a:srgbClr val="F26200"/>
    <a:srgbClr val="F0F0F0"/>
    <a:srgbClr val="F5F5F5"/>
    <a:srgbClr val="F2F2F2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03" autoAdjust="0"/>
    <p:restoredTop sz="94600"/>
  </p:normalViewPr>
  <p:slideViewPr>
    <p:cSldViewPr>
      <p:cViewPr>
        <p:scale>
          <a:sx n="50" d="100"/>
          <a:sy n="50" d="100"/>
        </p:scale>
        <p:origin x="-120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Le cœur</a:t>
          </a:r>
          <a:endParaRPr lang="fr-FR" sz="66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/>
        <a:lstStyle/>
        <a:p>
          <a:pPr algn="l"/>
          <a:r>
            <a:rPr lang="fr-CA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Organe en</a:t>
          </a:r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forme d’un cône creux, situé dans le médiastin, en arrière du sternum; donc, protégé par la cage thoracique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62093" custScaleY="6209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Y="1000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C0D553-8035-485B-B651-EECB1D15D366}" type="presOf" srcId="{557FCCD3-EB24-4D5D-9461-0127A2A37960}" destId="{B1AF463A-A202-4B2C-A9D4-FEB91D0E6C20}" srcOrd="0" destOrd="0" presId="urn:microsoft.com/office/officeart/2005/8/layout/list1"/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7A8BB1E2-6394-4D89-B03B-56A831BD4410}" type="presOf" srcId="{947858FB-9C4B-4F63-B92C-C07A2BBC07AC}" destId="{740C2AFE-FA7B-42F4-95A5-D3BBFF6360FB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0B8D3585-22EA-4D96-8F5E-008EDB0D99BB}" type="presOf" srcId="{95E933D2-F285-45EA-A454-74537E668942}" destId="{9953704B-40D5-423B-BB10-5EF5348AC0A4}" srcOrd="0" destOrd="0" presId="urn:microsoft.com/office/officeart/2005/8/layout/list1"/>
    <dgm:cxn modelId="{1CA36A22-BBA0-43AE-82FB-12F81C974629}" type="presOf" srcId="{947858FB-9C4B-4F63-B92C-C07A2BBC07AC}" destId="{F192D7B2-CC4E-4CB9-AE9B-17AC277B54F5}" srcOrd="1" destOrd="0" presId="urn:microsoft.com/office/officeart/2005/8/layout/list1"/>
    <dgm:cxn modelId="{B0457DEE-B640-4906-A6B7-6FFA26370551}" type="presParOf" srcId="{9953704B-40D5-423B-BB10-5EF5348AC0A4}" destId="{DC80F101-4EB3-4BB7-87A3-F5EB2AC862B8}" srcOrd="0" destOrd="0" presId="urn:microsoft.com/office/officeart/2005/8/layout/list1"/>
    <dgm:cxn modelId="{672BD2FE-FA15-4066-AD2D-810A3918D9CA}" type="presParOf" srcId="{DC80F101-4EB3-4BB7-87A3-F5EB2AC862B8}" destId="{740C2AFE-FA7B-42F4-95A5-D3BBFF6360FB}" srcOrd="0" destOrd="0" presId="urn:microsoft.com/office/officeart/2005/8/layout/list1"/>
    <dgm:cxn modelId="{2383C6F8-0BCA-4737-B375-AC00E069EB21}" type="presParOf" srcId="{DC80F101-4EB3-4BB7-87A3-F5EB2AC862B8}" destId="{F192D7B2-CC4E-4CB9-AE9B-17AC277B54F5}" srcOrd="1" destOrd="0" presId="urn:microsoft.com/office/officeart/2005/8/layout/list1"/>
    <dgm:cxn modelId="{C5E32838-8DD7-4219-8AB5-CF40E3F44467}" type="presParOf" srcId="{9953704B-40D5-423B-BB10-5EF5348AC0A4}" destId="{903A1BBE-6562-47C0-ACE0-01416E3493C6}" srcOrd="1" destOrd="0" presId="urn:microsoft.com/office/officeart/2005/8/layout/list1"/>
    <dgm:cxn modelId="{1CAB7113-C01A-453A-A7DD-448DB031BFF3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r>
            <a:rPr lang="fr-FR" sz="6000" b="1" dirty="0" smtClean="0">
              <a:latin typeface="Times New Roman" pitchFamily="18" charset="0"/>
              <a:cs typeface="Times New Roman" pitchFamily="18" charset="0"/>
            </a:rPr>
            <a:t>Vaisseaux sanguins</a:t>
          </a:r>
          <a:endParaRPr lang="fr-FR" sz="60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/>
        <a:lstStyle/>
        <a:p>
          <a:pPr algn="l"/>
          <a:r>
            <a:rPr lang="fr-CA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fr-FR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Les artères et les veines constitués de 3 couches  (Intima, média et adventice) alors que les capillaires une fine pour les échanges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121001" custScaleY="12100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BF9B81F2-FEE5-4909-96CC-D79369BDEB44}" type="presOf" srcId="{947858FB-9C4B-4F63-B92C-C07A2BBC07AC}" destId="{740C2AFE-FA7B-42F4-95A5-D3BBFF6360FB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971289AB-9FE8-4552-941F-3007638A2F38}" type="presOf" srcId="{95E933D2-F285-45EA-A454-74537E668942}" destId="{9953704B-40D5-423B-BB10-5EF5348AC0A4}" srcOrd="0" destOrd="0" presId="urn:microsoft.com/office/officeart/2005/8/layout/list1"/>
    <dgm:cxn modelId="{AD8393C1-92CD-4A22-85AB-63D7CDC7EC21}" type="presOf" srcId="{557FCCD3-EB24-4D5D-9461-0127A2A37960}" destId="{B1AF463A-A202-4B2C-A9D4-FEB91D0E6C20}" srcOrd="0" destOrd="0" presId="urn:microsoft.com/office/officeart/2005/8/layout/list1"/>
    <dgm:cxn modelId="{2026AFC7-BFB8-418A-9C09-49E8D985D2F4}" type="presOf" srcId="{947858FB-9C4B-4F63-B92C-C07A2BBC07AC}" destId="{F192D7B2-CC4E-4CB9-AE9B-17AC277B54F5}" srcOrd="1" destOrd="0" presId="urn:microsoft.com/office/officeart/2005/8/layout/list1"/>
    <dgm:cxn modelId="{2C1CE5B9-8285-439F-9FB7-E5E0DEF13165}" type="presParOf" srcId="{9953704B-40D5-423B-BB10-5EF5348AC0A4}" destId="{DC80F101-4EB3-4BB7-87A3-F5EB2AC862B8}" srcOrd="0" destOrd="0" presId="urn:microsoft.com/office/officeart/2005/8/layout/list1"/>
    <dgm:cxn modelId="{7D8FBB8A-4BC2-44D9-91BB-7DDDD2B471CC}" type="presParOf" srcId="{DC80F101-4EB3-4BB7-87A3-F5EB2AC862B8}" destId="{740C2AFE-FA7B-42F4-95A5-D3BBFF6360FB}" srcOrd="0" destOrd="0" presId="urn:microsoft.com/office/officeart/2005/8/layout/list1"/>
    <dgm:cxn modelId="{D46112C8-AD22-4B9D-B4BA-4F39A66C7E9F}" type="presParOf" srcId="{DC80F101-4EB3-4BB7-87A3-F5EB2AC862B8}" destId="{F192D7B2-CC4E-4CB9-AE9B-17AC277B54F5}" srcOrd="1" destOrd="0" presId="urn:microsoft.com/office/officeart/2005/8/layout/list1"/>
    <dgm:cxn modelId="{69FF46B9-32F1-413A-8E17-8B8C06069F55}" type="presParOf" srcId="{9953704B-40D5-423B-BB10-5EF5348AC0A4}" destId="{903A1BBE-6562-47C0-ACE0-01416E3493C6}" srcOrd="1" destOrd="0" presId="urn:microsoft.com/office/officeart/2005/8/layout/list1"/>
    <dgm:cxn modelId="{23CD5B84-4B5C-45A8-BCEE-8F10DFDD9569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A717644-746C-4B46-9F47-9321B06DFA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5BEDEC-FFB8-41EB-BFA8-C85883F4E4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8B8C-2BFB-4D4B-93C4-6F36CAA275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0242-32A6-42BA-AB77-903A5F0355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4191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4191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A555-FB4A-4499-BC3E-6751734883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E0F-3747-4F98-BE33-C30695C451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38F0-8D63-446F-AC2A-1062B4B814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714F-7B8F-4561-9733-52C597268D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0B9-06EC-40E7-9C9E-28B88F574B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590E-1E8F-44C5-AE6F-B5149F7CAC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7C61-C60C-43E0-A456-6DDDF24CAB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9E38-79A4-4946-8CB3-062E67F006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799E-74CF-45D5-9D26-545CBBEDA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3081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312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316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16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6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317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2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3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3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315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4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5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3082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308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076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A33E36C-60CA-4927-9727-DDA371EC5D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44450"/>
            <a:ext cx="8858250" cy="19510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3- Anatomie de l’appareil cardiovasculaire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1813" y="2060575"/>
            <a:ext cx="8288337" cy="4500563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4000" b="1" kern="0" dirty="0">
                <a:latin typeface="Arial" pitchFamily="34" charset="0"/>
                <a:cs typeface="Arial" pitchFamily="34" charset="0"/>
              </a:rPr>
              <a:t>Appelé aussi appareil circulatoire parce qu’il permet la circulation du sang;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4000" b="1" kern="0" dirty="0">
                <a:latin typeface="Arial" pitchFamily="34" charset="0"/>
                <a:cs typeface="Arial" pitchFamily="34" charset="0"/>
              </a:rPr>
              <a:t>Il transporte les gaz respiratoires, les nutriments, les déchets et les molécules signaux au sein de l’organisme.</a:t>
            </a:r>
            <a:endParaRPr lang="fr-FR" sz="40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defRPr/>
            </a:pPr>
            <a:endParaRPr lang="fr-FR" sz="4000" b="1" kern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0016.JPG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1008063" y="981075"/>
            <a:ext cx="71278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-12870"/>
            <a:ext cx="7776864" cy="828000"/>
          </a:xfrm>
          <a:prstGeom prst="rect">
            <a:avLst/>
          </a:prstGeom>
        </p:spPr>
        <p:txBody>
          <a:bodyPr lIns="36000" tIns="36000" rIns="36000" bIns="36000"/>
          <a:lstStyle/>
          <a:p>
            <a:pPr algn="ctr">
              <a:defRPr/>
            </a:pPr>
            <a:r>
              <a:rPr lang="fr-CH" sz="4800" b="1" i="1" kern="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5F5F5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La pompe musculaire</a:t>
            </a:r>
            <a:endParaRPr lang="fr-FR" sz="4800" b="1" i="1" kern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5F5F5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/>
        </p:nvGraphicFramePr>
        <p:xfrm>
          <a:off x="107141" y="884022"/>
          <a:ext cx="892971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0" descr="Img0017.JPG"/>
          <p:cNvPicPr>
            <a:picLocks noChangeAspect="1" noChangeArrowheads="1"/>
          </p:cNvPicPr>
          <p:nvPr/>
        </p:nvPicPr>
        <p:blipFill>
          <a:blip r:embed="rId7">
            <a:lum bright="-30000" contrast="30000"/>
          </a:blip>
          <a:srcRect l="526" t="1408" r="1579" b="1408"/>
          <a:stretch>
            <a:fillRect/>
          </a:stretch>
        </p:blipFill>
        <p:spPr bwMode="auto">
          <a:xfrm>
            <a:off x="1223963" y="231775"/>
            <a:ext cx="66960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مستدير الزوايا 11"/>
          <p:cNvSpPr/>
          <p:nvPr/>
        </p:nvSpPr>
        <p:spPr bwMode="auto">
          <a:xfrm>
            <a:off x="377825" y="5229225"/>
            <a:ext cx="8388350" cy="1403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fr-FR" sz="2400" dirty="0">
                <a:solidFill>
                  <a:srgbClr val="006699"/>
                </a:solidFill>
                <a:cs typeface="Arial" pitchFamily="34" charset="0"/>
              </a:rPr>
              <a:t>≈</a:t>
            </a:r>
            <a:r>
              <a:rPr lang="fr-FR" sz="2400" dirty="0">
                <a:solidFill>
                  <a:srgbClr val="006699"/>
                </a:solidFill>
              </a:rPr>
              <a:t> 10 à 12 cm de la base à la pointe,</a:t>
            </a:r>
            <a:r>
              <a:rPr lang="fr-FR" sz="2400" dirty="0">
                <a:solidFill>
                  <a:srgbClr val="006699"/>
                </a:solidFill>
                <a:cs typeface="Arial" pitchFamily="34" charset="0"/>
              </a:rPr>
              <a:t> ≈ </a:t>
            </a:r>
            <a:r>
              <a:rPr lang="fr-FR" sz="2400" dirty="0">
                <a:solidFill>
                  <a:srgbClr val="006699"/>
                </a:solidFill>
              </a:rPr>
              <a:t>300 g du poids. La base est à la </a:t>
            </a:r>
            <a:r>
              <a:rPr lang="fr-FR" sz="2200" dirty="0">
                <a:solidFill>
                  <a:srgbClr val="006699"/>
                </a:solidFill>
                <a:cs typeface="Arial" pitchFamily="34" charset="0"/>
              </a:rPr>
              <a:t>hauteur du </a:t>
            </a:r>
            <a:r>
              <a:rPr lang="fr-FR" sz="2400" dirty="0">
                <a:solidFill>
                  <a:srgbClr val="006699"/>
                </a:solidFill>
              </a:rPr>
              <a:t>2</a:t>
            </a:r>
            <a:r>
              <a:rPr lang="fr-FR" sz="2400" baseline="30000" dirty="0">
                <a:solidFill>
                  <a:srgbClr val="006699"/>
                </a:solidFill>
              </a:rPr>
              <a:t>ème</a:t>
            </a:r>
            <a:r>
              <a:rPr lang="fr-FR" sz="2400" dirty="0">
                <a:solidFill>
                  <a:srgbClr val="006699"/>
                </a:solidFill>
              </a:rPr>
              <a:t> cartilage costal et la pointe normalement au niveau de la 5</a:t>
            </a:r>
            <a:r>
              <a:rPr lang="fr-FR" sz="2400" baseline="30000" dirty="0">
                <a:solidFill>
                  <a:srgbClr val="006699"/>
                </a:solidFill>
              </a:rPr>
              <a:t>ème</a:t>
            </a:r>
            <a:r>
              <a:rPr lang="fr-FR" sz="2400" dirty="0">
                <a:solidFill>
                  <a:srgbClr val="006699"/>
                </a:solidFill>
              </a:rPr>
              <a:t> espace intercostal gauche </a:t>
            </a:r>
            <a:endParaRPr lang="fr-FR" sz="2200" b="1" dirty="0">
              <a:solidFill>
                <a:srgbClr val="0066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363538" y="382588"/>
            <a:ext cx="8416925" cy="6092825"/>
            <a:chOff x="364054" y="382352"/>
            <a:chExt cx="8415892" cy="6093296"/>
          </a:xfrm>
        </p:grpSpPr>
        <p:pic>
          <p:nvPicPr>
            <p:cNvPr id="23563" name="صورة 5" descr="coeur-81050.jpg"/>
            <p:cNvPicPr>
              <a:picLocks noChangeAspect="1"/>
            </p:cNvPicPr>
            <p:nvPr/>
          </p:nvPicPr>
          <p:blipFill>
            <a:blip r:embed="rId2">
              <a:lum bright="-10000" contrast="10000"/>
            </a:blip>
            <a:srcRect l="10275" t="4575" r="11414" b="9355"/>
            <a:stretch>
              <a:fillRect/>
            </a:stretch>
          </p:blipFill>
          <p:spPr bwMode="auto">
            <a:xfrm>
              <a:off x="364054" y="382352"/>
              <a:ext cx="8415892" cy="609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رابط مستقيم 7"/>
            <p:cNvCxnSpPr/>
            <p:nvPr/>
          </p:nvCxnSpPr>
          <p:spPr bwMode="auto">
            <a:xfrm>
              <a:off x="5435494" y="5848537"/>
              <a:ext cx="198095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مربع نص 8"/>
            <p:cNvSpPr txBox="1"/>
            <p:nvPr/>
          </p:nvSpPr>
          <p:spPr>
            <a:xfrm>
              <a:off x="6732322" y="5618332"/>
              <a:ext cx="792065" cy="27624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fr-FR" sz="1200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péricarde</a:t>
              </a:r>
              <a:endParaRPr lang="ar-DZ" sz="1200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1" name="Rectangle à coins arrondis 17"/>
          <p:cNvSpPr/>
          <p:nvPr/>
        </p:nvSpPr>
        <p:spPr bwMode="auto">
          <a:xfrm>
            <a:off x="755650" y="5805488"/>
            <a:ext cx="4537075" cy="936625"/>
          </a:xfrm>
          <a:prstGeom prst="wedgeRoundRectCallout">
            <a:avLst>
              <a:gd name="adj1" fmla="val 82945"/>
              <a:gd name="adj2" fmla="val -52018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Double enveloppe externe du cœur composé d’un feuillet + externe, fibreux et autre + interne séreux.</a:t>
            </a:r>
          </a:p>
        </p:txBody>
      </p:sp>
      <p:sp>
        <p:nvSpPr>
          <p:cNvPr id="12" name="Rectangle à coins arrondis 17"/>
          <p:cNvSpPr/>
          <p:nvPr/>
        </p:nvSpPr>
        <p:spPr bwMode="auto">
          <a:xfrm>
            <a:off x="122238" y="4897438"/>
            <a:ext cx="2735262" cy="936625"/>
          </a:xfrm>
          <a:prstGeom prst="wedgeRoundRectCallout">
            <a:avLst>
              <a:gd name="adj1" fmla="val 26914"/>
              <a:gd name="adj2" fmla="val -76488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Enveloppe interne du cœur, lisse et fine, qui adhère au myocarde.</a:t>
            </a:r>
          </a:p>
        </p:txBody>
      </p:sp>
      <p:sp>
        <p:nvSpPr>
          <p:cNvPr id="13" name="Rectangle à coins arrondis 17"/>
          <p:cNvSpPr/>
          <p:nvPr/>
        </p:nvSpPr>
        <p:spPr bwMode="auto">
          <a:xfrm>
            <a:off x="7437438" y="4292600"/>
            <a:ext cx="1584325" cy="2420938"/>
          </a:xfrm>
          <a:prstGeom prst="wedgeRoundRectCallout">
            <a:avLst>
              <a:gd name="adj1" fmla="val -72892"/>
              <a:gd name="adj2" fmla="val -5181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Épaisse enveloppe médiane du cœur de nature musculaire hautement spécialisée</a:t>
            </a:r>
          </a:p>
        </p:txBody>
      </p:sp>
      <p:sp>
        <p:nvSpPr>
          <p:cNvPr id="14" name="Rectangle à coins arrondis 17"/>
          <p:cNvSpPr/>
          <p:nvPr/>
        </p:nvSpPr>
        <p:spPr bwMode="auto">
          <a:xfrm>
            <a:off x="6011863" y="188913"/>
            <a:ext cx="2952750" cy="1439862"/>
          </a:xfrm>
          <a:prstGeom prst="wedgeRoundRectCallout">
            <a:avLst>
              <a:gd name="adj1" fmla="val -11770"/>
              <a:gd name="adj2" fmla="val 150844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Cavité cardiaque qui reçoit le sang oxygéné des poumons et le propulse ensuite dans le ventricule gauche..</a:t>
            </a:r>
          </a:p>
        </p:txBody>
      </p:sp>
      <p:sp>
        <p:nvSpPr>
          <p:cNvPr id="15" name="Rectangle à coins arrondis 17"/>
          <p:cNvSpPr/>
          <p:nvPr/>
        </p:nvSpPr>
        <p:spPr bwMode="auto">
          <a:xfrm>
            <a:off x="7164388" y="1341438"/>
            <a:ext cx="1835150" cy="2663825"/>
          </a:xfrm>
          <a:prstGeom prst="wedgeRoundRectCallout">
            <a:avLst>
              <a:gd name="adj1" fmla="val -64029"/>
              <a:gd name="adj2" fmla="val 51963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Cavité cardiaque aux parois épaisses, qui propulse le sang oxygéné dans l’aorte pour irriguer l’organisme.</a:t>
            </a:r>
          </a:p>
        </p:txBody>
      </p:sp>
      <p:sp>
        <p:nvSpPr>
          <p:cNvPr id="16" name="Rectangle à coins arrondis 17"/>
          <p:cNvSpPr/>
          <p:nvPr/>
        </p:nvSpPr>
        <p:spPr bwMode="auto">
          <a:xfrm>
            <a:off x="179388" y="692150"/>
            <a:ext cx="2808287" cy="1800225"/>
          </a:xfrm>
          <a:prstGeom prst="wedgeRoundRectCallout">
            <a:avLst>
              <a:gd name="adj1" fmla="val -623"/>
              <a:gd name="adj2" fmla="val 84743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Cavité cardiaque qui reçoit le sang désoxygéné de l’organisme et le propulse ensuite dans le ventricule droit.</a:t>
            </a:r>
          </a:p>
        </p:txBody>
      </p:sp>
      <p:sp>
        <p:nvSpPr>
          <p:cNvPr id="17" name="Rectangle à coins arrondis 17"/>
          <p:cNvSpPr/>
          <p:nvPr/>
        </p:nvSpPr>
        <p:spPr bwMode="auto">
          <a:xfrm>
            <a:off x="252413" y="2795588"/>
            <a:ext cx="3455987" cy="1511300"/>
          </a:xfrm>
          <a:prstGeom prst="wedgeRoundRectCallout">
            <a:avLst>
              <a:gd name="adj1" fmla="val 45387"/>
              <a:gd name="adj2" fmla="val 86013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Cavité cardiaque aux parois peu épaisses, qui propulse le sang désoxygéné dans l’artère pulmonaire vers les poumons.</a:t>
            </a:r>
          </a:p>
        </p:txBody>
      </p:sp>
      <p:sp>
        <p:nvSpPr>
          <p:cNvPr id="18" name="Ellipse 3"/>
          <p:cNvSpPr/>
          <p:nvPr/>
        </p:nvSpPr>
        <p:spPr bwMode="auto">
          <a:xfrm>
            <a:off x="892175" y="142875"/>
            <a:ext cx="7359650" cy="11874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400" dirty="0"/>
              <a:t> </a:t>
            </a:r>
            <a:r>
              <a:rPr lang="fr-FR" sz="22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Le valvule tricuspide est un repli membraneux de trois parois alors que le valvule mitrale est de 2 seulement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44624"/>
            <a:ext cx="7776864" cy="828000"/>
          </a:xfrm>
          <a:prstGeom prst="rect">
            <a:avLst/>
          </a:prstGeom>
        </p:spPr>
        <p:txBody>
          <a:bodyPr lIns="36000" tIns="36000" rIns="36000" bIns="36000"/>
          <a:lstStyle/>
          <a:p>
            <a:pPr algn="ctr">
              <a:defRPr/>
            </a:pPr>
            <a:r>
              <a:rPr lang="fr-CH" sz="4800" b="1" i="1" kern="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5F5F5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Les vaisseaux</a:t>
            </a:r>
            <a:endParaRPr lang="fr-FR" sz="4800" b="1" i="1" kern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5F5F5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Espace réservé du contenu 3"/>
          <p:cNvGraphicFramePr>
            <a:graphicFrameLocks/>
          </p:cNvGraphicFramePr>
          <p:nvPr/>
        </p:nvGraphicFramePr>
        <p:xfrm>
          <a:off x="270000" y="1089344"/>
          <a:ext cx="8604000" cy="54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625" y="50800"/>
            <a:ext cx="5148263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18"/>
          <p:cNvSpPr/>
          <p:nvPr/>
        </p:nvSpPr>
        <p:spPr bwMode="auto">
          <a:xfrm>
            <a:off x="444902" y="1535893"/>
            <a:ext cx="2254890" cy="3786214"/>
          </a:xfrm>
          <a:prstGeom prst="ellipse">
            <a:avLst/>
          </a:prstGeom>
          <a:ln w="3810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400" b="1" dirty="0">
                <a:cs typeface="Arial" pitchFamily="34" charset="0"/>
              </a:rPr>
              <a:t>Les artères sont l’ensemble des vaisseaux qui partent du cœur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92113"/>
            <a:ext cx="6804025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18"/>
          <p:cNvSpPr/>
          <p:nvPr/>
        </p:nvSpPr>
        <p:spPr bwMode="auto">
          <a:xfrm>
            <a:off x="6804480" y="1556792"/>
            <a:ext cx="2088000" cy="3786214"/>
          </a:xfrm>
          <a:prstGeom prst="ellipse">
            <a:avLst/>
          </a:prstGeom>
          <a:ln w="3810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400" b="1" dirty="0"/>
              <a:t>Les veines ramènent le sang de la périphérie vers le cœur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3" name="Picture 6" descr="t012357a"/>
          <p:cNvPicPr>
            <a:picLocks noChangeAspect="1" noChangeArrowheads="1"/>
          </p:cNvPicPr>
          <p:nvPr/>
        </p:nvPicPr>
        <p:blipFill>
          <a:blip r:embed="rId8">
            <a:lum bright="-30000" contrast="30000"/>
          </a:blip>
          <a:srcRect t="3455" b="1982"/>
          <a:stretch>
            <a:fillRect/>
          </a:stretch>
        </p:blipFill>
        <p:spPr bwMode="auto">
          <a:xfrm>
            <a:off x="576263" y="165100"/>
            <a:ext cx="799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9"/>
          <p:cNvSpPr/>
          <p:nvPr/>
        </p:nvSpPr>
        <p:spPr bwMode="auto">
          <a:xfrm>
            <a:off x="215900" y="4538663"/>
            <a:ext cx="8712200" cy="2159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400" dirty="0">
                <a:solidFill>
                  <a:srgbClr val="30476D"/>
                </a:solidFill>
                <a:latin typeface="MS Reference Sans Serif" pitchFamily="34" charset="0"/>
              </a:rPr>
              <a:t>Les capillaires (jonction entre les artères et les veines) sont très fins (5 à 2 µ) et très nombreux (3000/cm</a:t>
            </a:r>
            <a:r>
              <a:rPr lang="fr-FR" sz="2400" baseline="30000" dirty="0">
                <a:solidFill>
                  <a:srgbClr val="30476D"/>
                </a:solidFill>
                <a:latin typeface="MS Reference Sans Serif" pitchFamily="34" charset="0"/>
              </a:rPr>
              <a:t>3 </a:t>
            </a:r>
            <a:r>
              <a:rPr lang="fr-FR" sz="2400" dirty="0">
                <a:solidFill>
                  <a:srgbClr val="30476D"/>
                </a:solidFill>
                <a:latin typeface="MS Reference Sans Serif" pitchFamily="34" charset="0"/>
              </a:rPr>
              <a:t>de peau). Ils parcourent les tissus et sont le lieu des échanges.</a:t>
            </a:r>
            <a:endParaRPr lang="fr-FR" sz="22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363538" y="749300"/>
            <a:ext cx="8416925" cy="6092825"/>
            <a:chOff x="364054" y="382352"/>
            <a:chExt cx="8415892" cy="6093296"/>
          </a:xfrm>
        </p:grpSpPr>
        <p:pic>
          <p:nvPicPr>
            <p:cNvPr id="25611" name="صورة 4" descr="coeur-81050.jpg"/>
            <p:cNvPicPr>
              <a:picLocks noChangeAspect="1"/>
            </p:cNvPicPr>
            <p:nvPr/>
          </p:nvPicPr>
          <p:blipFill>
            <a:blip r:embed="rId2">
              <a:lum bright="-10000" contrast="10000"/>
            </a:blip>
            <a:srcRect l="10275" t="4575" r="11414" b="9355"/>
            <a:stretch>
              <a:fillRect/>
            </a:stretch>
          </p:blipFill>
          <p:spPr bwMode="auto">
            <a:xfrm>
              <a:off x="364054" y="382352"/>
              <a:ext cx="8415892" cy="609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رابط مستقيم 5"/>
            <p:cNvCxnSpPr/>
            <p:nvPr/>
          </p:nvCxnSpPr>
          <p:spPr bwMode="auto">
            <a:xfrm>
              <a:off x="5435494" y="5848538"/>
              <a:ext cx="1980957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مربع نص 6"/>
            <p:cNvSpPr txBox="1"/>
            <p:nvPr/>
          </p:nvSpPr>
          <p:spPr>
            <a:xfrm>
              <a:off x="6732322" y="5618332"/>
              <a:ext cx="792065" cy="27624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fr-FR" sz="1200" dirty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péricarde</a:t>
              </a:r>
              <a:endParaRPr lang="ar-DZ" sz="1200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20000" y="-14514"/>
            <a:ext cx="7704000" cy="90872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lang="fr-CH" sz="4800" b="1" i="1" kern="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5F5F5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Les principaux vaisseaux</a:t>
            </a:r>
            <a:endParaRPr lang="fr-FR" sz="4800" b="1" i="1" kern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5F5F5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à coins arrondis 6"/>
          <p:cNvSpPr/>
          <p:nvPr/>
        </p:nvSpPr>
        <p:spPr bwMode="auto">
          <a:xfrm>
            <a:off x="3851275" y="188913"/>
            <a:ext cx="5099050" cy="1295400"/>
          </a:xfrm>
          <a:prstGeom prst="wedgeRoundRectCallout">
            <a:avLst>
              <a:gd name="adj1" fmla="val -4157"/>
              <a:gd name="adj2" fmla="val 59923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segment de l’aorte, donnant naissance aux artères irriguant la tête et les membres supérieurs. Il forme, avec l’aorte ascendante, la crosse de l’aorte.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11" name="Rectangle à coins arrondis 6"/>
          <p:cNvSpPr/>
          <p:nvPr/>
        </p:nvSpPr>
        <p:spPr bwMode="auto">
          <a:xfrm>
            <a:off x="179388" y="3960813"/>
            <a:ext cx="3168650" cy="1979612"/>
          </a:xfrm>
          <a:prstGeom prst="wedgeRoundRectCallout">
            <a:avLst>
              <a:gd name="adj1" fmla="val 64660"/>
              <a:gd name="adj2" fmla="val 75016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Artère principale du corps issue du ventricule gauche du cœur, faite de quatre segments, qui distribue le sang oxygéné dans tout le corps.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13" name="Rectangle à coins arrondis 6"/>
          <p:cNvSpPr/>
          <p:nvPr/>
        </p:nvSpPr>
        <p:spPr bwMode="auto">
          <a:xfrm>
            <a:off x="6227763" y="3730625"/>
            <a:ext cx="2665412" cy="2478088"/>
          </a:xfrm>
          <a:prstGeom prst="wedgeRoundRectCallout">
            <a:avLst>
              <a:gd name="adj1" fmla="val 2910"/>
              <a:gd name="adj2" fmla="val -108154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Artère acheminant du sang pauvre en oxygène et riche en gaz carbonique vers les poumons. C’est la seule artère qui transporte du sang pauvre en oxygène.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15" name="Rectangle à coins arrondis 6"/>
          <p:cNvSpPr/>
          <p:nvPr/>
        </p:nvSpPr>
        <p:spPr bwMode="auto">
          <a:xfrm>
            <a:off x="468313" y="2492375"/>
            <a:ext cx="2735262" cy="2339975"/>
          </a:xfrm>
          <a:prstGeom prst="wedgeRoundRectCallout">
            <a:avLst>
              <a:gd name="adj1" fmla="val 55955"/>
              <a:gd name="adj2" fmla="val 96617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Veine ramenant le sang désoxygéné de la partie inférieure du corps (au-dessous du diaphragme) à l’oreillette droite. C’est la plus grosse veine de l’organisme.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17" name="Rectangle à coins arrondis 6"/>
          <p:cNvSpPr/>
          <p:nvPr/>
        </p:nvSpPr>
        <p:spPr bwMode="auto">
          <a:xfrm>
            <a:off x="179388" y="158750"/>
            <a:ext cx="4608512" cy="1044575"/>
          </a:xfrm>
          <a:prstGeom prst="wedgeRoundRectCallout">
            <a:avLst>
              <a:gd name="adj1" fmla="val -4079"/>
              <a:gd name="adj2" fmla="val 112901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Veine ramenant le sang désoxygéné de la partie supérieure du corps (au-dessus du diaphragme) à l’oreillette droite.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19" name="Rectangle à coins arrondis 6"/>
          <p:cNvSpPr/>
          <p:nvPr/>
        </p:nvSpPr>
        <p:spPr bwMode="auto">
          <a:xfrm>
            <a:off x="179388" y="1076325"/>
            <a:ext cx="3492500" cy="1331913"/>
          </a:xfrm>
          <a:prstGeom prst="wedgeRoundRectCallout">
            <a:avLst>
              <a:gd name="adj1" fmla="val -1543"/>
              <a:gd name="adj2" fmla="val 83270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Chacune des deux veines qui ramènent à l’oreillette gauche du cœur le sang oxygéné dans le poumon droit.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21" name="Rectangle à coins arrondis 6"/>
          <p:cNvSpPr/>
          <p:nvPr/>
        </p:nvSpPr>
        <p:spPr bwMode="auto">
          <a:xfrm>
            <a:off x="5435600" y="549275"/>
            <a:ext cx="3513138" cy="1223963"/>
          </a:xfrm>
          <a:prstGeom prst="wedgeRoundRectCallout">
            <a:avLst>
              <a:gd name="adj1" fmla="val 4453"/>
              <a:gd name="adj2" fmla="val 128029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Chacune des deux veines qui ramènent à l’oreillette gauche du cœur le sang oxygéné dans le poumon gauche.</a:t>
            </a:r>
            <a:endParaRPr lang="fr-FR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Modèle de conception Plage">
  <a:themeElements>
    <a:clrScheme name="Modèle de conception Plag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Modèle de conception Plag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de conception Plag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Plage</Template>
  <TotalTime>29870</TotalTime>
  <Words>505</Words>
  <Application>Microsoft Office PowerPoint</Application>
  <PresentationFormat>Affichage à l'écran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Arial</vt:lpstr>
      <vt:lpstr>Times New Roman</vt:lpstr>
      <vt:lpstr>Wingdings</vt:lpstr>
      <vt:lpstr>Comic Sans MS</vt:lpstr>
      <vt:lpstr>Calibri</vt:lpstr>
      <vt:lpstr>MS Reference Sans Serif</vt:lpstr>
      <vt:lpstr>Californian FB</vt:lpstr>
      <vt:lpstr>Corbel</vt:lpstr>
      <vt:lpstr>Arabic Transparent</vt:lpstr>
      <vt:lpstr>Tahoma</vt:lpstr>
      <vt:lpstr>Symbol</vt:lpstr>
      <vt:lpstr>Modèle de conception Plage</vt:lpstr>
      <vt:lpstr>Diapositive 1</vt:lpstr>
      <vt:lpstr>Diapositive 2</vt:lpstr>
      <vt:lpstr>Diapositive 3</vt:lpstr>
      <vt:lpstr>Diapositive 4</vt:lpstr>
      <vt:lpstr>Diapositive 5</vt:lpstr>
    </vt:vector>
  </TitlesOfParts>
  <Company>ECOLE PRIMAIRE DU MOURET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vertébrés</dc:title>
  <dc:creator>ckolly</dc:creator>
  <cp:lastModifiedBy>admin</cp:lastModifiedBy>
  <cp:revision>545</cp:revision>
  <dcterms:created xsi:type="dcterms:W3CDTF">2005-12-05T14:52:59Z</dcterms:created>
  <dcterms:modified xsi:type="dcterms:W3CDTF">2021-01-03T08:03:04Z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TC010690671036</vt:lpwstr>
  </property>
</Properties>
</file>