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63"/>
  </p:notesMasterIdLst>
  <p:sldIdLst>
    <p:sldId id="256" r:id="rId2"/>
    <p:sldId id="257" r:id="rId3"/>
    <p:sldId id="320" r:id="rId4"/>
    <p:sldId id="258" r:id="rId5"/>
    <p:sldId id="321" r:id="rId6"/>
    <p:sldId id="314" r:id="rId7"/>
    <p:sldId id="315" r:id="rId8"/>
    <p:sldId id="260" r:id="rId9"/>
    <p:sldId id="262" r:id="rId10"/>
    <p:sldId id="322" r:id="rId11"/>
    <p:sldId id="269" r:id="rId12"/>
    <p:sldId id="263" r:id="rId13"/>
    <p:sldId id="264" r:id="rId14"/>
    <p:sldId id="319" r:id="rId15"/>
    <p:sldId id="265" r:id="rId16"/>
    <p:sldId id="266" r:id="rId17"/>
    <p:sldId id="312" r:id="rId18"/>
    <p:sldId id="313" r:id="rId19"/>
    <p:sldId id="267" r:id="rId20"/>
    <p:sldId id="268" r:id="rId21"/>
    <p:sldId id="271" r:id="rId22"/>
    <p:sldId id="272" r:id="rId23"/>
    <p:sldId id="273" r:id="rId24"/>
    <p:sldId id="274" r:id="rId25"/>
    <p:sldId id="275" r:id="rId26"/>
    <p:sldId id="276" r:id="rId27"/>
    <p:sldId id="325" r:id="rId28"/>
    <p:sldId id="278" r:id="rId29"/>
    <p:sldId id="279" r:id="rId30"/>
    <p:sldId id="316" r:id="rId31"/>
    <p:sldId id="317" r:id="rId32"/>
    <p:sldId id="318" r:id="rId33"/>
    <p:sldId id="280" r:id="rId34"/>
    <p:sldId id="281" r:id="rId35"/>
    <p:sldId id="286" r:id="rId36"/>
    <p:sldId id="287" r:id="rId37"/>
    <p:sldId id="288" r:id="rId38"/>
    <p:sldId id="289" r:id="rId39"/>
    <p:sldId id="285" r:id="rId40"/>
    <p:sldId id="291" r:id="rId41"/>
    <p:sldId id="290" r:id="rId42"/>
    <p:sldId id="302" r:id="rId43"/>
    <p:sldId id="293" r:id="rId44"/>
    <p:sldId id="303" r:id="rId45"/>
    <p:sldId id="294" r:id="rId46"/>
    <p:sldId id="323" r:id="rId47"/>
    <p:sldId id="324" r:id="rId48"/>
    <p:sldId id="295" r:id="rId49"/>
    <p:sldId id="296" r:id="rId50"/>
    <p:sldId id="297" r:id="rId51"/>
    <p:sldId id="304" r:id="rId52"/>
    <p:sldId id="298" r:id="rId53"/>
    <p:sldId id="299" r:id="rId54"/>
    <p:sldId id="301" r:id="rId55"/>
    <p:sldId id="305" r:id="rId56"/>
    <p:sldId id="306" r:id="rId57"/>
    <p:sldId id="308" r:id="rId58"/>
    <p:sldId id="309" r:id="rId59"/>
    <p:sldId id="310" r:id="rId60"/>
    <p:sldId id="311" r:id="rId61"/>
    <p:sldId id="307"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00FFFF"/>
    <a:srgbClr val="FF66FF"/>
    <a:srgbClr val="FF9933"/>
    <a:srgbClr val="FF6699"/>
    <a:srgbClr val="FF3300"/>
    <a:srgbClr val="FF00FF"/>
    <a:srgbClr val="CC0066"/>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24" autoAdjust="0"/>
  </p:normalViewPr>
  <p:slideViewPr>
    <p:cSldViewPr>
      <p:cViewPr>
        <p:scale>
          <a:sx n="70" d="100"/>
          <a:sy n="70" d="100"/>
        </p:scale>
        <p:origin x="-1290" y="6"/>
      </p:cViewPr>
      <p:guideLst>
        <p:guide orient="horz" pos="2160"/>
        <p:guide pos="2880"/>
      </p:guideLst>
    </p:cSldViewPr>
  </p:slideViewPr>
  <p:outlineViewPr>
    <p:cViewPr>
      <p:scale>
        <a:sx n="33" d="100"/>
        <a:sy n="33" d="100"/>
      </p:scale>
      <p:origin x="0" y="590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01D33-2B91-4484-8724-BEB644831707}" type="datetimeFigureOut">
              <a:rPr lang="fr-FR" smtClean="0"/>
              <a:pPr/>
              <a:t>20/01/2021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D5CBA-61B7-4B16-9D86-5BCD53AFE76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D8D5CBA-61B7-4B16-9D86-5BCD53AFE766}" type="slidenum">
              <a:rPr lang="fr-FR" smtClean="0"/>
              <a:pPr/>
              <a:t>30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19DDDB-A705-4684-A81F-452C6E460E95}" type="slidenum">
              <a:rPr lang="fr-FR" smtClean="0"/>
              <a:pPr/>
              <a:t>53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C57F0F5-6554-4BC5-BB7C-FB628BF29B87}" type="datetimeFigureOut">
              <a:rPr lang="fr-FR" smtClean="0"/>
              <a:pPr/>
              <a:t>20/01/2021</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2841DC3-909D-47CB-9227-F5D1B9C1415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C57F0F5-6554-4BC5-BB7C-FB628BF29B87}" type="datetimeFigureOut">
              <a:rPr lang="fr-FR" smtClean="0"/>
              <a:pPr/>
              <a:t>20/01/2021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3C57F0F5-6554-4BC5-BB7C-FB628BF29B87}" type="datetimeFigureOut">
              <a:rPr lang="fr-FR" smtClean="0"/>
              <a:pPr/>
              <a:t>20/01/2021</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2841DC3-909D-47CB-9227-F5D1B9C1415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C57F0F5-6554-4BC5-BB7C-FB628BF29B87}" type="datetimeFigureOut">
              <a:rPr lang="fr-FR" smtClean="0"/>
              <a:pPr/>
              <a:t>20/01/2021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C57F0F5-6554-4BC5-BB7C-FB628BF29B87}" type="datetimeFigureOut">
              <a:rPr lang="fr-FR" smtClean="0"/>
              <a:pPr/>
              <a:t>20/01/2021</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02841DC3-909D-47CB-9227-F5D1B9C1415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20/01/2021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C57F0F5-6554-4BC5-BB7C-FB628BF29B87}" type="datetimeFigureOut">
              <a:rPr lang="fr-FR" smtClean="0"/>
              <a:pPr/>
              <a:t>20/01/2021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C57F0F5-6554-4BC5-BB7C-FB628BF29B87}" type="datetimeFigureOut">
              <a:rPr lang="fr-FR" smtClean="0"/>
              <a:pPr/>
              <a:t>20/01/2021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3C57F0F5-6554-4BC5-BB7C-FB628BF29B87}" type="datetimeFigureOut">
              <a:rPr lang="fr-FR" smtClean="0"/>
              <a:pPr/>
              <a:t>20/01/2021</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20/01/2021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20/01/2021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78000"/>
                <a:satMod val="220000"/>
              </a:schemeClr>
            </a:gs>
            <a:gs pos="100000">
              <a:schemeClr val="bg1">
                <a:shade val="35000"/>
                <a:satMod val="15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C57F0F5-6554-4BC5-BB7C-FB628BF29B87}" type="datetimeFigureOut">
              <a:rPr lang="fr-FR" smtClean="0"/>
              <a:pPr/>
              <a:t>20/01/2021</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2841DC3-909D-47CB-9227-F5D1B9C1415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533400"/>
            <a:ext cx="8458200" cy="4343400"/>
          </a:xfrm>
        </p:spPr>
        <p:txBody>
          <a:bodyPr>
            <a:noAutofit/>
          </a:bodyPr>
          <a:lstStyle/>
          <a:p>
            <a:pPr algn="ctr" rtl="1">
              <a:spcBef>
                <a:spcPts val="0"/>
              </a:spcBef>
            </a:pPr>
            <a:r>
              <a:rPr lang="ar-DZ" sz="2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dirty="0" smtClean="0">
                <a:solidFill>
                  <a:schemeClr val="tx1"/>
                </a:solidFill>
                <a:latin typeface="Times New Roman" pitchFamily="18" charset="0"/>
                <a:cs typeface="Times New Roman" pitchFamily="18" charset="0"/>
              </a:rPr>
              <a:t>وزارة التعليــم العــالي </a:t>
            </a:r>
            <a:r>
              <a:rPr lang="ar-DZ" sz="2800" b="1" dirty="0" err="1" smtClean="0">
                <a:solidFill>
                  <a:schemeClr val="tx1"/>
                </a:solidFill>
                <a:latin typeface="Times New Roman" pitchFamily="18" charset="0"/>
                <a:cs typeface="Times New Roman" pitchFamily="18" charset="0"/>
              </a:rPr>
              <a:t>و</a:t>
            </a:r>
            <a:r>
              <a:rPr lang="ar-DZ" sz="2800" b="1" dirty="0" smtClean="0">
                <a:solidFill>
                  <a:schemeClr val="tx1"/>
                </a:solidFill>
                <a:latin typeface="Times New Roman" pitchFamily="18" charset="0"/>
                <a:cs typeface="Times New Roman" pitchFamily="18" charset="0"/>
              </a:rPr>
              <a:t> البحــث العلمـي</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جــامعة محــمد خيضــر – بسكرة –</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كــلية العلــوم الاقتصــادية و التجــارية و علــوم التسييــر</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قسم العلوم التجارية</a:t>
            </a:r>
            <a:endParaRPr lang="en-US" sz="2800" b="1" dirty="0" smtClean="0">
              <a:solidFill>
                <a:schemeClr val="tx1"/>
              </a:solidFill>
              <a:latin typeface="Times New Roman" pitchFamily="18" charset="0"/>
              <a:cs typeface="Times New Roman" pitchFamily="18" charset="0"/>
            </a:endParaRP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4000" b="1" dirty="0" smtClean="0">
                <a:solidFill>
                  <a:srgbClr val="FF0066"/>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a:t>
            </a:r>
            <a:r>
              <a:rPr lang="fr-FR" sz="2000" b="1" dirty="0" smtClean="0">
                <a:solidFill>
                  <a:schemeClr val="tx1"/>
                </a:solidFill>
                <a:latin typeface="Times New Roman" pitchFamily="18" charset="0"/>
                <a:cs typeface="Times New Roman" pitchFamily="18" charset="0"/>
              </a:rPr>
              <a:t>2021/2020</a:t>
            </a:r>
            <a:endParaRPr lang="ar-DZ" sz="2000" b="1" dirty="0" smtClean="0">
              <a:solidFill>
                <a:schemeClr val="tx1"/>
              </a:solidFill>
              <a:latin typeface="Times New Roman" pitchFamily="18" charset="0"/>
              <a:cs typeface="Times New Roman" pitchFamily="18" charset="0"/>
            </a:endParaRPr>
          </a:p>
        </p:txBody>
      </p:sp>
      <p:sp>
        <p:nvSpPr>
          <p:cNvPr id="5" name="Rectangle 4"/>
          <p:cNvSpPr/>
          <p:nvPr/>
        </p:nvSpPr>
        <p:spPr>
          <a:xfrm>
            <a:off x="838200" y="47596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تكاليف النقل الدولي</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Couts du transport international </a:t>
            </a:r>
            <a:endParaRPr lang="fr-FR" sz="2400" b="1" dirty="0">
              <a:solidFill>
                <a:srgbClr val="C00000"/>
              </a:solidFill>
              <a:latin typeface="Adobe Arabic" pitchFamily="18" charset="-78"/>
              <a:cs typeface="Adobe Arabic" pitchFamily="18" charset="-78"/>
            </a:endParaRPr>
          </a:p>
        </p:txBody>
      </p:sp>
      <p:grpSp>
        <p:nvGrpSpPr>
          <p:cNvPr id="6"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1"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81000" y="533400"/>
            <a:ext cx="838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اقتصاديات النقل:</a:t>
            </a:r>
            <a:endPar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sp>
        <p:nvSpPr>
          <p:cNvPr id="5" name="Rectangle 1"/>
          <p:cNvSpPr>
            <a:spLocks noChangeArrowheads="1"/>
          </p:cNvSpPr>
          <p:nvPr/>
        </p:nvSpPr>
        <p:spPr bwMode="auto">
          <a:xfrm>
            <a:off x="381000" y="1358205"/>
            <a:ext cx="838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أحد فروع الاقتصاد أسسه الاقتصادي الأمريكي في عام 1959</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جون </a:t>
            </a:r>
            <a:r>
              <a:rPr kumimoji="0" lang="ar-SA"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ر</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ماير</a:t>
            </a:r>
            <a:r>
              <a:rPr lang="fr-FR" sz="2800" b="1" dirty="0" smtClean="0"/>
              <a:t> </a:t>
            </a:r>
            <a:r>
              <a:rPr lang="fr-FR" sz="2800" b="1" dirty="0" smtClean="0">
                <a:solidFill>
                  <a:srgbClr val="FF0000"/>
                </a:solidFill>
                <a:latin typeface="Times New Roman" pitchFamily="18" charset="0"/>
                <a:cs typeface="Times New Roman" pitchFamily="18" charset="0"/>
              </a:rPr>
              <a:t>John Robert Meyer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(1927- 2009</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يهتم بتخصيص الموارد في قطاع النقل، لديه روابط قوية بالهندسة المدنية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8435" name="AutoShape 3" descr="data:image/jpeg;base64,/9j/4AAQSkZJRgABAQAAAQABAAD/2wCEAAkGBwgQDQkICAgKCgkLBxYHBwYHBw8ICggWIB0WIiAdHx8kHCgsJCYmMh8fIUktMyk+ODc2Iys6OD81NzQvRjoBCgoKDQ0NFQ8PFSsdFR0rKy0rKy0tLS0rLS0tLSs3KystKzcrNysrLS0tNy0rKysrLS0rLSsrKysrKysrKystLf/AABEIAJYAeAMBEQACEQEDEQH/xAAbAAACAwEBAQAAAAAAAAAAAAADBQIEBgEAB//EAD0QAAIBAwICCAMGBQIHAQAAAAECAwAEEQUSISIGEzEyQUJRYSNScRQzYoGRwUOCkqHRU7EVVHKi4fDxB//EABkBAQEBAQEBAAAAAAAAAAAAAAACAQMEBf/EACERAQEBAQADAQACAwEAAAAAAAABAhEDEiExQUIiMmEE/9oADAMBAAIRAxEAPwDHhapKQFBILQdC0HcUHGZBxZgB+JqAIvIM7VfJrPaK9KjNeInfVv5WWntD0qsutWm5U4qp70j8u2t6zlX0niOdkinHe2t3a3qeV3K+BrGvYoPYoOEUEcUEgtBILQSC0HSQASTgDvM1ApvtSfisJCp/qMvNJ9Kn2VMqeZTjrOOeZY1bczfU1K4sbFxxhRBt+827mX9KxqpcXAPK7daBy8qLGy0FCWOM8Ubad3dddrU6xVLSKeBK/MytVdSaWGpzrtDOXQeV23UlbY0lrMkiCSM8D/2mrlc7BCKCJFB4igkFoJhaCW2t6zhPrN9j4KNhQ3xW+Y+lc9V0zCiCbLGRyMDlTd/DHtWLXbSYHPWDgO6rNzUHpXkwpRsRhuVVSsFKaOQkllOTzKu3moKzQT9mxgPlVadOICEd3jn5WWnTicCMCM8Bu2tu7tLWQ2sZzDIgLfCkXm/D71UqdZaDA4Edhq0OFaCBWgIBQTAoIXUgSOSUnGxNyt70rYxVy7uzHiVHmrnXSLdrp8/I7RthuZeWo9lepq2nYTeBhfNnl3Vnsr1ReJ1AVOVtveVeb6AVvYetQXTNXlI2RybfLTsb616To7qeeMUm4d5uas9j0oT6FdLnfG24L8tPY9KCsYCyRSJz7dqs1V1Hqg6NsjCgF0fm+mM/5rZWNHp7hoYmHgnVt9RXRyHIqkuEVgkoo1ICgW9JHxbMPnlWP9/2pWxndLZd4RgDvccrVxrrH07SrONlCsg4VyenMWrjRo2xsQthuXe3Kv5UXxa07o1CGEswDt8vlWt4lofs0KjljUcve21XAKVYwDyjJ/DUkhRdQoc5UHtqVWMF0l0873kiXGF5ttVlx3GWkd0YoPmDV1cONFop+G4wBz7v1FXlz0vkVSY8RRqQFARVoFPSlR9nGf8AmV/elbGZ05vjRn8fLXGusfW9FI2qc5zEK416cnkJPacd6kWY24yNxP8ALVsGKevZWsL7onuj5qlUL584JqSspr86ojN4nNVHLbCypvcuhA5v6a6x56f6EnLMcYG9f9q6RGjMrVVEQK1jRFWgIq0CzpPGTaSEDO2VZP70rYznR60Mk6DyrzNXGuuX0GO7kjYQ2ydZIVHKe6orm9EtW11q9jYLdWTKh/iRd1feiu05sdXjcKUbBP8ADbvU63i5NfMMlmwAtOnCO96SQIxQRSSOf9JaM7VKbWbwgSPp8kcJbmY96jO0s1ONZonVD2tuRqROvrDEvHI8brxDbWWusefXxo+jO4xzsx7bn9q6RGjZlqqiIEVjU1WgKooA3clvsktruFzFOhjS5Rd3Vn/7XHdvXr8Wc+pV0Ns+e4Po4jVqm28ZjP8Ak0l7BdQ5lto1aSVeWSXur9amV0v/AB5bbX5GQPqLCA7WlWJUj2+oAx/vV9yi53/CzHprKeueYOyzjqm2bZGGexscDXN1zKZ66MpDGhKh3CvIvp41irKVPZaiFf7PdrFIrhoILdEVWXxyxGSa65457mv6qMtxrqrGt66Th2Mcq9Usckf0I4GmuJzNf2WItPZF3sDhl3dX8tc+q4xeu2ym5I7Ny7marzXLUPdL+yrEltaxSFx8a6uWXarf+8KrOtKvjzxcYV2eT8oTCgKooCqtaDxRoweN1z2SJ9cj9q5eWfXp8G+Thfp8Sw3VxGgIVpzIqstcrPjrzl61qsrhVYDh5azivVaigjHkFOt9VC6YtIsajA3cq/KKlXHtYDYjfyo3NzUOD2pLRjcquAvmXdup09Q5raM4coi4byrVdT6q+rXGIyezC8tCzkYOQGS6jym4M3Vs1U45na0gREQxoAC8pkdvmAOAP7VfjynzbBYV2rzShsKwGQUB0WtBE4EH+rbU7jp4rxV1SNkntpi2eszv+uf/ADXnsem3p/avwrOri6suPqfLU9dIzk+vQRXSCQMxeUwy7UZlh444nwrcp6J0j6RWwMduBgy95okaTqx6n2qqzq9ot8rRv1e1oxKY1ZW3LUrixI3HHh8tE0l12XET8eIbaq1uUapVotgXD3ZY5WXk/D6n61TMxfcdpHZ5fpXoznjx+XXaGaq/U/kQIqQZFoDKKAgWt507ZequrFytuWwernC7vrXHeOPVPLNzhpau3KD4rurhp2zVxrhAuSRnu1MdOqLWMUhLNEuX7zKvM1WWqkWhood5UDHduXfzcPTjVJkXbQpH8NFVFP8ADVdqrUt6s3DDAbPatSdIdez1QfwOGqs/XK13TkkS3jhOBuXrH295s8cV3z43G+b1FZa7POC4oBkUFlRUgqigIKqMoV4hMcgHaF6xfqOP7VOl5Ht3UiBgeBXbu+teTUe3NGvrB3QbbhoivMvVKrbvrmpldOF9nYz5+PcTuN3MyOq10li4sXlkCAUnuXO08z3PKtLY1UstJlZlMl3OEDblVXVf74qbpzhrfptAjBJZuXdUxNJekcqBI4z2Fljb9a6Z/XPX4YMvgOwd2vX/AA8X8gsKATCgEy0FhakEU0BBQFjRjnahbHe2ruoFtvOqvNb9nVzlUU+lefUerxX4dQyllXjnFcuO+b9TNvniQRnzCkq0fsw9GYe9LRJkK4PAY7tYy1QuZwWLk8BVItZjWJzJIAOxW3V0y46ac8QCPFd1ejLy6/Q3WqYEwo0NhUggqhNBQGRTwAGSe6tSk+OnukMKHCtJFJJK39Ax+lFMTq8LpcTunEh+b8QwK4+T9ejH4u6Xe90Z4fiqbn46Y19PoLpOBPHFRx19up3V3HjAxu8rbqcPbhTfXnKQGydtbxz1snnnfaTnJPdWq4jqolq21nbtOad+tk+N1/w7faR3Ua4kjiSRo9vlZQcflmvT3481n0nYeFYkJxWgbCtHVqQZBQPdA04sRcyD4a80S/MfWgda80ccVpPKSsaqysqLuaQnGFA9SaDL69pp+HcBcpLAFZvlZeBH6Yrj5Z9ejw3sZWVXiclQdvmWs78VZyix3/ZiTb+FqxnaKt23b1y4+bdRXag0yHx3tTrLEoIS5DOOA7q1nVSH+l6MZ3SDaViHxLmXb92g7f8AH51sna3V5G3MCi3u5Au1WwqRr5QOAr02cjxd7WW17TCmLqIfDfmdR5fesCJqAbUHl8B4+WgfaR0evJCjzJ1MO8but5ZGHsK0a24t1TaqLtTbtVV8taI6xYrLDYO2cQaiJtv8rj96ABs0kiktJOVWbrIJdu7qW9fpU7z7KzrlYrWtLkRpEkjKyJzMvlYeo9RXmufV6/8AaM+2n5OR41vU8Tj0lu3JxTpxYjswvbxrK2TpzommTTOEij3MOZ27scY9SfCkzqttzG8sbCONBaw8xLBrifb98f8AFenOePJ5PJ2rmpxhbcxr5mFVfqb+Ki2ySQmJlDHbtZWqWEOo9Fo2BezYxPt3dRM26FvYHtH55o1l76xuoTi5geIeWRl+G30I4Gg3Gi9HbaEhyOtmC808q/d/9I8KB3aIDg44DLUEdRTOD4CgLGgMBXHZhv0oKhQBjVS0RvtNgnTqpl4j7qdfvIT7e3tWaxNLz5NZYi+0aSGVoZFAbvJIPu5h6ivNc2PTNSgG0kGcAgUnKr7F3SOj0twwdyY7VW57nzSey+/v4VucWo1uZbW1tIYkW3tYxFEvlHekPqT4mvRnEjza3dL1pb9p7K1IOrZKxp60ENPQZ9itSDPEAZM/NuX860Da2Qr1boCp7ysu5WHuK0F2gA4qRGzXlB9aDt4mVY0E7ReTHqu2tAZo+INUJxjsFBmtU6S6K8r2UlxbNHbylZ5JldmZhwIQqPDjk+J4VGrl3x4/L/SFq9JujH2iC3WxlaJperl1SVOrt4fQkF8kZ9veol8bprw/+j+Y3JjAwFxtC8qr3VHtXZ5HgnYKC7EmAPepFDUEJZBjgF5W+asE7SMgAmgJPjw8VoJKuQPWgBMeB+m6g9bDCoB8tARxlWBoJWo4D2XbQcnQdv4qqMrL9MdQmithBbu0U10xtUu0bmtxjLEe+OArKvP6+P6azElGOQF215q+14vwPUpTuKLwAWkPLePrv/51fXL2UVncyGV7eNTDO3yHsU+uMYz6Yr0ZfH83618QyRVVy6tVLQrmMMpB7Q24NQV5p0RQxUkbewGt6FI1oNNFAkAUF+LluanQ9i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37" name="Picture 5" descr="doctors.rush.edu/Custom/Photos/1802.jpg"/>
          <p:cNvPicPr>
            <a:picLocks noChangeAspect="1" noChangeArrowheads="1"/>
          </p:cNvPicPr>
          <p:nvPr/>
        </p:nvPicPr>
        <p:blipFill>
          <a:blip r:embed="rId2"/>
          <a:srcRect/>
          <a:stretch>
            <a:fillRect/>
          </a:stretch>
        </p:blipFill>
        <p:spPr bwMode="auto">
          <a:xfrm>
            <a:off x="3429000" y="2743200"/>
            <a:ext cx="2438400" cy="3581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81000" y="649069"/>
            <a:ext cx="8305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النقل صناعة غير منفردة</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3"/>
          <p:cNvSpPr>
            <a:spLocks noChangeArrowheads="1"/>
          </p:cNvSpPr>
          <p:nvPr/>
        </p:nvSpPr>
        <p:spPr bwMode="auto">
          <a:xfrm>
            <a:off x="457200" y="4800600"/>
            <a:ext cx="8382000" cy="120032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24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الصناعة المنفردة</a:t>
            </a:r>
            <a:r>
              <a:rPr kumimoji="0" lang="ar-DZ" sz="24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a:t>
            </a:r>
            <a:r>
              <a:rPr kumimoji="0" lang="ar-DZ" sz="2400" b="1" i="0" u="none" strike="noStrike" cap="none" normalizeH="0" dirty="0" smtClean="0" bmk="">
                <a:ln>
                  <a:noFill/>
                </a:ln>
                <a:solidFill>
                  <a:srgbClr val="FF0000"/>
                </a:solidFill>
                <a:effectLst/>
                <a:latin typeface="Times New Roman" pitchFamily="18" charset="0"/>
                <a:ea typeface="Times New Roman" pitchFamily="18" charset="0"/>
                <a:cs typeface="Times New Roman" pitchFamily="18" charset="0"/>
              </a:rPr>
              <a:t> </a:t>
            </a:r>
            <a:r>
              <a:rPr kumimoji="0" lang="ar-SY" sz="24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مجموعة من الوحدات الاقتصادية التي تقدم منتج واحد أو عدة منتجات متجانسة، وتستخدم تكنولوجيات متشابهة، علاوة على ارتفاع درجة مرونة الإحلال بين المنتجات التي تمثل مخرجات تلك الصناعة.</a:t>
            </a:r>
            <a:endParaRPr kumimoji="0" lang="fr-FR" sz="2400" b="1" i="0" u="none" strike="noStrike" cap="none" normalizeH="0" baseline="0" dirty="0" smtClean="0" bmk="">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81000" y="1447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رغم </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الخصائص مشتركة </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لوسائل النقل، إلا أن قطاع النقل </a:t>
            </a:r>
            <a:r>
              <a:rPr kumimoji="0" lang="ar-DZ" sz="2800" b="1" i="0" u="none" strike="noStrike" cap="none" normalizeH="0" baseline="0" dirty="0" smtClean="0">
                <a:ln>
                  <a:noFill/>
                </a:ln>
                <a:effectLst/>
                <a:latin typeface="Times New Roman" pitchFamily="18" charset="0"/>
                <a:ea typeface="Times New Roman" pitchFamily="18" charset="0"/>
                <a:cs typeface="Times New Roman" pitchFamily="18" charset="0"/>
              </a:rPr>
              <a:t>لا يمثل </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صناعة واحدة منفردة</a:t>
            </a:r>
            <a:r>
              <a:rPr kumimoji="0" lang="ar-DZ"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بل يتكون من </a:t>
            </a:r>
            <a:r>
              <a:rPr kumimoji="0" lang="ar-DZ" sz="28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مجموعة صناعات متباينة</a:t>
            </a:r>
            <a:r>
              <a:rPr kumimoji="0" lang="ar-DZ"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فيما بينها.</a:t>
            </a:r>
          </a:p>
        </p:txBody>
      </p:sp>
      <p:sp>
        <p:nvSpPr>
          <p:cNvPr id="7" name="Rectangle 1"/>
          <p:cNvSpPr>
            <a:spLocks noChangeArrowheads="1"/>
          </p:cNvSpPr>
          <p:nvPr/>
        </p:nvSpPr>
        <p:spPr bwMode="auto">
          <a:xfrm>
            <a:off x="457200" y="2667000"/>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a:t>
            </a:r>
            <a:r>
              <a:rPr kumimoji="0" lang="ar-DZ"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يجعل نشاط النقل عامة لا يخدم سوقا واحدة(</a:t>
            </a:r>
            <a:r>
              <a:rPr kumimoji="0" lang="ar-DZ" sz="2800" b="1" i="0" u="none" strike="noStrike" cap="none" normalizeH="0" dirty="0" smtClean="0" bmk="">
                <a:ln>
                  <a:noFill/>
                </a:ln>
                <a:solidFill>
                  <a:schemeClr val="tx1"/>
                </a:solidFill>
                <a:effectLst/>
                <a:latin typeface="Times New Roman" pitchFamily="18" charset="0"/>
                <a:ea typeface="Times New Roman" pitchFamily="18" charset="0"/>
                <a:cs typeface="Times New Roman" pitchFamily="18" charset="0"/>
              </a:rPr>
              <a:t> لكل وسيلة نقل سوق).</a:t>
            </a:r>
            <a:endParaRPr lang="ar-DZ" sz="2800" b="1" dirty="0" smtClean="0" bmk="">
              <a:latin typeface="Times New Roman" pitchFamily="18" charset="0"/>
              <a:ea typeface="Times New Roman" pitchFamily="18" charset="0"/>
              <a:cs typeface="Times New Roman" pitchFamily="18" charset="0"/>
            </a:endParaRPr>
          </a:p>
        </p:txBody>
      </p:sp>
      <p:sp>
        <p:nvSpPr>
          <p:cNvPr id="8" name="Rectangle 1"/>
          <p:cNvSpPr>
            <a:spLocks noChangeArrowheads="1"/>
          </p:cNvSpPr>
          <p:nvPr/>
        </p:nvSpPr>
        <p:spPr bwMode="auto">
          <a:xfrm>
            <a:off x="381000" y="34290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عدم وجود منحنى طلب واحد يعبر عن الطلب الكلي لخدمات النقل المتعددة، رغم أن وسائل النقل تشكل بدائل متاحة في كثير من الأحيان</a:t>
            </a:r>
            <a:r>
              <a:rPr kumimoji="0" lang="ar-DZ" sz="2800" b="1"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rPr>
              <a:t>.</a:t>
            </a:r>
            <a:endParaRPr lang="ar-DZ" sz="2800" b="1" dirty="0" smtClean="0" bmk="">
              <a:latin typeface="Times New Roman" pitchFamily="18" charset="0"/>
              <a:ea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81000"/>
            <a:ext cx="6723315"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2. عدم قابلية منتج النقل للتخزين والتجزئة:</a:t>
            </a:r>
            <a:r>
              <a:rPr lang="ar-DZ" sz="3600" dirty="0" smtClean="0">
                <a:solidFill>
                  <a:srgbClr val="FF0000"/>
                </a:solidFill>
                <a:latin typeface="Times New Roman" pitchFamily="18" charset="0"/>
                <a:cs typeface="Times New Roman" pitchFamily="18" charset="0"/>
              </a:rPr>
              <a:t> </a:t>
            </a:r>
            <a:endParaRPr lang="fr-FR" sz="3600" dirty="0">
              <a:solidFill>
                <a:srgbClr val="FF0000"/>
              </a:solidFill>
              <a:latin typeface="Times New Roman" pitchFamily="18" charset="0"/>
              <a:cs typeface="Times New Roman" pitchFamily="18" charset="0"/>
            </a:endParaRPr>
          </a:p>
        </p:txBody>
      </p:sp>
      <p:sp>
        <p:nvSpPr>
          <p:cNvPr id="5" name="Rectangle 4"/>
          <p:cNvSpPr/>
          <p:nvPr/>
        </p:nvSpPr>
        <p:spPr>
          <a:xfrm>
            <a:off x="152400" y="1129605"/>
            <a:ext cx="8610600" cy="1384995"/>
          </a:xfrm>
          <a:prstGeom prst="rect">
            <a:avLst/>
          </a:prstGeom>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منتج النقل: </a:t>
            </a:r>
            <a:r>
              <a:rPr lang="ar-DZ" sz="2800" b="1" dirty="0" smtClean="0">
                <a:latin typeface="Times New Roman" pitchFamily="18" charset="0"/>
                <a:cs typeface="Times New Roman" pitchFamily="18" charset="0"/>
              </a:rPr>
              <a:t>الطاقة التحميلية المنتجة(...مقعد/ لراكب أو... طن/ كم) لا يمكن تخزينه أو تأجيل استعماله، يستهلك بمجرد إنتاجه، سواء استعمل أم لا.</a:t>
            </a:r>
            <a:endParaRPr lang="fr-FR" sz="2800" b="1" dirty="0">
              <a:latin typeface="Times New Roman" pitchFamily="18" charset="0"/>
              <a:cs typeface="Times New Roman" pitchFamily="18" charset="0"/>
            </a:endParaRPr>
          </a:p>
        </p:txBody>
      </p:sp>
      <p:sp>
        <p:nvSpPr>
          <p:cNvPr id="6" name="Rectangle 5"/>
          <p:cNvSpPr/>
          <p:nvPr/>
        </p:nvSpPr>
        <p:spPr>
          <a:xfrm>
            <a:off x="304800" y="3541693"/>
            <a:ext cx="85344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لماذا؟: </a:t>
            </a:r>
            <a:r>
              <a:rPr lang="ar-DZ" sz="2800" b="1" dirty="0" smtClean="0">
                <a:latin typeface="Times New Roman" pitchFamily="18" charset="0"/>
                <a:cs typeface="Times New Roman" pitchFamily="18" charset="0"/>
              </a:rPr>
              <a:t>يستحيل تشغيل جزء فقط من وسيلة النقل عند عدم وجود بضاعة (أو ركاب)  كافية لنقلها.</a:t>
            </a:r>
            <a:endParaRPr lang="fr-FR" sz="2800" b="1" dirty="0">
              <a:latin typeface="Times New Roman" pitchFamily="18" charset="0"/>
              <a:cs typeface="Times New Roman" pitchFamily="18" charset="0"/>
            </a:endParaRPr>
          </a:p>
        </p:txBody>
      </p:sp>
      <p:sp>
        <p:nvSpPr>
          <p:cNvPr id="7" name="Rectangle 6"/>
          <p:cNvSpPr/>
          <p:nvPr/>
        </p:nvSpPr>
        <p:spPr>
          <a:xfrm>
            <a:off x="304800" y="4608493"/>
            <a:ext cx="8534400" cy="954107"/>
          </a:xfrm>
          <a:prstGeom prst="rect">
            <a:avLst/>
          </a:prstGeom>
        </p:spPr>
        <p:txBody>
          <a:bodyPr wrap="square">
            <a:spAutoFit/>
          </a:bodyPr>
          <a:lstStyle/>
          <a:p>
            <a:pPr algn="justLow"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النتيجة: </a:t>
            </a:r>
            <a:r>
              <a:rPr lang="ar-DZ" sz="2800" b="1" dirty="0" smtClean="0">
                <a:latin typeface="Times New Roman" pitchFamily="18" charset="0"/>
                <a:cs typeface="Times New Roman" pitchFamily="18" charset="0"/>
              </a:rPr>
              <a:t>أي خطأ في تقدير كمية الطلب على النقل نوعا وتوقيتا، يعني خسارة للمؤسسة نتيجة ضياع جزء من منتج النقل (لا يمكن تخزينه).</a:t>
            </a:r>
            <a:endParaRPr lang="fr-FR" sz="2800" b="1" dirty="0">
              <a:latin typeface="Times New Roman" pitchFamily="18" charset="0"/>
              <a:cs typeface="Times New Roman" pitchFamily="18" charset="0"/>
            </a:endParaRPr>
          </a:p>
        </p:txBody>
      </p:sp>
      <p:sp>
        <p:nvSpPr>
          <p:cNvPr id="8" name="Rectangle 7"/>
          <p:cNvSpPr/>
          <p:nvPr/>
        </p:nvSpPr>
        <p:spPr>
          <a:xfrm>
            <a:off x="304800" y="5751493"/>
            <a:ext cx="84582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الأهمية: </a:t>
            </a:r>
            <a:r>
              <a:rPr lang="ar-DZ" sz="2800" b="1" dirty="0" smtClean="0">
                <a:latin typeface="Times New Roman" pitchFamily="18" charset="0"/>
                <a:cs typeface="Times New Roman" pitchFamily="18" charset="0"/>
              </a:rPr>
              <a:t>ضرورة تحديد حجم وسيلة النقل المناسب، والتوقيت المناسب لإنتاج النقل.</a:t>
            </a:r>
            <a:endParaRPr lang="fr-FR" sz="2800" b="1" dirty="0">
              <a:latin typeface="Times New Roman" pitchFamily="18" charset="0"/>
              <a:cs typeface="Times New Roman" pitchFamily="18" charset="0"/>
            </a:endParaRPr>
          </a:p>
        </p:txBody>
      </p:sp>
      <p:sp>
        <p:nvSpPr>
          <p:cNvPr id="19457" name="Rectangle 1"/>
          <p:cNvSpPr>
            <a:spLocks noChangeArrowheads="1"/>
          </p:cNvSpPr>
          <p:nvPr/>
        </p:nvSpPr>
        <p:spPr bwMode="auto">
          <a:xfrm>
            <a:off x="304800" y="2474893"/>
            <a:ext cx="853440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الصناعات الأخرى</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يقوم المصنع بالإنتاج</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وقت الطلب</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التخزين لحين وجود الطلب</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04800" y="558225"/>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79388" algn="r"/>
                <a:tab pos="3870325" algn="r"/>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الطلب</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على</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مشتق</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13318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79388" algn="r"/>
                <a:tab pos="387032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لا يطلب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لذاته</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وإنما</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أجل تلبية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احتياجات</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أخرى مختلفة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ar-DZ" sz="2800" b="1" dirty="0" smtClean="0">
                <a:latin typeface="Times New Roman" pitchFamily="18" charset="0"/>
                <a:ea typeface="Calibri" pitchFamily="34" charset="0"/>
                <a:cs typeface="Times New Roman" pitchFamily="18" charset="0"/>
              </a:rPr>
              <a:t>ل</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لعمل</a:t>
            </a:r>
            <a:r>
              <a:rPr lang="ar-DZ" sz="2800" b="1" dirty="0" smtClean="0">
                <a:latin typeface="Times New Roman" pitchFamily="18" charset="0"/>
                <a:ea typeface="Calibri" pitchFamily="34" charset="0"/>
                <a:cs typeface="Times New Roman" pitchFamily="18" charset="0"/>
              </a:rPr>
              <a:t>، الدراسة،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السياحة، تصريف المنتجات</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الأسواق</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24384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79388" algn="r"/>
                <a:tab pos="3870325" algn="r"/>
              </a:tabLst>
            </a:pPr>
            <a:r>
              <a:rPr lang="ar-DZ" sz="2800" b="1" dirty="0" smtClean="0">
                <a:solidFill>
                  <a:srgbClr val="FF0000"/>
                </a:solidFill>
                <a:latin typeface="Times New Roman" pitchFamily="18" charset="0"/>
                <a:ea typeface="Calibri" pitchFamily="34" charset="0"/>
                <a:cs typeface="Times New Roman" pitchFamily="18" charset="0"/>
              </a:rPr>
              <a:t>النتيجة: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 مؤسسات النقل دراسة الطلب على الخدمات والبضائع لاستنتاج الطلب على النقل</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304800" y="35814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buClr>
                <a:srgbClr val="FF0000"/>
              </a:buClr>
              <a:buFont typeface="Wingdings" pitchFamily="2" charset="2"/>
              <a:buChar char="ü"/>
              <a:tabLst>
                <a:tab pos="179388" algn="r"/>
                <a:tab pos="3870325" algn="r"/>
              </a:tabLst>
            </a:pPr>
            <a:r>
              <a:rPr lang="ar-DZ" sz="2800" b="1" dirty="0" smtClean="0">
                <a:solidFill>
                  <a:srgbClr val="FF0000"/>
                </a:solidFill>
                <a:latin typeface="Times New Roman" pitchFamily="18" charset="0"/>
                <a:ea typeface="Calibri" pitchFamily="34" charset="0"/>
                <a:cs typeface="Times New Roman" pitchFamily="18" charset="0"/>
              </a:rPr>
              <a:t> ظروف الطلب على البضائع</a:t>
            </a:r>
            <a:r>
              <a:rPr lang="ar-DZ" sz="2800" b="1" dirty="0" smtClean="0">
                <a:latin typeface="Times New Roman" pitchFamily="18" charset="0"/>
                <a:ea typeface="Calibri" pitchFamily="34" charset="0"/>
                <a:cs typeface="Times New Roman" pitchFamily="18" charset="0"/>
              </a:rPr>
              <a:t>، وما يمكن أن تتحمله من تكاليف، يكون عاملا مؤثرا في تسعيرة نقل البضائع.</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1"/>
          <p:cNvSpPr>
            <a:spLocks noChangeArrowheads="1"/>
          </p:cNvSpPr>
          <p:nvPr/>
        </p:nvSpPr>
        <p:spPr bwMode="auto">
          <a:xfrm>
            <a:off x="304800" y="57514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79388" algn="r"/>
                <a:tab pos="387032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وجود منافسة بين وسائل النقل،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يؤدي </a:t>
            </a:r>
            <a:r>
              <a:rPr lang="ar-DZ" sz="2800" b="1" dirty="0" smtClean="0">
                <a:latin typeface="Times New Roman" pitchFamily="18" charset="0"/>
                <a:ea typeface="Calibri" pitchFamily="34" charset="0"/>
                <a:cs typeface="Times New Roman" pitchFamily="18" charset="0"/>
              </a:rPr>
              <a:t>إ</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لى تخفيض أسعار النقل والعكس صحيح.</a:t>
            </a:r>
            <a:endParaRPr kumimoji="0" lang="ar-D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1"/>
          <p:cNvSpPr>
            <a:spLocks noChangeArrowheads="1"/>
          </p:cNvSpPr>
          <p:nvPr/>
        </p:nvSpPr>
        <p:spPr bwMode="auto">
          <a:xfrm>
            <a:off x="381000" y="46084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79388" algn="r"/>
                <a:tab pos="387032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الفرق بين سعري</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البضاعة في مكاني الإنتاج والاستهلاك</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يعتبر عاملا أساسيا في تحديد سعر خدمة النقل بغض النظر عن تكلفة النقل.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raphique: Coût d'arrêt pour le tourisme international | Statista"/>
          <p:cNvPicPr>
            <a:picLocks noChangeAspect="1" noChangeArrowheads="1"/>
          </p:cNvPicPr>
          <p:nvPr/>
        </p:nvPicPr>
        <p:blipFill>
          <a:blip r:embed="rId2"/>
          <a:srcRect/>
          <a:stretch>
            <a:fillRect/>
          </a:stretch>
        </p:blipFill>
        <p:spPr bwMode="auto">
          <a:xfrm>
            <a:off x="609600" y="228600"/>
            <a:ext cx="7616825" cy="3200400"/>
          </a:xfrm>
          <a:prstGeom prst="rect">
            <a:avLst/>
          </a:prstGeom>
          <a:noFill/>
        </p:spPr>
      </p:pic>
      <p:pic>
        <p:nvPicPr>
          <p:cNvPr id="1028" name="Picture 4" descr="Le tourisme se développe depuis les années 50 | Mtaterre"/>
          <p:cNvPicPr>
            <a:picLocks noChangeAspect="1" noChangeArrowheads="1"/>
          </p:cNvPicPr>
          <p:nvPr/>
        </p:nvPicPr>
        <p:blipFill>
          <a:blip r:embed="rId3"/>
          <a:srcRect/>
          <a:stretch>
            <a:fillRect/>
          </a:stretch>
        </p:blipFill>
        <p:spPr bwMode="auto">
          <a:xfrm>
            <a:off x="609600" y="3581400"/>
            <a:ext cx="7616825" cy="304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04800" y="543580"/>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87325" algn="r"/>
                <a:tab pos="244475" algn="r"/>
              </a:tabLst>
            </a:pPr>
            <a:r>
              <a:rPr lang="ar-DZ" sz="3600" b="1" dirty="0" smtClean="0">
                <a:solidFill>
                  <a:srgbClr val="FF0000"/>
                </a:solidFill>
                <a:latin typeface="Times New Roman" pitchFamily="18" charset="0"/>
                <a:ea typeface="Calibri" pitchFamily="34" charset="0"/>
                <a:cs typeface="Times New Roman" pitchFamily="18" charset="0"/>
              </a:rPr>
              <a:t>4. </a:t>
            </a:r>
            <a:r>
              <a:rPr lang="ar-SA" sz="3600" b="1" dirty="0" smtClean="0">
                <a:solidFill>
                  <a:srgbClr val="FF0000"/>
                </a:solidFill>
                <a:latin typeface="Times New Roman" pitchFamily="18" charset="0"/>
                <a:ea typeface="Calibri" pitchFamily="34" charset="0"/>
                <a:cs typeface="Times New Roman" pitchFamily="18" charset="0"/>
              </a:rPr>
              <a:t>التقلب في الطلب على النقل (الموسمية</a:t>
            </a:r>
            <a:r>
              <a:rPr lang="ar-DZ" sz="3600" b="1" dirty="0" smtClean="0">
                <a:solidFill>
                  <a:srgbClr val="FF0000"/>
                </a:solidFill>
                <a:latin typeface="Times New Roman" pitchFamily="18" charset="0"/>
                <a:ea typeface="Calibri" pitchFamily="34" charset="0"/>
                <a:cs typeface="Times New Roman" pitchFamily="18" charset="0"/>
              </a:rPr>
              <a:t>)</a:t>
            </a:r>
            <a:r>
              <a:rPr lang="fr-FR" sz="3600" b="1" dirty="0" smtClean="0">
                <a:solidFill>
                  <a:srgbClr val="FF0000"/>
                </a:solidFill>
                <a:latin typeface="Times New Roman" pitchFamily="18" charset="0"/>
                <a:ea typeface="Calibri" pitchFamily="34" charset="0"/>
                <a:cs typeface="Times New Roman" pitchFamily="18" charset="0"/>
              </a:rPr>
              <a:t>: </a:t>
            </a:r>
            <a:r>
              <a:rPr kumimoji="0" lang="ar-DZ"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381000" y="3770293"/>
            <a:ext cx="83820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ea typeface="Calibri" pitchFamily="34" charset="0"/>
                <a:cs typeface="Times New Roman" pitchFamily="18" charset="0"/>
              </a:rPr>
              <a:t> </a:t>
            </a:r>
            <a:r>
              <a:rPr lang="ar-SA" sz="2800" b="1" dirty="0" smtClean="0">
                <a:solidFill>
                  <a:srgbClr val="FF0000"/>
                </a:solidFill>
                <a:latin typeface="Times New Roman" pitchFamily="18" charset="0"/>
                <a:ea typeface="Calibri" pitchFamily="34" charset="0"/>
                <a:cs typeface="Times New Roman" pitchFamily="18" charset="0"/>
              </a:rPr>
              <a:t>هذا التقلب </a:t>
            </a:r>
            <a:r>
              <a:rPr lang="ar-SA" sz="2800" b="1" dirty="0" smtClean="0">
                <a:latin typeface="Times New Roman" pitchFamily="18" charset="0"/>
                <a:ea typeface="Calibri" pitchFamily="34" charset="0"/>
                <a:cs typeface="Times New Roman" pitchFamily="18" charset="0"/>
              </a:rPr>
              <a:t>يتسبب لمؤسسة النقل في تراجع حاد في الإيرادات خلال فترة الندرة</a:t>
            </a:r>
            <a:r>
              <a:rPr lang="ar-DZ" sz="2800" b="1" dirty="0" smtClean="0">
                <a:latin typeface="Times New Roman" pitchFamily="18" charset="0"/>
                <a:ea typeface="Calibri" pitchFamily="34" charset="0"/>
                <a:cs typeface="Times New Roman" pitchFamily="18" charset="0"/>
              </a:rPr>
              <a:t>،</a:t>
            </a:r>
            <a:r>
              <a:rPr lang="ar-SA" sz="2800" b="1" dirty="0" smtClean="0">
                <a:latin typeface="Times New Roman" pitchFamily="18" charset="0"/>
                <a:ea typeface="Calibri" pitchFamily="34" charset="0"/>
                <a:cs typeface="Times New Roman" pitchFamily="18" charset="0"/>
              </a:rPr>
              <a:t> وضياع فرص الشحن خلال فترة الذروة</a:t>
            </a:r>
            <a:r>
              <a:rPr lang="fr-FR" sz="2800" b="1" dirty="0" smtClean="0">
                <a:latin typeface="Times New Roman" pitchFamily="18" charset="0"/>
                <a:ea typeface="Calibri" pitchFamily="34" charset="0"/>
                <a:cs typeface="Times New Roman" pitchFamily="18" charset="0"/>
              </a:rPr>
              <a:t>. </a:t>
            </a:r>
            <a:endParaRPr lang="fr-FR" sz="2800" dirty="0"/>
          </a:p>
        </p:txBody>
      </p:sp>
      <p:sp>
        <p:nvSpPr>
          <p:cNvPr id="6" name="Rectangle 1"/>
          <p:cNvSpPr>
            <a:spLocks noChangeArrowheads="1"/>
          </p:cNvSpPr>
          <p:nvPr/>
        </p:nvSpPr>
        <p:spPr bwMode="auto">
          <a:xfrm>
            <a:off x="304800" y="1371600"/>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الطلب على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نقل المسافرين: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يرتفع في الإجازات المناسبات</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304800" y="2093893"/>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الطلب على نقل المحاصيل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الزراعية: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يتزايد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 فترة الجني</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8" name="Rectangle 1"/>
          <p:cNvSpPr>
            <a:spLocks noChangeArrowheads="1"/>
          </p:cNvSpPr>
          <p:nvPr/>
        </p:nvSpPr>
        <p:spPr bwMode="auto">
          <a:xfrm>
            <a:off x="304800" y="2905780"/>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 pos="287338"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الطلب على نقل الغاز والمشتقات البترولية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يزداد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 ال</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شتاء</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533400" y="4989493"/>
            <a:ext cx="82296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latin typeface="Times New Roman" pitchFamily="18" charset="0"/>
                <a:ea typeface="Calibri" pitchFamily="34" charset="0"/>
                <a:cs typeface="Times New Roman" pitchFamily="18" charset="0"/>
              </a:rPr>
              <a:t> </a:t>
            </a:r>
            <a:r>
              <a:rPr lang="ar-SA" sz="2800" b="1" dirty="0" smtClean="0">
                <a:latin typeface="Times New Roman" pitchFamily="18" charset="0"/>
                <a:ea typeface="Calibri" pitchFamily="34" charset="0"/>
                <a:cs typeface="Times New Roman" pitchFamily="18" charset="0"/>
              </a:rPr>
              <a:t>ه</a:t>
            </a:r>
            <a:r>
              <a:rPr lang="ar-DZ" sz="2800" b="1" dirty="0" smtClean="0">
                <a:latin typeface="Times New Roman" pitchFamily="18" charset="0"/>
                <a:ea typeface="Calibri" pitchFamily="34" charset="0"/>
                <a:cs typeface="Times New Roman" pitchFamily="18" charset="0"/>
              </a:rPr>
              <a:t>ل يتم تخطيط أسطول النقل لفترات ندرة أم وفرة الطلب على النقل؟ </a:t>
            </a:r>
            <a:r>
              <a:rPr lang="ar-DZ" sz="2800" b="1" dirty="0" smtClean="0">
                <a:solidFill>
                  <a:srgbClr val="FF0000"/>
                </a:solidFill>
                <a:latin typeface="Times New Roman" pitchFamily="18" charset="0"/>
                <a:ea typeface="Calibri" pitchFamily="34" charset="0"/>
                <a:cs typeface="Times New Roman" pitchFamily="18" charset="0"/>
              </a:rPr>
              <a:t>(أهمية </a:t>
            </a:r>
            <a:r>
              <a:rPr lang="ar-DZ" sz="2800" b="1" dirty="0" smtClean="0">
                <a:solidFill>
                  <a:srgbClr val="FF0000"/>
                </a:solidFill>
                <a:latin typeface="Times New Roman" pitchFamily="18" charset="0"/>
                <a:ea typeface="Calibri" pitchFamily="34" charset="0"/>
                <a:cs typeface="Times New Roman" pitchFamily="18" charset="0"/>
              </a:rPr>
              <a:t>تخطيط </a:t>
            </a:r>
            <a:r>
              <a:rPr lang="ar-DZ" sz="2800" b="1" dirty="0" smtClean="0">
                <a:solidFill>
                  <a:srgbClr val="FF0000"/>
                </a:solidFill>
                <a:latin typeface="Times New Roman" pitchFamily="18" charset="0"/>
                <a:ea typeface="Calibri" pitchFamily="34" charset="0"/>
                <a:cs typeface="Times New Roman" pitchFamily="18" charset="0"/>
              </a:rPr>
              <a:t>مشروع النقل)</a:t>
            </a:r>
            <a:endParaRPr lang="fr-F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556736"/>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244475" algn="r"/>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هناك منتج متصل</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1282005"/>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Low" defTabSz="914400" rtl="1" eaLnBrk="1" fontAlgn="base" latinLnBrk="0" hangingPunct="1">
              <a:lnSpc>
                <a:spcPct val="100000"/>
              </a:lnSpc>
              <a:spcBef>
                <a:spcPct val="0"/>
              </a:spcBef>
              <a:spcAft>
                <a:spcPct val="0"/>
              </a:spcAft>
              <a:buClr>
                <a:srgbClr val="FF0000"/>
              </a:buClr>
              <a:buSzTx/>
              <a:buFont typeface="Wingdings" pitchFamily="2" charset="2"/>
              <a:buChar char="ü"/>
              <a:tabLst>
                <a:tab pos="244475" algn="r"/>
              </a:tabLst>
            </a:pPr>
            <a:r>
              <a:rPr kumimoji="0" lang="ar-DZ" sz="2800" b="1" i="0" u="none" strike="noStrike" cap="none" normalizeH="0" baseline="0" dirty="0" smtClean="0">
                <a:ln>
                  <a:noFill/>
                </a:ln>
                <a:solidFill>
                  <a:srgbClr val="FF0000"/>
                </a:solidFill>
                <a:effectLst/>
                <a:latin typeface="Simplified Arabic" charset="0"/>
                <a:ea typeface="Calibri" pitchFamily="34" charset="0"/>
                <a:cs typeface="Arial" pitchFamily="34" charset="0"/>
              </a:rPr>
              <a:t> </a:t>
            </a:r>
            <a:r>
              <a:rPr kumimoji="0" lang="ar-SA" sz="2800" b="1" i="0" u="none" strike="noStrike" cap="none" normalizeH="0" baseline="0" dirty="0" smtClean="0">
                <a:ln>
                  <a:noFill/>
                </a:ln>
                <a:solidFill>
                  <a:srgbClr val="FF0000"/>
                </a:solidFill>
                <a:effectLst/>
                <a:latin typeface="Simplified Arabic" charset="0"/>
                <a:ea typeface="Calibri" pitchFamily="34" charset="0"/>
                <a:cs typeface="Arial" pitchFamily="34" charset="0"/>
              </a:rPr>
              <a:t>المنتج المتصل في النقل</a:t>
            </a:r>
            <a:r>
              <a:rPr kumimoji="0" lang="ar-DZ" sz="2800" b="1" i="0" u="none" strike="noStrike" cap="none" normalizeH="0" baseline="0" dirty="0" smtClean="0">
                <a:ln>
                  <a:noFill/>
                </a:ln>
                <a:solidFill>
                  <a:srgbClr val="FF0000"/>
                </a:solidFill>
                <a:effectLst/>
                <a:latin typeface="Simplified Arabic" charset="0"/>
                <a:ea typeface="Calibri" pitchFamily="34" charset="0"/>
                <a:cs typeface="Arial" pitchFamily="34" charset="0"/>
              </a:rPr>
              <a:t>:</a:t>
            </a:r>
            <a:r>
              <a:rPr kumimoji="0" lang="ar-DZ" sz="2800" b="1" i="0" u="none" strike="noStrike" cap="none" normalizeH="0" dirty="0" smtClean="0">
                <a:ln>
                  <a:noFill/>
                </a:ln>
                <a:solidFill>
                  <a:srgbClr val="FF0000"/>
                </a:solidFill>
                <a:effectLst/>
                <a:latin typeface="Simplified Arabic"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Simplified Arabic" charset="0"/>
                <a:ea typeface="Calibri" pitchFamily="34" charset="0"/>
                <a:cs typeface="Arial" pitchFamily="34" charset="0"/>
              </a:rPr>
              <a:t>الطاقات التحميلية المنتجة خلال رحلة العودة</a:t>
            </a:r>
            <a:r>
              <a:rPr kumimoji="0" lang="fr-FR" sz="2800" b="1" i="0" u="none" strike="noStrike" cap="none" normalizeH="0" baseline="0" dirty="0" smtClean="0">
                <a:ln>
                  <a:noFill/>
                </a:ln>
                <a:solidFill>
                  <a:schemeClr val="tx1"/>
                </a:solidFill>
                <a:effectLst/>
                <a:latin typeface="Simplified Arabic"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Simplified Arabic" charset="0"/>
                <a:ea typeface="Calibri" pitchFamily="34" charset="0"/>
                <a:cs typeface="Arial" pitchFamily="34" charset="0"/>
              </a:rPr>
              <a:t>لوسيلة النقل</a:t>
            </a:r>
            <a:r>
              <a:rPr kumimoji="0" lang="ar-DZ" sz="2800" b="1" i="0" u="none" strike="noStrike" cap="none" normalizeH="0" baseline="0" dirty="0" smtClean="0">
                <a:ln>
                  <a:noFill/>
                </a:ln>
                <a:solidFill>
                  <a:schemeClr val="tx1"/>
                </a:solidFill>
                <a:effectLst/>
                <a:latin typeface="Simplified Arabic" charset="0"/>
                <a:ea typeface="Calibri" pitchFamily="34" charset="0"/>
                <a:cs typeface="Arial" pitchFamily="34" charset="0"/>
              </a:rPr>
              <a:t>.</a:t>
            </a:r>
            <a:r>
              <a:rPr kumimoji="0" lang="ar-SA" sz="2800" b="1" i="0" u="none" strike="noStrike" cap="none" normalizeH="0" baseline="0" dirty="0" smtClean="0">
                <a:ln>
                  <a:noFill/>
                </a:ln>
                <a:solidFill>
                  <a:schemeClr val="tx1"/>
                </a:solidFill>
                <a:effectLst/>
                <a:latin typeface="Simplified Arabic" charset="0"/>
                <a:ea typeface="Calibri" pitchFamily="34" charset="0"/>
                <a:cs typeface="Arial" pitchFamily="34" charset="0"/>
              </a:rPr>
              <a:t> </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57200" y="2667000"/>
            <a:ext cx="8305800" cy="954107"/>
          </a:xfrm>
          <a:prstGeom prst="rect">
            <a:avLst/>
          </a:prstGeom>
        </p:spPr>
        <p:txBody>
          <a:bodyPr wrap="square">
            <a:spAutoFit/>
          </a:bodyPr>
          <a:lstStyle/>
          <a:p>
            <a:pPr algn="justLow" rtl="1" fontAlgn="base">
              <a:spcBef>
                <a:spcPct val="0"/>
              </a:spcBef>
              <a:spcAft>
                <a:spcPct val="0"/>
              </a:spcAft>
              <a:buClr>
                <a:srgbClr val="FF0000"/>
              </a:buClr>
              <a:buFont typeface="Wingdings" pitchFamily="2" charset="2"/>
              <a:buChar char="ü"/>
              <a:tabLst>
                <a:tab pos="244475" algn="r"/>
              </a:tabLst>
            </a:pPr>
            <a:r>
              <a:rPr lang="ar-DZ" sz="2800" b="1" dirty="0" smtClean="0">
                <a:latin typeface="Simplified Arabic" charset="0"/>
                <a:ea typeface="Calibri" pitchFamily="34" charset="0"/>
                <a:cs typeface="Arial" pitchFamily="34" charset="0"/>
              </a:rPr>
              <a:t> </a:t>
            </a:r>
            <a:r>
              <a:rPr lang="ar-DZ" sz="2800" b="1" dirty="0" smtClean="0">
                <a:solidFill>
                  <a:srgbClr val="FF0000"/>
                </a:solidFill>
                <a:latin typeface="Simplified Arabic" charset="0"/>
                <a:ea typeface="Calibri" pitchFamily="34" charset="0"/>
                <a:cs typeface="Arial" pitchFamily="34" charset="0"/>
              </a:rPr>
              <a:t>المنتج المتصل </a:t>
            </a:r>
            <a:r>
              <a:rPr lang="ar-SA" sz="2800" b="1" dirty="0" smtClean="0">
                <a:solidFill>
                  <a:srgbClr val="FF0000"/>
                </a:solidFill>
                <a:latin typeface="Simplified Arabic" charset="0"/>
                <a:ea typeface="Calibri" pitchFamily="34" charset="0"/>
                <a:cs typeface="Arial" pitchFamily="34" charset="0"/>
              </a:rPr>
              <a:t>يعادل تماما </a:t>
            </a:r>
            <a:r>
              <a:rPr lang="ar-SA" sz="2800" b="1" dirty="0" smtClean="0">
                <a:latin typeface="Simplified Arabic" charset="0"/>
                <a:ea typeface="Calibri" pitchFamily="34" charset="0"/>
                <a:cs typeface="Arial" pitchFamily="34" charset="0"/>
              </a:rPr>
              <a:t>أهمية المنتج الأصلي(رحلة الذهاب)</a:t>
            </a:r>
            <a:r>
              <a:rPr lang="ar-DZ" sz="2800" b="1" dirty="0" smtClean="0">
                <a:latin typeface="Simplified Arabic" charset="0"/>
                <a:ea typeface="Calibri" pitchFamily="34" charset="0"/>
                <a:cs typeface="Arial" pitchFamily="34" charset="0"/>
              </a:rPr>
              <a:t>، ولا يمكن إلغاؤه، تأجيله تجزئته أو تخزينه. </a:t>
            </a:r>
          </a:p>
        </p:txBody>
      </p:sp>
      <p:sp>
        <p:nvSpPr>
          <p:cNvPr id="7" name="Rectangle 6"/>
          <p:cNvSpPr/>
          <p:nvPr/>
        </p:nvSpPr>
        <p:spPr>
          <a:xfrm>
            <a:off x="457200" y="4379893"/>
            <a:ext cx="8305800" cy="954107"/>
          </a:xfrm>
          <a:prstGeom prst="rect">
            <a:avLst/>
          </a:prstGeom>
        </p:spPr>
        <p:txBody>
          <a:bodyPr wrap="square">
            <a:spAutoFit/>
          </a:bodyPr>
          <a:lstStyle/>
          <a:p>
            <a:pPr lvl="0" algn="justLow" rtl="1" fontAlgn="base">
              <a:spcBef>
                <a:spcPct val="0"/>
              </a:spcBef>
              <a:spcAft>
                <a:spcPct val="0"/>
              </a:spcAft>
              <a:buClr>
                <a:srgbClr val="FF0000"/>
              </a:buClr>
              <a:buFont typeface="Wingdings" pitchFamily="2" charset="2"/>
              <a:buChar char="ü"/>
              <a:tabLst>
                <a:tab pos="244475" algn="r"/>
              </a:tabLst>
            </a:pPr>
            <a:r>
              <a:rPr lang="ar-DZ" sz="2800" b="1" dirty="0" smtClean="0">
                <a:latin typeface="Simplified Arabic" charset="0"/>
                <a:ea typeface="Calibri" pitchFamily="34" charset="0"/>
                <a:cs typeface="Arial" pitchFamily="34" charset="0"/>
              </a:rPr>
              <a:t> </a:t>
            </a:r>
            <a:r>
              <a:rPr lang="ar-SA" sz="2800" b="1" dirty="0" smtClean="0">
                <a:solidFill>
                  <a:srgbClr val="FF0000"/>
                </a:solidFill>
                <a:latin typeface="Simplified Arabic" charset="0"/>
                <a:ea typeface="Calibri" pitchFamily="34" charset="0"/>
                <a:cs typeface="Arial" pitchFamily="34" charset="0"/>
              </a:rPr>
              <a:t>أي</a:t>
            </a:r>
            <a:r>
              <a:rPr lang="ar-SA" sz="2800" b="1" dirty="0" smtClean="0">
                <a:latin typeface="Simplified Arabic" charset="0"/>
                <a:ea typeface="Calibri" pitchFamily="34" charset="0"/>
                <a:cs typeface="Arial" pitchFamily="34" charset="0"/>
              </a:rPr>
              <a:t> </a:t>
            </a:r>
            <a:r>
              <a:rPr lang="ar-SA" sz="2800" b="1" dirty="0" smtClean="0">
                <a:solidFill>
                  <a:srgbClr val="FF0000"/>
                </a:solidFill>
                <a:latin typeface="Simplified Arabic" charset="0"/>
                <a:ea typeface="Calibri" pitchFamily="34" charset="0"/>
                <a:cs typeface="Arial" pitchFamily="34" charset="0"/>
              </a:rPr>
              <a:t>إهمال لاستغلال المنتج المتصل</a:t>
            </a:r>
            <a:r>
              <a:rPr lang="ar-DZ" sz="2800" b="1" dirty="0" smtClean="0">
                <a:solidFill>
                  <a:srgbClr val="FF0000"/>
                </a:solidFill>
                <a:latin typeface="Simplified Arabic" charset="0"/>
                <a:ea typeface="Calibri" pitchFamily="34" charset="0"/>
                <a:cs typeface="Arial" pitchFamily="34" charset="0"/>
              </a:rPr>
              <a:t>( رحلة العودة)</a:t>
            </a:r>
            <a:r>
              <a:rPr lang="ar-SA" sz="2800" b="1" dirty="0" smtClean="0">
                <a:latin typeface="Simplified Arabic" charset="0"/>
                <a:ea typeface="Calibri" pitchFamily="34" charset="0"/>
                <a:cs typeface="Arial" pitchFamily="34" charset="0"/>
              </a:rPr>
              <a:t>، يعني خسارة ضخمة لعائد التشغيل</a:t>
            </a:r>
            <a:r>
              <a:rPr lang="fr-FR" sz="2800" b="1" dirty="0" smtClean="0">
                <a:latin typeface="Simplified Arabic" charset="0"/>
                <a:ea typeface="Calibri" pitchFamily="34" charset="0"/>
                <a:cs typeface="Arial" pitchFamily="34" charset="0"/>
              </a:rPr>
              <a:t>. </a:t>
            </a:r>
            <a:endParaRPr lang="fr-FR" sz="2800" b="1"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352800" y="381000"/>
            <a:ext cx="544572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 منتج النقل المتصل ( رحلة العودة)</a:t>
            </a:r>
            <a:endParaRPr kumimoji="0" lang="ar-DZ" sz="40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66562" name="Group 2"/>
          <p:cNvGrpSpPr>
            <a:grpSpLocks/>
          </p:cNvGrpSpPr>
          <p:nvPr/>
        </p:nvGrpSpPr>
        <p:grpSpPr bwMode="auto">
          <a:xfrm>
            <a:off x="84160" y="1066800"/>
            <a:ext cx="8991647" cy="2918804"/>
            <a:chOff x="1095" y="1459"/>
            <a:chExt cx="10086" cy="3145"/>
          </a:xfrm>
        </p:grpSpPr>
        <p:sp>
          <p:nvSpPr>
            <p:cNvPr id="66563" name="Oval 3"/>
            <p:cNvSpPr>
              <a:spLocks noChangeArrowheads="1"/>
            </p:cNvSpPr>
            <p:nvPr/>
          </p:nvSpPr>
          <p:spPr bwMode="auto">
            <a:xfrm>
              <a:off x="6150" y="2036"/>
              <a:ext cx="143" cy="143"/>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6564" name="Oval 4"/>
            <p:cNvSpPr>
              <a:spLocks noChangeArrowheads="1"/>
            </p:cNvSpPr>
            <p:nvPr/>
          </p:nvSpPr>
          <p:spPr bwMode="auto">
            <a:xfrm>
              <a:off x="9832" y="3604"/>
              <a:ext cx="143" cy="143"/>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b="1">
                <a:latin typeface="Times New Roman" pitchFamily="18" charset="0"/>
                <a:cs typeface="Times New Roman" pitchFamily="18" charset="0"/>
              </a:endParaRPr>
            </a:p>
          </p:txBody>
        </p:sp>
        <p:sp>
          <p:nvSpPr>
            <p:cNvPr id="66565" name="Oval 5"/>
            <p:cNvSpPr>
              <a:spLocks noChangeArrowheads="1"/>
            </p:cNvSpPr>
            <p:nvPr/>
          </p:nvSpPr>
          <p:spPr bwMode="auto">
            <a:xfrm>
              <a:off x="2407" y="3544"/>
              <a:ext cx="143" cy="143"/>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b="1">
                <a:latin typeface="Times New Roman" pitchFamily="18" charset="0"/>
                <a:cs typeface="Times New Roman" pitchFamily="18" charset="0"/>
              </a:endParaRPr>
            </a:p>
          </p:txBody>
        </p:sp>
        <p:sp>
          <p:nvSpPr>
            <p:cNvPr id="66566" name="Text Box 6"/>
            <p:cNvSpPr txBox="1">
              <a:spLocks noChangeArrowheads="1"/>
            </p:cNvSpPr>
            <p:nvPr/>
          </p:nvSpPr>
          <p:spPr bwMode="auto">
            <a:xfrm>
              <a:off x="7335" y="2162"/>
              <a:ext cx="2649" cy="507"/>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نقل 10 طن لـ 350 كم </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67" name="Text Box 7"/>
            <p:cNvSpPr txBox="1">
              <a:spLocks noChangeArrowheads="1"/>
            </p:cNvSpPr>
            <p:nvPr/>
          </p:nvSpPr>
          <p:spPr bwMode="auto">
            <a:xfrm>
              <a:off x="5701" y="1459"/>
              <a:ext cx="1095" cy="473"/>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مدينة ج</a:t>
              </a:r>
              <a:endParaRPr kumimoji="0" lang="fr-FR"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6568" name="Text Box 8"/>
            <p:cNvSpPr txBox="1">
              <a:spLocks noChangeArrowheads="1"/>
            </p:cNvSpPr>
            <p:nvPr/>
          </p:nvSpPr>
          <p:spPr bwMode="auto">
            <a:xfrm>
              <a:off x="10034" y="3424"/>
              <a:ext cx="1147" cy="473"/>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مدينة </a:t>
              </a:r>
              <a:r>
                <a:rPr kumimoji="0" lang="ar-DZ"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أ</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66569" name="AutoShape 9"/>
            <p:cNvCxnSpPr>
              <a:cxnSpLocks noChangeShapeType="1"/>
            </p:cNvCxnSpPr>
            <p:nvPr/>
          </p:nvCxnSpPr>
          <p:spPr bwMode="auto">
            <a:xfrm flipH="1">
              <a:off x="2655" y="3747"/>
              <a:ext cx="7117" cy="0"/>
            </a:xfrm>
            <a:prstGeom prst="straightConnector1">
              <a:avLst/>
            </a:prstGeom>
            <a:noFill/>
            <a:ln w="38100">
              <a:solidFill>
                <a:srgbClr val="000000"/>
              </a:solidFill>
              <a:round/>
              <a:headEnd/>
              <a:tailEnd type="triangle" w="med" len="med"/>
            </a:ln>
          </p:spPr>
        </p:cxnSp>
        <p:cxnSp>
          <p:nvCxnSpPr>
            <p:cNvPr id="66570" name="AutoShape 10"/>
            <p:cNvCxnSpPr>
              <a:cxnSpLocks noChangeShapeType="1"/>
            </p:cNvCxnSpPr>
            <p:nvPr/>
          </p:nvCxnSpPr>
          <p:spPr bwMode="auto">
            <a:xfrm>
              <a:off x="2633" y="4069"/>
              <a:ext cx="7199" cy="0"/>
            </a:xfrm>
            <a:prstGeom prst="straightConnector1">
              <a:avLst/>
            </a:prstGeom>
            <a:noFill/>
            <a:ln w="38100">
              <a:solidFill>
                <a:srgbClr val="000000"/>
              </a:solidFill>
              <a:round/>
              <a:headEnd/>
              <a:tailEnd type="triangle" w="med" len="med"/>
            </a:ln>
          </p:spPr>
        </p:cxnSp>
        <p:cxnSp>
          <p:nvCxnSpPr>
            <p:cNvPr id="66571" name="AutoShape 11"/>
            <p:cNvCxnSpPr>
              <a:cxnSpLocks noChangeShapeType="1"/>
            </p:cNvCxnSpPr>
            <p:nvPr/>
          </p:nvCxnSpPr>
          <p:spPr bwMode="auto">
            <a:xfrm flipV="1">
              <a:off x="2550" y="2179"/>
              <a:ext cx="3480" cy="1200"/>
            </a:xfrm>
            <a:prstGeom prst="straightConnector1">
              <a:avLst/>
            </a:prstGeom>
            <a:noFill/>
            <a:ln w="38100">
              <a:solidFill>
                <a:srgbClr val="000000"/>
              </a:solidFill>
              <a:round/>
              <a:headEnd/>
              <a:tailEnd type="triangle" w="med" len="med"/>
            </a:ln>
          </p:spPr>
        </p:cxnSp>
        <p:cxnSp>
          <p:nvCxnSpPr>
            <p:cNvPr id="66572" name="AutoShape 12"/>
            <p:cNvCxnSpPr>
              <a:cxnSpLocks noChangeShapeType="1"/>
            </p:cNvCxnSpPr>
            <p:nvPr/>
          </p:nvCxnSpPr>
          <p:spPr bwMode="auto">
            <a:xfrm>
              <a:off x="6390" y="2179"/>
              <a:ext cx="3285" cy="1365"/>
            </a:xfrm>
            <a:prstGeom prst="straightConnector1">
              <a:avLst/>
            </a:prstGeom>
            <a:noFill/>
            <a:ln w="38100">
              <a:solidFill>
                <a:srgbClr val="000000"/>
              </a:solidFill>
              <a:round/>
              <a:headEnd/>
              <a:tailEnd type="triangle" w="med" len="med"/>
            </a:ln>
          </p:spPr>
        </p:cxnSp>
        <p:sp>
          <p:nvSpPr>
            <p:cNvPr id="66573" name="Text Box 13"/>
            <p:cNvSpPr txBox="1">
              <a:spLocks noChangeArrowheads="1"/>
            </p:cNvSpPr>
            <p:nvPr/>
          </p:nvSpPr>
          <p:spPr bwMode="auto">
            <a:xfrm>
              <a:off x="1351" y="2089"/>
              <a:ext cx="3539" cy="473"/>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نقل 0 طن لـ 250 كم( فارغة)</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74" name="Text Box 14"/>
            <p:cNvSpPr txBox="1">
              <a:spLocks noChangeArrowheads="1"/>
            </p:cNvSpPr>
            <p:nvPr/>
          </p:nvSpPr>
          <p:spPr bwMode="auto">
            <a:xfrm>
              <a:off x="1095" y="3401"/>
              <a:ext cx="1197" cy="473"/>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مدينة </a:t>
              </a:r>
              <a:r>
                <a:rPr kumimoji="0" lang="ar-DZ"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ب</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75" name="Text Box 15"/>
            <p:cNvSpPr txBox="1">
              <a:spLocks noChangeArrowheads="1"/>
            </p:cNvSpPr>
            <p:nvPr/>
          </p:nvSpPr>
          <p:spPr bwMode="auto">
            <a:xfrm>
              <a:off x="4514" y="3214"/>
              <a:ext cx="2735" cy="473"/>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نقل 10 طن لـ 500 كم</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76" name="Text Box 16"/>
            <p:cNvSpPr txBox="1">
              <a:spLocks noChangeArrowheads="1"/>
            </p:cNvSpPr>
            <p:nvPr/>
          </p:nvSpPr>
          <p:spPr bwMode="auto">
            <a:xfrm>
              <a:off x="4635" y="4131"/>
              <a:ext cx="2700" cy="473"/>
            </a:xfrm>
            <a:prstGeom prst="rect">
              <a:avLst/>
            </a:prstGeom>
            <a:solidFill>
              <a:srgbClr val="FF6699"/>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عودة الشاحنة فارغة</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66577" name="Rectangle 17"/>
          <p:cNvSpPr>
            <a:spLocks noChangeArrowheads="1"/>
          </p:cNvSpPr>
          <p:nvPr/>
        </p:nvSpPr>
        <p:spPr bwMode="auto">
          <a:xfrm>
            <a:off x="152400" y="3913525"/>
            <a:ext cx="86868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135063" algn="l"/>
              </a:tabLst>
            </a:pP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حمولة الشاحنة( الطاقة التحميلية): 10 طن</a:t>
            </a:r>
            <a:endParaRPr kumimoji="0" lang="fr-FR" sz="2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الرحلة </a:t>
            </a:r>
            <a:r>
              <a:rPr kumimoji="0" lang="ar-DZ"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أ</a:t>
            </a: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 منتج النقل الأصلي= 10 طن × 500 كم = </a:t>
            </a: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5000 طن كم</a:t>
            </a:r>
            <a:endParaRPr kumimoji="0" lang="fr-FR" sz="2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المستغل = 10 طن × 500 كم = </a:t>
            </a: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5000 طن كم </a:t>
            </a: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(استغلال كامل الطاقة التحميلية)</a:t>
            </a:r>
            <a:endParaRPr kumimoji="0" lang="fr-FR"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الضائع= 5000- 5000 = </a:t>
            </a: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0</a:t>
            </a:r>
            <a:endParaRPr kumimoji="0" lang="fr-FR" sz="2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الرحلة </a:t>
            </a:r>
            <a:r>
              <a:rPr kumimoji="0" lang="ar-DZ"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a:t>
            </a: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أ</a:t>
            </a: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العودة): منتج النقل المتصل = 10 طن × 500 كم = </a:t>
            </a: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5000 طن كم</a:t>
            </a:r>
            <a:endParaRPr kumimoji="0" lang="fr-FR"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lang="fr-FR" sz="2200" b="1" dirty="0" smtClean="0">
                <a:latin typeface="Times New Roman" pitchFamily="18" charset="0"/>
                <a:ea typeface="Calibri" pitchFamily="34" charset="0"/>
                <a:cs typeface="Times New Roman" pitchFamily="18" charset="0"/>
              </a:rPr>
              <a:t>                                                      </a:t>
            </a: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منتج النقل الأصلي</a:t>
            </a:r>
            <a:endParaRPr kumimoji="0" lang="fr-FR"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المستغل = </a:t>
            </a: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0 ( عودة الشاحنة فارغة)</a:t>
            </a:r>
            <a:endParaRPr kumimoji="0" lang="fr-FR"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200" b="1" i="0" u="none" strike="noStrike" cap="none" normalizeH="0" baseline="0" dirty="0" smtClean="0">
                <a:ln>
                  <a:noFill/>
                </a:ln>
                <a:effectLst/>
                <a:latin typeface="Times New Roman" pitchFamily="18" charset="0"/>
                <a:ea typeface="Calibri" pitchFamily="34" charset="0"/>
                <a:cs typeface="Times New Roman" pitchFamily="18" charset="0"/>
              </a:rPr>
              <a:t>منتج النقل الضائع = 5000- 0= </a:t>
            </a:r>
            <a:r>
              <a:rPr kumimoji="0" lang="ar-DZ" sz="2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5000 طن كم.</a:t>
            </a:r>
            <a:endParaRPr kumimoji="0" lang="fr-FR" sz="2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ChangeArrowheads="1"/>
          </p:cNvSpPr>
          <p:nvPr/>
        </p:nvSpPr>
        <p:spPr bwMode="auto">
          <a:xfrm>
            <a:off x="152400" y="914400"/>
            <a:ext cx="86868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الرحلة </a:t>
            </a:r>
            <a:r>
              <a:rPr kumimoji="0" lang="ar-DZ"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ج</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أ</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(العودة): منتج النقل المتصل= 10 × 250+ 10 × 350 </a:t>
            </a:r>
            <a:endPar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lang="fr-FR" sz="2400" b="1" dirty="0" smtClean="0">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6000 طن كم</a:t>
            </a:r>
            <a:endParaRPr kumimoji="0" lang="fr-FR"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المستغل= 0 + 3500 =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3500 طن كم.</a:t>
            </a:r>
            <a:endParaRPr kumimoji="0" lang="fr-FR"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الضائع = 6000 – 3500 </a:t>
            </a: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lang="ar-DZ" sz="2400" b="1" dirty="0" smtClean="0">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2500 طن كم </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رحلة </a:t>
            </a:r>
            <a:r>
              <a:rPr kumimoji="0" lang="ar-DZ"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ج</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فارغة).</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الأفضل العودة من خلال اختيار المسار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ب</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ج</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أ</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وليس المسار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ب</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أ</a:t>
            </a:r>
            <a:endParaRPr kumimoji="0" lang="ar-DZ"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4"/>
          <p:cNvSpPr/>
          <p:nvPr/>
        </p:nvSpPr>
        <p:spPr>
          <a:xfrm>
            <a:off x="304801" y="3644205"/>
            <a:ext cx="8382000" cy="1384995"/>
          </a:xfrm>
          <a:prstGeom prst="rect">
            <a:avLst/>
          </a:prstGeom>
        </p:spPr>
        <p:txBody>
          <a:bodyPr wrap="square">
            <a:spAutoFit/>
          </a:bodyPr>
          <a:lstStyle/>
          <a:p>
            <a:pPr algn="just" rtl="1"/>
            <a:r>
              <a:rPr lang="ar-DZ" sz="2800" b="1" dirty="0" smtClean="0">
                <a:solidFill>
                  <a:srgbClr val="FF0000"/>
                </a:solidFill>
                <a:latin typeface="Times New Roman" pitchFamily="18" charset="0"/>
                <a:ea typeface="Calibri" pitchFamily="34" charset="0"/>
                <a:cs typeface="Times New Roman" pitchFamily="18" charset="0"/>
              </a:rPr>
              <a:t>أهمية تخطيط النقل: </a:t>
            </a:r>
          </a:p>
          <a:p>
            <a:pPr algn="just" rtl="1"/>
            <a:r>
              <a:rPr lang="ar-DZ" sz="2800" b="1" dirty="0" smtClean="0">
                <a:latin typeface="Times New Roman" pitchFamily="18" charset="0"/>
                <a:ea typeface="Calibri" pitchFamily="34" charset="0"/>
                <a:cs typeface="Times New Roman" pitchFamily="18" charset="0"/>
              </a:rPr>
              <a:t>استغلال المنتج المتصل والطاقة التحميلية من خلال تخطيط المسارات والرحلات.</a:t>
            </a:r>
            <a:endParaRPr lang="fr-F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04800" y="639901"/>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87325" algn="r"/>
                <a:tab pos="244475" algn="r"/>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6.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ارتفاع التكاليف الثابتة</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13716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ar-DZ" sz="2800" b="1" dirty="0" err="1" smtClean="0">
                <a:latin typeface="Times New Roman" pitchFamily="18" charset="0"/>
                <a:ea typeface="Calibri" pitchFamily="34" charset="0"/>
                <a:cs typeface="Times New Roman" pitchFamily="18" charset="0"/>
              </a:rPr>
              <a:t>يت</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صف</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بارتفاع</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التكاليف</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الرأسمالية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الثابتة</a:t>
            </a:r>
            <a:r>
              <a:rPr lang="ar-DZ" sz="2800" b="1" dirty="0" smtClean="0">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تصل</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إلى</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أضعاف التكاليف</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التشغيلية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المتغيرة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وذلك</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لما</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تتطلبه</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مشاريع</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a:t>
            </a:r>
            <a:r>
              <a:rPr lang="ar-DZ" sz="2800" b="1" dirty="0" smtClean="0">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25146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إنشاءات</a:t>
            </a:r>
            <a:r>
              <a:rPr lang="ar-DZ" sz="2800" b="1" dirty="0" smtClean="0">
                <a:solidFill>
                  <a:srgbClr val="FF0000"/>
                </a:solidFill>
                <a:latin typeface="Times New Roman" pitchFamily="18" charset="0"/>
                <a:ea typeface="Calibri" pitchFamily="34" charset="0"/>
                <a:cs typeface="Times New Roman" pitchFamily="18" charset="0"/>
              </a:rPr>
              <a:t> وبنية تحتية: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مطارات، موانئ</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ar-DZ" sz="2800" b="1" dirty="0" smtClean="0">
                <a:latin typeface="Times New Roman" pitchFamily="18" charset="0"/>
                <a:ea typeface="Calibri" pitchFamily="34" charset="0"/>
                <a:cs typeface="Times New Roman" pitchFamily="18" charset="0"/>
              </a:rPr>
              <a:t>ط</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ر</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ق،</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سكك</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حديدية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محطات..</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228600" y="3439180"/>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ثمن</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وسائل</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a:t>
            </a:r>
            <a:r>
              <a:rPr lang="ar-DZ" sz="2800" b="1" dirty="0" smtClean="0">
                <a:solidFill>
                  <a:srgbClr val="FF0000"/>
                </a:solidFill>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الطائرات، السفن</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القطارات</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والمركبات؛</a:t>
            </a:r>
          </a:p>
        </p:txBody>
      </p:sp>
      <p:sp>
        <p:nvSpPr>
          <p:cNvPr id="8" name="Rectangle 1"/>
          <p:cNvSpPr>
            <a:spLocks noChangeArrowheads="1"/>
          </p:cNvSpPr>
          <p:nvPr/>
        </p:nvSpPr>
        <p:spPr bwMode="auto">
          <a:xfrm>
            <a:off x="304800" y="420118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الوسائل</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المساعدة</a:t>
            </a:r>
            <a:r>
              <a:rPr lang="ar-DZ" sz="2800" b="1" dirty="0" smtClean="0">
                <a:solidFill>
                  <a:srgbClr val="FF0000"/>
                </a:solidFill>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محطات</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الوقود</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معدات</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التحميل</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والتفريغ</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والصيانة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304799" y="5370493"/>
            <a:ext cx="8458201" cy="1384995"/>
          </a:xfrm>
          <a:prstGeom prst="rect">
            <a:avLst/>
          </a:prstGeom>
        </p:spPr>
        <p:txBody>
          <a:bodyPr wrap="square">
            <a:spAutoFit/>
          </a:bodyPr>
          <a:lstStyle/>
          <a:p>
            <a:pPr algn="just" rtl="1"/>
            <a:r>
              <a:rPr lang="ar-DZ" sz="2800" b="1" dirty="0" smtClean="0">
                <a:solidFill>
                  <a:srgbClr val="FF0000"/>
                </a:solidFill>
                <a:latin typeface="Times New Roman" pitchFamily="18" charset="0"/>
                <a:ea typeface="Calibri" pitchFamily="34" charset="0"/>
                <a:cs typeface="Times New Roman" pitchFamily="18" charset="0"/>
              </a:rPr>
              <a:t>الحل: </a:t>
            </a:r>
            <a:r>
              <a:rPr lang="ar-DZ" sz="2800" b="1" dirty="0" smtClean="0">
                <a:latin typeface="Times New Roman" pitchFamily="18" charset="0"/>
                <a:ea typeface="Calibri" pitchFamily="34" charset="0"/>
                <a:cs typeface="Times New Roman" pitchFamily="18" charset="0"/>
              </a:rPr>
              <a:t>منح تخفيضات كبيرة في تعريفة النقل للمؤسسات التي ترغب في نقل حمولات منتظمة </a:t>
            </a:r>
            <a:r>
              <a:rPr lang="ar-DZ" sz="2800" b="1" dirty="0" smtClean="0">
                <a:latin typeface="Times New Roman" pitchFamily="18" charset="0"/>
                <a:ea typeface="Calibri" pitchFamily="34" charset="0"/>
                <a:cs typeface="Times New Roman" pitchFamily="18" charset="0"/>
              </a:rPr>
              <a:t>على مدار فترات التشغيل أو </a:t>
            </a:r>
            <a:r>
              <a:rPr lang="ar-DZ" sz="2800" b="1" dirty="0" smtClean="0">
                <a:latin typeface="Times New Roman" pitchFamily="18" charset="0"/>
                <a:ea typeface="Calibri" pitchFamily="34" charset="0"/>
                <a:cs typeface="Times New Roman" pitchFamily="18" charset="0"/>
              </a:rPr>
              <a:t>اتجاهات النقل( مثل </a:t>
            </a:r>
            <a:r>
              <a:rPr lang="ar-DZ" sz="2800" b="1" dirty="0" smtClean="0">
                <a:solidFill>
                  <a:srgbClr val="FF0000"/>
                </a:solidFill>
                <a:latin typeface="Times New Roman" pitchFamily="18" charset="0"/>
                <a:ea typeface="Calibri" pitchFamily="34" charset="0"/>
                <a:cs typeface="Times New Roman" pitchFamily="18" charset="0"/>
              </a:rPr>
              <a:t>سكة الحديد</a:t>
            </a:r>
            <a:r>
              <a:rPr lang="ar-DZ" sz="2800" b="1" dirty="0" smtClean="0">
                <a:latin typeface="Times New Roman" pitchFamily="18" charset="0"/>
                <a:ea typeface="Calibri" pitchFamily="34" charset="0"/>
                <a:cs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78000"/>
                <a:satMod val="220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09800"/>
            <a:ext cx="8305800" cy="1752600"/>
          </a:xfrm>
        </p:spPr>
        <p:txBody>
          <a:bodyPr>
            <a:normAutofit/>
          </a:bodyPr>
          <a:lstStyle/>
          <a:p>
            <a:pPr marL="514350" indent="-514350" algn="r" rtl="1">
              <a:buNone/>
            </a:pPr>
            <a:r>
              <a:rPr lang="ar-DZ" sz="3200" b="1" dirty="0" smtClean="0">
                <a:latin typeface="Times New Roman" pitchFamily="18" charset="0"/>
                <a:cs typeface="Times New Roman" pitchFamily="18" charset="0"/>
              </a:rPr>
              <a:t>أولا. الخصائص الاقتصادية للنقل</a:t>
            </a:r>
          </a:p>
          <a:p>
            <a:pPr marL="514350" indent="-514350" algn="r" rtl="1">
              <a:buNone/>
            </a:pPr>
            <a:r>
              <a:rPr lang="ar-DZ" sz="3200" b="1" dirty="0" smtClean="0">
                <a:latin typeface="Times New Roman" pitchFamily="18" charset="0"/>
                <a:cs typeface="Times New Roman" pitchFamily="18" charset="0"/>
              </a:rPr>
              <a:t>ثانيا. أسس تسعير خدمات النقل</a:t>
            </a:r>
          </a:p>
          <a:p>
            <a:pPr marL="514350" indent="-514350" algn="r" rtl="1">
              <a:buNone/>
            </a:pPr>
            <a:r>
              <a:rPr lang="ar-DZ" sz="3200" b="1" dirty="0" smtClean="0">
                <a:latin typeface="Times New Roman" pitchFamily="18" charset="0"/>
                <a:cs typeface="Times New Roman" pitchFamily="18" charset="0"/>
              </a:rPr>
              <a:t>ثالثا. تسعير خدمات النقل البحري</a:t>
            </a:r>
            <a:endParaRPr lang="ar-DZ" sz="3200" dirty="0" smtClean="0">
              <a:latin typeface="Times New Roman" pitchFamily="18" charset="0"/>
              <a:cs typeface="Times New Roman" pitchFamily="18" charset="0"/>
            </a:endParaRPr>
          </a:p>
        </p:txBody>
      </p:sp>
      <p:sp>
        <p:nvSpPr>
          <p:cNvPr id="5" name="Rectangle 4"/>
          <p:cNvSpPr/>
          <p:nvPr/>
        </p:nvSpPr>
        <p:spPr>
          <a:xfrm>
            <a:off x="5562600" y="1219200"/>
            <a:ext cx="2977097"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عناصر المحاضرة:</a:t>
            </a:r>
            <a:endParaRPr lang="fr-FR"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04800" y="633710"/>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636713" algn="l"/>
              </a:tabLst>
            </a:pP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كلمة تعريفة </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Tarif</a:t>
            </a: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12954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1636713" algn="l"/>
              </a:tabLs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كلمة تعريفة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tarif</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مشتقة من العربية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تعريف</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ومن الإيطالية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tariffa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taʕārif</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ومن الإسبانية </a:t>
            </a:r>
            <a:r>
              <a:rPr kumimoji="0" lang="fr-FR" sz="28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tarifa</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بمعنى إعلام، تبليغ، إشعار، </a:t>
            </a:r>
            <a:r>
              <a:rPr kumimoji="0" lang="fr-FR" sz="28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notification</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أو من كلمة </a:t>
            </a:r>
            <a:r>
              <a:rPr lang="fr-FR" sz="2800" b="1" dirty="0" err="1" smtClean="0">
                <a:solidFill>
                  <a:srgbClr val="FF0066"/>
                </a:solidFill>
                <a:latin typeface="Times New Roman" pitchFamily="18" charset="0"/>
                <a:ea typeface="Calibri" pitchFamily="34" charset="0"/>
                <a:cs typeface="Times New Roman" pitchFamily="18" charset="0"/>
              </a:rPr>
              <a:t>t</a:t>
            </a:r>
            <a:r>
              <a:rPr kumimoji="0" lang="fr-FR" sz="28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arrifa</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بمعنى يقوم بمعرفة، بتبيين، بتوضيح </a:t>
            </a:r>
            <a:r>
              <a:rPr kumimoji="0" lang="fr-FR" sz="28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faire connaître</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32766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636713" algn="l"/>
              </a:tabLs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وتعود كلمة تعريفة أحيانا إلى مدينة طريفة </a:t>
            </a:r>
            <a:r>
              <a:rPr kumimoji="0" lang="fr-FR" sz="28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tariffa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الإسبانية الصغيرة بأنها أصل كلمة "التعريفة"، لأنها كانت أول ميناء في التاريخ لتوجيه الاتهام للتجار لاستخدام أرصفتها، واسم طريفة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tariffa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نفسه مشتق من اسم المحارب </a:t>
            </a:r>
            <a:r>
              <a:rPr kumimoji="0" lang="ar-SA" sz="28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طريف بن مالك</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7" name="Rectangle 1"/>
          <p:cNvSpPr>
            <a:spLocks noChangeArrowheads="1"/>
          </p:cNvSpPr>
          <p:nvPr/>
        </p:nvSpPr>
        <p:spPr bwMode="auto">
          <a:xfrm>
            <a:off x="304800" y="53968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636713" algn="l"/>
              </a:tabLs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تفترض مصادر أخرى أن أصل التعريفة هو الكلمة الإيطالية التعريفة </a:t>
            </a:r>
            <a:r>
              <a:rPr kumimoji="0" lang="fr-FR" sz="28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tariffa</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المترجمة على أنها "قائمة الأسعار، كتاب الأسعار"، وهي مشتقة من تعريف العربية معنى "</a:t>
            </a:r>
            <a:r>
              <a:rPr kumimoji="0" lang="ar-SA" sz="28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معروفة</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أو "</a:t>
            </a:r>
            <a:r>
              <a:rPr kumimoji="0" lang="ar-SA" sz="28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محددة</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SA"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04800" y="414040"/>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7.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تأثر النقل بظروف التشغيل</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21700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إنتاج النقل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يتم في الطريق العام أو الجو أو البحر، وبالتالي تتحكم فيه عناصر خارجة عن الإدارة كأحوال الطقس والزحام على الطرقات</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6" name="Rectangle 1"/>
          <p:cNvSpPr>
            <a:spLocks noChangeArrowheads="1"/>
          </p:cNvSpPr>
          <p:nvPr/>
        </p:nvSpPr>
        <p:spPr bwMode="auto">
          <a:xfrm>
            <a:off x="304800" y="43434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نتيجة:</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ي</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صعب مراقب</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ة</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نشاط النقل</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والإشراف عليه،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صعوبة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حرية اختيار وقت الزيارات التفتيشية أو الرقابة المستمرة لعلاقة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مستخدمي</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ن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بالزبائن</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7" name="Rectangle 1"/>
          <p:cNvSpPr>
            <a:spLocks noChangeArrowheads="1"/>
          </p:cNvSpPr>
          <p:nvPr/>
        </p:nvSpPr>
        <p:spPr bwMode="auto">
          <a:xfrm>
            <a:off x="304800" y="57514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Lst>
            </a:pPr>
            <a:r>
              <a:rPr lang="ar-DZ" sz="2800" b="1" dirty="0" smtClean="0">
                <a:solidFill>
                  <a:srgbClr val="FF0000"/>
                </a:solidFill>
                <a:latin typeface="Times New Roman" pitchFamily="18" charset="0"/>
                <a:ea typeface="Calibri" pitchFamily="34" charset="0"/>
                <a:cs typeface="Times New Roman" pitchFamily="18" charset="0"/>
              </a:rPr>
              <a:t>الحل:</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التوسع في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إدارات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التفتيش</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في شركات النقل</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وما ينجر عنه من </a:t>
            </a:r>
            <a:r>
              <a:rPr kumimoji="0" lang="ar-SA"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تكاليف إضافية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9" name="Rectangle 1"/>
          <p:cNvSpPr>
            <a:spLocks noChangeArrowheads="1"/>
          </p:cNvSpPr>
          <p:nvPr/>
        </p:nvSpPr>
        <p:spPr bwMode="auto">
          <a:xfrm>
            <a:off x="304800" y="33130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أساطيل</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تحتاج</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أثناء</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الرحلة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إلى</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وقود</a:t>
            </a:r>
            <a:r>
              <a:rPr lang="ar-DZ" sz="2800" b="1" dirty="0" smtClean="0">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إطارات</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إصلاحات طارئة في أي لحظة على مسار</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1"/>
          <p:cNvSpPr>
            <a:spLocks noChangeArrowheads="1"/>
          </p:cNvSpPr>
          <p:nvPr/>
        </p:nvSpPr>
        <p:spPr bwMode="auto">
          <a:xfrm>
            <a:off x="304800" y="11032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763"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إنتاج المصانع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يتم عادة بين أربع جدران، ويقع تحت سيطرة إدارة المشروع</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546318"/>
            <a:ext cx="8610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244475" algn="r"/>
              </a:tabLst>
            </a:pPr>
            <a:r>
              <a:rPr lang="ar-DZ" sz="3200" b="1" dirty="0" smtClean="0">
                <a:solidFill>
                  <a:srgbClr val="FF0000"/>
                </a:solidFill>
                <a:latin typeface="Times New Roman" pitchFamily="18" charset="0"/>
                <a:ea typeface="Calibri" pitchFamily="34" charset="0"/>
                <a:cs typeface="Times New Roman" pitchFamily="18" charset="0"/>
              </a:rPr>
              <a:t>8</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العوائد الاجتماعية للنقل قد تفوق عائده الخاص:</a:t>
            </a:r>
          </a:p>
        </p:txBody>
      </p:sp>
      <p:sp>
        <p:nvSpPr>
          <p:cNvPr id="5" name="Rectangle 1"/>
          <p:cNvSpPr>
            <a:spLocks noChangeArrowheads="1"/>
          </p:cNvSpPr>
          <p:nvPr/>
        </p:nvSpPr>
        <p:spPr bwMode="auto">
          <a:xfrm>
            <a:off x="152400" y="1229380"/>
            <a:ext cx="861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شق طري</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ــــــــــــــــــــــــــ</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ق</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ارتفاع أسعار الأراضي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جانبي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الطريق</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6" name="Rectangle 1"/>
          <p:cNvSpPr>
            <a:spLocks noChangeArrowheads="1"/>
          </p:cNvSpPr>
          <p:nvPr/>
        </p:nvSpPr>
        <p:spPr bwMode="auto">
          <a:xfrm>
            <a:off x="228600" y="189160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إنشاء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محطة نقل المسافرين</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استفادة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الركاب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والناقلين(</a:t>
            </a:r>
            <a:r>
              <a:rPr kumimoji="0" lang="ar-DZ" sz="28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عائد</a:t>
            </a:r>
            <a:r>
              <a:rPr kumimoji="0" lang="ar-DZ" sz="2800" b="1" i="0" u="none" strike="noStrike" cap="none" normalizeH="0" dirty="0" smtClean="0">
                <a:ln>
                  <a:noFill/>
                </a:ln>
                <a:solidFill>
                  <a:srgbClr val="FF00FF"/>
                </a:solidFill>
                <a:effectLst/>
                <a:latin typeface="Times New Roman" pitchFamily="18" charset="0"/>
                <a:ea typeface="Calibri" pitchFamily="34" charset="0"/>
                <a:cs typeface="Times New Roman" pitchFamily="18" charset="0"/>
              </a:rPr>
              <a:t> خاص</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algn="just" rtl="1" fontAlgn="base">
              <a:spcBef>
                <a:spcPct val="0"/>
              </a:spcBef>
              <a:spcAft>
                <a:spcPct val="0"/>
              </a:spcAft>
              <a:tabLst>
                <a:tab pos="244475" algn="r"/>
              </a:tabLst>
            </a:pP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←استفادة - </a:t>
            </a:r>
            <a:r>
              <a:rPr lang="ar-SA" sz="2800" b="1" dirty="0" smtClean="0">
                <a:latin typeface="Times New Roman" pitchFamily="18" charset="0"/>
                <a:ea typeface="Calibri" pitchFamily="34" charset="0"/>
                <a:cs typeface="Times New Roman" pitchFamily="18" charset="0"/>
              </a:rPr>
              <a:t>بدرجة أكبر</a:t>
            </a:r>
            <a:r>
              <a:rPr lang="ar-DZ" sz="2800" b="1" dirty="0" smtClean="0">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المحلات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الشقق</a:t>
            </a:r>
            <a:endParaRPr lang="ar-DZ" sz="2800" b="1" dirty="0" smtClean="0">
              <a:latin typeface="Times New Roman" pitchFamily="18" charset="0"/>
              <a:ea typeface="Calibri" pitchFamily="34" charset="0"/>
              <a:cs typeface="Times New Roman" pitchFamily="18" charset="0"/>
            </a:endParaRPr>
          </a:p>
          <a:p>
            <a:pPr marL="0" marR="0" lvl="0" indent="0" algn="just" defTabSz="914400" rtl="1" eaLnBrk="1" fontAlgn="base" latinLnBrk="0" hangingPunct="1">
              <a:lnSpc>
                <a:spcPct val="100000"/>
              </a:lnSpc>
              <a:spcBef>
                <a:spcPct val="0"/>
              </a:spcBef>
              <a:spcAft>
                <a:spcPct val="0"/>
              </a:spcAft>
              <a:buClrTx/>
              <a:buSzTx/>
              <a:tabLst>
                <a:tab pos="244475" algn="r"/>
              </a:tabLst>
            </a:pPr>
            <a:r>
              <a:rPr lang="ar-DZ" sz="2800" b="1" dirty="0" smtClean="0">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المجاورة للمحطة والمواقف</a:t>
            </a:r>
            <a:r>
              <a:rPr lang="ar-DZ" sz="2800" b="1" dirty="0" smtClean="0">
                <a:solidFill>
                  <a:srgbClr val="FF00FF"/>
                </a:solidFill>
                <a:latin typeface="Times New Roman" pitchFamily="18" charset="0"/>
                <a:ea typeface="Calibri" pitchFamily="34" charset="0"/>
                <a:cs typeface="Times New Roman" pitchFamily="18" charset="0"/>
              </a:rPr>
              <a:t>(عائد اجتماعي</a:t>
            </a:r>
            <a:r>
              <a:rPr lang="ar-DZ" sz="2800" b="1" dirty="0" smtClean="0">
                <a:latin typeface="Times New Roman" pitchFamily="18" charset="0"/>
                <a:ea typeface="Calibri" pitchFamily="34" charset="0"/>
                <a:cs typeface="Times New Roman" pitchFamily="18" charset="0"/>
              </a:rPr>
              <a:t>)</a:t>
            </a:r>
          </a:p>
        </p:txBody>
      </p:sp>
      <p:sp>
        <p:nvSpPr>
          <p:cNvPr id="7" name="Rectangle 1"/>
          <p:cNvSpPr>
            <a:spLocks noChangeArrowheads="1"/>
          </p:cNvSpPr>
          <p:nvPr/>
        </p:nvSpPr>
        <p:spPr bwMode="auto">
          <a:xfrm>
            <a:off x="152400" y="3389293"/>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lang="ar-SA" sz="2800" b="1" dirty="0" smtClean="0">
                <a:solidFill>
                  <a:srgbClr val="FF0000"/>
                </a:solidFill>
                <a:latin typeface="Times New Roman" pitchFamily="18" charset="0"/>
                <a:ea typeface="Calibri" pitchFamily="34" charset="0"/>
                <a:cs typeface="Times New Roman" pitchFamily="18" charset="0"/>
              </a:rPr>
              <a:t>مرور </a:t>
            </a:r>
            <a:r>
              <a:rPr lang="ar-DZ" sz="2800" b="1" dirty="0" smtClean="0">
                <a:solidFill>
                  <a:srgbClr val="FF0000"/>
                </a:solidFill>
                <a:latin typeface="Times New Roman" pitchFamily="18" charset="0"/>
                <a:ea typeface="Calibri" pitchFamily="34" charset="0"/>
                <a:cs typeface="Times New Roman" pitchFamily="18" charset="0"/>
              </a:rPr>
              <a:t>وسائل </a:t>
            </a:r>
            <a:r>
              <a:rPr lang="ar-SA" sz="2800" b="1" dirty="0" smtClean="0">
                <a:solidFill>
                  <a:srgbClr val="FF0000"/>
                </a:solidFill>
                <a:latin typeface="Times New Roman" pitchFamily="18" charset="0"/>
                <a:ea typeface="Calibri" pitchFamily="34" charset="0"/>
                <a:cs typeface="Times New Roman" pitchFamily="18" charset="0"/>
              </a:rPr>
              <a:t>النقل </a:t>
            </a:r>
            <a:r>
              <a:rPr lang="ar-SA" sz="2800" b="1" dirty="0" err="1" smtClean="0">
                <a:solidFill>
                  <a:srgbClr val="FF0000"/>
                </a:solidFill>
                <a:latin typeface="Times New Roman" pitchFamily="18" charset="0"/>
                <a:ea typeface="Calibri" pitchFamily="34" charset="0"/>
                <a:cs typeface="Times New Roman" pitchFamily="18" charset="0"/>
              </a:rPr>
              <a:t>قر</a:t>
            </a:r>
            <a:r>
              <a:rPr lang="ar-DZ" sz="2800" b="1" dirty="0" smtClean="0">
                <a:solidFill>
                  <a:srgbClr val="FF0000"/>
                </a:solidFill>
                <a:latin typeface="Times New Roman" pitchFamily="18" charset="0"/>
                <a:ea typeface="Calibri" pitchFamily="34" charset="0"/>
                <a:cs typeface="Times New Roman" pitchFamily="18" charset="0"/>
              </a:rPr>
              <a:t>ب مصانع </a:t>
            </a: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استفادة </a:t>
            </a:r>
            <a:r>
              <a:rPr kumimoji="0" lang="ar-DZ" sz="2800" b="1" i="0" u="none" strike="noStrike" cap="none" normalizeH="0" baseline="0" dirty="0" smtClean="0">
                <a:ln>
                  <a:noFill/>
                </a:ln>
                <a:solidFill>
                  <a:srgbClr val="FF00FF"/>
                </a:solidFill>
                <a:effectLst/>
                <a:latin typeface="Times New Roman" pitchFamily="18" charset="0"/>
                <a:ea typeface="Calibri" pitchFamily="34" charset="0"/>
                <a:cs typeface="Times New Roman" pitchFamily="18" charset="0"/>
              </a:rPr>
              <a:t>المصنع</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وصول العاملين</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والزبائن</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بدل توفير وسائل نقل للعاملين ودفع </a:t>
            </a:r>
            <a:r>
              <a:rPr lang="ar-DZ" sz="2800" b="1" dirty="0" smtClean="0">
                <a:latin typeface="Times New Roman" pitchFamily="18" charset="0"/>
                <a:ea typeface="Calibri" pitchFamily="34" charset="0"/>
                <a:cs typeface="Times New Roman" pitchFamily="18" charset="0"/>
              </a:rPr>
              <a:t>تكاليف إضافية.</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8" name="Rectangle 1"/>
          <p:cNvSpPr>
            <a:spLocks noChangeArrowheads="1"/>
          </p:cNvSpPr>
          <p:nvPr/>
        </p:nvSpPr>
        <p:spPr bwMode="auto">
          <a:xfrm>
            <a:off x="152400" y="4508718"/>
            <a:ext cx="861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من باب العدالة</a:t>
            </a:r>
            <a:r>
              <a:rPr lang="ar-DZ" sz="2800" b="1" dirty="0" smtClean="0">
                <a:solidFill>
                  <a:srgbClr val="FF0000"/>
                </a:solidFill>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تحمل تكلفة النقل المستفيد منه</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9" name="Rectangle 1"/>
          <p:cNvSpPr>
            <a:spLocks noChangeArrowheads="1"/>
          </p:cNvSpPr>
          <p:nvPr/>
        </p:nvSpPr>
        <p:spPr bwMode="auto">
          <a:xfrm>
            <a:off x="152400" y="5244405"/>
            <a:ext cx="861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من </a:t>
            </a:r>
            <a:r>
              <a:rPr kumimoji="0" lang="ar-SA"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الواض</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ــــ</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ح</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مستعمل</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النقل ليسوا المستفيدين الوحيدين منه</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10" name="Rectangle 1"/>
          <p:cNvSpPr>
            <a:spLocks noChangeArrowheads="1"/>
          </p:cNvSpPr>
          <p:nvPr/>
        </p:nvSpPr>
        <p:spPr bwMode="auto">
          <a:xfrm>
            <a:off x="152400" y="5867400"/>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إشكالي</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ــــــــــ</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تحديد كل المستفيدين من النقل ومقدار استفادة كل منهم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rtl="1" fontAlgn="base">
              <a:spcBef>
                <a:spcPct val="0"/>
              </a:spcBef>
              <a:spcAft>
                <a:spcPct val="0"/>
              </a:spcAft>
              <a:tabLst>
                <a:tab pos="244475" algn="r"/>
              </a:tabLst>
            </a:pPr>
            <a:r>
              <a:rPr lang="ar-DZ" sz="2800" b="1" dirty="0" smtClean="0">
                <a:latin typeface="Times New Roman" pitchFamily="18" charset="0"/>
                <a:cs typeface="Times New Roman" pitchFamily="18" charset="0"/>
              </a:rPr>
              <a:t>                   وإجبارهم على دفع نظير الاستفادة من النقل.</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343400" y="704195"/>
            <a:ext cx="449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3013075" algn="r"/>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9.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 احتكاري بطبعه</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1905000" y="1686580"/>
            <a:ext cx="6934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tab pos="-3013075" algn="r"/>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المنافسة في النقل لها آثار سلبية على مؤسسات النقل</a:t>
            </a:r>
            <a:r>
              <a:rPr lang="ar-DZ" sz="2800" b="1" dirty="0" smtClean="0">
                <a:solidFill>
                  <a:srgbClr val="FF0000"/>
                </a:solidFill>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2501205"/>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3013075" algn="r"/>
                <a:tab pos="187325" algn="r"/>
                <a:tab pos="244475" algn="r"/>
              </a:tabLs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الحمولات المحدودة والمنافسة بين وسائل النقل</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انقسام الحمولة بين عدة وسائل نقل</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كل وسيلة تنقل كمية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 استطاعتها</a:t>
            </a:r>
            <a:r>
              <a:rPr lang="ar-SA" sz="2800" b="1" dirty="0" smtClean="0">
                <a:solidFill>
                  <a:srgbClr val="FF0000"/>
                </a:solidFill>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زيادة التكاليف</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الحل احتكار النقل( خط، مكان، توقيت)</a:t>
            </a:r>
            <a:endPar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4953000" y="4201180"/>
            <a:ext cx="3886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3013075" algn="r"/>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مثال:</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النقل بالسكة الحديد</a:t>
            </a:r>
          </a:p>
        </p:txBody>
      </p:sp>
      <p:sp>
        <p:nvSpPr>
          <p:cNvPr id="8" name="Rectangle 1"/>
          <p:cNvSpPr>
            <a:spLocks noChangeArrowheads="1"/>
          </p:cNvSpPr>
          <p:nvPr/>
        </p:nvSpPr>
        <p:spPr bwMode="auto">
          <a:xfrm>
            <a:off x="304800" y="5015805"/>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3013075" algn="r"/>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ارتفاع التكاليف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ثابتة(الخطوط والمحطات)←المنافسة تؤدي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إلى</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مضاعفة التكاليف</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الحل:</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الحكومات تعطي لشركات السكة الحديدية حق احتكار النقل ين مدينتين (المنافسة معدوم</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ة).</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81000" y="11430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00"/>
              </a:buClr>
              <a:buSzTx/>
              <a:buFont typeface="Wingdings" pitchFamily="2" charset="2"/>
              <a:buChar char="ü"/>
              <a:tabLst>
                <a:tab pos="-3013075" algn="r"/>
                <a:tab pos="187325" algn="r"/>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الاحتكار في النقل يسمح بالتمييز السعري في النقل</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ar-DZ" sz="2800" b="1" dirty="0" smtClean="0">
                <a:latin typeface="Times New Roman" pitchFamily="18" charset="0"/>
                <a:ea typeface="Calibri" pitchFamily="34" charset="0"/>
                <a:cs typeface="Times New Roman" pitchFamily="18" charset="0"/>
              </a:rPr>
              <a:t>الدفع</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حسب قدرة الراكب أو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الشاحن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 الدفع</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وحسب توافر الطلب وتغيراته</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5" name="Rectangle 4"/>
          <p:cNvSpPr/>
          <p:nvPr/>
        </p:nvSpPr>
        <p:spPr>
          <a:xfrm>
            <a:off x="5105400" y="304800"/>
            <a:ext cx="3607078" cy="584775"/>
          </a:xfrm>
          <a:prstGeom prst="rect">
            <a:avLst/>
          </a:prstGeom>
        </p:spPr>
        <p:txBody>
          <a:bodyPr wrap="none">
            <a:spAutoFit/>
          </a:bodyPr>
          <a:lstStyle/>
          <a:p>
            <a:r>
              <a:rPr lang="ar-SA" sz="3200" b="1" dirty="0" smtClean="0">
                <a:solidFill>
                  <a:srgbClr val="FF0000"/>
                </a:solidFill>
                <a:latin typeface="Times New Roman" pitchFamily="18" charset="0"/>
                <a:ea typeface="Calibri" pitchFamily="34" charset="0"/>
                <a:cs typeface="Times New Roman" pitchFamily="18" charset="0"/>
              </a:rPr>
              <a:t>التمييز السعري</a:t>
            </a:r>
            <a:r>
              <a:rPr lang="ar-DZ" sz="3200" b="1" dirty="0" smtClean="0">
                <a:solidFill>
                  <a:srgbClr val="FF0000"/>
                </a:solidFill>
                <a:latin typeface="Times New Roman" pitchFamily="18" charset="0"/>
                <a:ea typeface="Calibri" pitchFamily="34" charset="0"/>
                <a:cs typeface="Times New Roman" pitchFamily="18" charset="0"/>
              </a:rPr>
              <a:t> في النقل:</a:t>
            </a:r>
            <a:r>
              <a:rPr lang="ar-SA" sz="3200" b="1" dirty="0" smtClean="0">
                <a:solidFill>
                  <a:srgbClr val="FF0000"/>
                </a:solidFill>
                <a:latin typeface="Times New Roman" pitchFamily="18" charset="0"/>
                <a:ea typeface="Calibri" pitchFamily="34" charset="0"/>
                <a:cs typeface="Times New Roman" pitchFamily="18" charset="0"/>
              </a:rPr>
              <a:t> </a:t>
            </a:r>
            <a:endParaRPr lang="fr-FR" sz="3200" dirty="0">
              <a:solidFill>
                <a:srgbClr val="FF0000"/>
              </a:solidFill>
            </a:endParaRPr>
          </a:p>
        </p:txBody>
      </p:sp>
      <p:sp>
        <p:nvSpPr>
          <p:cNvPr id="6" name="Rectangle 1"/>
          <p:cNvSpPr>
            <a:spLocks noChangeArrowheads="1"/>
          </p:cNvSpPr>
          <p:nvPr/>
        </p:nvSpPr>
        <p:spPr bwMode="auto">
          <a:xfrm>
            <a:off x="381000" y="23622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3013075" algn="r"/>
                <a:tab pos="187325" algn="r"/>
                <a:tab pos="244475" algn="r"/>
              </a:tabLst>
            </a:pPr>
            <a:r>
              <a:rPr lang="ar-DZ" sz="2800" b="1" dirty="0" smtClean="0">
                <a:solidFill>
                  <a:srgbClr val="FF0000"/>
                </a:solidFill>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تطبيق التمييز السعري للركاب على أساس الدخل، أوقات الزحام أو خارج الزحام</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381000" y="3646944"/>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3013075" algn="r"/>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مثال: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الاحتكار يمكن مؤسسة النقل من خفض تسعيرة النقل على المواد كبيرة الحجم منخفضة القيمة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خام الحديد والقطن</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تعوض النقل عن طريق رفع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تسعيرة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 على المنتجات التامة ذات الوزن الصغير والقيمة العالية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(حديد البناء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والألبسة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8" name="Rectangle 1"/>
          <p:cNvSpPr>
            <a:spLocks noChangeArrowheads="1"/>
          </p:cNvSpPr>
          <p:nvPr/>
        </p:nvSpPr>
        <p:spPr bwMode="auto">
          <a:xfrm>
            <a:off x="381000" y="5638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00"/>
              </a:buClr>
              <a:buSzTx/>
              <a:buFont typeface="Wingdings" pitchFamily="2" charset="2"/>
              <a:buChar char="ü"/>
              <a:tabLst>
                <a:tab pos="-3013075" algn="r"/>
                <a:tab pos="187325" algn="r"/>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التمييز السعري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يظهر في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 بالسكة الحديدية</a:t>
            </a:r>
            <a:r>
              <a:rPr lang="ar-DZ" sz="2800" b="1" dirty="0" smtClean="0">
                <a:solidFill>
                  <a:srgbClr val="FF0000"/>
                </a:solidFill>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تنظم على أساس احتكاري في جميع دول العالم</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04800" y="15106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66"/>
              </a:buClr>
              <a:buSzPct val="80000"/>
              <a:buFont typeface="Wingdings" pitchFamily="2" charset="2"/>
              <a:buChar char="§"/>
              <a:tabLst>
                <a:tab pos="-3013075" algn="r"/>
                <a:tab pos="187325" algn="r"/>
                <a:tab pos="244475" algn="r"/>
              </a:tabLst>
            </a:pPr>
            <a:r>
              <a:rPr kumimoji="0" lang="ar-DZ" sz="28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لا يؤثر على تكلفة البضائع التي يتم التمييز ضدها</a:t>
            </a:r>
            <a:r>
              <a:rPr lang="ar-DZ" sz="2800" b="1" dirty="0" smtClean="0">
                <a:solidFill>
                  <a:srgbClr val="CC0066"/>
                </a:solidFill>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غالبا ما تكون سلع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عالية القيمة</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(تكلفة النقل</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منخفضة مقارنة بقيمتها)، أو أنها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سلعا كمالية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تشبع حاجات غير أساسية. </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Rectangle 1"/>
          <p:cNvSpPr>
            <a:spLocks noChangeArrowheads="1"/>
          </p:cNvSpPr>
          <p:nvPr/>
        </p:nvSpPr>
        <p:spPr bwMode="auto">
          <a:xfrm>
            <a:off x="304800" y="33892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Pct val="80000"/>
              <a:buFont typeface="Wingdings" pitchFamily="2" charset="2"/>
              <a:buChar char="§"/>
              <a:tabLst>
                <a:tab pos="-3013075" algn="r"/>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لا يؤثر على الأفراد والبضائع أو المناطق التي يتم التمييز ضدها </a:t>
            </a:r>
            <a:r>
              <a:rPr kumimoji="0" lang="ar-SA" sz="28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لقدرتهم على الدفع</a:t>
            </a:r>
            <a:r>
              <a:rPr kumimoji="0" lang="ar-DZ" sz="28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a:t>
            </a:r>
          </a:p>
        </p:txBody>
      </p:sp>
      <p:sp>
        <p:nvSpPr>
          <p:cNvPr id="6" name="Rectangle 1"/>
          <p:cNvSpPr>
            <a:spLocks noChangeArrowheads="1"/>
          </p:cNvSpPr>
          <p:nvPr/>
        </p:nvSpPr>
        <p:spPr bwMode="auto">
          <a:xfrm>
            <a:off x="304800" y="4810780"/>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Pct val="80000"/>
              <a:buFont typeface="Wingdings" pitchFamily="2" charset="2"/>
              <a:buChar char="§"/>
              <a:tabLst>
                <a:tab pos="-3013075" algn="r"/>
                <a:tab pos="187325" algn="r"/>
                <a:tab pos="244475" algn="r"/>
              </a:tabLst>
            </a:pPr>
            <a:r>
              <a:rPr kumimoji="0" lang="ar-DZ" sz="28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قد يكون مرغوبا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لدى بعض الأشخاص لرغبتهم في التميز</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7" name="Rectangle 6"/>
          <p:cNvSpPr/>
          <p:nvPr/>
        </p:nvSpPr>
        <p:spPr>
          <a:xfrm>
            <a:off x="2232703" y="634425"/>
            <a:ext cx="4091185" cy="584775"/>
          </a:xfrm>
          <a:prstGeom prst="rect">
            <a:avLst/>
          </a:prstGeom>
        </p:spPr>
        <p:txBody>
          <a:bodyPr wrap="none">
            <a:spAutoFit/>
          </a:bodyPr>
          <a:lstStyle/>
          <a:p>
            <a:pPr algn="r" rtl="1"/>
            <a:r>
              <a:rPr lang="ar-DZ" sz="3200" b="1" dirty="0" smtClean="0">
                <a:solidFill>
                  <a:srgbClr val="FF0000"/>
                </a:solidFill>
                <a:latin typeface="Times New Roman" pitchFamily="18" charset="0"/>
                <a:ea typeface="Calibri" pitchFamily="34" charset="0"/>
                <a:cs typeface="Times New Roman" pitchFamily="18" charset="0"/>
              </a:rPr>
              <a:t>آثار </a:t>
            </a:r>
            <a:r>
              <a:rPr lang="ar-SA" sz="3200" b="1" dirty="0" smtClean="0">
                <a:solidFill>
                  <a:srgbClr val="FF0000"/>
                </a:solidFill>
                <a:latin typeface="Times New Roman" pitchFamily="18" charset="0"/>
                <a:ea typeface="Calibri" pitchFamily="34" charset="0"/>
                <a:cs typeface="Times New Roman" pitchFamily="18" charset="0"/>
              </a:rPr>
              <a:t>التمييز السعري</a:t>
            </a:r>
            <a:r>
              <a:rPr lang="ar-DZ" sz="3200" b="1" dirty="0" smtClean="0">
                <a:solidFill>
                  <a:srgbClr val="FF0000"/>
                </a:solidFill>
                <a:latin typeface="Times New Roman" pitchFamily="18" charset="0"/>
                <a:ea typeface="Calibri" pitchFamily="34" charset="0"/>
                <a:cs typeface="Times New Roman" pitchFamily="18" charset="0"/>
              </a:rPr>
              <a:t> في النقل:</a:t>
            </a:r>
            <a:endParaRPr lang="fr-FR" sz="3200" dirty="0">
              <a:solidFill>
                <a:srgbClr val="FF0000"/>
              </a:solidFill>
            </a:endParaRPr>
          </a:p>
        </p:txBody>
      </p:sp>
      <p:sp>
        <p:nvSpPr>
          <p:cNvPr id="8" name="Rectangle 1"/>
          <p:cNvSpPr>
            <a:spLocks noChangeArrowheads="1"/>
          </p:cNvSpPr>
          <p:nvPr/>
        </p:nvSpPr>
        <p:spPr bwMode="auto">
          <a:xfrm>
            <a:off x="304800" y="5648980"/>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66"/>
              </a:buClr>
              <a:buSzPct val="80000"/>
              <a:buFont typeface="Wingdings" pitchFamily="2" charset="2"/>
              <a:buChar char="§"/>
              <a:tabLst>
                <a:tab pos="-3013075" algn="r"/>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يسمح بانتظام خدمات النقل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بصرف النظر عن حجم الطلب</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057400" y="556736"/>
            <a:ext cx="6705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 يولد </a:t>
            </a:r>
            <a:r>
              <a:rPr kumimoji="0" lang="ar-DZ"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ال</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خارجي</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ات </a:t>
            </a:r>
            <a:r>
              <a:rPr lang="fr-FR" sz="3200" b="1" dirty="0" smtClean="0">
                <a:solidFill>
                  <a:srgbClr val="FF0000"/>
                </a:solidFill>
                <a:latin typeface="Times New Roman" pitchFamily="18" charset="0"/>
                <a:ea typeface="Calibri" pitchFamily="34" charset="0"/>
                <a:cs typeface="Times New Roman" pitchFamily="18" charset="0"/>
              </a:rPr>
              <a:t>les externalités</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sp>
        <p:nvSpPr>
          <p:cNvPr id="5" name="Rectangle 1"/>
          <p:cNvSpPr>
            <a:spLocks noChangeArrowheads="1"/>
          </p:cNvSpPr>
          <p:nvPr/>
        </p:nvSpPr>
        <p:spPr bwMode="auto">
          <a:xfrm>
            <a:off x="381000" y="1384518"/>
            <a:ext cx="8458200" cy="138499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763" algn="just" defTabSz="914400" rtl="1" eaLnBrk="1" fontAlgn="base" latinLnBrk="0" hangingPunct="1">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تحدث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الخارجيات</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عندما يؤثر نشاط عون اقتصادي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سلبا/</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إيجابا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 عون اقتصادي أخر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لا علاقة له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بذلك النشاط، ومن دون أن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يقبض/</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يدفع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هذا الأخير جراء الضرر/</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الاستفادة الذي لحقه</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381000" y="2971800"/>
            <a:ext cx="8458200" cy="1384995"/>
          </a:xfrm>
          <a:prstGeom prst="rect">
            <a:avLst/>
          </a:prstGeom>
          <a:solidFill>
            <a:srgbClr val="FF9933"/>
          </a:solidFill>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تكاليف </a:t>
            </a:r>
            <a:r>
              <a:rPr lang="ar-SA" sz="2800" b="1" dirty="0" smtClean="0">
                <a:solidFill>
                  <a:srgbClr val="FF0000"/>
                </a:solidFill>
                <a:latin typeface="Times New Roman" pitchFamily="18" charset="0"/>
                <a:cs typeface="Times New Roman" pitchFamily="18" charset="0"/>
              </a:rPr>
              <a:t>خارجيات النقل</a:t>
            </a:r>
            <a:r>
              <a:rPr lang="ar-DZ" sz="2800" b="1" dirty="0" smtClean="0">
                <a:solidFill>
                  <a:srgbClr val="FF0000"/>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صيانة الطرق، تلوث جو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انبعاث </a:t>
            </a:r>
            <a:r>
              <a:rPr lang="ar-SA" sz="2800" b="1" dirty="0" err="1" smtClean="0">
                <a:latin typeface="Times New Roman" pitchFamily="18" charset="0"/>
                <a:cs typeface="Times New Roman" pitchFamily="18" charset="0"/>
              </a:rPr>
              <a:t>غا</a:t>
            </a:r>
            <a:r>
              <a:rPr lang="ar-DZ" sz="2800" b="1" dirty="0" smtClean="0">
                <a:latin typeface="Times New Roman" pitchFamily="18" charset="0"/>
                <a:cs typeface="Times New Roman" pitchFamily="18" charset="0"/>
              </a:rPr>
              <a:t>ز</a:t>
            </a:r>
            <a:r>
              <a:rPr lang="ar-SA" sz="2800" b="1" dirty="0" smtClean="0">
                <a:latin typeface="Times New Roman" pitchFamily="18" charset="0"/>
                <a:cs typeface="Times New Roman" pitchFamily="18" charset="0"/>
              </a:rPr>
              <a:t> الكربون</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ضمان اجتماعي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إصابات الحوادث</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وقت ضائع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الزحام</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القلق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الضجيج وتشوه البيئة</a:t>
            </a:r>
            <a:r>
              <a:rPr lang="ar-DZ" sz="2800" b="1" dirty="0" smtClean="0">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sp>
        <p:nvSpPr>
          <p:cNvPr id="33794" name="Rectangle 2"/>
          <p:cNvSpPr>
            <a:spLocks noChangeArrowheads="1"/>
          </p:cNvSpPr>
          <p:nvPr/>
        </p:nvSpPr>
        <p:spPr bwMode="auto">
          <a:xfrm>
            <a:off x="304800" y="4535031"/>
            <a:ext cx="8534400" cy="1815882"/>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الحلول:</a:t>
            </a:r>
          </a:p>
          <a:p>
            <a:pPr marL="0" marR="0" lvl="0" indent="0" algn="just" defTabSz="914400" rtl="1" eaLnBrk="1" fontAlgn="base" latinLnBrk="0" hangingPunct="1">
              <a:lnSpc>
                <a:spcPct val="100000"/>
              </a:lnSpc>
              <a:spcBef>
                <a:spcPct val="0"/>
              </a:spcBef>
              <a:spcAft>
                <a:spcPct val="0"/>
              </a:spcAft>
              <a:buClr>
                <a:srgbClr val="FF0000"/>
              </a:buClr>
              <a:buSzPct val="65000"/>
              <a:buFont typeface="Wingdings" pitchFamily="2" charset="2"/>
              <a:buChar char="v"/>
              <a:tabLst>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 العام شبه مجاني أو مجاني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العواصم والمدن الكبرى،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تحميل تكاليف للأطراف المستفيدة الأخرى</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رسوم</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1" eaLnBrk="1" fontAlgn="base" latinLnBrk="0" hangingPunct="1">
              <a:lnSpc>
                <a:spcPct val="100000"/>
              </a:lnSpc>
              <a:spcBef>
                <a:spcPct val="0"/>
              </a:spcBef>
              <a:spcAft>
                <a:spcPct val="0"/>
              </a:spcAft>
              <a:buClr>
                <a:srgbClr val="FF0000"/>
              </a:buClr>
              <a:buSzPct val="65000"/>
              <a:buFont typeface="Wingdings" pitchFamily="2" charset="2"/>
              <a:buChar char="v"/>
              <a:tabLst>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فرض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غرامات على وسائل النقل الخاص</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داخل المدن الكبرى</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533400"/>
            <a:ext cx="8458200" cy="4343400"/>
          </a:xfrm>
        </p:spPr>
        <p:txBody>
          <a:bodyPr>
            <a:noAutofit/>
          </a:bodyPr>
          <a:lstStyle/>
          <a:p>
            <a:pPr algn="ctr" rtl="1">
              <a:spcBef>
                <a:spcPts val="0"/>
              </a:spcBef>
            </a:pPr>
            <a:r>
              <a:rPr lang="ar-DZ" sz="2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dirty="0" smtClean="0">
                <a:solidFill>
                  <a:schemeClr val="tx1"/>
                </a:solidFill>
                <a:latin typeface="Times New Roman" pitchFamily="18" charset="0"/>
                <a:cs typeface="Times New Roman" pitchFamily="18" charset="0"/>
              </a:rPr>
              <a:t>وزارة التعليــم العــالي </a:t>
            </a:r>
            <a:r>
              <a:rPr lang="ar-DZ" sz="2800" b="1" dirty="0" err="1" smtClean="0">
                <a:solidFill>
                  <a:schemeClr val="tx1"/>
                </a:solidFill>
                <a:latin typeface="Times New Roman" pitchFamily="18" charset="0"/>
                <a:cs typeface="Times New Roman" pitchFamily="18" charset="0"/>
              </a:rPr>
              <a:t>و</a:t>
            </a:r>
            <a:r>
              <a:rPr lang="ar-DZ" sz="2800" b="1" dirty="0" smtClean="0">
                <a:solidFill>
                  <a:schemeClr val="tx1"/>
                </a:solidFill>
                <a:latin typeface="Times New Roman" pitchFamily="18" charset="0"/>
                <a:cs typeface="Times New Roman" pitchFamily="18" charset="0"/>
              </a:rPr>
              <a:t> البحــث العلمـي</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جــامعة محــمد خيضــر – بسكرة –</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كــلية العلــوم الاقتصــادية و التجــارية و علــوم التسييــر</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قسم العلوم التجارية</a:t>
            </a:r>
            <a:endParaRPr lang="en-US" sz="2800" b="1" dirty="0" smtClean="0">
              <a:solidFill>
                <a:schemeClr val="tx1"/>
              </a:solidFill>
              <a:latin typeface="Times New Roman" pitchFamily="18" charset="0"/>
              <a:cs typeface="Times New Roman" pitchFamily="18" charset="0"/>
            </a:endParaRP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4000" b="1" dirty="0" smtClean="0">
                <a:solidFill>
                  <a:srgbClr val="FF0066"/>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a:t>
            </a:r>
            <a:r>
              <a:rPr lang="fr-FR" sz="2000" b="1" dirty="0" smtClean="0">
                <a:solidFill>
                  <a:schemeClr val="tx1"/>
                </a:solidFill>
                <a:latin typeface="Times New Roman" pitchFamily="18" charset="0"/>
                <a:cs typeface="Times New Roman" pitchFamily="18" charset="0"/>
              </a:rPr>
              <a:t>2021/2020</a:t>
            </a:r>
            <a:endParaRPr lang="ar-DZ" sz="2000" b="1" dirty="0" smtClean="0">
              <a:solidFill>
                <a:schemeClr val="tx1"/>
              </a:solidFill>
              <a:latin typeface="Times New Roman" pitchFamily="18" charset="0"/>
              <a:cs typeface="Times New Roman" pitchFamily="18" charset="0"/>
            </a:endParaRPr>
          </a:p>
        </p:txBody>
      </p:sp>
      <p:sp>
        <p:nvSpPr>
          <p:cNvPr id="5" name="Rectangle 4"/>
          <p:cNvSpPr/>
          <p:nvPr/>
        </p:nvSpPr>
        <p:spPr>
          <a:xfrm>
            <a:off x="838200" y="47596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تكاليف النقل الدولي</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Couts du transport international </a:t>
            </a:r>
            <a:endParaRPr lang="fr-FR" sz="2400" b="1" dirty="0">
              <a:solidFill>
                <a:srgbClr val="C00000"/>
              </a:solidFill>
              <a:latin typeface="Adobe Arabic" pitchFamily="18" charset="-78"/>
              <a:cs typeface="Adobe Arabic" pitchFamily="18" charset="-78"/>
            </a:endParaRPr>
          </a:p>
        </p:txBody>
      </p:sp>
      <p:grpSp>
        <p:nvGrpSpPr>
          <p:cNvPr id="2"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0" y="1600200"/>
            <a:ext cx="7086600" cy="685800"/>
          </a:xfrm>
        </p:spPr>
        <p:txBody>
          <a:bodyPr>
            <a:normAutofit/>
          </a:bodyPr>
          <a:lstStyle/>
          <a:p>
            <a:pPr marL="0" lvl="0" indent="0" algn="just" rtl="1">
              <a:buNone/>
            </a:pPr>
            <a:r>
              <a:rPr lang="ar-DZ" sz="3200" b="1" dirty="0" smtClean="0">
                <a:solidFill>
                  <a:srgbClr val="FF0000"/>
                </a:solidFill>
                <a:latin typeface="Times New Roman" pitchFamily="18" charset="0"/>
                <a:cs typeface="Times New Roman" pitchFamily="18" charset="0"/>
              </a:rPr>
              <a:t>1. </a:t>
            </a:r>
            <a:r>
              <a:rPr lang="ar-SA" sz="3200" b="1" dirty="0" smtClean="0">
                <a:solidFill>
                  <a:srgbClr val="FF0000"/>
                </a:solidFill>
                <a:latin typeface="Times New Roman" pitchFamily="18" charset="0"/>
                <a:cs typeface="Times New Roman" pitchFamily="18" charset="0"/>
              </a:rPr>
              <a:t>عوامل مرتبطة بال</a:t>
            </a:r>
            <a:r>
              <a:rPr lang="ar-DZ" sz="3200" b="1" dirty="0" smtClean="0">
                <a:solidFill>
                  <a:srgbClr val="FF0000"/>
                </a:solidFill>
                <a:latin typeface="Times New Roman" pitchFamily="18" charset="0"/>
                <a:cs typeface="Times New Roman" pitchFamily="18" charset="0"/>
              </a:rPr>
              <a:t>بضاعة (الخصائص):</a:t>
            </a:r>
            <a:r>
              <a:rPr lang="ar-SA" sz="3200" b="1" dirty="0" smtClean="0">
                <a:solidFill>
                  <a:srgbClr val="FF0000"/>
                </a:solidFill>
                <a:latin typeface="Times New Roman" pitchFamily="18" charset="0"/>
                <a:cs typeface="Times New Roman" pitchFamily="18" charset="0"/>
              </a:rPr>
              <a:t> </a:t>
            </a:r>
            <a:endParaRPr lang="ar-DZ" sz="3200" b="1" dirty="0" smtClean="0">
              <a:solidFill>
                <a:srgbClr val="FF0000"/>
              </a:solidFill>
              <a:latin typeface="Times New Roman" pitchFamily="18" charset="0"/>
              <a:cs typeface="Times New Roman" pitchFamily="18" charset="0"/>
            </a:endParaRPr>
          </a:p>
          <a:p>
            <a:pPr marL="0" indent="0" algn="just" rtl="1">
              <a:buNone/>
            </a:pPr>
            <a:endParaRPr lang="ar-DZ" sz="3200" b="1" dirty="0" smtClean="0">
              <a:latin typeface="Times New Roman" pitchFamily="18" charset="0"/>
              <a:cs typeface="Times New Roman" pitchFamily="18" charset="0"/>
            </a:endParaRPr>
          </a:p>
          <a:p>
            <a:pPr marL="0" indent="0" algn="just" rtl="1">
              <a:buNone/>
            </a:pPr>
            <a:endParaRPr lang="fr-FR" sz="3200" b="1"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4" name="Rectangle 3"/>
          <p:cNvSpPr/>
          <p:nvPr/>
        </p:nvSpPr>
        <p:spPr>
          <a:xfrm>
            <a:off x="4724400" y="685800"/>
            <a:ext cx="4177747" cy="707886"/>
          </a:xfrm>
          <a:prstGeom prst="rect">
            <a:avLst/>
          </a:prstGeom>
        </p:spPr>
        <p:txBody>
          <a:bodyPr wrap="none">
            <a:spAutoFit/>
          </a:bodyPr>
          <a:lstStyle/>
          <a:p>
            <a:r>
              <a:rPr lang="ar-DZ" sz="4000" b="1" dirty="0" smtClean="0">
                <a:solidFill>
                  <a:srgbClr val="FF0000"/>
                </a:solidFill>
                <a:latin typeface="Times New Roman" pitchFamily="18" charset="0"/>
                <a:cs typeface="Times New Roman" pitchFamily="18" charset="0"/>
              </a:rPr>
              <a:t>ثانيا. أسس تسعير النقل:</a:t>
            </a:r>
            <a:endParaRPr lang="fr-FR" sz="4000" b="1" dirty="0"/>
          </a:p>
        </p:txBody>
      </p:sp>
      <p:sp>
        <p:nvSpPr>
          <p:cNvPr id="5" name="Espace réservé du contenu 2"/>
          <p:cNvSpPr txBox="1">
            <a:spLocks/>
          </p:cNvSpPr>
          <p:nvPr/>
        </p:nvSpPr>
        <p:spPr>
          <a:xfrm>
            <a:off x="152400" y="2438400"/>
            <a:ext cx="8763000" cy="1295400"/>
          </a:xfrm>
          <a:prstGeom prst="rect">
            <a:avLst/>
          </a:prstGeom>
          <a:solidFill>
            <a:srgbClr val="FFFF00"/>
          </a:solidFill>
        </p:spPr>
        <p:txBody>
          <a:bodyPr vert="horz">
            <a:normAutofit/>
          </a:bodyPr>
          <a:lstStyle/>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rPr>
              <a:t>أ. </a:t>
            </a:r>
            <a:r>
              <a:rPr kumimoji="0" lang="ar-SA" sz="3200" b="1" i="0" u="none" strike="noStrike" kern="1200" cap="none" spc="0" normalizeH="0" baseline="0" noProof="0" dirty="0" smtClean="0">
                <a:ln>
                  <a:noFill/>
                </a:ln>
                <a:effectLst/>
                <a:uLnTx/>
                <a:uFillTx/>
                <a:latin typeface="Times New Roman" pitchFamily="18" charset="0"/>
                <a:ea typeface="+mn-ea"/>
                <a:cs typeface="Times New Roman" pitchFamily="18" charset="0"/>
              </a:rPr>
              <a:t>كثافة البضاعة: </a:t>
            </a:r>
            <a:endPar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effectLst/>
                <a:uLnTx/>
                <a:uFillTx/>
                <a:latin typeface="Times New Roman" pitchFamily="18" charset="0"/>
                <a:ea typeface="+mn-ea"/>
                <a:cs typeface="Times New Roman" pitchFamily="18" charset="0"/>
              </a:rPr>
              <a:t>نسبة وزن البضاعة المنقولة إلى حجمها</a:t>
            </a:r>
            <a:r>
              <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rPr>
              <a:t>( الوزن </a:t>
            </a:r>
            <a:r>
              <a:rPr kumimoji="0" lang="ar-DZ" sz="3200" b="1" i="0" u="none" strike="noStrike" kern="1200" cap="none" spc="0" normalizeH="0" baseline="0" noProof="0" dirty="0" err="1" smtClean="0">
                <a:ln>
                  <a:noFill/>
                </a:ln>
                <a:effectLst/>
                <a:uLnTx/>
                <a:uFillTx/>
                <a:latin typeface="Times New Roman" pitchFamily="18" charset="0"/>
                <a:ea typeface="+mn-ea"/>
                <a:cs typeface="Times New Roman" pitchFamily="18" charset="0"/>
              </a:rPr>
              <a:t>الحجمي</a:t>
            </a:r>
            <a:r>
              <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152400" y="3886200"/>
            <a:ext cx="8763000" cy="1828800"/>
          </a:xfrm>
          <a:prstGeom prst="rect">
            <a:avLst/>
          </a:prstGeom>
          <a:solidFill>
            <a:srgbClr val="92D050"/>
          </a:solidFill>
        </p:spPr>
        <p:txBody>
          <a:bodyPr vert="horz">
            <a:normAutofit/>
          </a:bodyPr>
          <a:lstStyle/>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p>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الحديد</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المعلبات</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الورق</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ارتفاع نسبة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وزن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إلى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لحجم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الملابس</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الالكترونيات</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الزهور: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انخفاض نسبة الوزن إلى الحجم.</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2"/>
          <p:cNvSpPr txBox="1">
            <a:spLocks/>
          </p:cNvSpPr>
          <p:nvPr/>
        </p:nvSpPr>
        <p:spPr>
          <a:xfrm>
            <a:off x="152400" y="5791200"/>
            <a:ext cx="8763000" cy="685800"/>
          </a:xfrm>
          <a:prstGeom prst="rect">
            <a:avLst/>
          </a:prstGeom>
          <a:solidFill>
            <a:srgbClr val="00FFFF"/>
          </a:solidFill>
        </p:spPr>
        <p:txBody>
          <a:bodyPr vert="horz">
            <a:normAutofit/>
          </a:bodyPr>
          <a:lstStyle/>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القاعدة: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بضائع ذات الكثافة المنخفضة تتحمل سعر نقل أكبر</a:t>
            </a:r>
            <a:r>
              <a:rPr kumimoji="0" lang="fr-F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762000"/>
            <a:ext cx="8763000" cy="1676400"/>
          </a:xfrm>
          <a:solidFill>
            <a:srgbClr val="FFFF00"/>
          </a:solidFill>
        </p:spPr>
        <p:txBody>
          <a:bodyPr>
            <a:normAutofit/>
          </a:bodyPr>
          <a:lstStyle/>
          <a:p>
            <a:pPr marL="0" indent="0" algn="just" rtl="1">
              <a:buNone/>
            </a:pPr>
            <a:r>
              <a:rPr lang="ar-SA" sz="3600" b="1" dirty="0" smtClean="0">
                <a:solidFill>
                  <a:srgbClr val="FF0000"/>
                </a:solidFill>
                <a:latin typeface="Times New Roman" pitchFamily="18" charset="0"/>
                <a:cs typeface="Times New Roman" pitchFamily="18" charset="0"/>
              </a:rPr>
              <a:t>ب-</a:t>
            </a: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معدلات استغلال </a:t>
            </a:r>
            <a:r>
              <a:rPr lang="ar-DZ" sz="3600" b="1" dirty="0" smtClean="0">
                <a:solidFill>
                  <a:srgbClr val="FF0000"/>
                </a:solidFill>
                <a:latin typeface="Times New Roman" pitchFamily="18" charset="0"/>
                <a:cs typeface="Times New Roman" pitchFamily="18" charset="0"/>
              </a:rPr>
              <a:t>ال</a:t>
            </a:r>
            <a:r>
              <a:rPr lang="ar-SA" sz="3600" b="1" dirty="0" smtClean="0">
                <a:solidFill>
                  <a:srgbClr val="FF0000"/>
                </a:solidFill>
                <a:latin typeface="Times New Roman" pitchFamily="18" charset="0"/>
                <a:cs typeface="Times New Roman" pitchFamily="18" charset="0"/>
              </a:rPr>
              <a:t>مساحة (الحجم): </a:t>
            </a:r>
            <a:endParaRPr lang="ar-DZ" sz="3600" b="1" dirty="0" smtClean="0">
              <a:solidFill>
                <a:srgbClr val="FF0000"/>
              </a:solidFill>
              <a:latin typeface="Times New Roman" pitchFamily="18" charset="0"/>
              <a:cs typeface="Times New Roman" pitchFamily="18" charset="0"/>
            </a:endParaRPr>
          </a:p>
          <a:p>
            <a:pPr marL="0" indent="0" algn="just" rtl="1">
              <a:buNone/>
            </a:pP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قدرة </a:t>
            </a:r>
            <a:r>
              <a:rPr lang="ar-DZ" sz="2800" b="1" dirty="0" smtClean="0">
                <a:latin typeface="Times New Roman" pitchFamily="18" charset="0"/>
                <a:cs typeface="Times New Roman" pitchFamily="18" charset="0"/>
              </a:rPr>
              <a:t>البضاعة </a:t>
            </a:r>
            <a:r>
              <a:rPr lang="ar-SA" sz="2800" b="1" dirty="0" smtClean="0">
                <a:latin typeface="Times New Roman" pitchFamily="18" charset="0"/>
                <a:cs typeface="Times New Roman" pitchFamily="18" charset="0"/>
              </a:rPr>
              <a:t>على شغل المساحة</a:t>
            </a:r>
            <a:r>
              <a:rPr lang="ar-DZ" sz="2800" b="1" dirty="0" smtClean="0">
                <a:latin typeface="Times New Roman" pitchFamily="18" charset="0"/>
                <a:cs typeface="Times New Roman" pitchFamily="18" charset="0"/>
              </a:rPr>
              <a:t> والحجم</a:t>
            </a:r>
            <a:r>
              <a:rPr lang="ar-SA" sz="2800" b="1" dirty="0" smtClean="0">
                <a:latin typeface="Times New Roman" pitchFamily="18" charset="0"/>
                <a:cs typeface="Times New Roman" pitchFamily="18" charset="0"/>
              </a:rPr>
              <a:t> المتاح</a:t>
            </a:r>
            <a:r>
              <a:rPr lang="ar-DZ" sz="2800" b="1" dirty="0" smtClean="0">
                <a:latin typeface="Times New Roman" pitchFamily="18" charset="0"/>
                <a:cs typeface="Times New Roman" pitchFamily="18" charset="0"/>
              </a:rPr>
              <a:t>ين</a:t>
            </a:r>
            <a:r>
              <a:rPr lang="ar-SA" sz="2800" b="1" dirty="0" smtClean="0">
                <a:latin typeface="Times New Roman" pitchFamily="18" charset="0"/>
                <a:cs typeface="Times New Roman" pitchFamily="18" charset="0"/>
              </a:rPr>
              <a:t> في وسيلة النقل</a:t>
            </a:r>
            <a:r>
              <a:rPr lang="ar-DZ" sz="2800" b="1" dirty="0" smtClean="0">
                <a:latin typeface="Times New Roman" pitchFamily="18" charset="0"/>
                <a:cs typeface="Times New Roman" pitchFamily="18" charset="0"/>
              </a:rPr>
              <a:t>، تتوقف على </a:t>
            </a:r>
            <a:r>
              <a:rPr lang="ar-SA" sz="2800" b="1" dirty="0" smtClean="0">
                <a:latin typeface="Times New Roman" pitchFamily="18" charset="0"/>
                <a:cs typeface="Times New Roman" pitchFamily="18" charset="0"/>
              </a:rPr>
              <a:t>شكل البضائع </a:t>
            </a:r>
            <a:r>
              <a:rPr lang="ar-DZ" sz="2800" b="1" dirty="0" smtClean="0">
                <a:latin typeface="Times New Roman" pitchFamily="18" charset="0"/>
                <a:cs typeface="Times New Roman" pitchFamily="18" charset="0"/>
              </a:rPr>
              <a:t>و</a:t>
            </a:r>
            <a:r>
              <a:rPr lang="ar-SA" sz="2800" b="1" dirty="0" smtClean="0">
                <a:latin typeface="Times New Roman" pitchFamily="18" charset="0"/>
                <a:cs typeface="Times New Roman" pitchFamily="18" charset="0"/>
              </a:rPr>
              <a:t>قابليتها للكسر</a:t>
            </a:r>
            <a:r>
              <a:rPr lang="ar-DZ" sz="2800" b="1" dirty="0" smtClean="0">
                <a:latin typeface="Times New Roman" pitchFamily="18" charset="0"/>
                <a:cs typeface="Times New Roman" pitchFamily="18" charset="0"/>
              </a:rPr>
              <a:t>.</a:t>
            </a:r>
          </a:p>
          <a:p>
            <a:pPr>
              <a:buNone/>
            </a:pPr>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152400" y="2514600"/>
            <a:ext cx="8763000" cy="1676400"/>
          </a:xfrm>
          <a:prstGeom prst="rect">
            <a:avLst/>
          </a:prstGeom>
          <a:solidFill>
            <a:srgbClr val="FFC000"/>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الغلا</a:t>
            </a:r>
            <a:r>
              <a:rPr kumimoji="0" lang="ar-DZ"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ل، الإلكترونيات: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تشغل بالكامل المكان المخصص للشحن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السيارات</a:t>
            </a:r>
            <a:r>
              <a:rPr kumimoji="0" lang="ar-DZ"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المعدات الثقيلة: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تملأ الفراغات المتاحة بالكامل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152400" y="4343400"/>
            <a:ext cx="8763000" cy="2514600"/>
          </a:xfrm>
          <a:prstGeom prst="rect">
            <a:avLst/>
          </a:prstGeom>
          <a:solidFill>
            <a:srgbClr val="FF66FF"/>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القاعدة: </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تحسب تسعيرة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نقل على أساس الأكبر من بين الوزن الحقيقي (الطن) والوزن الحجمي (الطن)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يحسب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الوزن الحجمي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بقسمة الحجم (متر مكعب) على: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النقل ال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بحر</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 وعلى 3 في النقل البري، وعلى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6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النقل ال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جو</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10605"/>
            <a:ext cx="84582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أهملت </a:t>
            </a:r>
            <a:r>
              <a:rPr lang="ar-DZ" sz="2800" b="1" dirty="0" smtClean="0">
                <a:solidFill>
                  <a:srgbClr val="FF0000"/>
                </a:solidFill>
                <a:latin typeface="Times New Roman" pitchFamily="18" charset="0"/>
                <a:cs typeface="Times New Roman" pitchFamily="18" charset="0"/>
              </a:rPr>
              <a:t>نظريات التجارة الدولية </a:t>
            </a:r>
            <a:r>
              <a:rPr lang="ar-DZ" sz="2800" b="1" dirty="0" smtClean="0">
                <a:latin typeface="Times New Roman" pitchFamily="18" charset="0"/>
                <a:cs typeface="Times New Roman" pitchFamily="18" charset="0"/>
              </a:rPr>
              <a:t>تكاليف نقل السلع على قيام التبادل الدولي، واهتمت باختلاف </a:t>
            </a:r>
            <a:r>
              <a:rPr lang="ar-DZ" sz="2800" b="1" dirty="0" smtClean="0">
                <a:solidFill>
                  <a:srgbClr val="FF0000"/>
                </a:solidFill>
                <a:latin typeface="Times New Roman" pitchFamily="18" charset="0"/>
                <a:cs typeface="Times New Roman" pitchFamily="18" charset="0"/>
              </a:rPr>
              <a:t>التكاليف النسبية </a:t>
            </a:r>
            <a:r>
              <a:rPr lang="ar-DZ" sz="2800" b="1" dirty="0" smtClean="0">
                <a:latin typeface="Times New Roman" pitchFamily="18" charset="0"/>
                <a:cs typeface="Times New Roman" pitchFamily="18" charset="0"/>
              </a:rPr>
              <a:t>لإنتاج سلعة معينة عن تكاليفها النسبية في بلد آخر كشرط أساسي لقيام التجارة بين البلدين.</a:t>
            </a:r>
          </a:p>
        </p:txBody>
      </p:sp>
      <p:sp>
        <p:nvSpPr>
          <p:cNvPr id="5" name="Rectangle 4"/>
          <p:cNvSpPr/>
          <p:nvPr/>
        </p:nvSpPr>
        <p:spPr>
          <a:xfrm>
            <a:off x="304800" y="3289518"/>
            <a:ext cx="84582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ولكن الحقيقة على اختلاف ما افترضته نظرية التجارة الدولية، </a:t>
            </a:r>
            <a:r>
              <a:rPr lang="ar-DZ" sz="2800" b="1" dirty="0" smtClean="0">
                <a:solidFill>
                  <a:srgbClr val="FF0000"/>
                </a:solidFill>
                <a:latin typeface="Times New Roman" pitchFamily="18" charset="0"/>
                <a:cs typeface="Times New Roman" pitchFamily="18" charset="0"/>
              </a:rPr>
              <a:t>تؤثر تكاليف النقل في حجم واتجاه التجارة الدولية</a:t>
            </a:r>
            <a:r>
              <a:rPr lang="ar-DZ" sz="2800" b="1" dirty="0" smtClean="0">
                <a:latin typeface="Times New Roman" pitchFamily="18" charset="0"/>
                <a:cs typeface="Times New Roman" pitchFamily="18" charset="0"/>
              </a:rPr>
              <a:t>، فإذا ما كانت </a:t>
            </a:r>
            <a:r>
              <a:rPr lang="ar-DZ" sz="2800" b="1" dirty="0" smtClean="0">
                <a:solidFill>
                  <a:srgbClr val="FF0000"/>
                </a:solidFill>
                <a:latin typeface="Times New Roman" pitchFamily="18" charset="0"/>
                <a:cs typeface="Times New Roman" pitchFamily="18" charset="0"/>
              </a:rPr>
              <a:t>نفقات النقل كبيرة</a:t>
            </a:r>
            <a:r>
              <a:rPr lang="ar-DZ" sz="2800" b="1" dirty="0" smtClean="0">
                <a:latin typeface="Times New Roman" pitchFamily="18" charset="0"/>
                <a:cs typeface="Times New Roman" pitchFamily="18" charset="0"/>
              </a:rPr>
              <a:t> بحيث تفوق الفرق في السعر قبل التجارة، فإن ذلك </a:t>
            </a:r>
            <a:r>
              <a:rPr lang="ar-DZ" sz="2800" b="1" dirty="0" smtClean="0">
                <a:solidFill>
                  <a:srgbClr val="FF0000"/>
                </a:solidFill>
                <a:latin typeface="Times New Roman" pitchFamily="18" charset="0"/>
                <a:cs typeface="Times New Roman" pitchFamily="18" charset="0"/>
              </a:rPr>
              <a:t>يحول دون قيام تبادل تجاري دولي.</a:t>
            </a:r>
            <a:endParaRPr lang="fr-FR" sz="2800" b="1" dirty="0">
              <a:solidFill>
                <a:srgbClr val="FF0000"/>
              </a:solidFill>
              <a:latin typeface="Times New Roman" pitchFamily="18" charset="0"/>
              <a:cs typeface="Times New Roman" pitchFamily="18" charset="0"/>
            </a:endParaRPr>
          </a:p>
        </p:txBody>
      </p:sp>
      <p:sp>
        <p:nvSpPr>
          <p:cNvPr id="6" name="Espace réservé du contenu 4"/>
          <p:cNvSpPr txBox="1">
            <a:spLocks/>
          </p:cNvSpPr>
          <p:nvPr/>
        </p:nvSpPr>
        <p:spPr>
          <a:xfrm>
            <a:off x="304800" y="5562600"/>
            <a:ext cx="8458200" cy="10668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النقل</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يحدد طبيعة</a:t>
            </a:r>
            <a:r>
              <a:rPr kumimoji="0" lang="ar-DZ" sz="28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المنافسة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بين البضائع: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بدون إمكانية نقل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البضائع،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عتمد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الشاحنين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على السوق القريب</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endParaRPr kumimoji="0" lang="fr-FR"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Rectangle 6"/>
          <p:cNvSpPr/>
          <p:nvPr/>
        </p:nvSpPr>
        <p:spPr>
          <a:xfrm>
            <a:off x="6934200" y="572869"/>
            <a:ext cx="1609736"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1. تمهيد:</a:t>
            </a:r>
            <a:endParaRPr lang="fr-FR" sz="3600" b="1"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04800" y="1605915"/>
            <a:ext cx="84582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نقل بحري لصندوق: وزنه 3 طن؛ أبعاده 2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طول، 1.5 عرض، 3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ارتفاع.</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04800" y="25774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الحقيقي= 3 طن</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الحجم المشغول= 2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1.5م × 3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9 م</a:t>
            </a:r>
            <a:r>
              <a:rPr kumimoji="0" lang="ar-DZ" sz="28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3</a:t>
            </a:r>
            <a:endPar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الوزن الحجمي: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تطبيق القاعدة</a:t>
            </a:r>
            <a:r>
              <a:rPr kumimoji="0" lang="fr-FR" sz="2800" b="0" i="0" u="none" strike="noStrike" cap="none" normalizeH="0" baseline="0" dirty="0" smtClean="0">
                <a:ln>
                  <a:noFill/>
                </a:ln>
                <a:solidFill>
                  <a:srgbClr val="FF0000"/>
                </a:solidFill>
                <a:effectLst/>
                <a:latin typeface="Arial" pitchFamily="34" charset="0"/>
                <a:cs typeface="Arial" pitchFamily="34" charset="0"/>
              </a:rPr>
              <a:t> </a:t>
            </a:r>
          </a:p>
        </p:txBody>
      </p:sp>
      <p:grpSp>
        <p:nvGrpSpPr>
          <p:cNvPr id="70658" name="Group 2"/>
          <p:cNvGrpSpPr>
            <a:grpSpLocks/>
          </p:cNvGrpSpPr>
          <p:nvPr/>
        </p:nvGrpSpPr>
        <p:grpSpPr bwMode="auto">
          <a:xfrm>
            <a:off x="990225" y="4037871"/>
            <a:ext cx="7620922" cy="1296129"/>
            <a:chOff x="2401" y="2838"/>
            <a:chExt cx="6044" cy="839"/>
          </a:xfrm>
        </p:grpSpPr>
        <p:sp>
          <p:nvSpPr>
            <p:cNvPr id="70659" name="Text Box 3"/>
            <p:cNvSpPr txBox="1">
              <a:spLocks noChangeArrowheads="1"/>
            </p:cNvSpPr>
            <p:nvPr/>
          </p:nvSpPr>
          <p:spPr bwMode="auto">
            <a:xfrm>
              <a:off x="7840" y="2847"/>
              <a:ext cx="605" cy="31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660" name="Text Box 4"/>
            <p:cNvSpPr txBox="1">
              <a:spLocks noChangeArrowheads="1"/>
            </p:cNvSpPr>
            <p:nvPr/>
          </p:nvSpPr>
          <p:spPr bwMode="auto">
            <a:xfrm>
              <a:off x="5665" y="2838"/>
              <a:ext cx="755" cy="32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661" name="Text Box 5"/>
            <p:cNvSpPr txBox="1">
              <a:spLocks noChangeArrowheads="1"/>
            </p:cNvSpPr>
            <p:nvPr/>
          </p:nvSpPr>
          <p:spPr bwMode="auto">
            <a:xfrm>
              <a:off x="7840" y="3297"/>
              <a:ext cx="604" cy="308"/>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9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662" name="Text Box 6"/>
            <p:cNvSpPr txBox="1">
              <a:spLocks noChangeArrowheads="1"/>
            </p:cNvSpPr>
            <p:nvPr/>
          </p:nvSpPr>
          <p:spPr bwMode="auto">
            <a:xfrm>
              <a:off x="5725" y="3312"/>
              <a:ext cx="604" cy="34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س</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70663" name="AutoShape 7"/>
            <p:cNvCxnSpPr>
              <a:cxnSpLocks noChangeShapeType="1"/>
            </p:cNvCxnSpPr>
            <p:nvPr/>
          </p:nvCxnSpPr>
          <p:spPr bwMode="auto">
            <a:xfrm flipH="1">
              <a:off x="6445" y="3013"/>
              <a:ext cx="1395" cy="0"/>
            </a:xfrm>
            <a:prstGeom prst="straightConnector1">
              <a:avLst/>
            </a:prstGeom>
            <a:noFill/>
            <a:ln w="38100">
              <a:solidFill>
                <a:srgbClr val="000000"/>
              </a:solidFill>
              <a:round/>
              <a:headEnd/>
              <a:tailEnd type="triangle" w="med" len="med"/>
            </a:ln>
          </p:spPr>
        </p:cxnSp>
        <p:cxnSp>
          <p:nvCxnSpPr>
            <p:cNvPr id="70664" name="AutoShape 8"/>
            <p:cNvCxnSpPr>
              <a:cxnSpLocks noChangeShapeType="1"/>
            </p:cNvCxnSpPr>
            <p:nvPr/>
          </p:nvCxnSpPr>
          <p:spPr bwMode="auto">
            <a:xfrm flipH="1">
              <a:off x="6445" y="3457"/>
              <a:ext cx="1395" cy="0"/>
            </a:xfrm>
            <a:prstGeom prst="straightConnector1">
              <a:avLst/>
            </a:prstGeom>
            <a:noFill/>
            <a:ln w="38100">
              <a:solidFill>
                <a:srgbClr val="000000"/>
              </a:solidFill>
              <a:round/>
              <a:headEnd/>
              <a:tailEnd type="triangle" w="med" len="med"/>
            </a:ln>
          </p:spPr>
        </p:cxnSp>
        <p:sp>
          <p:nvSpPr>
            <p:cNvPr id="70665" name="AutoShape 9"/>
            <p:cNvSpPr>
              <a:spLocks/>
            </p:cNvSpPr>
            <p:nvPr/>
          </p:nvSpPr>
          <p:spPr bwMode="auto">
            <a:xfrm>
              <a:off x="5580" y="2964"/>
              <a:ext cx="143" cy="705"/>
            </a:xfrm>
            <a:prstGeom prst="leftBrace">
              <a:avLst>
                <a:gd name="adj1" fmla="val 41084"/>
                <a:gd name="adj2" fmla="val 50000"/>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800">
                <a:latin typeface="Times New Roman" pitchFamily="18" charset="0"/>
                <a:cs typeface="Times New Roman" pitchFamily="18" charset="0"/>
              </a:endParaRPr>
            </a:p>
          </p:txBody>
        </p:sp>
        <p:sp>
          <p:nvSpPr>
            <p:cNvPr id="70666" name="Text Box 10"/>
            <p:cNvSpPr txBox="1">
              <a:spLocks noChangeArrowheads="1"/>
            </p:cNvSpPr>
            <p:nvPr/>
          </p:nvSpPr>
          <p:spPr bwMode="auto">
            <a:xfrm>
              <a:off x="4819" y="3192"/>
              <a:ext cx="656" cy="31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س</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667" name="Text Box 11"/>
            <p:cNvSpPr txBox="1">
              <a:spLocks noChangeArrowheads="1"/>
            </p:cNvSpPr>
            <p:nvPr/>
          </p:nvSpPr>
          <p:spPr bwMode="auto">
            <a:xfrm>
              <a:off x="3368" y="3042"/>
              <a:ext cx="1432" cy="366"/>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9 م</a:t>
              </a:r>
              <a:r>
                <a:rPr kumimoji="0" lang="ar-DZ" sz="2800" b="1" i="0" u="none" strike="noStrike" cap="none" normalizeH="0" baseline="30000" smtClean="0">
                  <a:ln>
                    <a:noFill/>
                  </a:ln>
                  <a:solidFill>
                    <a:schemeClr val="tx1"/>
                  </a:solidFill>
                  <a:effectLst/>
                  <a:latin typeface="Times New Roman" pitchFamily="18" charset="0"/>
                  <a:ea typeface="Arial" pitchFamily="34" charset="0"/>
                  <a:cs typeface="Times New Roman" pitchFamily="18" charset="0"/>
                </a:rPr>
                <a:t>3  </a:t>
              </a: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1 طن</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0668" name="Text Box 12"/>
            <p:cNvSpPr txBox="1">
              <a:spLocks noChangeArrowheads="1"/>
            </p:cNvSpPr>
            <p:nvPr/>
          </p:nvSpPr>
          <p:spPr bwMode="auto">
            <a:xfrm>
              <a:off x="3791" y="3402"/>
              <a:ext cx="724" cy="27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a:t>
              </a:r>
              <a:r>
                <a:rPr lang="ar-DZ" sz="2800" b="1" dirty="0" smtClean="0">
                  <a:latin typeface="Times New Roman" pitchFamily="18" charset="0"/>
                  <a:ea typeface="Arial" pitchFamily="34" charset="0"/>
                  <a:cs typeface="Times New Roman" pitchFamily="18" charset="0"/>
                </a:rPr>
                <a:t>م</a:t>
              </a:r>
              <a:r>
                <a:rPr lang="ar-DZ" sz="2800" b="1" baseline="30000" dirty="0" smtClean="0">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70669" name="AutoShape 13"/>
            <p:cNvCxnSpPr>
              <a:cxnSpLocks noChangeShapeType="1"/>
            </p:cNvCxnSpPr>
            <p:nvPr/>
          </p:nvCxnSpPr>
          <p:spPr bwMode="auto">
            <a:xfrm flipH="1">
              <a:off x="3450" y="3381"/>
              <a:ext cx="1275" cy="0"/>
            </a:xfrm>
            <a:prstGeom prst="straightConnector1">
              <a:avLst/>
            </a:prstGeom>
            <a:noFill/>
            <a:ln w="38100">
              <a:solidFill>
                <a:srgbClr val="000000"/>
              </a:solidFill>
              <a:round/>
              <a:headEnd/>
              <a:tailEnd/>
            </a:ln>
          </p:spPr>
        </p:cxnSp>
        <p:sp>
          <p:nvSpPr>
            <p:cNvPr id="70670" name="Text Box 14"/>
            <p:cNvSpPr txBox="1">
              <a:spLocks noChangeArrowheads="1"/>
            </p:cNvSpPr>
            <p:nvPr/>
          </p:nvSpPr>
          <p:spPr bwMode="auto">
            <a:xfrm>
              <a:off x="2401" y="3192"/>
              <a:ext cx="944" cy="36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9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70671" name="Rectangle 15"/>
          <p:cNvSpPr>
            <a:spLocks noChangeArrowheads="1"/>
          </p:cNvSpPr>
          <p:nvPr/>
        </p:nvSpPr>
        <p:spPr bwMode="auto">
          <a:xfrm>
            <a:off x="228600" y="539680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الحجمي= 9 طن</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عدد وحدات الدفع = الأكبر من بين( الوزن الحقيقي، الوزن الحجمي)</a:t>
            </a:r>
          </a:p>
          <a:p>
            <a:pPr marL="0" marR="0" lvl="0" indent="0" algn="r" defTabSz="914400" rtl="1" eaLnBrk="0" fontAlgn="base" latinLnBrk="0" hangingPunct="0">
              <a:lnSpc>
                <a:spcPct val="100000"/>
              </a:lnSpc>
              <a:spcBef>
                <a:spcPct val="0"/>
              </a:spcBef>
              <a:spcAft>
                <a:spcPct val="0"/>
              </a:spcAft>
              <a:buClrTx/>
              <a:buSzTx/>
              <a:buFontTx/>
              <a:buNone/>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9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ود ( يتم الدفع على أساسها)</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0672" name="Rectangle 16"/>
          <p:cNvSpPr>
            <a:spLocks noChangeArrowheads="1"/>
          </p:cNvSpPr>
          <p:nvPr/>
        </p:nvSpPr>
        <p:spPr bwMode="auto">
          <a:xfrm>
            <a:off x="2667000" y="1000780"/>
            <a:ext cx="59422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DZ" sz="2800" b="1" dirty="0" smtClean="0">
                <a:solidFill>
                  <a:srgbClr val="FF0000"/>
                </a:solidFill>
                <a:latin typeface="Times New Roman" pitchFamily="18" charset="0"/>
                <a:ea typeface="Calibri" pitchFamily="34" charset="0"/>
                <a:cs typeface="Times New Roman" pitchFamily="18" charset="0"/>
              </a:rPr>
              <a:t>القاعدة: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م</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طن، أو 1 </a:t>
            </a:r>
            <a:r>
              <a:rPr lang="ar-DZ" sz="2800" b="1" dirty="0" smtClean="0">
                <a:solidFill>
                  <a:srgbClr val="FF0000"/>
                </a:solidFill>
                <a:latin typeface="Times New Roman" pitchFamily="18" charset="0"/>
                <a:ea typeface="Calibri" pitchFamily="34" charset="0"/>
                <a:cs typeface="Times New Roman" pitchFamily="18" charset="0"/>
              </a:rPr>
              <a:t>دسم</a:t>
            </a:r>
            <a:r>
              <a:rPr lang="ar-DZ" sz="2800" b="1" baseline="30000" dirty="0" smtClean="0">
                <a:solidFill>
                  <a:srgbClr val="FF0000"/>
                </a:solidFill>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a:t>
            </a:r>
            <a:r>
              <a:rPr lang="ar-DZ" sz="2800" b="1" dirty="0" smtClean="0">
                <a:solidFill>
                  <a:srgbClr val="FF0000"/>
                </a:solidFill>
                <a:latin typeface="Times New Roman" pitchFamily="18" charset="0"/>
                <a:ea typeface="Calibri" pitchFamily="34" charset="0"/>
                <a:cs typeface="Times New Roman" pitchFamily="18" charset="0"/>
              </a:rPr>
              <a:t>كغ .</a:t>
            </a:r>
            <a:endParaRPr kumimoji="0" lang="ar-DZ"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22" name="Rectangle 21"/>
          <p:cNvSpPr/>
          <p:nvPr/>
        </p:nvSpPr>
        <p:spPr>
          <a:xfrm>
            <a:off x="6781800" y="381000"/>
            <a:ext cx="1996059"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النقل البحري:</a:t>
            </a:r>
            <a:endParaRPr lang="fr-FR"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605915"/>
            <a:ext cx="84582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نقل بري لصندوق: وزنه 1.5 طن؛ أبعاد 3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طول، 1.5 عرض، 0.8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ارتفاع.</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6"/>
          <p:cNvSpPr>
            <a:spLocks noChangeArrowheads="1"/>
          </p:cNvSpPr>
          <p:nvPr/>
        </p:nvSpPr>
        <p:spPr bwMode="auto">
          <a:xfrm>
            <a:off x="2667000" y="1000780"/>
            <a:ext cx="59422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DZ" sz="2800" b="1" dirty="0" smtClean="0">
                <a:solidFill>
                  <a:srgbClr val="FF0000"/>
                </a:solidFill>
                <a:latin typeface="Times New Roman" pitchFamily="18" charset="0"/>
                <a:ea typeface="Calibri" pitchFamily="34" charset="0"/>
                <a:cs typeface="Times New Roman" pitchFamily="18" charset="0"/>
              </a:rPr>
              <a:t>القاعدة: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3 م</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طن، أو </a:t>
            </a:r>
            <a:r>
              <a:rPr lang="ar-DZ" sz="2800" b="1" dirty="0" smtClean="0">
                <a:solidFill>
                  <a:srgbClr val="FF0000"/>
                </a:solidFill>
                <a:latin typeface="Times New Roman" pitchFamily="18" charset="0"/>
                <a:ea typeface="Calibri" pitchFamily="34" charset="0"/>
                <a:cs typeface="Times New Roman" pitchFamily="18" charset="0"/>
              </a:rPr>
              <a:t>3 دسم</a:t>
            </a:r>
            <a:r>
              <a:rPr lang="ar-DZ" sz="2800" b="1" baseline="30000" dirty="0" smtClean="0">
                <a:solidFill>
                  <a:srgbClr val="FF0000"/>
                </a:solidFill>
                <a:latin typeface="Times New Roman" pitchFamily="18" charset="0"/>
                <a:ea typeface="Calibri" pitchFamily="34" charset="0"/>
                <a:cs typeface="Times New Roman" pitchFamily="18" charset="0"/>
              </a:rPr>
              <a:t>3</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ar-DZ" sz="2800" b="1" dirty="0" smtClean="0">
                <a:solidFill>
                  <a:srgbClr val="FF0000"/>
                </a:solidFill>
                <a:latin typeface="Times New Roman" pitchFamily="18" charset="0"/>
                <a:ea typeface="Calibri" pitchFamily="34" charset="0"/>
                <a:cs typeface="Times New Roman" pitchFamily="18" charset="0"/>
              </a:rPr>
              <a:t> 1 كغ</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ar-DZ"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7015291" y="381000"/>
            <a:ext cx="1781257"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النقل البري:</a:t>
            </a:r>
            <a:endParaRPr lang="fr-FR" sz="3200" dirty="0"/>
          </a:p>
        </p:txBody>
      </p:sp>
      <p:sp>
        <p:nvSpPr>
          <p:cNvPr id="7" name="Rectangle 1"/>
          <p:cNvSpPr>
            <a:spLocks noChangeArrowheads="1"/>
          </p:cNvSpPr>
          <p:nvPr/>
        </p:nvSpPr>
        <p:spPr bwMode="auto">
          <a:xfrm>
            <a:off x="304800" y="25774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الحقيقي= 1.5 طن</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الحجم المشغول= 3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1.5م × 0.8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3.6 م</a:t>
            </a:r>
            <a:r>
              <a:rPr kumimoji="0" lang="ar-DZ" sz="28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3</a:t>
            </a:r>
            <a:endPar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الوزن الحجمي: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تطبيق القاعدة</a:t>
            </a:r>
            <a:r>
              <a:rPr kumimoji="0" lang="fr-FR" sz="2800" b="0" i="0" u="none" strike="noStrike" cap="none" normalizeH="0" baseline="0" dirty="0" smtClean="0">
                <a:ln>
                  <a:noFill/>
                </a:ln>
                <a:solidFill>
                  <a:srgbClr val="FF0000"/>
                </a:solidFill>
                <a:effectLst/>
                <a:latin typeface="Arial" pitchFamily="34" charset="0"/>
                <a:cs typeface="Arial" pitchFamily="34" charset="0"/>
              </a:rPr>
              <a:t> </a:t>
            </a:r>
          </a:p>
        </p:txBody>
      </p:sp>
      <p:grpSp>
        <p:nvGrpSpPr>
          <p:cNvPr id="8" name="Group 2"/>
          <p:cNvGrpSpPr>
            <a:grpSpLocks/>
          </p:cNvGrpSpPr>
          <p:nvPr/>
        </p:nvGrpSpPr>
        <p:grpSpPr bwMode="auto">
          <a:xfrm>
            <a:off x="381205" y="4037871"/>
            <a:ext cx="8458161" cy="1296129"/>
            <a:chOff x="1918" y="2838"/>
            <a:chExt cx="6708" cy="839"/>
          </a:xfrm>
        </p:grpSpPr>
        <p:sp>
          <p:nvSpPr>
            <p:cNvPr id="9" name="Text Box 3"/>
            <p:cNvSpPr txBox="1">
              <a:spLocks noChangeArrowheads="1"/>
            </p:cNvSpPr>
            <p:nvPr/>
          </p:nvSpPr>
          <p:spPr bwMode="auto">
            <a:xfrm>
              <a:off x="7840" y="2847"/>
              <a:ext cx="786" cy="31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 Box 4"/>
            <p:cNvSpPr txBox="1">
              <a:spLocks noChangeArrowheads="1"/>
            </p:cNvSpPr>
            <p:nvPr/>
          </p:nvSpPr>
          <p:spPr bwMode="auto">
            <a:xfrm>
              <a:off x="5665" y="2838"/>
              <a:ext cx="755" cy="32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 Box 5"/>
            <p:cNvSpPr txBox="1">
              <a:spLocks noChangeArrowheads="1"/>
            </p:cNvSpPr>
            <p:nvPr/>
          </p:nvSpPr>
          <p:spPr bwMode="auto">
            <a:xfrm>
              <a:off x="7840" y="3297"/>
              <a:ext cx="786" cy="308"/>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3.6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6"/>
            <p:cNvSpPr txBox="1">
              <a:spLocks noChangeArrowheads="1"/>
            </p:cNvSpPr>
            <p:nvPr/>
          </p:nvSpPr>
          <p:spPr bwMode="auto">
            <a:xfrm>
              <a:off x="5725" y="3312"/>
              <a:ext cx="604" cy="34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س</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3" name="AutoShape 7"/>
            <p:cNvCxnSpPr>
              <a:cxnSpLocks noChangeShapeType="1"/>
            </p:cNvCxnSpPr>
            <p:nvPr/>
          </p:nvCxnSpPr>
          <p:spPr bwMode="auto">
            <a:xfrm flipH="1">
              <a:off x="6445" y="3013"/>
              <a:ext cx="1395" cy="0"/>
            </a:xfrm>
            <a:prstGeom prst="straightConnector1">
              <a:avLst/>
            </a:prstGeom>
            <a:noFill/>
            <a:ln w="38100">
              <a:solidFill>
                <a:srgbClr val="000000"/>
              </a:solidFill>
              <a:round/>
              <a:headEnd/>
              <a:tailEnd type="triangle" w="med" len="med"/>
            </a:ln>
          </p:spPr>
        </p:cxnSp>
        <p:cxnSp>
          <p:nvCxnSpPr>
            <p:cNvPr id="14" name="AutoShape 8"/>
            <p:cNvCxnSpPr>
              <a:cxnSpLocks noChangeShapeType="1"/>
            </p:cNvCxnSpPr>
            <p:nvPr/>
          </p:nvCxnSpPr>
          <p:spPr bwMode="auto">
            <a:xfrm flipH="1">
              <a:off x="6445" y="3457"/>
              <a:ext cx="1395" cy="0"/>
            </a:xfrm>
            <a:prstGeom prst="straightConnector1">
              <a:avLst/>
            </a:prstGeom>
            <a:noFill/>
            <a:ln w="38100">
              <a:solidFill>
                <a:srgbClr val="000000"/>
              </a:solidFill>
              <a:round/>
              <a:headEnd/>
              <a:tailEnd type="triangle" w="med" len="med"/>
            </a:ln>
          </p:spPr>
        </p:cxnSp>
        <p:sp>
          <p:nvSpPr>
            <p:cNvPr id="15" name="AutoShape 9"/>
            <p:cNvSpPr>
              <a:spLocks/>
            </p:cNvSpPr>
            <p:nvPr/>
          </p:nvSpPr>
          <p:spPr bwMode="auto">
            <a:xfrm>
              <a:off x="5580" y="2964"/>
              <a:ext cx="143" cy="705"/>
            </a:xfrm>
            <a:prstGeom prst="leftBrace">
              <a:avLst>
                <a:gd name="adj1" fmla="val 41084"/>
                <a:gd name="adj2" fmla="val 50000"/>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800">
                <a:latin typeface="Times New Roman" pitchFamily="18" charset="0"/>
                <a:cs typeface="Times New Roman" pitchFamily="18" charset="0"/>
              </a:endParaRPr>
            </a:p>
          </p:txBody>
        </p:sp>
        <p:sp>
          <p:nvSpPr>
            <p:cNvPr id="16" name="Text Box 10"/>
            <p:cNvSpPr txBox="1">
              <a:spLocks noChangeArrowheads="1"/>
            </p:cNvSpPr>
            <p:nvPr/>
          </p:nvSpPr>
          <p:spPr bwMode="auto">
            <a:xfrm>
              <a:off x="4819" y="3192"/>
              <a:ext cx="656" cy="31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س</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Text Box 11"/>
            <p:cNvSpPr txBox="1">
              <a:spLocks noChangeArrowheads="1"/>
            </p:cNvSpPr>
            <p:nvPr/>
          </p:nvSpPr>
          <p:spPr bwMode="auto">
            <a:xfrm>
              <a:off x="3187" y="3042"/>
              <a:ext cx="1613" cy="366"/>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3.6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1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Text Box 12"/>
            <p:cNvSpPr txBox="1">
              <a:spLocks noChangeArrowheads="1"/>
            </p:cNvSpPr>
            <p:nvPr/>
          </p:nvSpPr>
          <p:spPr bwMode="auto">
            <a:xfrm>
              <a:off x="3791" y="3402"/>
              <a:ext cx="724" cy="27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 </a:t>
              </a:r>
              <a:r>
                <a:rPr lang="ar-DZ" sz="2800" b="1" dirty="0" smtClean="0">
                  <a:latin typeface="Times New Roman" pitchFamily="18" charset="0"/>
                  <a:ea typeface="Arial" pitchFamily="34" charset="0"/>
                  <a:cs typeface="Times New Roman" pitchFamily="18" charset="0"/>
                </a:rPr>
                <a:t>م</a:t>
              </a:r>
              <a:r>
                <a:rPr lang="ar-DZ" sz="2800" b="1" baseline="30000" dirty="0" smtClean="0">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9" name="AutoShape 13"/>
            <p:cNvCxnSpPr>
              <a:cxnSpLocks noChangeShapeType="1"/>
            </p:cNvCxnSpPr>
            <p:nvPr/>
          </p:nvCxnSpPr>
          <p:spPr bwMode="auto">
            <a:xfrm flipH="1">
              <a:off x="3450" y="3381"/>
              <a:ext cx="1275" cy="0"/>
            </a:xfrm>
            <a:prstGeom prst="straightConnector1">
              <a:avLst/>
            </a:prstGeom>
            <a:noFill/>
            <a:ln w="38100">
              <a:solidFill>
                <a:srgbClr val="000000"/>
              </a:solidFill>
              <a:round/>
              <a:headEnd/>
              <a:tailEnd/>
            </a:ln>
          </p:spPr>
        </p:cxnSp>
        <p:sp>
          <p:nvSpPr>
            <p:cNvPr id="20" name="Text Box 14"/>
            <p:cNvSpPr txBox="1">
              <a:spLocks noChangeArrowheads="1"/>
            </p:cNvSpPr>
            <p:nvPr/>
          </p:nvSpPr>
          <p:spPr bwMode="auto">
            <a:xfrm>
              <a:off x="1918" y="3192"/>
              <a:ext cx="1186" cy="36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1.2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21" name="Rectangle 15"/>
          <p:cNvSpPr>
            <a:spLocks noChangeArrowheads="1"/>
          </p:cNvSpPr>
          <p:nvPr/>
        </p:nvSpPr>
        <p:spPr bwMode="auto">
          <a:xfrm>
            <a:off x="228600" y="539680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الحجمي= 1.2 طن</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عدد وحدات الدفع = الأكبر من بين( الوزن الحقيقي، الوزن الحجمي)</a:t>
            </a:r>
          </a:p>
          <a:p>
            <a:pPr marL="0" marR="0" lvl="0" indent="0" algn="r" defTabSz="914400" rtl="1" eaLnBrk="0" fontAlgn="base" latinLnBrk="0" hangingPunct="0">
              <a:lnSpc>
                <a:spcPct val="100000"/>
              </a:lnSpc>
              <a:spcBef>
                <a:spcPct val="0"/>
              </a:spcBef>
              <a:spcAft>
                <a:spcPct val="0"/>
              </a:spcAft>
              <a:buClrTx/>
              <a:buSzTx/>
              <a:buFontTx/>
              <a:buNone/>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1.5</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ود ( يتم الدفع على أساسها)</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4478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نقل جوي</a:t>
            </a:r>
            <a:r>
              <a:rPr kumimoji="0" lang="ar-DZ" sz="2600"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لطرد: وزنه 15 كغ؛ أبعاد 60 سم طول، 40 سم عرض، 30 سم ارتفاع.</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6"/>
          <p:cNvSpPr>
            <a:spLocks noChangeArrowheads="1"/>
          </p:cNvSpPr>
          <p:nvPr/>
        </p:nvSpPr>
        <p:spPr bwMode="auto">
          <a:xfrm>
            <a:off x="2744504" y="914400"/>
            <a:ext cx="59422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DZ" sz="2800" b="1" dirty="0" smtClean="0">
                <a:solidFill>
                  <a:srgbClr val="FF0000"/>
                </a:solidFill>
                <a:latin typeface="Times New Roman" pitchFamily="18" charset="0"/>
                <a:ea typeface="Calibri" pitchFamily="34" charset="0"/>
                <a:cs typeface="Times New Roman" pitchFamily="18" charset="0"/>
              </a:rPr>
              <a:t>القاعدة: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6 م</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طن، أو </a:t>
            </a:r>
            <a:r>
              <a:rPr lang="ar-DZ" sz="2800" b="1" dirty="0" smtClean="0">
                <a:solidFill>
                  <a:srgbClr val="FF0000"/>
                </a:solidFill>
                <a:latin typeface="Times New Roman" pitchFamily="18" charset="0"/>
                <a:ea typeface="Calibri" pitchFamily="34" charset="0"/>
                <a:cs typeface="Times New Roman" pitchFamily="18" charset="0"/>
              </a:rPr>
              <a:t>6 دسم</a:t>
            </a:r>
            <a:r>
              <a:rPr lang="ar-DZ" sz="2800" b="1" baseline="30000" dirty="0" smtClean="0">
                <a:solidFill>
                  <a:srgbClr val="FF0000"/>
                </a:solidFill>
                <a:latin typeface="Times New Roman" pitchFamily="18" charset="0"/>
                <a:ea typeface="Calibri" pitchFamily="34" charset="0"/>
                <a:cs typeface="Times New Roman" pitchFamily="18" charset="0"/>
              </a:rPr>
              <a:t>3</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ar-DZ" sz="2800" b="1" dirty="0" smtClean="0">
                <a:solidFill>
                  <a:srgbClr val="FF0000"/>
                </a:solidFill>
                <a:latin typeface="Times New Roman" pitchFamily="18" charset="0"/>
                <a:ea typeface="Calibri" pitchFamily="34" charset="0"/>
                <a:cs typeface="Times New Roman" pitchFamily="18" charset="0"/>
              </a:rPr>
              <a:t> 1 كغ</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ar-DZ"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6858000" y="304800"/>
            <a:ext cx="1891865"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النقل الجوي:</a:t>
            </a:r>
            <a:endParaRPr lang="fr-FR" sz="3200" dirty="0"/>
          </a:p>
        </p:txBody>
      </p:sp>
      <p:sp>
        <p:nvSpPr>
          <p:cNvPr id="7" name="Rectangle 1"/>
          <p:cNvSpPr>
            <a:spLocks noChangeArrowheads="1"/>
          </p:cNvSpPr>
          <p:nvPr/>
        </p:nvSpPr>
        <p:spPr bwMode="auto">
          <a:xfrm>
            <a:off x="304800" y="26536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الحقيقي= 15 كغ</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lvl="0" algn="just" rtl="1" eaLnBrk="0" fontAlgn="base" hangingPunct="0">
              <a:spcBef>
                <a:spcPct val="0"/>
              </a:spcBef>
              <a:spcAft>
                <a:spcPct val="0"/>
              </a:spcAf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الحجم المشغول= 6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 </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4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 </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 </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72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3 </a:t>
            </a:r>
            <a:endPar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الوزن الحجمي: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تطبيق القاعدة</a:t>
            </a:r>
            <a:r>
              <a:rPr kumimoji="0" lang="fr-FR" sz="2800" b="1" i="0" u="none" strike="noStrike" cap="none" normalizeH="0" baseline="0" dirty="0" smtClean="0">
                <a:ln>
                  <a:noFill/>
                </a:ln>
                <a:solidFill>
                  <a:srgbClr val="FF0000"/>
                </a:solidFill>
                <a:effectLst/>
                <a:latin typeface="Times New Roman" pitchFamily="18" charset="0"/>
                <a:cs typeface="Times New Roman" pitchFamily="18" charset="0"/>
              </a:rPr>
              <a:t> </a:t>
            </a:r>
          </a:p>
        </p:txBody>
      </p:sp>
      <p:grpSp>
        <p:nvGrpSpPr>
          <p:cNvPr id="8" name="Group 2"/>
          <p:cNvGrpSpPr>
            <a:grpSpLocks/>
          </p:cNvGrpSpPr>
          <p:nvPr/>
        </p:nvGrpSpPr>
        <p:grpSpPr bwMode="auto">
          <a:xfrm>
            <a:off x="456860" y="4147048"/>
            <a:ext cx="8535076" cy="1200346"/>
            <a:chOff x="1978" y="2838"/>
            <a:chExt cx="6769" cy="777"/>
          </a:xfrm>
        </p:grpSpPr>
        <p:sp>
          <p:nvSpPr>
            <p:cNvPr id="9" name="Text Box 3"/>
            <p:cNvSpPr txBox="1">
              <a:spLocks noChangeArrowheads="1"/>
            </p:cNvSpPr>
            <p:nvPr/>
          </p:nvSpPr>
          <p:spPr bwMode="auto">
            <a:xfrm>
              <a:off x="7900" y="2847"/>
              <a:ext cx="846" cy="31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6 دسم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 Box 4"/>
            <p:cNvSpPr txBox="1">
              <a:spLocks noChangeArrowheads="1"/>
            </p:cNvSpPr>
            <p:nvPr/>
          </p:nvSpPr>
          <p:spPr bwMode="auto">
            <a:xfrm>
              <a:off x="5665" y="2838"/>
              <a:ext cx="755" cy="32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كغ</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 Box 5"/>
            <p:cNvSpPr txBox="1">
              <a:spLocks noChangeArrowheads="1"/>
            </p:cNvSpPr>
            <p:nvPr/>
          </p:nvSpPr>
          <p:spPr bwMode="auto">
            <a:xfrm>
              <a:off x="7780" y="3237"/>
              <a:ext cx="967" cy="308"/>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72 دسم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6"/>
            <p:cNvSpPr txBox="1">
              <a:spLocks noChangeArrowheads="1"/>
            </p:cNvSpPr>
            <p:nvPr/>
          </p:nvSpPr>
          <p:spPr bwMode="auto">
            <a:xfrm>
              <a:off x="5725" y="3252"/>
              <a:ext cx="604" cy="34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س</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3" name="AutoShape 7"/>
            <p:cNvCxnSpPr>
              <a:cxnSpLocks noChangeShapeType="1"/>
            </p:cNvCxnSpPr>
            <p:nvPr/>
          </p:nvCxnSpPr>
          <p:spPr bwMode="auto">
            <a:xfrm flipH="1">
              <a:off x="6445" y="3013"/>
              <a:ext cx="1395" cy="0"/>
            </a:xfrm>
            <a:prstGeom prst="straightConnector1">
              <a:avLst/>
            </a:prstGeom>
            <a:noFill/>
            <a:ln w="38100">
              <a:solidFill>
                <a:srgbClr val="000000"/>
              </a:solidFill>
              <a:round/>
              <a:headEnd/>
              <a:tailEnd type="triangle" w="med" len="med"/>
            </a:ln>
          </p:spPr>
        </p:cxnSp>
        <p:cxnSp>
          <p:nvCxnSpPr>
            <p:cNvPr id="14" name="AutoShape 8"/>
            <p:cNvCxnSpPr>
              <a:cxnSpLocks noChangeShapeType="1"/>
            </p:cNvCxnSpPr>
            <p:nvPr/>
          </p:nvCxnSpPr>
          <p:spPr bwMode="auto">
            <a:xfrm flipH="1">
              <a:off x="6445" y="3397"/>
              <a:ext cx="1395" cy="0"/>
            </a:xfrm>
            <a:prstGeom prst="straightConnector1">
              <a:avLst/>
            </a:prstGeom>
            <a:noFill/>
            <a:ln w="38100">
              <a:solidFill>
                <a:srgbClr val="000000"/>
              </a:solidFill>
              <a:round/>
              <a:headEnd/>
              <a:tailEnd type="triangle" w="med" len="med"/>
            </a:ln>
          </p:spPr>
        </p:cxnSp>
        <p:sp>
          <p:nvSpPr>
            <p:cNvPr id="15" name="AutoShape 9"/>
            <p:cNvSpPr>
              <a:spLocks/>
            </p:cNvSpPr>
            <p:nvPr/>
          </p:nvSpPr>
          <p:spPr bwMode="auto">
            <a:xfrm>
              <a:off x="5580" y="2964"/>
              <a:ext cx="145" cy="614"/>
            </a:xfrm>
            <a:prstGeom prst="leftBrace">
              <a:avLst>
                <a:gd name="adj1" fmla="val 41084"/>
                <a:gd name="adj2" fmla="val 50000"/>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800">
                <a:latin typeface="Times New Roman" pitchFamily="18" charset="0"/>
                <a:cs typeface="Times New Roman" pitchFamily="18" charset="0"/>
              </a:endParaRPr>
            </a:p>
          </p:txBody>
        </p:sp>
        <p:sp>
          <p:nvSpPr>
            <p:cNvPr id="16" name="Text Box 10"/>
            <p:cNvSpPr txBox="1">
              <a:spLocks noChangeArrowheads="1"/>
            </p:cNvSpPr>
            <p:nvPr/>
          </p:nvSpPr>
          <p:spPr bwMode="auto">
            <a:xfrm>
              <a:off x="4819" y="3130"/>
              <a:ext cx="656" cy="31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س</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Text Box 11"/>
            <p:cNvSpPr txBox="1">
              <a:spLocks noChangeArrowheads="1"/>
            </p:cNvSpPr>
            <p:nvPr/>
          </p:nvSpPr>
          <p:spPr bwMode="auto">
            <a:xfrm>
              <a:off x="3066" y="2980"/>
              <a:ext cx="1734" cy="366"/>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lang="ar-DZ" sz="2800" b="1" dirty="0" smtClean="0">
                  <a:solidFill>
                    <a:srgbClr val="000000"/>
                  </a:solidFill>
                  <a:latin typeface="Times New Roman" pitchFamily="18" charset="0"/>
                  <a:ea typeface="Calibri" pitchFamily="34" charset="0"/>
                  <a:cs typeface="Times New Roman" pitchFamily="18" charset="0"/>
                </a:rPr>
                <a:t>72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3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1 كغ</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Text Box 12"/>
            <p:cNvSpPr txBox="1">
              <a:spLocks noChangeArrowheads="1"/>
            </p:cNvSpPr>
            <p:nvPr/>
          </p:nvSpPr>
          <p:spPr bwMode="auto">
            <a:xfrm>
              <a:off x="3610" y="3340"/>
              <a:ext cx="905" cy="27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6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3 </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9" name="AutoShape 13"/>
            <p:cNvCxnSpPr>
              <a:cxnSpLocks noChangeShapeType="1"/>
            </p:cNvCxnSpPr>
            <p:nvPr/>
          </p:nvCxnSpPr>
          <p:spPr bwMode="auto">
            <a:xfrm rot="10800000" flipV="1">
              <a:off x="3247" y="3310"/>
              <a:ext cx="1450" cy="9"/>
            </a:xfrm>
            <a:prstGeom prst="straightConnector1">
              <a:avLst/>
            </a:prstGeom>
            <a:noFill/>
            <a:ln w="38100">
              <a:solidFill>
                <a:srgbClr val="000000"/>
              </a:solidFill>
              <a:round/>
              <a:headEnd/>
              <a:tailEnd/>
            </a:ln>
          </p:spPr>
        </p:cxnSp>
        <p:sp>
          <p:nvSpPr>
            <p:cNvPr id="20" name="Text Box 14"/>
            <p:cNvSpPr txBox="1">
              <a:spLocks noChangeArrowheads="1"/>
            </p:cNvSpPr>
            <p:nvPr/>
          </p:nvSpPr>
          <p:spPr bwMode="auto">
            <a:xfrm>
              <a:off x="1978" y="3130"/>
              <a:ext cx="1088" cy="36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12 كغ</a:t>
              </a:r>
              <a:endParaRPr kumimoji="0" lang="fr-FR"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sp>
        <p:nvSpPr>
          <p:cNvPr id="21" name="Rectangle 15"/>
          <p:cNvSpPr>
            <a:spLocks noChangeArrowheads="1"/>
          </p:cNvSpPr>
          <p:nvPr/>
        </p:nvSpPr>
        <p:spPr bwMode="auto">
          <a:xfrm>
            <a:off x="228600" y="547300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الحجمي= </a:t>
            </a:r>
            <a:r>
              <a:rPr lang="ar-DZ" sz="2800" b="1" dirty="0" smtClean="0">
                <a:solidFill>
                  <a:srgbClr val="FF0000"/>
                </a:solidFill>
                <a:latin typeface="Times New Roman" pitchFamily="18" charset="0"/>
                <a:ea typeface="Calibri" pitchFamily="34" charset="0"/>
                <a:cs typeface="Times New Roman" pitchFamily="18" charset="0"/>
              </a:rPr>
              <a:t>12 كغ</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عدد وحدات الدفع = الأكبر من بين( الوزن الحقيقي، الوزن الحجمي)</a:t>
            </a:r>
          </a:p>
          <a:p>
            <a:pPr marL="0" marR="0" lvl="0" indent="0" algn="r" defTabSz="914400" rtl="1" eaLnBrk="0" fontAlgn="base" latinLnBrk="0" hangingPunct="0">
              <a:lnSpc>
                <a:spcPct val="100000"/>
              </a:lnSpc>
              <a:spcBef>
                <a:spcPct val="0"/>
              </a:spcBef>
              <a:spcAft>
                <a:spcPct val="0"/>
              </a:spcAft>
              <a:buClrTx/>
              <a:buSzTx/>
              <a:buFontTx/>
              <a:buNone/>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15 ود ( يتم الدفع على أساسها)</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85800"/>
            <a:ext cx="8686800" cy="2514600"/>
          </a:xfrm>
          <a:solidFill>
            <a:srgbClr val="FFFF00"/>
          </a:solidFill>
        </p:spPr>
        <p:txBody>
          <a:bodyPr>
            <a:normAutofit/>
          </a:bodyPr>
          <a:lstStyle/>
          <a:p>
            <a:pPr marL="6350" indent="-6350" algn="just" rtl="1">
              <a:buNone/>
            </a:pPr>
            <a:r>
              <a:rPr lang="ar-SA" sz="3200" b="1" dirty="0" smtClean="0">
                <a:solidFill>
                  <a:srgbClr val="FF0000"/>
                </a:solidFill>
                <a:latin typeface="Times New Roman" pitchFamily="18" charset="0"/>
                <a:cs typeface="Times New Roman" pitchFamily="18" charset="0"/>
              </a:rPr>
              <a:t>ج- صعوبة/ سهولة المناولة: </a:t>
            </a:r>
            <a:endParaRPr lang="ar-DZ" sz="3200" b="1" dirty="0" smtClean="0">
              <a:solidFill>
                <a:srgbClr val="FF0000"/>
              </a:solidFill>
              <a:latin typeface="Times New Roman" pitchFamily="18" charset="0"/>
              <a:cs typeface="Times New Roman" pitchFamily="18" charset="0"/>
            </a:endParaRPr>
          </a:p>
          <a:p>
            <a:pPr marL="6350" indent="-6350" algn="just" rtl="1">
              <a:buClr>
                <a:srgbClr val="FF0000"/>
              </a:buClr>
              <a:buSzPct val="100000"/>
              <a:buFont typeface="Wingdings" pitchFamily="2" charset="2"/>
              <a:buChar char="ü"/>
            </a:pPr>
            <a:r>
              <a:rPr lang="ar-DZ" sz="2800" b="1" dirty="0" smtClean="0">
                <a:solidFill>
                  <a:srgbClr val="CC0066"/>
                </a:solidFill>
                <a:latin typeface="Times New Roman" pitchFamily="18" charset="0"/>
                <a:cs typeface="Times New Roman" pitchFamily="18" charset="0"/>
              </a:rPr>
              <a:t> </a:t>
            </a:r>
            <a:r>
              <a:rPr lang="ar-SA" sz="2800" b="1" dirty="0" smtClean="0">
                <a:solidFill>
                  <a:srgbClr val="CC0066"/>
                </a:solidFill>
                <a:latin typeface="Times New Roman" pitchFamily="18" charset="0"/>
                <a:cs typeface="Times New Roman" pitchFamily="18" charset="0"/>
              </a:rPr>
              <a:t>البضائع صعبة </a:t>
            </a:r>
            <a:r>
              <a:rPr lang="ar-DZ" sz="2800" b="1" dirty="0" smtClean="0">
                <a:solidFill>
                  <a:srgbClr val="CC0066"/>
                </a:solidFill>
                <a:latin typeface="Times New Roman" pitchFamily="18" charset="0"/>
                <a:cs typeface="Times New Roman" pitchFamily="18" charset="0"/>
              </a:rPr>
              <a:t>ال</a:t>
            </a:r>
            <a:r>
              <a:rPr lang="ar-SA" sz="2800" b="1" dirty="0" smtClean="0">
                <a:solidFill>
                  <a:srgbClr val="CC0066"/>
                </a:solidFill>
                <a:latin typeface="Times New Roman" pitchFamily="18" charset="0"/>
                <a:cs typeface="Times New Roman" pitchFamily="18" charset="0"/>
              </a:rPr>
              <a:t>مناول</a:t>
            </a:r>
            <a:r>
              <a:rPr lang="ar-DZ" sz="2800" b="1" dirty="0" smtClean="0">
                <a:solidFill>
                  <a:srgbClr val="CC0066"/>
                </a:solidFill>
                <a:latin typeface="Times New Roman" pitchFamily="18" charset="0"/>
                <a:cs typeface="Times New Roman" pitchFamily="18" charset="0"/>
              </a:rPr>
              <a:t>ة(معدات ثقيلة، حديد البناء):</a:t>
            </a:r>
            <a:r>
              <a:rPr lang="ar-SA" sz="2800" b="1" dirty="0" smtClean="0">
                <a:solidFill>
                  <a:srgbClr val="CC0066"/>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تتحمل أسعار نقل مرتفعة</a:t>
            </a:r>
            <a:r>
              <a:rPr lang="ar-DZ" sz="2800" b="1" dirty="0" smtClean="0">
                <a:latin typeface="Times New Roman" pitchFamily="18" charset="0"/>
                <a:cs typeface="Times New Roman" pitchFamily="18" charset="0"/>
              </a:rPr>
              <a:t>.</a:t>
            </a:r>
          </a:p>
          <a:p>
            <a:pPr marL="6350" indent="-6350" algn="just" rtl="1">
              <a:buClr>
                <a:srgbClr val="FF0000"/>
              </a:buClr>
              <a:buSzPct val="100000"/>
              <a:buFont typeface="Wingdings" pitchFamily="2" charset="2"/>
              <a:buChar char="ü"/>
            </a:pPr>
            <a:r>
              <a:rPr lang="ar-DZ" sz="2800" b="1" dirty="0" smtClean="0">
                <a:solidFill>
                  <a:srgbClr val="CC0066"/>
                </a:solidFill>
                <a:latin typeface="Times New Roman" pitchFamily="18" charset="0"/>
                <a:cs typeface="Times New Roman" pitchFamily="18" charset="0"/>
              </a:rPr>
              <a:t> </a:t>
            </a:r>
            <a:r>
              <a:rPr lang="ar-SA" sz="2800" b="1" dirty="0" smtClean="0">
                <a:solidFill>
                  <a:srgbClr val="CC0066"/>
                </a:solidFill>
                <a:latin typeface="Times New Roman" pitchFamily="18" charset="0"/>
                <a:cs typeface="Times New Roman" pitchFamily="18" charset="0"/>
              </a:rPr>
              <a:t>البضائع نمطي</a:t>
            </a:r>
            <a:r>
              <a:rPr lang="ar-DZ" sz="2800" b="1" dirty="0" smtClean="0">
                <a:solidFill>
                  <a:srgbClr val="CC0066"/>
                </a:solidFill>
                <a:latin typeface="Times New Roman" pitchFamily="18" charset="0"/>
                <a:cs typeface="Times New Roman" pitchFamily="18" charset="0"/>
              </a:rPr>
              <a:t>ة</a:t>
            </a:r>
            <a:r>
              <a:rPr lang="ar-SA" sz="2800" b="1" dirty="0" smtClean="0">
                <a:solidFill>
                  <a:srgbClr val="CC0066"/>
                </a:solidFill>
                <a:latin typeface="Times New Roman" pitchFamily="18" charset="0"/>
                <a:cs typeface="Times New Roman" pitchFamily="18" charset="0"/>
              </a:rPr>
              <a:t> الشكل (مواد الخام ومعلبات...)</a:t>
            </a:r>
            <a:r>
              <a:rPr lang="ar-DZ" sz="2800" b="1" dirty="0" smtClean="0">
                <a:solidFill>
                  <a:srgbClr val="CC0066"/>
                </a:solidFill>
                <a:latin typeface="Times New Roman" pitchFamily="18" charset="0"/>
                <a:cs typeface="Times New Roman" pitchFamily="18" charset="0"/>
              </a:rPr>
              <a:t>:</a:t>
            </a:r>
            <a:r>
              <a:rPr lang="ar-SA" sz="2800" b="1" dirty="0" smtClean="0">
                <a:solidFill>
                  <a:srgbClr val="CC0066"/>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لا تحتاج إلى معدات مناولة خاصة، وبالتالي تكون تكلفة نقل</a:t>
            </a:r>
            <a:r>
              <a:rPr lang="ar-DZ" sz="2800" b="1" dirty="0" smtClean="0">
                <a:latin typeface="Times New Roman" pitchFamily="18" charset="0"/>
                <a:cs typeface="Times New Roman" pitchFamily="18" charset="0"/>
              </a:rPr>
              <a:t>ها</a:t>
            </a:r>
            <a:r>
              <a:rPr lang="ar-SA" sz="2800" b="1" dirty="0" smtClean="0">
                <a:latin typeface="Times New Roman" pitchFamily="18" charset="0"/>
                <a:cs typeface="Times New Roman" pitchFamily="18" charset="0"/>
              </a:rPr>
              <a:t> أقل</a:t>
            </a:r>
            <a:r>
              <a:rPr lang="fr-FR" sz="2800" b="1" dirty="0" smtClean="0">
                <a:latin typeface="Times New Roman" pitchFamily="18" charset="0"/>
                <a:cs typeface="Times New Roman" pitchFamily="18" charset="0"/>
              </a:rPr>
              <a:t>. </a:t>
            </a:r>
          </a:p>
          <a:p>
            <a:pPr>
              <a:buNone/>
            </a:pPr>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228600" y="3505200"/>
            <a:ext cx="8686800" cy="2743200"/>
          </a:xfrm>
          <a:prstGeom prst="rect">
            <a:avLst/>
          </a:prstGeom>
          <a:solidFill>
            <a:srgbClr val="00FFFF"/>
          </a:solidFill>
        </p:spPr>
        <p:txBody>
          <a:bodyPr vert="horz">
            <a:normAutofit fontScale="92500"/>
          </a:bodyPr>
          <a:lstStyle/>
          <a:p>
            <a:pPr marL="6350" marR="0" lvl="0" indent="-6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 قيمة البضاعة: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6350" lvl="0" indent="-6350" algn="just" rtl="1">
              <a:spcBef>
                <a:spcPts val="600"/>
              </a:spcBef>
              <a:buClr>
                <a:schemeClr val="tx2"/>
              </a:buClr>
              <a:buSzPct val="73000"/>
            </a:pP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بضاعة مرتفعة ال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قيمة</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احتمال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تعرض للتلف أو السرقة</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أكبر← </a:t>
            </a:r>
            <a:r>
              <a:rPr lang="ar-SA" sz="3000" b="1" dirty="0" smtClean="0">
                <a:latin typeface="Times New Roman" pitchFamily="18" charset="0"/>
                <a:cs typeface="Times New Roman" pitchFamily="18" charset="0"/>
              </a:rPr>
              <a:t>الشاحن مستعد لدفع تسعيرة نقل أكبر</a:t>
            </a:r>
            <a:r>
              <a:rPr lang="ar-DZ" sz="3000" b="1" dirty="0" smtClean="0">
                <a:latin typeface="Times New Roman" pitchFamily="18" charset="0"/>
                <a:cs typeface="Times New Roman" pitchFamily="18" charset="0"/>
              </a:rPr>
              <a:t>.</a:t>
            </a:r>
            <a:r>
              <a:rPr lang="ar-SA" sz="3000" b="1" dirty="0" smtClean="0">
                <a:latin typeface="Times New Roman" pitchFamily="18" charset="0"/>
                <a:cs typeface="Times New Roman" pitchFamily="18" charset="0"/>
              </a:rPr>
              <a:t> </a:t>
            </a:r>
            <a:endPar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350" marR="0" lvl="0" indent="-6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r>
              <a:rPr kumimoji="0" lang="ar-DZ" sz="32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p>
          <a:p>
            <a:pPr marL="6350" marR="0" lvl="0" indent="-6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مجوهرات</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تحف فنية،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حاسبات...</a:t>
            </a:r>
            <a:r>
              <a:rPr lang="ar-DZ" sz="3000" b="1" dirty="0" smtClean="0">
                <a:latin typeface="Times New Roman" pitchFamily="18" charset="0"/>
                <a:cs typeface="Times New Roman" pitchFamily="18" charset="0"/>
              </a:rPr>
              <a:t> : ارتفاع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أعباء النقل</a:t>
            </a: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 زيادة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التسعيرة.</a:t>
            </a:r>
            <a:endPar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28600" y="533400"/>
            <a:ext cx="8686800" cy="685800"/>
          </a:xfrm>
        </p:spPr>
        <p:txBody>
          <a:bodyPr>
            <a:normAutofit/>
          </a:bodyPr>
          <a:lstStyle/>
          <a:p>
            <a:pPr marL="0" lvl="0" indent="0" algn="just" rtl="1">
              <a:buNone/>
              <a:tabLst>
                <a:tab pos="1379538" algn="l"/>
              </a:tabLst>
            </a:pPr>
            <a:r>
              <a:rPr lang="ar-DZ" sz="3200" b="1" dirty="0" smtClean="0">
                <a:solidFill>
                  <a:srgbClr val="FF0000"/>
                </a:solidFill>
                <a:latin typeface="Times New Roman" pitchFamily="18" charset="0"/>
                <a:cs typeface="Times New Roman" pitchFamily="18" charset="0"/>
              </a:rPr>
              <a:t>2. </a:t>
            </a:r>
            <a:r>
              <a:rPr lang="ar-SA" sz="3200" b="1" dirty="0" smtClean="0">
                <a:solidFill>
                  <a:srgbClr val="FF0000"/>
                </a:solidFill>
                <a:latin typeface="Times New Roman" pitchFamily="18" charset="0"/>
                <a:cs typeface="Times New Roman" pitchFamily="18" charset="0"/>
              </a:rPr>
              <a:t>عوامل مرتبطة بسوق النقل</a:t>
            </a:r>
            <a:r>
              <a:rPr lang="ar-DZ" sz="3200" b="1" dirty="0" smtClean="0">
                <a:solidFill>
                  <a:srgbClr val="FF0000"/>
                </a:solidFill>
                <a:latin typeface="Times New Roman" pitchFamily="18" charset="0"/>
                <a:cs typeface="Times New Roman" pitchFamily="18" charset="0"/>
              </a:rPr>
              <a:t>( العرض)</a:t>
            </a:r>
            <a:r>
              <a:rPr lang="ar-SA" sz="3200" b="1" dirty="0" smtClean="0">
                <a:solidFill>
                  <a:srgbClr val="FF0000"/>
                </a:solidFill>
                <a:latin typeface="Times New Roman" pitchFamily="18" charset="0"/>
                <a:cs typeface="Times New Roman" pitchFamily="18" charset="0"/>
              </a:rPr>
              <a:t>: </a:t>
            </a:r>
            <a:endParaRPr lang="ar-DZ" sz="3200" b="1" dirty="0" smtClean="0">
              <a:solidFill>
                <a:srgbClr val="FF0000"/>
              </a:solidFill>
              <a:latin typeface="Times New Roman" pitchFamily="18" charset="0"/>
              <a:cs typeface="Times New Roman" pitchFamily="18" charset="0"/>
            </a:endParaRPr>
          </a:p>
          <a:p>
            <a:pPr marL="0" indent="0" algn="just" rtl="1">
              <a:buNone/>
              <a:tabLst>
                <a:tab pos="1379538" algn="l"/>
              </a:tabLst>
            </a:pPr>
            <a:endParaRPr lang="ar-DZ" sz="2800" b="1" dirty="0" smtClean="0">
              <a:latin typeface="Times New Roman" pitchFamily="18" charset="0"/>
              <a:cs typeface="Times New Roman" pitchFamily="18" charset="0"/>
            </a:endParaRPr>
          </a:p>
        </p:txBody>
      </p:sp>
      <p:sp>
        <p:nvSpPr>
          <p:cNvPr id="3" name="Espace réservé du contenu 4"/>
          <p:cNvSpPr txBox="1">
            <a:spLocks/>
          </p:cNvSpPr>
          <p:nvPr/>
        </p:nvSpPr>
        <p:spPr>
          <a:xfrm>
            <a:off x="228600" y="1295400"/>
            <a:ext cx="8686800" cy="685800"/>
          </a:xfrm>
          <a:prstGeom prst="rect">
            <a:avLst/>
          </a:prstGeom>
          <a:solidFill>
            <a:srgbClr val="FF66FF"/>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درجة المنافسة السائدة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(في الوسيلة/ بين الوسائل):</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4" name="Espace réservé du contenu 4"/>
          <p:cNvSpPr txBox="1">
            <a:spLocks/>
          </p:cNvSpPr>
          <p:nvPr/>
        </p:nvSpPr>
        <p:spPr>
          <a:xfrm>
            <a:off x="228600" y="2286000"/>
            <a:ext cx="8686800" cy="990600"/>
          </a:xfrm>
          <a:prstGeom prst="rect">
            <a:avLst/>
          </a:prstGeom>
          <a:solidFill>
            <a:srgbClr val="00FFFF"/>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المنافسة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الوسيلة الواحدة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بين وسائل النقل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يؤدي إلى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أسعار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النقل.</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4"/>
          <p:cNvSpPr txBox="1">
            <a:spLocks/>
          </p:cNvSpPr>
          <p:nvPr/>
        </p:nvSpPr>
        <p:spPr>
          <a:xfrm>
            <a:off x="228600" y="3581400"/>
            <a:ext cx="8686800" cy="990600"/>
          </a:xfrm>
          <a:prstGeom prst="rect">
            <a:avLst/>
          </a:prstGeom>
          <a:solidFill>
            <a:srgbClr val="00FF00"/>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المنافسة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سوق البضاعة المنقولة، يؤدي إلى تفضيل الشاحنين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وسائل نقل سريعة وآمنة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لحفاظ على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حص</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السوق</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ية)، يؤدي إلى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سع</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Rectangle 7"/>
          <p:cNvSpPr/>
          <p:nvPr/>
        </p:nvSpPr>
        <p:spPr>
          <a:xfrm>
            <a:off x="304800" y="4954250"/>
            <a:ext cx="8534400" cy="1446550"/>
          </a:xfrm>
          <a:prstGeom prst="rect">
            <a:avLst/>
          </a:prstGeom>
          <a:solidFill>
            <a:srgbClr val="FFFF00"/>
          </a:solidFill>
        </p:spPr>
        <p:txBody>
          <a:bodyPr wrap="square">
            <a:spAutoFit/>
          </a:bodyPr>
          <a:lstStyle/>
          <a:p>
            <a:pPr algn="just" rtl="1"/>
            <a:r>
              <a:rPr lang="ar-SA" sz="3200" b="1" dirty="0" smtClean="0">
                <a:solidFill>
                  <a:srgbClr val="FF0000"/>
                </a:solidFill>
                <a:latin typeface="Times New Roman" pitchFamily="18" charset="0"/>
                <a:cs typeface="Times New Roman" pitchFamily="18" charset="0"/>
              </a:rPr>
              <a:t>ب- موقع السوق (مسافة النقل): </a:t>
            </a:r>
            <a:endParaRPr lang="ar-DZ" sz="3200" b="1" dirty="0" smtClean="0">
              <a:solidFill>
                <a:srgbClr val="FF0000"/>
              </a:solidFill>
              <a:latin typeface="Times New Roman" pitchFamily="18" charset="0"/>
              <a:cs typeface="Times New Roman" pitchFamily="18" charset="0"/>
            </a:endParaRPr>
          </a:p>
          <a:p>
            <a:pPr algn="just" rtl="1"/>
            <a:r>
              <a:rPr lang="ar-DZ" sz="2800" b="1" dirty="0" smtClean="0">
                <a:latin typeface="Times New Roman" pitchFamily="18" charset="0"/>
                <a:cs typeface="Times New Roman" pitchFamily="18" charset="0"/>
              </a:rPr>
              <a:t>↑ مسافة نقل البضاعة يؤدي إلى ↑ </a:t>
            </a:r>
            <a:r>
              <a:rPr lang="ar-SA" sz="2800" b="1" dirty="0" smtClean="0">
                <a:latin typeface="Times New Roman" pitchFamily="18" charset="0"/>
                <a:cs typeface="Times New Roman" pitchFamily="18" charset="0"/>
              </a:rPr>
              <a:t>تكلفة النقل والشحن</a:t>
            </a:r>
            <a:r>
              <a:rPr lang="ar-DZ" sz="2800" b="1" dirty="0" smtClean="0">
                <a:latin typeface="Times New Roman" pitchFamily="18" charset="0"/>
                <a:cs typeface="Times New Roman" pitchFamily="18" charset="0"/>
              </a:rPr>
              <a:t>، وبالتالي ↑ أسعار النقل.</a:t>
            </a:r>
            <a:r>
              <a:rPr lang="ar-SA" sz="2800" b="1" dirty="0" smtClean="0">
                <a:latin typeface="Times New Roman" pitchFamily="18" charset="0"/>
                <a:cs typeface="Times New Roman" pitchFamily="18" charset="0"/>
              </a:rPr>
              <a:t> </a:t>
            </a:r>
            <a:endParaRPr lang="ar-DZ" sz="2800" b="1" dirty="0" smtClean="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34405"/>
            <a:ext cx="8458200" cy="1446550"/>
          </a:xfrm>
          <a:prstGeom prst="rect">
            <a:avLst/>
          </a:prstGeom>
        </p:spPr>
        <p:txBody>
          <a:bodyPr wrap="square">
            <a:spAutoFit/>
          </a:bodyPr>
          <a:lstStyle/>
          <a:p>
            <a:pPr lvl="0" algn="just" rtl="1">
              <a:buClr>
                <a:srgbClr val="FF0000"/>
              </a:buClr>
              <a:buSzPct val="75000"/>
            </a:pPr>
            <a:r>
              <a:rPr lang="ar-DZ" sz="3200" b="1" dirty="0" smtClean="0">
                <a:solidFill>
                  <a:srgbClr val="FF0000"/>
                </a:solidFill>
                <a:latin typeface="Times New Roman" pitchFamily="18" charset="0"/>
                <a:cs typeface="Times New Roman" pitchFamily="18" charset="0"/>
              </a:rPr>
              <a:t>1. </a:t>
            </a:r>
            <a:r>
              <a:rPr lang="ar-SA" sz="3200" b="1" dirty="0" smtClean="0">
                <a:solidFill>
                  <a:srgbClr val="FF0000"/>
                </a:solidFill>
                <a:latin typeface="Times New Roman" pitchFamily="18" charset="0"/>
                <a:cs typeface="Times New Roman" pitchFamily="18" charset="0"/>
              </a:rPr>
              <a:t>السعر الموحد: </a:t>
            </a:r>
            <a:endParaRPr lang="ar-DZ" sz="3200" b="1" dirty="0" smtClean="0">
              <a:solidFill>
                <a:srgbClr val="FF0000"/>
              </a:solidFill>
              <a:latin typeface="Times New Roman" pitchFamily="18" charset="0"/>
              <a:cs typeface="Times New Roman" pitchFamily="18" charset="0"/>
            </a:endParaRPr>
          </a:p>
          <a:p>
            <a:pPr lvl="0" algn="just" rtl="1">
              <a:buClr>
                <a:srgbClr val="FF0000"/>
              </a:buClr>
              <a:buSzPct val="75000"/>
            </a:pPr>
            <a:r>
              <a:rPr lang="ar-DZ" sz="2800" b="1" dirty="0" smtClean="0">
                <a:solidFill>
                  <a:srgbClr val="FF0000"/>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لا يتغير سعر </a:t>
            </a:r>
            <a:r>
              <a:rPr lang="ar-DZ" sz="2800" b="1" dirty="0" smtClean="0">
                <a:latin typeface="Times New Roman" pitchFamily="18" charset="0"/>
                <a:cs typeface="Times New Roman" pitchFamily="18" charset="0"/>
              </a:rPr>
              <a:t>النقل </a:t>
            </a:r>
            <a:r>
              <a:rPr lang="ar-SA" sz="2800" b="1" dirty="0" smtClean="0">
                <a:latin typeface="Times New Roman" pitchFamily="18" charset="0"/>
                <a:cs typeface="Times New Roman" pitchFamily="18" charset="0"/>
              </a:rPr>
              <a:t>مع طول أو قصر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مسافة، يطبق في المسافات القصيرة داخل المدن</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النقل العام الحضري</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endParaRPr lang="fr-FR" sz="2800" b="1" dirty="0" smtClean="0">
              <a:latin typeface="Times New Roman" pitchFamily="18" charset="0"/>
              <a:cs typeface="Times New Roman" pitchFamily="18" charset="0"/>
            </a:endParaRPr>
          </a:p>
        </p:txBody>
      </p:sp>
      <p:grpSp>
        <p:nvGrpSpPr>
          <p:cNvPr id="12" name="Group 2"/>
          <p:cNvGrpSpPr>
            <a:grpSpLocks/>
          </p:cNvGrpSpPr>
          <p:nvPr/>
        </p:nvGrpSpPr>
        <p:grpSpPr bwMode="auto">
          <a:xfrm>
            <a:off x="2528478" y="3270589"/>
            <a:ext cx="3872322" cy="2749211"/>
            <a:chOff x="810" y="690"/>
            <a:chExt cx="4936" cy="2716"/>
          </a:xfrm>
        </p:grpSpPr>
        <p:cxnSp>
          <p:nvCxnSpPr>
            <p:cNvPr id="13" name="AutoShape 3"/>
            <p:cNvCxnSpPr>
              <a:cxnSpLocks noChangeShapeType="1"/>
            </p:cNvCxnSpPr>
            <p:nvPr/>
          </p:nvCxnSpPr>
          <p:spPr bwMode="auto">
            <a:xfrm>
              <a:off x="1260" y="3406"/>
              <a:ext cx="4020" cy="0"/>
            </a:xfrm>
            <a:prstGeom prst="straightConnector1">
              <a:avLst/>
            </a:prstGeom>
            <a:noFill/>
            <a:ln w="31750">
              <a:solidFill>
                <a:srgbClr val="000000"/>
              </a:solidFill>
              <a:round/>
              <a:headEnd/>
              <a:tailEnd type="triangle" w="med" len="med"/>
            </a:ln>
          </p:spPr>
        </p:cxnSp>
        <p:cxnSp>
          <p:nvCxnSpPr>
            <p:cNvPr id="14" name="AutoShape 4"/>
            <p:cNvCxnSpPr>
              <a:cxnSpLocks noChangeShapeType="1"/>
            </p:cNvCxnSpPr>
            <p:nvPr/>
          </p:nvCxnSpPr>
          <p:spPr bwMode="auto">
            <a:xfrm flipV="1">
              <a:off x="1260" y="1260"/>
              <a:ext cx="1" cy="2146"/>
            </a:xfrm>
            <a:prstGeom prst="straightConnector1">
              <a:avLst/>
            </a:prstGeom>
            <a:noFill/>
            <a:ln w="31750">
              <a:solidFill>
                <a:srgbClr val="000000"/>
              </a:solidFill>
              <a:round/>
              <a:headEnd/>
              <a:tailEnd type="triangle" w="med" len="med"/>
            </a:ln>
          </p:spPr>
        </p:cxnSp>
        <p:cxnSp>
          <p:nvCxnSpPr>
            <p:cNvPr id="15" name="AutoShape 5"/>
            <p:cNvCxnSpPr>
              <a:cxnSpLocks noChangeShapeType="1"/>
            </p:cNvCxnSpPr>
            <p:nvPr/>
          </p:nvCxnSpPr>
          <p:spPr bwMode="auto">
            <a:xfrm>
              <a:off x="1260" y="2190"/>
              <a:ext cx="4020" cy="0"/>
            </a:xfrm>
            <a:prstGeom prst="straightConnector1">
              <a:avLst/>
            </a:prstGeom>
            <a:noFill/>
            <a:ln w="38100">
              <a:solidFill>
                <a:srgbClr val="C00000"/>
              </a:solidFill>
              <a:prstDash val="dash"/>
              <a:round/>
              <a:headEnd/>
              <a:tailEnd/>
            </a:ln>
          </p:spPr>
        </p:cxnSp>
        <p:sp>
          <p:nvSpPr>
            <p:cNvPr id="16" name="Text Box 6"/>
            <p:cNvSpPr txBox="1">
              <a:spLocks noChangeArrowheads="1"/>
            </p:cNvSpPr>
            <p:nvPr/>
          </p:nvSpPr>
          <p:spPr bwMode="auto">
            <a:xfrm>
              <a:off x="4695" y="2892"/>
              <a:ext cx="1051" cy="434"/>
            </a:xfrm>
            <a:prstGeom prst="rect">
              <a:avLst/>
            </a:prstGeom>
            <a:solidFill>
              <a:schemeClr val="bg1">
                <a:lumMod val="85000"/>
              </a:schemeClr>
            </a:solidFill>
            <a:ln w="317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مسافة</a:t>
              </a:r>
              <a:endParaRPr kumimoji="0" lang="fr-FR" sz="2400" b="0" i="0" u="none" strike="noStrike" cap="none" normalizeH="0" baseline="0" dirty="0" smtClean="0">
                <a:ln>
                  <a:noFill/>
                </a:ln>
                <a:effectLst/>
                <a:latin typeface="Arial" pitchFamily="34" charset="0"/>
                <a:cs typeface="Arial" pitchFamily="34" charset="0"/>
              </a:endParaRPr>
            </a:p>
          </p:txBody>
        </p:sp>
        <p:sp>
          <p:nvSpPr>
            <p:cNvPr id="17" name="Text Box 7"/>
            <p:cNvSpPr txBox="1">
              <a:spLocks noChangeArrowheads="1"/>
            </p:cNvSpPr>
            <p:nvPr/>
          </p:nvSpPr>
          <p:spPr bwMode="auto">
            <a:xfrm>
              <a:off x="810" y="690"/>
              <a:ext cx="2623" cy="510"/>
            </a:xfrm>
            <a:prstGeom prst="rect">
              <a:avLst/>
            </a:prstGeom>
            <a:solidFill>
              <a:schemeClr val="bg1">
                <a:lumMod val="95000"/>
              </a:schemeClr>
            </a:solidFill>
            <a:ln w="317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سعر النقل لطن كم</a:t>
              </a:r>
              <a:endParaRPr kumimoji="0" lang="fr-FR" sz="3200" b="0" i="0" u="none" strike="noStrike" cap="none" normalizeH="0" baseline="0" dirty="0" smtClean="0">
                <a:ln>
                  <a:noFill/>
                </a:ln>
                <a:effectLst/>
                <a:latin typeface="Arial" pitchFamily="34" charset="0"/>
                <a:cs typeface="Arial" pitchFamily="34" charset="0"/>
              </a:endParaRPr>
            </a:p>
          </p:txBody>
        </p:sp>
        <p:sp>
          <p:nvSpPr>
            <p:cNvPr id="18" name="Text Box 8"/>
            <p:cNvSpPr txBox="1">
              <a:spLocks noChangeArrowheads="1"/>
            </p:cNvSpPr>
            <p:nvPr/>
          </p:nvSpPr>
          <p:spPr bwMode="auto">
            <a:xfrm>
              <a:off x="3639" y="690"/>
              <a:ext cx="1930" cy="510"/>
            </a:xfrm>
            <a:prstGeom prst="rect">
              <a:avLst/>
            </a:prstGeom>
            <a:solidFill>
              <a:srgbClr val="FFC000"/>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تسعير موحد</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9" name="Rectangle 18"/>
          <p:cNvSpPr/>
          <p:nvPr/>
        </p:nvSpPr>
        <p:spPr>
          <a:xfrm>
            <a:off x="2438400" y="762000"/>
            <a:ext cx="4576894" cy="584775"/>
          </a:xfrm>
          <a:prstGeom prst="rect">
            <a:avLst/>
          </a:prstGeom>
        </p:spPr>
        <p:txBody>
          <a:bodyPr wrap="none">
            <a:spAutoFit/>
          </a:bodyPr>
          <a:lstStyle/>
          <a:p>
            <a:pPr algn="ctr" rtl="1"/>
            <a:r>
              <a:rPr lang="ar-DZ" sz="3200" b="1" dirty="0" smtClean="0">
                <a:solidFill>
                  <a:srgbClr val="FF0000"/>
                </a:solidFill>
                <a:latin typeface="Times New Roman" pitchFamily="18" charset="0"/>
                <a:cs typeface="Times New Roman" pitchFamily="18" charset="0"/>
              </a:rPr>
              <a:t>أنواع تسعير</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النقل حسب المسافة:</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2667000" y="3200400"/>
            <a:ext cx="3818571" cy="2845840"/>
            <a:chOff x="6345" y="675"/>
            <a:chExt cx="4431" cy="2731"/>
          </a:xfrm>
        </p:grpSpPr>
        <p:cxnSp>
          <p:nvCxnSpPr>
            <p:cNvPr id="5" name="AutoShape 10"/>
            <p:cNvCxnSpPr>
              <a:cxnSpLocks noChangeShapeType="1"/>
            </p:cNvCxnSpPr>
            <p:nvPr/>
          </p:nvCxnSpPr>
          <p:spPr bwMode="auto">
            <a:xfrm flipV="1">
              <a:off x="6705" y="1155"/>
              <a:ext cx="0" cy="2251"/>
            </a:xfrm>
            <a:prstGeom prst="straightConnector1">
              <a:avLst/>
            </a:prstGeom>
            <a:noFill/>
            <a:ln w="31750">
              <a:solidFill>
                <a:srgbClr val="000000"/>
              </a:solidFill>
              <a:round/>
              <a:headEnd/>
              <a:tailEnd type="triangle" w="med" len="med"/>
            </a:ln>
          </p:spPr>
        </p:cxnSp>
        <p:cxnSp>
          <p:nvCxnSpPr>
            <p:cNvPr id="6" name="AutoShape 11"/>
            <p:cNvCxnSpPr>
              <a:cxnSpLocks noChangeShapeType="1"/>
            </p:cNvCxnSpPr>
            <p:nvPr/>
          </p:nvCxnSpPr>
          <p:spPr bwMode="auto">
            <a:xfrm>
              <a:off x="6705" y="3406"/>
              <a:ext cx="3450" cy="0"/>
            </a:xfrm>
            <a:prstGeom prst="straightConnector1">
              <a:avLst/>
            </a:prstGeom>
            <a:noFill/>
            <a:ln w="31750">
              <a:solidFill>
                <a:srgbClr val="000000"/>
              </a:solidFill>
              <a:round/>
              <a:headEnd/>
              <a:tailEnd type="triangle" w="med" len="med"/>
            </a:ln>
          </p:spPr>
        </p:cxnSp>
        <p:sp>
          <p:nvSpPr>
            <p:cNvPr id="7" name="Text Box 12"/>
            <p:cNvSpPr txBox="1">
              <a:spLocks noChangeArrowheads="1"/>
            </p:cNvSpPr>
            <p:nvPr/>
          </p:nvSpPr>
          <p:spPr bwMode="auto">
            <a:xfrm>
              <a:off x="9360" y="2869"/>
              <a:ext cx="948" cy="390"/>
            </a:xfrm>
            <a:prstGeom prst="rect">
              <a:avLst/>
            </a:prstGeom>
            <a:solidFill>
              <a:schemeClr val="bg1">
                <a:lumMod val="75000"/>
              </a:schemeClr>
            </a:solidFill>
            <a:ln w="31750">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مسافة</a:t>
              </a:r>
              <a:endParaRPr kumimoji="0" lang="fr-FR" sz="3200" b="0" i="0" u="none" strike="noStrike" cap="none" normalizeH="0" baseline="0" dirty="0" smtClean="0">
                <a:ln>
                  <a:noFill/>
                </a:ln>
                <a:effectLst/>
                <a:latin typeface="Arial" pitchFamily="34" charset="0"/>
                <a:cs typeface="Arial" pitchFamily="34" charset="0"/>
              </a:endParaRPr>
            </a:p>
          </p:txBody>
        </p:sp>
        <p:sp>
          <p:nvSpPr>
            <p:cNvPr id="8" name="Text Box 13"/>
            <p:cNvSpPr txBox="1">
              <a:spLocks noChangeArrowheads="1"/>
            </p:cNvSpPr>
            <p:nvPr/>
          </p:nvSpPr>
          <p:spPr bwMode="auto">
            <a:xfrm>
              <a:off x="6345" y="675"/>
              <a:ext cx="2308" cy="495"/>
            </a:xfrm>
            <a:prstGeom prst="rect">
              <a:avLst/>
            </a:prstGeom>
            <a:solidFill>
              <a:schemeClr val="bg1">
                <a:lumMod val="85000"/>
              </a:schemeClr>
            </a:solidFill>
            <a:ln w="317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سعر النقل لطن كم</a:t>
              </a:r>
              <a:endParaRPr kumimoji="0" lang="fr-FR" sz="2400" b="1"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endParaRPr>
            </a:p>
          </p:txBody>
        </p:sp>
        <p:cxnSp>
          <p:nvCxnSpPr>
            <p:cNvPr id="9" name="AutoShape 14"/>
            <p:cNvCxnSpPr>
              <a:cxnSpLocks noChangeShapeType="1"/>
            </p:cNvCxnSpPr>
            <p:nvPr/>
          </p:nvCxnSpPr>
          <p:spPr bwMode="auto">
            <a:xfrm flipV="1">
              <a:off x="6705" y="1815"/>
              <a:ext cx="3345" cy="1591"/>
            </a:xfrm>
            <a:prstGeom prst="straightConnector1">
              <a:avLst/>
            </a:prstGeom>
            <a:noFill/>
            <a:ln w="38100">
              <a:solidFill>
                <a:srgbClr val="C00000"/>
              </a:solidFill>
              <a:round/>
              <a:headEnd/>
              <a:tailEnd/>
            </a:ln>
          </p:spPr>
        </p:cxnSp>
        <p:sp>
          <p:nvSpPr>
            <p:cNvPr id="10" name="Text Box 15"/>
            <p:cNvSpPr txBox="1">
              <a:spLocks noChangeArrowheads="1"/>
            </p:cNvSpPr>
            <p:nvPr/>
          </p:nvSpPr>
          <p:spPr bwMode="auto">
            <a:xfrm>
              <a:off x="8793" y="692"/>
              <a:ext cx="1983" cy="495"/>
            </a:xfrm>
            <a:prstGeom prst="rect">
              <a:avLst/>
            </a:prstGeom>
            <a:solidFill>
              <a:srgbClr val="FFC000"/>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تسعير تناسبي</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1" name="Rectangle 10"/>
          <p:cNvSpPr/>
          <p:nvPr/>
        </p:nvSpPr>
        <p:spPr>
          <a:xfrm>
            <a:off x="457200" y="1372850"/>
            <a:ext cx="8305800" cy="1446550"/>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2. </a:t>
            </a:r>
            <a:r>
              <a:rPr lang="ar-SA" sz="3200" b="1" dirty="0" smtClean="0">
                <a:solidFill>
                  <a:srgbClr val="FF0000"/>
                </a:solidFill>
                <a:latin typeface="Times New Roman" pitchFamily="18" charset="0"/>
                <a:cs typeface="Times New Roman" pitchFamily="18" charset="0"/>
              </a:rPr>
              <a:t>السعر التناسبي: </a:t>
            </a:r>
            <a:endParaRPr lang="ar-DZ" sz="3200" b="1" dirty="0" smtClean="0">
              <a:solidFill>
                <a:srgbClr val="FF0000"/>
              </a:solidFill>
              <a:latin typeface="Times New Roman" pitchFamily="18" charset="0"/>
              <a:cs typeface="Times New Roman" pitchFamily="18" charset="0"/>
            </a:endParaRPr>
          </a:p>
          <a:p>
            <a:pPr algn="just" rtl="1"/>
            <a:r>
              <a:rPr lang="ar-SA" sz="2800" b="1" dirty="0" smtClean="0">
                <a:latin typeface="Times New Roman" pitchFamily="18" charset="0"/>
                <a:cs typeface="Times New Roman" pitchFamily="18" charset="0"/>
              </a:rPr>
              <a:t>تزداد أسعار النقل مع طول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مسافة بنفس النسبة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يطبق في المسافات الطويلة نسبيا بين المدن. </a:t>
            </a:r>
            <a:endParaRPr lang="fr-FR" sz="2800" dirty="0"/>
          </a:p>
        </p:txBody>
      </p:sp>
      <p:sp>
        <p:nvSpPr>
          <p:cNvPr id="12" name="Rectangle 11"/>
          <p:cNvSpPr/>
          <p:nvPr/>
        </p:nvSpPr>
        <p:spPr>
          <a:xfrm>
            <a:off x="2438400" y="685800"/>
            <a:ext cx="4576894" cy="584775"/>
          </a:xfrm>
          <a:prstGeom prst="rect">
            <a:avLst/>
          </a:prstGeom>
        </p:spPr>
        <p:txBody>
          <a:bodyPr wrap="none">
            <a:spAutoFit/>
          </a:bodyPr>
          <a:lstStyle/>
          <a:p>
            <a:pPr algn="ctr" rtl="1"/>
            <a:r>
              <a:rPr lang="ar-DZ" sz="3200" b="1" dirty="0" smtClean="0">
                <a:solidFill>
                  <a:srgbClr val="FF0000"/>
                </a:solidFill>
                <a:latin typeface="Times New Roman" pitchFamily="18" charset="0"/>
                <a:cs typeface="Times New Roman" pitchFamily="18" charset="0"/>
              </a:rPr>
              <a:t>أنواع تسعير</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النقل حسب المسافة:</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p:cNvGrpSpPr>
          <p:nvPr/>
        </p:nvGrpSpPr>
        <p:grpSpPr bwMode="auto">
          <a:xfrm>
            <a:off x="2367619" y="3235779"/>
            <a:ext cx="4414181" cy="2936421"/>
            <a:chOff x="424" y="4095"/>
            <a:chExt cx="5488" cy="2730"/>
          </a:xfrm>
        </p:grpSpPr>
        <p:cxnSp>
          <p:nvCxnSpPr>
            <p:cNvPr id="5" name="AutoShape 17"/>
            <p:cNvCxnSpPr>
              <a:cxnSpLocks noChangeShapeType="1"/>
            </p:cNvCxnSpPr>
            <p:nvPr/>
          </p:nvCxnSpPr>
          <p:spPr bwMode="auto">
            <a:xfrm flipV="1">
              <a:off x="1095" y="4545"/>
              <a:ext cx="0" cy="2280"/>
            </a:xfrm>
            <a:prstGeom prst="straightConnector1">
              <a:avLst/>
            </a:prstGeom>
            <a:noFill/>
            <a:ln w="31750">
              <a:solidFill>
                <a:srgbClr val="000000"/>
              </a:solidFill>
              <a:round/>
              <a:headEnd/>
              <a:tailEnd type="triangle" w="med" len="med"/>
            </a:ln>
          </p:spPr>
        </p:cxnSp>
        <p:cxnSp>
          <p:nvCxnSpPr>
            <p:cNvPr id="6" name="AutoShape 18"/>
            <p:cNvCxnSpPr>
              <a:cxnSpLocks noChangeShapeType="1"/>
            </p:cNvCxnSpPr>
            <p:nvPr/>
          </p:nvCxnSpPr>
          <p:spPr bwMode="auto">
            <a:xfrm>
              <a:off x="1095" y="6825"/>
              <a:ext cx="3929" cy="0"/>
            </a:xfrm>
            <a:prstGeom prst="straightConnector1">
              <a:avLst/>
            </a:prstGeom>
            <a:noFill/>
            <a:ln w="31750">
              <a:solidFill>
                <a:srgbClr val="000000"/>
              </a:solidFill>
              <a:round/>
              <a:headEnd/>
              <a:tailEnd type="triangle" w="med" len="med"/>
            </a:ln>
          </p:spPr>
        </p:cxnSp>
        <p:sp>
          <p:nvSpPr>
            <p:cNvPr id="7" name="Text Box 19"/>
            <p:cNvSpPr txBox="1">
              <a:spLocks noChangeArrowheads="1"/>
            </p:cNvSpPr>
            <p:nvPr/>
          </p:nvSpPr>
          <p:spPr bwMode="auto">
            <a:xfrm>
              <a:off x="4585" y="6266"/>
              <a:ext cx="1097" cy="450"/>
            </a:xfrm>
            <a:prstGeom prst="rect">
              <a:avLst/>
            </a:prstGeom>
            <a:solidFill>
              <a:schemeClr val="bg1">
                <a:lumMod val="85000"/>
              </a:schemeClr>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مسافة</a:t>
              </a:r>
              <a:endParaRPr kumimoji="0" lang="fr-FR" sz="3200" b="0" i="0" u="none" strike="noStrike" cap="none" normalizeH="0" baseline="0" dirty="0" smtClean="0">
                <a:ln>
                  <a:noFill/>
                </a:ln>
                <a:effectLst/>
                <a:latin typeface="Arial" pitchFamily="34" charset="0"/>
                <a:cs typeface="Arial" pitchFamily="34" charset="0"/>
              </a:endParaRPr>
            </a:p>
          </p:txBody>
        </p:sp>
        <p:sp>
          <p:nvSpPr>
            <p:cNvPr id="8" name="Text Box 20"/>
            <p:cNvSpPr txBox="1">
              <a:spLocks noChangeArrowheads="1"/>
            </p:cNvSpPr>
            <p:nvPr/>
          </p:nvSpPr>
          <p:spPr bwMode="auto">
            <a:xfrm>
              <a:off x="424" y="4095"/>
              <a:ext cx="2421" cy="450"/>
            </a:xfrm>
            <a:prstGeom prst="rect">
              <a:avLst/>
            </a:prstGeom>
            <a:solidFill>
              <a:schemeClr val="bg1">
                <a:lumMod val="85000"/>
              </a:schemeClr>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سعر النقل لطن كم</a:t>
              </a:r>
              <a:endParaRPr kumimoji="0" lang="fr-FR" sz="2400" b="1"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endParaRPr>
            </a:p>
          </p:txBody>
        </p:sp>
        <p:sp>
          <p:nvSpPr>
            <p:cNvPr id="9" name="Arc 21"/>
            <p:cNvSpPr>
              <a:spLocks/>
            </p:cNvSpPr>
            <p:nvPr/>
          </p:nvSpPr>
          <p:spPr bwMode="auto">
            <a:xfrm rot="10707326" flipV="1">
              <a:off x="1097" y="4933"/>
              <a:ext cx="3495" cy="183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10" name="Text Box 22"/>
            <p:cNvSpPr txBox="1">
              <a:spLocks noChangeArrowheads="1"/>
            </p:cNvSpPr>
            <p:nvPr/>
          </p:nvSpPr>
          <p:spPr bwMode="auto">
            <a:xfrm>
              <a:off x="3033" y="4095"/>
              <a:ext cx="2879" cy="45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سعر تناسبي متناقص</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1" name="Rectangle 10"/>
          <p:cNvSpPr/>
          <p:nvPr/>
        </p:nvSpPr>
        <p:spPr>
          <a:xfrm>
            <a:off x="381000" y="1143000"/>
            <a:ext cx="8305800" cy="1877437"/>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 3. </a:t>
            </a:r>
            <a:r>
              <a:rPr lang="ar-SA" sz="3200" b="1" dirty="0" smtClean="0">
                <a:solidFill>
                  <a:srgbClr val="FF0000"/>
                </a:solidFill>
                <a:latin typeface="Times New Roman" pitchFamily="18" charset="0"/>
                <a:cs typeface="Times New Roman" pitchFamily="18" charset="0"/>
              </a:rPr>
              <a:t>السعر التناسبي المتناقص:</a:t>
            </a:r>
            <a:r>
              <a:rPr lang="ar-DZ" sz="3200" b="1" dirty="0" smtClean="0">
                <a:latin typeface="Times New Roman" pitchFamily="18" charset="0"/>
                <a:cs typeface="Times New Roman" pitchFamily="18" charset="0"/>
              </a:rPr>
              <a:t> </a:t>
            </a:r>
          </a:p>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يتزايد سعر النقل مع زيادة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مسافة بمعدل متناقص، السعر المتوسط لكل طن</a:t>
            </a:r>
            <a:r>
              <a:rPr lang="fr-FR"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كم </a:t>
            </a:r>
            <a:r>
              <a:rPr lang="ar-SA" sz="2800" b="1" dirty="0" smtClean="0">
                <a:latin typeface="Times New Roman" pitchFamily="18" charset="0"/>
                <a:cs typeface="Times New Roman" pitchFamily="18" charset="0"/>
              </a:rPr>
              <a:t>أو</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راكب/كم</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أقل للمسافات الطويلة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يطبق في حالة وجود منافسة لوسيلة النقل مع الوسائل الأخرى.</a:t>
            </a:r>
            <a:endParaRPr lang="fr-FR" sz="2800" dirty="0"/>
          </a:p>
        </p:txBody>
      </p:sp>
      <p:sp>
        <p:nvSpPr>
          <p:cNvPr id="12" name="Rectangle 11"/>
          <p:cNvSpPr/>
          <p:nvPr/>
        </p:nvSpPr>
        <p:spPr>
          <a:xfrm>
            <a:off x="2438400" y="533400"/>
            <a:ext cx="4576894" cy="584775"/>
          </a:xfrm>
          <a:prstGeom prst="rect">
            <a:avLst/>
          </a:prstGeom>
        </p:spPr>
        <p:txBody>
          <a:bodyPr wrap="none">
            <a:spAutoFit/>
          </a:bodyPr>
          <a:lstStyle/>
          <a:p>
            <a:pPr algn="ctr" rtl="1"/>
            <a:r>
              <a:rPr lang="ar-DZ" sz="3200" b="1" dirty="0" smtClean="0">
                <a:solidFill>
                  <a:srgbClr val="FF0000"/>
                </a:solidFill>
                <a:latin typeface="Times New Roman" pitchFamily="18" charset="0"/>
                <a:cs typeface="Times New Roman" pitchFamily="18" charset="0"/>
              </a:rPr>
              <a:t>أنواع تسعير</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النقل حسب المسافة:</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590800" y="3384002"/>
            <a:ext cx="3886727" cy="2864398"/>
            <a:chOff x="6465" y="3990"/>
            <a:chExt cx="4114" cy="2835"/>
          </a:xfrm>
        </p:grpSpPr>
        <p:cxnSp>
          <p:nvCxnSpPr>
            <p:cNvPr id="1048" name="AutoShape 24"/>
            <p:cNvCxnSpPr>
              <a:cxnSpLocks noChangeShapeType="1"/>
            </p:cNvCxnSpPr>
            <p:nvPr/>
          </p:nvCxnSpPr>
          <p:spPr bwMode="auto">
            <a:xfrm flipV="1">
              <a:off x="6705" y="4470"/>
              <a:ext cx="0" cy="2355"/>
            </a:xfrm>
            <a:prstGeom prst="straightConnector1">
              <a:avLst/>
            </a:prstGeom>
            <a:noFill/>
            <a:ln w="31750">
              <a:solidFill>
                <a:srgbClr val="000000"/>
              </a:solidFill>
              <a:round/>
              <a:headEnd/>
              <a:tailEnd type="triangle" w="med" len="med"/>
            </a:ln>
          </p:spPr>
        </p:cxnSp>
        <p:cxnSp>
          <p:nvCxnSpPr>
            <p:cNvPr id="1049" name="AutoShape 25"/>
            <p:cNvCxnSpPr>
              <a:cxnSpLocks noChangeShapeType="1"/>
            </p:cNvCxnSpPr>
            <p:nvPr/>
          </p:nvCxnSpPr>
          <p:spPr bwMode="auto">
            <a:xfrm>
              <a:off x="6705" y="6825"/>
              <a:ext cx="3450" cy="0"/>
            </a:xfrm>
            <a:prstGeom prst="straightConnector1">
              <a:avLst/>
            </a:prstGeom>
            <a:noFill/>
            <a:ln w="31750">
              <a:solidFill>
                <a:srgbClr val="000000"/>
              </a:solidFill>
              <a:round/>
              <a:headEnd/>
              <a:tailEnd type="triangle" w="med" len="med"/>
            </a:ln>
          </p:spPr>
        </p:cxnSp>
        <p:cxnSp>
          <p:nvCxnSpPr>
            <p:cNvPr id="1050" name="AutoShape 26"/>
            <p:cNvCxnSpPr>
              <a:cxnSpLocks noChangeShapeType="1"/>
            </p:cNvCxnSpPr>
            <p:nvPr/>
          </p:nvCxnSpPr>
          <p:spPr bwMode="auto">
            <a:xfrm>
              <a:off x="6705" y="6345"/>
              <a:ext cx="810" cy="0"/>
            </a:xfrm>
            <a:prstGeom prst="straightConnector1">
              <a:avLst/>
            </a:prstGeom>
            <a:noFill/>
            <a:ln w="38100">
              <a:solidFill>
                <a:srgbClr val="C00000"/>
              </a:solidFill>
              <a:round/>
              <a:headEnd/>
              <a:tailEnd/>
            </a:ln>
          </p:spPr>
        </p:cxnSp>
        <p:cxnSp>
          <p:nvCxnSpPr>
            <p:cNvPr id="1051" name="AutoShape 27"/>
            <p:cNvCxnSpPr>
              <a:cxnSpLocks noChangeShapeType="1"/>
            </p:cNvCxnSpPr>
            <p:nvPr/>
          </p:nvCxnSpPr>
          <p:spPr bwMode="auto">
            <a:xfrm flipV="1">
              <a:off x="7515" y="5820"/>
              <a:ext cx="0" cy="525"/>
            </a:xfrm>
            <a:prstGeom prst="straightConnector1">
              <a:avLst/>
            </a:prstGeom>
            <a:noFill/>
            <a:ln w="38100">
              <a:solidFill>
                <a:srgbClr val="C00000"/>
              </a:solidFill>
              <a:round/>
              <a:headEnd/>
              <a:tailEnd/>
            </a:ln>
          </p:spPr>
        </p:cxnSp>
        <p:cxnSp>
          <p:nvCxnSpPr>
            <p:cNvPr id="1052" name="AutoShape 28"/>
            <p:cNvCxnSpPr>
              <a:cxnSpLocks noChangeShapeType="1"/>
            </p:cNvCxnSpPr>
            <p:nvPr/>
          </p:nvCxnSpPr>
          <p:spPr bwMode="auto">
            <a:xfrm>
              <a:off x="7515" y="5820"/>
              <a:ext cx="840" cy="0"/>
            </a:xfrm>
            <a:prstGeom prst="straightConnector1">
              <a:avLst/>
            </a:prstGeom>
            <a:noFill/>
            <a:ln w="38100">
              <a:solidFill>
                <a:srgbClr val="C00000"/>
              </a:solidFill>
              <a:round/>
              <a:headEnd/>
              <a:tailEnd/>
            </a:ln>
          </p:spPr>
        </p:cxnSp>
        <p:cxnSp>
          <p:nvCxnSpPr>
            <p:cNvPr id="1053" name="AutoShape 29"/>
            <p:cNvCxnSpPr>
              <a:cxnSpLocks noChangeShapeType="1"/>
            </p:cNvCxnSpPr>
            <p:nvPr/>
          </p:nvCxnSpPr>
          <p:spPr bwMode="auto">
            <a:xfrm flipV="1">
              <a:off x="8355" y="5520"/>
              <a:ext cx="0" cy="300"/>
            </a:xfrm>
            <a:prstGeom prst="straightConnector1">
              <a:avLst/>
            </a:prstGeom>
            <a:noFill/>
            <a:ln w="38100">
              <a:solidFill>
                <a:srgbClr val="C00000"/>
              </a:solidFill>
              <a:round/>
              <a:headEnd/>
              <a:tailEnd/>
            </a:ln>
          </p:spPr>
        </p:cxnSp>
        <p:cxnSp>
          <p:nvCxnSpPr>
            <p:cNvPr id="1054" name="AutoShape 30"/>
            <p:cNvCxnSpPr>
              <a:cxnSpLocks noChangeShapeType="1"/>
            </p:cNvCxnSpPr>
            <p:nvPr/>
          </p:nvCxnSpPr>
          <p:spPr bwMode="auto">
            <a:xfrm>
              <a:off x="8355" y="5520"/>
              <a:ext cx="870" cy="0"/>
            </a:xfrm>
            <a:prstGeom prst="straightConnector1">
              <a:avLst/>
            </a:prstGeom>
            <a:noFill/>
            <a:ln w="38100">
              <a:solidFill>
                <a:srgbClr val="C00000"/>
              </a:solidFill>
              <a:round/>
              <a:headEnd/>
              <a:tailEnd/>
            </a:ln>
          </p:spPr>
        </p:cxnSp>
        <p:sp>
          <p:nvSpPr>
            <p:cNvPr id="1055" name="Text Box 31"/>
            <p:cNvSpPr txBox="1">
              <a:spLocks noChangeArrowheads="1"/>
            </p:cNvSpPr>
            <p:nvPr/>
          </p:nvSpPr>
          <p:spPr bwMode="auto">
            <a:xfrm>
              <a:off x="9497" y="6255"/>
              <a:ext cx="883" cy="450"/>
            </a:xfrm>
            <a:prstGeom prst="rect">
              <a:avLst/>
            </a:prstGeom>
            <a:solidFill>
              <a:schemeClr val="bg1">
                <a:lumMod val="75000"/>
              </a:schemeClr>
            </a:solidFill>
            <a:ln w="31750">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مسافة</a:t>
              </a:r>
              <a:endParaRPr kumimoji="0" lang="fr-FR" sz="2400" b="1"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endParaRPr>
            </a:p>
          </p:txBody>
        </p:sp>
        <p:sp>
          <p:nvSpPr>
            <p:cNvPr id="1056" name="Text Box 32"/>
            <p:cNvSpPr txBox="1">
              <a:spLocks noChangeArrowheads="1"/>
            </p:cNvSpPr>
            <p:nvPr/>
          </p:nvSpPr>
          <p:spPr bwMode="auto">
            <a:xfrm>
              <a:off x="6465" y="3990"/>
              <a:ext cx="2070" cy="450"/>
            </a:xfrm>
            <a:prstGeom prst="rect">
              <a:avLst/>
            </a:prstGeom>
            <a:solidFill>
              <a:schemeClr val="bg1">
                <a:lumMod val="85000"/>
              </a:schemeClr>
            </a:solidFill>
            <a:ln w="317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سعر النقل لطن كم</a:t>
              </a:r>
              <a:endParaRPr kumimoji="0" lang="fr-FR" sz="2400" b="1"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endParaRPr>
            </a:p>
          </p:txBody>
        </p:sp>
        <p:sp>
          <p:nvSpPr>
            <p:cNvPr id="1057" name="Text Box 33"/>
            <p:cNvSpPr txBox="1">
              <a:spLocks noChangeArrowheads="1"/>
            </p:cNvSpPr>
            <p:nvPr/>
          </p:nvSpPr>
          <p:spPr bwMode="auto">
            <a:xfrm>
              <a:off x="8885" y="3990"/>
              <a:ext cx="1694" cy="450"/>
            </a:xfrm>
            <a:prstGeom prst="rect">
              <a:avLst/>
            </a:prstGeom>
            <a:solidFill>
              <a:srgbClr val="FFC000"/>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سعر الغطاء</a:t>
              </a:r>
              <a:endParaRPr kumimoji="0" lang="fr-FR" sz="24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058" name="AutoShape 34"/>
            <p:cNvCxnSpPr>
              <a:cxnSpLocks noChangeShapeType="1"/>
            </p:cNvCxnSpPr>
            <p:nvPr/>
          </p:nvCxnSpPr>
          <p:spPr bwMode="auto">
            <a:xfrm flipV="1">
              <a:off x="9225" y="5355"/>
              <a:ext cx="0" cy="165"/>
            </a:xfrm>
            <a:prstGeom prst="straightConnector1">
              <a:avLst/>
            </a:prstGeom>
            <a:noFill/>
            <a:ln w="38100">
              <a:solidFill>
                <a:srgbClr val="C00000"/>
              </a:solidFill>
              <a:round/>
              <a:headEnd/>
              <a:tailEnd/>
            </a:ln>
          </p:spPr>
        </p:cxnSp>
        <p:cxnSp>
          <p:nvCxnSpPr>
            <p:cNvPr id="1059" name="AutoShape 35"/>
            <p:cNvCxnSpPr>
              <a:cxnSpLocks noChangeShapeType="1"/>
            </p:cNvCxnSpPr>
            <p:nvPr/>
          </p:nvCxnSpPr>
          <p:spPr bwMode="auto">
            <a:xfrm>
              <a:off x="9225" y="5355"/>
              <a:ext cx="825" cy="0"/>
            </a:xfrm>
            <a:prstGeom prst="straightConnector1">
              <a:avLst/>
            </a:prstGeom>
            <a:noFill/>
            <a:ln w="38100">
              <a:solidFill>
                <a:srgbClr val="C00000"/>
              </a:solidFill>
              <a:round/>
              <a:headEnd/>
              <a:tailEnd/>
            </a:ln>
          </p:spPr>
        </p:cxnSp>
      </p:grpSp>
      <p:sp>
        <p:nvSpPr>
          <p:cNvPr id="36" name="Rectangle 35"/>
          <p:cNvSpPr/>
          <p:nvPr/>
        </p:nvSpPr>
        <p:spPr>
          <a:xfrm>
            <a:off x="304800" y="1170563"/>
            <a:ext cx="8534400" cy="1877437"/>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 4. </a:t>
            </a:r>
            <a:r>
              <a:rPr lang="ar-SA" sz="3200" b="1" dirty="0" smtClean="0">
                <a:solidFill>
                  <a:srgbClr val="FF0000"/>
                </a:solidFill>
                <a:latin typeface="Times New Roman" pitchFamily="18" charset="0"/>
                <a:cs typeface="Times New Roman" pitchFamily="18" charset="0"/>
              </a:rPr>
              <a:t>سعر الغطاء: </a:t>
            </a:r>
            <a:endParaRPr lang="ar-DZ" sz="3200" b="1" dirty="0" smtClean="0">
              <a:solidFill>
                <a:srgbClr val="FF0000"/>
              </a:solidFill>
              <a:latin typeface="Times New Roman" pitchFamily="18" charset="0"/>
              <a:cs typeface="Times New Roman" pitchFamily="18" charset="0"/>
            </a:endParaRPr>
          </a:p>
          <a:p>
            <a:pPr algn="just" rtl="1"/>
            <a:r>
              <a:rPr lang="ar-DZ" sz="2800" b="1" dirty="0" smtClean="0">
                <a:solidFill>
                  <a:srgbClr val="FF0000"/>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يتم تحديد أدنى سعر بغض النظر عن المسافة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بعدها يتزايد التسعير للطن/ كم مع زيادة المسافة، </a:t>
            </a:r>
            <a:r>
              <a:rPr lang="ar-DZ" sz="2800" b="1" dirty="0" smtClean="0">
                <a:latin typeface="Times New Roman" pitchFamily="18" charset="0"/>
                <a:cs typeface="Times New Roman" pitchFamily="18" charset="0"/>
              </a:rPr>
              <a:t>لما </a:t>
            </a:r>
            <a:r>
              <a:rPr lang="ar-SA" sz="2800" b="1" dirty="0" smtClean="0">
                <a:latin typeface="Times New Roman" pitchFamily="18" charset="0"/>
                <a:cs typeface="Times New Roman" pitchFamily="18" charset="0"/>
              </a:rPr>
              <a:t>يصل السعر لحد معين، يضطر </a:t>
            </a:r>
            <a:r>
              <a:rPr lang="ar-DZ" sz="2800" b="1" dirty="0" smtClean="0">
                <a:latin typeface="Times New Roman" pitchFamily="18" charset="0"/>
                <a:cs typeface="Times New Roman" pitchFamily="18" charset="0"/>
              </a:rPr>
              <a:t>الناقل </a:t>
            </a:r>
            <a:r>
              <a:rPr lang="ar-SA" sz="2800" b="1" dirty="0" smtClean="0">
                <a:latin typeface="Times New Roman" pitchFamily="18" charset="0"/>
                <a:cs typeface="Times New Roman" pitchFamily="18" charset="0"/>
              </a:rPr>
              <a:t>إلى تثبيته مع زيادة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مسافة، لوجود عدة منافسين في سوق النقل وهكذا</a:t>
            </a:r>
            <a:r>
              <a:rPr lang="fr-FR" sz="2800" b="1" dirty="0" smtClean="0">
                <a:latin typeface="Times New Roman" pitchFamily="18" charset="0"/>
                <a:cs typeface="Times New Roman" pitchFamily="18" charset="0"/>
              </a:rPr>
              <a:t>.</a:t>
            </a:r>
            <a:endParaRPr lang="fr-FR" sz="2800" dirty="0"/>
          </a:p>
        </p:txBody>
      </p:sp>
      <p:sp>
        <p:nvSpPr>
          <p:cNvPr id="16" name="Rectangle 15"/>
          <p:cNvSpPr/>
          <p:nvPr/>
        </p:nvSpPr>
        <p:spPr>
          <a:xfrm>
            <a:off x="2438400" y="533400"/>
            <a:ext cx="4576894" cy="584775"/>
          </a:xfrm>
          <a:prstGeom prst="rect">
            <a:avLst/>
          </a:prstGeom>
        </p:spPr>
        <p:txBody>
          <a:bodyPr wrap="none">
            <a:spAutoFit/>
          </a:bodyPr>
          <a:lstStyle/>
          <a:p>
            <a:pPr algn="ctr" rtl="1"/>
            <a:r>
              <a:rPr lang="ar-DZ" sz="3200" b="1" dirty="0" smtClean="0">
                <a:solidFill>
                  <a:srgbClr val="FF0000"/>
                </a:solidFill>
                <a:latin typeface="Times New Roman" pitchFamily="18" charset="0"/>
                <a:cs typeface="Times New Roman" pitchFamily="18" charset="0"/>
              </a:rPr>
              <a:t>أنواع تسعير</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النقل حسب المسافة:</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transition>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a:noAutofit/>
          </a:bodyPr>
          <a:lstStyle/>
          <a:p>
            <a:pPr algn="ctr" rtl="1"/>
            <a:r>
              <a:rPr lang="ar-DZ" sz="4400" dirty="0" smtClean="0">
                <a:solidFill>
                  <a:srgbClr val="FF0000"/>
                </a:solidFill>
                <a:effectLst/>
                <a:latin typeface="Times New Roman" pitchFamily="18" charset="0"/>
                <a:cs typeface="Times New Roman" pitchFamily="18" charset="0"/>
              </a:rPr>
              <a:t>تكلفة نقل 1 طن حسب نمط النقل</a:t>
            </a:r>
            <a:endParaRPr lang="fr-FR" sz="4400" dirty="0">
              <a:solidFill>
                <a:srgbClr val="FF0000"/>
              </a:solidFill>
              <a:effectLst/>
              <a:latin typeface="Times New Roman" pitchFamily="18" charset="0"/>
              <a:cs typeface="Times New Roman" pitchFamily="18" charset="0"/>
            </a:endParaRPr>
          </a:p>
        </p:txBody>
      </p:sp>
      <p:grpSp>
        <p:nvGrpSpPr>
          <p:cNvPr id="3" name="Group 2"/>
          <p:cNvGrpSpPr>
            <a:grpSpLocks/>
          </p:cNvGrpSpPr>
          <p:nvPr/>
        </p:nvGrpSpPr>
        <p:grpSpPr bwMode="auto">
          <a:xfrm>
            <a:off x="228600" y="1143001"/>
            <a:ext cx="8762337" cy="5334406"/>
            <a:chOff x="630" y="727"/>
            <a:chExt cx="9396" cy="4864"/>
          </a:xfrm>
        </p:grpSpPr>
        <p:cxnSp>
          <p:nvCxnSpPr>
            <p:cNvPr id="1027" name="AutoShape 3"/>
            <p:cNvCxnSpPr>
              <a:cxnSpLocks noChangeShapeType="1"/>
            </p:cNvCxnSpPr>
            <p:nvPr/>
          </p:nvCxnSpPr>
          <p:spPr bwMode="auto">
            <a:xfrm>
              <a:off x="4316" y="3720"/>
              <a:ext cx="15" cy="1515"/>
            </a:xfrm>
            <a:prstGeom prst="straightConnector1">
              <a:avLst/>
            </a:prstGeom>
            <a:noFill/>
            <a:ln w="9525">
              <a:solidFill>
                <a:srgbClr val="000000"/>
              </a:solidFill>
              <a:prstDash val="dash"/>
              <a:round/>
              <a:headEnd/>
              <a:tailEnd/>
            </a:ln>
          </p:spPr>
        </p:cxnSp>
        <p:cxnSp>
          <p:nvCxnSpPr>
            <p:cNvPr id="1028" name="AutoShape 4"/>
            <p:cNvCxnSpPr>
              <a:cxnSpLocks noChangeShapeType="1"/>
            </p:cNvCxnSpPr>
            <p:nvPr/>
          </p:nvCxnSpPr>
          <p:spPr bwMode="auto">
            <a:xfrm>
              <a:off x="5594" y="3855"/>
              <a:ext cx="1" cy="1275"/>
            </a:xfrm>
            <a:prstGeom prst="straightConnector1">
              <a:avLst/>
            </a:prstGeom>
            <a:noFill/>
            <a:ln w="9525">
              <a:solidFill>
                <a:srgbClr val="000000"/>
              </a:solidFill>
              <a:prstDash val="dash"/>
              <a:round/>
              <a:headEnd/>
              <a:tailEnd/>
            </a:ln>
          </p:spPr>
        </p:cxnSp>
        <p:cxnSp>
          <p:nvCxnSpPr>
            <p:cNvPr id="1029" name="AutoShape 5"/>
            <p:cNvCxnSpPr>
              <a:cxnSpLocks noChangeShapeType="1"/>
            </p:cNvCxnSpPr>
            <p:nvPr/>
          </p:nvCxnSpPr>
          <p:spPr bwMode="auto">
            <a:xfrm rot="16200000" flipH="1">
              <a:off x="6273" y="4744"/>
              <a:ext cx="808" cy="1"/>
            </a:xfrm>
            <a:prstGeom prst="straightConnector1">
              <a:avLst/>
            </a:prstGeom>
            <a:noFill/>
            <a:ln w="9525">
              <a:solidFill>
                <a:srgbClr val="000000"/>
              </a:solidFill>
              <a:prstDash val="dash"/>
              <a:round/>
              <a:headEnd/>
              <a:tailEnd/>
            </a:ln>
          </p:spPr>
        </p:cxnSp>
        <p:cxnSp>
          <p:nvCxnSpPr>
            <p:cNvPr id="1030" name="AutoShape 6"/>
            <p:cNvCxnSpPr>
              <a:cxnSpLocks noChangeShapeType="1"/>
            </p:cNvCxnSpPr>
            <p:nvPr/>
          </p:nvCxnSpPr>
          <p:spPr bwMode="auto">
            <a:xfrm>
              <a:off x="1245" y="5130"/>
              <a:ext cx="7200" cy="0"/>
            </a:xfrm>
            <a:prstGeom prst="straightConnector1">
              <a:avLst/>
            </a:prstGeom>
            <a:noFill/>
            <a:ln w="38100">
              <a:solidFill>
                <a:srgbClr val="000000"/>
              </a:solidFill>
              <a:round/>
              <a:headEnd/>
              <a:tailEnd type="triangle" w="med" len="med"/>
            </a:ln>
          </p:spPr>
        </p:cxnSp>
        <p:cxnSp>
          <p:nvCxnSpPr>
            <p:cNvPr id="1031" name="AutoShape 7"/>
            <p:cNvCxnSpPr>
              <a:cxnSpLocks noChangeShapeType="1"/>
            </p:cNvCxnSpPr>
            <p:nvPr/>
          </p:nvCxnSpPr>
          <p:spPr bwMode="auto">
            <a:xfrm flipV="1">
              <a:off x="1245" y="1305"/>
              <a:ext cx="1" cy="3825"/>
            </a:xfrm>
            <a:prstGeom prst="straightConnector1">
              <a:avLst/>
            </a:prstGeom>
            <a:noFill/>
            <a:ln w="38100">
              <a:solidFill>
                <a:srgbClr val="000000"/>
              </a:solidFill>
              <a:round/>
              <a:headEnd/>
              <a:tailEnd type="triangle" w="med" len="med"/>
            </a:ln>
          </p:spPr>
        </p:cxnSp>
        <p:cxnSp>
          <p:nvCxnSpPr>
            <p:cNvPr id="1032" name="AutoShape 8"/>
            <p:cNvCxnSpPr>
              <a:cxnSpLocks noChangeShapeType="1"/>
            </p:cNvCxnSpPr>
            <p:nvPr/>
          </p:nvCxnSpPr>
          <p:spPr bwMode="auto">
            <a:xfrm>
              <a:off x="1246" y="1800"/>
              <a:ext cx="6835" cy="3150"/>
            </a:xfrm>
            <a:prstGeom prst="straightConnector1">
              <a:avLst/>
            </a:prstGeom>
            <a:noFill/>
            <a:ln w="38100">
              <a:solidFill>
                <a:srgbClr val="006600"/>
              </a:solidFill>
              <a:prstDash val="solid"/>
              <a:round/>
              <a:headEnd/>
              <a:tailEnd/>
            </a:ln>
          </p:spPr>
        </p:cxnSp>
        <p:cxnSp>
          <p:nvCxnSpPr>
            <p:cNvPr id="1033" name="AutoShape 9"/>
            <p:cNvCxnSpPr>
              <a:cxnSpLocks noChangeShapeType="1"/>
            </p:cNvCxnSpPr>
            <p:nvPr/>
          </p:nvCxnSpPr>
          <p:spPr bwMode="auto">
            <a:xfrm>
              <a:off x="1246" y="3360"/>
              <a:ext cx="6734" cy="690"/>
            </a:xfrm>
            <a:prstGeom prst="straightConnector1">
              <a:avLst/>
            </a:prstGeom>
            <a:noFill/>
            <a:ln w="38100">
              <a:solidFill>
                <a:srgbClr val="FF0000"/>
              </a:solidFill>
              <a:round/>
              <a:headEnd/>
              <a:tailEnd/>
            </a:ln>
          </p:spPr>
        </p:cxnSp>
        <p:sp>
          <p:nvSpPr>
            <p:cNvPr id="1034" name="Text Box 10"/>
            <p:cNvSpPr txBox="1">
              <a:spLocks noChangeArrowheads="1"/>
            </p:cNvSpPr>
            <p:nvPr/>
          </p:nvSpPr>
          <p:spPr bwMode="auto">
            <a:xfrm>
              <a:off x="8490" y="4950"/>
              <a:ext cx="1455" cy="450"/>
            </a:xfrm>
            <a:prstGeom prst="rect">
              <a:avLst/>
            </a:prstGeom>
            <a:solidFill>
              <a:schemeClr val="bg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effectLst/>
                  <a:latin typeface="Arial" pitchFamily="34" charset="0"/>
                  <a:ea typeface="Arial" pitchFamily="34" charset="0"/>
                  <a:cs typeface="Arial" pitchFamily="34" charset="0"/>
                </a:rPr>
                <a:t>مسافة ( كم )</a:t>
              </a:r>
              <a:endParaRPr kumimoji="0" lang="fr-FR" sz="3200" b="0" i="0" u="none" strike="noStrike" cap="none" normalizeH="0" baseline="0" dirty="0" smtClean="0">
                <a:ln>
                  <a:noFill/>
                </a:ln>
                <a:effectLst/>
                <a:latin typeface="Arial" pitchFamily="34" charset="0"/>
                <a:cs typeface="Arial" pitchFamily="34" charset="0"/>
              </a:endParaRPr>
            </a:p>
          </p:txBody>
        </p:sp>
        <p:sp>
          <p:nvSpPr>
            <p:cNvPr id="1035" name="Text Box 11"/>
            <p:cNvSpPr txBox="1">
              <a:spLocks noChangeArrowheads="1"/>
            </p:cNvSpPr>
            <p:nvPr/>
          </p:nvSpPr>
          <p:spPr bwMode="auto">
            <a:xfrm>
              <a:off x="630" y="727"/>
              <a:ext cx="2942" cy="38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تكلفة النقل </a:t>
              </a:r>
              <a:r>
                <a:rPr kumimoji="0" lang="ar-DZ" sz="2400" b="1" i="0" u="none" strike="noStrike" cap="none" normalizeH="0" baseline="0" dirty="0" err="1" smtClean="0">
                  <a:ln>
                    <a:noFill/>
                  </a:ln>
                  <a:effectLst/>
                  <a:latin typeface="Arial" pitchFamily="34" charset="0"/>
                  <a:ea typeface="Arial" pitchFamily="34" charset="0"/>
                  <a:cs typeface="Arial" pitchFamily="34" charset="0"/>
                </a:rPr>
                <a:t>دج</a:t>
              </a:r>
              <a:r>
                <a:rPr kumimoji="0" lang="ar-DZ" sz="2400" b="1" i="0" u="none" strike="noStrike" cap="none" normalizeH="0" baseline="0" dirty="0" smtClean="0">
                  <a:ln>
                    <a:noFill/>
                  </a:ln>
                  <a:effectLst/>
                  <a:latin typeface="Arial" pitchFamily="34" charset="0"/>
                  <a:ea typeface="Arial" pitchFamily="34" charset="0"/>
                  <a:cs typeface="Arial" pitchFamily="34" charset="0"/>
                </a:rPr>
                <a:t>/ كم طن</a:t>
              </a:r>
              <a:endParaRPr kumimoji="0" lang="fr-FR" sz="3600" b="0" i="0" u="none" strike="noStrike" cap="none" normalizeH="0" baseline="0" dirty="0" smtClean="0">
                <a:ln>
                  <a:noFill/>
                </a:ln>
                <a:effectLst/>
                <a:latin typeface="Arial" pitchFamily="34" charset="0"/>
                <a:cs typeface="Arial" pitchFamily="34" charset="0"/>
              </a:endParaRPr>
            </a:p>
          </p:txBody>
        </p:sp>
        <p:sp>
          <p:nvSpPr>
            <p:cNvPr id="1036" name="Text Box 12"/>
            <p:cNvSpPr txBox="1">
              <a:spLocks noChangeArrowheads="1"/>
            </p:cNvSpPr>
            <p:nvPr/>
          </p:nvSpPr>
          <p:spPr bwMode="auto">
            <a:xfrm>
              <a:off x="3045" y="2010"/>
              <a:ext cx="1344" cy="51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نقل جوي</a:t>
              </a:r>
              <a:endParaRPr kumimoji="0" lang="fr-FR" sz="3600" b="0" i="0" u="none" strike="noStrike" cap="none" normalizeH="0" baseline="0" dirty="0" smtClean="0">
                <a:ln>
                  <a:noFill/>
                </a:ln>
                <a:effectLst/>
                <a:latin typeface="Arial" pitchFamily="34" charset="0"/>
                <a:cs typeface="Arial" pitchFamily="34" charset="0"/>
              </a:endParaRPr>
            </a:p>
          </p:txBody>
        </p:sp>
        <p:sp>
          <p:nvSpPr>
            <p:cNvPr id="1037" name="Text Box 13"/>
            <p:cNvSpPr txBox="1">
              <a:spLocks noChangeArrowheads="1"/>
            </p:cNvSpPr>
            <p:nvPr/>
          </p:nvSpPr>
          <p:spPr bwMode="auto">
            <a:xfrm>
              <a:off x="7984" y="3715"/>
              <a:ext cx="1360" cy="450"/>
            </a:xfrm>
            <a:prstGeom prst="rect">
              <a:avLst/>
            </a:prstGeom>
            <a:solidFill>
              <a:srgbClr val="FF9933"/>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نقل طرقي</a:t>
              </a:r>
              <a:endParaRPr kumimoji="0" lang="fr-FR" sz="3600" b="0" i="0" u="none" strike="noStrike" cap="none" normalizeH="0" baseline="0" dirty="0" smtClean="0">
                <a:ln>
                  <a:noFill/>
                </a:ln>
                <a:effectLst/>
                <a:latin typeface="Arial" pitchFamily="34" charset="0"/>
                <a:cs typeface="Arial" pitchFamily="34" charset="0"/>
              </a:endParaRPr>
            </a:p>
          </p:txBody>
        </p:sp>
        <p:sp>
          <p:nvSpPr>
            <p:cNvPr id="1038" name="Text Box 14"/>
            <p:cNvSpPr txBox="1">
              <a:spLocks noChangeArrowheads="1"/>
            </p:cNvSpPr>
            <p:nvPr/>
          </p:nvSpPr>
          <p:spPr bwMode="auto">
            <a:xfrm>
              <a:off x="8305" y="4290"/>
              <a:ext cx="1721" cy="510"/>
            </a:xfrm>
            <a:prstGeom prst="rect">
              <a:avLst/>
            </a:prstGeom>
            <a:solidFill>
              <a:srgbClr val="00B0F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نقل سكة حديد</a:t>
              </a:r>
              <a:endParaRPr kumimoji="0" lang="fr-FR" sz="3600" b="0" i="0" u="none" strike="noStrike" cap="none" normalizeH="0" baseline="0" dirty="0" smtClean="0">
                <a:ln>
                  <a:noFill/>
                </a:ln>
                <a:effectLst/>
                <a:latin typeface="Arial" pitchFamily="34" charset="0"/>
                <a:cs typeface="Arial" pitchFamily="34" charset="0"/>
              </a:endParaRPr>
            </a:p>
          </p:txBody>
        </p:sp>
        <p:sp>
          <p:nvSpPr>
            <p:cNvPr id="1039" name="Text Box 15"/>
            <p:cNvSpPr txBox="1">
              <a:spLocks noChangeArrowheads="1"/>
            </p:cNvSpPr>
            <p:nvPr/>
          </p:nvSpPr>
          <p:spPr bwMode="auto">
            <a:xfrm>
              <a:off x="3927" y="5235"/>
              <a:ext cx="870" cy="356"/>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Times New Roman" pitchFamily="18" charset="0"/>
                  <a:ea typeface="Arial" pitchFamily="34" charset="0"/>
                  <a:cs typeface="Times New Roman" pitchFamily="18" charset="0"/>
                </a:rPr>
                <a:t>200</a:t>
              </a:r>
              <a:endParaRPr kumimoji="0" lang="fr-FR" sz="2800" b="0" i="0" u="none" strike="noStrike" cap="none" normalizeH="0" baseline="0" dirty="0" smtClean="0">
                <a:ln>
                  <a:noFill/>
                </a:ln>
                <a:effectLst/>
                <a:latin typeface="Times New Roman" pitchFamily="18" charset="0"/>
                <a:cs typeface="Times New Roman" pitchFamily="18" charset="0"/>
              </a:endParaRPr>
            </a:p>
          </p:txBody>
        </p:sp>
        <p:sp>
          <p:nvSpPr>
            <p:cNvPr id="1040" name="Text Box 16"/>
            <p:cNvSpPr txBox="1">
              <a:spLocks noChangeArrowheads="1"/>
            </p:cNvSpPr>
            <p:nvPr/>
          </p:nvSpPr>
          <p:spPr bwMode="auto">
            <a:xfrm>
              <a:off x="6268" y="5235"/>
              <a:ext cx="900" cy="356"/>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effectLst/>
                  <a:latin typeface="Times New Roman" pitchFamily="18" charset="0"/>
                  <a:ea typeface="Arial" pitchFamily="34" charset="0"/>
                  <a:cs typeface="Times New Roman" pitchFamily="18" charset="0"/>
                </a:rPr>
                <a:t>1000</a:t>
              </a:r>
              <a:endParaRPr kumimoji="0" lang="fr-FR" sz="2800" b="0" i="0" u="none" strike="noStrike" cap="none" normalizeH="0" baseline="0" dirty="0" smtClean="0">
                <a:ln>
                  <a:noFill/>
                </a:ln>
                <a:effectLst/>
                <a:latin typeface="Times New Roman" pitchFamily="18" charset="0"/>
                <a:cs typeface="Times New Roman" pitchFamily="18" charset="0"/>
              </a:endParaRPr>
            </a:p>
          </p:txBody>
        </p:sp>
        <p:sp>
          <p:nvSpPr>
            <p:cNvPr id="1041" name="Text Box 17"/>
            <p:cNvSpPr txBox="1">
              <a:spLocks noChangeArrowheads="1"/>
            </p:cNvSpPr>
            <p:nvPr/>
          </p:nvSpPr>
          <p:spPr bwMode="auto">
            <a:xfrm>
              <a:off x="5124" y="5237"/>
              <a:ext cx="900" cy="353"/>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effectLst/>
                  <a:latin typeface="Times New Roman" pitchFamily="18" charset="0"/>
                  <a:ea typeface="Arial" pitchFamily="34" charset="0"/>
                  <a:cs typeface="Times New Roman" pitchFamily="18" charset="0"/>
                </a:rPr>
                <a:t>500</a:t>
              </a:r>
              <a:endParaRPr kumimoji="0" lang="fr-FR" sz="2800" b="0" i="0" u="none" strike="noStrike" cap="none" normalizeH="0" baseline="0" dirty="0" smtClean="0">
                <a:ln>
                  <a:noFill/>
                </a:ln>
                <a:effectLst/>
                <a:latin typeface="Times New Roman" pitchFamily="18" charset="0"/>
                <a:cs typeface="Times New Roman" pitchFamily="18" charset="0"/>
              </a:endParaRPr>
            </a:p>
          </p:txBody>
        </p:sp>
        <p:cxnSp>
          <p:nvCxnSpPr>
            <p:cNvPr id="1042" name="AutoShape 18"/>
            <p:cNvCxnSpPr>
              <a:cxnSpLocks noChangeShapeType="1"/>
            </p:cNvCxnSpPr>
            <p:nvPr/>
          </p:nvCxnSpPr>
          <p:spPr bwMode="auto">
            <a:xfrm>
              <a:off x="1284" y="2881"/>
              <a:ext cx="6945" cy="1806"/>
            </a:xfrm>
            <a:prstGeom prst="straightConnector1">
              <a:avLst/>
            </a:prstGeom>
            <a:noFill/>
            <a:ln w="38100">
              <a:solidFill>
                <a:srgbClr val="0000CC"/>
              </a:solidFill>
              <a:round/>
              <a:headEnd/>
              <a:tailEnd/>
            </a:ln>
          </p:spPr>
        </p:cxnSp>
      </p:gr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Group 14"/>
          <p:cNvGrpSpPr>
            <a:grpSpLocks/>
          </p:cNvGrpSpPr>
          <p:nvPr/>
        </p:nvGrpSpPr>
        <p:grpSpPr bwMode="auto">
          <a:xfrm>
            <a:off x="685605" y="1524000"/>
            <a:ext cx="8305996" cy="1219200"/>
            <a:chOff x="3481" y="6720"/>
            <a:chExt cx="7379" cy="1920"/>
          </a:xfrm>
        </p:grpSpPr>
        <p:sp>
          <p:nvSpPr>
            <p:cNvPr id="1039" name="Text Box 15"/>
            <p:cNvSpPr txBox="1">
              <a:spLocks noChangeArrowheads="1"/>
            </p:cNvSpPr>
            <p:nvPr/>
          </p:nvSpPr>
          <p:spPr bwMode="auto">
            <a:xfrm>
              <a:off x="9032" y="7189"/>
              <a:ext cx="1828" cy="780"/>
            </a:xfrm>
            <a:prstGeom prst="rect">
              <a:avLst/>
            </a:prstGeom>
            <a:solidFill>
              <a:srgbClr val="00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تكلفة( أجرة) النقل</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0" name="Text Box 16"/>
            <p:cNvSpPr txBox="1">
              <a:spLocks noChangeArrowheads="1"/>
            </p:cNvSpPr>
            <p:nvPr/>
          </p:nvSpPr>
          <p:spPr bwMode="auto">
            <a:xfrm>
              <a:off x="3481" y="6720"/>
              <a:ext cx="4799" cy="825"/>
            </a:xfrm>
            <a:prstGeom prst="rect">
              <a:avLst/>
            </a:prstGeom>
            <a:solidFill>
              <a:srgbClr val="00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50 %: </a:t>
              </a: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التكاليف اللوجستية ( نقل+ تخزين+....)</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1" name="Text Box 17"/>
            <p:cNvSpPr txBox="1">
              <a:spLocks noChangeArrowheads="1"/>
            </p:cNvSpPr>
            <p:nvPr/>
          </p:nvSpPr>
          <p:spPr bwMode="auto">
            <a:xfrm>
              <a:off x="3481" y="7785"/>
              <a:ext cx="4799" cy="855"/>
            </a:xfrm>
            <a:prstGeom prst="rect">
              <a:avLst/>
            </a:prstGeom>
            <a:solidFill>
              <a:srgbClr val="00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5 % - 15%: التكلفة الكلية للمنتجات (حسب النوع)</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042" name="AutoShape 18"/>
            <p:cNvCxnSpPr>
              <a:cxnSpLocks noChangeShapeType="1"/>
            </p:cNvCxnSpPr>
            <p:nvPr/>
          </p:nvCxnSpPr>
          <p:spPr bwMode="auto">
            <a:xfrm flipH="1">
              <a:off x="8280" y="7560"/>
              <a:ext cx="705" cy="600"/>
            </a:xfrm>
            <a:prstGeom prst="straightConnector1">
              <a:avLst/>
            </a:prstGeom>
            <a:noFill/>
            <a:ln w="31750">
              <a:solidFill>
                <a:srgbClr val="000000"/>
              </a:solidFill>
              <a:round/>
              <a:headEnd/>
              <a:tailEnd type="triangle" w="med" len="med"/>
            </a:ln>
          </p:spPr>
        </p:cxnSp>
        <p:cxnSp>
          <p:nvCxnSpPr>
            <p:cNvPr id="1043" name="AutoShape 19"/>
            <p:cNvCxnSpPr>
              <a:cxnSpLocks noChangeShapeType="1"/>
            </p:cNvCxnSpPr>
            <p:nvPr/>
          </p:nvCxnSpPr>
          <p:spPr bwMode="auto">
            <a:xfrm flipH="1" flipV="1">
              <a:off x="8280" y="7005"/>
              <a:ext cx="705" cy="555"/>
            </a:xfrm>
            <a:prstGeom prst="straightConnector1">
              <a:avLst/>
            </a:prstGeom>
            <a:noFill/>
            <a:ln w="31750">
              <a:solidFill>
                <a:srgbClr val="000000"/>
              </a:solidFill>
              <a:round/>
              <a:headEnd/>
              <a:tailEnd type="triangle" w="med" len="med"/>
            </a:ln>
          </p:spPr>
        </p:cxnSp>
      </p:grpSp>
      <p:sp>
        <p:nvSpPr>
          <p:cNvPr id="26" name="Rectangle 1"/>
          <p:cNvSpPr>
            <a:spLocks noChangeArrowheads="1"/>
          </p:cNvSpPr>
          <p:nvPr/>
        </p:nvSpPr>
        <p:spPr bwMode="auto">
          <a:xfrm>
            <a:off x="304800" y="3048000"/>
            <a:ext cx="8382000"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87032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تعد تكلفة النقل من أهم العوامل في تحديد مواقع الإنتاج ونقاط التخزين والبيع. </a:t>
            </a:r>
            <a:endParaRPr kumimoji="0" lang="ar-DZ"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Rectangle 1"/>
          <p:cNvSpPr>
            <a:spLocks noChangeArrowheads="1"/>
          </p:cNvSpPr>
          <p:nvPr/>
        </p:nvSpPr>
        <p:spPr bwMode="auto">
          <a:xfrm>
            <a:off x="457200" y="4048780"/>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87032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نظرية توطين الصناعات:</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Alfred Weber</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(1909)</a:t>
            </a:r>
          </a:p>
        </p:txBody>
      </p:sp>
      <p:sp>
        <p:nvSpPr>
          <p:cNvPr id="28" name="Rectangle 27"/>
          <p:cNvSpPr/>
          <p:nvPr/>
        </p:nvSpPr>
        <p:spPr>
          <a:xfrm>
            <a:off x="1219200" y="5115580"/>
            <a:ext cx="5638800" cy="523220"/>
          </a:xfrm>
          <a:prstGeom prst="rect">
            <a:avLst/>
          </a:prstGeom>
        </p:spPr>
        <p:txBody>
          <a:bodyPr wrap="square">
            <a:spAutoFit/>
          </a:bodyPr>
          <a:lstStyle/>
          <a:p>
            <a:pPr lvl="0" algn="justLow" rtl="1" fontAlgn="base">
              <a:spcBef>
                <a:spcPct val="0"/>
              </a:spcBef>
              <a:spcAft>
                <a:spcPct val="0"/>
              </a:spcAft>
              <a:buClr>
                <a:srgbClr val="FF0000"/>
              </a:buClr>
              <a:buFont typeface="Wingdings" pitchFamily="2" charset="2"/>
              <a:buChar char="ü"/>
              <a:tabLst>
                <a:tab pos="3870325" algn="r"/>
              </a:tabLst>
            </a:pPr>
            <a:r>
              <a:rPr lang="ar-DZ" sz="2800" b="1" dirty="0" smtClean="0">
                <a:latin typeface="Times New Roman" pitchFamily="18" charset="0"/>
                <a:ea typeface="Calibri" pitchFamily="34" charset="0"/>
                <a:cs typeface="Times New Roman" pitchFamily="18" charset="0"/>
              </a:rPr>
              <a:t> تكاليف النقل؛</a:t>
            </a:r>
          </a:p>
        </p:txBody>
      </p:sp>
      <p:sp>
        <p:nvSpPr>
          <p:cNvPr id="29" name="Rectangle 28"/>
          <p:cNvSpPr/>
          <p:nvPr/>
        </p:nvSpPr>
        <p:spPr>
          <a:xfrm>
            <a:off x="1295400" y="5648980"/>
            <a:ext cx="5638800" cy="523220"/>
          </a:xfrm>
          <a:prstGeom prst="rect">
            <a:avLst/>
          </a:prstGeom>
        </p:spPr>
        <p:txBody>
          <a:bodyPr wrap="square">
            <a:spAutoFit/>
          </a:bodyPr>
          <a:lstStyle/>
          <a:p>
            <a:pPr lvl="0" algn="justLow" rtl="1" fontAlgn="base">
              <a:spcBef>
                <a:spcPct val="0"/>
              </a:spcBef>
              <a:spcAft>
                <a:spcPct val="0"/>
              </a:spcAft>
              <a:buClr>
                <a:srgbClr val="FF0000"/>
              </a:buClr>
              <a:buFont typeface="Wingdings" pitchFamily="2" charset="2"/>
              <a:buChar char="ü"/>
              <a:tabLst>
                <a:tab pos="3870325" algn="r"/>
              </a:tabLst>
            </a:pPr>
            <a:r>
              <a:rPr lang="ar-DZ" sz="2800" b="1" dirty="0" smtClean="0">
                <a:latin typeface="Times New Roman" pitchFamily="18" charset="0"/>
                <a:ea typeface="Calibri" pitchFamily="34" charset="0"/>
                <a:cs typeface="Times New Roman" pitchFamily="18" charset="0"/>
              </a:rPr>
              <a:t>تكاليف العمالة؛</a:t>
            </a:r>
          </a:p>
        </p:txBody>
      </p:sp>
      <p:sp>
        <p:nvSpPr>
          <p:cNvPr id="30" name="Rectangle 29"/>
          <p:cNvSpPr/>
          <p:nvPr/>
        </p:nvSpPr>
        <p:spPr>
          <a:xfrm>
            <a:off x="1295400" y="6182380"/>
            <a:ext cx="5638800" cy="523220"/>
          </a:xfrm>
          <a:prstGeom prst="rect">
            <a:avLst/>
          </a:prstGeom>
        </p:spPr>
        <p:txBody>
          <a:bodyPr wrap="square">
            <a:spAutoFit/>
          </a:bodyPr>
          <a:lstStyle/>
          <a:p>
            <a:pPr lvl="0" algn="justLow" rtl="1" fontAlgn="base">
              <a:spcBef>
                <a:spcPct val="0"/>
              </a:spcBef>
              <a:spcAft>
                <a:spcPct val="0"/>
              </a:spcAft>
              <a:buClr>
                <a:srgbClr val="FF0000"/>
              </a:buClr>
              <a:buFont typeface="Wingdings" pitchFamily="2" charset="2"/>
              <a:buChar char="ü"/>
              <a:tabLst>
                <a:tab pos="3870325" algn="r"/>
              </a:tabLst>
            </a:pPr>
            <a:r>
              <a:rPr lang="ar-DZ" sz="2800" b="1" dirty="0" smtClean="0">
                <a:latin typeface="Times New Roman" pitchFamily="18" charset="0"/>
                <a:ea typeface="Calibri" pitchFamily="34" charset="0"/>
                <a:cs typeface="Times New Roman" pitchFamily="18" charset="0"/>
              </a:rPr>
              <a:t>الوفرة الناجمة عن التركيز الصناعي.</a:t>
            </a:r>
            <a:endParaRPr lang="ar-DZ" sz="3600" b="1" dirty="0" smtClean="0">
              <a:latin typeface="Times New Roman" pitchFamily="18" charset="0"/>
              <a:cs typeface="Times New Roman" pitchFamily="18" charset="0"/>
            </a:endParaRPr>
          </a:p>
        </p:txBody>
      </p:sp>
      <p:sp>
        <p:nvSpPr>
          <p:cNvPr id="31" name="Rectangle 1"/>
          <p:cNvSpPr>
            <a:spLocks noChangeArrowheads="1"/>
          </p:cNvSpPr>
          <p:nvPr/>
        </p:nvSpPr>
        <p:spPr bwMode="auto">
          <a:xfrm>
            <a:off x="3962400" y="4582180"/>
            <a:ext cx="449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87032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عوامل لتحديد مواقع الصناعة:</a:t>
            </a:r>
            <a:endParaRPr kumimoji="0" lang="ar-DZ"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838200"/>
            <a:ext cx="8229600" cy="1371600"/>
          </a:xfrm>
        </p:spPr>
        <p:txBody>
          <a:bodyPr>
            <a:normAutofit/>
          </a:bodyPr>
          <a:lstStyle/>
          <a:p>
            <a:pPr marL="0" indent="22225" algn="just" rtl="1">
              <a:buNone/>
            </a:pPr>
            <a:r>
              <a:rPr lang="ar-SA" sz="3200" b="1" dirty="0" smtClean="0">
                <a:solidFill>
                  <a:srgbClr val="FF0000"/>
                </a:solidFill>
                <a:latin typeface="Times New Roman" pitchFamily="18" charset="0"/>
                <a:cs typeface="Times New Roman" pitchFamily="18" charset="0"/>
              </a:rPr>
              <a:t>ج- </a:t>
            </a:r>
            <a:r>
              <a:rPr lang="ar-DZ" sz="3200" b="1" dirty="0" smtClean="0">
                <a:solidFill>
                  <a:srgbClr val="FF0000"/>
                </a:solidFill>
                <a:latin typeface="Times New Roman" pitchFamily="18" charset="0"/>
                <a:cs typeface="Times New Roman" pitchFamily="18" charset="0"/>
              </a:rPr>
              <a:t>الشروط </a:t>
            </a:r>
            <a:r>
              <a:rPr lang="ar-SA" sz="3200" b="1" dirty="0" smtClean="0">
                <a:solidFill>
                  <a:srgbClr val="FF0000"/>
                </a:solidFill>
                <a:latin typeface="Times New Roman" pitchFamily="18" charset="0"/>
                <a:cs typeface="Times New Roman" pitchFamily="18" charset="0"/>
              </a:rPr>
              <a:t>الحكومية على وسائل النقل: </a:t>
            </a:r>
            <a:endParaRPr lang="ar-DZ" sz="3200" b="1" dirty="0" smtClean="0">
              <a:solidFill>
                <a:srgbClr val="FF0000"/>
              </a:solidFill>
              <a:latin typeface="Times New Roman" pitchFamily="18" charset="0"/>
              <a:cs typeface="Times New Roman" pitchFamily="18" charset="0"/>
            </a:endParaRPr>
          </a:p>
          <a:p>
            <a:pPr marL="0" indent="22225" algn="just" rtl="1">
              <a:buNone/>
            </a:pPr>
            <a:r>
              <a:rPr lang="ar-SA" sz="2800" b="1" dirty="0" smtClean="0">
                <a:latin typeface="Times New Roman" pitchFamily="18" charset="0"/>
                <a:cs typeface="Times New Roman" pitchFamily="18" charset="0"/>
              </a:rPr>
              <a:t>تكاليف</a:t>
            </a:r>
            <a:r>
              <a:rPr lang="ar-DZ" sz="2800" b="1" dirty="0" smtClean="0">
                <a:latin typeface="Times New Roman" pitchFamily="18" charset="0"/>
                <a:cs typeface="Times New Roman" pitchFamily="18" charset="0"/>
              </a:rPr>
              <a:t> </a:t>
            </a:r>
            <a:r>
              <a:rPr lang="ar-SA" sz="2800" b="1" dirty="0" err="1" smtClean="0">
                <a:latin typeface="Times New Roman" pitchFamily="18" charset="0"/>
                <a:cs typeface="Times New Roman" pitchFamily="18" charset="0"/>
              </a:rPr>
              <a:t>إضاف</a:t>
            </a:r>
            <a:r>
              <a:rPr lang="ar-DZ" sz="2800" b="1" dirty="0" smtClean="0">
                <a:latin typeface="Times New Roman" pitchFamily="18" charset="0"/>
                <a:cs typeface="Times New Roman" pitchFamily="18" charset="0"/>
              </a:rPr>
              <a:t>ي</a:t>
            </a:r>
            <a:r>
              <a:rPr lang="ar-SA" sz="2800" b="1" dirty="0" smtClean="0">
                <a:latin typeface="Times New Roman" pitchFamily="18" charset="0"/>
                <a:cs typeface="Times New Roman" pitchFamily="18" charset="0"/>
              </a:rPr>
              <a:t>ة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تكلفة النقل</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أسعار وسائل النقل</a:t>
            </a:r>
            <a:r>
              <a:rPr lang="ar-DZ" sz="2800" b="1" dirty="0" smtClean="0">
                <a:latin typeface="Times New Roman" pitchFamily="18" charset="0"/>
                <a:cs typeface="Times New Roman" pitchFamily="18" charset="0"/>
              </a:rPr>
              <a:t>.</a:t>
            </a:r>
            <a:endParaRPr lang="fr-FR" sz="2800" b="1" dirty="0" smtClean="0">
              <a:latin typeface="Times New Roman" pitchFamily="18" charset="0"/>
              <a:cs typeface="Times New Roman" pitchFamily="18" charset="0"/>
            </a:endParaRPr>
          </a:p>
        </p:txBody>
      </p:sp>
      <p:sp>
        <p:nvSpPr>
          <p:cNvPr id="5" name="Espace réservé du contenu 2"/>
          <p:cNvSpPr txBox="1">
            <a:spLocks/>
          </p:cNvSpPr>
          <p:nvPr/>
        </p:nvSpPr>
        <p:spPr>
          <a:xfrm>
            <a:off x="609600" y="2590800"/>
            <a:ext cx="8229600" cy="17526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موسمية عمليات النقل: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الموسمي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خلال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فترة معينة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يؤدي إلى زيادة التكاليف وا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 أسعار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النقل.</a:t>
            </a:r>
            <a:r>
              <a:rPr kumimoji="0" lang="ar-SA"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txBox="1">
            <a:spLocks/>
          </p:cNvSpPr>
          <p:nvPr/>
        </p:nvSpPr>
        <p:spPr>
          <a:xfrm>
            <a:off x="304800" y="533400"/>
            <a:ext cx="8458200" cy="4343400"/>
          </a:xfrm>
          <a:prstGeom prst="rect">
            <a:avLst/>
          </a:prstGeom>
        </p:spPr>
        <p:txBody>
          <a:bodyPr vert="horz">
            <a:noAutofit/>
          </a:bodyPr>
          <a:lstStyle/>
          <a:p>
            <a:pPr marL="274320" marR="0" lvl="0" indent="-274320" algn="ctr" defTabSz="914400" rtl="1" eaLnBrk="1" fontAlgn="auto" latinLnBrk="0" hangingPunct="1">
              <a:lnSpc>
                <a:spcPct val="100000"/>
              </a:lnSpc>
              <a:spcBef>
                <a:spcPts val="0"/>
              </a:spcBef>
              <a:spcAft>
                <a:spcPts val="0"/>
              </a:spcAft>
              <a:buClr>
                <a:schemeClr val="tx2"/>
              </a:buClr>
              <a:buSzPct val="73000"/>
              <a:tabLst/>
              <a:defRPr/>
            </a:pP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الجمهــورية الجزائــرية الديمقــراطية الشعبيـــة</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fr-FR" sz="20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République Algérienne Démocratique et Populaire</a:t>
            </a:r>
            <a:endPar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وزارة التعليــم العــالي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البحــث العلمـي</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fr-FR" sz="20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Ministère de l’Enseignement Supérieur et de la Recherche Scientifique</a:t>
            </a:r>
            <a:endPar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جــامعة محــمد خيضــر – بسكرة –</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كــلية العلــوم الاقتصــادية </a:t>
            </a:r>
            <a:r>
              <a:rPr kumimoji="0" lang="ar-DZ" sz="28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التجــارية </a:t>
            </a:r>
            <a:r>
              <a:rPr kumimoji="0" lang="ar-DZ" sz="28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علــوم التسييــر</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قسم العلوم التجارية</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1" eaLnBrk="1" fontAlgn="auto" latinLnBrk="0" hangingPunct="1">
              <a:lnSpc>
                <a:spcPct val="100000"/>
              </a:lnSpc>
              <a:spcBef>
                <a:spcPts val="0"/>
              </a:spcBef>
              <a:spcAft>
                <a:spcPts val="0"/>
              </a:spcAft>
              <a:buClr>
                <a:schemeClr val="tx2"/>
              </a:buClr>
              <a:buSzPct val="73000"/>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Tahoma" pitchFamily="34" charset="0"/>
                <a:cs typeface="Times New Roman" pitchFamily="18" charset="0"/>
              </a:rPr>
              <a:t>سنة ثانية ماستر مالية وتجارة دولية</a:t>
            </a:r>
          </a:p>
          <a:p>
            <a:pPr marL="274320" marR="0" lvl="0" indent="-274320" algn="ctr" defTabSz="914400" rtl="1" eaLnBrk="1" fontAlgn="auto" latinLnBrk="0" hangingPunct="1">
              <a:lnSpc>
                <a:spcPct val="100000"/>
              </a:lnSpc>
              <a:spcBef>
                <a:spcPts val="0"/>
              </a:spcBef>
              <a:spcAft>
                <a:spcPts val="0"/>
              </a:spcAft>
              <a:buClr>
                <a:schemeClr val="tx2"/>
              </a:buClr>
              <a:buSzPct val="73000"/>
              <a:tabLst/>
              <a:defRPr/>
            </a:pPr>
            <a:r>
              <a:rPr kumimoji="0" lang="ar-DZ" sz="4000" b="1" i="0" u="none" strike="noStrike" kern="1200" cap="none" spc="0" normalizeH="0" baseline="0" noProof="0" dirty="0" smtClean="0">
                <a:ln>
                  <a:noFill/>
                </a:ln>
                <a:solidFill>
                  <a:srgbClr val="FF0066"/>
                </a:solidFill>
                <a:effectLst/>
                <a:uLnTx/>
                <a:uFillTx/>
                <a:latin typeface="Times New Roman" pitchFamily="18" charset="0"/>
                <a:ea typeface="Tahoma" pitchFamily="34" charset="0"/>
                <a:cs typeface="Times New Roman" pitchFamily="18" charset="0"/>
              </a:rPr>
              <a:t>مقياس: إمداد ونقل دولي</a:t>
            </a:r>
          </a:p>
          <a:p>
            <a:pPr marL="274320" marR="0" lvl="0" indent="-274320" algn="ctr" defTabSz="914400" rtl="1" eaLnBrk="1" fontAlgn="ctr" latinLnBrk="0" hangingPunct="1">
              <a:lnSpc>
                <a:spcPct val="100000"/>
              </a:lnSpc>
              <a:spcBef>
                <a:spcPts val="600"/>
              </a:spcBef>
              <a:spcAft>
                <a:spcPts val="0"/>
              </a:spcAft>
              <a:buClr>
                <a:schemeClr val="tx2"/>
              </a:buClr>
              <a:buSzPct val="73000"/>
              <a:tabLst/>
              <a:defRPr/>
            </a:pPr>
            <a:r>
              <a:rPr kumimoji="0" lang="ar-DZ"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الموسم الجامعي: </a:t>
            </a:r>
            <a:r>
              <a:rPr kumimoji="0" lang="fr-FR"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2021/2020</a:t>
            </a:r>
            <a:endParaRPr kumimoji="0" lang="ar-DZ"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Rectangle 4"/>
          <p:cNvSpPr/>
          <p:nvPr/>
        </p:nvSpPr>
        <p:spPr>
          <a:xfrm>
            <a:off x="838200" y="49882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smtClean="0">
                <a:solidFill>
                  <a:prstClr val="black"/>
                </a:solidFill>
                <a:latin typeface="Adobe Arabic" pitchFamily="18" charset="-78"/>
                <a:cs typeface="Adobe Arabic" pitchFamily="18" charset="-78"/>
              </a:rPr>
              <a:t>أعمال موجهة 02:</a:t>
            </a:r>
            <a:endParaRPr lang="ar-DZ" sz="24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دراسة عملية لتكلفة (تسعير) النقل البحري</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Couts du transport maritime</a:t>
            </a:r>
            <a:endParaRPr lang="fr-FR" sz="2400" b="1" dirty="0">
              <a:solidFill>
                <a:srgbClr val="C00000"/>
              </a:solidFill>
              <a:latin typeface="Adobe Arabic" pitchFamily="18" charset="-78"/>
              <a:cs typeface="Adobe Arabic" pitchFamily="18" charset="-78"/>
            </a:endParaRPr>
          </a:p>
        </p:txBody>
      </p:sp>
      <p:grpSp>
        <p:nvGrpSpPr>
          <p:cNvPr id="6"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1"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152400" y="1600200"/>
            <a:ext cx="8839200" cy="1066800"/>
          </a:xfrm>
        </p:spPr>
        <p:txBody>
          <a:bodyPr>
            <a:normAutofit/>
          </a:bodyPr>
          <a:lstStyle/>
          <a:p>
            <a:pPr marL="0" indent="0" algn="just" rtl="1">
              <a:buNone/>
            </a:pPr>
            <a:r>
              <a:rPr lang="ar-DZ" sz="3200" b="1" dirty="0" smtClean="0">
                <a:latin typeface="Times New Roman" pitchFamily="18" charset="0"/>
                <a:cs typeface="Times New Roman" pitchFamily="18" charset="0"/>
              </a:rPr>
              <a:t>    يطلق على السعر الذي تتكلفه خدمة النقل البحري: </a:t>
            </a:r>
            <a:r>
              <a:rPr lang="ar-DZ" sz="3200" b="1" dirty="0" err="1" smtClean="0">
                <a:solidFill>
                  <a:srgbClr val="FF0000"/>
                </a:solidFill>
                <a:latin typeface="Times New Roman" pitchFamily="18" charset="0"/>
                <a:cs typeface="Times New Roman" pitchFamily="18" charset="0"/>
              </a:rPr>
              <a:t>النولون</a:t>
            </a:r>
            <a:r>
              <a:rPr lang="ar-DZ" sz="3200" b="1" dirty="0" smtClean="0">
                <a:solidFill>
                  <a:srgbClr val="FF0000"/>
                </a:solidFill>
                <a:latin typeface="Times New Roman" pitchFamily="18" charset="0"/>
                <a:cs typeface="Times New Roman" pitchFamily="18" charset="0"/>
              </a:rPr>
              <a:t> البحري، </a:t>
            </a:r>
            <a:r>
              <a:rPr lang="ar-DZ" sz="3200" b="1" dirty="0" smtClean="0">
                <a:latin typeface="Times New Roman" pitchFamily="18" charset="0"/>
                <a:cs typeface="Times New Roman" pitchFamily="18" charset="0"/>
              </a:rPr>
              <a:t>وهو يتكون من عدة عناصر أهمها:</a:t>
            </a:r>
          </a:p>
        </p:txBody>
      </p:sp>
      <p:sp>
        <p:nvSpPr>
          <p:cNvPr id="7" name="Rectangle 6"/>
          <p:cNvSpPr/>
          <p:nvPr/>
        </p:nvSpPr>
        <p:spPr>
          <a:xfrm>
            <a:off x="7467600" y="838200"/>
            <a:ext cx="1148071"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تمهيد:</a:t>
            </a:r>
            <a:endParaRPr lang="fr-FR" sz="3600"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09600"/>
            <a:ext cx="8686800" cy="1143000"/>
          </a:xfrm>
        </p:spPr>
        <p:txBody>
          <a:bodyPr>
            <a:normAutofit/>
          </a:bodyPr>
          <a:lstStyle/>
          <a:p>
            <a:pPr marL="0" lvl="0" indent="22225" algn="just" rtl="1">
              <a:buNone/>
            </a:pPr>
            <a:r>
              <a:rPr lang="ar-DZ" sz="3500" b="1" dirty="0" smtClean="0">
                <a:solidFill>
                  <a:srgbClr val="FF0000"/>
                </a:solidFill>
                <a:latin typeface="Times New Roman" pitchFamily="18" charset="0"/>
                <a:cs typeface="Times New Roman" pitchFamily="18" charset="0"/>
              </a:rPr>
              <a:t>أولا. </a:t>
            </a:r>
            <a:r>
              <a:rPr lang="ar-SA" sz="3500" b="1" dirty="0" smtClean="0">
                <a:solidFill>
                  <a:srgbClr val="FF0000"/>
                </a:solidFill>
                <a:latin typeface="Times New Roman" pitchFamily="18" charset="0"/>
                <a:cs typeface="Times New Roman" pitchFamily="18" charset="0"/>
              </a:rPr>
              <a:t>التعريفة الأساسية: </a:t>
            </a:r>
            <a:endParaRPr lang="fr-FR" sz="3500" b="1" dirty="0" smtClean="0">
              <a:solidFill>
                <a:srgbClr val="FF0000"/>
              </a:solidFill>
              <a:latin typeface="Times New Roman" pitchFamily="18" charset="0"/>
              <a:cs typeface="Times New Roman" pitchFamily="18" charset="0"/>
            </a:endParaRPr>
          </a:p>
          <a:p>
            <a:pPr marL="0" indent="22225" algn="just" rtl="1">
              <a:buNone/>
            </a:pPr>
            <a:r>
              <a:rPr lang="fr-FR"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تعتمد على </a:t>
            </a:r>
            <a:r>
              <a:rPr lang="ar-DZ" b="1" dirty="0" smtClean="0">
                <a:latin typeface="Times New Roman" pitchFamily="18" charset="0"/>
                <a:cs typeface="Times New Roman" pitchFamily="18" charset="0"/>
              </a:rPr>
              <a:t>مسار الرحلة، </a:t>
            </a:r>
            <a:r>
              <a:rPr lang="ar-SA" b="1" dirty="0" smtClean="0">
                <a:latin typeface="Times New Roman" pitchFamily="18" charset="0"/>
                <a:cs typeface="Times New Roman" pitchFamily="18" charset="0"/>
              </a:rPr>
              <a:t>نوع </a:t>
            </a:r>
            <a:r>
              <a:rPr lang="ar-SA" b="1" dirty="0" err="1" smtClean="0">
                <a:latin typeface="Times New Roman" pitchFamily="18" charset="0"/>
                <a:cs typeface="Times New Roman" pitchFamily="18" charset="0"/>
              </a:rPr>
              <a:t>الب</a:t>
            </a:r>
            <a:r>
              <a:rPr lang="ar-DZ" b="1" dirty="0" smtClean="0">
                <a:latin typeface="Times New Roman" pitchFamily="18" charset="0"/>
                <a:cs typeface="Times New Roman" pitchFamily="18" charset="0"/>
              </a:rPr>
              <a:t>ضاعة </a:t>
            </a:r>
            <a:r>
              <a:rPr lang="ar-DZ" b="1" dirty="0" err="1" smtClean="0">
                <a:latin typeface="Times New Roman" pitchFamily="18" charset="0"/>
                <a:cs typeface="Times New Roman" pitchFamily="18" charset="0"/>
              </a:rPr>
              <a:t>و</a:t>
            </a:r>
            <a:r>
              <a:rPr lang="ar-SA" b="1" dirty="0" smtClean="0">
                <a:latin typeface="Times New Roman" pitchFamily="18" charset="0"/>
                <a:cs typeface="Times New Roman" pitchFamily="18" charset="0"/>
              </a:rPr>
              <a:t>نمط الشحن البحري:</a:t>
            </a:r>
            <a:endParaRPr lang="fr-FR" b="1" dirty="0" smtClean="0">
              <a:latin typeface="Times New Roman" pitchFamily="18" charset="0"/>
              <a:cs typeface="Times New Roman" pitchFamily="18" charset="0"/>
            </a:endParaRPr>
          </a:p>
        </p:txBody>
      </p:sp>
      <p:sp>
        <p:nvSpPr>
          <p:cNvPr id="5" name="Rectangle 4"/>
          <p:cNvSpPr/>
          <p:nvPr/>
        </p:nvSpPr>
        <p:spPr>
          <a:xfrm>
            <a:off x="228600" y="5429071"/>
            <a:ext cx="8610600" cy="1200329"/>
          </a:xfrm>
          <a:prstGeom prst="rect">
            <a:avLst/>
          </a:prstGeom>
          <a:solidFill>
            <a:srgbClr val="FFFF00"/>
          </a:solidFill>
        </p:spPr>
        <p:txBody>
          <a:bodyPr wrap="square">
            <a:spAutoFit/>
          </a:bodyPr>
          <a:lstStyle/>
          <a:p>
            <a:pPr indent="22225" algn="just" rtl="1"/>
            <a:r>
              <a:rPr lang="ar-SY" sz="2400" b="1" dirty="0" smtClean="0">
                <a:latin typeface="Times New Roman" pitchFamily="18" charset="0"/>
                <a:cs typeface="Times New Roman" pitchFamily="18" charset="0"/>
              </a:rPr>
              <a:t>المؤتمر البحري هو مجموعة من ملاك السفن الذين يخدمون نفس الخطوط، يبرمون اتفاقيات حول أسعار الشحن وتقاسم الخطوط البحرية وتنظيمها من أجل السيطرة على المنافسة.</a:t>
            </a:r>
            <a:endParaRPr lang="fr-FR" sz="2400" b="1" dirty="0" smtClean="0">
              <a:latin typeface="Times New Roman" pitchFamily="18" charset="0"/>
              <a:cs typeface="Times New Roman" pitchFamily="18" charset="0"/>
            </a:endParaRPr>
          </a:p>
        </p:txBody>
      </p:sp>
      <p:sp>
        <p:nvSpPr>
          <p:cNvPr id="6" name="Espace réservé du contenu 2"/>
          <p:cNvSpPr txBox="1">
            <a:spLocks/>
          </p:cNvSpPr>
          <p:nvPr/>
        </p:nvSpPr>
        <p:spPr>
          <a:xfrm>
            <a:off x="228600" y="1981200"/>
            <a:ext cx="8686800" cy="33528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1.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النمط الإتفاقي الموحد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Mode conventionnel</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يستعمل في </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حالة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البضائع المجمعة في صناديق، علب كرتون، </a:t>
            </a:r>
            <a:r>
              <a:rPr kumimoji="0" lang="ar-SA"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وطبليا</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a:t>
            </a:r>
          </a:p>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تكون تعريفة النقل البحري محددة من طرف </a:t>
            </a:r>
            <a:r>
              <a:rPr kumimoji="0" lang="ar-SA" sz="2600" b="1" i="0"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المؤتمرات البحرية</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وفقا لمبادئ متعارف عليها</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يدفع الشاحن على أساس عدد وحدات الدفع</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UP</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Unités payantes</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عدد وحدات الدفع </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القيمة الأكبر بين الوزن الإجمالي </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والوزن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الإجمالي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للبضاعة</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الأفضلية دائما لصالح الناقل البحري.</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533400"/>
            <a:ext cx="8686800" cy="1676400"/>
          </a:xfrm>
        </p:spPr>
        <p:txBody>
          <a:bodyPr>
            <a:normAutofit/>
          </a:bodyPr>
          <a:lstStyle/>
          <a:p>
            <a:pPr marL="0" lvl="0" indent="22225" algn="just" rtl="1">
              <a:buNone/>
            </a:pPr>
            <a:r>
              <a:rPr lang="ar-DZ" sz="3200" b="1" dirty="0" smtClean="0">
                <a:solidFill>
                  <a:srgbClr val="FF0000"/>
                </a:solidFill>
                <a:latin typeface="Times New Roman" pitchFamily="18" charset="0"/>
                <a:cs typeface="Times New Roman" pitchFamily="18" charset="0"/>
              </a:rPr>
              <a:t>2. </a:t>
            </a:r>
            <a:r>
              <a:rPr lang="ar-SA" sz="3200" b="1" dirty="0" smtClean="0">
                <a:solidFill>
                  <a:srgbClr val="FF0000"/>
                </a:solidFill>
                <a:latin typeface="Times New Roman" pitchFamily="18" charset="0"/>
                <a:cs typeface="Times New Roman" pitchFamily="18" charset="0"/>
              </a:rPr>
              <a:t>النمط الجزافي</a:t>
            </a:r>
            <a:r>
              <a:rPr lang="fr-FR" sz="3200" b="1" dirty="0" smtClean="0">
                <a:solidFill>
                  <a:srgbClr val="FF0000"/>
                </a:solidFill>
                <a:latin typeface="Times New Roman" pitchFamily="18" charset="0"/>
                <a:cs typeface="Times New Roman" pitchFamily="18" charset="0"/>
              </a:rPr>
              <a:t>Mode forfaitaire </a:t>
            </a:r>
            <a:r>
              <a:rPr lang="ar-SA" sz="3200" b="1" dirty="0" smtClean="0">
                <a:solidFill>
                  <a:srgbClr val="FF0000"/>
                </a:solidFill>
                <a:latin typeface="Times New Roman" pitchFamily="18" charset="0"/>
                <a:cs typeface="Times New Roman" pitchFamily="18" charset="0"/>
              </a:rPr>
              <a:t>:</a:t>
            </a:r>
            <a:endParaRPr lang="ar-DZ" sz="3200" b="1" dirty="0" smtClean="0">
              <a:solidFill>
                <a:srgbClr val="FF0000"/>
              </a:solidFill>
              <a:latin typeface="Times New Roman" pitchFamily="18" charset="0"/>
              <a:cs typeface="Times New Roman" pitchFamily="18" charset="0"/>
            </a:endParaRPr>
          </a:p>
          <a:p>
            <a:pPr marL="0" lvl="0" indent="22225" algn="just" rtl="1">
              <a:buNone/>
            </a:pPr>
            <a:r>
              <a:rPr lang="ar-SA" b="1" dirty="0" smtClean="0">
                <a:latin typeface="Times New Roman" pitchFamily="18" charset="0"/>
                <a:cs typeface="Times New Roman" pitchFamily="18" charset="0"/>
              </a:rPr>
              <a:t>تطبيق تعريفة جزافية على نقل الحاوية (</a:t>
            </a:r>
            <a:r>
              <a:rPr lang="fr-FR" b="1" dirty="0" smtClean="0">
                <a:latin typeface="Times New Roman" pitchFamily="18" charset="0"/>
                <a:cs typeface="Times New Roman" pitchFamily="18" charset="0"/>
              </a:rPr>
              <a:t>Box rate</a:t>
            </a:r>
            <a:r>
              <a:rPr lang="ar-SA" b="1" dirty="0" smtClean="0">
                <a:latin typeface="Times New Roman" pitchFamily="18" charset="0"/>
                <a:cs typeface="Times New Roman" pitchFamily="18" charset="0"/>
              </a:rPr>
              <a:t>)</a:t>
            </a:r>
            <a:r>
              <a:rPr lang="ar-DZ" b="1" dirty="0" smtClean="0">
                <a:latin typeface="Times New Roman" pitchFamily="18" charset="0"/>
                <a:cs typeface="Times New Roman" pitchFamily="18" charset="0"/>
              </a:rPr>
              <a:t>.</a:t>
            </a:r>
          </a:p>
          <a:p>
            <a:pPr marL="0" lvl="0" indent="22225" algn="just" rtl="1">
              <a:buNone/>
            </a:pPr>
            <a:r>
              <a:rPr lang="ar-DZ" b="1" dirty="0" smtClean="0">
                <a:latin typeface="Times New Roman" pitchFamily="18" charset="0"/>
                <a:cs typeface="Times New Roman" pitchFamily="18" charset="0"/>
              </a:rPr>
              <a:t>لا يأخذ في الحسبان إلا نوع الحاوية، مع فوترة الخدمات الإضافية كتأجير الحاوية. </a:t>
            </a:r>
            <a:endParaRPr lang="fr-FR" b="1"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5" name="Espace réservé du contenu 4"/>
          <p:cNvSpPr txBox="1">
            <a:spLocks/>
          </p:cNvSpPr>
          <p:nvPr/>
        </p:nvSpPr>
        <p:spPr>
          <a:xfrm>
            <a:off x="152400" y="2209800"/>
            <a:ext cx="8686800" cy="4572000"/>
          </a:xfrm>
          <a:prstGeom prst="rect">
            <a:avLst/>
          </a:prstGeom>
        </p:spPr>
        <p:txBody>
          <a:bodyPr vert="horz">
            <a:normAutofit/>
          </a:bodyPr>
          <a:lstStyle/>
          <a:p>
            <a:pPr marL="0" marR="0" lvl="0" indent="22225" algn="ct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أنظمة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لشحن بالحاويات</a:t>
            </a:r>
            <a:endPar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rgbClr val="FF0000"/>
              </a:buClr>
              <a:buSzPct val="75000"/>
              <a:tabLst/>
              <a:defRPr/>
            </a:pPr>
            <a:r>
              <a:rPr lang="ar-DZ" sz="3200" b="1" dirty="0" smtClean="0">
                <a:solidFill>
                  <a:srgbClr val="FF0000"/>
                </a:solidFill>
                <a:latin typeface="Times New Roman" pitchFamily="18" charset="0"/>
                <a:cs typeface="Times New Roman" pitchFamily="18" charset="0"/>
              </a:rPr>
              <a:t>أ.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شحن حاوية كاملة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Full container load</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FCL/ FCL</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rgbClr val="FF0000"/>
              </a:buClr>
              <a:buSzPct val="75000"/>
              <a:tabLst/>
              <a:defRPr/>
            </a:pPr>
            <a:r>
              <a:rPr lang="ar-DZ" sz="2800" b="1" dirty="0" smtClean="0">
                <a:solidFill>
                  <a:srgbClr val="FF0000"/>
                </a:solidFill>
                <a:latin typeface="Times New Roman" pitchFamily="18" charset="0"/>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الشاحن يضع البضاعة في حاوية ويختمها ويرسلها مباشرة للزبون من دون أن تفتح الحاوية إلا للفحص الجمركي.</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indent="22225" algn="just" rtl="1">
              <a:spcBef>
                <a:spcPts val="600"/>
              </a:spcBef>
              <a:buClr>
                <a:srgbClr val="FF0000"/>
              </a:buClr>
              <a:buSzPct val="75000"/>
              <a:tabLst>
                <a:tab pos="231775" algn="l"/>
                <a:tab pos="395288" algn="l"/>
              </a:tabLst>
              <a:defRPr/>
            </a:pPr>
            <a:r>
              <a:rPr lang="ar-DZ" sz="3200" b="1" dirty="0" smtClean="0">
                <a:solidFill>
                  <a:srgbClr val="FF0000"/>
                </a:solidFill>
                <a:latin typeface="Times New Roman" pitchFamily="18" charset="0"/>
                <a:cs typeface="Times New Roman" pitchFamily="18" charset="0"/>
              </a:rPr>
              <a:t>ب.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التجميع في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حاوية</a:t>
            </a:r>
            <a:r>
              <a:rPr lang="fr-FR" sz="2800" b="1" dirty="0" err="1" smtClean="0">
                <a:solidFill>
                  <a:srgbClr val="FF0000"/>
                </a:solidFill>
                <a:latin typeface="Times New Roman" pitchFamily="18" charset="0"/>
                <a:cs typeface="Times New Roman" pitchFamily="18" charset="0"/>
              </a:rPr>
              <a:t>load</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Less</a:t>
            </a:r>
            <a:r>
              <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than container</a:t>
            </a:r>
            <a:r>
              <a:rPr kumimoji="0" lang="ar-SA"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LCL/ LCL</a:t>
            </a:r>
            <a:r>
              <a:rPr kumimoji="0" lang="ar-SA"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rgbClr val="FF0000"/>
              </a:buClr>
              <a:buSzPct val="75000"/>
              <a:tabLst/>
              <a:defRPr/>
            </a:pPr>
            <a:r>
              <a:rPr lang="ar-DZ" sz="2800" b="1" dirty="0" smtClean="0">
                <a:solidFill>
                  <a:srgbClr val="FF0000"/>
                </a:solidFill>
                <a:latin typeface="Times New Roman" pitchFamily="18" charset="0"/>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إذا كانت البضاعة المرسلة غير كافية لملء حاوية، فإن الشاحن يسلم البضاعة لشركة تجميع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Groupage</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حيث يتم تحويتها مع بضائع أخرى مرسلة لنفس الميناء، وهناك يتم تفكيكها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Dégroupage</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وجعلها في متناول أصحابها.</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52400" y="762000"/>
            <a:ext cx="8686800" cy="685800"/>
          </a:xfrm>
        </p:spPr>
        <p:txBody>
          <a:bodyPr>
            <a:normAutofit/>
          </a:bodyPr>
          <a:lstStyle/>
          <a:p>
            <a:pPr marL="0" indent="22225" algn="ctr" rtl="1">
              <a:buNone/>
            </a:pPr>
            <a:r>
              <a:rPr lang="ar-SA" sz="3200" b="1" dirty="0" smtClean="0">
                <a:solidFill>
                  <a:srgbClr val="FF0000"/>
                </a:solidFill>
                <a:latin typeface="Times New Roman" pitchFamily="18" charset="0"/>
                <a:cs typeface="Times New Roman" pitchFamily="18" charset="0"/>
              </a:rPr>
              <a:t>أنظمة </a:t>
            </a:r>
            <a:r>
              <a:rPr lang="ar-DZ" sz="3200" b="1" dirty="0" smtClean="0">
                <a:solidFill>
                  <a:srgbClr val="FF0000"/>
                </a:solidFill>
                <a:latin typeface="Times New Roman" pitchFamily="18" charset="0"/>
                <a:cs typeface="Times New Roman" pitchFamily="18" charset="0"/>
              </a:rPr>
              <a:t>ا</a:t>
            </a:r>
            <a:r>
              <a:rPr lang="ar-SA" sz="3200" b="1" dirty="0" smtClean="0">
                <a:solidFill>
                  <a:srgbClr val="FF0000"/>
                </a:solidFill>
                <a:latin typeface="Times New Roman" pitchFamily="18" charset="0"/>
                <a:cs typeface="Times New Roman" pitchFamily="18" charset="0"/>
              </a:rPr>
              <a:t>لشحن بالحاويات </a:t>
            </a:r>
            <a:r>
              <a:rPr lang="ar-DZ" sz="3200" b="1" dirty="0" smtClean="0">
                <a:solidFill>
                  <a:srgbClr val="FF0000"/>
                </a:solidFill>
                <a:latin typeface="Times New Roman" pitchFamily="18" charset="0"/>
                <a:cs typeface="Times New Roman" pitchFamily="18" charset="0"/>
              </a:rPr>
              <a:t>(تابع)</a:t>
            </a:r>
            <a:endParaRPr lang="fr-FR" sz="3200" b="1" dirty="0" smtClean="0">
              <a:solidFill>
                <a:srgbClr val="FF0000"/>
              </a:solidFill>
              <a:latin typeface="Times New Roman" pitchFamily="18" charset="0"/>
              <a:cs typeface="Times New Roman" pitchFamily="18" charset="0"/>
            </a:endParaRPr>
          </a:p>
        </p:txBody>
      </p:sp>
      <p:sp>
        <p:nvSpPr>
          <p:cNvPr id="3" name="Espace réservé du contenu 4"/>
          <p:cNvSpPr txBox="1">
            <a:spLocks/>
          </p:cNvSpPr>
          <p:nvPr/>
        </p:nvSpPr>
        <p:spPr>
          <a:xfrm>
            <a:off x="152400" y="1600200"/>
            <a:ext cx="8686800" cy="20574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rgbClr val="FF0000"/>
              </a:buClr>
              <a:buSzPct val="7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FCL/LCL</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p>
          <a:p>
            <a:pPr marL="0" marR="0" lvl="0" indent="225425" algn="just" defTabSz="914400" rtl="1" eaLnBrk="1" fontAlgn="auto" latinLnBrk="0" hangingPunct="1">
              <a:lnSpc>
                <a:spcPct val="100000"/>
              </a:lnSpc>
              <a:spcBef>
                <a:spcPts val="600"/>
              </a:spcBef>
              <a:spcAft>
                <a:spcPts val="0"/>
              </a:spcAft>
              <a:buClr>
                <a:srgbClr val="FF0000"/>
              </a:buClr>
              <a:buSzPct val="75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عند إرسال عدة بضائع بأحجام صغيرة لنفس الجهة، فإن الشاحن يشحن البضاعة في نفس الحاوية، وعند الوصول إلى ميناء التفريغ، يتم تفكيك البضائع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وجعلها في متناول أصحابها.</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4" name="Espace réservé du contenu 4"/>
          <p:cNvSpPr txBox="1">
            <a:spLocks/>
          </p:cNvSpPr>
          <p:nvPr/>
        </p:nvSpPr>
        <p:spPr>
          <a:xfrm>
            <a:off x="152400" y="3962400"/>
            <a:ext cx="8686800" cy="21336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rgbClr val="FF0000"/>
              </a:buClr>
              <a:buSzPct val="75000"/>
              <a:buFont typeface="Wingdings 2"/>
              <a:buNone/>
              <a:tabLst/>
              <a:defRPr/>
            </a:pPr>
            <a:r>
              <a:rPr kumimoji="0" lang="ar-DZ" sz="33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 </a:t>
            </a:r>
            <a:r>
              <a:rPr kumimoji="0" lang="fr-FR" sz="33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LCL/FCL</a:t>
            </a:r>
            <a:r>
              <a:rPr kumimoji="0" lang="ar-DZ" sz="33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p>
          <a:p>
            <a:pPr marL="0" marR="0" lvl="0" indent="165100" algn="just" defTabSz="914400" rtl="1" eaLnBrk="1" fontAlgn="auto" latinLnBrk="0" hangingPunct="1">
              <a:lnSpc>
                <a:spcPct val="100000"/>
              </a:lnSpc>
              <a:spcBef>
                <a:spcPts val="600"/>
              </a:spcBef>
              <a:spcAft>
                <a:spcPts val="0"/>
              </a:spcAft>
              <a:buClr>
                <a:srgbClr val="FF0000"/>
              </a:buClr>
              <a:buSzPct val="75000"/>
              <a:buFont typeface="Wingdings 2"/>
              <a:buNone/>
              <a:tabLst/>
              <a:defRPr/>
            </a:pP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عند قيام شركة باستيراد بضائع متنوعة من عدة موردين، فإنهم يقومون بتسليم البضائع إلى نفس مركز التجميع الذي يضعها في حاوية واحدة ويرسلها لهذه الشركة.</a:t>
            </a:r>
            <a:endPar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Lの流れ"/>
          <p:cNvPicPr>
            <a:picLocks noChangeAspect="1" noChangeArrowheads="1"/>
          </p:cNvPicPr>
          <p:nvPr/>
        </p:nvPicPr>
        <p:blipFill>
          <a:blip r:embed="rId2"/>
          <a:srcRect/>
          <a:stretch>
            <a:fillRect/>
          </a:stretch>
        </p:blipFill>
        <p:spPr bwMode="auto">
          <a:xfrm>
            <a:off x="228601" y="762000"/>
            <a:ext cx="8686800" cy="5486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SIA-PACIFIC LCL - Departure schedules - Seafrigo"/>
          <p:cNvPicPr>
            <a:picLocks noChangeAspect="1" noChangeArrowheads="1"/>
          </p:cNvPicPr>
          <p:nvPr/>
        </p:nvPicPr>
        <p:blipFill>
          <a:blip r:embed="rId2"/>
          <a:srcRect/>
          <a:stretch>
            <a:fillRect/>
          </a:stretch>
        </p:blipFill>
        <p:spPr bwMode="auto">
          <a:xfrm>
            <a:off x="152400" y="457200"/>
            <a:ext cx="8915400" cy="60674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762000"/>
            <a:ext cx="8686800" cy="1219200"/>
          </a:xfrm>
        </p:spPr>
        <p:txBody>
          <a:bodyPr>
            <a:normAutofit/>
          </a:bodyPr>
          <a:lstStyle/>
          <a:p>
            <a:pPr marL="0" lvl="0" indent="0" algn="just" rtl="1">
              <a:buNone/>
            </a:pPr>
            <a:r>
              <a:rPr lang="ar-DZ" sz="3200" b="1" dirty="0" smtClean="0">
                <a:solidFill>
                  <a:srgbClr val="FF0000"/>
                </a:solidFill>
                <a:latin typeface="Times New Roman" pitchFamily="18" charset="0"/>
                <a:cs typeface="Times New Roman" pitchFamily="18" charset="0"/>
              </a:rPr>
              <a:t>ثانيا. التصحيحات </a:t>
            </a:r>
            <a:r>
              <a:rPr lang="fr-FR" sz="3200" b="1" dirty="0" smtClean="0">
                <a:solidFill>
                  <a:srgbClr val="FF0000"/>
                </a:solidFill>
                <a:latin typeface="Times New Roman" pitchFamily="18" charset="0"/>
                <a:cs typeface="Times New Roman" pitchFamily="18" charset="0"/>
              </a:rPr>
              <a:t>Ajustements</a:t>
            </a:r>
            <a:r>
              <a:rPr lang="ar-DZ" sz="3200" b="1" dirty="0" smtClean="0">
                <a:solidFill>
                  <a:srgbClr val="FF0000"/>
                </a:solidFill>
                <a:latin typeface="Times New Roman" pitchFamily="18" charset="0"/>
                <a:cs typeface="Times New Roman" pitchFamily="18" charset="0"/>
              </a:rPr>
              <a:t>: </a:t>
            </a:r>
          </a:p>
          <a:p>
            <a:pPr marL="0" lvl="0" indent="0" algn="just" rtl="1">
              <a:buNone/>
            </a:pPr>
            <a:r>
              <a:rPr lang="ar-DZ" sz="2800" b="1" dirty="0" smtClean="0">
                <a:latin typeface="Times New Roman" pitchFamily="18" charset="0"/>
                <a:cs typeface="Times New Roman" pitchFamily="18" charset="0"/>
              </a:rPr>
              <a:t>   تطبق شركات النقل البحري رسوم إضافية على الشاحنين من أهمها: </a:t>
            </a:r>
            <a:endParaRPr lang="fr-FR" sz="2800" b="1" dirty="0" smtClean="0">
              <a:latin typeface="Times New Roman" pitchFamily="18" charset="0"/>
              <a:cs typeface="Times New Roman" pitchFamily="18" charset="0"/>
            </a:endParaRPr>
          </a:p>
          <a:p>
            <a:pPr marL="0" indent="0"/>
            <a:endParaRPr lang="fr-FR" sz="2800" b="1" dirty="0">
              <a:latin typeface="Times New Roman" pitchFamily="18" charset="0"/>
              <a:cs typeface="Times New Roman" pitchFamily="18" charset="0"/>
            </a:endParaRPr>
          </a:p>
        </p:txBody>
      </p:sp>
      <p:sp>
        <p:nvSpPr>
          <p:cNvPr id="4" name="Espace réservé du contenu 2"/>
          <p:cNvSpPr txBox="1">
            <a:spLocks/>
          </p:cNvSpPr>
          <p:nvPr/>
        </p:nvSpPr>
        <p:spPr>
          <a:xfrm>
            <a:off x="228600" y="2057400"/>
            <a:ext cx="8686800" cy="16002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معامل تعديل الوقود</a:t>
            </a:r>
            <a:r>
              <a:rPr kumimoji="0" lang="fr-FR"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Bunker ajustement factor(BAF) </a:t>
            </a: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lang="ar-DZ" sz="2800" b="1" dirty="0" smtClean="0">
                <a:solidFill>
                  <a:srgbClr val="FF0000"/>
                </a:solidFill>
                <a:latin typeface="Times New Roman" pitchFamily="18" charset="0"/>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للتعويض عن تقلبات في أسعار وقود السفن(</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الفيول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وتسمى أيضا نظير تكلفة الإضافية للقبو.</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228600" y="3733800"/>
            <a:ext cx="8686800" cy="15240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معامل تعديل سعر </a:t>
            </a: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العملة </a:t>
            </a:r>
            <a:r>
              <a:rPr kumimoji="0" lang="fr-FR"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CAF</a:t>
            </a:r>
            <a:r>
              <a:rPr kumimoji="0" lang="ar-DZ"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6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Currency</a:t>
            </a:r>
            <a:r>
              <a:rPr kumimoji="0" lang="fr-FR"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6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adjustment</a:t>
            </a:r>
            <a:r>
              <a:rPr kumimoji="0" lang="fr-FR"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factor</a:t>
            </a:r>
            <a:r>
              <a:rPr kumimoji="0" lang="ar-DZ"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للتعويض عن تقلبات أسعار صرف العملات الرئيسية ($، ¢)، مقابل العملة المحلية إذا كانت تستعمل في الدفع.</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228600" y="5334000"/>
            <a:ext cx="8686800" cy="15240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تطبيق تعديلات إضافية:</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تكون على الحمولات الزائدة عن 5 طن أو 12 طن مثلا.</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hecke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8600"/>
            <a:ext cx="8686800" cy="2057400"/>
          </a:xfrm>
        </p:spPr>
        <p:txBody>
          <a:bodyPr>
            <a:normAutofit/>
          </a:bodyPr>
          <a:lstStyle/>
          <a:p>
            <a:pPr marL="0" indent="22225" algn="just" rtl="1">
              <a:buNone/>
            </a:pPr>
            <a:r>
              <a:rPr lang="ar-DZ" sz="3600" b="1" dirty="0" smtClean="0">
                <a:solidFill>
                  <a:srgbClr val="FF0000"/>
                </a:solidFill>
                <a:latin typeface="Times New Roman" pitchFamily="18" charset="0"/>
                <a:cs typeface="Times New Roman" pitchFamily="18" charset="0"/>
              </a:rPr>
              <a:t>ثالثا. </a:t>
            </a:r>
            <a:r>
              <a:rPr lang="ar-DZ" sz="3600" b="1" dirty="0" err="1" smtClean="0">
                <a:solidFill>
                  <a:srgbClr val="FF0000"/>
                </a:solidFill>
                <a:latin typeface="Times New Roman" pitchFamily="18" charset="0"/>
                <a:cs typeface="Times New Roman" pitchFamily="18" charset="0"/>
              </a:rPr>
              <a:t>الحسومات</a:t>
            </a:r>
            <a:r>
              <a:rPr lang="ar-DZ" sz="3600" b="1" dirty="0" smtClean="0">
                <a:solidFill>
                  <a:srgbClr val="FF0000"/>
                </a:solidFill>
                <a:latin typeface="Times New Roman" pitchFamily="18" charset="0"/>
                <a:cs typeface="Times New Roman" pitchFamily="18" charset="0"/>
              </a:rPr>
              <a:t>: </a:t>
            </a:r>
          </a:p>
          <a:p>
            <a:pPr marL="0" indent="22225" algn="just" rtl="1">
              <a:buNone/>
            </a:pPr>
            <a:r>
              <a:rPr lang="ar-DZ" sz="2800" b="1" dirty="0" smtClean="0">
                <a:latin typeface="Times New Roman" pitchFamily="18" charset="0"/>
                <a:cs typeface="Times New Roman" pitchFamily="18" charset="0"/>
              </a:rPr>
              <a:t>    تمنح الشركات الملاحية تخفيضات من 8% إلى 10%، وذلك لمنافسة السفن الجوالة على الخطوط غير المنتظمة، وهذا مقابل أن يقتصر الشاحن على استخدام سفن الخطوط المنتظمة. </a:t>
            </a:r>
            <a:endParaRPr lang="fr-FR" sz="2800" b="1" dirty="0" smtClean="0">
              <a:latin typeface="Times New Roman" pitchFamily="18" charset="0"/>
              <a:cs typeface="Times New Roman" pitchFamily="18" charset="0"/>
            </a:endParaRPr>
          </a:p>
          <a:p>
            <a:endParaRPr lang="fr-FR" sz="2800" dirty="0">
              <a:latin typeface="Times New Roman" pitchFamily="18" charset="0"/>
              <a:cs typeface="Times New Roman" pitchFamily="18" charset="0"/>
            </a:endParaRPr>
          </a:p>
        </p:txBody>
      </p:sp>
      <p:sp>
        <p:nvSpPr>
          <p:cNvPr id="4" name="Espace réservé du contenu 2"/>
          <p:cNvSpPr txBox="1">
            <a:spLocks/>
          </p:cNvSpPr>
          <p:nvPr/>
        </p:nvSpPr>
        <p:spPr>
          <a:xfrm>
            <a:off x="228600" y="2514600"/>
            <a:ext cx="8686800" cy="21336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tab pos="284163" algn="l"/>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رابعا. أعباء إضافية: </a:t>
            </a: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tab pos="284163" algn="l"/>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تضاف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لتعريفة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الأساسية، بهدف تغطية بعض النفقات الاستثنائية التي يتحملها شركة الملاحة في الموانئ أو أثناء الرحلة البحرية، ومن أهمها: </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228600" y="4648200"/>
            <a:ext cx="8686800" cy="15240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1. مصاريف المناولة </a:t>
            </a:r>
            <a:r>
              <a:rPr kumimoji="0" lang="fr-FR"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Terminal Handling Charges</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THC</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مصاريف تحميل وتفريغ الحاويات من السفينة من طرف شركات المناولة البحرية في الموانئ.</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descr="data:image/jpeg;base64,/9j/4AAQSkZJRgABAQAAAQABAAD/2wCEAAkGBwgHBgkIBwgKCgkLDRYPDQwMDRsUFRAWIB0iIiAdHx8kKDQsJCYxJx8fLT0tMTU3Ojo6Iys/RD84QzQ5OjcBCgoKDQwNGg8PGjclHyU3Nzc3Nzc3Nzc3Nzc3Nzc3Nzc3Nzc3Nzc3Nzc3Nzc3Nzc3Nzc3Nzc3Nzc3Nzc3Nzc3N//AABEIAKAAdwMBIgACEQEDEQH/xAAcAAABBQEBAQAAAAAAAAAAAAAEAAIDBQYBBwj/xAA0EAACAQMDAgQEBQQCAwAAAAABAgMABBESITEFQQYTUWEUIjJxI0KBkaEHFSSx0eFDUvD/xAAVAQEBAAAAAAAAAAAAAAAAAAAAAf/EABQRAQAAAAAAAAAAAAAAAAAAAAD/2gAMAwEAAhEDEQA/AKiT5RQuTroiU5OaHYgGoGu1RaiTTiwOc1ED84oJ1JqSNs796BnnEZ075pkfxNyCUYqBQW4ZccikGBO2/wBqAtbS6kk0+cygc6t6OmFpYhUd5ZJO+DigcQc4701965HcQzR6ovMVc8uKRPY89qAWcnG3NDFjjejpkxQMwxQQMTmpIBvUbGpImxQWdsyg5Iz6bV2honxSoDpRldqCcGi2fbFDS0AxyGprHSCx7VMMZpk6ho2wN8UA1jEbqdnc4UetaTpXTnnOwwM7bVzwb0o3eqZxmMHGK9B6V0fVKixrpAPOKozf9gLDK+nNAHwxpnM1yxMSDJXPNerT9OggRQy9v5qtvIbdonDINxig8zmY3I0RIsNsv0xgYH3z3qp6xdaZhHCgGkYOBzVn4nV7SR41BCasg45rLfGjzCd33xpAqA7zXaNWYY1DIHoKGlbemC8eWXS6AZGwBzinSDVutBEd6fEf4ph2rqHBoD4lzXK7ZsSwWlQESECoTvUjmhpJNNAnGDzXSTjYZqEOSaeGPFBufBZWHpuARkuSc1tbDqSRYViAPWvN/Cd5CjyQzSKg5DMa1cd7aDBjnSTfsao1Mt213sASAN27CqS5lcMdZ2FUvUPFl7E/w3T7aNAfqlkbYDjjvUNp1SaadYWvUupV+tVhKge2aALxdFezW7usWUUcjesP0TpsnVuoG31eVCuTLM3/AI17n3r2KZBJbskqLgjGMVkOn9BigN4PPaKRz+GU/MSeKDN9U6Lb9PMc9gswtiTGGnIyxHcYoFmAG1bL+o8fwcPSo9YOovkY5OOaxDEsc+tQMZ966rjNRSfLtTFcZAJoLGKQh1K0qgiYhhjelQWLZoeUEnip80xxtQQqMdqkjB9KaOacrEe9Ab0+3FxciLQpZvpDDbNamx6BHHdpcSSSAAjTHpAH8VkLS5a3uo5t/lYcV6QJke3jnJOnIJNUWFz4ehursmKJQ6H5W08VYW/SRaK80qguOcAfrVF1zxZ0yLMcFwWlOCNDcVy28WQPGLaS883IHffP3oDL+QNqKcDiqC+vP7bLb3flCQRyaiucZ9qtZJkZTvzxWT8S36oroGXagzXi7rU/XOtC6ePykRcRRg/SD60BGs5K6omIPerDpiecrXEqjOTuRVmYkjlhAKlmHbtUFLJYSyrqjAJPaq+W3nt2PnRMuO54rYMYzJqI45AFPkijniCSIGDZzkdqDJW7UqsuodLNsdVsNQP5fSlQLIxUbvtT9gMd6icDfb+aBmquhqjHPtT1x/8AGgcSc4qxuOsXH9uSzMhVQDuDuRVdjJqGeBiwYk+1BPaxtLFIyAAINx61CLhUUfIVcHkGprRdaCIOyZ5I71A8EflyEk6wT3oLaDr88cSEzMccqaCvRc3xgmOQlw5WPPcDk/bejvA3hkdfupXvJ8WkBGtFO7/9VJ1vqEF312f4YJHaWw8i3VRsFHJ29TmgltrfyUVVJaNTjGOTT5Z/JVpyApbGkVy3uBIhRMfMMA7/AL0HJ/nXqxR/MsfIFAQM+WusZLtqJzVjBG7Es4VQBsSeRQ1uhknLadKgY0nuKPaS2tome5YKhXY+/oKCMQayzqCcbY9qVNWe7ljHwcaRKxz5khxqH2pUGZB+UH1pvNMWXUgGK5qxn3oFkZpwFRg5PpTwc7DmgljUk1LJnvXLeRQdPLAb106mcDuRQDB/LVmX1oeWbWvGC3zkd9tqIvYQFOMgin9EsvMs7u6lUtpKxJ92oIul3d30v4iW1nkUyRGNgDsdXt6iibW2Eca6sjbPHIqPyRIYgdgZC+Qew4q0uWXVEEXGQOfSgYZBFbu6rgIpQMO5NO6HGxtdSYDSn5WJ3H3qLqw02BK7anOSOOdqngZ4un26RL+JImhWxsDQWFzIbIwxWsQmuX30q/A9T7VFZ2Ej3CvN/lXOdWojEaDvgd6ns7X4SN5JZg7tjzHJxk78+1PW+a5lK2kRZgdKsB8o7ZoC2gCP87oFxsq81yqya2leY/EysG3ysYPHau0GRXY4p5qBz8wOKZq5Azk0E2rmpYdyGzxQ0aOx4PvVjb2+BkHP6UE8cOl9WMZ74oi3iHmfNx2NQx+YGwTg9s8UTbyArqcbj0oIrqH8KXUBkjI2q98KW6Hw3fTPsIZtSgjltOAP5qo6iwaAsueN9uK00gh6X4e6ZbNciHP+VJHoyZJPyg+1BnDaKl1KpU6UOnSu23emaJHmUpGkMY4Zjqf9uBUjys6NMdTfMSxO2fapVkDTAM+FwMY4HtQA+KWWBIraI4L74PLe9HGP/EtNK7ouo9u1CdVEF312AO+oQxjUuc4bkCrIFYR5rlkQLwBv+lA+K2lvM7OM8Jnai2urawkEQuYIAMBlLDag7eLqHU0fVO0Nv2VRuceprtt0qxgJM0JllXvnOaASbxNY27MLa3adtX1HgfrSq1i6bHJIqqqqrZbBGNqVUY4WasoY6tvakLWFWB3HuRmjI30pjvUGgmRgd88VBzydI1DHrxXDBIrhlPI7U62yVKSHAx/NNSVVfEpKjgNQEaJimqPDexomxH4RDhg+ePSqeWaRJGMMxIqy6S7yoNbnc0Fgts13eW1sAx1uBgelajxU6QdPlC2wHmYiV2G4A9P2qs8Mi1j62r3siqqKSpY41NjAFE+OpIoUtLdXZ2CaiARsTz/ugz0WkIU057KDUMMZWcRxhQ7nTuSQPf8ASkJAisXYrpGSfSm2beaxu2OM50of/X/ugcOkIOqxayWVvrzyT6/vV95BjbTpGojAL+lQtH8TiYnSuBj2o23uEY+XIAwAAVvagnQiG3GmPGocZpiW0aFzO4yRrZhttSdFjkGHC57k1R9Tka9l+HSUrkkHQOR96ogvOryyu1vakyAN2/KBSowWMXTbYNbgF/c5zSqDPQuAuX5p0kiN8w7Vt4PDfhZ7f/IubxXxuzbf6pfE+F+kKILe2S+PH4sRUn9ao89a4GvJ7VBcXOtjhOa9OFv4R6uD5nS57R8fVENv90O39PumXSFuldYjzyEn2NQeZqpI+oirTobEglySA2MVddW8B+IbJdS2nmxY+uA6s1TdMguLeWSO5gkh07/OpGaC06jJqhIb7DFVPTUYqzSszFmJyxPHp/FXNzhYXyM7ZGaorm8MVusKbuR8xHbNB25na+vjbQn8JAGfH5j6farLVEjgvnywMEAcChOh2bLExjjJYHJJHar23hl0EG1XQR8x1UBlqkkdknlfiRv9I5LfajQfMVTGDkYLIw3WgEU2kigK3lMNip+k85Hv7VyVr1HQRTAo5xnTzVBksMkxkWEkHnDb/tQ1v5NhI73BUt7097yUI3mAaVXGcHINU110ZrmF7g3jEL29agffdUM5eRceWGxgcUqp5kKokSyA4JytKg3HTeg+MDoK2aiNdsXDqP8AurSTwH1CWeO6ll6f0+RTnMbO+T9jtWLuv6heI7pDm/eNTzoVV/0KzHUuu9Su2zc3U0uD+dyao+gLDoscS4vOrQzPj8kaKcUpougFWjnk85Rs2XCgn+K+afMmkbLSOPsakw2NyTjjJ4oPpW6690rw/wBPWQW8yW2NmQKR++ayfXP6geF+p2rxtb3DyONKN5YGDXirPM4EbyuYxwpY4/ai7G1luJ44YsnfOfSg1fUCsdtlio7Ko5ao+ieG47j8W81tM3YHAFWVnaIHSS4w7KNiOAeKvlEccLcaBux/4oIbKzhsYiAflzg53ND3kkqkIkSsO4Irs8DTL54kUOuSi8c+/rVXL1SS1kC34zGzAFwuGT/ke9Bb28kckbW0wCA74cce+af8N5kTxHDBd1bjB9aFhkTqABjbUBuJFosRSWlvksNGPlNA2ziWWZFdgSvcbZ96j8X3Nt0uy8pEjM0m+aAvOqf2v/JQgMfyCsdf9QuOpXLyzMTk7A74oHpO8kmdWP0pVBbqVzS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3" name="Picture 5" descr="Alfred Weber - Wikiwand"/>
          <p:cNvPicPr>
            <a:picLocks noChangeAspect="1" noChangeArrowheads="1"/>
          </p:cNvPicPr>
          <p:nvPr/>
        </p:nvPicPr>
        <p:blipFill>
          <a:blip r:embed="rId2"/>
          <a:srcRect/>
          <a:stretch>
            <a:fillRect/>
          </a:stretch>
        </p:blipFill>
        <p:spPr bwMode="auto">
          <a:xfrm>
            <a:off x="2438400" y="1447800"/>
            <a:ext cx="3429000" cy="3962400"/>
          </a:xfrm>
          <a:prstGeom prst="rect">
            <a:avLst/>
          </a:prstGeom>
          <a:noFill/>
        </p:spPr>
      </p:pic>
      <p:sp>
        <p:nvSpPr>
          <p:cNvPr id="12" name="Rectangle 11"/>
          <p:cNvSpPr/>
          <p:nvPr/>
        </p:nvSpPr>
        <p:spPr>
          <a:xfrm>
            <a:off x="381000" y="5572780"/>
            <a:ext cx="6934200" cy="523220"/>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اقتصادي ألماني، طور نظرية أقل تكلفة للموقع الصناعي</a:t>
            </a:r>
            <a:endParaRPr lang="fr-FR" sz="2800" b="1" dirty="0">
              <a:latin typeface="Times New Roman" pitchFamily="18" charset="0"/>
              <a:cs typeface="Times New Roman" pitchFamily="18" charset="0"/>
            </a:endParaRPr>
          </a:p>
        </p:txBody>
      </p:sp>
      <p:sp>
        <p:nvSpPr>
          <p:cNvPr id="14" name="Rectangle 13"/>
          <p:cNvSpPr/>
          <p:nvPr/>
        </p:nvSpPr>
        <p:spPr>
          <a:xfrm>
            <a:off x="1600200" y="609600"/>
            <a:ext cx="5486400" cy="523220"/>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ألفريد ويبر </a:t>
            </a:r>
            <a:r>
              <a:rPr lang="fr-FR" sz="2800" b="1" dirty="0" smtClean="0">
                <a:solidFill>
                  <a:srgbClr val="FF0000"/>
                </a:solidFill>
                <a:latin typeface="Times New Roman" pitchFamily="18" charset="0"/>
                <a:cs typeface="Times New Roman" pitchFamily="18" charset="0"/>
              </a:rPr>
              <a:t>Alfred Weber</a:t>
            </a:r>
            <a:r>
              <a:rPr lang="ar-DZ" sz="2800" b="1" dirty="0" smtClean="0">
                <a:solidFill>
                  <a:srgbClr val="FF0000"/>
                </a:solidFill>
                <a:latin typeface="Times New Roman" pitchFamily="18" charset="0"/>
                <a:cs typeface="Times New Roman" pitchFamily="18" charset="0"/>
              </a:rPr>
              <a:t> (1868-1958)</a:t>
            </a:r>
            <a:endParaRPr lang="fr-FR" sz="2800" b="1"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85800"/>
            <a:ext cx="8610600" cy="1676400"/>
          </a:xfrm>
        </p:spPr>
        <p:txBody>
          <a:bodyPr>
            <a:normAutofit/>
          </a:bodyPr>
          <a:lstStyle/>
          <a:p>
            <a:pPr marL="0" lvl="0" indent="22225" algn="just" rtl="1">
              <a:buNone/>
            </a:pPr>
            <a:r>
              <a:rPr lang="ar-DZ" sz="3200" b="1" dirty="0" smtClean="0">
                <a:solidFill>
                  <a:srgbClr val="FF0000"/>
                </a:solidFill>
                <a:latin typeface="Times New Roman" pitchFamily="18" charset="0"/>
                <a:cs typeface="Times New Roman" pitchFamily="18" charset="0"/>
              </a:rPr>
              <a:t>2. مصاريف التستيف </a:t>
            </a:r>
            <a:r>
              <a:rPr lang="fr-FR" sz="3200" b="1" dirty="0" smtClean="0">
                <a:solidFill>
                  <a:srgbClr val="FF0000"/>
                </a:solidFill>
                <a:latin typeface="Times New Roman" pitchFamily="18" charset="0"/>
                <a:cs typeface="Times New Roman" pitchFamily="18" charset="0"/>
              </a:rPr>
              <a:t>arrimage</a:t>
            </a:r>
            <a:r>
              <a:rPr lang="ar-DZ" sz="3200" b="1" dirty="0" smtClean="0">
                <a:solidFill>
                  <a:srgbClr val="FF0000"/>
                </a:solidFill>
                <a:latin typeface="Times New Roman" pitchFamily="18" charset="0"/>
                <a:cs typeface="Times New Roman" pitchFamily="18" charset="0"/>
              </a:rPr>
              <a:t> :</a:t>
            </a:r>
          </a:p>
          <a:p>
            <a:pPr marL="0" lvl="0" indent="22225" algn="just" rtl="1">
              <a:buNone/>
            </a:pPr>
            <a:r>
              <a:rPr lang="ar-DZ" sz="2800" b="1" dirty="0" smtClean="0">
                <a:latin typeface="Times New Roman" pitchFamily="18" charset="0"/>
                <a:cs typeface="Times New Roman" pitchFamily="18" charset="0"/>
              </a:rPr>
              <a:t>   تربيط الحاويات أو البضائع على ظهر السفينة أو في بطنها، تقوم بها شركات مختصة في الموانئ مقابل أتعاب. </a:t>
            </a:r>
            <a:endParaRPr lang="fr-FR" sz="2800" b="1"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228600" y="2667000"/>
            <a:ext cx="8534400" cy="16002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 مصاريف سند الشحن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Bill of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loding</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(B/L)</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يتقاضاها الوكيل البحري للسفينة في الميناء عند استلامه البضاعة وتحرير  سند الشحن من عدة نسخ.</a:t>
            </a: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152400" y="4648200"/>
            <a:ext cx="8839200" cy="16002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4. مصاريف تأخر تسليم الحاويات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frais de surestaries</a:t>
            </a: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بعد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تفريغه البضاعة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ميناء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الوصول،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ويكون هذا فقط في حالة استئجار سفينة لرحلة بحرية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l'affrètement au voyage</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153400" cy="2354491"/>
          </a:xfrm>
          <a:prstGeom prst="rect">
            <a:avLst/>
          </a:prstGeom>
        </p:spPr>
        <p:txBody>
          <a:bodyPr wrap="square">
            <a:spAutoFit/>
          </a:bodyPr>
          <a:lstStyle/>
          <a:p>
            <a:pPr lvl="0" indent="22225" algn="just" rtl="1">
              <a:spcBef>
                <a:spcPts val="600"/>
              </a:spcBef>
              <a:buClr>
                <a:schemeClr val="tx2"/>
              </a:buClr>
              <a:buSzPct val="73000"/>
              <a:defRPr/>
            </a:pPr>
            <a:r>
              <a:rPr lang="ar-DZ" sz="3000" b="1" dirty="0" smtClean="0">
                <a:solidFill>
                  <a:srgbClr val="FF0000"/>
                </a:solidFill>
                <a:latin typeface="Times New Roman" pitchFamily="18" charset="0"/>
                <a:cs typeface="Times New Roman" pitchFamily="18" charset="0"/>
              </a:rPr>
              <a:t>5. أعباء ازدحام الموانئ </a:t>
            </a:r>
            <a:r>
              <a:rPr lang="fr-FR" sz="3000" b="1" dirty="0" smtClean="0">
                <a:latin typeface="Times New Roman" pitchFamily="18" charset="0"/>
                <a:cs typeface="Times New Roman" pitchFamily="18" charset="0"/>
              </a:rPr>
              <a:t>c</a:t>
            </a:r>
            <a:r>
              <a:rPr lang="fr-FR" sz="3000" b="1" dirty="0" smtClean="0">
                <a:solidFill>
                  <a:srgbClr val="FF0000"/>
                </a:solidFill>
                <a:latin typeface="Times New Roman" pitchFamily="18" charset="0"/>
                <a:cs typeface="Times New Roman" pitchFamily="18" charset="0"/>
              </a:rPr>
              <a:t>ongestion </a:t>
            </a:r>
            <a:r>
              <a:rPr lang="fr-FR" sz="3000" b="1" dirty="0" smtClean="0">
                <a:latin typeface="Times New Roman" pitchFamily="18" charset="0"/>
                <a:cs typeface="Times New Roman" pitchFamily="18" charset="0"/>
              </a:rPr>
              <a:t>s</a:t>
            </a:r>
            <a:r>
              <a:rPr lang="fr-FR" sz="3000" b="1" dirty="0" smtClean="0">
                <a:solidFill>
                  <a:srgbClr val="FF0000"/>
                </a:solidFill>
                <a:latin typeface="Times New Roman" pitchFamily="18" charset="0"/>
                <a:cs typeface="Times New Roman" pitchFamily="18" charset="0"/>
              </a:rPr>
              <a:t>ur</a:t>
            </a:r>
            <a:r>
              <a:rPr lang="fr-FR" sz="3000" b="1" dirty="0" smtClean="0">
                <a:latin typeface="Times New Roman" pitchFamily="18" charset="0"/>
                <a:cs typeface="Times New Roman" pitchFamily="18" charset="0"/>
              </a:rPr>
              <a:t>c</a:t>
            </a:r>
            <a:r>
              <a:rPr lang="fr-FR" sz="3000" b="1" dirty="0" smtClean="0">
                <a:solidFill>
                  <a:srgbClr val="FF0000"/>
                </a:solidFill>
                <a:latin typeface="Times New Roman" pitchFamily="18" charset="0"/>
                <a:cs typeface="Times New Roman" pitchFamily="18" charset="0"/>
              </a:rPr>
              <a:t>harge (CSC)</a:t>
            </a:r>
            <a:r>
              <a:rPr lang="ar-DZ" sz="3000" b="1" dirty="0" smtClean="0">
                <a:solidFill>
                  <a:srgbClr val="FF0000"/>
                </a:solidFill>
                <a:latin typeface="Times New Roman" pitchFamily="18" charset="0"/>
                <a:cs typeface="Times New Roman" pitchFamily="18" charset="0"/>
              </a:rPr>
              <a:t>:</a:t>
            </a:r>
          </a:p>
          <a:p>
            <a:pPr lvl="0" indent="22225" algn="just" rtl="1">
              <a:spcBef>
                <a:spcPts val="600"/>
              </a:spcBef>
              <a:buClr>
                <a:schemeClr val="tx2"/>
              </a:buClr>
              <a:buSzPct val="73000"/>
              <a:defRPr/>
            </a:pPr>
            <a:r>
              <a:rPr lang="ar-DZ" sz="2800" b="1" dirty="0" smtClean="0">
                <a:solidFill>
                  <a:schemeClr val="bg1"/>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ناتجة عن عدم كفاية الإمكانيات التشغيلية في الموانئ مقارنة بتدفق السفن، مما يضطرها للانتظار لأيام، وهو ما يجعل الناقل البحري يفرض هذه الغرامة على الشاحنين لتعويض التأخر وخسارة الإيرادات، وهذه الظواهر تعاني منها موانئ البلدان النامية كالجزائر</a:t>
            </a:r>
            <a:r>
              <a:rPr lang="fr-FR" sz="2800" b="1" dirty="0" smtClean="0">
                <a:latin typeface="Times New Roman" pitchFamily="18" charset="0"/>
                <a:cs typeface="Times New Roman" pitchFamily="18" charset="0"/>
              </a:rPr>
              <a:t>.</a:t>
            </a:r>
          </a:p>
        </p:txBody>
      </p:sp>
      <p:sp>
        <p:nvSpPr>
          <p:cNvPr id="3" name="Rectangle 2"/>
          <p:cNvSpPr/>
          <p:nvPr/>
        </p:nvSpPr>
        <p:spPr>
          <a:xfrm>
            <a:off x="457200" y="3491805"/>
            <a:ext cx="8153400" cy="1415772"/>
          </a:xfrm>
          <a:prstGeom prst="rect">
            <a:avLst/>
          </a:prstGeom>
        </p:spPr>
        <p:txBody>
          <a:bodyPr wrap="square">
            <a:spAutoFit/>
          </a:bodyPr>
          <a:lstStyle/>
          <a:p>
            <a:pPr algn="just" rtl="1"/>
            <a:r>
              <a:rPr lang="ar-DZ" sz="3000" b="1" dirty="0" smtClean="0">
                <a:solidFill>
                  <a:srgbClr val="FF0000"/>
                </a:solidFill>
                <a:latin typeface="Times New Roman" pitchFamily="18" charset="0"/>
                <a:cs typeface="Times New Roman" pitchFamily="18" charset="0"/>
              </a:rPr>
              <a:t>و. رسوم إيصال المنشأ (</a:t>
            </a:r>
            <a:r>
              <a:rPr lang="fr-FR" sz="3000" b="1" dirty="0" smtClean="0">
                <a:solidFill>
                  <a:srgbClr val="FF0000"/>
                </a:solidFill>
                <a:latin typeface="Times New Roman" pitchFamily="18" charset="0"/>
                <a:cs typeface="Times New Roman" pitchFamily="18" charset="0"/>
              </a:rPr>
              <a:t>ORC</a:t>
            </a:r>
            <a:r>
              <a:rPr lang="ar-DZ" sz="3000" b="1" dirty="0" smtClean="0">
                <a:solidFill>
                  <a:srgbClr val="FF0000"/>
                </a:solidFill>
                <a:latin typeface="Times New Roman" pitchFamily="18" charset="0"/>
                <a:cs typeface="Times New Roman" pitchFamily="18" charset="0"/>
              </a:rPr>
              <a:t>) </a:t>
            </a:r>
            <a:r>
              <a:rPr lang="fr-FR" sz="3000" b="1" dirty="0" smtClean="0">
                <a:solidFill>
                  <a:srgbClr val="FF0000"/>
                </a:solidFill>
                <a:latin typeface="Times New Roman" pitchFamily="18" charset="0"/>
                <a:cs typeface="Times New Roman" pitchFamily="18" charset="0"/>
              </a:rPr>
              <a:t>Origin receipt charge </a:t>
            </a:r>
            <a:r>
              <a:rPr lang="ar-DZ" sz="3000" b="1" dirty="0" smtClean="0">
                <a:solidFill>
                  <a:srgbClr val="FF0000"/>
                </a:solidFill>
                <a:latin typeface="Times New Roman" pitchFamily="18" charset="0"/>
                <a:cs typeface="Times New Roman" pitchFamily="18" charset="0"/>
              </a:rPr>
              <a:t>:</a:t>
            </a:r>
          </a:p>
          <a:p>
            <a:pPr algn="just" rtl="1"/>
            <a:r>
              <a:rPr lang="ar-DZ" sz="2800" b="1" dirty="0" smtClean="0">
                <a:latin typeface="Times New Roman" pitchFamily="18" charset="0"/>
                <a:cs typeface="Times New Roman" pitchFamily="18" charset="0"/>
              </a:rPr>
              <a:t>    تفرض الموانئ الصينية على السفن التي تنطلق من موانئها أعباء تسمى، وهذا لتمويل تطوير وتوسيع الموانئ الصينية بسرعة.</a:t>
            </a:r>
            <a:endParaRPr lang="fr-FR" sz="2800" b="1" dirty="0" smtClean="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838200"/>
            <a:ext cx="8534400" cy="2590800"/>
          </a:xfrm>
        </p:spPr>
        <p:txBody>
          <a:bodyPr/>
          <a:lstStyle/>
          <a:p>
            <a:pPr marL="0" lvl="0" indent="22225" algn="just" rtl="1">
              <a:buNone/>
            </a:pPr>
            <a:r>
              <a:rPr lang="ar-DZ" sz="3200" b="1" dirty="0" smtClean="0">
                <a:solidFill>
                  <a:srgbClr val="FF0000"/>
                </a:solidFill>
                <a:latin typeface="Times New Roman" pitchFamily="18" charset="0"/>
                <a:cs typeface="Times New Roman" pitchFamily="18" charset="0"/>
              </a:rPr>
              <a:t>ز. أعباء تطبيق المدونة الدولية لأمن السفن والمرافق </a:t>
            </a:r>
            <a:r>
              <a:rPr lang="ar-DZ" sz="3200" b="1" dirty="0" err="1" smtClean="0">
                <a:solidFill>
                  <a:srgbClr val="FF0000"/>
                </a:solidFill>
                <a:latin typeface="Times New Roman" pitchFamily="18" charset="0"/>
                <a:cs typeface="Times New Roman" pitchFamily="18" charset="0"/>
              </a:rPr>
              <a:t>المينائية</a:t>
            </a:r>
            <a:r>
              <a:rPr lang="ar-DZ" sz="3200" b="1" dirty="0" smtClean="0">
                <a:solidFill>
                  <a:srgbClr val="FF0000"/>
                </a:solidFill>
                <a:latin typeface="Times New Roman" pitchFamily="18" charset="0"/>
                <a:cs typeface="Times New Roman" pitchFamily="18" charset="0"/>
              </a:rPr>
              <a:t>: </a:t>
            </a:r>
          </a:p>
          <a:p>
            <a:pPr marL="0" lvl="0" indent="22225" rtl="1">
              <a:buNone/>
            </a:pPr>
            <a:r>
              <a:rPr lang="ar-DZ" sz="2800" b="1" dirty="0" smtClean="0">
                <a:solidFill>
                  <a:srgbClr val="FF0000"/>
                </a:solidFill>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ISPS</a:t>
            </a:r>
            <a:r>
              <a:rPr lang="ar-DZ" sz="2800" b="1" dirty="0" smtClean="0">
                <a:solidFill>
                  <a:srgbClr val="FF0000"/>
                </a:solidFill>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International </a:t>
            </a:r>
            <a:r>
              <a:rPr lang="fr-FR" sz="2800" b="1" dirty="0" err="1" smtClean="0">
                <a:solidFill>
                  <a:srgbClr val="FF0000"/>
                </a:solidFill>
                <a:latin typeface="Times New Roman" pitchFamily="18" charset="0"/>
                <a:cs typeface="Times New Roman" pitchFamily="18" charset="0"/>
              </a:rPr>
              <a:t>Ship</a:t>
            </a:r>
            <a:r>
              <a:rPr lang="fr-FR" sz="2800" b="1" dirty="0" smtClean="0">
                <a:solidFill>
                  <a:srgbClr val="FF0000"/>
                </a:solidFill>
                <a:latin typeface="Times New Roman" pitchFamily="18" charset="0"/>
                <a:cs typeface="Times New Roman" pitchFamily="18" charset="0"/>
              </a:rPr>
              <a:t> &amp; Port </a:t>
            </a:r>
            <a:r>
              <a:rPr lang="fr-FR" sz="2800" b="1" dirty="0" err="1" smtClean="0">
                <a:solidFill>
                  <a:srgbClr val="FF0000"/>
                </a:solidFill>
                <a:latin typeface="Times New Roman" pitchFamily="18" charset="0"/>
                <a:cs typeface="Times New Roman" pitchFamily="18" charset="0"/>
              </a:rPr>
              <a:t>facility</a:t>
            </a:r>
            <a:r>
              <a:rPr lang="fr-FR" sz="2800" b="1" dirty="0" smtClean="0">
                <a:solidFill>
                  <a:srgbClr val="FF0000"/>
                </a:solidFill>
                <a:latin typeface="Times New Roman" pitchFamily="18" charset="0"/>
                <a:cs typeface="Times New Roman" pitchFamily="18" charset="0"/>
              </a:rPr>
              <a:t> Security code</a:t>
            </a:r>
            <a:endParaRPr lang="ar-DZ" sz="2800" b="1" dirty="0" smtClean="0">
              <a:solidFill>
                <a:srgbClr val="FF0000"/>
              </a:solidFill>
              <a:latin typeface="Times New Roman" pitchFamily="18" charset="0"/>
              <a:cs typeface="Times New Roman" pitchFamily="18" charset="0"/>
            </a:endParaRPr>
          </a:p>
          <a:p>
            <a:pPr marL="0" lvl="0" indent="22225" algn="just" rtl="1">
              <a:buNone/>
            </a:pPr>
            <a:r>
              <a:rPr lang="ar-DZ" sz="2800" b="1" dirty="0" smtClean="0">
                <a:latin typeface="Times New Roman" pitchFamily="18" charset="0"/>
                <a:cs typeface="Times New Roman" pitchFamily="18" charset="0"/>
              </a:rPr>
              <a:t>   هي مصاريف تفرض على كل حاوية لتعزيز إجراءات أمن السفن ومرافق الموانئ، وقد تم تطويرها ردا على التهديدات المتوقعة ضد السفن ومرافق الموانئ في أعقاب هجمات 11 سبتمبر.</a:t>
            </a:r>
            <a:endParaRPr lang="fr-FR" sz="2800" b="1" dirty="0" smtClean="0">
              <a:latin typeface="Times New Roman" pitchFamily="18" charset="0"/>
              <a:cs typeface="Times New Roman" pitchFamily="18" charset="0"/>
            </a:endParaRPr>
          </a:p>
          <a:p>
            <a:endParaRPr lang="fr-FR" dirty="0"/>
          </a:p>
        </p:txBody>
      </p:sp>
    </p:spTree>
  </p:cSld>
  <p:clrMapOvr>
    <a:masterClrMapping/>
  </p:clrMapOvr>
  <p:transition>
    <p:whee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914400"/>
            <a:ext cx="6705600" cy="685800"/>
          </a:xfrm>
        </p:spPr>
        <p:txBody>
          <a:bodyPr>
            <a:normAutofit/>
          </a:bodyPr>
          <a:lstStyle/>
          <a:p>
            <a:pPr marL="0" indent="22225" algn="just" rtl="1">
              <a:buNone/>
            </a:pPr>
            <a:r>
              <a:rPr lang="ar-DZ" sz="3200" b="1" dirty="0" smtClean="0">
                <a:solidFill>
                  <a:srgbClr val="FF0000"/>
                </a:solidFill>
                <a:latin typeface="Times New Roman" pitchFamily="18" charset="0"/>
                <a:cs typeface="Times New Roman" pitchFamily="18" charset="0"/>
              </a:rPr>
              <a:t>6. قاعدة الدفع لـ </a:t>
            </a:r>
            <a:r>
              <a:rPr lang="fr-FR" sz="3200" b="1" dirty="0" smtClean="0">
                <a:solidFill>
                  <a:srgbClr val="FF0000"/>
                </a:solidFill>
                <a:latin typeface="Times New Roman" pitchFamily="18" charset="0"/>
                <a:cs typeface="Times New Roman" pitchFamily="18" charset="0"/>
              </a:rPr>
              <a:t>Règle payant pour</a:t>
            </a:r>
            <a:r>
              <a:rPr lang="ar-DZ" sz="3200" b="1" dirty="0" smtClean="0">
                <a:solidFill>
                  <a:srgbClr val="FF0000"/>
                </a:solidFill>
                <a:latin typeface="Times New Roman" pitchFamily="18" charset="0"/>
                <a:cs typeface="Times New Roman" pitchFamily="18" charset="0"/>
              </a:rPr>
              <a:t>: </a:t>
            </a:r>
          </a:p>
        </p:txBody>
      </p:sp>
      <p:sp>
        <p:nvSpPr>
          <p:cNvPr id="4" name="Espace réservé du contenu 2"/>
          <p:cNvSpPr txBox="1">
            <a:spLocks/>
          </p:cNvSpPr>
          <p:nvPr/>
        </p:nvSpPr>
        <p:spPr>
          <a:xfrm>
            <a:off x="304800" y="1752600"/>
            <a:ext cx="8534400" cy="9906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تطبق على تعريفة النقل الأساسية، إذا كانت معطاة في شرائح حسب وزن البضاعة.</a:t>
            </a: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fr-FR"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2971800"/>
            <a:ext cx="8534400" cy="10668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يستفيد الشاحن من الانخفاض التدريجي في لتعريفة الشحن مع تزايد الوزن.</a:t>
            </a:r>
          </a:p>
        </p:txBody>
      </p:sp>
      <p:sp>
        <p:nvSpPr>
          <p:cNvPr id="6" name="Espace réservé du contenu 2"/>
          <p:cNvSpPr txBox="1">
            <a:spLocks/>
          </p:cNvSpPr>
          <p:nvPr/>
        </p:nvSpPr>
        <p:spPr>
          <a:xfrm>
            <a:off x="304800" y="4267200"/>
            <a:ext cx="8534400" cy="10668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يحق للشاحن حساب التعريفة على أساس الحد الأدنى للوزن في الشريحة الأعلى مباشرة، إذا كان ذلك يؤدي إلى سعر لمصلحته.</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609600"/>
            <a:ext cx="134684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تمرين: </a:t>
            </a:r>
            <a:endParaRPr lang="fr-FR" sz="3600" b="1" dirty="0">
              <a:latin typeface="Times New Roman" pitchFamily="18" charset="0"/>
              <a:cs typeface="Times New Roman" pitchFamily="18" charset="0"/>
            </a:endParaRPr>
          </a:p>
        </p:txBody>
      </p:sp>
      <p:sp>
        <p:nvSpPr>
          <p:cNvPr id="4097" name="Rectangle 1"/>
          <p:cNvSpPr>
            <a:spLocks noChangeArrowheads="1"/>
          </p:cNvSpPr>
          <p:nvPr/>
        </p:nvSpPr>
        <p:spPr bwMode="auto">
          <a:xfrm>
            <a:off x="304800" y="1592282"/>
            <a:ext cx="8458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شركة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Gama-Med</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للعتاد الطبي مقرها الاجتماعي بطنجة (المغرب)،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قامت باستيراد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معدات للتصوير الطبي من فرنسا من المورد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varay laborix</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وهو مخبر لتصنيع وتوزيع عتاد التصوير بالأشعة وملحقاته، يقع مقره الاجتماعي بمدينة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Bourges</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(مقاطعة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Cher</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بوسط فرنسا).</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1"/>
          <p:cNvSpPr>
            <a:spLocks noChangeArrowheads="1"/>
          </p:cNvSpPr>
          <p:nvPr/>
        </p:nvSpPr>
        <p:spPr bwMode="auto">
          <a:xfrm>
            <a:off x="304800" y="4306431"/>
            <a:ext cx="8458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 الفاتورة التجارية للصفقة تبين أن سعر بيع المعدات 36000 € (بما فيها تغليف النقل ومصاريفه)، كما أن البيع تم وفق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وقد تم تعبئة وتغليف المعدات في 6 صناديق خشبية، الوزن الصافي للمعدات في كل صندوق 250 كغ، وأبعاد كل صندوق هي: 100 سم للطول، 60 سم للعرض</a:t>
            </a:r>
            <a:r>
              <a:rPr kumimoji="0" lang="ar-DZ"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40 سم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للارتفاع، ووزن الصندوق فارغ 20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كلغ</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6858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قام المورد بدفع 245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كمصاريف لترحيل الإرسالية برا بالشاحنة إلى ميناء مرسيليا </a:t>
            </a:r>
            <a:r>
              <a:rPr kumimoji="0" lang="fr-F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Port de Marseille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جنوب فرنسا)، كما دفع 60 € جمركة التصدير، 60 </a:t>
            </a:r>
            <a:r>
              <a:rPr lang="fr-FR" sz="2800" b="1" dirty="0" smtClean="0">
                <a:latin typeface="Times New Roman" pitchFamily="18" charset="0"/>
                <a:ea typeface="Calibri" pitchFamily="34" charset="0"/>
                <a:cs typeface="Times New Roman" pitchFamily="18" charset="0"/>
              </a:rPr>
              <a:t>€ </a:t>
            </a: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تقريب إلى رصيف التحميل ..... </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22098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تقدر مصاريف المناولة المينائية (شحن الصناديق في عنبر السفينة)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بـ</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485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يتحملها الشاحن ولا تدخل في أجرة النقل.</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33528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 البحري تم في سفينة تابعة للشركة الملاحية الفرنسية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CMA CGM</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وهي تستخدم تعريفة النقل 360</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لكل طن(وحدة دفع)، على الخط الملاحي المنتظم (مارسيليا- طنجة)، بالإضافة مصاريف إصدار سندات الشحن 10 </a:t>
            </a:r>
            <a:r>
              <a:rPr lang="fr-FR" sz="2800" b="1" dirty="0" smtClean="0">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7" name="Rectangle 1"/>
          <p:cNvSpPr>
            <a:spLocks noChangeArrowheads="1"/>
          </p:cNvSpPr>
          <p:nvPr/>
        </p:nvSpPr>
        <p:spPr bwMode="auto">
          <a:xfrm>
            <a:off x="304800" y="53340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تعطى المعدلات التصحيحية التالية:</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 وخصومات الولاء: 8% من التعريفة الأساسية.</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4572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يتم التأمين لدى</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Taffe SA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وهي شركة فرنسية للتأمين الدولي في مجال النقل البحري، علما أنها تطبق معدل التأمين 2 % مع تعظيم 10%.</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المطلوب حساب:</a:t>
            </a:r>
          </a:p>
          <a:p>
            <a:pPr marL="514350" marR="0" lvl="0" indent="-514350" algn="just" defTabSz="914400" rtl="1" eaLnBrk="0" fontAlgn="base" latinLnBrk="0" hangingPunct="0">
              <a:lnSpc>
                <a:spcPct val="100000"/>
              </a:lnSpc>
              <a:spcBef>
                <a:spcPct val="0"/>
              </a:spcBef>
              <a:spcAft>
                <a:spcPct val="0"/>
              </a:spcAft>
              <a:buClrTx/>
              <a:buSzTx/>
              <a:buFontTx/>
              <a:buAutoNum type="arabicPeriod"/>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أجرة النقل البحري.</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2.</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قسط التأمين. </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3.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0417" name="Picture 1" descr="Incoterms 01"/>
          <p:cNvPicPr>
            <a:picLocks noChangeAspect="1" noChangeArrowheads="1"/>
          </p:cNvPicPr>
          <p:nvPr/>
        </p:nvPicPr>
        <p:blipFill>
          <a:blip r:embed="rId2"/>
          <a:srcRect/>
          <a:stretch>
            <a:fillRect/>
          </a:stretch>
        </p:blipFill>
        <p:spPr bwMode="auto">
          <a:xfrm>
            <a:off x="304800" y="2286000"/>
            <a:ext cx="8458200" cy="43434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ncoterms - Incoterms"/>
          <p:cNvPicPr>
            <a:picLocks noChangeAspect="1" noChangeArrowheads="1"/>
          </p:cNvPicPr>
          <p:nvPr/>
        </p:nvPicPr>
        <p:blipFill>
          <a:blip r:embed="rId2"/>
          <a:srcRect/>
          <a:stretch>
            <a:fillRect/>
          </a:stretch>
        </p:blipFill>
        <p:spPr bwMode="auto">
          <a:xfrm>
            <a:off x="155575" y="114300"/>
            <a:ext cx="8683625" cy="65151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34200" y="609600"/>
            <a:ext cx="1676400" cy="609600"/>
          </a:xfrm>
        </p:spPr>
        <p:txBody>
          <a:bodyPr>
            <a:normAutofit lnSpcReduction="10000"/>
          </a:bodyPr>
          <a:lstStyle/>
          <a:p>
            <a:pPr algn="just" rtl="1">
              <a:buNone/>
            </a:pPr>
            <a:r>
              <a:rPr lang="ar-DZ" sz="3600" b="1" dirty="0" smtClean="0">
                <a:solidFill>
                  <a:srgbClr val="FF0000"/>
                </a:solidFill>
                <a:latin typeface="Times New Roman" pitchFamily="18" charset="0"/>
                <a:cs typeface="Times New Roman" pitchFamily="18" charset="0"/>
              </a:rPr>
              <a:t>الحل:</a:t>
            </a:r>
            <a:endParaRPr lang="fr-FR" sz="3600" b="1" dirty="0">
              <a:solidFill>
                <a:srgbClr val="FF0000"/>
              </a:solidFill>
              <a:latin typeface="Times New Roman" pitchFamily="18" charset="0"/>
              <a:cs typeface="Times New Roman" pitchFamily="18" charset="0"/>
            </a:endParaRPr>
          </a:p>
        </p:txBody>
      </p:sp>
      <p:sp>
        <p:nvSpPr>
          <p:cNvPr id="63489" name="Rectangle 1"/>
          <p:cNvSpPr>
            <a:spLocks noChangeArrowheads="1"/>
          </p:cNvSpPr>
          <p:nvPr/>
        </p:nvSpPr>
        <p:spPr bwMode="auto">
          <a:xfrm>
            <a:off x="228600" y="1248013"/>
            <a:ext cx="8610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حساب أجرة النقل البحري( النقل الرئيسي):</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الوزن</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الإجمالي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( 250+ 20) = 1620 كغ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1.62 طن</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الحجم المشغول ( منتظم) = 6( 1</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0.6</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0.40 )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1.44 م</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a:t>
            </a:r>
            <a:r>
              <a:rPr kumimoji="0" lang="fr-FR"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الوزن الحجمي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القاعدة في النقل البحري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م</a:t>
            </a:r>
            <a:r>
              <a:rPr kumimoji="0" lang="ar-DZ"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fr-FR"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طن</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1.44 م</a:t>
            </a:r>
            <a:r>
              <a:rPr kumimoji="0" lang="ar-DZ"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س</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ومنه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س</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1</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1.44 /1 = 1.44 طن</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عدد وحدات الدفع= الأكبر من بين 1.62 طن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و</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1.44 طن</a:t>
            </a: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1.62</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UP</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Unité payante</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أجرة النقل الأساسية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عدد وحدات الدفع × المعدل الأساسي( سعر تناسبي)</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1.62 × 360=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583.2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457200"/>
            <a:ext cx="86106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التعديلات:</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تعديل الوقود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583.20 × 6 %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34.99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تعديل العملة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(583.20+ 34.99) (- 2 %)=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12.36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حسومات</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الولاء= 583.20 × 8 %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46.65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مصاريف إصدار سندات الشحن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B/L</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أجرة النقل البحري</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583.20+ 34.99- 12.36 – 46.65+ 10</a:t>
            </a: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lang="ar-DZ" sz="2800" b="1" dirty="0" smtClean="0">
                <a:solidFill>
                  <a:srgbClr val="FF0000"/>
                </a:solidFill>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569.18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4"/>
          <p:cNvSpPr/>
          <p:nvPr/>
        </p:nvSpPr>
        <p:spPr>
          <a:xfrm>
            <a:off x="4616684" y="3581400"/>
            <a:ext cx="4374916"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قسط التأمين </a:t>
            </a:r>
            <a:r>
              <a:rPr lang="fr-FR" sz="2400" b="1" dirty="0" smtClean="0">
                <a:solidFill>
                  <a:srgbClr val="FF0000"/>
                </a:solidFill>
                <a:latin typeface="Times New Roman" pitchFamily="18" charset="0"/>
                <a:cs typeface="Times New Roman" pitchFamily="18" charset="0"/>
              </a:rPr>
              <a:t>Prime d’assurance</a:t>
            </a:r>
            <a:r>
              <a:rPr lang="ar-DZ" sz="2400" b="1" dirty="0" smtClean="0">
                <a:solidFill>
                  <a:srgbClr val="FF0000"/>
                </a:solidFill>
                <a:latin typeface="Times New Roman" pitchFamily="18" charset="0"/>
                <a:cs typeface="Times New Roman" pitchFamily="18" charset="0"/>
              </a:rPr>
              <a:t>: </a:t>
            </a:r>
            <a:endParaRPr lang="fr-FR" sz="2800" b="1" dirty="0">
              <a:solidFill>
                <a:srgbClr val="FF0000"/>
              </a:solidFill>
              <a:latin typeface="Times New Roman" pitchFamily="18" charset="0"/>
              <a:cs typeface="Times New Roman" pitchFamily="18" charset="0"/>
            </a:endParaRPr>
          </a:p>
        </p:txBody>
      </p:sp>
      <p:grpSp>
        <p:nvGrpSpPr>
          <p:cNvPr id="64514" name="Group 2"/>
          <p:cNvGrpSpPr>
            <a:grpSpLocks/>
          </p:cNvGrpSpPr>
          <p:nvPr/>
        </p:nvGrpSpPr>
        <p:grpSpPr bwMode="auto">
          <a:xfrm>
            <a:off x="76200" y="4190520"/>
            <a:ext cx="4876817" cy="901672"/>
            <a:chOff x="1263" y="5525"/>
            <a:chExt cx="4479" cy="751"/>
          </a:xfrm>
          <a:solidFill>
            <a:srgbClr val="FF00FF"/>
          </a:solidFill>
        </p:grpSpPr>
        <p:sp>
          <p:nvSpPr>
            <p:cNvPr id="64515" name="Zone de texte 2"/>
            <p:cNvSpPr txBox="1">
              <a:spLocks noChangeArrowheads="1"/>
            </p:cNvSpPr>
            <p:nvPr/>
          </p:nvSpPr>
          <p:spPr bwMode="auto">
            <a:xfrm>
              <a:off x="1263" y="5725"/>
              <a:ext cx="2748" cy="385"/>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Prime d’assurance =</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516" name="Zone de texte 2"/>
            <p:cNvSpPr txBox="1">
              <a:spLocks noChangeArrowheads="1"/>
            </p:cNvSpPr>
            <p:nvPr/>
          </p:nvSpPr>
          <p:spPr bwMode="auto">
            <a:xfrm>
              <a:off x="3913" y="5525"/>
              <a:ext cx="1829" cy="385"/>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 (1+m). CFR</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517" name="Zone de texte 2"/>
            <p:cNvSpPr txBox="1">
              <a:spLocks noChangeArrowheads="1"/>
            </p:cNvSpPr>
            <p:nvPr/>
          </p:nvSpPr>
          <p:spPr bwMode="auto">
            <a:xfrm>
              <a:off x="4076" y="5935"/>
              <a:ext cx="1522" cy="341"/>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1-t. (1+m)</a:t>
              </a:r>
            </a:p>
          </p:txBody>
        </p:sp>
        <p:cxnSp>
          <p:nvCxnSpPr>
            <p:cNvPr id="64518" name="AutoShape 6"/>
            <p:cNvCxnSpPr>
              <a:cxnSpLocks noChangeShapeType="1"/>
            </p:cNvCxnSpPr>
            <p:nvPr/>
          </p:nvCxnSpPr>
          <p:spPr bwMode="auto">
            <a:xfrm flipH="1">
              <a:off x="3929" y="5917"/>
              <a:ext cx="1696" cy="0"/>
            </a:xfrm>
            <a:prstGeom prst="straightConnector1">
              <a:avLst/>
            </a:prstGeom>
            <a:grpFill/>
            <a:ln w="31750">
              <a:solidFill>
                <a:srgbClr val="000000"/>
              </a:solidFill>
              <a:round/>
              <a:headEnd/>
              <a:tailEnd/>
            </a:ln>
          </p:spPr>
        </p:cxnSp>
      </p:grpSp>
      <p:grpSp>
        <p:nvGrpSpPr>
          <p:cNvPr id="17" name="Groupe 16"/>
          <p:cNvGrpSpPr/>
          <p:nvPr/>
        </p:nvGrpSpPr>
        <p:grpSpPr>
          <a:xfrm>
            <a:off x="305091" y="5507394"/>
            <a:ext cx="7543509" cy="1045806"/>
            <a:chOff x="305091" y="4800599"/>
            <a:chExt cx="7543509" cy="1045806"/>
          </a:xfrm>
        </p:grpSpPr>
        <p:grpSp>
          <p:nvGrpSpPr>
            <p:cNvPr id="64519" name="Group 7"/>
            <p:cNvGrpSpPr>
              <a:grpSpLocks/>
            </p:cNvGrpSpPr>
            <p:nvPr/>
          </p:nvGrpSpPr>
          <p:grpSpPr bwMode="auto">
            <a:xfrm>
              <a:off x="305091" y="4800599"/>
              <a:ext cx="6171909" cy="1045806"/>
              <a:chOff x="1174" y="5525"/>
              <a:chExt cx="3644" cy="807"/>
            </a:xfrm>
            <a:solidFill>
              <a:srgbClr val="FFFF00"/>
            </a:solidFill>
          </p:grpSpPr>
          <p:sp>
            <p:nvSpPr>
              <p:cNvPr id="64520" name="Zone de texte 2"/>
              <p:cNvSpPr txBox="1">
                <a:spLocks noChangeArrowheads="1"/>
              </p:cNvSpPr>
              <p:nvPr/>
            </p:nvSpPr>
            <p:spPr bwMode="auto">
              <a:xfrm>
                <a:off x="1174" y="5725"/>
                <a:ext cx="1709" cy="356"/>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Prime d’assurance =</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521" name="Zone de texte 2"/>
              <p:cNvSpPr txBox="1">
                <a:spLocks noChangeArrowheads="1"/>
              </p:cNvSpPr>
              <p:nvPr/>
            </p:nvSpPr>
            <p:spPr bwMode="auto">
              <a:xfrm>
                <a:off x="2883" y="5525"/>
                <a:ext cx="1935" cy="356"/>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ts val="1000"/>
                  </a:spcAf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0.02 (1+0.10). </a:t>
                </a:r>
                <a:r>
                  <a:rPr lang="ar-DZ" sz="2400" b="1" dirty="0" smtClean="0">
                    <a:latin typeface="Times New Roman" pitchFamily="18" charset="0"/>
                    <a:cs typeface="Times New Roman" pitchFamily="18" charset="0"/>
                  </a:rPr>
                  <a:t>37419.18</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522" name="Zone de texte 2"/>
              <p:cNvSpPr txBox="1">
                <a:spLocks noChangeArrowheads="1"/>
              </p:cNvSpPr>
              <p:nvPr/>
            </p:nvSpPr>
            <p:spPr bwMode="auto">
              <a:xfrm>
                <a:off x="3042" y="5882"/>
                <a:ext cx="1370" cy="450"/>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1-0.02. (1+0.10)</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64523" name="AutoShape 11"/>
              <p:cNvCxnSpPr>
                <a:cxnSpLocks noChangeShapeType="1"/>
              </p:cNvCxnSpPr>
              <p:nvPr/>
            </p:nvCxnSpPr>
            <p:spPr bwMode="auto">
              <a:xfrm flipH="1">
                <a:off x="3032" y="5928"/>
                <a:ext cx="1696" cy="0"/>
              </a:xfrm>
              <a:prstGeom prst="straightConnector1">
                <a:avLst/>
              </a:prstGeom>
              <a:grpFill/>
              <a:ln w="31750">
                <a:solidFill>
                  <a:srgbClr val="000000"/>
                </a:solidFill>
                <a:round/>
                <a:headEnd/>
                <a:tailEnd/>
              </a:ln>
            </p:spPr>
          </p:cxnSp>
        </p:grpSp>
        <p:sp>
          <p:nvSpPr>
            <p:cNvPr id="16" name="Zone de texte 2"/>
            <p:cNvSpPr txBox="1">
              <a:spLocks noChangeArrowheads="1"/>
            </p:cNvSpPr>
            <p:nvPr/>
          </p:nvSpPr>
          <p:spPr bwMode="auto">
            <a:xfrm>
              <a:off x="6477000" y="5055637"/>
              <a:ext cx="1371600" cy="583163"/>
            </a:xfrm>
            <a:prstGeom prst="rect">
              <a:avLst/>
            </a:prstGeom>
            <a:solidFill>
              <a:srgbClr val="FFFF00"/>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fr-FR" sz="2400" dirty="0" smtClean="0">
                  <a:latin typeface="Times New Roman" pitchFamily="18" charset="0"/>
                  <a:cs typeface="Times New Roman" pitchFamily="18" charset="0"/>
                </a:rPr>
                <a:t>=</a:t>
              </a:r>
              <a:r>
                <a:rPr lang="ar-DZ" sz="2400" dirty="0" smtClean="0">
                  <a:latin typeface="Times New Roman" pitchFamily="18" charset="0"/>
                  <a:cs typeface="Times New Roman" pitchFamily="18" charset="0"/>
                </a:rPr>
                <a:t>841.74 </a:t>
              </a:r>
              <a:r>
                <a:rPr lang="fr-FR" sz="2400" dirty="0" smtClean="0">
                  <a:latin typeface="Times New Roman" pitchFamily="18" charset="0"/>
                  <a:cs typeface="Times New Roman" pitchFamily="18" charset="0"/>
                </a:rPr>
                <a:t> </a:t>
              </a:r>
              <a:endParaRPr kumimoji="0" lang="fr-FR" sz="320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18" name="Rectangle 17"/>
          <p:cNvSpPr/>
          <p:nvPr/>
        </p:nvSpPr>
        <p:spPr>
          <a:xfrm>
            <a:off x="5213797" y="4154269"/>
            <a:ext cx="3854004" cy="1200329"/>
          </a:xfrm>
          <a:prstGeom prst="rect">
            <a:avLst/>
          </a:prstGeom>
        </p:spPr>
        <p:txBody>
          <a:bodyPr wrap="none">
            <a:spAutoFit/>
          </a:bodyPr>
          <a:lstStyle/>
          <a:p>
            <a:pPr algn="r" rtl="1"/>
            <a:r>
              <a:rPr lang="ar-DZ" sz="2400" b="1" dirty="0" smtClean="0">
                <a:latin typeface="Times New Roman" pitchFamily="18" charset="0"/>
                <a:cs typeface="Times New Roman" pitchFamily="18" charset="0"/>
              </a:rPr>
              <a:t>حيث: </a:t>
            </a:r>
            <a:r>
              <a:rPr lang="fr-FR" sz="2400" b="1" dirty="0" smtClean="0">
                <a:latin typeface="Times New Roman" pitchFamily="18" charset="0"/>
                <a:cs typeface="Times New Roman" pitchFamily="18" charset="0"/>
              </a:rPr>
              <a:t>t </a:t>
            </a:r>
            <a:r>
              <a:rPr lang="ar-DZ" sz="2400" b="1" dirty="0" smtClean="0">
                <a:latin typeface="Times New Roman" pitchFamily="18" charset="0"/>
                <a:cs typeface="Times New Roman" pitchFamily="18" charset="0"/>
              </a:rPr>
              <a:t> معدل قسط التأمين.</a:t>
            </a:r>
          </a:p>
          <a:p>
            <a:pPr algn="r" rtl="1"/>
            <a:r>
              <a:rPr lang="ar-DZ"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m</a:t>
            </a:r>
            <a:r>
              <a:rPr lang="ar-DZ" sz="2400" b="1" dirty="0" smtClean="0">
                <a:latin typeface="Times New Roman" pitchFamily="18" charset="0"/>
                <a:cs typeface="Times New Roman" pitchFamily="18" charset="0"/>
              </a:rPr>
              <a:t> نسبة تعظيم القيمة التأمينية</a:t>
            </a:r>
          </a:p>
          <a:p>
            <a:pPr algn="r" rtl="1"/>
            <a:r>
              <a:rPr lang="ar-DZ"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CFR</a:t>
            </a:r>
            <a:r>
              <a:rPr lang="ar-DZ" sz="2400" b="1" dirty="0" smtClean="0">
                <a:latin typeface="Times New Roman" pitchFamily="18" charset="0"/>
                <a:cs typeface="Times New Roman" pitchFamily="18" charset="0"/>
              </a:rPr>
              <a:t> تسليم خاص أجرة النقل</a:t>
            </a:r>
            <a:endParaRPr lang="fr-F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76200" y="1371600"/>
            <a:ext cx="8991600" cy="2057400"/>
            <a:chOff x="76200" y="762000"/>
            <a:chExt cx="8991600" cy="2057400"/>
          </a:xfrm>
        </p:grpSpPr>
        <p:pic>
          <p:nvPicPr>
            <p:cNvPr id="4" name="Image 3" descr="Tomb of Harwa, quarry"/>
            <p:cNvPicPr/>
            <p:nvPr/>
          </p:nvPicPr>
          <p:blipFill>
            <a:blip r:embed="rId2" cstate="print"/>
            <a:srcRect/>
            <a:stretch>
              <a:fillRect/>
            </a:stretch>
          </p:blipFill>
          <p:spPr bwMode="auto">
            <a:xfrm>
              <a:off x="7543800" y="762000"/>
              <a:ext cx="1524000" cy="1313180"/>
            </a:xfrm>
            <a:prstGeom prst="rect">
              <a:avLst/>
            </a:prstGeom>
            <a:noFill/>
            <a:ln w="9525">
              <a:noFill/>
              <a:miter lim="800000"/>
              <a:headEnd/>
              <a:tailEnd/>
            </a:ln>
          </p:spPr>
        </p:pic>
        <p:pic>
          <p:nvPicPr>
            <p:cNvPr id="5" name="Image 4" descr="قطاع تصنيع الجبس – مصنع جبس الاتحاد – شركة الاتحاد العربي"/>
            <p:cNvPicPr/>
            <p:nvPr/>
          </p:nvPicPr>
          <p:blipFill>
            <a:blip r:embed="rId3" cstate="print"/>
            <a:srcRect/>
            <a:stretch>
              <a:fillRect/>
            </a:stretch>
          </p:blipFill>
          <p:spPr bwMode="auto">
            <a:xfrm>
              <a:off x="5715000" y="762000"/>
              <a:ext cx="1752600" cy="1314450"/>
            </a:xfrm>
            <a:prstGeom prst="rect">
              <a:avLst/>
            </a:prstGeom>
            <a:noFill/>
            <a:ln w="9525">
              <a:noFill/>
              <a:miter lim="800000"/>
              <a:headEnd/>
              <a:tailEnd/>
            </a:ln>
          </p:spPr>
        </p:pic>
        <p:pic>
          <p:nvPicPr>
            <p:cNvPr id="6" name="Image 5" descr="أسعار الجبس اليوم السبت 16-1-2021"/>
            <p:cNvPicPr/>
            <p:nvPr/>
          </p:nvPicPr>
          <p:blipFill>
            <a:blip r:embed="rId4"/>
            <a:srcRect/>
            <a:stretch>
              <a:fillRect/>
            </a:stretch>
          </p:blipFill>
          <p:spPr bwMode="auto">
            <a:xfrm>
              <a:off x="76200" y="762000"/>
              <a:ext cx="1676400" cy="1304925"/>
            </a:xfrm>
            <a:prstGeom prst="rect">
              <a:avLst/>
            </a:prstGeom>
            <a:noFill/>
            <a:ln w="9525">
              <a:noFill/>
              <a:miter lim="800000"/>
              <a:headEnd/>
              <a:tailEnd/>
            </a:ln>
          </p:spPr>
        </p:pic>
        <p:sp>
          <p:nvSpPr>
            <p:cNvPr id="16" name="Text Box 7"/>
            <p:cNvSpPr txBox="1">
              <a:spLocks noChangeArrowheads="1"/>
            </p:cNvSpPr>
            <p:nvPr/>
          </p:nvSpPr>
          <p:spPr bwMode="auto">
            <a:xfrm>
              <a:off x="4724400" y="2133600"/>
              <a:ext cx="3028950" cy="685800"/>
            </a:xfrm>
            <a:prstGeom prst="rect">
              <a:avLst/>
            </a:prstGeom>
            <a:solidFill>
              <a:srgbClr val="00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مصنع جبس</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قرب </a:t>
              </a: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المحجرة</a:t>
              </a:r>
              <a:endPar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100 طن خام ← 99 طن جبس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6"/>
            <p:cNvSpPr txBox="1">
              <a:spLocks noChangeArrowheads="1"/>
            </p:cNvSpPr>
            <p:nvPr/>
          </p:nvSpPr>
          <p:spPr bwMode="auto">
            <a:xfrm>
              <a:off x="8001000" y="2133600"/>
              <a:ext cx="1047750" cy="60960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محجرة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الجبس</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0"/>
            <p:cNvSpPr txBox="1">
              <a:spLocks noChangeArrowheads="1"/>
            </p:cNvSpPr>
            <p:nvPr/>
          </p:nvSpPr>
          <p:spPr bwMode="auto">
            <a:xfrm>
              <a:off x="2057400" y="1752600"/>
              <a:ext cx="2819400" cy="43815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نقل 99 طن جبس صافي</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9" name="AutoShape 9"/>
            <p:cNvCxnSpPr>
              <a:cxnSpLocks noChangeShapeType="1"/>
            </p:cNvCxnSpPr>
            <p:nvPr/>
          </p:nvCxnSpPr>
          <p:spPr bwMode="auto">
            <a:xfrm rot="10800000">
              <a:off x="1752600" y="1676400"/>
              <a:ext cx="3829050" cy="1588"/>
            </a:xfrm>
            <a:prstGeom prst="straightConnector1">
              <a:avLst/>
            </a:prstGeom>
            <a:noFill/>
            <a:ln w="34925">
              <a:solidFill>
                <a:srgbClr val="000000"/>
              </a:solidFill>
              <a:round/>
              <a:headEnd/>
              <a:tailEnd type="triangle" w="med" len="med"/>
            </a:ln>
          </p:spPr>
        </p:cxnSp>
        <p:sp>
          <p:nvSpPr>
            <p:cNvPr id="20" name="Text Box 8"/>
            <p:cNvSpPr txBox="1">
              <a:spLocks noChangeArrowheads="1"/>
            </p:cNvSpPr>
            <p:nvPr/>
          </p:nvSpPr>
          <p:spPr bwMode="auto">
            <a:xfrm>
              <a:off x="76200" y="2133600"/>
              <a:ext cx="1352550" cy="685800"/>
            </a:xfrm>
            <a:prstGeom prst="rect">
              <a:avLst/>
            </a:prstGeom>
            <a:solidFill>
              <a:srgbClr val="FF66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تجارة </a:t>
              </a: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تجزة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الجبس</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1" name="Groupe 30"/>
          <p:cNvGrpSpPr/>
          <p:nvPr/>
        </p:nvGrpSpPr>
        <p:grpSpPr>
          <a:xfrm>
            <a:off x="76200" y="3810000"/>
            <a:ext cx="8991600" cy="2133600"/>
            <a:chOff x="76200" y="762000"/>
            <a:chExt cx="8991600" cy="2133600"/>
          </a:xfrm>
        </p:grpSpPr>
        <p:pic>
          <p:nvPicPr>
            <p:cNvPr id="32" name="Image 31" descr="Tomb of Harwa, quarry"/>
            <p:cNvPicPr/>
            <p:nvPr/>
          </p:nvPicPr>
          <p:blipFill>
            <a:blip r:embed="rId2" cstate="print"/>
            <a:srcRect/>
            <a:stretch>
              <a:fillRect/>
            </a:stretch>
          </p:blipFill>
          <p:spPr bwMode="auto">
            <a:xfrm>
              <a:off x="7543800" y="762000"/>
              <a:ext cx="1524000" cy="1313180"/>
            </a:xfrm>
            <a:prstGeom prst="rect">
              <a:avLst/>
            </a:prstGeom>
            <a:noFill/>
            <a:ln w="9525">
              <a:noFill/>
              <a:miter lim="800000"/>
              <a:headEnd/>
              <a:tailEnd/>
            </a:ln>
          </p:spPr>
        </p:pic>
        <p:pic>
          <p:nvPicPr>
            <p:cNvPr id="33" name="Image 32" descr="قطاع تصنيع الجبس – مصنع جبس الاتحاد – شركة الاتحاد العربي"/>
            <p:cNvPicPr/>
            <p:nvPr/>
          </p:nvPicPr>
          <p:blipFill>
            <a:blip r:embed="rId3" cstate="print"/>
            <a:srcRect/>
            <a:stretch>
              <a:fillRect/>
            </a:stretch>
          </p:blipFill>
          <p:spPr bwMode="auto">
            <a:xfrm>
              <a:off x="1828800" y="762000"/>
              <a:ext cx="1752600" cy="1314450"/>
            </a:xfrm>
            <a:prstGeom prst="rect">
              <a:avLst/>
            </a:prstGeom>
            <a:noFill/>
            <a:ln w="9525">
              <a:noFill/>
              <a:miter lim="800000"/>
              <a:headEnd/>
              <a:tailEnd/>
            </a:ln>
          </p:spPr>
        </p:pic>
        <p:pic>
          <p:nvPicPr>
            <p:cNvPr id="34" name="Image 33" descr="أسعار الجبس اليوم السبت 16-1-2021"/>
            <p:cNvPicPr/>
            <p:nvPr/>
          </p:nvPicPr>
          <p:blipFill>
            <a:blip r:embed="rId4"/>
            <a:srcRect/>
            <a:stretch>
              <a:fillRect/>
            </a:stretch>
          </p:blipFill>
          <p:spPr bwMode="auto">
            <a:xfrm>
              <a:off x="76200" y="762000"/>
              <a:ext cx="1676400" cy="1304925"/>
            </a:xfrm>
            <a:prstGeom prst="rect">
              <a:avLst/>
            </a:prstGeom>
            <a:noFill/>
            <a:ln w="9525">
              <a:noFill/>
              <a:miter lim="800000"/>
              <a:headEnd/>
              <a:tailEnd/>
            </a:ln>
          </p:spPr>
        </p:pic>
        <p:sp>
          <p:nvSpPr>
            <p:cNvPr id="35" name="Text Box 7"/>
            <p:cNvSpPr txBox="1">
              <a:spLocks noChangeArrowheads="1"/>
            </p:cNvSpPr>
            <p:nvPr/>
          </p:nvSpPr>
          <p:spPr bwMode="auto">
            <a:xfrm>
              <a:off x="1543050" y="2209800"/>
              <a:ext cx="2876550" cy="685800"/>
            </a:xfrm>
            <a:prstGeom prst="rect">
              <a:avLst/>
            </a:prstGeom>
            <a:solidFill>
              <a:srgbClr val="00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مصنع جبس قرب السوق</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100 طن خام← 99 طن جبس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 Box 6"/>
            <p:cNvSpPr txBox="1">
              <a:spLocks noChangeArrowheads="1"/>
            </p:cNvSpPr>
            <p:nvPr/>
          </p:nvSpPr>
          <p:spPr bwMode="auto">
            <a:xfrm>
              <a:off x="8001000" y="2133600"/>
              <a:ext cx="1047750" cy="60960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محجرة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الجبس</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Text Box 10"/>
            <p:cNvSpPr txBox="1">
              <a:spLocks noChangeArrowheads="1"/>
            </p:cNvSpPr>
            <p:nvPr/>
          </p:nvSpPr>
          <p:spPr bwMode="auto">
            <a:xfrm>
              <a:off x="4038600" y="1600200"/>
              <a:ext cx="2819400" cy="43815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نقل 100طن حجارة</a:t>
              </a:r>
              <a:r>
                <a:rPr kumimoji="0" lang="ar-DZ" sz="2400" b="1" i="0" u="none" strike="noStrike" cap="none" normalizeH="0" dirty="0" smtClean="0">
                  <a:ln>
                    <a:noFill/>
                  </a:ln>
                  <a:solidFill>
                    <a:schemeClr val="tx1"/>
                  </a:solidFill>
                  <a:effectLst/>
                  <a:latin typeface="Arial" pitchFamily="34" charset="0"/>
                  <a:ea typeface="Arial" pitchFamily="34" charset="0"/>
                  <a:cs typeface="Arial" pitchFamily="34" charset="0"/>
                </a:rPr>
                <a:t> خام</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8" name="AutoShape 9"/>
            <p:cNvCxnSpPr>
              <a:cxnSpLocks noChangeShapeType="1"/>
            </p:cNvCxnSpPr>
            <p:nvPr/>
          </p:nvCxnSpPr>
          <p:spPr bwMode="auto">
            <a:xfrm rot="10800000">
              <a:off x="3657600" y="1447800"/>
              <a:ext cx="3829050" cy="1588"/>
            </a:xfrm>
            <a:prstGeom prst="straightConnector1">
              <a:avLst/>
            </a:prstGeom>
            <a:noFill/>
            <a:ln w="34925">
              <a:solidFill>
                <a:srgbClr val="000000"/>
              </a:solidFill>
              <a:round/>
              <a:headEnd/>
              <a:tailEnd type="triangle" w="med" len="med"/>
            </a:ln>
          </p:spPr>
        </p:cxnSp>
        <p:sp>
          <p:nvSpPr>
            <p:cNvPr id="39" name="Text Box 8"/>
            <p:cNvSpPr txBox="1">
              <a:spLocks noChangeArrowheads="1"/>
            </p:cNvSpPr>
            <p:nvPr/>
          </p:nvSpPr>
          <p:spPr bwMode="auto">
            <a:xfrm>
              <a:off x="76200" y="2209800"/>
              <a:ext cx="1352550" cy="685800"/>
            </a:xfrm>
            <a:prstGeom prst="rect">
              <a:avLst/>
            </a:prstGeom>
            <a:solidFill>
              <a:srgbClr val="FF66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تجارة </a:t>
              </a: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تجزة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الجبس</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7601" name="Rectangle 17"/>
          <p:cNvSpPr>
            <a:spLocks noChangeArrowheads="1"/>
          </p:cNvSpPr>
          <p:nvPr/>
        </p:nvSpPr>
        <p:spPr bwMode="auto">
          <a:xfrm>
            <a:off x="2792581" y="6029980"/>
            <a:ext cx="635141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من الأفضل إنشاء مصنع الجبس قرب سوق الاستهلاك</a:t>
            </a:r>
            <a:endParaRPr kumimoji="0" lang="ar-DZ" sz="3600" b="0" i="0" u="none" strike="noStrike" cap="none" normalizeH="0" baseline="0" dirty="0" smtClean="0">
              <a:ln>
                <a:noFill/>
              </a:ln>
              <a:solidFill>
                <a:srgbClr val="FF0000"/>
              </a:solidFill>
              <a:effectLst/>
              <a:latin typeface="Arial" pitchFamily="34" charset="0"/>
              <a:cs typeface="Arial" pitchFamily="34" charset="0"/>
            </a:endParaRPr>
          </a:p>
        </p:txBody>
      </p:sp>
      <p:sp>
        <p:nvSpPr>
          <p:cNvPr id="41" name="Rectangle 40"/>
          <p:cNvSpPr/>
          <p:nvPr/>
        </p:nvSpPr>
        <p:spPr>
          <a:xfrm>
            <a:off x="3962400" y="533400"/>
            <a:ext cx="4868640"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مثال 1 موقع الصناعة: مصنع جبس</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28600" y="914391"/>
          <a:ext cx="8610600" cy="5715008"/>
        </p:xfrm>
        <a:graphic>
          <a:graphicData uri="http://schemas.openxmlformats.org/drawingml/2006/table">
            <a:tbl>
              <a:tblPr/>
              <a:tblGrid>
                <a:gridCol w="2163302"/>
                <a:gridCol w="6447298"/>
              </a:tblGrid>
              <a:tr h="439616">
                <a:tc>
                  <a:txBody>
                    <a:bodyPr/>
                    <a:lstStyle/>
                    <a:p>
                      <a:pPr marL="0" marR="0" algn="ctr" rtl="1">
                        <a:lnSpc>
                          <a:spcPct val="115000"/>
                        </a:lnSpc>
                        <a:spcBef>
                          <a:spcPts val="0"/>
                        </a:spcBef>
                        <a:spcAft>
                          <a:spcPts val="0"/>
                        </a:spcAft>
                      </a:pPr>
                      <a:r>
                        <a:rPr lang="ar-SA" sz="2400" b="1" dirty="0">
                          <a:latin typeface="Times New Roman" pitchFamily="18" charset="0"/>
                          <a:ea typeface="Calibri"/>
                          <a:cs typeface="Times New Roman" pitchFamily="18" charset="0"/>
                        </a:rPr>
                        <a:t>مبالغ( </a:t>
                      </a:r>
                      <a:r>
                        <a:rPr lang="ar-SA" sz="2400" b="1" dirty="0" err="1">
                          <a:latin typeface="Times New Roman" pitchFamily="18" charset="0"/>
                          <a:ea typeface="Calibri"/>
                          <a:cs typeface="Times New Roman" pitchFamily="18" charset="0"/>
                        </a:rPr>
                        <a:t>يورو</a:t>
                      </a:r>
                      <a:r>
                        <a:rPr lang="ar-SA" sz="2400" b="1" dirty="0">
                          <a:latin typeface="Times New Roman" pitchFamily="18" charset="0"/>
                          <a:ea typeface="Calibri"/>
                          <a:cs typeface="Times New Roman" pitchFamily="18" charset="0"/>
                        </a:rPr>
                        <a:t>)</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imes New Roman" pitchFamily="18" charset="0"/>
                          <a:ea typeface="Calibri"/>
                          <a:cs typeface="Times New Roman" pitchFamily="18" charset="0"/>
                        </a:rPr>
                        <a:t>البيان</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SA" sz="2400" b="1" dirty="0">
                          <a:latin typeface="Times New Roman" pitchFamily="18" charset="0"/>
                          <a:ea typeface="Calibri"/>
                          <a:cs typeface="Times New Roman" pitchFamily="18" charset="0"/>
                        </a:rPr>
                        <a:t>36000</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fr-FR" sz="2400" b="1" dirty="0">
                          <a:latin typeface="Times New Roman" pitchFamily="18" charset="0"/>
                          <a:ea typeface="Calibri"/>
                          <a:cs typeface="Times New Roman" pitchFamily="18" charset="0"/>
                        </a:rPr>
                        <a:t> </a:t>
                      </a:r>
                      <a:r>
                        <a:rPr lang="ar-SA" sz="2400" b="1" dirty="0">
                          <a:latin typeface="Times New Roman" pitchFamily="18" charset="0"/>
                          <a:ea typeface="Calibri"/>
                          <a:cs typeface="Times New Roman" pitchFamily="18" charset="0"/>
                        </a:rPr>
                        <a:t>التسليم في المصنع </a:t>
                      </a:r>
                      <a:r>
                        <a:rPr lang="fr-FR" sz="2400" b="1" dirty="0">
                          <a:latin typeface="Times New Roman" pitchFamily="18" charset="0"/>
                          <a:ea typeface="Calibri"/>
                          <a:cs typeface="Times New Roman" pitchFamily="18" charset="0"/>
                        </a:rPr>
                        <a:t>EXW </a:t>
                      </a:r>
                      <a:r>
                        <a:rPr lang="ar-SA" sz="2400" b="1" dirty="0">
                          <a:latin typeface="Times New Roman" pitchFamily="18" charset="0"/>
                          <a:ea typeface="Calibri"/>
                          <a:cs typeface="Times New Roman" pitchFamily="18" charset="0"/>
                        </a:rPr>
                        <a:t>(سعر بيع + تغليف النقل+ ملصقات)</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9616">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245</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 ترحيل للميناء (نقل أولي)</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60</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 جمركة التصدير</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fr-FR" sz="2400" b="1">
                          <a:latin typeface="Times New Roman" pitchFamily="18" charset="0"/>
                          <a:ea typeface="Calibri"/>
                          <a:cs typeface="Times New Roman" pitchFamily="18" charset="0"/>
                        </a:rPr>
                        <a:t>36305</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2400" b="1" dirty="0">
                          <a:latin typeface="Times New Roman" pitchFamily="18" charset="0"/>
                          <a:ea typeface="Calibri"/>
                          <a:cs typeface="Times New Roman" pitchFamily="18" charset="0"/>
                        </a:rPr>
                        <a:t>تسليم دون التعهد بالنقل </a:t>
                      </a:r>
                      <a:r>
                        <a:rPr lang="fr-FR" sz="2400" b="1" dirty="0">
                          <a:latin typeface="Times New Roman" pitchFamily="18" charset="0"/>
                          <a:ea typeface="Calibri"/>
                          <a:cs typeface="Times New Roman" pitchFamily="18" charset="0"/>
                        </a:rPr>
                        <a:t>FCA</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9616">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60</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 مصاريف تقريب لحافة السفينة</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36365</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marL="0" marR="0" algn="r" rtl="1">
                        <a:lnSpc>
                          <a:spcPct val="115000"/>
                        </a:lnSpc>
                        <a:spcBef>
                          <a:spcPts val="0"/>
                        </a:spcBef>
                        <a:spcAft>
                          <a:spcPts val="0"/>
                        </a:spcAft>
                      </a:pPr>
                      <a:r>
                        <a:rPr lang="ar-SA" sz="2400" b="1" dirty="0">
                          <a:latin typeface="Times New Roman" pitchFamily="18" charset="0"/>
                          <a:ea typeface="Calibri"/>
                          <a:cs typeface="Times New Roman" pitchFamily="18" charset="0"/>
                        </a:rPr>
                        <a:t>التسليم </a:t>
                      </a:r>
                      <a:r>
                        <a:rPr lang="ar-DZ" sz="2400" b="1" dirty="0" smtClean="0">
                          <a:latin typeface="Times New Roman" pitchFamily="18" charset="0"/>
                          <a:ea typeface="Calibri"/>
                          <a:cs typeface="Times New Roman" pitchFamily="18" charset="0"/>
                        </a:rPr>
                        <a:t>على جانب </a:t>
                      </a:r>
                      <a:r>
                        <a:rPr lang="ar-SA" sz="2400" b="1" dirty="0" smtClean="0">
                          <a:latin typeface="Times New Roman" pitchFamily="18" charset="0"/>
                          <a:ea typeface="Calibri"/>
                          <a:cs typeface="Times New Roman" pitchFamily="18" charset="0"/>
                        </a:rPr>
                        <a:t>السفينة </a:t>
                      </a:r>
                      <a:r>
                        <a:rPr lang="ar-SA" sz="2400" b="1" dirty="0">
                          <a:latin typeface="Times New Roman" pitchFamily="18" charset="0"/>
                          <a:ea typeface="Calibri"/>
                          <a:cs typeface="Times New Roman" pitchFamily="18" charset="0"/>
                        </a:rPr>
                        <a:t>في ميناء الشحن </a:t>
                      </a:r>
                      <a:r>
                        <a:rPr lang="fr-FR" sz="2400" b="1" dirty="0" smtClean="0">
                          <a:latin typeface="Times New Roman" pitchFamily="18" charset="0"/>
                          <a:ea typeface="Calibri"/>
                          <a:cs typeface="Times New Roman" pitchFamily="18" charset="0"/>
                        </a:rPr>
                        <a:t>FAS</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485</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 مناولة مينائية </a:t>
                      </a:r>
                      <a:r>
                        <a:rPr lang="fr-FR" sz="2400" b="1" dirty="0">
                          <a:latin typeface="Times New Roman" pitchFamily="18" charset="0"/>
                          <a:ea typeface="Calibri"/>
                          <a:cs typeface="Times New Roman" pitchFamily="18" charset="0"/>
                        </a:rPr>
                        <a:t>Terminal Handling Charges</a:t>
                      </a:r>
                      <a:r>
                        <a:rPr lang="ar-DZ" sz="2400" b="1" dirty="0">
                          <a:latin typeface="Times New Roman" pitchFamily="18" charset="0"/>
                          <a:ea typeface="Calibri"/>
                          <a:cs typeface="Times New Roman" pitchFamily="18" charset="0"/>
                        </a:rPr>
                        <a:t>(</a:t>
                      </a:r>
                      <a:r>
                        <a:rPr lang="fr-FR" sz="2400" b="1" dirty="0">
                          <a:latin typeface="Times New Roman" pitchFamily="18" charset="0"/>
                          <a:ea typeface="Calibri"/>
                          <a:cs typeface="Times New Roman" pitchFamily="18" charset="0"/>
                        </a:rPr>
                        <a:t>THC</a:t>
                      </a:r>
                      <a:r>
                        <a:rPr lang="ar-DZ" sz="2400" b="1" dirty="0">
                          <a:latin typeface="Times New Roman" pitchFamily="18" charset="0"/>
                          <a:ea typeface="Calibri"/>
                          <a:cs typeface="Times New Roman" pitchFamily="18" charset="0"/>
                        </a:rPr>
                        <a:t>)</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36850</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rtl="1">
                        <a:lnSpc>
                          <a:spcPct val="115000"/>
                        </a:lnSpc>
                        <a:spcBef>
                          <a:spcPts val="0"/>
                        </a:spcBef>
                        <a:spcAft>
                          <a:spcPts val="0"/>
                        </a:spcAft>
                      </a:pPr>
                      <a:r>
                        <a:rPr lang="ar-SA" sz="2400" b="1" dirty="0">
                          <a:latin typeface="Times New Roman" pitchFamily="18" charset="0"/>
                          <a:ea typeface="Calibri"/>
                          <a:cs typeface="Times New Roman" pitchFamily="18" charset="0"/>
                        </a:rPr>
                        <a:t>التسليم على السفينة في ميناء </a:t>
                      </a:r>
                      <a:r>
                        <a:rPr lang="ar-SA" sz="2400" b="1" dirty="0" smtClean="0">
                          <a:latin typeface="Times New Roman" pitchFamily="18" charset="0"/>
                          <a:ea typeface="Calibri"/>
                          <a:cs typeface="Times New Roman" pitchFamily="18" charset="0"/>
                        </a:rPr>
                        <a:t>الشحن</a:t>
                      </a:r>
                      <a:r>
                        <a:rPr lang="ar-DZ" sz="2400" b="1" dirty="0" smtClean="0">
                          <a:latin typeface="Times New Roman" pitchFamily="18" charset="0"/>
                          <a:ea typeface="Calibri"/>
                          <a:cs typeface="Times New Roman" pitchFamily="18" charset="0"/>
                        </a:rPr>
                        <a:t> </a:t>
                      </a:r>
                      <a:r>
                        <a:rPr lang="fr-FR" sz="2400" b="1" dirty="0" smtClean="0">
                          <a:latin typeface="Times New Roman" pitchFamily="18" charset="0"/>
                          <a:ea typeface="Calibri"/>
                          <a:cs typeface="Times New Roman" pitchFamily="18" charset="0"/>
                        </a:rPr>
                        <a:t>FOB</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569.18 يورو</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 أجرة النقل البحري </a:t>
                      </a:r>
                      <a:r>
                        <a:rPr lang="fr-FR" sz="2400" b="1">
                          <a:latin typeface="Times New Roman" pitchFamily="18" charset="0"/>
                          <a:ea typeface="Calibri"/>
                          <a:cs typeface="Times New Roman" pitchFamily="18" charset="0"/>
                        </a:rPr>
                        <a:t>Fret maritime</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37419.18يورو</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التسليم خالص أجرة النقل في ميناء الوصول </a:t>
                      </a:r>
                      <a:r>
                        <a:rPr lang="fr-FR" sz="2400" b="1" dirty="0">
                          <a:latin typeface="Times New Roman" pitchFamily="18" charset="0"/>
                          <a:ea typeface="Calibri"/>
                          <a:cs typeface="Times New Roman" pitchFamily="18" charset="0"/>
                        </a:rPr>
                        <a:t>CFR</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841.74 يورو</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 قسط التأمين</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38260.92 يورو</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التسليم خالص التأمين وأجرة النقل في ميناء الوصول </a:t>
                      </a:r>
                      <a:r>
                        <a:rPr lang="fr-FR" sz="2400" b="1" dirty="0">
                          <a:latin typeface="Times New Roman" pitchFamily="18" charset="0"/>
                          <a:ea typeface="Calibri"/>
                          <a:cs typeface="Times New Roman" pitchFamily="18" charset="0"/>
                        </a:rPr>
                        <a:t>CIF</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r>
            </a:tbl>
          </a:graphicData>
        </a:graphic>
      </p:graphicFrame>
      <p:sp>
        <p:nvSpPr>
          <p:cNvPr id="5" name="Rectangle 4"/>
          <p:cNvSpPr/>
          <p:nvPr/>
        </p:nvSpPr>
        <p:spPr>
          <a:xfrm>
            <a:off x="3452646" y="304800"/>
            <a:ext cx="1616148"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حساب </a:t>
            </a:r>
            <a:r>
              <a:rPr lang="fr-FR" sz="2800" b="1" dirty="0" smtClean="0">
                <a:solidFill>
                  <a:srgbClr val="FF0000"/>
                </a:solidFill>
                <a:latin typeface="Times New Roman" pitchFamily="18" charset="0"/>
                <a:cs typeface="Times New Roman" pitchFamily="18" charset="0"/>
              </a:rPr>
              <a:t>CIF</a:t>
            </a:r>
            <a:endParaRPr lang="fr-FR" sz="2800"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64" name="Picture 272" descr="Incoterms 2020"/>
          <p:cNvPicPr>
            <a:picLocks noChangeAspect="1" noChangeArrowheads="1"/>
          </p:cNvPicPr>
          <p:nvPr/>
        </p:nvPicPr>
        <p:blipFill>
          <a:blip r:embed="rId2"/>
          <a:srcRect/>
          <a:stretch>
            <a:fillRect/>
          </a:stretch>
        </p:blipFill>
        <p:spPr bwMode="auto">
          <a:xfrm>
            <a:off x="155575" y="381000"/>
            <a:ext cx="8836025" cy="64008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381000"/>
            <a:ext cx="5750292"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مثال 1 موقع الصناعة: مصنع حديد الصلب</a:t>
            </a:r>
            <a:endParaRPr lang="fr-FR" sz="3200" b="1" dirty="0">
              <a:solidFill>
                <a:srgbClr val="FF0000"/>
              </a:solidFill>
              <a:latin typeface="Times New Roman" pitchFamily="18" charset="0"/>
              <a:cs typeface="Times New Roman" pitchFamily="18" charset="0"/>
            </a:endParaRPr>
          </a:p>
        </p:txBody>
      </p:sp>
      <p:sp>
        <p:nvSpPr>
          <p:cNvPr id="69650" name="AutoShape 18" descr="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9654" name="AutoShape 22" descr="هل تجارة الحديد عادلة ؟؟؟ ——————————— من... - العالمية لتوزيع حديد التسليح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9658" name="AutoShape 26" descr="هل تجارة الحديد عادلة ؟؟؟ ——————————— من... - العالمية لتوزيع حديد التسليح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40" name="Groupe 39"/>
          <p:cNvGrpSpPr/>
          <p:nvPr/>
        </p:nvGrpSpPr>
        <p:grpSpPr>
          <a:xfrm>
            <a:off x="76200" y="990600"/>
            <a:ext cx="9010936" cy="2438400"/>
            <a:chOff x="76200" y="1447800"/>
            <a:chExt cx="9010936" cy="2438400"/>
          </a:xfrm>
        </p:grpSpPr>
        <p:pic>
          <p:nvPicPr>
            <p:cNvPr id="69648" name="Picture 16" descr="نحو صيانة وتنمية مناجم الحديد في بوخضرة والونزة بتبسة - الحوار الجزائرية"/>
            <p:cNvPicPr>
              <a:picLocks noChangeAspect="1" noChangeArrowheads="1"/>
            </p:cNvPicPr>
            <p:nvPr/>
          </p:nvPicPr>
          <p:blipFill>
            <a:blip r:embed="rId2" cstate="print"/>
            <a:srcRect/>
            <a:stretch>
              <a:fillRect/>
            </a:stretch>
          </p:blipFill>
          <p:spPr bwMode="auto">
            <a:xfrm>
              <a:off x="7086600" y="1447800"/>
              <a:ext cx="2000536" cy="1684338"/>
            </a:xfrm>
            <a:prstGeom prst="rect">
              <a:avLst/>
            </a:prstGeom>
            <a:noFill/>
          </p:spPr>
        </p:pic>
        <p:pic>
          <p:nvPicPr>
            <p:cNvPr id="69652" name="Picture 20" descr="18 مايو.. مساهمو الحديد والصلب المصرية يناقشون الموازنة التقديرية  لـ2020-2021 - معلومات مباشر"/>
            <p:cNvPicPr>
              <a:picLocks noChangeAspect="1" noChangeArrowheads="1"/>
            </p:cNvPicPr>
            <p:nvPr/>
          </p:nvPicPr>
          <p:blipFill>
            <a:blip r:embed="rId3"/>
            <a:srcRect/>
            <a:stretch>
              <a:fillRect/>
            </a:stretch>
          </p:blipFill>
          <p:spPr bwMode="auto">
            <a:xfrm>
              <a:off x="4953000" y="1447800"/>
              <a:ext cx="2057400" cy="1676400"/>
            </a:xfrm>
            <a:prstGeom prst="rect">
              <a:avLst/>
            </a:prstGeom>
            <a:noFill/>
          </p:spPr>
        </p:pic>
        <p:pic>
          <p:nvPicPr>
            <p:cNvPr id="69660" name="Picture 28" descr="الأخبار المصرية اليوم | على دمياط لينكس : كشف غموض مقتل صاحب مخزن حديد  بالهرم"/>
            <p:cNvPicPr>
              <a:picLocks noChangeAspect="1" noChangeArrowheads="1"/>
            </p:cNvPicPr>
            <p:nvPr/>
          </p:nvPicPr>
          <p:blipFill>
            <a:blip r:embed="rId4"/>
            <a:srcRect/>
            <a:stretch>
              <a:fillRect/>
            </a:stretch>
          </p:blipFill>
          <p:spPr bwMode="auto">
            <a:xfrm>
              <a:off x="76200" y="1447800"/>
              <a:ext cx="1981200" cy="1676399"/>
            </a:xfrm>
            <a:prstGeom prst="rect">
              <a:avLst/>
            </a:prstGeom>
            <a:noFill/>
          </p:spPr>
        </p:pic>
        <p:sp>
          <p:nvSpPr>
            <p:cNvPr id="26" name="Text Box 6"/>
            <p:cNvSpPr txBox="1">
              <a:spLocks noChangeArrowheads="1"/>
            </p:cNvSpPr>
            <p:nvPr/>
          </p:nvSpPr>
          <p:spPr bwMode="auto">
            <a:xfrm>
              <a:off x="7848600" y="3200400"/>
              <a:ext cx="742950" cy="60960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منجم حديد</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7"/>
            <p:cNvSpPr txBox="1">
              <a:spLocks noChangeArrowheads="1"/>
            </p:cNvSpPr>
            <p:nvPr/>
          </p:nvSpPr>
          <p:spPr bwMode="auto">
            <a:xfrm>
              <a:off x="4876800" y="3200400"/>
              <a:ext cx="2667000" cy="685800"/>
            </a:xfrm>
            <a:prstGeom prst="rect">
              <a:avLst/>
            </a:prstGeom>
            <a:solidFill>
              <a:srgbClr val="00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مصنع حديد</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قرب </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المنجم</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100 طن خام← 1 طن حديد</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8"/>
            <p:cNvSpPr txBox="1">
              <a:spLocks noChangeArrowheads="1"/>
            </p:cNvSpPr>
            <p:nvPr/>
          </p:nvSpPr>
          <p:spPr bwMode="auto">
            <a:xfrm>
              <a:off x="400050" y="3200400"/>
              <a:ext cx="1352550" cy="685800"/>
            </a:xfrm>
            <a:prstGeom prst="rect">
              <a:avLst/>
            </a:prstGeom>
            <a:solidFill>
              <a:srgbClr val="FF66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تجارة </a:t>
              </a: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تجزة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الحديد</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9" name="AutoShape 9"/>
            <p:cNvCxnSpPr>
              <a:cxnSpLocks noChangeShapeType="1"/>
            </p:cNvCxnSpPr>
            <p:nvPr/>
          </p:nvCxnSpPr>
          <p:spPr bwMode="auto">
            <a:xfrm rot="10800000">
              <a:off x="2057400" y="2286000"/>
              <a:ext cx="2819400" cy="1588"/>
            </a:xfrm>
            <a:prstGeom prst="straightConnector1">
              <a:avLst/>
            </a:prstGeom>
            <a:noFill/>
            <a:ln w="34925">
              <a:solidFill>
                <a:srgbClr val="000000"/>
              </a:solidFill>
              <a:round/>
              <a:headEnd/>
              <a:tailEnd type="triangle" w="med" len="med"/>
            </a:ln>
          </p:spPr>
        </p:cxnSp>
        <p:sp>
          <p:nvSpPr>
            <p:cNvPr id="31" name="Text Box 10"/>
            <p:cNvSpPr txBox="1">
              <a:spLocks noChangeArrowheads="1"/>
            </p:cNvSpPr>
            <p:nvPr/>
          </p:nvSpPr>
          <p:spPr bwMode="auto">
            <a:xfrm>
              <a:off x="2057400" y="2362200"/>
              <a:ext cx="2819400" cy="43815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نقل 1طن حديد صافي</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1" name="Groupe 40"/>
          <p:cNvGrpSpPr/>
          <p:nvPr/>
        </p:nvGrpSpPr>
        <p:grpSpPr>
          <a:xfrm>
            <a:off x="56864" y="3581400"/>
            <a:ext cx="9010936" cy="2438400"/>
            <a:chOff x="56864" y="3962400"/>
            <a:chExt cx="9010936" cy="2438400"/>
          </a:xfrm>
        </p:grpSpPr>
        <p:pic>
          <p:nvPicPr>
            <p:cNvPr id="32" name="Picture 16" descr="نحو صيانة وتنمية مناجم الحديد في بوخضرة والونزة بتبسة - الحوار الجزائرية"/>
            <p:cNvPicPr>
              <a:picLocks noChangeAspect="1" noChangeArrowheads="1"/>
            </p:cNvPicPr>
            <p:nvPr/>
          </p:nvPicPr>
          <p:blipFill>
            <a:blip r:embed="rId2" cstate="print"/>
            <a:srcRect/>
            <a:stretch>
              <a:fillRect/>
            </a:stretch>
          </p:blipFill>
          <p:spPr bwMode="auto">
            <a:xfrm>
              <a:off x="7067264" y="3962400"/>
              <a:ext cx="2000536" cy="1684338"/>
            </a:xfrm>
            <a:prstGeom prst="rect">
              <a:avLst/>
            </a:prstGeom>
            <a:noFill/>
          </p:spPr>
        </p:pic>
        <p:pic>
          <p:nvPicPr>
            <p:cNvPr id="33" name="Picture 20" descr="18 مايو.. مساهمو الحديد والصلب المصرية يناقشون الموازنة التقديرية  لـ2020-2021 - معلومات مباشر"/>
            <p:cNvPicPr>
              <a:picLocks noChangeAspect="1" noChangeArrowheads="1"/>
            </p:cNvPicPr>
            <p:nvPr/>
          </p:nvPicPr>
          <p:blipFill>
            <a:blip r:embed="rId3"/>
            <a:srcRect/>
            <a:stretch>
              <a:fillRect/>
            </a:stretch>
          </p:blipFill>
          <p:spPr bwMode="auto">
            <a:xfrm>
              <a:off x="2119952" y="3962400"/>
              <a:ext cx="2057400" cy="1676400"/>
            </a:xfrm>
            <a:prstGeom prst="rect">
              <a:avLst/>
            </a:prstGeom>
            <a:noFill/>
          </p:spPr>
        </p:pic>
        <p:pic>
          <p:nvPicPr>
            <p:cNvPr id="34" name="Picture 28" descr="الأخبار المصرية اليوم | على دمياط لينكس : كشف غموض مقتل صاحب مخزن حديد  بالهرم"/>
            <p:cNvPicPr>
              <a:picLocks noChangeAspect="1" noChangeArrowheads="1"/>
            </p:cNvPicPr>
            <p:nvPr/>
          </p:nvPicPr>
          <p:blipFill>
            <a:blip r:embed="rId4"/>
            <a:srcRect/>
            <a:stretch>
              <a:fillRect/>
            </a:stretch>
          </p:blipFill>
          <p:spPr bwMode="auto">
            <a:xfrm>
              <a:off x="56864" y="3962400"/>
              <a:ext cx="1981200" cy="1676399"/>
            </a:xfrm>
            <a:prstGeom prst="rect">
              <a:avLst/>
            </a:prstGeom>
            <a:noFill/>
          </p:spPr>
        </p:pic>
        <p:sp>
          <p:nvSpPr>
            <p:cNvPr id="35" name="Text Box 6"/>
            <p:cNvSpPr txBox="1">
              <a:spLocks noChangeArrowheads="1"/>
            </p:cNvSpPr>
            <p:nvPr/>
          </p:nvSpPr>
          <p:spPr bwMode="auto">
            <a:xfrm>
              <a:off x="7829264" y="5715000"/>
              <a:ext cx="742950" cy="60960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منجم حديد</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 Box 7"/>
            <p:cNvSpPr txBox="1">
              <a:spLocks noChangeArrowheads="1"/>
            </p:cNvSpPr>
            <p:nvPr/>
          </p:nvSpPr>
          <p:spPr bwMode="auto">
            <a:xfrm>
              <a:off x="1600200" y="5715000"/>
              <a:ext cx="2680648" cy="685800"/>
            </a:xfrm>
            <a:prstGeom prst="rect">
              <a:avLst/>
            </a:prstGeom>
            <a:solidFill>
              <a:srgbClr val="00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مصنع حديد</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قرب </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المنجم</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100 طن خام← 1 طن حديد</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Text Box 8"/>
            <p:cNvSpPr txBox="1">
              <a:spLocks noChangeArrowheads="1"/>
            </p:cNvSpPr>
            <p:nvPr/>
          </p:nvSpPr>
          <p:spPr bwMode="auto">
            <a:xfrm>
              <a:off x="152400" y="5715000"/>
              <a:ext cx="1352550" cy="685800"/>
            </a:xfrm>
            <a:prstGeom prst="rect">
              <a:avLst/>
            </a:prstGeom>
            <a:solidFill>
              <a:srgbClr val="FF66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تجارة </a:t>
              </a: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تجزة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الحديد</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8" name="AutoShape 9"/>
            <p:cNvCxnSpPr>
              <a:cxnSpLocks noChangeShapeType="1"/>
            </p:cNvCxnSpPr>
            <p:nvPr/>
          </p:nvCxnSpPr>
          <p:spPr bwMode="auto">
            <a:xfrm rot="10800000">
              <a:off x="4191000" y="4648200"/>
              <a:ext cx="2819400" cy="1588"/>
            </a:xfrm>
            <a:prstGeom prst="straightConnector1">
              <a:avLst/>
            </a:prstGeom>
            <a:noFill/>
            <a:ln w="34925">
              <a:solidFill>
                <a:srgbClr val="000000"/>
              </a:solidFill>
              <a:round/>
              <a:headEnd/>
              <a:tailEnd type="triangle" w="med" len="med"/>
            </a:ln>
          </p:spPr>
        </p:cxnSp>
        <p:sp>
          <p:nvSpPr>
            <p:cNvPr id="39" name="Text Box 10"/>
            <p:cNvSpPr txBox="1">
              <a:spLocks noChangeArrowheads="1"/>
            </p:cNvSpPr>
            <p:nvPr/>
          </p:nvSpPr>
          <p:spPr bwMode="auto">
            <a:xfrm>
              <a:off x="4191000" y="4724400"/>
              <a:ext cx="2819400" cy="43815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نقل 100 طن حديد خام</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2" name="Rectangle 17"/>
          <p:cNvSpPr>
            <a:spLocks noChangeArrowheads="1"/>
          </p:cNvSpPr>
          <p:nvPr/>
        </p:nvSpPr>
        <p:spPr bwMode="auto">
          <a:xfrm>
            <a:off x="3679988" y="6182380"/>
            <a:ext cx="518603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من الأفضل إنشاء مصنع الحديد قرب المنجم</a:t>
            </a:r>
            <a:endParaRPr kumimoji="0" lang="ar-DZ"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2400" y="533400"/>
            <a:ext cx="8801100" cy="3790972"/>
            <a:chOff x="152400" y="1543050"/>
            <a:chExt cx="8801100" cy="3790972"/>
          </a:xfrm>
        </p:grpSpPr>
        <p:grpSp>
          <p:nvGrpSpPr>
            <p:cNvPr id="5" name="Group 2"/>
            <p:cNvGrpSpPr>
              <a:grpSpLocks/>
            </p:cNvGrpSpPr>
            <p:nvPr/>
          </p:nvGrpSpPr>
          <p:grpSpPr bwMode="auto">
            <a:xfrm>
              <a:off x="152400" y="1543052"/>
              <a:ext cx="8801101" cy="3790972"/>
              <a:chOff x="540" y="930"/>
              <a:chExt cx="10590" cy="4469"/>
            </a:xfrm>
          </p:grpSpPr>
          <p:sp>
            <p:nvSpPr>
              <p:cNvPr id="8" name="Text Box 3"/>
              <p:cNvSpPr txBox="1">
                <a:spLocks noChangeArrowheads="1"/>
              </p:cNvSpPr>
              <p:nvPr/>
            </p:nvSpPr>
            <p:spPr bwMode="auto">
              <a:xfrm>
                <a:off x="9705" y="2712"/>
                <a:ext cx="1425" cy="465"/>
              </a:xfrm>
              <a:prstGeom prst="rect">
                <a:avLst/>
              </a:prstGeom>
              <a:solidFill>
                <a:srgbClr val="92D050"/>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smtClean="0">
                    <a:ln>
                      <a:noFill/>
                    </a:ln>
                    <a:solidFill>
                      <a:schemeClr val="tx1"/>
                    </a:solidFill>
                    <a:effectLst/>
                    <a:latin typeface="Arial" pitchFamily="34" charset="0"/>
                    <a:ea typeface="Arial" pitchFamily="34" charset="0"/>
                    <a:cs typeface="Arial" pitchFamily="34" charset="0"/>
                  </a:rPr>
                  <a:t>تكاليف النقل</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7783" y="1379"/>
                <a:ext cx="1727" cy="586"/>
              </a:xfrm>
              <a:prstGeom prst="rect">
                <a:avLst/>
              </a:prstGeom>
              <a:solidFill>
                <a:srgbClr val="FFFF00"/>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بالنسبة للناقل:</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7681" y="4004"/>
                <a:ext cx="1950" cy="465"/>
              </a:xfrm>
              <a:prstGeom prst="rect">
                <a:avLst/>
              </a:prstGeom>
              <a:solidFill>
                <a:srgbClr val="FF00FF"/>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بالنسبة للشاحن:</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6"/>
              <p:cNvSpPr txBox="1">
                <a:spLocks noChangeArrowheads="1"/>
              </p:cNvSpPr>
              <p:nvPr/>
            </p:nvSpPr>
            <p:spPr bwMode="auto">
              <a:xfrm>
                <a:off x="540" y="930"/>
                <a:ext cx="6105" cy="810"/>
              </a:xfrm>
              <a:prstGeom prst="rect">
                <a:avLst/>
              </a:prstGeom>
              <a:solidFill>
                <a:srgbClr val="FFC000"/>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تكاليف متغيرة( مباشرة، تشغيلية):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وقود، زيوت، تصليح، عجلات، سائق، رسوم المحطات....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7"/>
              <p:cNvSpPr txBox="1">
                <a:spLocks noChangeArrowheads="1"/>
              </p:cNvSpPr>
              <p:nvPr/>
            </p:nvSpPr>
            <p:spPr bwMode="auto">
              <a:xfrm>
                <a:off x="540" y="3359"/>
                <a:ext cx="6225" cy="825"/>
              </a:xfrm>
              <a:prstGeom prst="rect">
                <a:avLst/>
              </a:prstGeom>
              <a:solidFill>
                <a:srgbClr val="FF9933"/>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أجرة أساسية: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وفق الحمولة (وزن ونوع البضاعة)، المسافة،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8"/>
              <p:cNvSpPr txBox="1">
                <a:spLocks noChangeArrowheads="1"/>
              </p:cNvSpPr>
              <p:nvPr/>
            </p:nvSpPr>
            <p:spPr bwMode="auto">
              <a:xfrm>
                <a:off x="540" y="1890"/>
                <a:ext cx="6225" cy="810"/>
              </a:xfrm>
              <a:prstGeom prst="rect">
                <a:avLst/>
              </a:prstGeom>
              <a:solidFill>
                <a:srgbClr val="FFC000"/>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تكاليف ثابتة(غ مباشرة، رأسمالية):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اهتلاك معدات نقل، مصاريف إدارية عامة، تأمين، إيجار..</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9"/>
              <p:cNvSpPr txBox="1">
                <a:spLocks noChangeArrowheads="1"/>
              </p:cNvSpPr>
              <p:nvPr/>
            </p:nvSpPr>
            <p:spPr bwMode="auto">
              <a:xfrm>
                <a:off x="540" y="4574"/>
                <a:ext cx="6235" cy="825"/>
              </a:xfrm>
              <a:prstGeom prst="rect">
                <a:avLst/>
              </a:prstGeom>
              <a:solidFill>
                <a:srgbClr val="FF9933"/>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مصاريف ملحقة: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مناولة، تغليف، تربيط، مستندات، تأمين بضاعة....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AutoShape 10"/>
              <p:cNvCxnSpPr>
                <a:cxnSpLocks noChangeShapeType="1"/>
              </p:cNvCxnSpPr>
              <p:nvPr/>
            </p:nvCxnSpPr>
            <p:spPr bwMode="auto">
              <a:xfrm flipH="1" flipV="1">
                <a:off x="9495" y="2007"/>
                <a:ext cx="240" cy="960"/>
              </a:xfrm>
              <a:prstGeom prst="straightConnector1">
                <a:avLst/>
              </a:prstGeom>
              <a:noFill/>
              <a:ln w="38100">
                <a:solidFill>
                  <a:srgbClr val="000000"/>
                </a:solidFill>
                <a:round/>
                <a:headEnd/>
                <a:tailEnd type="triangle" w="med" len="med"/>
              </a:ln>
            </p:spPr>
          </p:cxnSp>
          <p:cxnSp>
            <p:nvCxnSpPr>
              <p:cNvPr id="16" name="AutoShape 11"/>
              <p:cNvCxnSpPr>
                <a:cxnSpLocks noChangeShapeType="1"/>
              </p:cNvCxnSpPr>
              <p:nvPr/>
            </p:nvCxnSpPr>
            <p:spPr bwMode="auto">
              <a:xfrm flipH="1">
                <a:off x="9584" y="2951"/>
                <a:ext cx="135" cy="1020"/>
              </a:xfrm>
              <a:prstGeom prst="straightConnector1">
                <a:avLst/>
              </a:prstGeom>
              <a:noFill/>
              <a:ln w="38100">
                <a:solidFill>
                  <a:srgbClr val="000000"/>
                </a:solidFill>
                <a:round/>
                <a:headEnd/>
                <a:tailEnd type="triangle" w="med" len="med"/>
              </a:ln>
            </p:spPr>
          </p:cxnSp>
          <p:cxnSp>
            <p:nvCxnSpPr>
              <p:cNvPr id="17" name="AutoShape 12"/>
              <p:cNvCxnSpPr>
                <a:cxnSpLocks noChangeShapeType="1"/>
              </p:cNvCxnSpPr>
              <p:nvPr/>
            </p:nvCxnSpPr>
            <p:spPr bwMode="auto">
              <a:xfrm flipH="1" flipV="1">
                <a:off x="6749" y="3764"/>
                <a:ext cx="1155" cy="495"/>
              </a:xfrm>
              <a:prstGeom prst="straightConnector1">
                <a:avLst/>
              </a:prstGeom>
              <a:noFill/>
              <a:ln w="38100">
                <a:solidFill>
                  <a:srgbClr val="000000"/>
                </a:solidFill>
                <a:round/>
                <a:headEnd/>
                <a:tailEnd type="triangle" w="med" len="med"/>
              </a:ln>
            </p:spPr>
          </p:cxnSp>
          <p:cxnSp>
            <p:nvCxnSpPr>
              <p:cNvPr id="18" name="AutoShape 13"/>
              <p:cNvCxnSpPr>
                <a:cxnSpLocks noChangeShapeType="1"/>
              </p:cNvCxnSpPr>
              <p:nvPr/>
            </p:nvCxnSpPr>
            <p:spPr bwMode="auto">
              <a:xfrm flipH="1">
                <a:off x="6824" y="4259"/>
                <a:ext cx="1080" cy="705"/>
              </a:xfrm>
              <a:prstGeom prst="straightConnector1">
                <a:avLst/>
              </a:prstGeom>
              <a:noFill/>
              <a:ln w="38100">
                <a:solidFill>
                  <a:srgbClr val="000000"/>
                </a:solidFill>
                <a:round/>
                <a:headEnd/>
                <a:tailEnd type="triangle" w="med" len="med"/>
              </a:ln>
            </p:spPr>
          </p:cxnSp>
        </p:grpSp>
        <p:cxnSp>
          <p:nvCxnSpPr>
            <p:cNvPr id="6" name="AutoShape 12"/>
            <p:cNvCxnSpPr>
              <a:cxnSpLocks noChangeShapeType="1"/>
            </p:cNvCxnSpPr>
            <p:nvPr/>
          </p:nvCxnSpPr>
          <p:spPr bwMode="auto">
            <a:xfrm flipH="1" flipV="1">
              <a:off x="5257800" y="1834488"/>
              <a:ext cx="959893" cy="419900"/>
            </a:xfrm>
            <a:prstGeom prst="straightConnector1">
              <a:avLst/>
            </a:prstGeom>
            <a:noFill/>
            <a:ln w="38100">
              <a:solidFill>
                <a:srgbClr val="000000"/>
              </a:solidFill>
              <a:round/>
              <a:headEnd/>
              <a:tailEnd type="triangle" w="med" len="med"/>
            </a:ln>
          </p:spPr>
        </p:cxnSp>
        <p:cxnSp>
          <p:nvCxnSpPr>
            <p:cNvPr id="7" name="AutoShape 13"/>
            <p:cNvCxnSpPr>
              <a:cxnSpLocks noChangeShapeType="1"/>
            </p:cNvCxnSpPr>
            <p:nvPr/>
          </p:nvCxnSpPr>
          <p:spPr bwMode="auto">
            <a:xfrm flipH="1">
              <a:off x="5320131" y="2254388"/>
              <a:ext cx="897563" cy="598039"/>
            </a:xfrm>
            <a:prstGeom prst="straightConnector1">
              <a:avLst/>
            </a:prstGeom>
            <a:noFill/>
            <a:ln w="38100">
              <a:solidFill>
                <a:srgbClr val="000000"/>
              </a:solidFill>
              <a:round/>
              <a:headEnd/>
              <a:tailEnd type="triangle" w="med" len="med"/>
            </a:ln>
          </p:spPr>
        </p:cxnSp>
      </p:grpSp>
      <p:sp>
        <p:nvSpPr>
          <p:cNvPr id="47105" name="Rectangle 1"/>
          <p:cNvSpPr>
            <a:spLocks noChangeArrowheads="1"/>
          </p:cNvSpPr>
          <p:nvPr/>
        </p:nvSpPr>
        <p:spPr bwMode="auto">
          <a:xfrm>
            <a:off x="228600" y="4535031"/>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187325" algn="r"/>
              </a:tabLst>
            </a:pPr>
            <a:r>
              <a:rPr kumimoji="0" lang="ar-SA"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التكاليف الثابتة:</a:t>
            </a:r>
            <a:r>
              <a:rPr kumimoji="0" lang="ar-DZ" sz="24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نفقات ليست مرتبطة بكمية نشاط الاستغلال(نقل البضائع والمسافرين)، بل تتحملها مؤسسة النقل سواء قامت وسيلة النقل برحلات أم لا، تحركت محملة أم فارغة، الحمولة كاملة أم جزئي</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ة</a:t>
            </a:r>
            <a:r>
              <a:rPr kumimoji="0" lang="ar-S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لا تتغير إلا بتغير عميق في النشاط</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6" name="Rectangle 2"/>
          <p:cNvSpPr>
            <a:spLocks noChangeArrowheads="1"/>
          </p:cNvSpPr>
          <p:nvPr/>
        </p:nvSpPr>
        <p:spPr bwMode="auto">
          <a:xfrm>
            <a:off x="381000" y="5798403"/>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187325" algn="r"/>
              </a:tabLst>
            </a:pPr>
            <a:r>
              <a:rPr kumimoji="0" lang="ar-SA"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التكاليف المتغيرة: </a:t>
            </a:r>
            <a:r>
              <a:rPr kumimoji="0" lang="ar-DZ" sz="2400" b="1" i="0" u="none" strike="noStrike" cap="none" normalizeH="0" baseline="0" dirty="0" smtClean="0">
                <a:ln>
                  <a:noFill/>
                </a:ln>
                <a:effectLst/>
                <a:latin typeface="Times New Roman" pitchFamily="18" charset="0"/>
                <a:ea typeface="Calibri" pitchFamily="34" charset="0"/>
                <a:cs typeface="Times New Roman" pitchFamily="18" charset="0"/>
              </a:rPr>
              <a:t>نفقات</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مرتبطة مباشرة باستغلال واستعمال وسيلة النقل، فهي تتزايد بتزايد نشاط النقل</a:t>
            </a:r>
            <a:r>
              <a:rPr kumimoji="0" lang="fr-FR" sz="24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1600200"/>
            <a:ext cx="442140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أولا. الخصائص الاقتصادية للنقل</a:t>
            </a:r>
            <a:endParaRPr lang="fr-FR" sz="3200" dirty="0">
              <a:solidFill>
                <a:srgbClr val="FF0000"/>
              </a:solidFill>
              <a:latin typeface="Times New Roman" pitchFamily="18" charset="0"/>
              <a:cs typeface="Times New Roman" pitchFamily="18" charset="0"/>
            </a:endParaRPr>
          </a:p>
        </p:txBody>
      </p:sp>
      <p:sp>
        <p:nvSpPr>
          <p:cNvPr id="5" name="Rectangle 4"/>
          <p:cNvSpPr/>
          <p:nvPr/>
        </p:nvSpPr>
        <p:spPr>
          <a:xfrm>
            <a:off x="228600" y="2971800"/>
            <a:ext cx="8381999"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تتعلق بالطلب والعرض على خدمات النقل، تكاليف وتسعير خدمات النقل وشكل المنافسة في قطاع النقل رغم تنوعه( طرقي، سككي، بحري، نهري، جوي، أنابيب.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2256</TotalTime>
  <Words>4513</Words>
  <Application>Microsoft Office PowerPoint</Application>
  <PresentationFormat>Affichage à l'écran (4:3)</PresentationFormat>
  <Paragraphs>456</Paragraphs>
  <Slides>61</Slides>
  <Notes>2</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Opulent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تكلفة نقل 1 طن حسب نمط النقل</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232</cp:revision>
  <dcterms:created xsi:type="dcterms:W3CDTF">2019-11-20T15:44:09Z</dcterms:created>
  <dcterms:modified xsi:type="dcterms:W3CDTF">2021-01-20T11:12:04Z</dcterms:modified>
</cp:coreProperties>
</file>