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17" name="Espace réservé du pied de page 16"/>
          <p:cNvSpPr>
            <a:spLocks noGrp="1"/>
          </p:cNvSpPr>
          <p:nvPr>
            <p:ph type="ftr" sz="quarter" idx="11"/>
          </p:nvPr>
        </p:nvSpPr>
        <p:spPr/>
        <p:txBody>
          <a:bodyPr/>
          <a:lstStyle>
            <a:extLst/>
          </a:lstStyle>
          <a:p>
            <a:endParaRPr lang="fr-BE" dirty="0"/>
          </a:p>
        </p:txBody>
      </p:sp>
      <p:sp>
        <p:nvSpPr>
          <p:cNvPr id="29" name="Espace réservé du numéro de diapositive 28"/>
          <p:cNvSpPr>
            <a:spLocks noGrp="1"/>
          </p:cNvSpPr>
          <p:nvPr>
            <p:ph type="sldNum" sz="quarter" idx="12"/>
          </p:nvPr>
        </p:nvSpPr>
        <p:spPr/>
        <p:txBody>
          <a:bodyPr/>
          <a:lstStyle>
            <a:extLst/>
          </a:lstStyle>
          <a:p>
            <a:fld id="{CF4668DC-857F-487D-BFFA-8C0CA5037977}" type="slidenum">
              <a:rPr lang="fr-BE" smtClean="0"/>
              <a:pPr/>
              <a:t>‹N°›</a:t>
            </a:fld>
            <a:endParaRPr lang="fr-BE"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5" name="Espace réservé du pied de page 4"/>
          <p:cNvSpPr>
            <a:spLocks noGrp="1"/>
          </p:cNvSpPr>
          <p:nvPr>
            <p:ph type="ftr" sz="quarter" idx="11"/>
          </p:nvPr>
        </p:nvSpPr>
        <p:spPr/>
        <p:txBody>
          <a:bodyPr/>
          <a:lstStyle>
            <a:extLst/>
          </a:lstStyle>
          <a:p>
            <a:endParaRPr lang="fr-BE" dirty="0"/>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5" name="Espace réservé du pied de page 4"/>
          <p:cNvSpPr>
            <a:spLocks noGrp="1"/>
          </p:cNvSpPr>
          <p:nvPr>
            <p:ph type="ftr" sz="quarter" idx="11"/>
          </p:nvPr>
        </p:nvSpPr>
        <p:spPr/>
        <p:txBody>
          <a:bodyPr/>
          <a:lstStyle>
            <a:extLst/>
          </a:lstStyle>
          <a:p>
            <a:endParaRPr lang="fr-BE" dirty="0"/>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5" name="Espace réservé du pied de page 4"/>
          <p:cNvSpPr>
            <a:spLocks noGrp="1"/>
          </p:cNvSpPr>
          <p:nvPr>
            <p:ph type="ftr" sz="quarter" idx="11"/>
          </p:nvPr>
        </p:nvSpPr>
        <p:spPr/>
        <p:txBody>
          <a:bodyPr/>
          <a:lstStyle>
            <a:extLst/>
          </a:lstStyle>
          <a:p>
            <a:endParaRPr lang="fr-BE" dirty="0"/>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5" name="Espace réservé du pied de page 4"/>
          <p:cNvSpPr>
            <a:spLocks noGrp="1"/>
          </p:cNvSpPr>
          <p:nvPr>
            <p:ph type="ftr" sz="quarter" idx="11"/>
          </p:nvPr>
        </p:nvSpPr>
        <p:spPr/>
        <p:txBody>
          <a:bodyPr/>
          <a:lstStyle>
            <a:extLst/>
          </a:lstStyle>
          <a:p>
            <a:endParaRPr lang="fr-BE" dirty="0"/>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6" name="Espace réservé du pied de page 5"/>
          <p:cNvSpPr>
            <a:spLocks noGrp="1"/>
          </p:cNvSpPr>
          <p:nvPr>
            <p:ph type="ftr" sz="quarter" idx="11"/>
          </p:nvPr>
        </p:nvSpPr>
        <p:spPr/>
        <p:txBody>
          <a:bodyPr/>
          <a:lstStyle>
            <a:extLst/>
          </a:lstStyle>
          <a:p>
            <a:endParaRPr lang="fr-BE" dirty="0"/>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8" name="Espace réservé du pied de page 7"/>
          <p:cNvSpPr>
            <a:spLocks noGrp="1"/>
          </p:cNvSpPr>
          <p:nvPr>
            <p:ph type="ftr" sz="quarter" idx="11"/>
          </p:nvPr>
        </p:nvSpPr>
        <p:spPr/>
        <p:txBody>
          <a:bodyPr/>
          <a:lstStyle>
            <a:extLst/>
          </a:lstStyle>
          <a:p>
            <a:endParaRPr lang="fr-BE" dirty="0"/>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4" name="Espace réservé du pied de page 3"/>
          <p:cNvSpPr>
            <a:spLocks noGrp="1"/>
          </p:cNvSpPr>
          <p:nvPr>
            <p:ph type="ftr" sz="quarter" idx="11"/>
          </p:nvPr>
        </p:nvSpPr>
        <p:spPr/>
        <p:txBody>
          <a:bodyPr/>
          <a:lstStyle>
            <a:extLst/>
          </a:lstStyle>
          <a:p>
            <a:endParaRPr lang="fr-BE" dirty="0"/>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3" name="Espace réservé du pied de page 2"/>
          <p:cNvSpPr>
            <a:spLocks noGrp="1"/>
          </p:cNvSpPr>
          <p:nvPr>
            <p:ph type="ftr" sz="quarter" idx="11"/>
          </p:nvPr>
        </p:nvSpPr>
        <p:spPr/>
        <p:txBody>
          <a:bodyPr/>
          <a:lstStyle>
            <a:extLst/>
          </a:lstStyle>
          <a:p>
            <a:endParaRPr lang="fr-BE" dirty="0"/>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18/02/2019</a:t>
            </a:fld>
            <a:endParaRPr lang="fr-BE" dirty="0"/>
          </a:p>
        </p:txBody>
      </p:sp>
      <p:sp>
        <p:nvSpPr>
          <p:cNvPr id="6" name="Espace réservé du pied de page 5"/>
          <p:cNvSpPr>
            <a:spLocks noGrp="1"/>
          </p:cNvSpPr>
          <p:nvPr>
            <p:ph type="ftr" sz="quarter" idx="11"/>
          </p:nvPr>
        </p:nvSpPr>
        <p:spPr/>
        <p:txBody>
          <a:bodyPr/>
          <a:lstStyle>
            <a:extLst/>
          </a:lstStyle>
          <a:p>
            <a:endParaRPr lang="fr-BE" dirty="0"/>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AA309A6D-C09C-4548-B29A-6CF363A7E532}" type="datetimeFigureOut">
              <a:rPr lang="fr-FR" smtClean="0"/>
              <a:pPr/>
              <a:t>18/02/2019</a:t>
            </a:fld>
            <a:endParaRPr lang="fr-BE" dirty="0"/>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BE" dirty="0"/>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CF4668DC-857F-487D-BFFA-8C0CA5037977}" type="slidenum">
              <a:rPr lang="fr-BE" smtClean="0"/>
              <a:pPr/>
              <a:t>‹N°›</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A309A6D-C09C-4548-B29A-6CF363A7E532}" type="datetimeFigureOut">
              <a:rPr lang="fr-FR" smtClean="0"/>
              <a:pPr/>
              <a:t>18/02/2019</a:t>
            </a:fld>
            <a:endParaRPr lang="fr-BE" dirty="0"/>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BE" dirty="0"/>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F4668DC-857F-487D-BFFA-8C0CA5037977}" type="slidenum">
              <a:rPr lang="fr-BE" smtClean="0"/>
              <a:pPr/>
              <a:t>‹N°›</a:t>
            </a:fld>
            <a:endParaRPr lang="fr-BE"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carnets2psycho.net/pratique/article89.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4400" y="4343400"/>
            <a:ext cx="7772400" cy="2253952"/>
          </a:xfrm>
        </p:spPr>
        <p:txBody>
          <a:bodyPr>
            <a:prstTxWarp prst="textDeflate">
              <a:avLst/>
            </a:prstTxWarp>
          </a:bodyPr>
          <a:lstStyle/>
          <a:p>
            <a:pPr algn="ctr"/>
            <a:r>
              <a:rPr lang="fr-FR" sz="5400" dirty="0" smtClean="0">
                <a:solidFill>
                  <a:srgbClr val="C00000"/>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Algerian" pitchFamily="82" charset="0"/>
              </a:rPr>
              <a:t>LE BÉHAVIORISME </a:t>
            </a:r>
            <a:br>
              <a:rPr lang="fr-FR" sz="5400" dirty="0" smtClean="0">
                <a:solidFill>
                  <a:srgbClr val="C00000"/>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Algerian" pitchFamily="82" charset="0"/>
              </a:rPr>
            </a:br>
            <a:endParaRPr lang="fr-FR" sz="5400" dirty="0">
              <a:effectLst>
                <a:outerShdw blurRad="60007" dist="310007" dir="7680000" sy="30000" kx="1300200" algn="ctr" rotWithShape="0">
                  <a:prstClr val="black">
                    <a:alpha val="32000"/>
                  </a:prstClr>
                </a:outerShdw>
                <a:reflection blurRad="6350" stA="55000" endA="300" endPos="45500" dir="5400000" sy="-100000" algn="bl" rotWithShape="0"/>
              </a:effectLst>
              <a:latin typeface="Algerian" pitchFamily="82" charset="0"/>
            </a:endParaRPr>
          </a:p>
        </p:txBody>
      </p:sp>
      <p:sp>
        <p:nvSpPr>
          <p:cNvPr id="3" name="Sous-titre 2"/>
          <p:cNvSpPr>
            <a:spLocks noGrp="1"/>
          </p:cNvSpPr>
          <p:nvPr>
            <p:ph type="subTitle" idx="1"/>
          </p:nvPr>
        </p:nvSpPr>
        <p:spPr>
          <a:xfrm rot="10800000" flipV="1">
            <a:off x="914400" y="836712"/>
            <a:ext cx="7772400" cy="3384376"/>
          </a:xfrm>
        </p:spPr>
        <p:txBody>
          <a:bodyPr>
            <a:normAutofit/>
            <a:scene3d>
              <a:camera prst="orthographicFront"/>
              <a:lightRig rig="soft" dir="t">
                <a:rot lat="0" lon="0" rev="10800000"/>
              </a:lightRig>
            </a:scene3d>
            <a:sp3d>
              <a:bevelT w="27940" h="12700"/>
              <a:contourClr>
                <a:srgbClr val="DDDDDD"/>
              </a:contourClr>
            </a:sp3d>
          </a:bodyPr>
          <a:lstStyle/>
          <a:p>
            <a:r>
              <a:rPr lang="fr-FR" sz="2400" b="1" i="1" u="sng"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rPr>
              <a:t>Module:</a:t>
            </a:r>
            <a:r>
              <a:rPr lang="fr-FR" sz="2400" b="1" i="1"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rPr>
              <a:t> </a:t>
            </a:r>
            <a:r>
              <a:rPr lang="fr-FR" sz="2400" b="1" i="1" spc="150" dirty="0" smtClean="0">
                <a:ln w="11430"/>
                <a:solidFill>
                  <a:srgbClr val="FFFF00"/>
                </a:solidFill>
                <a:effectLst>
                  <a:outerShdw blurRad="25400" algn="tl" rotWithShape="0">
                    <a:srgbClr val="000000">
                      <a:alpha val="43000"/>
                    </a:srgbClr>
                  </a:outerShdw>
                  <a:reflection blurRad="6350" stA="55000" endA="300" endPos="45500" dir="5400000" sy="-100000" algn="bl" rotWithShape="0"/>
                </a:effectLst>
              </a:rPr>
              <a:t>LINGUISTIQUE</a:t>
            </a:r>
          </a:p>
          <a:p>
            <a:r>
              <a:rPr lang="fr-FR" sz="2400" b="1" i="1" u="sng"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rPr>
              <a:t>L’enseignante:</a:t>
            </a:r>
            <a:r>
              <a:rPr lang="fr-FR" sz="2400" b="1" i="1"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rPr>
              <a:t> </a:t>
            </a:r>
            <a:r>
              <a:rPr lang="fr-FR" sz="2400" b="1" i="1" spc="150" dirty="0" smtClean="0">
                <a:ln w="11430"/>
                <a:solidFill>
                  <a:srgbClr val="FFFF00"/>
                </a:solidFill>
                <a:effectLst>
                  <a:outerShdw blurRad="25400" algn="tl" rotWithShape="0">
                    <a:srgbClr val="000000">
                      <a:alpha val="43000"/>
                    </a:srgbClr>
                  </a:outerShdw>
                  <a:reflection blurRad="6350" stA="55000" endA="300" endPos="45500" dir="5400000" sy="-100000" algn="bl" rotWithShape="0"/>
                </a:effectLst>
              </a:rPr>
              <a:t>Mme . HADDAD</a:t>
            </a:r>
          </a:p>
          <a:p>
            <a:endParaRPr lang="fr-FR" sz="2400" b="1" i="1" u="sng"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endParaRPr>
          </a:p>
          <a:p>
            <a:r>
              <a:rPr lang="fr-FR" sz="2400" b="1" i="1" u="sng"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rPr>
              <a:t>Travail réalisé par les étudiantes:</a:t>
            </a:r>
            <a:r>
              <a:rPr lang="fr-FR" sz="2400" b="1" i="1"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rPr>
              <a:t> </a:t>
            </a:r>
          </a:p>
          <a:p>
            <a:r>
              <a:rPr lang="fr-FR" sz="2400" b="1" i="1"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rPr>
              <a:t> </a:t>
            </a:r>
            <a:r>
              <a:rPr lang="fr-FR" sz="2400" b="1" i="1" spc="150" dirty="0" smtClean="0">
                <a:ln w="11430"/>
                <a:solidFill>
                  <a:srgbClr val="FFFF00"/>
                </a:solidFill>
                <a:effectLst>
                  <a:outerShdw blurRad="25400" algn="tl" rotWithShape="0">
                    <a:srgbClr val="000000">
                      <a:alpha val="43000"/>
                    </a:srgbClr>
                  </a:outerShdw>
                  <a:reflection blurRad="6350" stA="55000" endA="300" endPos="45500" dir="5400000" sy="-100000" algn="bl" rotWithShape="0"/>
                </a:effectLst>
              </a:rPr>
              <a:t>*SAOULI YASMINE</a:t>
            </a:r>
          </a:p>
          <a:p>
            <a:r>
              <a:rPr lang="fr-FR" sz="2400" b="1" i="1" spc="150" dirty="0" smtClean="0">
                <a:ln w="11430"/>
                <a:solidFill>
                  <a:srgbClr val="FFFF00"/>
                </a:solidFill>
                <a:effectLst>
                  <a:outerShdw blurRad="25400" algn="tl" rotWithShape="0">
                    <a:srgbClr val="000000">
                      <a:alpha val="43000"/>
                    </a:srgbClr>
                  </a:outerShdw>
                  <a:reflection blurRad="6350" stA="55000" endA="300" endPos="45500" dir="5400000" sy="-100000" algn="bl" rotWithShape="0"/>
                </a:effectLst>
              </a:rPr>
              <a:t>*TOUNSI CHAIMA  </a:t>
            </a:r>
          </a:p>
          <a:p>
            <a:endParaRPr lang="fr-FR" sz="2400" b="1" i="1" u="sng"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endParaRPr>
          </a:p>
          <a:p>
            <a:r>
              <a:rPr lang="fr-FR" sz="2400" b="1" i="1" u="sng"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rPr>
              <a:t>Sous le titre de: </a:t>
            </a:r>
          </a:p>
          <a:p>
            <a:endParaRPr lang="fr-FR" sz="2400" b="1" i="1" spc="150" dirty="0" smtClean="0">
              <a:ln w="11430"/>
              <a:solidFill>
                <a:srgbClr val="F8F8F8"/>
              </a:solidFill>
              <a:effectLst>
                <a:outerShdw blurRad="25400" algn="tl" rotWithShape="0">
                  <a:srgbClr val="000000">
                    <a:alpha val="43000"/>
                  </a:srgbClr>
                </a:outerShdw>
                <a:reflection blurRad="6350" stA="55000" endA="300" endPos="45500" dir="5400000" sy="-100000" algn="bl" rotWithShape="0"/>
              </a:effectLst>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8280920" cy="64087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buFont typeface="Wingdings" pitchFamily="2" charset="2"/>
              <a:buChar char="§"/>
            </a:pPr>
            <a:r>
              <a:rPr lang="fr-FR" sz="2800" b="1" dirty="0" smtClean="0">
                <a:solidFill>
                  <a:srgbClr val="FFFF00"/>
                </a:solidFill>
              </a:rPr>
              <a:t> LE BEHAVIORISME : théorie de l’apprentissage:</a:t>
            </a:r>
            <a:r>
              <a:rPr lang="fr-FR" b="1" dirty="0" smtClean="0"/>
              <a:t> </a:t>
            </a:r>
          </a:p>
          <a:p>
            <a:pPr algn="ctr">
              <a:buFont typeface="Wingdings" pitchFamily="2" charset="2"/>
              <a:buChar char="§"/>
            </a:pPr>
            <a:endParaRPr lang="fr-FR" b="1" dirty="0" smtClean="0"/>
          </a:p>
          <a:p>
            <a:pPr algn="ctr">
              <a:buFont typeface="Wingdings" pitchFamily="2" charset="2"/>
              <a:buChar char="§"/>
            </a:pPr>
            <a:r>
              <a:rPr lang="fr-FR" sz="2000" b="1" dirty="0" smtClean="0"/>
              <a:t>Les théories de l’apprentissage décrivent d’une certaine manière la position de l’enseignant et de l’élève face au savoir ainsi que la posture de l’enseignant face à la mise en place des activités. Pour cette raison, nous verrons comment le courant béhavioriste peut  aider à élaborer des activités pour la classe.</a:t>
            </a:r>
          </a:p>
          <a:p>
            <a:pPr>
              <a:buFont typeface="Wingdings" pitchFamily="2" charset="2"/>
              <a:buChar char="§"/>
            </a:pPr>
            <a:endParaRPr lang="fr-FR" sz="2000" b="1" dirty="0" smtClean="0">
              <a:solidFill>
                <a:schemeClr val="tx2">
                  <a:lumMod val="50000"/>
                </a:schemeClr>
              </a:solidFill>
            </a:endParaRPr>
          </a:p>
          <a:p>
            <a:pPr>
              <a:buFont typeface="Wingdings" pitchFamily="2" charset="2"/>
              <a:buChar char="§"/>
            </a:pPr>
            <a:r>
              <a:rPr lang="fr-FR" sz="2400" b="1" dirty="0" smtClean="0">
                <a:solidFill>
                  <a:schemeClr val="tx2">
                    <a:lumMod val="50000"/>
                  </a:schemeClr>
                </a:solidFill>
              </a:rPr>
              <a:t>Le béhaviorisme donne à l’enseignant un rôle central</a:t>
            </a:r>
            <a:r>
              <a:rPr lang="fr-FR" sz="2400" dirty="0" smtClean="0">
                <a:solidFill>
                  <a:schemeClr val="tx2">
                    <a:lumMod val="50000"/>
                  </a:schemeClr>
                </a:solidFill>
              </a:rPr>
              <a:t> </a:t>
            </a:r>
            <a:r>
              <a:rPr lang="fr-FR" sz="2000" dirty="0" smtClean="0"/>
              <a:t>puisque c’est lui qui doit créer les conditions  qui vont permettre l’atteinte des objectifs. Au travers d’un système de renforcements positifs et de récompenses, L’apprentissage s’effectue essentiellement par le biais de la répétition et essais-erreurs. </a:t>
            </a:r>
          </a:p>
          <a:p>
            <a:r>
              <a:rPr lang="fr-FR" sz="2000" b="1" dirty="0" smtClean="0">
                <a:solidFill>
                  <a:srgbClr val="C00000"/>
                </a:solidFill>
              </a:rPr>
              <a:t>ESSAIS-ERREURS : Suite de démarches orientées vers un but, peut nous  conduire à éliminer les échecs  , et  à des succès qui tendent à se fixer.</a:t>
            </a:r>
          </a:p>
          <a:p>
            <a:pPr>
              <a:buFont typeface="Wingdings" pitchFamily="2" charset="2"/>
              <a:buChar char="§"/>
            </a:pPr>
            <a:r>
              <a:rPr lang="fr-FR" sz="2000" dirty="0" smtClean="0"/>
              <a:t>Le rôle de l'enseignant dans ce courant est de transmettre les informations, construire et organiser les objectifs d'apprentissage, d'hiérarchiser les exercices par complexité croissante et d'aider les élèves à résoudre les exercices en levant les difficultés.</a:t>
            </a:r>
          </a:p>
          <a:p>
            <a:pPr>
              <a:buFont typeface="Wingdings" pitchFamily="2" charset="2"/>
              <a:buChar char="§"/>
            </a:pPr>
            <a:endParaRPr lang="fr-FR" b="1"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332656"/>
            <a:ext cx="7488832" cy="604867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3600" b="1" u="sng" dirty="0" smtClean="0">
                <a:solidFill>
                  <a:schemeClr val="tx2">
                    <a:lumMod val="75000"/>
                  </a:schemeClr>
                </a:solidFill>
              </a:rPr>
              <a:t>Rôle de l'apprenant :</a:t>
            </a:r>
          </a:p>
          <a:p>
            <a:pPr lvl="1" algn="ctr">
              <a:buFont typeface="Wingdings" pitchFamily="2" charset="2"/>
              <a:buChar char="q"/>
            </a:pPr>
            <a:r>
              <a:rPr lang="fr-FR" sz="2400" b="1" dirty="0" smtClean="0"/>
              <a:t> L'apprenant quant à lui a pour rôle de résoudre une suite d'exercices guidés par l'enseignant. Cette approche est intéressante pour explorer des conduites automatiques ou pour étudier des individus privés de langage.</a:t>
            </a:r>
          </a:p>
          <a:p>
            <a:pPr algn="ctr"/>
            <a:endParaRPr lang="fr-FR" sz="2000" b="1" dirty="0" smtClean="0"/>
          </a:p>
          <a:p>
            <a:pPr algn="ctr">
              <a:buFont typeface="Wingdings" pitchFamily="2" charset="2"/>
              <a:buChar char="Ø"/>
            </a:pPr>
            <a:r>
              <a:rPr lang="fr-FR" sz="2400" b="1" dirty="0" smtClean="0">
                <a:solidFill>
                  <a:srgbClr val="FFFF00"/>
                </a:solidFill>
              </a:rPr>
              <a:t>Les apprentissages visés dans un enseignement de type béhavioriste sont souvent de l'ordre de la </a:t>
            </a:r>
            <a:r>
              <a:rPr lang="fr-FR" sz="2400" b="1" i="1" dirty="0" smtClean="0">
                <a:solidFill>
                  <a:srgbClr val="FFFF00"/>
                </a:solidFill>
              </a:rPr>
              <a:t>mémorisation</a:t>
            </a:r>
            <a:r>
              <a:rPr lang="fr-FR" sz="2400" b="1" dirty="0" smtClean="0">
                <a:solidFill>
                  <a:srgbClr val="FFFF00"/>
                </a:solidFill>
              </a:rPr>
              <a:t> et du </a:t>
            </a:r>
            <a:r>
              <a:rPr lang="fr-FR" sz="2400" b="1" i="1" dirty="0" smtClean="0">
                <a:solidFill>
                  <a:srgbClr val="FFFF00"/>
                </a:solidFill>
              </a:rPr>
              <a:t>rappel de faits</a:t>
            </a:r>
            <a:r>
              <a:rPr lang="fr-FR" sz="2400" b="1" dirty="0" smtClean="0">
                <a:solidFill>
                  <a:srgbClr val="FFFF00"/>
                </a:solidFill>
              </a:rPr>
              <a:t>, de la définition et de </a:t>
            </a:r>
            <a:r>
              <a:rPr lang="fr-FR" sz="2400" b="1" i="1" dirty="0" smtClean="0">
                <a:solidFill>
                  <a:srgbClr val="FFFF00"/>
                </a:solidFill>
              </a:rPr>
              <a:t>l'illustration de concepts</a:t>
            </a:r>
            <a:r>
              <a:rPr lang="fr-FR" sz="2400" b="1" dirty="0" smtClean="0">
                <a:solidFill>
                  <a:srgbClr val="FFFF00"/>
                </a:solidFill>
              </a:rPr>
              <a:t>, ou encore de  l'application et de </a:t>
            </a:r>
            <a:r>
              <a:rPr lang="fr-FR" sz="2400" b="1" i="1" dirty="0" smtClean="0">
                <a:solidFill>
                  <a:srgbClr val="FFFF00"/>
                </a:solidFill>
              </a:rPr>
              <a:t>l'exécution automatique </a:t>
            </a:r>
            <a:r>
              <a:rPr lang="fr-FR" sz="2400" b="1" dirty="0" smtClean="0">
                <a:solidFill>
                  <a:srgbClr val="FFFF00"/>
                </a:solidFill>
              </a:rPr>
              <a:t>de procédure. L'évaluation des apprentissages se fait généralement au moyen d'examens, souvent à caractère objectif : l'élève doit simplement démontrer qu'il connaît la bonne réponse.</a:t>
            </a:r>
            <a:endParaRPr lang="fr-FR" sz="2400" b="1"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7200" y="764704"/>
            <a:ext cx="4040188" cy="864096"/>
          </a:xfrm>
        </p:spPr>
        <p:txBody>
          <a:bodyPr/>
          <a:lstStyle/>
          <a:p>
            <a:r>
              <a:rPr lang="fr-FR" sz="3600" dirty="0" smtClean="0"/>
              <a:t>*</a:t>
            </a:r>
            <a:r>
              <a:rPr lang="fr-FR" sz="3200" dirty="0" smtClean="0"/>
              <a:t>AVANTAGES </a:t>
            </a:r>
            <a:r>
              <a:rPr lang="fr-FR" sz="3600" dirty="0" smtClean="0"/>
              <a:t>:</a:t>
            </a:r>
            <a:endParaRPr lang="fr-FR" dirty="0"/>
          </a:p>
        </p:txBody>
      </p:sp>
      <p:sp>
        <p:nvSpPr>
          <p:cNvPr id="4" name="Espace réservé du texte 3"/>
          <p:cNvSpPr>
            <a:spLocks noGrp="1"/>
          </p:cNvSpPr>
          <p:nvPr>
            <p:ph type="body" sz="half" idx="3"/>
          </p:nvPr>
        </p:nvSpPr>
        <p:spPr>
          <a:xfrm>
            <a:off x="4645025" y="764704"/>
            <a:ext cx="4041775" cy="864096"/>
          </a:xfrm>
        </p:spPr>
        <p:txBody>
          <a:bodyPr>
            <a:normAutofit fontScale="92500"/>
          </a:bodyPr>
          <a:lstStyle/>
          <a:p>
            <a:r>
              <a:rPr lang="fr-FR" sz="3600" dirty="0" smtClean="0"/>
              <a:t>*INCONVENIENTS: </a:t>
            </a:r>
            <a:endParaRPr lang="fr-FR" dirty="0"/>
          </a:p>
        </p:txBody>
      </p:sp>
      <p:sp>
        <p:nvSpPr>
          <p:cNvPr id="5" name="Espace réservé du contenu 4"/>
          <p:cNvSpPr>
            <a:spLocks noGrp="1"/>
          </p:cNvSpPr>
          <p:nvPr>
            <p:ph sz="quarter" idx="2"/>
          </p:nvPr>
        </p:nvSpPr>
        <p:spPr>
          <a:xfrm>
            <a:off x="457200" y="1700808"/>
            <a:ext cx="4040188" cy="4717581"/>
          </a:xfrm>
        </p:spPr>
        <p:txBody>
          <a:bodyPr>
            <a:normAutofit fontScale="92500" lnSpcReduction="10000"/>
          </a:bodyPr>
          <a:lstStyle/>
          <a:p>
            <a:pPr lvl="0">
              <a:buFont typeface="Wingdings" pitchFamily="2" charset="2"/>
              <a:buChar char="Ø"/>
            </a:pPr>
            <a:r>
              <a:rPr lang="fr-FR" sz="2600" b="1" dirty="0" smtClean="0"/>
              <a:t>Centré sur l’apprenant.</a:t>
            </a:r>
          </a:p>
          <a:p>
            <a:pPr lvl="0">
              <a:buFont typeface="Wingdings" pitchFamily="2" charset="2"/>
              <a:buChar char="Ø"/>
            </a:pPr>
            <a:r>
              <a:rPr lang="fr-FR" sz="2600" b="1" dirty="0" smtClean="0"/>
              <a:t>Rationnalise la préparation des cours (objectifs, évaluation)</a:t>
            </a:r>
          </a:p>
          <a:p>
            <a:pPr lvl="0">
              <a:buFont typeface="Wingdings" pitchFamily="2" charset="2"/>
              <a:buChar char="Ø"/>
            </a:pPr>
            <a:r>
              <a:rPr lang="fr-FR" sz="2600" b="1" dirty="0" smtClean="0"/>
              <a:t>Les élèves ont un parcours semé de réussites , jusqu’à la connaissance.</a:t>
            </a:r>
          </a:p>
          <a:p>
            <a:pPr lvl="0">
              <a:buFont typeface="Wingdings" pitchFamily="2" charset="2"/>
              <a:buChar char="Ø"/>
            </a:pPr>
            <a:r>
              <a:rPr lang="fr-FR" sz="2600" b="1" dirty="0" smtClean="0"/>
              <a:t>C’est un très bon modèle pour favoriser l’acquisition d’automatisme</a:t>
            </a:r>
            <a:r>
              <a:rPr lang="fr-FR" dirty="0" smtClean="0"/>
              <a:t>.</a:t>
            </a:r>
          </a:p>
          <a:p>
            <a:pPr lvl="0">
              <a:buFont typeface="Wingdings" pitchFamily="2" charset="2"/>
              <a:buChar char="Ø"/>
            </a:pPr>
            <a:endParaRPr lang="fr-FR" dirty="0" smtClean="0"/>
          </a:p>
        </p:txBody>
      </p:sp>
      <p:sp>
        <p:nvSpPr>
          <p:cNvPr id="6" name="Espace réservé du contenu 5"/>
          <p:cNvSpPr>
            <a:spLocks noGrp="1"/>
          </p:cNvSpPr>
          <p:nvPr>
            <p:ph sz="quarter" idx="4"/>
          </p:nvPr>
        </p:nvSpPr>
        <p:spPr>
          <a:xfrm>
            <a:off x="4645025" y="1700808"/>
            <a:ext cx="4041775" cy="4717581"/>
          </a:xfrm>
        </p:spPr>
        <p:txBody>
          <a:bodyPr/>
          <a:lstStyle/>
          <a:p>
            <a:pPr>
              <a:buFont typeface="Wingdings" pitchFamily="2" charset="2"/>
              <a:buChar char="Ø"/>
            </a:pPr>
            <a:r>
              <a:rPr lang="fr-FR" dirty="0" smtClean="0"/>
              <a:t>Il est possible d’atteindre les objectifs intermédiaires sans atteindre l’objectif général.</a:t>
            </a:r>
          </a:p>
          <a:p>
            <a:pPr>
              <a:buFont typeface="Wingdings" pitchFamily="2" charset="2"/>
              <a:buChar char="Ø"/>
            </a:pPr>
            <a:r>
              <a:rPr lang="fr-FR" dirty="0" smtClean="0"/>
              <a:t>Difficulté à transférer les connaissances à une nouvelle situation (trop de guidage).</a:t>
            </a:r>
          </a:p>
          <a:p>
            <a:pPr>
              <a:buFont typeface="Wingdings" pitchFamily="2" charset="2"/>
              <a:buChar char="Ø"/>
            </a:pPr>
            <a:r>
              <a:rPr lang="fr-FR" dirty="0" smtClean="0"/>
              <a:t>L’élève a de la peine à donner du sens aux connaissances enseignées.</a:t>
            </a:r>
            <a:endParaRPr lang="fr-FR"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7992888" cy="56166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endParaRPr lang="fr-FR" sz="4400" b="1" u="sng" dirty="0" smtClean="0">
              <a:ln w="50800"/>
              <a:solidFill>
                <a:srgbClr val="C00000"/>
              </a:solidFill>
            </a:endParaRPr>
          </a:p>
          <a:p>
            <a:endParaRPr lang="fr-FR" sz="2400" b="1" dirty="0" smtClean="0">
              <a:ln w="50800"/>
              <a:solidFill>
                <a:schemeClr val="bg1">
                  <a:shade val="50000"/>
                </a:schemeClr>
              </a:solidFill>
            </a:endParaRPr>
          </a:p>
          <a:p>
            <a:pPr algn="ctr"/>
            <a:r>
              <a:rPr lang="fr-FR" sz="4000" b="1" i="1" u="sng" dirty="0" smtClean="0">
                <a:ln w="50800"/>
                <a:solidFill>
                  <a:srgbClr val="FFFF00"/>
                </a:solidFill>
                <a:effectLst>
                  <a:glow rad="63500">
                    <a:schemeClr val="accent3">
                      <a:satMod val="175000"/>
                      <a:alpha val="40000"/>
                    </a:schemeClr>
                  </a:glow>
                  <a:outerShdw blurRad="38100" dist="38100" dir="2700000" algn="tl">
                    <a:srgbClr val="000000">
                      <a:alpha val="43137"/>
                    </a:srgbClr>
                  </a:outerShdw>
                </a:effectLst>
              </a:rPr>
              <a:t>Introduction</a:t>
            </a:r>
            <a:endParaRPr lang="fr-FR" sz="2400" b="1" i="1" dirty="0" smtClean="0">
              <a:ln w="50800"/>
              <a:solidFill>
                <a:srgbClr val="FFFF00"/>
              </a:solidFill>
              <a:effectLst>
                <a:glow rad="63500">
                  <a:schemeClr val="accent3">
                    <a:satMod val="175000"/>
                    <a:alpha val="40000"/>
                  </a:schemeClr>
                </a:glow>
                <a:outerShdw blurRad="38100" dist="38100" dir="2700000" algn="tl">
                  <a:srgbClr val="000000">
                    <a:alpha val="43137"/>
                  </a:srgbClr>
                </a:outerShdw>
              </a:effectLst>
            </a:endParaRPr>
          </a:p>
          <a:p>
            <a:endParaRPr lang="fr-FR" sz="2400" b="1" dirty="0" smtClean="0">
              <a:ln w="50800"/>
              <a:solidFill>
                <a:schemeClr val="bg1">
                  <a:shade val="50000"/>
                </a:schemeClr>
              </a:solidFill>
              <a:effectLst>
                <a:glow rad="101600">
                  <a:schemeClr val="accent3">
                    <a:satMod val="175000"/>
                    <a:alpha val="40000"/>
                  </a:schemeClr>
                </a:glow>
              </a:effectLst>
            </a:endParaRPr>
          </a:p>
          <a:p>
            <a:r>
              <a:rPr lang="fr-FR" sz="2400" b="1" dirty="0" smtClean="0">
                <a:ln w="50800"/>
                <a:solidFill>
                  <a:schemeClr val="tx1"/>
                </a:solidFill>
              </a:rPr>
              <a:t>Le behaviorisme est l’une des grandes théories de l’apprentissage et d’ailleurs la première à avoir fortement marqué les sciences de l'éducation. </a:t>
            </a:r>
          </a:p>
          <a:p>
            <a:endParaRPr lang="fr-FR" sz="2400" b="1" dirty="0" smtClean="0">
              <a:ln w="50800"/>
              <a:solidFill>
                <a:schemeClr val="tx1"/>
              </a:solidFill>
            </a:endParaRPr>
          </a:p>
          <a:p>
            <a:r>
              <a:rPr lang="fr-FR" sz="2400" b="1" dirty="0" smtClean="0">
                <a:ln w="50800"/>
                <a:solidFill>
                  <a:schemeClr val="tx1"/>
                </a:solidFill>
              </a:rPr>
              <a:t>La psychologie béhavioriste fonde sa conception de l’apprentissage sur le conditionnement. Elle ne fait aucune différence entre les mécanismes d'apprentissage humains et des animaux. Tout apprentissage se ramène à des conditions extérieures (stimulus) qui déclenchent un comportement (réponse).</a:t>
            </a:r>
          </a:p>
          <a:p>
            <a:r>
              <a:rPr lang="fr-FR" sz="2400" b="1" dirty="0" smtClean="0">
                <a:ln w="50800"/>
                <a:solidFill>
                  <a:schemeClr val="tx1"/>
                </a:solidFill>
              </a:rPr>
              <a:t> </a:t>
            </a:r>
          </a:p>
          <a:p>
            <a:endParaRPr lang="fr-FR" sz="2400" b="1" dirty="0" smtClean="0">
              <a:ln w="50800"/>
              <a:solidFill>
                <a:schemeClr val="bg1">
                  <a:shade val="50000"/>
                </a:schemeClr>
              </a:solidFill>
            </a:endParaRPr>
          </a:p>
          <a:p>
            <a:pPr algn="ctr"/>
            <a:r>
              <a:rPr lang="fr-FR" sz="4400" b="1" u="sng" dirty="0" smtClean="0">
                <a:ln w="50800"/>
                <a:solidFill>
                  <a:schemeClr val="bg1">
                    <a:shade val="50000"/>
                  </a:schemeClr>
                </a:solidFill>
              </a:rPr>
              <a:t> </a:t>
            </a:r>
            <a:endParaRPr lang="fr-FR" sz="4400" b="1" u="sng" dirty="0">
              <a:ln w="50800"/>
              <a:solidFill>
                <a:schemeClr val="bg1">
                  <a:shade val="50000"/>
                </a:schemeClr>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2000"/>
                                        <p:tgtEl>
                                          <p:spTgt spid="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2000"/>
                                        <p:tgtEl>
                                          <p:spTgt spid="2">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2000"/>
                                        <p:tgtEl>
                                          <p:spTgt spid="2">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fade">
                                      <p:cBhvr>
                                        <p:cTn id="16" dur="2000"/>
                                        <p:tgtEl>
                                          <p:spTgt spid="2">
                                            <p:txEl>
                                              <p:pRg st="6" end="6"/>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fade">
                                      <p:cBhvr>
                                        <p:cTn id="19" dur="2000"/>
                                        <p:tgtEl>
                                          <p:spTgt spid="2">
                                            <p:txEl>
                                              <p:pRg st="7" end="7"/>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208912" cy="604867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Wingdings" pitchFamily="2" charset="2"/>
              <a:buChar char="§"/>
            </a:pPr>
            <a:r>
              <a:rPr lang="fr-FR" sz="4800" b="1" dirty="0" smtClean="0">
                <a:ln w="1905"/>
                <a:solidFill>
                  <a:srgbClr val="FFFF00"/>
                </a:solidFill>
                <a:effectLst>
                  <a:innerShdw blurRad="69850" dist="43180" dir="5400000">
                    <a:srgbClr val="000000">
                      <a:alpha val="65000"/>
                    </a:srgbClr>
                  </a:innerShdw>
                </a:effectLst>
                <a:latin typeface="Calibri" pitchFamily="34" charset="0"/>
                <a:cs typeface="Calibri" pitchFamily="34" charset="0"/>
              </a:rPr>
              <a:t>Définition du béhaviorisme</a:t>
            </a:r>
            <a:endParaRPr lang="fr-FR" sz="3200" b="1" dirty="0" smtClean="0">
              <a:ln w="1905"/>
              <a:solidFill>
                <a:srgbClr val="FFFF00"/>
              </a:solidFill>
              <a:effectLst>
                <a:innerShdw blurRad="69850" dist="43180" dir="5400000">
                  <a:srgbClr val="000000">
                    <a:alpha val="65000"/>
                  </a:srgbClr>
                </a:innerShdw>
              </a:effectLst>
            </a:endParaRPr>
          </a:p>
          <a:p>
            <a:pPr>
              <a:buFont typeface="Wingdings" pitchFamily="2" charset="2"/>
              <a:buChar char="§"/>
            </a:pPr>
            <a:r>
              <a:rPr lang="fr-FR" sz="2400" b="1" dirty="0" smtClean="0"/>
              <a:t>Le terme </a:t>
            </a:r>
            <a:r>
              <a:rPr lang="fr-FR" sz="2800" b="1" dirty="0" smtClean="0">
                <a:solidFill>
                  <a:srgbClr val="FF0000"/>
                </a:solidFill>
              </a:rPr>
              <a:t>« béhaviorisme » </a:t>
            </a:r>
            <a:r>
              <a:rPr lang="fr-FR" sz="2400" b="1" dirty="0" smtClean="0"/>
              <a:t>vient de l'anglais behaviour qui signifie </a:t>
            </a:r>
            <a:r>
              <a:rPr lang="fr-FR" sz="2800" b="1" dirty="0" smtClean="0">
                <a:solidFill>
                  <a:srgbClr val="FF0000"/>
                </a:solidFill>
              </a:rPr>
              <a:t>« comportement ». </a:t>
            </a:r>
            <a:r>
              <a:rPr lang="fr-FR" sz="2400" b="1" dirty="0" smtClean="0"/>
              <a:t>est une approche de la psychologie à travers l'étude des interactions de l'individu avec le milieu. </a:t>
            </a:r>
          </a:p>
          <a:p>
            <a:r>
              <a:rPr lang="fr-FR" sz="2400" b="1" dirty="0" smtClean="0"/>
              <a:t>Le béhaviorisme plonge ses racines dans les découvertes des physiologistes de la fin du 19 è et du début du 20 è siècles avec les deux  grands  savants, le russe </a:t>
            </a:r>
            <a:r>
              <a:rPr lang="fr-FR" sz="2800" b="1" i="1" dirty="0" smtClean="0">
                <a:solidFill>
                  <a:srgbClr val="FF0000"/>
                </a:solidFill>
              </a:rPr>
              <a:t>Pavlov </a:t>
            </a:r>
            <a:r>
              <a:rPr lang="fr-FR" sz="2400" b="1" dirty="0" smtClean="0"/>
              <a:t>avec ses travaux, sur les réflexes conditionnels </a:t>
            </a:r>
            <a:r>
              <a:rPr lang="fr-FR" sz="2400" b="1" i="1" dirty="0" smtClean="0"/>
              <a:t>(conditionnement classique) </a:t>
            </a:r>
            <a:r>
              <a:rPr lang="fr-FR" sz="2400" b="1" dirty="0" smtClean="0"/>
              <a:t>,et l'américain </a:t>
            </a:r>
            <a:r>
              <a:rPr lang="fr-FR" sz="2800" b="1" i="1" dirty="0" smtClean="0">
                <a:solidFill>
                  <a:srgbClr val="FF0000"/>
                </a:solidFill>
              </a:rPr>
              <a:t>Watson</a:t>
            </a:r>
            <a:r>
              <a:rPr lang="fr-FR" sz="2400" b="1" i="1" dirty="0" smtClean="0"/>
              <a:t>  </a:t>
            </a:r>
            <a:r>
              <a:rPr lang="fr-FR" sz="2400" b="1" dirty="0" smtClean="0"/>
              <a:t>qui considère l’apprentissage chez les animaux et les humains se ramènerait  à un mécanisme de conditionnement ou il exclut la conscience dans l'explication du comportement.</a:t>
            </a:r>
            <a:endParaRPr lang="fr-FR" sz="2400" b="1" i="1" dirty="0" smtClean="0"/>
          </a:p>
          <a:p>
            <a:endParaRPr lang="fr-FR" dirty="0" smtClean="0"/>
          </a:p>
          <a:p>
            <a:pPr algn="ctr"/>
            <a:endParaRPr lang="fr-F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down)">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dow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down)">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92696"/>
            <a:ext cx="7200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Titre 2"/>
          <p:cNvSpPr>
            <a:spLocks noGrp="1"/>
          </p:cNvSpPr>
          <p:nvPr>
            <p:ph type="title"/>
          </p:nvPr>
        </p:nvSpPr>
        <p:spPr>
          <a:xfrm>
            <a:off x="685800" y="273050"/>
            <a:ext cx="8229600" cy="779686"/>
          </a:xfrm>
        </p:spPr>
        <p:txBody>
          <a:bodyPr/>
          <a:lstStyle/>
          <a:p>
            <a:r>
              <a:rPr lang="fr-FR" sz="4400" b="1" dirty="0" smtClean="0">
                <a:solidFill>
                  <a:srgbClr val="FFFF00"/>
                </a:solidFill>
                <a:effectLst>
                  <a:reflection blurRad="6350" stA="55000" endA="300" endPos="45500" dir="5400000" sy="-100000" algn="bl" rotWithShape="0"/>
                </a:effectLst>
                <a:latin typeface="Calibri" pitchFamily="34" charset="0"/>
                <a:cs typeface="Calibri" pitchFamily="34" charset="0"/>
              </a:rPr>
              <a:t>Le conditionnement de l'animal</a:t>
            </a:r>
            <a:endParaRPr lang="fr-FR" sz="4400" b="1" dirty="0">
              <a:solidFill>
                <a:srgbClr val="FFFF00"/>
              </a:solidFill>
              <a:effectLst>
                <a:reflection blurRad="6350" stA="55000" endA="300" endPos="45500" dir="5400000" sy="-100000" algn="bl" rotWithShape="0"/>
              </a:effectLst>
              <a:latin typeface="Calibri" pitchFamily="34" charset="0"/>
              <a:cs typeface="Calibri" pitchFamily="34" charset="0"/>
            </a:endParaRPr>
          </a:p>
        </p:txBody>
      </p:sp>
      <p:pic>
        <p:nvPicPr>
          <p:cNvPr id="6" name="Espace réservé du contenu 5" descr="Theorie-dapprentissage5.png"/>
          <p:cNvPicPr>
            <a:picLocks noGrp="1" noChangeAspect="1"/>
          </p:cNvPicPr>
          <p:nvPr>
            <p:ph sz="half" idx="1"/>
          </p:nvPr>
        </p:nvPicPr>
        <p:blipFill>
          <a:blip r:embed="rId2" cstate="print"/>
          <a:stretch>
            <a:fillRect/>
          </a:stretch>
        </p:blipFill>
        <p:spPr>
          <a:xfrm>
            <a:off x="5580112" y="1196752"/>
            <a:ext cx="3384376" cy="5112568"/>
          </a:xfrm>
        </p:spPr>
      </p:pic>
      <p:sp>
        <p:nvSpPr>
          <p:cNvPr id="5" name="Espace réservé du texte 4"/>
          <p:cNvSpPr>
            <a:spLocks noGrp="1"/>
          </p:cNvSpPr>
          <p:nvPr>
            <p:ph type="body" idx="2"/>
          </p:nvPr>
        </p:nvSpPr>
        <p:spPr>
          <a:xfrm>
            <a:off x="467544" y="1052736"/>
            <a:ext cx="5040560" cy="5472608"/>
          </a:xfrm>
        </p:spPr>
        <p:txBody>
          <a:bodyPr>
            <a:noAutofit/>
          </a:bodyPr>
          <a:lstStyle/>
          <a:p>
            <a:r>
              <a:rPr lang="fr-FR" sz="2400" b="1" dirty="0" smtClean="0"/>
              <a:t>Watson  s'intéresse aux travaux de Pavlov sur le conditionnement des réflexes. En effet, au cours de ses travaux, Pavlov établi un ensemble de lois du conditionnement.</a:t>
            </a:r>
          </a:p>
          <a:p>
            <a:r>
              <a:rPr lang="fr-FR" sz="2400" b="1" dirty="0" smtClean="0">
                <a:solidFill>
                  <a:srgbClr val="C00000"/>
                </a:solidFill>
              </a:rPr>
              <a:t>Mais d'abord, qu'est-ce que le conditionnement?</a:t>
            </a:r>
          </a:p>
          <a:p>
            <a:r>
              <a:rPr lang="fr-FR" sz="2400" b="1" dirty="0" smtClean="0"/>
              <a:t>Le conditionnement est une forme d'apprentissage qui se caractérise par une association entre un stimulus et un comportement. C'est Pavlov qui a découvert ce phénomène par hasard, en menant ses études sur la salivation des chiens.</a:t>
            </a:r>
            <a:endParaRPr lang="fr-FR" sz="2400" b="1"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60648"/>
            <a:ext cx="7920880" cy="59766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Wingdings" pitchFamily="2" charset="2"/>
              <a:buChar char="v"/>
            </a:pPr>
            <a:r>
              <a:rPr lang="fr-FR" dirty="0" smtClean="0"/>
              <a:t> </a:t>
            </a:r>
            <a:r>
              <a:rPr lang="fr-FR" sz="2000" b="1" dirty="0" smtClean="0">
                <a:solidFill>
                  <a:srgbClr val="FFFF00"/>
                </a:solidFill>
              </a:rPr>
              <a:t>Avant le conditionnement : </a:t>
            </a:r>
            <a:r>
              <a:rPr lang="fr-FR" b="1" dirty="0" smtClean="0"/>
              <a:t>Le chien dresse les oreilles et tourne la tête en direction du son.</a:t>
            </a:r>
          </a:p>
          <a:p>
            <a:pPr algn="ctr"/>
            <a:r>
              <a:rPr lang="fr-FR" b="1" dirty="0" smtClean="0">
                <a:solidFill>
                  <a:srgbClr val="FF0000"/>
                </a:solidFill>
              </a:rPr>
              <a:t>SN                                RN</a:t>
            </a:r>
            <a:r>
              <a:rPr lang="fr-FR" dirty="0" smtClean="0"/>
              <a:t>                         </a:t>
            </a:r>
          </a:p>
          <a:p>
            <a:pPr>
              <a:buFont typeface="Wingdings" pitchFamily="2" charset="2"/>
              <a:buChar char="Ø"/>
            </a:pPr>
            <a:r>
              <a:rPr lang="fr-FR" dirty="0" smtClean="0"/>
              <a:t> </a:t>
            </a:r>
            <a:r>
              <a:rPr lang="fr-FR" b="1" dirty="0" smtClean="0"/>
              <a:t>(Stimulus neutre -&gt; réponse neutre ou absence de réponse) </a:t>
            </a:r>
          </a:p>
          <a:p>
            <a:endParaRPr lang="fr-FR" dirty="0" smtClean="0"/>
          </a:p>
          <a:p>
            <a:endParaRPr lang="fr-FR" sz="2000" b="1" dirty="0" smtClean="0">
              <a:solidFill>
                <a:srgbClr val="FFFF00"/>
              </a:solidFill>
            </a:endParaRPr>
          </a:p>
          <a:p>
            <a:pPr>
              <a:buFont typeface="Wingdings" pitchFamily="2" charset="2"/>
              <a:buChar char="v"/>
            </a:pPr>
            <a:r>
              <a:rPr lang="fr-FR" sz="2000" b="1" dirty="0" smtClean="0">
                <a:solidFill>
                  <a:srgbClr val="FFFF00"/>
                </a:solidFill>
              </a:rPr>
              <a:t>Au moment de conditionnement : </a:t>
            </a:r>
            <a:r>
              <a:rPr lang="fr-FR" b="1" dirty="0" smtClean="0"/>
              <a:t>si on présente de nourriture </a:t>
            </a:r>
            <a:r>
              <a:rPr lang="fr-FR" b="1" dirty="0" smtClean="0">
                <a:solidFill>
                  <a:srgbClr val="FF0000"/>
                </a:solidFill>
              </a:rPr>
              <a:t>(SI) </a:t>
            </a:r>
            <a:r>
              <a:rPr lang="fr-FR" b="1" dirty="0" smtClean="0"/>
              <a:t>à ce chien celui-ci salive. Cette salivation est </a:t>
            </a:r>
            <a:r>
              <a:rPr lang="fr-FR" b="1" dirty="0" smtClean="0">
                <a:solidFill>
                  <a:srgbClr val="00B0F0"/>
                </a:solidFill>
              </a:rPr>
              <a:t>un comportement de nature "réflexe" </a:t>
            </a:r>
            <a:r>
              <a:rPr lang="fr-FR" b="1" dirty="0" smtClean="0">
                <a:solidFill>
                  <a:srgbClr val="FF0000"/>
                </a:solidFill>
              </a:rPr>
              <a:t>(RI).                                                 </a:t>
            </a:r>
          </a:p>
          <a:p>
            <a:pPr algn="ctr"/>
            <a:r>
              <a:rPr lang="fr-FR" b="1" dirty="0" smtClean="0">
                <a:solidFill>
                  <a:srgbClr val="FF0000"/>
                </a:solidFill>
              </a:rPr>
              <a:t> </a:t>
            </a:r>
            <a:r>
              <a:rPr lang="fr-FR" sz="2000" b="1" dirty="0" smtClean="0">
                <a:solidFill>
                  <a:srgbClr val="FF0000"/>
                </a:solidFill>
              </a:rPr>
              <a:t>SI                             RI</a:t>
            </a:r>
          </a:p>
          <a:p>
            <a:r>
              <a:rPr lang="fr-FR" sz="2000" dirty="0" smtClean="0"/>
              <a:t> </a:t>
            </a:r>
          </a:p>
          <a:p>
            <a:pPr>
              <a:buFont typeface="Wingdings" pitchFamily="2" charset="2"/>
              <a:buChar char="v"/>
            </a:pPr>
            <a:r>
              <a:rPr lang="fr-FR" sz="2000" b="1" dirty="0" smtClean="0">
                <a:solidFill>
                  <a:srgbClr val="FFFF00"/>
                </a:solidFill>
              </a:rPr>
              <a:t>Après  le conditionnement : </a:t>
            </a:r>
            <a:r>
              <a:rPr lang="fr-FR" b="1" dirty="0" smtClean="0"/>
              <a:t>La seule présence du son </a:t>
            </a:r>
            <a:r>
              <a:rPr lang="fr-FR" b="1" dirty="0" smtClean="0">
                <a:solidFill>
                  <a:srgbClr val="00B0F0"/>
                </a:solidFill>
              </a:rPr>
              <a:t>(stimulus conditionné) </a:t>
            </a:r>
            <a:r>
              <a:rPr lang="fr-FR" b="1" dirty="0" smtClean="0"/>
              <a:t>pousse le chien a anticipé la présentation imminente de la nourriture.   </a:t>
            </a:r>
            <a:r>
              <a:rPr lang="fr-FR" dirty="0" smtClean="0"/>
              <a:t>                                              </a:t>
            </a:r>
          </a:p>
          <a:p>
            <a:pPr algn="ctr"/>
            <a:r>
              <a:rPr lang="fr-FR" b="1" dirty="0" smtClean="0">
                <a:solidFill>
                  <a:srgbClr val="FF0000"/>
                </a:solidFill>
              </a:rPr>
              <a:t>SC                             RC    </a:t>
            </a:r>
            <a:r>
              <a:rPr lang="fr-FR" dirty="0" smtClean="0"/>
              <a:t>                                                      </a:t>
            </a:r>
          </a:p>
          <a:p>
            <a:pPr>
              <a:buFont typeface="Wingdings" pitchFamily="2" charset="2"/>
              <a:buChar char="Ø"/>
            </a:pPr>
            <a:r>
              <a:rPr lang="fr-FR" b="1" dirty="0" smtClean="0"/>
              <a:t>(Le son entraîne la salivation) </a:t>
            </a:r>
            <a:endParaRPr lang="fr-FR" b="1" dirty="0"/>
          </a:p>
        </p:txBody>
      </p:sp>
      <p:sp>
        <p:nvSpPr>
          <p:cNvPr id="3" name="Flèche droite 2"/>
          <p:cNvSpPr/>
          <p:nvPr/>
        </p:nvSpPr>
        <p:spPr>
          <a:xfrm>
            <a:off x="3995936" y="1556792"/>
            <a:ext cx="1224136" cy="216024"/>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4" name="Flèche droite 3"/>
          <p:cNvSpPr/>
          <p:nvPr/>
        </p:nvSpPr>
        <p:spPr>
          <a:xfrm>
            <a:off x="4067944" y="3573016"/>
            <a:ext cx="1224136" cy="216024"/>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5" name="Flèche droite 4"/>
          <p:cNvSpPr/>
          <p:nvPr/>
        </p:nvSpPr>
        <p:spPr>
          <a:xfrm>
            <a:off x="4067944" y="5013176"/>
            <a:ext cx="1224136" cy="216024"/>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260648"/>
            <a:ext cx="8208912" cy="619268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fr-FR" sz="2400" b="1" i="1" dirty="0" smtClean="0">
                <a:solidFill>
                  <a:srgbClr val="FF0000"/>
                </a:solidFill>
              </a:rPr>
              <a:t>Pavlov</a:t>
            </a:r>
            <a:r>
              <a:rPr lang="fr-FR" sz="2400" dirty="0" smtClean="0"/>
              <a:t> appela ce phénomène </a:t>
            </a:r>
            <a:r>
              <a:rPr lang="fr-FR" sz="2400" dirty="0" smtClean="0">
                <a:solidFill>
                  <a:srgbClr val="FFFF00"/>
                </a:solidFill>
              </a:rPr>
              <a:t>le </a:t>
            </a:r>
            <a:r>
              <a:rPr lang="fr-FR" sz="2400" i="1" dirty="0" smtClean="0">
                <a:solidFill>
                  <a:srgbClr val="FFFF00"/>
                </a:solidFill>
              </a:rPr>
              <a:t>réflexe conditionnel</a:t>
            </a:r>
            <a:r>
              <a:rPr lang="fr-FR" sz="2400" dirty="0" smtClean="0"/>
              <a:t> (ou </a:t>
            </a:r>
            <a:r>
              <a:rPr lang="fr-FR" sz="2400" i="1" dirty="0" smtClean="0"/>
              <a:t>réponse conditionnelle</a:t>
            </a:r>
            <a:r>
              <a:rPr lang="fr-FR" sz="2400" dirty="0" smtClean="0"/>
              <a:t>), Il finit par le considérer ce </a:t>
            </a:r>
            <a:r>
              <a:rPr lang="fr-FR" sz="2400" i="1" dirty="0" smtClean="0"/>
              <a:t>réflexe conditionnel</a:t>
            </a:r>
            <a:r>
              <a:rPr lang="fr-FR" sz="2400" dirty="0" smtClean="0"/>
              <a:t> comme la base de tout apprentissage chez les animaux, mais également chez les êtres humains.</a:t>
            </a:r>
          </a:p>
          <a:p>
            <a:endParaRPr lang="fr-FR" sz="2400" dirty="0" smtClean="0"/>
          </a:p>
          <a:p>
            <a:r>
              <a:rPr lang="fr-FR" sz="2400" dirty="0" smtClean="0"/>
              <a:t> </a:t>
            </a:r>
            <a:r>
              <a:rPr lang="fr-FR" sz="2800" b="1" i="1" u="sng" dirty="0" smtClean="0">
                <a:solidFill>
                  <a:srgbClr val="FFFF00"/>
                </a:solidFill>
                <a:latin typeface="Calibri" pitchFamily="34" charset="0"/>
                <a:cs typeface="Calibri" pitchFamily="34" charset="0"/>
              </a:rPr>
              <a:t>Le conditionnement de l'homme</a:t>
            </a:r>
            <a:endParaRPr lang="fr-FR" sz="2400" b="1" i="1" u="sng" dirty="0" smtClean="0">
              <a:solidFill>
                <a:srgbClr val="FFFF00"/>
              </a:solidFill>
              <a:latin typeface="Calibri" pitchFamily="34" charset="0"/>
              <a:cs typeface="Calibri" pitchFamily="34" charset="0"/>
            </a:endParaRPr>
          </a:p>
          <a:p>
            <a:endParaRPr lang="fr-FR" sz="2400" dirty="0" smtClean="0"/>
          </a:p>
          <a:p>
            <a:r>
              <a:rPr lang="fr-FR" sz="2400" dirty="0" smtClean="0"/>
              <a:t>Après les travaux  des conditionnement répondant chez les animaux. </a:t>
            </a:r>
            <a:r>
              <a:rPr lang="fr-FR" sz="2400" b="1" i="1" dirty="0" smtClean="0">
                <a:solidFill>
                  <a:srgbClr val="FF0000"/>
                </a:solidFill>
              </a:rPr>
              <a:t>Watson</a:t>
            </a:r>
            <a:r>
              <a:rPr lang="fr-FR" sz="2400" dirty="0" smtClean="0"/>
              <a:t> considère que ces études expérimentales du conditionnement fournissent la clé de l'analyse des apprentissages humains. En effet, pour lui, le réflexe conditionné est le principe de base de toute acquisition chez l'homme.</a:t>
            </a:r>
          </a:p>
          <a:p>
            <a:endParaRPr lang="fr-FR" sz="2400" dirty="0" smtClean="0"/>
          </a:p>
          <a:p>
            <a:endParaRPr lang="fr-FR" sz="24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352928" cy="619268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3200" b="1" u="sng" dirty="0" smtClean="0">
              <a:solidFill>
                <a:srgbClr val="FFFF00"/>
              </a:solidFill>
            </a:endParaRPr>
          </a:p>
          <a:p>
            <a:pPr algn="ctr"/>
            <a:r>
              <a:rPr lang="fr-FR" sz="3200" b="1" u="sng" dirty="0" smtClean="0">
                <a:solidFill>
                  <a:srgbClr val="FFFF00"/>
                </a:solidFill>
              </a:rPr>
              <a:t>Exemples de conditionnement humain</a:t>
            </a:r>
          </a:p>
          <a:p>
            <a:endParaRPr lang="fr-FR" sz="2400" b="1" i="1" dirty="0" smtClean="0"/>
          </a:p>
          <a:p>
            <a:endParaRPr lang="fr-FR" sz="2400" b="1" i="1" dirty="0" smtClean="0"/>
          </a:p>
          <a:p>
            <a:endParaRPr lang="fr-FR" sz="2400" b="1" i="1" dirty="0" smtClean="0"/>
          </a:p>
          <a:p>
            <a:endParaRPr lang="fr-FR" sz="2400" b="1" i="1" dirty="0" smtClean="0"/>
          </a:p>
          <a:p>
            <a:pPr algn="ctr"/>
            <a:r>
              <a:rPr lang="fr-FR" sz="3200" b="1" dirty="0" smtClean="0">
                <a:solidFill>
                  <a:srgbClr val="FFFF00"/>
                </a:solidFill>
                <a:effectLst>
                  <a:reflection blurRad="6350" stA="55000" endA="300" endPos="45500" dir="5400000" sy="-100000" algn="bl" rotWithShape="0"/>
                </a:effectLst>
              </a:rPr>
              <a:t>Exemple de conditionnement humain</a:t>
            </a:r>
          </a:p>
          <a:p>
            <a:endParaRPr lang="fr-FR" sz="2400" b="1" i="1" dirty="0" smtClean="0"/>
          </a:p>
          <a:p>
            <a:r>
              <a:rPr lang="fr-FR" sz="2400" b="1" i="1" dirty="0" smtClean="0"/>
              <a:t>Watson  pour montrer que les peurs sont conditionnées, il a instauré la peur des rats chez un enfant de 11 mois, prénommé Albert. Cette expérience se déroule en trois temps:</a:t>
            </a:r>
            <a:endParaRPr lang="fr-FR" sz="2400" b="1" i="1" dirty="0" smtClean="0">
              <a:solidFill>
                <a:schemeClr val="tx1">
                  <a:lumMod val="95000"/>
                </a:schemeClr>
              </a:solidFill>
            </a:endParaRPr>
          </a:p>
          <a:p>
            <a:pPr>
              <a:buFont typeface="Wingdings" pitchFamily="2" charset="2"/>
              <a:buChar char="Ø"/>
            </a:pPr>
            <a:endParaRPr lang="fr-FR" sz="2000" b="1" dirty="0" smtClean="0"/>
          </a:p>
          <a:p>
            <a:pPr>
              <a:buFont typeface="Wingdings" pitchFamily="2" charset="2"/>
              <a:buChar char="Ø"/>
            </a:pPr>
            <a:r>
              <a:rPr lang="fr-FR" sz="2000" b="1" dirty="0" smtClean="0"/>
              <a:t>Avant l'expérience, Albert était un enfant plutôt calme, qui pleurait rarement. Watson lui a donné un rat  pour qu'il s'amuse avec. Et en effet, Albert  ne manifestait </a:t>
            </a:r>
            <a:r>
              <a:rPr lang="fr-FR" sz="2000" b="1" i="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hlinkClick r:id="rId2"/>
              </a:rPr>
              <a:t>aucune réaction de peur</a:t>
            </a:r>
            <a:r>
              <a:rPr lang="fr-FR" sz="2000" b="1" i="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fr-FR" sz="2000" b="1" i="1" u="sng" dirty="0" smtClean="0"/>
          </a:p>
          <a:p>
            <a:pPr>
              <a:buFont typeface="Wingdings" pitchFamily="2" charset="2"/>
              <a:buChar char="Ø"/>
            </a:pPr>
            <a:endParaRPr lang="fr-FR" sz="2000" b="1" i="1" u="sng" dirty="0" smtClean="0"/>
          </a:p>
          <a:p>
            <a:pPr>
              <a:buFont typeface="Wingdings" pitchFamily="2" charset="2"/>
              <a:buChar char="Ø"/>
            </a:pPr>
            <a:r>
              <a:rPr lang="fr-FR" sz="2000" b="1" dirty="0" smtClean="0"/>
              <a:t>Ensuite, après s'être assurés que le petit Albert ne craignait pas les rats, Watson au moment où l'enfant allait saisir le rat , il frappait  à coup de marteau une barre de fer, ce qui produisait un bruit violent. Surpris, Albert sursautait et tombait à la renverse.</a:t>
            </a:r>
            <a:endParaRPr lang="fr-FR" sz="2000" b="1" i="1" u="sng" dirty="0" smtClean="0">
              <a:solidFill>
                <a:srgbClr val="FFFF00"/>
              </a:solidFill>
            </a:endParaRPr>
          </a:p>
          <a:p>
            <a:pPr>
              <a:buFont typeface="Wingdings" pitchFamily="2" charset="2"/>
              <a:buChar char="Ø"/>
            </a:pPr>
            <a:endParaRPr lang="fr-FR" sz="2000" b="1" dirty="0" smtClean="0"/>
          </a:p>
          <a:p>
            <a:pPr>
              <a:buFont typeface="Wingdings" pitchFamily="2" charset="2"/>
              <a:buChar char="Ø"/>
            </a:pPr>
            <a:r>
              <a:rPr lang="fr-FR" sz="2000" b="1" dirty="0" smtClean="0"/>
              <a:t>Albert a commencé à pleurer et à trembler à la seule vue du rat. Ainsi, le rat qui avait été un stimulus neutre était devenu </a:t>
            </a:r>
            <a:r>
              <a:rPr lang="fr-FR" sz="2000" b="1" i="1" u="sng"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un stimulus conditionnel </a:t>
            </a:r>
            <a:r>
              <a:rPr lang="fr-FR" sz="2000" b="1" dirty="0" smtClean="0"/>
              <a:t>déclenchant la peur</a:t>
            </a:r>
            <a:r>
              <a:rPr lang="fr-FR" sz="2000" dirty="0" smtClean="0"/>
              <a:t>.</a:t>
            </a:r>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r>
              <a:rPr lang="fr-FR" dirty="0" err="1" smtClean="0"/>
              <a:t>lk</a:t>
            </a:r>
            <a:endParaRPr lang="fr-FR"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2000"/>
                                        <p:tgtEl>
                                          <p:spTgt spid="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fade">
                                      <p:cBhvr>
                                        <p:cTn id="13" dur="2000"/>
                                        <p:tgtEl>
                                          <p:spTgt spid="2">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8" end="8"/>
                                            </p:txEl>
                                          </p:spTgt>
                                        </p:tgtEl>
                                        <p:attrNameLst>
                                          <p:attrName>style.visibility</p:attrName>
                                        </p:attrNameLst>
                                      </p:cBhvr>
                                      <p:to>
                                        <p:strVal val="visible"/>
                                      </p:to>
                                    </p:set>
                                    <p:animEffect transition="in" filter="fade">
                                      <p:cBhvr>
                                        <p:cTn id="16" dur="2000"/>
                                        <p:tgtEl>
                                          <p:spTgt spid="2">
                                            <p:txEl>
                                              <p:pRg st="8" end="8"/>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fade">
                                      <p:cBhvr>
                                        <p:cTn id="19" dur="2000"/>
                                        <p:tgtEl>
                                          <p:spTgt spid="2">
                                            <p:txEl>
                                              <p:pRg st="10" end="10"/>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12" end="12"/>
                                            </p:txEl>
                                          </p:spTgt>
                                        </p:tgtEl>
                                        <p:attrNameLst>
                                          <p:attrName>style.visibility</p:attrName>
                                        </p:attrNameLst>
                                      </p:cBhvr>
                                      <p:to>
                                        <p:strVal val="visible"/>
                                      </p:to>
                                    </p:set>
                                    <p:animEffect transition="in" filter="fade">
                                      <p:cBhvr>
                                        <p:cTn id="22" dur="2000"/>
                                        <p:tgtEl>
                                          <p:spTgt spid="2">
                                            <p:txEl>
                                              <p:pRg st="12" end="1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
                                            <p:txEl>
                                              <p:pRg st="14" end="14"/>
                                            </p:txEl>
                                          </p:spTgt>
                                        </p:tgtEl>
                                        <p:attrNameLst>
                                          <p:attrName>style.visibility</p:attrName>
                                        </p:attrNameLst>
                                      </p:cBhvr>
                                      <p:to>
                                        <p:strVal val="visible"/>
                                      </p:to>
                                    </p:set>
                                    <p:animEffect transition="in" filter="fade">
                                      <p:cBhvr>
                                        <p:cTn id="25" dur="2000"/>
                                        <p:tgtEl>
                                          <p:spTgt spid="2">
                                            <p:txEl>
                                              <p:pRg st="14" end="1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
                                            <p:txEl>
                                              <p:pRg st="24" end="24"/>
                                            </p:txEl>
                                          </p:spTgt>
                                        </p:tgtEl>
                                        <p:attrNameLst>
                                          <p:attrName>style.visibility</p:attrName>
                                        </p:attrNameLst>
                                      </p:cBhvr>
                                      <p:to>
                                        <p:strVal val="visible"/>
                                      </p:to>
                                    </p:set>
                                    <p:animEffect transition="in" filter="fade">
                                      <p:cBhvr>
                                        <p:cTn id="28" dur="2000"/>
                                        <p:tgtEl>
                                          <p:spTgt spid="2">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8136904" cy="59766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800" b="1" i="1" dirty="0" smtClean="0">
                <a:solidFill>
                  <a:srgbClr val="FFFF00"/>
                </a:solidFill>
              </a:rPr>
              <a:t>LA CONCEPTION BEHAVIORISTE DE L'APPRENTISSAGE: </a:t>
            </a:r>
          </a:p>
          <a:p>
            <a:r>
              <a:rPr lang="fr-FR" dirty="0" smtClean="0"/>
              <a:t> </a:t>
            </a:r>
          </a:p>
          <a:p>
            <a:r>
              <a:rPr lang="fr-FR" sz="2000" b="1" dirty="0" smtClean="0"/>
              <a:t>Pour le béhaviorisme, on ne peut pas aller voir ce qui se passe dans la tête de celui qui apprend. C'est pourquoi, celle-ci est considérée comme une </a:t>
            </a:r>
            <a:r>
              <a:rPr lang="fr-FR" sz="2000" b="1" dirty="0" smtClean="0">
                <a:solidFill>
                  <a:srgbClr val="FF0000"/>
                </a:solidFill>
              </a:rPr>
              <a:t>«boîte noire» </a:t>
            </a:r>
            <a:r>
              <a:rPr lang="fr-FR" sz="2000" b="1" dirty="0" smtClean="0"/>
              <a:t>dont la connaissance n'est pas nécessaire à la compréhension de ce qui est déterminant dans l'apprentissage. L'essentiel se passe ailleurs. </a:t>
            </a:r>
          </a:p>
          <a:p>
            <a:r>
              <a:rPr lang="fr-FR" sz="2000" b="1" dirty="0" smtClean="0"/>
              <a:t>Le schéma béhavioriste simplifié de l'apprentissage est le suivant :  </a:t>
            </a:r>
          </a:p>
          <a:p>
            <a:r>
              <a:rPr lang="fr-FR" sz="2000" b="1" dirty="0" smtClean="0"/>
              <a:t> </a:t>
            </a:r>
          </a:p>
          <a:p>
            <a:r>
              <a:rPr lang="fr-FR" sz="2000" b="1" dirty="0" smtClean="0"/>
              <a:t> </a:t>
            </a:r>
          </a:p>
          <a:p>
            <a:endParaRPr lang="fr-FR" sz="2000" b="1" dirty="0" smtClean="0"/>
          </a:p>
          <a:p>
            <a:r>
              <a:rPr lang="fr-FR" sz="2000" b="1" dirty="0" smtClean="0"/>
              <a:t> </a:t>
            </a:r>
          </a:p>
          <a:p>
            <a:r>
              <a:rPr lang="fr-FR" sz="2000" b="1" dirty="0" smtClean="0"/>
              <a:t> </a:t>
            </a:r>
          </a:p>
          <a:p>
            <a:r>
              <a:rPr lang="fr-FR" sz="2000" b="1" dirty="0" smtClean="0"/>
              <a:t> </a:t>
            </a:r>
          </a:p>
          <a:p>
            <a:r>
              <a:rPr lang="fr-FR" sz="2000" b="1" dirty="0" smtClean="0"/>
              <a:t>Conditions extérieures                    Boîte noire                             Comportement                 (stimuli)                                                                                                            observable</a:t>
            </a:r>
          </a:p>
          <a:p>
            <a:endParaRPr lang="fr-FR" sz="2000" b="1" dirty="0"/>
          </a:p>
        </p:txBody>
      </p:sp>
      <p:sp>
        <p:nvSpPr>
          <p:cNvPr id="3" name="Ellipse 2"/>
          <p:cNvSpPr/>
          <p:nvPr/>
        </p:nvSpPr>
        <p:spPr>
          <a:xfrm>
            <a:off x="1187624" y="4077072"/>
            <a:ext cx="1224136" cy="108012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4" name="Rectangle 3"/>
          <p:cNvSpPr/>
          <p:nvPr/>
        </p:nvSpPr>
        <p:spPr>
          <a:xfrm>
            <a:off x="3923928" y="3933056"/>
            <a:ext cx="1512168" cy="1296144"/>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fr-FR"/>
          </a:p>
        </p:txBody>
      </p:sp>
      <p:sp>
        <p:nvSpPr>
          <p:cNvPr id="5" name="Ellipse 4"/>
          <p:cNvSpPr/>
          <p:nvPr/>
        </p:nvSpPr>
        <p:spPr>
          <a:xfrm>
            <a:off x="7092280" y="4005064"/>
            <a:ext cx="1224136" cy="115212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 name="Flèche droite 5"/>
          <p:cNvSpPr/>
          <p:nvPr/>
        </p:nvSpPr>
        <p:spPr>
          <a:xfrm>
            <a:off x="2627784" y="4509120"/>
            <a:ext cx="108012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5652120" y="4509120"/>
            <a:ext cx="129614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064896" cy="6120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3200" dirty="0" smtClean="0"/>
          </a:p>
          <a:p>
            <a:pPr algn="ctr"/>
            <a:endParaRPr lang="fr-FR" sz="3200" dirty="0" smtClean="0"/>
          </a:p>
          <a:p>
            <a:pPr algn="ctr"/>
            <a:endParaRPr lang="fr-FR" sz="3200" dirty="0" smtClean="0"/>
          </a:p>
          <a:p>
            <a:pPr algn="ctr"/>
            <a:endParaRPr lang="fr-FR" sz="3200" dirty="0" smtClean="0"/>
          </a:p>
          <a:p>
            <a:pPr algn="ctr"/>
            <a:endParaRPr lang="fr-FR" sz="3200" dirty="0" smtClean="0"/>
          </a:p>
          <a:p>
            <a:pPr algn="ctr"/>
            <a:endParaRPr lang="fr-FR" sz="3200" dirty="0" smtClean="0"/>
          </a:p>
          <a:p>
            <a:pPr algn="ctr"/>
            <a:endParaRPr lang="fr-FR" sz="3200" dirty="0" smtClean="0"/>
          </a:p>
          <a:p>
            <a:pPr algn="ctr"/>
            <a:r>
              <a:rPr lang="fr-FR" sz="3200" b="1" dirty="0" smtClean="0">
                <a:solidFill>
                  <a:srgbClr val="FFFF00"/>
                </a:solidFill>
                <a:latin typeface="Calibri" pitchFamily="34" charset="0"/>
                <a:cs typeface="Calibri" pitchFamily="34" charset="0"/>
              </a:rPr>
              <a:t>LA CRITTIQUE DU BEHAVIRISME:</a:t>
            </a:r>
          </a:p>
          <a:p>
            <a:endParaRPr lang="fr-FR" sz="2000" b="1" i="1" dirty="0" smtClean="0"/>
          </a:p>
          <a:p>
            <a:pPr>
              <a:buFont typeface="Wingdings" pitchFamily="2" charset="2"/>
              <a:buChar char="v"/>
            </a:pPr>
            <a:endParaRPr lang="fr-FR" sz="2000" b="1" dirty="0" smtClean="0"/>
          </a:p>
          <a:p>
            <a:pPr>
              <a:buFont typeface="Wingdings" pitchFamily="2" charset="2"/>
              <a:buChar char="v"/>
            </a:pPr>
            <a:r>
              <a:rPr lang="fr-FR" sz="2400" b="1" dirty="0" smtClean="0"/>
              <a:t>le béhaviorisme n'est pas une théorie de la liberté, ni de la créativité. Tout conditionnement est négation de l'imprévu, et de l'invention. Une des critiques les plus sévères du béhaviorisme que nous connaissions est celle de cognitivisme lorsque Chomsky (1979) adresse à Skinner, et dit: </a:t>
            </a:r>
          </a:p>
          <a:p>
            <a:pPr algn="ctr"/>
            <a:r>
              <a:rPr lang="fr-FR" sz="2000" b="1" i="1" dirty="0" smtClean="0"/>
              <a:t> </a:t>
            </a:r>
            <a:r>
              <a:rPr lang="fr-FR" sz="2800"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notions impliquées dans la chaîne stimulus-réponse (S-R) étaient sans utilité, même à un niveau descriptif car, en raison de leur degré de complexité, les règles du type S-R ne pouvaient rendre compte de beaucoup de capacités humaines telles que le langage, la résolution de problèmes, etc.».</a:t>
            </a:r>
          </a:p>
          <a:p>
            <a:endParaRPr lang="fr-FR" sz="2000" b="1" i="1" dirty="0" smtClean="0"/>
          </a:p>
          <a:p>
            <a:endParaRPr lang="fr-FR" sz="2000" b="1" i="1" dirty="0" smtClean="0"/>
          </a:p>
          <a:p>
            <a:endParaRPr lang="fr-FR" sz="2000" b="1" i="1" dirty="0" smtClean="0"/>
          </a:p>
          <a:p>
            <a:endParaRPr lang="fr-FR" sz="2000" b="1" i="1" dirty="0" smtClean="0"/>
          </a:p>
          <a:p>
            <a:endParaRPr lang="fr-FR" sz="2000" b="1" i="1" dirty="0" smtClean="0"/>
          </a:p>
          <a:p>
            <a:endParaRPr lang="fr-FR" sz="2000" b="1" i="1" dirty="0" smtClean="0"/>
          </a:p>
          <a:p>
            <a:endParaRPr lang="fr-FR" sz="2000" b="1" i="1" dirty="0" smtClean="0"/>
          </a:p>
          <a:p>
            <a:endParaRPr lang="fr-FR" sz="2000" b="1" i="1" dirty="0" smtClean="0"/>
          </a:p>
          <a:p>
            <a:endParaRPr lang="fr-FR" sz="2000" b="1" i="1" dirty="0" smtClean="0"/>
          </a:p>
          <a:p>
            <a:endParaRPr lang="fr-FR" sz="2000" b="1" i="1" dirty="0" smtClean="0"/>
          </a:p>
          <a:p>
            <a:endParaRPr lang="fr-FR" sz="2000" b="1" i="1" dirty="0" smtClean="0"/>
          </a:p>
          <a:p>
            <a:endParaRPr lang="fr-FR" sz="2400" b="1" i="1"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532</TotalTime>
  <Words>866</Words>
  <Application>Microsoft Office PowerPoint</Application>
  <PresentationFormat>Affichage à l'écran (4:3)</PresentationFormat>
  <Paragraphs>120</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Métro</vt:lpstr>
      <vt:lpstr>LE BÉHAVIORISME  </vt:lpstr>
      <vt:lpstr>Diapositive 2</vt:lpstr>
      <vt:lpstr>Diapositive 3</vt:lpstr>
      <vt:lpstr>Le conditionnement de l'animal</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BÉHAVIORISME  </dc:title>
  <dc:creator>jijel</dc:creator>
  <cp:lastModifiedBy>sa</cp:lastModifiedBy>
  <cp:revision>55</cp:revision>
  <dcterms:created xsi:type="dcterms:W3CDTF">2019-02-14T17:07:01Z</dcterms:created>
  <dcterms:modified xsi:type="dcterms:W3CDTF">2019-02-18T09:28:20Z</dcterms:modified>
</cp:coreProperties>
</file>