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236" r:id="rId1"/>
  </p:sldMasterIdLst>
  <p:notesMasterIdLst>
    <p:notesMasterId r:id="rId18"/>
  </p:notesMasterIdLst>
  <p:sldIdLst>
    <p:sldId id="428" r:id="rId2"/>
    <p:sldId id="483" r:id="rId3"/>
    <p:sldId id="536" r:id="rId4"/>
    <p:sldId id="487" r:id="rId5"/>
    <p:sldId id="613" r:id="rId6"/>
    <p:sldId id="614" r:id="rId7"/>
    <p:sldId id="615" r:id="rId8"/>
    <p:sldId id="616" r:id="rId9"/>
    <p:sldId id="617" r:id="rId10"/>
    <p:sldId id="618" r:id="rId11"/>
    <p:sldId id="619" r:id="rId12"/>
    <p:sldId id="620" r:id="rId13"/>
    <p:sldId id="621" r:id="rId14"/>
    <p:sldId id="622" r:id="rId15"/>
    <p:sldId id="623" r:id="rId16"/>
    <p:sldId id="334" r:id="rId17"/>
  </p:sldIdLst>
  <p:sldSz cx="1219041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94624" autoAdjust="0"/>
  </p:normalViewPr>
  <p:slideViewPr>
    <p:cSldViewPr>
      <p:cViewPr>
        <p:scale>
          <a:sx n="60" d="100"/>
          <a:sy n="60" d="100"/>
        </p:scale>
        <p:origin x="-522" y="-198"/>
      </p:cViewPr>
      <p:guideLst>
        <p:guide orient="horz" pos="2160"/>
        <p:guide pos="3840"/>
      </p:guideLst>
    </p:cSldViewPr>
  </p:slideViewPr>
  <p:outlineViewPr>
    <p:cViewPr>
      <p:scale>
        <a:sx n="33" d="100"/>
        <a:sy n="33" d="100"/>
      </p:scale>
      <p:origin x="24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DCDC0-3E8F-473F-95D8-41C0C251E1E4}" type="datetimeFigureOut">
              <a:rPr lang="fr-FR" smtClean="0"/>
              <a:pPr/>
              <a:t>07/09/2022</a:t>
            </a:fld>
            <a:endParaRPr lang="fr-FR"/>
          </a:p>
        </p:txBody>
      </p:sp>
      <p:sp>
        <p:nvSpPr>
          <p:cNvPr id="4" name="Espace réservé de l'image des diapositives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E76CB-1C0B-4258-B86B-4CA31AB3442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199864"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914281" y="1752602"/>
            <a:ext cx="10361851"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914281" y="3611607"/>
            <a:ext cx="10361851"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5019" y="4953000"/>
            <a:ext cx="12195432"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6430DBB-9FD5-43E7-88F1-55A569E9525E}" type="datetimeFigureOut">
              <a:rPr lang="nl-BE" smtClean="0"/>
              <a:pPr/>
              <a:t>7/09/2022</a:t>
            </a:fld>
            <a:endParaRPr lang="nl-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nl-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1481330"/>
            <a:ext cx="10971372"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4163" y="274641"/>
            <a:ext cx="2369652"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521" y="274641"/>
            <a:ext cx="8431702"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xmlns="" id="{3EB09AAE-0DB1-43A2-A5DB-E2B844558742}"/>
              </a:ext>
            </a:extLst>
          </p:cNvPr>
          <p:cNvSpPr>
            <a:spLocks noGrp="1"/>
          </p:cNvSpPr>
          <p:nvPr>
            <p:ph type="pic" sz="quarter" idx="10"/>
          </p:nvPr>
        </p:nvSpPr>
        <p:spPr>
          <a:xfrm>
            <a:off x="0" y="0"/>
            <a:ext cx="12190413" cy="6858000"/>
          </a:xfrm>
        </p:spPr>
        <p:txBody>
          <a:bodyPr rtlCol="0">
            <a:normAutofit/>
          </a:bodyPr>
          <a:lstStyle/>
          <a:p>
            <a:pPr lvl="0"/>
            <a:endParaRPr lang="en-US" noProof="0"/>
          </a:p>
        </p:txBody>
      </p:sp>
    </p:spTree>
    <p:extLst>
      <p:ext uri="{BB962C8B-B14F-4D97-AF65-F5344CB8AC3E}">
        <p14:creationId xmlns="" xmlns:p14="http://schemas.microsoft.com/office/powerpoint/2010/main" val="4094912097"/>
      </p:ext>
    </p:extLst>
  </p:cSld>
  <p:clrMapOvr>
    <a:masterClrMapping/>
  </p:clrMapOvr>
  <p:transition spd="med" advTm="30000">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med" advTm="30000">
    <p:pull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043" y="1059712"/>
            <a:ext cx="10361851"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29603" y="2931712"/>
            <a:ext cx="6095207"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5" name="Espace réservé du pied de page 4"/>
          <p:cNvSpPr>
            <a:spLocks noGrp="1"/>
          </p:cNvSpPr>
          <p:nvPr>
            <p:ph type="ftr" sz="quarter" idx="11"/>
          </p:nvPr>
        </p:nvSpPr>
        <p:spPr/>
        <p:txBody>
          <a:bodyPr/>
          <a:lstStyle>
            <a:extLst/>
          </a:lstStyle>
          <a:p>
            <a:endParaRPr lang="nl-BE"/>
          </a:p>
        </p:txBody>
      </p:sp>
      <p:sp>
        <p:nvSpPr>
          <p:cNvPr id="6" name="Espace réservé du numéro de diapositive 5"/>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7" name="Chevron 6"/>
          <p:cNvSpPr/>
          <p:nvPr/>
        </p:nvSpPr>
        <p:spPr>
          <a:xfrm>
            <a:off x="4848276"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599753" y="3005472"/>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521"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6793" y="1481329"/>
            <a:ext cx="5384099"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521" y="273050"/>
            <a:ext cx="10971372"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521" y="5410200"/>
            <a:ext cx="5386216"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2562" y="5410200"/>
            <a:ext cx="5388332"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521" y="1444295"/>
            <a:ext cx="5386216"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2561" y="1444295"/>
            <a:ext cx="5388332"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8" name="Espace réservé du pied de page 7"/>
          <p:cNvSpPr>
            <a:spLocks noGrp="1"/>
          </p:cNvSpPr>
          <p:nvPr>
            <p:ph type="ftr" sz="quarter" idx="11"/>
          </p:nvPr>
        </p:nvSpPr>
        <p:spPr/>
        <p:txBody>
          <a:bodyPr/>
          <a:lstStyle>
            <a:extLst/>
          </a:lstStyle>
          <a:p>
            <a:endParaRPr lang="nl-BE"/>
          </a:p>
        </p:txBody>
      </p:sp>
      <p:sp>
        <p:nvSpPr>
          <p:cNvPr id="9" name="Espace réservé du numéro de diapositive 8"/>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4" name="Espace réservé du pied de page 3"/>
          <p:cNvSpPr>
            <a:spLocks noGrp="1"/>
          </p:cNvSpPr>
          <p:nvPr>
            <p:ph type="ftr" sz="quarter" idx="11"/>
          </p:nvPr>
        </p:nvSpPr>
        <p:spPr/>
        <p:txBody>
          <a:bodyPr/>
          <a:lstStyle>
            <a:extLst/>
          </a:lstStyle>
          <a:p>
            <a:endParaRPr lang="nl-BE"/>
          </a:p>
        </p:txBody>
      </p:sp>
      <p:sp>
        <p:nvSpPr>
          <p:cNvPr id="5" name="Espace réservé du numéro de diapositive 4"/>
          <p:cNvSpPr>
            <a:spLocks noGrp="1"/>
          </p:cNvSpPr>
          <p:nvPr>
            <p:ph type="sldNum" sz="quarter" idx="12"/>
          </p:nvPr>
        </p:nvSpPr>
        <p:spPr/>
        <p:txBody>
          <a:bodyPr/>
          <a:lstStyle>
            <a:extLst/>
          </a:lstStyle>
          <a:p>
            <a:fld id="{EE336665-E7E9-4861-9ADF-F11A47CBAD79}" type="slidenum">
              <a:rPr lang="nl-BE" smtClean="0"/>
              <a:pPr/>
              <a:t>‹N°›</a:t>
            </a:fld>
            <a:endParaRPr lang="nl-BE"/>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6430DBB-9FD5-43E7-88F1-55A569E9525E}" type="datetimeFigureOut">
              <a:rPr lang="nl-BE" smtClean="0"/>
              <a:pPr/>
              <a:t>7/09/2022</a:t>
            </a:fld>
            <a:endParaRPr lang="nl-BE"/>
          </a:p>
        </p:txBody>
      </p:sp>
      <p:sp>
        <p:nvSpPr>
          <p:cNvPr id="3" name="Espace réservé du pied de page 2"/>
          <p:cNvSpPr>
            <a:spLocks noGrp="1"/>
          </p:cNvSpPr>
          <p:nvPr>
            <p:ph type="ftr" sz="quarter" idx="11"/>
          </p:nvPr>
        </p:nvSpPr>
        <p:spPr/>
        <p:txBody>
          <a:bodyPr/>
          <a:lstStyle>
            <a:extLst/>
          </a:lstStyle>
          <a:p>
            <a:endParaRPr lang="nl-BE"/>
          </a:p>
        </p:txBody>
      </p:sp>
      <p:sp>
        <p:nvSpPr>
          <p:cNvPr id="4" name="Espace réservé du numéro de diapositive 3"/>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masterClrMapping/>
  </p:clrMapOvr>
  <p:transition spd="med" advTm="30000">
    <p:pull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041" y="4876800"/>
            <a:ext cx="9974403"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892033" y="5355102"/>
            <a:ext cx="529876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219041" y="274320"/>
            <a:ext cx="997175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8968208" y="6407944"/>
            <a:ext cx="2559987" cy="365760"/>
          </a:xfrm>
        </p:spPr>
        <p:txBody>
          <a:bodyPr/>
          <a:lstStyle>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p:txBody>
          <a:bodyPr/>
          <a:lstStyle>
            <a:extLst/>
          </a:lstStyle>
          <a:p>
            <a:endParaRPr lang="nl-BE"/>
          </a:p>
        </p:txBody>
      </p:sp>
      <p:sp>
        <p:nvSpPr>
          <p:cNvPr id="7" name="Espace réservé du numéro de diapositive 6"/>
          <p:cNvSpPr>
            <a:spLocks noGrp="1"/>
          </p:cNvSpPr>
          <p:nvPr>
            <p:ph type="sldNum" sz="quarter" idx="12"/>
          </p:nvPr>
        </p:nvSpPr>
        <p:spPr/>
        <p:txBody>
          <a:bodyPr/>
          <a:lstStyle>
            <a:extLst/>
          </a:lstStyle>
          <a:p>
            <a:fld id="{EE336665-E7E9-4861-9ADF-F11A47CBAD79}" type="slidenum">
              <a:rPr lang="nl-BE" smtClean="0"/>
              <a:pPr/>
              <a:t>‹N°›</a:t>
            </a:fld>
            <a:endParaRPr lang="nl-BE"/>
          </a:p>
        </p:txBody>
      </p:sp>
    </p:spTree>
  </p:cSld>
  <p:clrMapOvr>
    <a:overrideClrMapping bg1="lt1" tx1="dk1" bg2="lt2" tx2="dk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445" y="5443402"/>
            <a:ext cx="9549157"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304761" y="189968"/>
            <a:ext cx="11580892"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6430DBB-9FD5-43E7-88F1-55A569E9525E}" type="datetimeFigureOut">
              <a:rPr lang="nl-BE" smtClean="0"/>
              <a:pPr/>
              <a:t>7/09/2022</a:t>
            </a:fld>
            <a:endParaRPr lang="nl-BE"/>
          </a:p>
        </p:txBody>
      </p:sp>
      <p:sp>
        <p:nvSpPr>
          <p:cNvPr id="6" name="Espace réservé du pied de page 5"/>
          <p:cNvSpPr>
            <a:spLocks noGrp="1"/>
          </p:cNvSpPr>
          <p:nvPr>
            <p:ph type="ftr" sz="quarter" idx="11"/>
          </p:nvPr>
        </p:nvSpPr>
        <p:spPr>
          <a:xfrm>
            <a:off x="5839337" y="6407945"/>
            <a:ext cx="3133833" cy="365125"/>
          </a:xfrm>
        </p:spPr>
        <p:txBody>
          <a:bodyPr/>
          <a:lstStyle>
            <a:lvl1pPr>
              <a:defRPr>
                <a:solidFill>
                  <a:schemeClr val="tx1"/>
                </a:solidFill>
              </a:defRPr>
            </a:lvl1pPr>
            <a:extLst/>
          </a:lstStyle>
          <a:p>
            <a:endParaRPr lang="nl-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EE336665-E7E9-4861-9ADF-F11A47CBAD79}" type="slidenum">
              <a:rPr lang="nl-BE" smtClean="0"/>
              <a:pPr/>
              <a:t>‹N°›</a:t>
            </a:fld>
            <a:endParaRPr lang="nl-BE"/>
          </a:p>
        </p:txBody>
      </p:sp>
      <p:sp>
        <p:nvSpPr>
          <p:cNvPr id="2" name="Titre 1"/>
          <p:cNvSpPr>
            <a:spLocks noGrp="1"/>
          </p:cNvSpPr>
          <p:nvPr>
            <p:ph type="title"/>
          </p:nvPr>
        </p:nvSpPr>
        <p:spPr>
          <a:xfrm>
            <a:off x="304760" y="4865122"/>
            <a:ext cx="10765841"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8055" y="5791253"/>
            <a:ext cx="4535828"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0646"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2123" y="4988440"/>
            <a:ext cx="243808"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advTm="30000">
    <p:pull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125" y="5001994"/>
            <a:ext cx="506867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71404" y="5785023"/>
            <a:ext cx="506867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8055" y="5791253"/>
            <a:ext cx="4535828" cy="1080868"/>
          </a:xfrm>
          <a:prstGeom prst="rtTriangle">
            <a:avLst/>
          </a:prstGeom>
          <a:blipFill>
            <a:blip r:embed="rId16">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12314" y="5787739"/>
            <a:ext cx="4540088"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521" y="1481329"/>
            <a:ext cx="10971372"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8968208" y="6407944"/>
            <a:ext cx="2559987" cy="365760"/>
          </a:xfrm>
          <a:prstGeom prst="rect">
            <a:avLst/>
          </a:prstGeom>
        </p:spPr>
        <p:txBody>
          <a:bodyPr vert="horz" anchor="b"/>
          <a:lstStyle>
            <a:lvl1pPr algn="l" eaLnBrk="1" latinLnBrk="0" hangingPunct="1">
              <a:defRPr kumimoji="0" sz="1000">
                <a:solidFill>
                  <a:schemeClr val="tx1"/>
                </a:solidFill>
              </a:defRPr>
            </a:lvl1pPr>
            <a:extLst/>
          </a:lstStyle>
          <a:p>
            <a:fld id="{C6430DBB-9FD5-43E7-88F1-55A569E9525E}" type="datetimeFigureOut">
              <a:rPr lang="nl-BE" smtClean="0"/>
              <a:pPr/>
              <a:t>7/09/2022</a:t>
            </a:fld>
            <a:endParaRPr lang="nl-BE"/>
          </a:p>
        </p:txBody>
      </p:sp>
      <p:sp>
        <p:nvSpPr>
          <p:cNvPr id="22" name="Espace réservé du pied de page 21"/>
          <p:cNvSpPr>
            <a:spLocks noGrp="1"/>
          </p:cNvSpPr>
          <p:nvPr>
            <p:ph type="ftr" sz="quarter" idx="3"/>
          </p:nvPr>
        </p:nvSpPr>
        <p:spPr>
          <a:xfrm>
            <a:off x="5839337" y="6407945"/>
            <a:ext cx="3133833" cy="365125"/>
          </a:xfrm>
          <a:prstGeom prst="rect">
            <a:avLst/>
          </a:prstGeom>
        </p:spPr>
        <p:txBody>
          <a:bodyPr vert="horz" anchor="b"/>
          <a:lstStyle>
            <a:lvl1pPr algn="r" eaLnBrk="1" latinLnBrk="0" hangingPunct="1">
              <a:defRPr kumimoji="0" sz="1000">
                <a:solidFill>
                  <a:schemeClr val="tx1"/>
                </a:solidFill>
              </a:defRPr>
            </a:lvl1pPr>
            <a:extLst/>
          </a:lstStyle>
          <a:p>
            <a:endParaRPr lang="nl-BE"/>
          </a:p>
        </p:txBody>
      </p:sp>
      <p:sp>
        <p:nvSpPr>
          <p:cNvPr id="18" name="Espace réservé du numéro de diapositive 17"/>
          <p:cNvSpPr>
            <a:spLocks noGrp="1"/>
          </p:cNvSpPr>
          <p:nvPr>
            <p:ph type="sldNum" sz="quarter" idx="4"/>
          </p:nvPr>
        </p:nvSpPr>
        <p:spPr>
          <a:xfrm>
            <a:off x="11528195" y="6407945"/>
            <a:ext cx="487617" cy="365125"/>
          </a:xfrm>
          <a:prstGeom prst="rect">
            <a:avLst/>
          </a:prstGeom>
        </p:spPr>
        <p:txBody>
          <a:bodyPr vert="horz" anchor="b"/>
          <a:lstStyle>
            <a:lvl1pPr algn="r" eaLnBrk="1" latinLnBrk="0" hangingPunct="1">
              <a:defRPr kumimoji="0" sz="1000" b="0">
                <a:solidFill>
                  <a:schemeClr val="tx1"/>
                </a:solidFill>
              </a:defRPr>
            </a:lvl1pPr>
            <a:extLst/>
          </a:lstStyle>
          <a:p>
            <a:fld id="{EE336665-E7E9-4861-9ADF-F11A47CBAD79}" type="slidenum">
              <a:rPr lang="nl-BE" smtClean="0"/>
              <a:pPr/>
              <a:t>‹N°›</a:t>
            </a:fld>
            <a:endParaRPr lang="nl-BE"/>
          </a:p>
        </p:txBody>
      </p:sp>
    </p:spTree>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 id="2147484248" r:id="rId12"/>
    <p:sldLayoutId id="2147483968" r:id="rId13"/>
    <p:sldLayoutId id="2147483969" r:id="rId14"/>
  </p:sldLayoutIdLst>
  <p:transition spd="med" advTm="30000">
    <p:pull dir="d"/>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d8a7d984d8b3d984d8a7d9851.gif"/>
          <p:cNvPicPr>
            <a:picLocks noChangeAspect="1"/>
          </p:cNvPicPr>
          <p:nvPr/>
        </p:nvPicPr>
        <p:blipFill>
          <a:blip r:embed="rId2"/>
          <a:stretch>
            <a:fillRect/>
          </a:stretch>
        </p:blipFill>
        <p:spPr>
          <a:xfrm>
            <a:off x="380166" y="571480"/>
            <a:ext cx="11501518" cy="5572164"/>
          </a:xfrm>
          <a:prstGeom prst="rect">
            <a:avLst/>
          </a:prstGeom>
        </p:spPr>
      </p:pic>
    </p:spTree>
  </p:cSld>
  <p:clrMapOvr>
    <a:masterClrMapping/>
  </p:clrMapOvr>
  <p:transition spd="med" advTm="30000">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3952066" y="500042"/>
            <a:ext cx="7681170"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r>
              <a:rPr lang="ar-DZ" sz="3200" dirty="0" smtClean="0">
                <a:latin typeface="Simplified Arabic" pitchFamily="18" charset="-78"/>
                <a:cs typeface="Simplified Arabic" pitchFamily="18" charset="-78"/>
              </a:rPr>
              <a:t>ووظيفة التعليم حسب تصورات ماركس له وظيفتين؛ فالوظيفة الأولى هي أنه أداة إيديولوجية في يد الطبقة الرأسمالية التي تعمل على تربية وتعليم الأفراد كيفية اكتساب الإيديولوجية الرأسمالية، وإخضاع الطبقة الكادحة والإبقاء على امتيازات الطبقة الحاكمة، أما الوظيفة الثانية فهي أنه بفضل التعليم والمعرفة يتم تحرير أبناء الطبقة العاملة مع إكسابها الإيديولوجية الشيوعية والإيمان </a:t>
            </a:r>
            <a:r>
              <a:rPr lang="ar-DZ" sz="3200" dirty="0" err="1" smtClean="0">
                <a:latin typeface="Simplified Arabic" pitchFamily="18" charset="-78"/>
                <a:cs typeface="Simplified Arabic" pitchFamily="18" charset="-78"/>
              </a:rPr>
              <a:t>بها</a:t>
            </a:r>
            <a:r>
              <a:rPr lang="ar-DZ" sz="3200" dirty="0" smtClean="0">
                <a:latin typeface="Simplified Arabic" pitchFamily="18" charset="-78"/>
                <a:cs typeface="Simplified Arabic" pitchFamily="18" charset="-78"/>
              </a:rPr>
              <a:t>، وضمان تعليم مجاني وموحد وموجه لجميع الناس حتى يرتقون في مستوياتهم المعرفية </a:t>
            </a:r>
            <a:r>
              <a:rPr lang="ar-DZ" sz="3200" dirty="0" err="1" smtClean="0">
                <a:latin typeface="Simplified Arabic" pitchFamily="18" charset="-78"/>
                <a:cs typeface="Simplified Arabic" pitchFamily="18" charset="-78"/>
              </a:rPr>
              <a:t>والمهارية</a:t>
            </a:r>
            <a:r>
              <a:rPr lang="ar-DZ" sz="3200" dirty="0" smtClean="0">
                <a:latin typeface="Simplified Arabic" pitchFamily="18" charset="-78"/>
                <a:cs typeface="Simplified Arabic" pitchFamily="18" charset="-78"/>
              </a:rPr>
              <a:t> التي تمنحهم القدرة على تحمل المسؤولية في المجتمع. </a:t>
            </a:r>
            <a:endParaRPr lang="fr-FR" sz="3200" dirty="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tretch>
            <a:fillRect/>
          </a:stretch>
        </p:blipFill>
        <p:spPr>
          <a:xfrm>
            <a:off x="239319" y="642918"/>
            <a:ext cx="3355557" cy="571504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4"/>
          <p:cNvSpPr/>
          <p:nvPr/>
        </p:nvSpPr>
        <p:spPr>
          <a:xfrm>
            <a:off x="4595008" y="357166"/>
            <a:ext cx="7286676" cy="6215106"/>
          </a:xfrm>
          <a:prstGeom prst="ellipse">
            <a:avLst/>
          </a:prstGeom>
          <a:solidFill>
            <a:schemeClr val="bg1">
              <a:lumMod val="8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lvl="0" algn="ctr" rtl="1">
              <a:lnSpc>
                <a:spcPct val="150000"/>
              </a:lnSpc>
            </a:pPr>
            <a:r>
              <a:rPr lang="ar-DZ" sz="3200" dirty="0" smtClean="0">
                <a:latin typeface="Simplified Arabic" pitchFamily="18" charset="-78"/>
                <a:cs typeface="Simplified Arabic" pitchFamily="18" charset="-78"/>
              </a:rPr>
              <a:t>وعليه فالمدرسة من خلال التعليم تعتبر المؤسسة الأساسية التي تعطي البعد الإيديولوجي للدولة، والدولة من خلال أجهزتها كالمؤسسات التعليمية والدينية والأسرة وغيرها تعمل على نشر إيديولوجية الطبقة السائدة</a:t>
            </a:r>
            <a:endParaRPr lang="ar-DZ" sz="3000" dirty="0" smtClean="0">
              <a:latin typeface="Simplified Arabic" pitchFamily="18" charset="-78"/>
              <a:cs typeface="Simplified Arabic" pitchFamily="18" charset="-78"/>
            </a:endParaRPr>
          </a:p>
        </p:txBody>
      </p:sp>
      <p:pic>
        <p:nvPicPr>
          <p:cNvPr id="3" name="Picture 2" descr="306764_513790645306139_80541800_n"/>
          <p:cNvPicPr>
            <a:picLocks noChangeAspect="1" noChangeArrowheads="1"/>
          </p:cNvPicPr>
          <p:nvPr/>
        </p:nvPicPr>
        <p:blipFill>
          <a:blip r:embed="rId2">
            <a:lum bright="10000"/>
          </a:blip>
          <a:stretch>
            <a:fillRect/>
          </a:stretch>
        </p:blipFill>
        <p:spPr bwMode="auto">
          <a:xfrm>
            <a:off x="451604" y="714356"/>
            <a:ext cx="3571900" cy="564360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advTm="60000">
    <p:comb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50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1594612" y="357166"/>
            <a:ext cx="9684495" cy="928694"/>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تصورات ماركس التربوية</a:t>
            </a:r>
            <a:r>
              <a:rPr lang="ar-SA" sz="3600" b="1" dirty="0" smtClean="0">
                <a:latin typeface="Simplified Arabic" pitchFamily="18" charset="-78"/>
                <a:cs typeface="Simplified Arabic" pitchFamily="18" charset="-78"/>
              </a:rPr>
              <a:t>:</a:t>
            </a:r>
            <a:endParaRPr lang="fr-FR" sz="3600" dirty="0">
              <a:latin typeface="Simplified Arabic" pitchFamily="18" charset="-78"/>
              <a:cs typeface="Simplified Arabic" pitchFamily="18" charset="-78"/>
            </a:endParaRPr>
          </a:p>
        </p:txBody>
      </p:sp>
      <p:sp>
        <p:nvSpPr>
          <p:cNvPr id="7" name="Espace réservé du contenu 2"/>
          <p:cNvSpPr txBox="1">
            <a:spLocks/>
          </p:cNvSpPr>
          <p:nvPr/>
        </p:nvSpPr>
        <p:spPr>
          <a:xfrm>
            <a:off x="523042" y="1428736"/>
            <a:ext cx="11142803" cy="3429024"/>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 أكد العلماء المعاصرين أمثال </a:t>
            </a:r>
            <a:r>
              <a:rPr lang="ar-DZ" sz="2800" dirty="0" err="1" smtClean="0">
                <a:latin typeface="Simplified Arabic" pitchFamily="18" charset="-78"/>
                <a:cs typeface="Simplified Arabic" pitchFamily="18" charset="-78"/>
              </a:rPr>
              <a:t>انطوني</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جيدنر</a:t>
            </a:r>
            <a:r>
              <a:rPr lang="ar-DZ" sz="2800" dirty="0" smtClean="0">
                <a:latin typeface="Simplified Arabic" pitchFamily="18" charset="-78"/>
                <a:cs typeface="Simplified Arabic" pitchFamily="18" charset="-78"/>
              </a:rPr>
              <a:t>؛ أن تصورات ماركس حول عملية التعليم والتربية في المجتمع الحديث، لم تكن محددة، وأنها لم تسهم بصورة مباشرة في مجال علم اجتماع التربية أو علم اجتماع التربوي التقليدي، حيث تبلورت أفكاره من خلال نسق أفكاره ونظريته عن التاريخ وعملية التطور التي تحدث حول أنماط أو أشكال التنظيم الاجتماعي، وطبيعة الجنس البشري الذي سعى إلى التملك.</a:t>
            </a:r>
            <a:endParaRPr lang="fr-FR" sz="2800" dirty="0">
              <a:latin typeface="Simplified Arabic" pitchFamily="18" charset="-78"/>
              <a:cs typeface="Simplified Arabic" pitchFamily="18" charset="-78"/>
            </a:endParaRPr>
          </a:p>
        </p:txBody>
      </p:sp>
      <p:sp>
        <p:nvSpPr>
          <p:cNvPr id="8" name="Espace réservé du contenu 2"/>
          <p:cNvSpPr txBox="1">
            <a:spLocks/>
          </p:cNvSpPr>
          <p:nvPr/>
        </p:nvSpPr>
        <p:spPr>
          <a:xfrm>
            <a:off x="523042" y="4857760"/>
            <a:ext cx="11142803" cy="1500198"/>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 وطبقا لتصورات ماركس أن الناس سينتجون ويعيدون إنتاج ظروف عالمهم المادي، ويتعلمون وسائل الإنتاج عن طريق اكتساب قدرات جديدة تؤهلهم لإنتاج حاجياتهم الضرورية.</a:t>
            </a:r>
            <a:endParaRPr lang="fr-FR" sz="2800" dirty="0">
              <a:latin typeface="Simplified Arabic" pitchFamily="18" charset="-78"/>
              <a:cs typeface="Simplified Arabic" pitchFamily="18" charset="-78"/>
            </a:endParaRPr>
          </a:p>
        </p:txBody>
      </p:sp>
    </p:spTree>
  </p:cSld>
  <p:clrMapOvr>
    <a:masterClrMapping/>
  </p:clrMapOvr>
  <p:transition spd="med" advTm="60000">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strips(downLeft)">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strips(down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5023636" y="857232"/>
            <a:ext cx="6713647" cy="5429288"/>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361950" lvl="0" indent="-361950" algn="just" rtl="1">
              <a:lnSpc>
                <a:spcPct val="150000"/>
              </a:lnSpc>
            </a:pPr>
            <a:r>
              <a:rPr lang="ar-DZ" sz="2800" dirty="0" smtClean="0">
                <a:latin typeface="Simplified Arabic" pitchFamily="18" charset="-78"/>
                <a:cs typeface="Simplified Arabic" pitchFamily="18" charset="-78"/>
              </a:rPr>
              <a:t>- حيث يوضح ماركس عند تصوره لعملية النشاط أو العمل، أن هذه العملية لا يمكن تحدديها إلا من خلال تعليم الإنسان، وفهمه وإدراكه لحقيق كل من عالمه المادي والطبقي، وأيضا نوعية حاجة الإنسان، فمن خلال العمل والإنتاج تستطيع الناس؛ ليس فقط إنتاج حاجاتهم الموضوعية التي تتمثل في العالم المادي، ولكن أيضا في نوعية الظروف التي تحدد علاقاتهم </a:t>
            </a:r>
            <a:r>
              <a:rPr lang="ar-DZ" sz="2800" dirty="0" err="1" smtClean="0">
                <a:latin typeface="Simplified Arabic" pitchFamily="18" charset="-78"/>
                <a:cs typeface="Simplified Arabic" pitchFamily="18" charset="-78"/>
              </a:rPr>
              <a:t>ببعضهم</a:t>
            </a:r>
            <a:r>
              <a:rPr lang="ar-DZ" sz="2800" dirty="0" smtClean="0">
                <a:latin typeface="Simplified Arabic" pitchFamily="18" charset="-78"/>
                <a:cs typeface="Simplified Arabic" pitchFamily="18" charset="-78"/>
              </a:rPr>
              <a:t> البعض، والتي تخلق الظروف الحقيقية.</a:t>
            </a:r>
            <a:endParaRPr lang="fr-FR" sz="2800" dirty="0">
              <a:latin typeface="Simplified Arabic" pitchFamily="18" charset="-78"/>
              <a:cs typeface="Simplified Arabic" pitchFamily="18" charset="-78"/>
            </a:endParaRPr>
          </a:p>
        </p:txBody>
      </p:sp>
      <p:pic>
        <p:nvPicPr>
          <p:cNvPr id="4" name="Image 3" descr="natrue_walk.jpg"/>
          <p:cNvPicPr>
            <a:picLocks noChangeAspect="1"/>
          </p:cNvPicPr>
          <p:nvPr/>
        </p:nvPicPr>
        <p:blipFill>
          <a:blip r:embed="rId2"/>
          <a:stretch>
            <a:fillRect/>
          </a:stretch>
        </p:blipFill>
        <p:spPr>
          <a:xfrm>
            <a:off x="239318" y="785794"/>
            <a:ext cx="4212813" cy="557216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par>
                                <p:cTn id="8" presetID="9" presetClass="entr" presetSubtype="0" fill="hold" nodeType="withEffect">
                                  <p:stCondLst>
                                    <p:cond delay="50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a:xfrm>
            <a:off x="451604" y="571480"/>
            <a:ext cx="11142803" cy="5643602"/>
          </a:xfrm>
          <a:prstGeom prst="rect">
            <a:avLst/>
          </a:prstGeom>
          <a:noFill/>
          <a:ln w="9525" cap="flat" cmpd="sng" algn="ctr">
            <a:noFill/>
            <a:prstDash val="solid"/>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p>
            <a:pPr marL="268288" lvl="0" indent="-268288" algn="just" rtl="1">
              <a:lnSpc>
                <a:spcPct val="150000"/>
              </a:lnSpc>
            </a:pPr>
            <a:r>
              <a:rPr lang="ar-DZ" sz="2800" dirty="0" smtClean="0">
                <a:latin typeface="Simplified Arabic" pitchFamily="18" charset="-78"/>
                <a:cs typeface="Simplified Arabic" pitchFamily="18" charset="-78"/>
              </a:rPr>
              <a:t>- إن تحليلات ماركس التقليدية لم تتناول قضية التعليم والعملية التربوية كقضية مفصلية عن الأفكار الإيديولوجية لنظرية الصراع الطبقي، التي حددها ماركس خلال القرن التاسع عشر، والتي تمر </a:t>
            </a:r>
            <a:r>
              <a:rPr lang="ar-DZ" sz="2800" dirty="0" err="1" smtClean="0">
                <a:latin typeface="Simplified Arabic" pitchFamily="18" charset="-78"/>
                <a:cs typeface="Simplified Arabic" pitchFamily="18" charset="-78"/>
              </a:rPr>
              <a:t>بها</a:t>
            </a:r>
            <a:r>
              <a:rPr lang="ar-DZ" sz="2800" dirty="0" smtClean="0">
                <a:latin typeface="Simplified Arabic" pitchFamily="18" charset="-78"/>
                <a:cs typeface="Simplified Arabic" pitchFamily="18" charset="-78"/>
              </a:rPr>
              <a:t> مجموعة من المفاوضات التي تظهر في المجتمع الرأسمالي الغربي، والتي تصوراتها سوف تؤدي إلى تباعد هذا المجتمع وتحوله إلى المجتمع </a:t>
            </a:r>
            <a:r>
              <a:rPr lang="ar-DZ" sz="2800" dirty="0" err="1" smtClean="0">
                <a:latin typeface="Simplified Arabic" pitchFamily="18" charset="-78"/>
                <a:cs typeface="Simplified Arabic" pitchFamily="18" charset="-78"/>
              </a:rPr>
              <a:t>اللاطبقي</a:t>
            </a:r>
            <a:r>
              <a:rPr lang="ar-DZ" sz="2800" dirty="0" smtClean="0">
                <a:latin typeface="Simplified Arabic" pitchFamily="18" charset="-78"/>
                <a:cs typeface="Simplified Arabic" pitchFamily="18" charset="-78"/>
              </a:rPr>
              <a:t>، خاصة وأن علاقات الإنتاج تنتج عنها مجموعة من العلاقات الاجتماعية، وأنماط مختلفة من النظم الاجتماعي الذي تظهر فيها الطبقات المتصارعة، كما حدد ذلك من خلال تصوره لعملية التطور التاريخي، وأيضا لتغير البناءات الفوقية. الأنساق السياسية والثقافية والتربوية والقانونية والنظامية عمومًا التي تتبع مجموعة البناءات التحتية الاقتصادية لوسائل الإنتاج.</a:t>
            </a:r>
            <a:endParaRPr lang="fr-FR" sz="2800" dirty="0">
              <a:latin typeface="Simplified Arabic" pitchFamily="18" charset="-78"/>
              <a:cs typeface="Simplified Arabic" pitchFamily="18" charset="-78"/>
            </a:endParaRPr>
          </a:p>
        </p:txBody>
      </p:sp>
    </p:spTree>
  </p:cSld>
  <p:clrMapOvr>
    <a:masterClrMapping/>
  </p:clrMapOvr>
  <p:transition spd="med" advTm="60000">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p:cNvSpPr/>
          <p:nvPr/>
        </p:nvSpPr>
        <p:spPr>
          <a:xfrm>
            <a:off x="5166512" y="428604"/>
            <a:ext cx="6286544" cy="5880716"/>
          </a:xfrm>
          <a:prstGeom prst="ellips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ctr" rtl="1">
              <a:lnSpc>
                <a:spcPct val="150000"/>
              </a:lnSpc>
            </a:pPr>
            <a:r>
              <a:rPr lang="ar-DZ" sz="3200" dirty="0" smtClean="0">
                <a:latin typeface="Simplified Arabic" pitchFamily="18" charset="-78"/>
                <a:cs typeface="Simplified Arabic" pitchFamily="18" charset="-78"/>
              </a:rPr>
              <a:t>لكن نفس السؤال لأن إلى أي حد أثرت هذه الأفكار على مجموعة التصورات الماركسية المحدثة والتي ركزت على دراسة العملية التربوية ومشكلة التعليم بصورة عامة.</a:t>
            </a:r>
            <a:endParaRPr lang="fr-FR" sz="2800" dirty="0">
              <a:latin typeface="Simplified Arabic" pitchFamily="18" charset="-78"/>
              <a:cs typeface="Simplified Arabic" pitchFamily="18" charset="-78"/>
            </a:endParaRPr>
          </a:p>
        </p:txBody>
      </p:sp>
      <p:pic>
        <p:nvPicPr>
          <p:cNvPr id="11" name="Image 10" descr="trainingame.jpg"/>
          <p:cNvPicPr>
            <a:picLocks noChangeAspect="1"/>
          </p:cNvPicPr>
          <p:nvPr/>
        </p:nvPicPr>
        <p:blipFill>
          <a:blip r:embed="rId2"/>
          <a:stretch>
            <a:fillRect/>
          </a:stretch>
        </p:blipFill>
        <p:spPr>
          <a:xfrm>
            <a:off x="237290" y="642918"/>
            <a:ext cx="4429156" cy="5643602"/>
          </a:xfrm>
          <a:prstGeom prst="rect">
            <a:avLst/>
          </a:prstGeom>
        </p:spPr>
      </p:pic>
    </p:spTree>
  </p:cSld>
  <p:clrMapOvr>
    <a:masterClrMapping/>
  </p:clrMapOvr>
  <p:transition spd="med" advTm="6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2000"/>
                                        <p:tgtEl>
                                          <p:spTgt spid="6"/>
                                        </p:tgtEl>
                                      </p:cBhvr>
                                    </p:animEffect>
                                  </p:childTnLst>
                                </p:cTn>
                              </p:par>
                              <p:par>
                                <p:cTn id="8" presetID="21" presetClass="entr" presetSubtype="4" fill="hold" nodeType="withEffect">
                                  <p:stCondLst>
                                    <p:cond delay="500"/>
                                  </p:stCondLst>
                                  <p:childTnLst>
                                    <p:set>
                                      <p:cBhvr>
                                        <p:cTn id="9" dur="1" fill="hold">
                                          <p:stCondLst>
                                            <p:cond delay="0"/>
                                          </p:stCondLst>
                                        </p:cTn>
                                        <p:tgtEl>
                                          <p:spTgt spid="11"/>
                                        </p:tgtEl>
                                        <p:attrNameLst>
                                          <p:attrName>style.visibility</p:attrName>
                                        </p:attrNameLst>
                                      </p:cBhvr>
                                      <p:to>
                                        <p:strVal val="visible"/>
                                      </p:to>
                                    </p:set>
                                    <p:animEffect transition="in" filter="wheel(4)">
                                      <p:cBhvr>
                                        <p:cTn id="1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a'\Downloads\filemanager.jpg"/>
          <p:cNvPicPr>
            <a:picLocks noGrp="1" noChangeAspect="1" noChangeArrowheads="1"/>
          </p:cNvPicPr>
          <p:nvPr>
            <p:ph idx="1"/>
          </p:nvPr>
        </p:nvPicPr>
        <p:blipFill>
          <a:blip r:embed="rId2"/>
          <a:stretch>
            <a:fillRect/>
          </a:stretch>
        </p:blipFill>
        <p:spPr bwMode="auto">
          <a:xfrm>
            <a:off x="0" y="816770"/>
            <a:ext cx="12190413" cy="6041230"/>
          </a:xfrm>
          <a:prstGeom prst="rect">
            <a:avLst/>
          </a:prstGeom>
          <a:noFill/>
        </p:spPr>
      </p:pic>
    </p:spTree>
  </p:cSld>
  <p:clrMapOvr>
    <a:masterClrMapping/>
  </p:clrMapOvr>
  <p:transition spd="med" advTm="30000">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Picture 2" descr="C:\Users\a'\Downloads\images (2).jpg"/>
          <p:cNvPicPr>
            <a:picLocks noChangeAspect="1" noChangeArrowheads="1"/>
          </p:cNvPicPr>
          <p:nvPr/>
        </p:nvPicPr>
        <p:blipFill>
          <a:blip r:embed="rId2"/>
          <a:stretch>
            <a:fillRect/>
          </a:stretch>
        </p:blipFill>
        <p:spPr bwMode="auto">
          <a:xfrm>
            <a:off x="0" y="0"/>
            <a:ext cx="12190413" cy="6858000"/>
          </a:xfrm>
          <a:prstGeom prst="rect">
            <a:avLst/>
          </a:prstGeom>
          <a:noFill/>
        </p:spPr>
      </p:pic>
      <p:sp>
        <p:nvSpPr>
          <p:cNvPr id="4" name="Rectangle à coins arrondis 3"/>
          <p:cNvSpPr/>
          <p:nvPr/>
        </p:nvSpPr>
        <p:spPr>
          <a:xfrm>
            <a:off x="1808926" y="3071810"/>
            <a:ext cx="8643998" cy="1714512"/>
          </a:xfrm>
          <a:prstGeom prst="roundRect">
            <a:avLst/>
          </a:prstGeom>
          <a:ln w="76200"/>
        </p:spPr>
        <p:style>
          <a:lnRef idx="2">
            <a:schemeClr val="accent1"/>
          </a:lnRef>
          <a:fillRef idx="1">
            <a:schemeClr val="lt1"/>
          </a:fillRef>
          <a:effectRef idx="0">
            <a:schemeClr val="accent1"/>
          </a:effectRef>
          <a:fontRef idx="minor">
            <a:schemeClr val="dk1"/>
          </a:fontRef>
        </p:style>
        <p:txBody>
          <a:bodyPr rtlCol="0" anchor="ctr"/>
          <a:lstStyle/>
          <a:p>
            <a:pPr algn="ctr" rtl="1"/>
            <a:endParaRPr lang="ar-DZ" dirty="0" smtClean="0">
              <a:solidFill>
                <a:schemeClr val="tx1"/>
              </a:solidFill>
              <a:latin typeface="Traditional Arabic" pitchFamily="18" charset="-78"/>
              <a:cs typeface="Traditional Arabic" pitchFamily="18" charset="-78"/>
            </a:endParaRPr>
          </a:p>
          <a:p>
            <a:pPr algn="ctr" rtl="1"/>
            <a:r>
              <a:rPr lang="ar-DZ" sz="5400" b="1" dirty="0" smtClean="0">
                <a:solidFill>
                  <a:schemeClr val="tx1"/>
                </a:solidFill>
                <a:latin typeface="Traditional Arabic" pitchFamily="18" charset="-78"/>
                <a:cs typeface="Traditional Arabic" pitchFamily="18" charset="-78"/>
              </a:rPr>
              <a:t>محاضرات النظريات </a:t>
            </a:r>
            <a:r>
              <a:rPr lang="ar-DZ" sz="5400" b="1" dirty="0" err="1" smtClean="0">
                <a:solidFill>
                  <a:schemeClr val="tx1"/>
                </a:solidFill>
                <a:latin typeface="Traditional Arabic" pitchFamily="18" charset="-78"/>
                <a:cs typeface="Traditional Arabic" pitchFamily="18" charset="-78"/>
              </a:rPr>
              <a:t>السوسيولوجية</a:t>
            </a:r>
            <a:r>
              <a:rPr lang="ar-DZ" sz="5400" b="1" dirty="0" smtClean="0">
                <a:solidFill>
                  <a:schemeClr val="tx1"/>
                </a:solidFill>
                <a:latin typeface="Traditional Arabic" pitchFamily="18" charset="-78"/>
                <a:cs typeface="Traditional Arabic" pitchFamily="18" charset="-78"/>
              </a:rPr>
              <a:t> للتربية </a:t>
            </a:r>
            <a:endParaRPr lang="ar-DZ" sz="5400" b="1" dirty="0">
              <a:solidFill>
                <a:schemeClr val="tx1"/>
              </a:solidFill>
              <a:latin typeface="Traditional Arabic" pitchFamily="18" charset="-78"/>
              <a:cs typeface="Traditional Arabic" pitchFamily="18" charset="-78"/>
            </a:endParaRPr>
          </a:p>
        </p:txBody>
      </p:sp>
      <p:sp>
        <p:nvSpPr>
          <p:cNvPr id="5" name="Rectangle 25"/>
          <p:cNvSpPr>
            <a:spLocks noChangeArrowheads="1"/>
          </p:cNvSpPr>
          <p:nvPr/>
        </p:nvSpPr>
        <p:spPr bwMode="auto">
          <a:xfrm>
            <a:off x="4666446" y="5072074"/>
            <a:ext cx="4357718" cy="892552"/>
          </a:xfrm>
          <a:prstGeom prst="rect">
            <a:avLst/>
          </a:prstGeom>
          <a:noFill/>
          <a:ln w="9525">
            <a:noFill/>
            <a:miter lim="800000"/>
            <a:headEnd/>
            <a:tailEnd/>
          </a:ln>
        </p:spPr>
        <p:txBody>
          <a:bodyPr wrap="square">
            <a:spAutoFit/>
          </a:bodyPr>
          <a:lstStyle/>
          <a:p>
            <a:pPr algn="ctr" rtl="1"/>
            <a:endParaRPr lang="ar-DZ" sz="2000" b="1" dirty="0">
              <a:effectLst>
                <a:outerShdw blurRad="38100" dist="38100" dir="2700000" algn="tl">
                  <a:srgbClr val="000000">
                    <a:alpha val="43137"/>
                  </a:srgbClr>
                </a:outerShdw>
              </a:effectLst>
            </a:endParaRPr>
          </a:p>
          <a:p>
            <a:pPr algn="ctr" rtl="1"/>
            <a:r>
              <a:rPr lang="ar-DZ" sz="2800" b="1" dirty="0" smtClean="0">
                <a:latin typeface="Traditional Arabic" pitchFamily="2" charset="-78"/>
                <a:cs typeface="Traditional Arabic" pitchFamily="2" charset="-78"/>
              </a:rPr>
              <a:t>من </a:t>
            </a:r>
            <a:r>
              <a:rPr lang="ar-DZ" sz="2800" b="1" dirty="0">
                <a:latin typeface="Traditional Arabic" pitchFamily="2" charset="-78"/>
                <a:cs typeface="Traditional Arabic" pitchFamily="2" charset="-78"/>
              </a:rPr>
              <a:t>إعداد الدكتورة: </a:t>
            </a:r>
            <a:r>
              <a:rPr lang="ar-DZ" sz="3200" b="1" dirty="0" err="1" smtClean="0">
                <a:effectLst>
                  <a:outerShdw blurRad="38100" dist="38100" dir="2700000" algn="tl">
                    <a:srgbClr val="000000">
                      <a:alpha val="43137"/>
                    </a:srgbClr>
                  </a:outerShdw>
                </a:effectLst>
                <a:latin typeface="Traditional Arabic" pitchFamily="2" charset="-78"/>
                <a:cs typeface="Traditional Arabic" pitchFamily="2" charset="-78"/>
              </a:rPr>
              <a:t>هنيّـــــــــــــــــة</a:t>
            </a:r>
            <a:r>
              <a:rPr lang="ar-DZ" sz="3200" b="1" dirty="0" smtClean="0">
                <a:effectLst>
                  <a:outerShdw blurRad="38100" dist="38100" dir="2700000" algn="tl">
                    <a:srgbClr val="000000">
                      <a:alpha val="43137"/>
                    </a:srgbClr>
                  </a:outerShdw>
                </a:effectLst>
                <a:latin typeface="Traditional Arabic" pitchFamily="2" charset="-78"/>
                <a:cs typeface="Traditional Arabic" pitchFamily="2" charset="-78"/>
              </a:rPr>
              <a:t> حسني</a:t>
            </a:r>
            <a:endParaRPr lang="ar-DZ" sz="3200" b="1" dirty="0">
              <a:effectLst>
                <a:outerShdw blurRad="38100" dist="38100" dir="2700000" algn="tl">
                  <a:srgbClr val="000000">
                    <a:alpha val="43137"/>
                  </a:srgbClr>
                </a:outerShdw>
              </a:effectLst>
              <a:latin typeface="Traditional Arabic" pitchFamily="2" charset="-78"/>
              <a:cs typeface="Traditional Arabic" pitchFamily="2" charset="-78"/>
            </a:endParaRPr>
          </a:p>
        </p:txBody>
      </p:sp>
      <p:pic>
        <p:nvPicPr>
          <p:cNvPr id="6" name="Picture 85" descr="Image1"/>
          <p:cNvPicPr>
            <a:picLocks noChangeAspect="1" noChangeArrowheads="1"/>
          </p:cNvPicPr>
          <p:nvPr/>
        </p:nvPicPr>
        <p:blipFill>
          <a:blip r:embed="rId3" cstate="print"/>
          <a:srcRect/>
          <a:stretch>
            <a:fillRect/>
          </a:stretch>
        </p:blipFill>
        <p:spPr bwMode="auto">
          <a:xfrm>
            <a:off x="9024164" y="954554"/>
            <a:ext cx="1129790" cy="1260000"/>
          </a:xfrm>
          <a:prstGeom prst="rect">
            <a:avLst/>
          </a:prstGeom>
          <a:noFill/>
          <a:ln w="9525">
            <a:noFill/>
            <a:miter lim="800000"/>
            <a:headEnd/>
            <a:tailEnd/>
          </a:ln>
        </p:spPr>
      </p:pic>
      <p:sp>
        <p:nvSpPr>
          <p:cNvPr id="7" name="Rectangle 6"/>
          <p:cNvSpPr/>
          <p:nvPr/>
        </p:nvSpPr>
        <p:spPr>
          <a:xfrm>
            <a:off x="1451736" y="714356"/>
            <a:ext cx="8501122" cy="1815882"/>
          </a:xfrm>
          <a:prstGeom prst="rect">
            <a:avLst/>
          </a:prstGeom>
        </p:spPr>
        <p:txBody>
          <a:bodyPr wrap="square">
            <a:spAutoFit/>
          </a:bodyPr>
          <a:lstStyle/>
          <a:p>
            <a:pPr algn="ctr" rtl="1"/>
            <a:r>
              <a:rPr lang="ar-DZ" sz="2800" b="1" dirty="0" smtClean="0">
                <a:latin typeface="Traditional Arabic" pitchFamily="18" charset="-78"/>
                <a:cs typeface="Traditional Arabic" pitchFamily="18" charset="-78"/>
              </a:rPr>
              <a:t>جامعة محمد </a:t>
            </a:r>
            <a:r>
              <a:rPr lang="ar-DZ" sz="2800" b="1" dirty="0" err="1" smtClean="0">
                <a:latin typeface="Traditional Arabic" pitchFamily="18" charset="-78"/>
                <a:cs typeface="Traditional Arabic" pitchFamily="18" charset="-78"/>
              </a:rPr>
              <a:t>خيضر</a:t>
            </a:r>
            <a:r>
              <a:rPr lang="ar-DZ" sz="2800" b="1" dirty="0" smtClean="0">
                <a:latin typeface="Traditional Arabic" pitchFamily="18" charset="-78"/>
                <a:cs typeface="Traditional Arabic" pitchFamily="18" charset="-78"/>
              </a:rPr>
              <a:t>- بسكرة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كلية العلوم الإنسانية والاجتماعية</a:t>
            </a:r>
            <a:endParaRPr lang="fr-FR" sz="2800" b="1" dirty="0" smtClean="0">
              <a:latin typeface="Traditional Arabic" pitchFamily="18" charset="-78"/>
              <a:cs typeface="Traditional Arabic" pitchFamily="18" charset="-78"/>
            </a:endParaRPr>
          </a:p>
          <a:p>
            <a:pPr algn="ctr" rtl="1"/>
            <a:r>
              <a:rPr lang="ar-DZ" sz="2800" b="1" dirty="0" smtClean="0">
                <a:latin typeface="Traditional Arabic" pitchFamily="18" charset="-78"/>
                <a:cs typeface="Traditional Arabic" pitchFamily="18" charset="-78"/>
              </a:rPr>
              <a:t>قسم العلوم الاجتماعية</a:t>
            </a:r>
          </a:p>
          <a:p>
            <a:pPr algn="ctr" rtl="1"/>
            <a:r>
              <a:rPr lang="ar-DZ" sz="2800" b="1" dirty="0" smtClean="0">
                <a:latin typeface="Traditional Arabic" pitchFamily="18" charset="-78"/>
                <a:cs typeface="Traditional Arabic" pitchFamily="18" charset="-78"/>
              </a:rPr>
              <a:t>شعبة علم الاجتماع</a:t>
            </a:r>
          </a:p>
        </p:txBody>
      </p:sp>
      <p:pic>
        <p:nvPicPr>
          <p:cNvPr id="8" name="Picture 85" descr="Image1"/>
          <p:cNvPicPr>
            <a:picLocks noChangeAspect="1" noChangeArrowheads="1"/>
          </p:cNvPicPr>
          <p:nvPr/>
        </p:nvPicPr>
        <p:blipFill>
          <a:blip r:embed="rId3" cstate="print"/>
          <a:srcRect/>
          <a:stretch>
            <a:fillRect/>
          </a:stretch>
        </p:blipFill>
        <p:spPr bwMode="auto">
          <a:xfrm>
            <a:off x="2166116" y="954554"/>
            <a:ext cx="1129790" cy="1260000"/>
          </a:xfrm>
          <a:prstGeom prst="rect">
            <a:avLst/>
          </a:prstGeom>
          <a:noFill/>
          <a:ln w="9525">
            <a:noFill/>
            <a:miter lim="800000"/>
            <a:headEnd/>
            <a:tailEnd/>
          </a:ln>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edge">
                                      <p:cBhvr>
                                        <p:cTn id="7" dur="2000"/>
                                        <p:tgtEl>
                                          <p:spTgt spid="6"/>
                                        </p:tgtEl>
                                      </p:cBhvr>
                                    </p:animEffect>
                                  </p:childTnLst>
                                </p:cTn>
                              </p:par>
                              <p:par>
                                <p:cTn id="8" presetID="2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edge">
                                      <p:cBhvr>
                                        <p:cTn id="10" dur="2000"/>
                                        <p:tgtEl>
                                          <p:spTgt spid="8"/>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heckerboard(across)">
                                      <p:cBhvr>
                                        <p:cTn id="14" dur="500"/>
                                        <p:tgtEl>
                                          <p:spTgt spid="7"/>
                                        </p:tgtEl>
                                      </p:cBhvr>
                                    </p:animEffect>
                                  </p:childTnLst>
                                </p:cTn>
                              </p:par>
                            </p:childTnLst>
                          </p:cTn>
                        </p:par>
                        <p:par>
                          <p:cTn id="15" fill="hold">
                            <p:stCondLst>
                              <p:cond delay="2500"/>
                            </p:stCondLst>
                            <p:childTnLst>
                              <p:par>
                                <p:cTn id="16" presetID="31" presetClass="entr" presetSubtype="0" fill="hold" nodeType="afterEffect">
                                  <p:stCondLst>
                                    <p:cond delay="0"/>
                                  </p:stCondLst>
                                  <p:iterate type="lt">
                                    <p:tmPct val="5000"/>
                                  </p:iterate>
                                  <p:childTnLst>
                                    <p:set>
                                      <p:cBhvr>
                                        <p:cTn id="17" dur="1" fill="hold">
                                          <p:stCondLst>
                                            <p:cond delay="0"/>
                                          </p:stCondLst>
                                        </p:cTn>
                                        <p:tgtEl>
                                          <p:spTgt spid="4"/>
                                        </p:tgtEl>
                                        <p:attrNameLst>
                                          <p:attrName>style.visibility</p:attrName>
                                        </p:attrNameLst>
                                      </p:cBhvr>
                                      <p:to>
                                        <p:strVal val="visible"/>
                                      </p:to>
                                    </p:set>
                                    <p:anim calcmode="lin" valueType="num">
                                      <p:cBhvr>
                                        <p:cTn id="18" dur="1000" fill="hold"/>
                                        <p:tgtEl>
                                          <p:spTgt spid="4"/>
                                        </p:tgtEl>
                                        <p:attrNameLst>
                                          <p:attrName>ppt_w</p:attrName>
                                        </p:attrNameLst>
                                      </p:cBhvr>
                                      <p:tavLst>
                                        <p:tav tm="0">
                                          <p:val>
                                            <p:fltVal val="0"/>
                                          </p:val>
                                        </p:tav>
                                        <p:tav tm="100000">
                                          <p:val>
                                            <p:strVal val="#ppt_w"/>
                                          </p:val>
                                        </p:tav>
                                      </p:tavLst>
                                    </p:anim>
                                    <p:anim calcmode="lin" valueType="num">
                                      <p:cBhvr>
                                        <p:cTn id="19" dur="1000" fill="hold"/>
                                        <p:tgtEl>
                                          <p:spTgt spid="4"/>
                                        </p:tgtEl>
                                        <p:attrNameLst>
                                          <p:attrName>ppt_h</p:attrName>
                                        </p:attrNameLst>
                                      </p:cBhvr>
                                      <p:tavLst>
                                        <p:tav tm="0">
                                          <p:val>
                                            <p:fltVal val="0"/>
                                          </p:val>
                                        </p:tav>
                                        <p:tav tm="100000">
                                          <p:val>
                                            <p:strVal val="#ppt_h"/>
                                          </p:val>
                                        </p:tav>
                                      </p:tavLst>
                                    </p:anim>
                                    <p:anim calcmode="lin" valueType="num">
                                      <p:cBhvr>
                                        <p:cTn id="20" dur="1000" fill="hold"/>
                                        <p:tgtEl>
                                          <p:spTgt spid="4"/>
                                        </p:tgtEl>
                                        <p:attrNameLst>
                                          <p:attrName>style.rotation</p:attrName>
                                        </p:attrNameLst>
                                      </p:cBhvr>
                                      <p:tavLst>
                                        <p:tav tm="0">
                                          <p:val>
                                            <p:fltVal val="90"/>
                                          </p:val>
                                        </p:tav>
                                        <p:tav tm="100000">
                                          <p:val>
                                            <p:fltVal val="0"/>
                                          </p:val>
                                        </p:tav>
                                      </p:tavLst>
                                    </p:anim>
                                    <p:animEffect transition="in" filter="fade">
                                      <p:cBhvr>
                                        <p:cTn id="21" dur="1000"/>
                                        <p:tgtEl>
                                          <p:spTgt spid="4"/>
                                        </p:tgtEl>
                                      </p:cBhvr>
                                    </p:animEffect>
                                  </p:childTnLst>
                                </p:cTn>
                              </p:par>
                            </p:childTnLst>
                          </p:cTn>
                        </p:par>
                        <p:par>
                          <p:cTn id="22" fill="hold">
                            <p:stCondLst>
                              <p:cond delay="5150"/>
                            </p:stCondLst>
                            <p:childTnLst>
                              <p:par>
                                <p:cTn id="23" presetID="30" presetClass="entr" presetSubtype="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800" decel="100000"/>
                                        <p:tgtEl>
                                          <p:spTgt spid="5"/>
                                        </p:tgtEl>
                                      </p:cBhvr>
                                    </p:animEffect>
                                    <p:anim calcmode="lin" valueType="num">
                                      <p:cBhvr>
                                        <p:cTn id="26" dur="800" decel="100000" fill="hold"/>
                                        <p:tgtEl>
                                          <p:spTgt spid="5"/>
                                        </p:tgtEl>
                                        <p:attrNameLst>
                                          <p:attrName>style.rotation</p:attrName>
                                        </p:attrNameLst>
                                      </p:cBhvr>
                                      <p:tavLst>
                                        <p:tav tm="0">
                                          <p:val>
                                            <p:fltVal val="-90"/>
                                          </p:val>
                                        </p:tav>
                                        <p:tav tm="100000">
                                          <p:val>
                                            <p:fltVal val="0"/>
                                          </p:val>
                                        </p:tav>
                                      </p:tavLst>
                                    </p:anim>
                                    <p:anim calcmode="lin" valueType="num">
                                      <p:cBhvr>
                                        <p:cTn id="27" dur="800" decel="100000" fill="hold"/>
                                        <p:tgtEl>
                                          <p:spTgt spid="5"/>
                                        </p:tgtEl>
                                        <p:attrNameLst>
                                          <p:attrName>ppt_x</p:attrName>
                                        </p:attrNameLst>
                                      </p:cBhvr>
                                      <p:tavLst>
                                        <p:tav tm="0">
                                          <p:val>
                                            <p:strVal val="#ppt_x+0.4"/>
                                          </p:val>
                                        </p:tav>
                                        <p:tav tm="100000">
                                          <p:val>
                                            <p:strVal val="#ppt_x-0.05"/>
                                          </p:val>
                                        </p:tav>
                                      </p:tavLst>
                                    </p:anim>
                                    <p:anim calcmode="lin" valueType="num">
                                      <p:cBhvr>
                                        <p:cTn id="28" dur="800" decel="100000" fill="hold"/>
                                        <p:tgtEl>
                                          <p:spTgt spid="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pour une image  2" descr="last-300618-5.jpg"/>
          <p:cNvPicPr>
            <a:picLocks noGrp="1" noChangeAspect="1"/>
          </p:cNvPicPr>
          <p:nvPr>
            <p:ph type="pic" sz="quarter" idx="10"/>
          </p:nvPr>
        </p:nvPicPr>
        <p:blipFill>
          <a:blip r:embed="rId2"/>
          <a:stretch>
            <a:fillRect/>
          </a:stretch>
        </p:blipFill>
        <p:spPr>
          <a:xfrm>
            <a:off x="0" y="4269"/>
            <a:ext cx="12190413" cy="6849462"/>
          </a:xfrm>
        </p:spPr>
      </p:pic>
    </p:spTree>
  </p:cSld>
  <p:clrMapOvr>
    <a:masterClrMapping/>
  </p:clrMapOvr>
  <p:transition spd="med" advTm="30000">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avec un coin du même côté 3"/>
          <p:cNvSpPr/>
          <p:nvPr/>
        </p:nvSpPr>
        <p:spPr>
          <a:xfrm>
            <a:off x="737356" y="214290"/>
            <a:ext cx="10634690" cy="1071570"/>
          </a:xfrm>
          <a:prstGeom prst="round2Same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5400" b="1" dirty="0" smtClean="0">
                <a:latin typeface="Traditional Arabic" pitchFamily="18" charset="-78"/>
                <a:cs typeface="Traditional Arabic" pitchFamily="18" charset="-78"/>
              </a:rPr>
              <a:t>المحاضرة 09: كارل ماركس وإسقاطاته في المجال التربوي</a:t>
            </a:r>
            <a:endParaRPr lang="ar-SA" sz="5400" b="1" dirty="0">
              <a:solidFill>
                <a:schemeClr val="bg1"/>
              </a:solidFill>
              <a:latin typeface="Traditional Arabic" pitchFamily="18" charset="-78"/>
              <a:cs typeface="Traditional Arabic" pitchFamily="18" charset="-78"/>
            </a:endParaRPr>
          </a:p>
        </p:txBody>
      </p:sp>
      <p:pic>
        <p:nvPicPr>
          <p:cNvPr id="8" name="Image 7" descr="natrue_walk.jpg"/>
          <p:cNvPicPr>
            <a:picLocks noChangeAspect="1"/>
          </p:cNvPicPr>
          <p:nvPr/>
        </p:nvPicPr>
        <p:blipFill>
          <a:blip r:embed="rId2"/>
          <a:stretch>
            <a:fillRect/>
          </a:stretch>
        </p:blipFill>
        <p:spPr>
          <a:xfrm>
            <a:off x="380166" y="1643050"/>
            <a:ext cx="11287204" cy="50006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30000">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par>
                                <p:cTn id="21" presetID="9" presetClass="entr" presetSubtype="0" fill="hold" nodeType="with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306764_513790645306139_80541800_n"/>
          <p:cNvPicPr>
            <a:picLocks noChangeAspect="1" noChangeArrowheads="1"/>
          </p:cNvPicPr>
          <p:nvPr/>
        </p:nvPicPr>
        <p:blipFill>
          <a:blip r:embed="rId2"/>
          <a:stretch>
            <a:fillRect/>
          </a:stretch>
        </p:blipFill>
        <p:spPr bwMode="auto">
          <a:xfrm>
            <a:off x="0" y="447"/>
            <a:ext cx="12190413" cy="6857106"/>
          </a:xfrm>
          <a:prstGeom prst="rect">
            <a:avLst/>
          </a:prstGeom>
          <a:ln>
            <a:noFill/>
          </a:ln>
          <a:effectLst>
            <a:outerShdw blurRad="292100" dist="139700" dir="2700000" algn="tl" rotWithShape="0">
              <a:srgbClr val="333333">
                <a:alpha val="65000"/>
              </a:srgbClr>
            </a:outerShdw>
          </a:effectLst>
        </p:spPr>
      </p:pic>
      <p:sp>
        <p:nvSpPr>
          <p:cNvPr id="4" name="Arrondir un rectangle à un seul coin 3"/>
          <p:cNvSpPr/>
          <p:nvPr/>
        </p:nvSpPr>
        <p:spPr>
          <a:xfrm>
            <a:off x="-334214" y="5143512"/>
            <a:ext cx="4000528" cy="767578"/>
          </a:xfrm>
          <a:prstGeom prst="round1Rect">
            <a:avLst/>
          </a:prstGeom>
          <a:no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4800" b="1" dirty="0" smtClean="0">
                <a:latin typeface="Simplified Arabic" pitchFamily="18" charset="-78"/>
                <a:cs typeface="Simplified Arabic" pitchFamily="18" charset="-78"/>
              </a:rPr>
              <a:t>كارل ماركس</a:t>
            </a:r>
            <a:endParaRPr lang="fr-FR" sz="4800" dirty="0">
              <a:solidFill>
                <a:schemeClr val="tx1"/>
              </a:solidFill>
              <a:latin typeface="Simplified Arabic" pitchFamily="18" charset="-78"/>
              <a:cs typeface="Simplified Arabic" pitchFamily="18" charset="-78"/>
            </a:endParaRPr>
          </a:p>
        </p:txBody>
      </p:sp>
    </p:spTree>
  </p:cSld>
  <p:clrMapOvr>
    <a:masterClrMapping/>
  </p:clrMapOvr>
  <p:transition spd="med" advTm="30000">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9" presetClass="exit" presetSubtype="10" fill="hold" nodeType="clickEffect">
                                  <p:stCondLst>
                                    <p:cond delay="0"/>
                                  </p:stCondLst>
                                  <p:childTnLst>
                                    <p:anim calcmode="lin" valueType="num">
                                      <p:cBhvr>
                                        <p:cTn id="13" dur="5000"/>
                                        <p:tgtEl>
                                          <p:spTgt spid="8"/>
                                        </p:tgtEl>
                                        <p:attrNameLst>
                                          <p:attrName>ppt_h</p:attrName>
                                        </p:attrNameLst>
                                      </p:cBhvr>
                                      <p:tavLst>
                                        <p:tav tm="0">
                                          <p:val>
                                            <p:strVal val="ppt_h"/>
                                          </p:val>
                                        </p:tav>
                                        <p:tav tm="100000">
                                          <p:val>
                                            <p:strVal val="ppt_h"/>
                                          </p:val>
                                        </p:tav>
                                      </p:tavLst>
                                    </p:anim>
                                    <p:anim calcmode="lin" valueType="num">
                                      <p:cBhvr>
                                        <p:cTn id="14" dur="5000"/>
                                        <p:tgtEl>
                                          <p:spTgt spid="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15"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ndir un rectangle à un seul coin 3"/>
          <p:cNvSpPr/>
          <p:nvPr/>
        </p:nvSpPr>
        <p:spPr>
          <a:xfrm>
            <a:off x="3119263" y="357166"/>
            <a:ext cx="8159844" cy="767578"/>
          </a:xfrm>
          <a:prstGeom prst="round1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rtl="1"/>
            <a:r>
              <a:rPr lang="ar-DZ" sz="3600" b="1" dirty="0" smtClean="0">
                <a:latin typeface="Simplified Arabic" pitchFamily="18" charset="-78"/>
                <a:cs typeface="Simplified Arabic" pitchFamily="18" charset="-78"/>
              </a:rPr>
              <a:t>9- كارل ماركس (1818-1883):</a:t>
            </a:r>
            <a:endParaRPr lang="fr-FR" sz="3600" b="1" dirty="0">
              <a:latin typeface="Simplified Arabic" pitchFamily="18" charset="-78"/>
              <a:cs typeface="Simplified Arabic" pitchFamily="18" charset="-78"/>
            </a:endParaRPr>
          </a:p>
        </p:txBody>
      </p:sp>
      <p:sp>
        <p:nvSpPr>
          <p:cNvPr id="6" name="Arrondir un rectangle avec un coin diagonal 5"/>
          <p:cNvSpPr/>
          <p:nvPr/>
        </p:nvSpPr>
        <p:spPr>
          <a:xfrm>
            <a:off x="665918" y="1571612"/>
            <a:ext cx="10215634" cy="5000660"/>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441325" algn="just" rtl="1">
              <a:lnSpc>
                <a:spcPct val="150000"/>
              </a:lnSpc>
            </a:pPr>
            <a:r>
              <a:rPr lang="ar-DZ" sz="2900" dirty="0" smtClean="0">
                <a:latin typeface="Simplified Arabic" pitchFamily="18" charset="-78"/>
                <a:cs typeface="Simplified Arabic" pitchFamily="18" charset="-78"/>
              </a:rPr>
              <a:t>كارل </a:t>
            </a:r>
            <a:r>
              <a:rPr lang="ar-DZ" sz="2900" dirty="0" err="1" smtClean="0">
                <a:latin typeface="Simplified Arabic" pitchFamily="18" charset="-78"/>
                <a:cs typeface="Simplified Arabic" pitchFamily="18" charset="-78"/>
              </a:rPr>
              <a:t>هينريك</a:t>
            </a:r>
            <a:r>
              <a:rPr lang="ar-DZ" sz="2900" dirty="0" smtClean="0">
                <a:latin typeface="Simplified Arabic" pitchFamily="18" charset="-78"/>
                <a:cs typeface="Simplified Arabic" pitchFamily="18" charset="-78"/>
              </a:rPr>
              <a:t> ماركس، ولد في 5 مايو 1818 في مقاطعة الراين في </a:t>
            </a:r>
            <a:r>
              <a:rPr lang="ar-DZ" sz="2900" dirty="0" err="1" smtClean="0">
                <a:latin typeface="Simplified Arabic" pitchFamily="18" charset="-78"/>
                <a:cs typeface="Simplified Arabic" pitchFamily="18" charset="-78"/>
              </a:rPr>
              <a:t>ترير</a:t>
            </a:r>
            <a:r>
              <a:rPr lang="ar-DZ" sz="2900" dirty="0" smtClean="0">
                <a:latin typeface="Simplified Arabic" pitchFamily="18" charset="-78"/>
                <a:cs typeface="Simplified Arabic" pitchFamily="18" charset="-78"/>
              </a:rPr>
              <a:t> في بروسيا (ألمانيا حاليًا) وتوفي في 14 مارس 1883 في لندن في بريطانيا. </a:t>
            </a:r>
          </a:p>
          <a:p>
            <a:pPr indent="441325" algn="just" rtl="1">
              <a:lnSpc>
                <a:spcPct val="150000"/>
              </a:lnSpc>
            </a:pPr>
            <a:r>
              <a:rPr lang="ar-DZ" sz="2900" dirty="0" smtClean="0">
                <a:latin typeface="Simplified Arabic" pitchFamily="18" charset="-78"/>
                <a:cs typeface="Simplified Arabic" pitchFamily="18" charset="-78"/>
              </a:rPr>
              <a:t>ماركس من أسرة يهودية ألمانية واعتبر من أهم المنظرين الذين كان لهم فضل في نشأة علم الاجتماع من خلال تفسيره بأن الظواهر الاجتماعي لا تسير بطريقة عفوية أو تلقائية، وإنما بتأثير عوامل وقوانين تؤثر فيها، وكرس ماركس حياته لفحص ودراسة الإنسان في علاقته على المجتمع، وهذا الإنسان قابل للتطور والتحول لكن في إطار الجماعات والطبقات.</a:t>
            </a:r>
          </a:p>
        </p:txBody>
      </p:sp>
      <p:cxnSp>
        <p:nvCxnSpPr>
          <p:cNvPr id="10" name="Connecteur en angle 9"/>
          <p:cNvCxnSpPr/>
          <p:nvPr/>
        </p:nvCxnSpPr>
        <p:spPr>
          <a:xfrm flipH="1">
            <a:off x="10810114" y="785794"/>
            <a:ext cx="383993" cy="936104"/>
          </a:xfrm>
          <a:prstGeom prst="bentConnector3">
            <a:avLst>
              <a:gd name="adj1" fmla="val -79366"/>
            </a:avLst>
          </a:prstGeom>
          <a:ln w="57150">
            <a:solidFill>
              <a:srgbClr val="C00000"/>
            </a:solidFill>
            <a:headEnd type="none" w="med" len="med"/>
            <a:tailEnd type="none" w="med" len="med"/>
          </a:ln>
          <a:effectLst>
            <a:glow rad="2286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11" name="Organigramme : Connecteur 10"/>
          <p:cNvSpPr/>
          <p:nvPr/>
        </p:nvSpPr>
        <p:spPr>
          <a:xfrm>
            <a:off x="10452924" y="142873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par>
                          <p:cTn id="10" fill="hold">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1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fade">
                                      <p:cBhvr>
                                        <p:cTn id="16" dur="1000"/>
                                        <p:tgtEl>
                                          <p:spTgt spid="10"/>
                                        </p:tgtEl>
                                      </p:cBhvr>
                                    </p:animEffect>
                                  </p:childTnLst>
                                </p:cTn>
                              </p:par>
                            </p:childTnLst>
                          </p:cTn>
                        </p:par>
                        <p:par>
                          <p:cTn id="17" fill="hold">
                            <p:stCondLst>
                              <p:cond delay="2000"/>
                            </p:stCondLst>
                            <p:childTnLst>
                              <p:par>
                                <p:cTn id="18" presetID="18" presetClass="entr" presetSubtype="12" fill="hold" grpId="0" nodeType="afterEffect">
                                  <p:stCondLst>
                                    <p:cond delay="500"/>
                                  </p:stCondLst>
                                  <p:childTnLst>
                                    <p:set>
                                      <p:cBhvr>
                                        <p:cTn id="19" dur="1" fill="hold">
                                          <p:stCondLst>
                                            <p:cond delay="0"/>
                                          </p:stCondLst>
                                        </p:cTn>
                                        <p:tgtEl>
                                          <p:spTgt spid="6"/>
                                        </p:tgtEl>
                                        <p:attrNameLst>
                                          <p:attrName>style.visibility</p:attrName>
                                        </p:attrNameLst>
                                      </p:cBhvr>
                                      <p:to>
                                        <p:strVal val="visible"/>
                                      </p:to>
                                    </p:set>
                                    <p:animEffect transition="in" filter="strips(downLeft)">
                                      <p:cBhvr>
                                        <p:cTn id="20" dur="2000"/>
                                        <p:tgtEl>
                                          <p:spTgt spid="6"/>
                                        </p:tgtEl>
                                      </p:cBhvr>
                                    </p:animEffect>
                                  </p:childTnLst>
                                </p:cTn>
                              </p:par>
                            </p:childTnLst>
                          </p:cTn>
                        </p:par>
                        <p:par>
                          <p:cTn id="21" fill="hold">
                            <p:stCondLst>
                              <p:cond delay="4500"/>
                            </p:stCondLst>
                            <p:childTnLst>
                              <p:par>
                                <p:cTn id="22" presetID="9" presetClass="entr" presetSubtype="0"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09256" y="500042"/>
            <a:ext cx="7323980" cy="5929354"/>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indent="361950" algn="just" rtl="1">
              <a:lnSpc>
                <a:spcPct val="150000"/>
              </a:lnSpc>
            </a:pPr>
            <a:r>
              <a:rPr lang="ar-DZ" sz="3200" dirty="0" smtClean="0">
                <a:latin typeface="Simplified Arabic" pitchFamily="18" charset="-78"/>
                <a:cs typeface="Simplified Arabic" pitchFamily="18" charset="-78"/>
              </a:rPr>
              <a:t>كارل ماركس رجل ثوري وعالم اجتماع ومؤرخ واقتصادي، نشر مع فريدريك </a:t>
            </a:r>
            <a:r>
              <a:rPr lang="ar-DZ" sz="3200" dirty="0" err="1" smtClean="0">
                <a:latin typeface="Simplified Arabic" pitchFamily="18" charset="-78"/>
                <a:cs typeface="Simplified Arabic" pitchFamily="18" charset="-78"/>
              </a:rPr>
              <a:t>إنجلز</a:t>
            </a:r>
            <a:r>
              <a:rPr lang="ar-DZ" sz="3200" dirty="0" smtClean="0">
                <a:latin typeface="Simplified Arabic" pitchFamily="18" charset="-78"/>
                <a:cs typeface="Simplified Arabic" pitchFamily="18" charset="-78"/>
              </a:rPr>
              <a:t> بيان الحزب الشيوعي المعروف بالبيان الشيوعي الذي يعد المنشور الأكثر شهرة في تاريخ الحركة الاشتراكية، بالإضافة إلى ذلك ألف ماركس كتاب (رأس المال) وهو أهم كتاب في الحركة الاشتراكية. شكلت هذه المؤلفات وغيرها من كتابات ماركس </a:t>
            </a:r>
            <a:r>
              <a:rPr lang="ar-DZ" sz="3200" dirty="0" err="1" smtClean="0">
                <a:latin typeface="Simplified Arabic" pitchFamily="18" charset="-78"/>
                <a:cs typeface="Simplified Arabic" pitchFamily="18" charset="-78"/>
              </a:rPr>
              <a:t>وإنجلز</a:t>
            </a:r>
            <a:r>
              <a:rPr lang="ar-DZ" sz="3200" dirty="0" smtClean="0">
                <a:latin typeface="Simplified Arabic" pitchFamily="18" charset="-78"/>
                <a:cs typeface="Simplified Arabic" pitchFamily="18" charset="-78"/>
              </a:rPr>
              <a:t> أساسات فكر الماركسية ومعتقدها.</a:t>
            </a:r>
            <a:endParaRPr lang="fr-FR" sz="2800" dirty="0" smtClean="0">
              <a:latin typeface="Simplified Arabic" pitchFamily="18" charset="-78"/>
              <a:cs typeface="Simplified Arabic" pitchFamily="18" charset="-78"/>
            </a:endParaRPr>
          </a:p>
        </p:txBody>
      </p:sp>
      <p:sp>
        <p:nvSpPr>
          <p:cNvPr id="7" name="Organigramme : Connecteur 6"/>
          <p:cNvSpPr/>
          <p:nvPr/>
        </p:nvSpPr>
        <p:spPr>
          <a:xfrm>
            <a:off x="11238742" y="35716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8" name="Image 7" descr="natrue_walk.jpg"/>
          <p:cNvPicPr>
            <a:picLocks noChangeAspect="1"/>
          </p:cNvPicPr>
          <p:nvPr/>
        </p:nvPicPr>
        <p:blipFill>
          <a:blip r:embed="rId2"/>
          <a:srcRect l="14838"/>
          <a:stretch>
            <a:fillRect/>
          </a:stretch>
        </p:blipFill>
        <p:spPr>
          <a:xfrm>
            <a:off x="380166" y="642918"/>
            <a:ext cx="3474030" cy="585791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med" advTm="60000">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par>
                                <p:cTn id="12" presetID="9" presetClass="entr" presetSubtype="0" fill="hold" nodeType="withEffect">
                                  <p:stCondLst>
                                    <p:cond delay="50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rrondir un rectangle avec un coin diagonal 4"/>
          <p:cNvSpPr/>
          <p:nvPr/>
        </p:nvSpPr>
        <p:spPr>
          <a:xfrm>
            <a:off x="4309256" y="642918"/>
            <a:ext cx="7323982"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just" rtl="1">
              <a:lnSpc>
                <a:spcPct val="150000"/>
              </a:lnSpc>
            </a:pPr>
            <a:r>
              <a:rPr lang="ar-DZ" sz="3200" dirty="0" smtClean="0">
                <a:latin typeface="Simplified Arabic" pitchFamily="18" charset="-78"/>
                <a:cs typeface="Simplified Arabic" pitchFamily="18" charset="-78"/>
              </a:rPr>
              <a:t>ولقد ركز على عدة مفاهيم مثل الصراع والقوة... الخ، فالصراع عنده نشأ بين الجماعات والطبقات وبين الأفراد نتيجة للاختلاف في المصالح بينهم من ناحية، ونتيجة لأن البعض يحاولون الوصول إلى أهدافهم وأغراضهم الخاصة من خلال استخدامهم للبعض الآخر كوسيلة للوصول إلى ما يهدفون إليه من ناحية أخرى</a:t>
            </a:r>
            <a:r>
              <a:rPr lang="ar-SA" sz="3200" dirty="0" smtClean="0">
                <a:latin typeface="Simplified Arabic" pitchFamily="18" charset="-78"/>
                <a:cs typeface="Simplified Arabic" pitchFamily="18" charset="-78"/>
              </a:rPr>
              <a:t>.</a:t>
            </a:r>
            <a:endParaRPr lang="fr-FR" sz="3200" b="1"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pic>
        <p:nvPicPr>
          <p:cNvPr id="4" name="Image 3" descr="téléchargement (1).jpg"/>
          <p:cNvPicPr>
            <a:picLocks noChangeAspect="1"/>
          </p:cNvPicPr>
          <p:nvPr/>
        </p:nvPicPr>
        <p:blipFill>
          <a:blip r:embed="rId2"/>
          <a:stretch>
            <a:fillRect/>
          </a:stretch>
        </p:blipFill>
        <p:spPr>
          <a:xfrm>
            <a:off x="308728" y="928670"/>
            <a:ext cx="3643338" cy="5286412"/>
          </a:xfrm>
          <a:prstGeom prst="rect">
            <a:avLst/>
          </a:prstGeom>
        </p:spPr>
      </p:pic>
    </p:spTree>
  </p:cSld>
  <p:clrMapOvr>
    <a:masterClrMapping/>
  </p:clrMapOvr>
  <p:transition spd="med" advTm="6000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18" presetClass="entr" presetSubtype="12"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strips(downLeft)">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edg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téléchargement (1).jpg"/>
          <p:cNvPicPr>
            <a:picLocks noChangeAspect="1"/>
          </p:cNvPicPr>
          <p:nvPr/>
        </p:nvPicPr>
        <p:blipFill>
          <a:blip r:embed="rId2" cstate="print"/>
          <a:stretch>
            <a:fillRect/>
          </a:stretch>
        </p:blipFill>
        <p:spPr>
          <a:xfrm>
            <a:off x="237290" y="857232"/>
            <a:ext cx="3143272" cy="5357850"/>
          </a:xfrm>
          <a:prstGeom prst="rect">
            <a:avLst/>
          </a:prstGeom>
        </p:spPr>
      </p:pic>
      <p:sp>
        <p:nvSpPr>
          <p:cNvPr id="6" name="Arrondir un rectangle avec un coin diagonal 5"/>
          <p:cNvSpPr/>
          <p:nvPr/>
        </p:nvSpPr>
        <p:spPr>
          <a:xfrm>
            <a:off x="3594876" y="642918"/>
            <a:ext cx="8038362" cy="5666402"/>
          </a:xfrm>
          <a:prstGeom prst="round2DiagRect">
            <a:avLst>
              <a:gd name="adj1" fmla="val 16667"/>
              <a:gd name="adj2" fmla="val 0"/>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just" rtl="1">
              <a:lnSpc>
                <a:spcPct val="150000"/>
              </a:lnSpc>
            </a:pPr>
            <a:r>
              <a:rPr lang="ar-DZ" sz="3200" dirty="0" smtClean="0">
                <a:latin typeface="Simplified Arabic" pitchFamily="18" charset="-78"/>
                <a:cs typeface="Simplified Arabic" pitchFamily="18" charset="-78"/>
              </a:rPr>
              <a:t>كما يمثل مفهوم القوة مفهوما مركزيا في </a:t>
            </a:r>
            <a:r>
              <a:rPr lang="ar-DZ" sz="3200" dirty="0" err="1" smtClean="0">
                <a:latin typeface="Simplified Arabic" pitchFamily="18" charset="-78"/>
                <a:cs typeface="Simplified Arabic" pitchFamily="18" charset="-78"/>
              </a:rPr>
              <a:t>طروحاته</a:t>
            </a:r>
            <a:r>
              <a:rPr lang="ar-DZ" sz="3200" dirty="0" smtClean="0">
                <a:latin typeface="Simplified Arabic" pitchFamily="18" charset="-78"/>
                <a:cs typeface="Simplified Arabic" pitchFamily="18" charset="-78"/>
              </a:rPr>
              <a:t> وتتجسد وجوديا بالطبقات الاجتماعية، ويفترض أن مواقع الأفراد والجماعات من ملكية وسائل الإنتاج يحدد وضعهم الاجتماعي في بناء القوة داخل المجتمع، أي أن القوة في المجتمع هي امتلاك وسائل الإنتاج، ومؤشر التصنيف في طبقات هذا المجتمع مرتبط أساسا بمفهوم القوة والذي تسيطر عليه طبقة البورجوازيين التي تمتلك كل الوسائل</a:t>
            </a:r>
            <a:r>
              <a:rPr lang="ar-SA" sz="3200" dirty="0" smtClean="0">
                <a:latin typeface="Simplified Arabic" pitchFamily="18" charset="-78"/>
                <a:cs typeface="Simplified Arabic" pitchFamily="18" charset="-78"/>
              </a:rPr>
              <a:t>.</a:t>
            </a:r>
            <a:endParaRPr lang="fr-FR" sz="3200" b="1" dirty="0">
              <a:latin typeface="Simplified Arabic" pitchFamily="18" charset="-78"/>
              <a:cs typeface="Simplified Arabic" pitchFamily="18" charset="-78"/>
            </a:endParaRPr>
          </a:p>
        </p:txBody>
      </p:sp>
      <p:sp>
        <p:nvSpPr>
          <p:cNvPr id="7" name="Organigramme : Connecteur 6"/>
          <p:cNvSpPr/>
          <p:nvPr/>
        </p:nvSpPr>
        <p:spPr>
          <a:xfrm>
            <a:off x="11310183" y="500046"/>
            <a:ext cx="509855" cy="481653"/>
          </a:xfrm>
          <a:prstGeom prst="flowChartConnector">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Tree>
  </p:cSld>
  <p:clrMapOvr>
    <a:masterClrMapping/>
  </p:clrMapOvr>
  <p:transition spd="med" advTm="60000">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par>
                          <p:cTn id="8" fill="hold">
                            <p:stCondLst>
                              <p:cond delay="2000"/>
                            </p:stCondLst>
                            <p:childTnLst>
                              <p:par>
                                <p:cTn id="9" presetID="18" presetClass="entr" presetSubtype="12" fill="hold" grpId="0" nodeType="afterEffect">
                                  <p:stCondLst>
                                    <p:cond delay="500"/>
                                  </p:stCondLst>
                                  <p:childTnLst>
                                    <p:set>
                                      <p:cBhvr>
                                        <p:cTn id="10" dur="1" fill="hold">
                                          <p:stCondLst>
                                            <p:cond delay="0"/>
                                          </p:stCondLst>
                                        </p:cTn>
                                        <p:tgtEl>
                                          <p:spTgt spid="6"/>
                                        </p:tgtEl>
                                        <p:attrNameLst>
                                          <p:attrName>style.visibility</p:attrName>
                                        </p:attrNameLst>
                                      </p:cBhvr>
                                      <p:to>
                                        <p:strVal val="visible"/>
                                      </p:to>
                                    </p:set>
                                    <p:animEffect transition="in" filter="strips(downLeft)">
                                      <p:cBhvr>
                                        <p:cTn id="11" dur="2000"/>
                                        <p:tgtEl>
                                          <p:spTgt spid="6"/>
                                        </p:tgtEl>
                                      </p:cBhvr>
                                    </p:animEffect>
                                  </p:childTnLst>
                                </p:cTn>
                              </p:par>
                            </p:childTnLst>
                          </p:cTn>
                        </p:par>
                        <p:par>
                          <p:cTn id="12" fill="hold">
                            <p:stCondLst>
                              <p:cond delay="4500"/>
                            </p:stCondLst>
                            <p:childTnLst>
                              <p:par>
                                <p:cTn id="13" presetID="9"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3465</TotalTime>
  <Words>712</Words>
  <Application>Microsoft Office PowerPoint</Application>
  <PresentationFormat>Personnalisé</PresentationFormat>
  <Paragraphs>24</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Rotonde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creator>Unknown Creator</dc:creator>
  <cp:lastModifiedBy>Raed-inf</cp:lastModifiedBy>
  <cp:revision>400</cp:revision>
  <dcterms:created xsi:type="dcterms:W3CDTF">2019-10-06T17:17:35Z</dcterms:created>
  <dcterms:modified xsi:type="dcterms:W3CDTF">2022-09-07T19:08:34Z</dcterms:modified>
</cp:coreProperties>
</file>