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7" r:id="rId2"/>
    <p:sldId id="258" r:id="rId3"/>
    <p:sldId id="259" r:id="rId4"/>
    <p:sldId id="260" r:id="rId5"/>
    <p:sldId id="273" r:id="rId6"/>
    <p:sldId id="274" r:id="rId7"/>
    <p:sldId id="275" r:id="rId8"/>
    <p:sldId id="261" r:id="rId9"/>
    <p:sldId id="262" r:id="rId10"/>
    <p:sldId id="276" r:id="rId11"/>
    <p:sldId id="277" r:id="rId12"/>
    <p:sldId id="278" r:id="rId13"/>
    <p:sldId id="279" r:id="rId14"/>
    <p:sldId id="263" r:id="rId15"/>
    <p:sldId id="272" r:id="rId16"/>
    <p:sldId id="280"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67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F41EE1-B986-4663-839A-B0D0A888E520}" type="datetimeFigureOut">
              <a:rPr lang="fr-FR" smtClean="0"/>
              <a:pPr/>
              <a:t>06/11/2021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ABAD41-EAAB-4413-B739-270BA85C89DE}"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EC84F84-3677-47ED-8E7B-445E695B68B2}" type="slidenum">
              <a:rPr lang="fr-FR" smtClean="0"/>
              <a:pPr/>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DC996461-F254-4102-8B97-E8BE2CD943C7}" type="datetimeFigureOut">
              <a:rPr lang="fr-FR" smtClean="0"/>
              <a:pPr/>
              <a:t>06/11/2021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C996461-F254-4102-8B97-E8BE2CD943C7}" type="datetimeFigureOut">
              <a:rPr lang="fr-FR" smtClean="0"/>
              <a:pPr/>
              <a:t>06/11/2021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C996461-F254-4102-8B97-E8BE2CD943C7}" type="datetimeFigureOut">
              <a:rPr lang="fr-FR" smtClean="0"/>
              <a:pPr/>
              <a:t>06/11/2021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C996461-F254-4102-8B97-E8BE2CD943C7}" type="datetimeFigureOut">
              <a:rPr lang="fr-FR" smtClean="0"/>
              <a:pPr/>
              <a:t>06/11/2021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C996461-F254-4102-8B97-E8BE2CD943C7}" type="datetimeFigureOut">
              <a:rPr lang="fr-FR" smtClean="0"/>
              <a:pPr/>
              <a:t>06/11/2021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C996461-F254-4102-8B97-E8BE2CD943C7}" type="datetimeFigureOut">
              <a:rPr lang="fr-FR" smtClean="0"/>
              <a:pPr/>
              <a:t>06/11/2021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C996461-F254-4102-8B97-E8BE2CD943C7}" type="datetimeFigureOut">
              <a:rPr lang="fr-FR" smtClean="0"/>
              <a:pPr/>
              <a:t>06/11/2021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DC996461-F254-4102-8B97-E8BE2CD943C7}" type="datetimeFigureOut">
              <a:rPr lang="fr-FR" smtClean="0"/>
              <a:pPr/>
              <a:t>06/11/2021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C996461-F254-4102-8B97-E8BE2CD943C7}" type="datetimeFigureOut">
              <a:rPr lang="fr-FR" smtClean="0"/>
              <a:pPr/>
              <a:t>06/11/2021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C996461-F254-4102-8B97-E8BE2CD943C7}" type="datetimeFigureOut">
              <a:rPr lang="fr-FR" smtClean="0"/>
              <a:pPr/>
              <a:t>06/11/2021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C996461-F254-4102-8B97-E8BE2CD943C7}" type="datetimeFigureOut">
              <a:rPr lang="fr-FR" smtClean="0"/>
              <a:pPr/>
              <a:t>06/11/2021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996461-F254-4102-8B97-E8BE2CD943C7}" type="datetimeFigureOut">
              <a:rPr lang="fr-FR" smtClean="0"/>
              <a:pPr/>
              <a:t>06/11/2021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BD76ED-61AE-4BEF-BA35-EFD767EDF440}"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214554"/>
            <a:ext cx="7772400" cy="1470025"/>
          </a:xfrm>
        </p:spPr>
        <p:txBody>
          <a:bodyPr/>
          <a:lstStyle/>
          <a:p>
            <a:r>
              <a:rPr lang="ar-DZ" dirty="0" smtClean="0"/>
              <a:t>محاضرات الموازنة التقديرية</a:t>
            </a:r>
            <a:endParaRPr lang="fr-FR" dirty="0"/>
          </a:p>
        </p:txBody>
      </p:sp>
      <p:sp>
        <p:nvSpPr>
          <p:cNvPr id="3" name="Sous-titre 2"/>
          <p:cNvSpPr>
            <a:spLocks noGrp="1"/>
          </p:cNvSpPr>
          <p:nvPr>
            <p:ph type="subTitle" idx="1"/>
          </p:nvPr>
        </p:nvSpPr>
        <p:spPr/>
        <p:txBody>
          <a:bodyPr/>
          <a:lstStyle/>
          <a:p>
            <a:r>
              <a:rPr lang="ar-DZ" dirty="0" smtClean="0"/>
              <a:t>طلبة السنة الثالثة محاسبة وجباية</a:t>
            </a:r>
          </a:p>
          <a:p>
            <a:r>
              <a:rPr lang="ar-DZ" dirty="0" smtClean="0"/>
              <a:t>الاستاذة زعرور نعيمة</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tx2">
              <a:lumMod val="20000"/>
              <a:lumOff val="80000"/>
            </a:schemeClr>
          </a:solidFill>
        </p:spPr>
        <p:txBody>
          <a:bodyPr>
            <a:normAutofit fontScale="90000"/>
          </a:bodyPr>
          <a:lstStyle/>
          <a:p>
            <a:r>
              <a:rPr lang="ar-DZ" b="1" dirty="0" smtClean="0"/>
              <a:t>مثال</a:t>
            </a:r>
            <a:r>
              <a:rPr lang="ar-DZ" dirty="0" smtClean="0"/>
              <a:t>: البيانات التالية تمثل مبيعات المؤسسة "أ"</a:t>
            </a:r>
            <a:endParaRPr lang="fr-FR" dirty="0"/>
          </a:p>
        </p:txBody>
      </p:sp>
      <p:graphicFrame>
        <p:nvGraphicFramePr>
          <p:cNvPr id="4" name="Espace réservé du contenu 3"/>
          <p:cNvGraphicFramePr>
            <a:graphicFrameLocks noGrp="1"/>
          </p:cNvGraphicFramePr>
          <p:nvPr>
            <p:ph idx="1"/>
          </p:nvPr>
        </p:nvGraphicFramePr>
        <p:xfrm>
          <a:off x="-2" y="2714620"/>
          <a:ext cx="9072596" cy="1402080"/>
        </p:xfrm>
        <a:graphic>
          <a:graphicData uri="http://schemas.openxmlformats.org/drawingml/2006/table">
            <a:tbl>
              <a:tblPr firstRow="1" bandRow="1">
                <a:tableStyleId>{5C22544A-7EE6-4342-B048-85BDC9FD1C3A}</a:tableStyleId>
              </a:tblPr>
              <a:tblGrid>
                <a:gridCol w="1338847"/>
                <a:gridCol w="1496359"/>
                <a:gridCol w="1575115"/>
                <a:gridCol w="1496359"/>
                <a:gridCol w="1338847"/>
                <a:gridCol w="1827069"/>
              </a:tblGrid>
              <a:tr h="370840">
                <a:tc>
                  <a:txBody>
                    <a:bodyPr/>
                    <a:lstStyle/>
                    <a:p>
                      <a:r>
                        <a:rPr lang="ar-DZ" sz="4000" dirty="0" smtClean="0"/>
                        <a:t>2020</a:t>
                      </a:r>
                      <a:endParaRPr lang="fr-FR" sz="4000" dirty="0"/>
                    </a:p>
                  </a:txBody>
                  <a:tcPr/>
                </a:tc>
                <a:tc>
                  <a:txBody>
                    <a:bodyPr/>
                    <a:lstStyle/>
                    <a:p>
                      <a:r>
                        <a:rPr lang="ar-DZ" sz="4000" dirty="0" smtClean="0"/>
                        <a:t>2019</a:t>
                      </a:r>
                      <a:endParaRPr lang="fr-FR" sz="4000" dirty="0"/>
                    </a:p>
                  </a:txBody>
                  <a:tcPr/>
                </a:tc>
                <a:tc>
                  <a:txBody>
                    <a:bodyPr/>
                    <a:lstStyle/>
                    <a:p>
                      <a:r>
                        <a:rPr lang="ar-DZ" sz="4000" dirty="0" smtClean="0"/>
                        <a:t>2018</a:t>
                      </a:r>
                      <a:endParaRPr lang="fr-FR" sz="4000" dirty="0"/>
                    </a:p>
                  </a:txBody>
                  <a:tcPr/>
                </a:tc>
                <a:tc>
                  <a:txBody>
                    <a:bodyPr/>
                    <a:lstStyle/>
                    <a:p>
                      <a:r>
                        <a:rPr lang="ar-DZ" sz="4000" dirty="0" smtClean="0"/>
                        <a:t>2017</a:t>
                      </a:r>
                      <a:endParaRPr lang="fr-FR" sz="4000" dirty="0"/>
                    </a:p>
                  </a:txBody>
                  <a:tcPr/>
                </a:tc>
                <a:tc>
                  <a:txBody>
                    <a:bodyPr/>
                    <a:lstStyle/>
                    <a:p>
                      <a:r>
                        <a:rPr lang="fr-FR" sz="4000" dirty="0" smtClean="0"/>
                        <a:t>2016</a:t>
                      </a:r>
                      <a:endParaRPr lang="fr-FR" sz="4000" dirty="0"/>
                    </a:p>
                  </a:txBody>
                  <a:tcPr/>
                </a:tc>
                <a:tc>
                  <a:txBody>
                    <a:bodyPr/>
                    <a:lstStyle/>
                    <a:p>
                      <a:r>
                        <a:rPr lang="ar-DZ" sz="4000" dirty="0" smtClean="0"/>
                        <a:t>السنوات</a:t>
                      </a:r>
                      <a:endParaRPr lang="fr-FR" sz="4000" dirty="0"/>
                    </a:p>
                  </a:txBody>
                  <a:tcPr/>
                </a:tc>
              </a:tr>
              <a:tr h="370840">
                <a:tc>
                  <a:txBody>
                    <a:bodyPr/>
                    <a:lstStyle/>
                    <a:p>
                      <a:r>
                        <a:rPr lang="ar-DZ" sz="4000" dirty="0" smtClean="0"/>
                        <a:t>40</a:t>
                      </a:r>
                      <a:endParaRPr lang="fr-FR" sz="4000" dirty="0"/>
                    </a:p>
                  </a:txBody>
                  <a:tcPr/>
                </a:tc>
                <a:tc>
                  <a:txBody>
                    <a:bodyPr/>
                    <a:lstStyle/>
                    <a:p>
                      <a:r>
                        <a:rPr lang="ar-DZ" sz="4000" dirty="0" smtClean="0"/>
                        <a:t>35</a:t>
                      </a:r>
                      <a:endParaRPr lang="fr-FR" sz="4000" dirty="0"/>
                    </a:p>
                  </a:txBody>
                  <a:tcPr/>
                </a:tc>
                <a:tc>
                  <a:txBody>
                    <a:bodyPr/>
                    <a:lstStyle/>
                    <a:p>
                      <a:r>
                        <a:rPr lang="ar-DZ" sz="4000" dirty="0" smtClean="0"/>
                        <a:t>30</a:t>
                      </a:r>
                      <a:endParaRPr lang="fr-FR" sz="4000" dirty="0"/>
                    </a:p>
                  </a:txBody>
                  <a:tcPr/>
                </a:tc>
                <a:tc>
                  <a:txBody>
                    <a:bodyPr/>
                    <a:lstStyle/>
                    <a:p>
                      <a:r>
                        <a:rPr lang="ar-DZ" sz="4000" dirty="0" smtClean="0"/>
                        <a:t>20</a:t>
                      </a:r>
                      <a:endParaRPr lang="fr-FR" sz="4000" dirty="0"/>
                    </a:p>
                  </a:txBody>
                  <a:tcPr/>
                </a:tc>
                <a:tc>
                  <a:txBody>
                    <a:bodyPr/>
                    <a:lstStyle/>
                    <a:p>
                      <a:r>
                        <a:rPr lang="fr-FR" sz="4000" dirty="0" smtClean="0"/>
                        <a:t>18</a:t>
                      </a:r>
                      <a:endParaRPr lang="fr-FR" sz="4000" dirty="0"/>
                    </a:p>
                  </a:txBody>
                  <a:tcPr/>
                </a:tc>
                <a:tc>
                  <a:txBody>
                    <a:bodyPr/>
                    <a:lstStyle/>
                    <a:p>
                      <a:r>
                        <a:rPr lang="ar-DZ" sz="4000" dirty="0" smtClean="0"/>
                        <a:t>المبيعات</a:t>
                      </a:r>
                      <a:endParaRPr lang="fr-FR" sz="4000"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a:solidFill>
            <a:schemeClr val="tx2">
              <a:lumMod val="20000"/>
              <a:lumOff val="80000"/>
            </a:schemeClr>
          </a:solidFill>
        </p:spPr>
        <p:txBody>
          <a:bodyPr/>
          <a:lstStyle/>
          <a:p>
            <a:pPr algn="r" rtl="1"/>
            <a:r>
              <a:rPr lang="ar-DZ" b="1" dirty="0" smtClean="0"/>
              <a:t>المطلوب</a:t>
            </a:r>
            <a:r>
              <a:rPr lang="ar-DZ" dirty="0" smtClean="0"/>
              <a:t>: حساب التنبؤ للسنة القادمة </a:t>
            </a:r>
            <a:r>
              <a:rPr lang="ar-DZ" dirty="0" smtClean="0"/>
              <a:t>(</a:t>
            </a:r>
            <a:r>
              <a:rPr lang="fr-FR" dirty="0" smtClean="0"/>
              <a:t>2021</a:t>
            </a:r>
            <a:r>
              <a:rPr lang="ar-DZ" dirty="0" smtClean="0"/>
              <a:t>) </a:t>
            </a:r>
            <a:r>
              <a:rPr lang="ar-DZ" dirty="0" smtClean="0"/>
              <a:t>باستخدام متوسط متحرك ذي </a:t>
            </a:r>
            <a:r>
              <a:rPr lang="ar-DZ" dirty="0" smtClean="0"/>
              <a:t>فترتين، </a:t>
            </a:r>
            <a:r>
              <a:rPr lang="ar-DZ" dirty="0" smtClean="0"/>
              <a:t>مع </a:t>
            </a:r>
            <a:r>
              <a:rPr lang="ar-DZ" dirty="0" err="1" smtClean="0"/>
              <a:t>اعطاء</a:t>
            </a:r>
            <a:r>
              <a:rPr lang="ar-DZ" dirty="0" smtClean="0"/>
              <a:t> الفترة الأحدث وزن 0.6، الفترة التي تسبقها </a:t>
            </a:r>
            <a:r>
              <a:rPr lang="fr-FR" sz="3600" dirty="0" smtClean="0"/>
              <a:t>0.4</a:t>
            </a:r>
            <a:r>
              <a:rPr lang="ar-DZ" dirty="0" smtClean="0"/>
              <a:t>.</a:t>
            </a:r>
            <a:endParaRPr lang="fr-FR" dirty="0" smtClean="0"/>
          </a:p>
          <a:p>
            <a:pPr algn="r" rtl="1"/>
            <a:r>
              <a:rPr lang="ar-DZ" b="1" dirty="0" smtClean="0"/>
              <a:t>الحل</a:t>
            </a:r>
            <a:r>
              <a:rPr lang="ar-DZ" dirty="0" smtClean="0"/>
              <a:t>:</a:t>
            </a:r>
            <a:endParaRPr lang="fr-FR" dirty="0" smtClean="0"/>
          </a:p>
          <a:p>
            <a:pPr algn="r" rtl="1"/>
            <a:r>
              <a:rPr lang="ar-DZ" b="1" dirty="0" smtClean="0"/>
              <a:t>أولا: حساب المبيعات المتوقعة </a:t>
            </a:r>
            <a:r>
              <a:rPr lang="ar-DZ" b="1" dirty="0" err="1" smtClean="0"/>
              <a:t>بإستخدام</a:t>
            </a:r>
            <a:r>
              <a:rPr lang="ar-DZ" b="1" dirty="0" smtClean="0"/>
              <a:t> متوسط متحرك ذي </a:t>
            </a:r>
            <a:r>
              <a:rPr lang="ar-DZ" b="1" dirty="0" smtClean="0"/>
              <a:t>فترتين</a:t>
            </a:r>
            <a:endParaRPr lang="fr-FR" dirty="0" smtClean="0"/>
          </a:p>
          <a:p>
            <a:pPr algn="r" rtl="1"/>
            <a:r>
              <a:rPr lang="ar-DZ" sz="4000" dirty="0" smtClean="0"/>
              <a:t>بما </a:t>
            </a:r>
            <a:r>
              <a:rPr lang="ar-DZ" sz="4000" dirty="0" smtClean="0"/>
              <a:t>أنه المطلوب المتوسط </a:t>
            </a:r>
            <a:r>
              <a:rPr lang="ar-DZ" sz="4000" dirty="0" smtClean="0"/>
              <a:t>المتحرك فترتين يعنى نبدأ </a:t>
            </a:r>
            <a:r>
              <a:rPr lang="ar-DZ" sz="4000" dirty="0" smtClean="0"/>
              <a:t>من </a:t>
            </a:r>
            <a:r>
              <a:rPr lang="fr-FR" sz="4000" dirty="0" smtClean="0"/>
              <a:t>2018</a:t>
            </a:r>
            <a:r>
              <a:rPr lang="ar-DZ" sz="4000" dirty="0" smtClean="0"/>
              <a:t> </a:t>
            </a:r>
            <a:endParaRPr lang="fr-FR" sz="4000" dirty="0" smtClean="0"/>
          </a:p>
          <a:p>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a:solidFill>
            <a:schemeClr val="tx2">
              <a:lumMod val="20000"/>
              <a:lumOff val="80000"/>
            </a:schemeClr>
          </a:solidFill>
        </p:spPr>
        <p:txBody>
          <a:bodyPr/>
          <a:lstStyle/>
          <a:p>
            <a:pPr algn="l"/>
            <a:r>
              <a:rPr lang="fr-FR" dirty="0" smtClean="0"/>
              <a:t>Y</a:t>
            </a:r>
            <a:r>
              <a:rPr lang="fr-FR" sz="2400" dirty="0" smtClean="0"/>
              <a:t>2018</a:t>
            </a:r>
            <a:r>
              <a:rPr lang="fr-FR" dirty="0" smtClean="0"/>
              <a:t>=(20*0.6)+(18*0.4)</a:t>
            </a:r>
          </a:p>
          <a:p>
            <a:pPr algn="ctr"/>
            <a:r>
              <a:rPr lang="fr-FR" b="1" dirty="0" smtClean="0"/>
              <a:t>Y</a:t>
            </a:r>
            <a:r>
              <a:rPr lang="fr-FR" sz="2400" b="1" dirty="0" smtClean="0"/>
              <a:t>2018</a:t>
            </a:r>
            <a:r>
              <a:rPr lang="fr-FR" b="1" dirty="0" smtClean="0"/>
              <a:t>= 19.2</a:t>
            </a:r>
          </a:p>
          <a:p>
            <a:r>
              <a:rPr lang="fr-FR" dirty="0" smtClean="0"/>
              <a:t>Y</a:t>
            </a:r>
            <a:r>
              <a:rPr lang="fr-FR" sz="2400" dirty="0" smtClean="0"/>
              <a:t>2019</a:t>
            </a:r>
            <a:r>
              <a:rPr lang="fr-FR" dirty="0" smtClean="0"/>
              <a:t>=(30*0.6)+(20*0.4)</a:t>
            </a:r>
            <a:endParaRPr lang="fr-FR" dirty="0" smtClean="0"/>
          </a:p>
          <a:p>
            <a:pPr algn="ctr"/>
            <a:r>
              <a:rPr lang="fr-FR" b="1" dirty="0" smtClean="0"/>
              <a:t>Y</a:t>
            </a:r>
            <a:r>
              <a:rPr lang="fr-FR" sz="2400" b="1" dirty="0" smtClean="0"/>
              <a:t>2019</a:t>
            </a:r>
            <a:r>
              <a:rPr lang="fr-FR" b="1" dirty="0" smtClean="0"/>
              <a:t>=26</a:t>
            </a:r>
          </a:p>
          <a:p>
            <a:r>
              <a:rPr lang="fr-FR" dirty="0" smtClean="0"/>
              <a:t>Y</a:t>
            </a:r>
            <a:r>
              <a:rPr lang="fr-FR" sz="2400" dirty="0" smtClean="0"/>
              <a:t>2020</a:t>
            </a:r>
            <a:r>
              <a:rPr lang="fr-FR" dirty="0" smtClean="0"/>
              <a:t>=(35*0.6)+(30*0.4</a:t>
            </a:r>
            <a:r>
              <a:rPr lang="fr-FR" dirty="0" smtClean="0"/>
              <a:t>)</a:t>
            </a:r>
          </a:p>
          <a:p>
            <a:pPr algn="ctr"/>
            <a:r>
              <a:rPr lang="fr-FR" b="1" dirty="0" smtClean="0"/>
              <a:t>Y</a:t>
            </a:r>
            <a:r>
              <a:rPr lang="fr-FR" sz="2400" b="1" dirty="0" smtClean="0"/>
              <a:t>2020</a:t>
            </a:r>
            <a:r>
              <a:rPr lang="fr-FR" b="1" dirty="0" smtClean="0"/>
              <a:t>=33</a:t>
            </a:r>
          </a:p>
          <a:p>
            <a:r>
              <a:rPr lang="fr-FR" dirty="0" smtClean="0"/>
              <a:t>Y</a:t>
            </a:r>
            <a:r>
              <a:rPr lang="fr-FR" sz="2400" dirty="0" smtClean="0"/>
              <a:t>2021</a:t>
            </a:r>
            <a:r>
              <a:rPr lang="fr-FR" dirty="0" smtClean="0"/>
              <a:t>=(40*0.6)+(35*0.4</a:t>
            </a:r>
            <a:r>
              <a:rPr lang="fr-FR" dirty="0" smtClean="0"/>
              <a:t>)</a:t>
            </a:r>
          </a:p>
          <a:p>
            <a:pPr algn="ctr"/>
            <a:r>
              <a:rPr lang="fr-FR" b="1" dirty="0" smtClean="0"/>
              <a:t>Y</a:t>
            </a:r>
            <a:r>
              <a:rPr lang="fr-FR" sz="2400" b="1" dirty="0" smtClean="0"/>
              <a:t>2021</a:t>
            </a:r>
            <a:r>
              <a:rPr lang="fr-FR" b="1" dirty="0" smtClean="0"/>
              <a:t>= 38</a:t>
            </a:r>
            <a:endParaRPr lang="fr-FR" b="1" dirty="0" smtClean="0"/>
          </a:p>
          <a:p>
            <a:pPr algn="ctr"/>
            <a:endParaRPr lang="fr-FR" b="1" dirty="0" smtClean="0"/>
          </a:p>
          <a:p>
            <a:pPr algn="ctr"/>
            <a:endParaRPr lang="fr-FR" b="1" dirty="0" smtClean="0"/>
          </a:p>
          <a:p>
            <a:pPr algn="ctr"/>
            <a:endParaRPr lang="fr-FR"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50"/>
            <a:ext cx="8229600" cy="1143000"/>
          </a:xfrm>
          <a:solidFill>
            <a:schemeClr val="tx2">
              <a:lumMod val="20000"/>
              <a:lumOff val="80000"/>
            </a:schemeClr>
          </a:solidFill>
        </p:spPr>
        <p:txBody>
          <a:bodyPr>
            <a:normAutofit fontScale="90000"/>
          </a:bodyPr>
          <a:lstStyle/>
          <a:p>
            <a:r>
              <a:rPr lang="ar-DZ" b="1" dirty="0" smtClean="0"/>
              <a:t>ثانيا: إعداد جدول المبيعات المقدرة لسنة 2019</a:t>
            </a:r>
            <a:r>
              <a:rPr lang="fr-FR" dirty="0" smtClean="0"/>
              <a:t/>
            </a:r>
            <a:br>
              <a:rPr lang="fr-FR" dirty="0" smtClean="0"/>
            </a:br>
            <a:endParaRPr lang="fr-FR" dirty="0"/>
          </a:p>
        </p:txBody>
      </p:sp>
      <p:graphicFrame>
        <p:nvGraphicFramePr>
          <p:cNvPr id="4" name="Espace réservé du contenu 3"/>
          <p:cNvGraphicFramePr>
            <a:graphicFrameLocks noGrp="1"/>
          </p:cNvGraphicFramePr>
          <p:nvPr>
            <p:ph idx="1"/>
          </p:nvPr>
        </p:nvGraphicFramePr>
        <p:xfrm>
          <a:off x="457200" y="2816546"/>
          <a:ext cx="8686797" cy="2225040"/>
        </p:xfrm>
        <a:graphic>
          <a:graphicData uri="http://schemas.openxmlformats.org/drawingml/2006/table">
            <a:tbl>
              <a:tblPr firstRow="1" bandRow="1">
                <a:tableStyleId>{5C22544A-7EE6-4342-B048-85BDC9FD1C3A}</a:tableStyleId>
              </a:tblPr>
              <a:tblGrid>
                <a:gridCol w="1240971"/>
                <a:gridCol w="1240971"/>
                <a:gridCol w="1240971"/>
                <a:gridCol w="1240971"/>
                <a:gridCol w="1240971"/>
                <a:gridCol w="1053217"/>
                <a:gridCol w="1428725"/>
              </a:tblGrid>
              <a:tr h="370840">
                <a:tc>
                  <a:txBody>
                    <a:bodyPr/>
                    <a:lstStyle/>
                    <a:p>
                      <a:r>
                        <a:rPr lang="ar-DZ" sz="3200" dirty="0" smtClean="0"/>
                        <a:t>2021</a:t>
                      </a:r>
                      <a:endParaRPr lang="fr-FR" sz="3200" dirty="0"/>
                    </a:p>
                  </a:txBody>
                  <a:tcPr/>
                </a:tc>
                <a:tc>
                  <a:txBody>
                    <a:bodyPr/>
                    <a:lstStyle/>
                    <a:p>
                      <a:r>
                        <a:rPr lang="ar-DZ" sz="3200" dirty="0" smtClean="0"/>
                        <a:t>2020</a:t>
                      </a:r>
                      <a:endParaRPr lang="fr-FR" sz="3200" dirty="0"/>
                    </a:p>
                  </a:txBody>
                  <a:tcPr/>
                </a:tc>
                <a:tc>
                  <a:txBody>
                    <a:bodyPr/>
                    <a:lstStyle/>
                    <a:p>
                      <a:r>
                        <a:rPr lang="ar-DZ" sz="3200" dirty="0" smtClean="0"/>
                        <a:t>2019</a:t>
                      </a:r>
                      <a:endParaRPr lang="fr-FR" sz="3200" dirty="0"/>
                    </a:p>
                  </a:txBody>
                  <a:tcPr/>
                </a:tc>
                <a:tc>
                  <a:txBody>
                    <a:bodyPr/>
                    <a:lstStyle/>
                    <a:p>
                      <a:r>
                        <a:rPr lang="ar-DZ" sz="3200" dirty="0" smtClean="0"/>
                        <a:t>2018</a:t>
                      </a:r>
                      <a:endParaRPr lang="fr-FR" sz="3200" dirty="0"/>
                    </a:p>
                  </a:txBody>
                  <a:tcPr/>
                </a:tc>
                <a:tc>
                  <a:txBody>
                    <a:bodyPr/>
                    <a:lstStyle/>
                    <a:p>
                      <a:r>
                        <a:rPr lang="ar-DZ" sz="3200" dirty="0" smtClean="0"/>
                        <a:t>2017</a:t>
                      </a:r>
                      <a:endParaRPr lang="fr-FR" sz="3200" dirty="0"/>
                    </a:p>
                  </a:txBody>
                  <a:tcPr/>
                </a:tc>
                <a:tc>
                  <a:txBody>
                    <a:bodyPr/>
                    <a:lstStyle/>
                    <a:p>
                      <a:r>
                        <a:rPr lang="fr-FR" sz="3200" dirty="0" smtClean="0"/>
                        <a:t>2016</a:t>
                      </a:r>
                      <a:endParaRPr lang="fr-FR" sz="3200" dirty="0"/>
                    </a:p>
                  </a:txBody>
                  <a:tcPr/>
                </a:tc>
                <a:tc>
                  <a:txBody>
                    <a:bodyPr/>
                    <a:lstStyle/>
                    <a:p>
                      <a:r>
                        <a:rPr lang="ar-DZ" sz="3200" dirty="0" smtClean="0"/>
                        <a:t>السنوات</a:t>
                      </a:r>
                      <a:endParaRPr lang="fr-FR" sz="3200" dirty="0"/>
                    </a:p>
                  </a:txBody>
                  <a:tcPr/>
                </a:tc>
              </a:tr>
              <a:tr h="370840">
                <a:tc>
                  <a:txBody>
                    <a:bodyPr/>
                    <a:lstStyle/>
                    <a:p>
                      <a:endParaRPr lang="fr-FR" dirty="0"/>
                    </a:p>
                  </a:txBody>
                  <a:tcPr/>
                </a:tc>
                <a:tc>
                  <a:txBody>
                    <a:bodyPr/>
                    <a:lstStyle/>
                    <a:p>
                      <a:r>
                        <a:rPr lang="ar-DZ" sz="3200" dirty="0" smtClean="0"/>
                        <a:t>40</a:t>
                      </a:r>
                      <a:endParaRPr lang="fr-FR" sz="3200" dirty="0"/>
                    </a:p>
                  </a:txBody>
                  <a:tcPr/>
                </a:tc>
                <a:tc>
                  <a:txBody>
                    <a:bodyPr/>
                    <a:lstStyle/>
                    <a:p>
                      <a:r>
                        <a:rPr lang="ar-DZ" sz="3200" dirty="0" smtClean="0"/>
                        <a:t>35</a:t>
                      </a:r>
                      <a:endParaRPr lang="fr-FR" sz="3200" dirty="0"/>
                    </a:p>
                  </a:txBody>
                  <a:tcPr/>
                </a:tc>
                <a:tc>
                  <a:txBody>
                    <a:bodyPr/>
                    <a:lstStyle/>
                    <a:p>
                      <a:r>
                        <a:rPr lang="ar-DZ" sz="3200" dirty="0" smtClean="0"/>
                        <a:t>30</a:t>
                      </a:r>
                      <a:endParaRPr lang="fr-FR" sz="3200" dirty="0"/>
                    </a:p>
                  </a:txBody>
                  <a:tcPr/>
                </a:tc>
                <a:tc>
                  <a:txBody>
                    <a:bodyPr/>
                    <a:lstStyle/>
                    <a:p>
                      <a:r>
                        <a:rPr lang="ar-DZ" sz="3200" dirty="0" smtClean="0"/>
                        <a:t>20</a:t>
                      </a:r>
                      <a:endParaRPr lang="fr-FR" sz="3200" dirty="0"/>
                    </a:p>
                  </a:txBody>
                  <a:tcPr/>
                </a:tc>
                <a:tc>
                  <a:txBody>
                    <a:bodyPr/>
                    <a:lstStyle/>
                    <a:p>
                      <a:r>
                        <a:rPr lang="fr-FR" sz="3200" dirty="0" smtClean="0"/>
                        <a:t>18</a:t>
                      </a:r>
                      <a:endParaRPr lang="fr-FR" sz="3200" dirty="0"/>
                    </a:p>
                  </a:txBody>
                  <a:tcPr/>
                </a:tc>
                <a:tc>
                  <a:txBody>
                    <a:bodyPr/>
                    <a:lstStyle/>
                    <a:p>
                      <a:r>
                        <a:rPr lang="ar-DZ" sz="3200" dirty="0" smtClean="0"/>
                        <a:t>المبيعات</a:t>
                      </a:r>
                      <a:endParaRPr lang="fr-FR" sz="3200" dirty="0"/>
                    </a:p>
                  </a:txBody>
                  <a:tcPr/>
                </a:tc>
              </a:tr>
              <a:tr h="370840">
                <a:tc>
                  <a:txBody>
                    <a:bodyPr/>
                    <a:lstStyle/>
                    <a:p>
                      <a:r>
                        <a:rPr lang="ar-DZ" sz="3200" dirty="0" smtClean="0"/>
                        <a:t>38</a:t>
                      </a:r>
                      <a:endParaRPr lang="fr-FR" sz="3200" dirty="0"/>
                    </a:p>
                  </a:txBody>
                  <a:tcPr/>
                </a:tc>
                <a:tc>
                  <a:txBody>
                    <a:bodyPr/>
                    <a:lstStyle/>
                    <a:p>
                      <a:r>
                        <a:rPr lang="ar-DZ" sz="3200" dirty="0" smtClean="0"/>
                        <a:t>33</a:t>
                      </a:r>
                      <a:endParaRPr lang="fr-FR" sz="3200" dirty="0"/>
                    </a:p>
                  </a:txBody>
                  <a:tcPr/>
                </a:tc>
                <a:tc>
                  <a:txBody>
                    <a:bodyPr/>
                    <a:lstStyle/>
                    <a:p>
                      <a:r>
                        <a:rPr lang="ar-DZ" sz="3200" dirty="0" smtClean="0"/>
                        <a:t>26</a:t>
                      </a:r>
                      <a:endParaRPr lang="fr-FR" sz="3200" dirty="0"/>
                    </a:p>
                  </a:txBody>
                  <a:tcPr/>
                </a:tc>
                <a:tc>
                  <a:txBody>
                    <a:bodyPr/>
                    <a:lstStyle/>
                    <a:p>
                      <a:r>
                        <a:rPr lang="ar-DZ" sz="3200" dirty="0" smtClean="0"/>
                        <a:t>19.2</a:t>
                      </a:r>
                      <a:endParaRPr lang="fr-FR" sz="3200" dirty="0"/>
                    </a:p>
                  </a:txBody>
                  <a:tcPr/>
                </a:tc>
                <a:tc>
                  <a:txBody>
                    <a:bodyPr/>
                    <a:lstStyle/>
                    <a:p>
                      <a:r>
                        <a:rPr lang="ar-DZ" sz="3200" dirty="0" smtClean="0"/>
                        <a:t>/</a:t>
                      </a:r>
                      <a:endParaRPr lang="fr-FR" sz="3200" dirty="0"/>
                    </a:p>
                  </a:txBody>
                  <a:tcPr/>
                </a:tc>
                <a:tc>
                  <a:txBody>
                    <a:bodyPr/>
                    <a:lstStyle/>
                    <a:p>
                      <a:r>
                        <a:rPr lang="ar-DZ" sz="3200" dirty="0" smtClean="0"/>
                        <a:t>/</a:t>
                      </a:r>
                      <a:endParaRPr lang="fr-FR" sz="3200" dirty="0"/>
                    </a:p>
                  </a:txBody>
                  <a:tcPr/>
                </a:tc>
                <a:tc>
                  <a:txBody>
                    <a:bodyPr/>
                    <a:lstStyle/>
                    <a:p>
                      <a:r>
                        <a:rPr lang="ar-DZ" sz="3200" dirty="0" smtClean="0"/>
                        <a:t>المبيعات</a:t>
                      </a:r>
                      <a:r>
                        <a:rPr lang="ar-DZ" sz="3200" baseline="0" dirty="0" smtClean="0"/>
                        <a:t> المقدرة</a:t>
                      </a:r>
                      <a:endParaRPr lang="fr-FR" sz="3200" dirty="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bg1">
              <a:lumMod val="85000"/>
            </a:schemeClr>
          </a:solidFill>
        </p:spPr>
        <p:txBody>
          <a:bodyPr/>
          <a:lstStyle/>
          <a:p>
            <a:r>
              <a:rPr lang="ar-DZ" b="1" dirty="0" smtClean="0">
                <a:latin typeface="Traditional Arabic" pitchFamily="18" charset="-78"/>
                <a:cs typeface="Traditional Arabic" pitchFamily="18" charset="-78"/>
              </a:rPr>
              <a:t>4. التمهيد </a:t>
            </a:r>
            <a:r>
              <a:rPr lang="ar-DZ" b="1" dirty="0" err="1" smtClean="0">
                <a:latin typeface="Traditional Arabic" pitchFamily="18" charset="-78"/>
                <a:cs typeface="Traditional Arabic" pitchFamily="18" charset="-78"/>
              </a:rPr>
              <a:t>الأسي</a:t>
            </a:r>
            <a:endParaRPr lang="fr-FR" b="1" dirty="0">
              <a:latin typeface="Traditional Arabic" pitchFamily="18" charset="-78"/>
              <a:cs typeface="Traditional Arabic" pitchFamily="18" charset="-78"/>
            </a:endParaRPr>
          </a:p>
        </p:txBody>
      </p:sp>
      <p:sp>
        <p:nvSpPr>
          <p:cNvPr id="3" name="Espace réservé du contenu 2"/>
          <p:cNvSpPr>
            <a:spLocks noGrp="1"/>
          </p:cNvSpPr>
          <p:nvPr>
            <p:ph idx="1"/>
          </p:nvPr>
        </p:nvSpPr>
        <p:spPr>
          <a:xfrm>
            <a:off x="457200" y="1600200"/>
            <a:ext cx="8229600" cy="4900634"/>
          </a:xfrm>
          <a:solidFill>
            <a:schemeClr val="tx2">
              <a:lumMod val="20000"/>
              <a:lumOff val="80000"/>
            </a:schemeClr>
          </a:solidFill>
        </p:spPr>
        <p:txBody>
          <a:bodyPr>
            <a:normAutofit/>
          </a:bodyPr>
          <a:lstStyle/>
          <a:p>
            <a:pPr algn="just" rtl="1"/>
            <a:r>
              <a:rPr lang="ar-DZ" sz="4000" dirty="0" smtClean="0">
                <a:latin typeface="Traditional Arabic" pitchFamily="18" charset="-78"/>
                <a:cs typeface="Traditional Arabic" pitchFamily="18" charset="-78"/>
              </a:rPr>
              <a:t>تعتبر طريقة التمهيد </a:t>
            </a:r>
            <a:r>
              <a:rPr lang="ar-DZ" sz="4000" dirty="0" err="1" smtClean="0">
                <a:latin typeface="Traditional Arabic" pitchFamily="18" charset="-78"/>
                <a:cs typeface="Traditional Arabic" pitchFamily="18" charset="-78"/>
              </a:rPr>
              <a:t>الأسي</a:t>
            </a:r>
            <a:r>
              <a:rPr lang="ar-DZ" sz="4000" dirty="0" smtClean="0">
                <a:latin typeface="Traditional Arabic" pitchFamily="18" charset="-78"/>
                <a:cs typeface="Traditional Arabic" pitchFamily="18" charset="-78"/>
              </a:rPr>
              <a:t> من أهم نماذج التنبؤ خاصة في المدى القصير، فهي طريقة من طرق التنبؤ بحيث يتم حساب المتوسط الممهد في نهاية الفترة كتقدير للطلب خلال الفترة التالية.</a:t>
            </a:r>
            <a:endParaRPr lang="fr-FR" sz="4000" dirty="0" smtClean="0">
              <a:latin typeface="Traditional Arabic" pitchFamily="18" charset="-78"/>
              <a:cs typeface="Traditional Arabic" pitchFamily="18" charset="-78"/>
            </a:endParaRPr>
          </a:p>
          <a:p>
            <a:pPr algn="just" rtl="1"/>
            <a:r>
              <a:rPr lang="ar-DZ" sz="4000" dirty="0" smtClean="0">
                <a:latin typeface="Traditional Arabic" pitchFamily="18" charset="-78"/>
                <a:cs typeface="Traditional Arabic" pitchFamily="18" charset="-78"/>
              </a:rPr>
              <a:t>وتسمى كذلك </a:t>
            </a:r>
            <a:r>
              <a:rPr lang="ar-DZ" sz="4000" dirty="0" err="1" smtClean="0">
                <a:latin typeface="Traditional Arabic" pitchFamily="18" charset="-78"/>
                <a:cs typeface="Traditional Arabic" pitchFamily="18" charset="-78"/>
              </a:rPr>
              <a:t>التلميس</a:t>
            </a:r>
            <a:r>
              <a:rPr lang="ar-DZ" sz="4000" dirty="0" smtClean="0">
                <a:latin typeface="Traditional Arabic" pitchFamily="18" charset="-78"/>
                <a:cs typeface="Traditional Arabic" pitchFamily="18" charset="-78"/>
              </a:rPr>
              <a:t> أو التكييف، وهي تقنية مشتقة من نموذج </a:t>
            </a:r>
            <a:r>
              <a:rPr lang="ar-DZ" sz="4000" dirty="0" err="1" smtClean="0">
                <a:latin typeface="Traditional Arabic" pitchFamily="18" charset="-78"/>
                <a:cs typeface="Traditional Arabic" pitchFamily="18" charset="-78"/>
              </a:rPr>
              <a:t>براون</a:t>
            </a:r>
            <a:r>
              <a:rPr lang="ar-DZ" sz="4000" dirty="0" smtClean="0">
                <a:latin typeface="Traditional Arabic" pitchFamily="18" charset="-78"/>
                <a:cs typeface="Traditional Arabic" pitchFamily="18" charset="-78"/>
              </a:rPr>
              <a:t> </a:t>
            </a:r>
            <a:r>
              <a:rPr lang="fr-FR" sz="4000" dirty="0" smtClean="0">
                <a:latin typeface="Traditional Arabic" pitchFamily="18" charset="-78"/>
                <a:cs typeface="Traditional Arabic" pitchFamily="18" charset="-78"/>
              </a:rPr>
              <a:t>Brown</a:t>
            </a:r>
            <a:r>
              <a:rPr lang="ar-DZ" sz="4000" dirty="0" smtClean="0">
                <a:latin typeface="Traditional Arabic" pitchFamily="18" charset="-78"/>
                <a:cs typeface="Traditional Arabic" pitchFamily="18" charset="-78"/>
              </a:rPr>
              <a:t> يعنى تعطى وزن أكبر للقيم الحديثة زمنيا عن سابقتها.</a:t>
            </a:r>
            <a:endParaRPr lang="fr-FR" sz="4000" dirty="0" smtClean="0">
              <a:latin typeface="Traditional Arabic" pitchFamily="18" charset="-78"/>
              <a:cs typeface="Traditional Arabic" pitchFamily="18" charset="-78"/>
            </a:endParaRPr>
          </a:p>
          <a:p>
            <a:pPr algn="just" rtl="1"/>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411807"/>
          </a:xfrm>
          <a:solidFill>
            <a:schemeClr val="accent1">
              <a:lumMod val="40000"/>
              <a:lumOff val="60000"/>
            </a:schemeClr>
          </a:solidFill>
        </p:spPr>
        <p:txBody>
          <a:bodyPr>
            <a:normAutofit/>
          </a:bodyPr>
          <a:lstStyle/>
          <a:p>
            <a:pPr algn="just" rtl="1"/>
            <a:r>
              <a:rPr lang="ar-DZ" sz="4000" dirty="0" smtClean="0"/>
              <a:t>ترتكز طرقة التمهيد </a:t>
            </a:r>
            <a:r>
              <a:rPr lang="ar-DZ" sz="4000" dirty="0" err="1" smtClean="0"/>
              <a:t>الأسي</a:t>
            </a:r>
            <a:r>
              <a:rPr lang="ar-DZ" sz="4000" dirty="0" smtClean="0"/>
              <a:t> على:</a:t>
            </a:r>
            <a:endParaRPr lang="fr-FR" sz="4000" dirty="0" smtClean="0"/>
          </a:p>
          <a:p>
            <a:pPr lvl="0" algn="just" rtl="1"/>
            <a:r>
              <a:rPr lang="ar-DZ" sz="4000" b="1" dirty="0" smtClean="0"/>
              <a:t>تمهيد السلسلة الزمنية :</a:t>
            </a:r>
            <a:r>
              <a:rPr lang="ar-DZ" sz="4000" dirty="0" smtClean="0"/>
              <a:t> أي التعديل وتعنى إزالة أو تخفيف حدة تذبذبات العشوائية في السلسلة الزمنية مما يساعد في تحليل وتفسير النتائج.</a:t>
            </a:r>
            <a:endParaRPr lang="fr-FR" sz="4000" dirty="0" smtClean="0"/>
          </a:p>
          <a:p>
            <a:pPr lvl="0" algn="just" rtl="1"/>
            <a:r>
              <a:rPr lang="ar-DZ" sz="4000" b="1" dirty="0" smtClean="0"/>
              <a:t>التنبؤ:</a:t>
            </a:r>
            <a:r>
              <a:rPr lang="ar-DZ" sz="4000" dirty="0" smtClean="0"/>
              <a:t> يعنى استشراف الظاهرة خارج فترة الدراسة أي التنبؤ خارج فترة الدراسة.</a:t>
            </a:r>
            <a:endParaRPr lang="fr-FR" sz="4000" dirty="0" smtClean="0"/>
          </a:p>
          <a:p>
            <a:pPr algn="just" rtl="1"/>
            <a:r>
              <a:rPr lang="ar-DZ" sz="4000" dirty="0" smtClean="0"/>
              <a:t>وتنقسم هذه الطريقة إلى نوعين هما:</a:t>
            </a:r>
            <a:endParaRPr lang="fr-FR" sz="4000" dirty="0" smtClean="0"/>
          </a:p>
          <a:p>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411807"/>
          </a:xfrm>
          <a:solidFill>
            <a:schemeClr val="tx2">
              <a:lumMod val="20000"/>
              <a:lumOff val="80000"/>
            </a:schemeClr>
          </a:solidFill>
        </p:spPr>
        <p:txBody>
          <a:bodyPr>
            <a:normAutofit/>
          </a:bodyPr>
          <a:lstStyle/>
          <a:p>
            <a:pPr lvl="0" algn="just" rtl="1"/>
            <a:r>
              <a:rPr lang="ar-DZ" sz="4000" b="1" dirty="0" smtClean="0"/>
              <a:t>التمهيد </a:t>
            </a:r>
            <a:r>
              <a:rPr lang="ar-DZ" sz="4000" b="1" dirty="0" err="1" smtClean="0"/>
              <a:t>الأسي</a:t>
            </a:r>
            <a:r>
              <a:rPr lang="ar-DZ" sz="4000" b="1" dirty="0" smtClean="0"/>
              <a:t> البسيط (الأحادي</a:t>
            </a:r>
            <a:r>
              <a:rPr lang="ar-DZ" sz="4000" b="1" dirty="0" smtClean="0"/>
              <a:t>):</a:t>
            </a:r>
          </a:p>
          <a:p>
            <a:pPr lvl="0" algn="just" rtl="1">
              <a:buNone/>
            </a:pPr>
            <a:r>
              <a:rPr lang="ar-DZ" sz="4000" b="1" dirty="0" smtClean="0"/>
              <a:t> </a:t>
            </a:r>
            <a:r>
              <a:rPr lang="ar-DZ" sz="4000" dirty="0" smtClean="0"/>
              <a:t>تهتم بدراسة سلاسل زمنية عشوائية وتكون تذبذباتها تتمحور حول وسط حسابي </a:t>
            </a:r>
            <a:r>
              <a:rPr lang="ar-DZ" sz="4000" dirty="0" err="1" smtClean="0"/>
              <a:t>ثابيت</a:t>
            </a:r>
            <a:r>
              <a:rPr lang="ar-DZ" sz="4000" dirty="0" smtClean="0"/>
              <a:t>، أي سلسلة زمنية مستقرة.</a:t>
            </a:r>
            <a:endParaRPr lang="fr-FR" sz="4000" dirty="0" smtClean="0"/>
          </a:p>
          <a:p>
            <a:pPr lvl="0" algn="just" rtl="1"/>
            <a:r>
              <a:rPr lang="ar-DZ" sz="4000" b="1" dirty="0" smtClean="0"/>
              <a:t>التمهيد </a:t>
            </a:r>
            <a:r>
              <a:rPr lang="ar-DZ" sz="4000" b="1" dirty="0" err="1" smtClean="0"/>
              <a:t>الأسي</a:t>
            </a:r>
            <a:r>
              <a:rPr lang="ar-DZ" sz="4000" b="1" dirty="0" smtClean="0"/>
              <a:t> المزدوج: </a:t>
            </a:r>
            <a:endParaRPr lang="ar-DZ" sz="4000" b="1" dirty="0" smtClean="0"/>
          </a:p>
          <a:p>
            <a:pPr lvl="0" algn="just" rtl="1">
              <a:buNone/>
            </a:pPr>
            <a:r>
              <a:rPr lang="ar-DZ" sz="4000" smtClean="0"/>
              <a:t>تهتم </a:t>
            </a:r>
            <a:r>
              <a:rPr lang="ar-DZ" sz="4000" dirty="0" smtClean="0"/>
              <a:t>بدراسة سلاسل زمنية ذات مركبة عشوائية ومركبة الاتجاه العام.</a:t>
            </a:r>
            <a:endParaRPr lang="fr-FR" sz="4000" dirty="0" smtClean="0"/>
          </a:p>
          <a:p>
            <a:endParaRPr lang="fr-FR"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bg1">
              <a:lumMod val="85000"/>
            </a:schemeClr>
          </a:solidFill>
        </p:spPr>
        <p:txBody>
          <a:bodyPr>
            <a:normAutofit fontScale="90000"/>
          </a:bodyPr>
          <a:lstStyle/>
          <a:p>
            <a:r>
              <a:rPr lang="ar-DZ" b="1" dirty="0" smtClean="0"/>
              <a:t> المحور الثالث: تابع للموازنة التقديرية للمبيعات</a:t>
            </a:r>
            <a:endParaRPr lang="fr-FR" b="1" dirty="0"/>
          </a:p>
        </p:txBody>
      </p:sp>
      <p:graphicFrame>
        <p:nvGraphicFramePr>
          <p:cNvPr id="4" name="Espace réservé du contenu 3"/>
          <p:cNvGraphicFramePr>
            <a:graphicFrameLocks noGrp="1"/>
          </p:cNvGraphicFramePr>
          <p:nvPr>
            <p:ph idx="1"/>
          </p:nvPr>
        </p:nvGraphicFramePr>
        <p:xfrm>
          <a:off x="457200" y="1600200"/>
          <a:ext cx="8229600" cy="3505200"/>
        </p:xfrm>
        <a:graphic>
          <a:graphicData uri="http://schemas.openxmlformats.org/drawingml/2006/table">
            <a:tbl>
              <a:tblPr firstRow="1" bandRow="1">
                <a:tableStyleId>{5C22544A-7EE6-4342-B048-85BDC9FD1C3A}</a:tableStyleId>
              </a:tblPr>
              <a:tblGrid>
                <a:gridCol w="8229600"/>
              </a:tblGrid>
              <a:tr h="370840">
                <a:tc>
                  <a:txBody>
                    <a:bodyPr/>
                    <a:lstStyle/>
                    <a:p>
                      <a:pPr algn="ctr"/>
                      <a:r>
                        <a:rPr lang="ar-DZ" sz="4000" b="1" dirty="0" smtClean="0">
                          <a:solidFill>
                            <a:schemeClr val="tx1"/>
                          </a:solidFill>
                          <a:latin typeface="Traditional Arabic" pitchFamily="18" charset="-78"/>
                          <a:cs typeface="Traditional Arabic" pitchFamily="18" charset="-78"/>
                        </a:rPr>
                        <a:t>الأساليب</a:t>
                      </a:r>
                      <a:r>
                        <a:rPr lang="ar-DZ" sz="4000" b="1" baseline="0" dirty="0" smtClean="0">
                          <a:solidFill>
                            <a:schemeClr val="tx1"/>
                          </a:solidFill>
                          <a:latin typeface="Traditional Arabic" pitchFamily="18" charset="-78"/>
                          <a:cs typeface="Traditional Arabic" pitchFamily="18" charset="-78"/>
                        </a:rPr>
                        <a:t> الكمية للتنبؤ بالمبيعات</a:t>
                      </a:r>
                      <a:endParaRPr lang="fr-FR" sz="4000" b="1" dirty="0">
                        <a:solidFill>
                          <a:schemeClr val="tx1"/>
                        </a:solidFill>
                        <a:latin typeface="Traditional Arabic" pitchFamily="18" charset="-78"/>
                        <a:cs typeface="Traditional Arabic" pitchFamily="18" charset="-78"/>
                      </a:endParaRPr>
                    </a:p>
                  </a:txBody>
                  <a:tcPr/>
                </a:tc>
              </a:tr>
              <a:tr h="370840">
                <a:tc>
                  <a:txBody>
                    <a:bodyPr/>
                    <a:lstStyle/>
                    <a:p>
                      <a:pPr algn="ctr"/>
                      <a:r>
                        <a:rPr lang="ar-DZ" sz="4000" b="1" dirty="0" smtClean="0">
                          <a:latin typeface="Traditional Arabic" pitchFamily="18" charset="-78"/>
                          <a:cs typeface="Traditional Arabic" pitchFamily="18" charset="-78"/>
                        </a:rPr>
                        <a:t>1. طريقة المربعات </a:t>
                      </a:r>
                      <a:r>
                        <a:rPr lang="ar-DZ" sz="4000" b="1" dirty="0" err="1" smtClean="0">
                          <a:latin typeface="Traditional Arabic" pitchFamily="18" charset="-78"/>
                          <a:cs typeface="Traditional Arabic" pitchFamily="18" charset="-78"/>
                        </a:rPr>
                        <a:t>الصغري</a:t>
                      </a:r>
                      <a:endParaRPr lang="fr-FR" sz="4000" b="1" dirty="0">
                        <a:latin typeface="Traditional Arabic" pitchFamily="18" charset="-78"/>
                        <a:cs typeface="Traditional Arabic" pitchFamily="18" charset="-78"/>
                      </a:endParaRPr>
                    </a:p>
                  </a:txBody>
                  <a:tcPr/>
                </a:tc>
              </a:tr>
              <a:tr h="370840">
                <a:tc>
                  <a:txBody>
                    <a:bodyPr/>
                    <a:lstStyle/>
                    <a:p>
                      <a:pPr algn="ctr"/>
                      <a:r>
                        <a:rPr lang="ar-DZ" sz="4000" b="1" dirty="0" smtClean="0">
                          <a:latin typeface="Traditional Arabic" pitchFamily="18" charset="-78"/>
                          <a:cs typeface="Traditional Arabic" pitchFamily="18" charset="-78"/>
                        </a:rPr>
                        <a:t>2. طريقة المتوسطات المتحركة البسيطة</a:t>
                      </a:r>
                      <a:endParaRPr lang="fr-FR" sz="4000" b="1" dirty="0">
                        <a:latin typeface="Traditional Arabic" pitchFamily="18" charset="-78"/>
                        <a:cs typeface="Traditional Arabic" pitchFamily="18" charset="-78"/>
                      </a:endParaRPr>
                    </a:p>
                  </a:txBody>
                  <a:tcPr/>
                </a:tc>
              </a:tr>
              <a:tr h="370840">
                <a:tc>
                  <a:txBody>
                    <a:bodyPr/>
                    <a:lstStyle/>
                    <a:p>
                      <a:pPr algn="ctr"/>
                      <a:r>
                        <a:rPr lang="ar-DZ" sz="4000" b="1" dirty="0" smtClean="0">
                          <a:latin typeface="Traditional Arabic" pitchFamily="18" charset="-78"/>
                          <a:cs typeface="Traditional Arabic" pitchFamily="18" charset="-78"/>
                        </a:rPr>
                        <a:t>3. طريقة المتوسطات المتحركة المرجحة</a:t>
                      </a:r>
                      <a:endParaRPr lang="fr-FR" sz="4000" b="1" dirty="0">
                        <a:latin typeface="Traditional Arabic" pitchFamily="18" charset="-78"/>
                        <a:cs typeface="Traditional Arabic" pitchFamily="18" charset="-78"/>
                      </a:endParaRPr>
                    </a:p>
                  </a:txBody>
                  <a:tcPr/>
                </a:tc>
              </a:tr>
              <a:tr h="370840">
                <a:tc>
                  <a:txBody>
                    <a:bodyPr/>
                    <a:lstStyle/>
                    <a:p>
                      <a:pPr algn="ctr"/>
                      <a:r>
                        <a:rPr lang="ar-DZ" sz="4000" b="1" dirty="0" smtClean="0">
                          <a:latin typeface="Traditional Arabic" pitchFamily="18" charset="-78"/>
                          <a:cs typeface="Traditional Arabic" pitchFamily="18" charset="-78"/>
                        </a:rPr>
                        <a:t>4. طريقة التمهيد </a:t>
                      </a:r>
                      <a:r>
                        <a:rPr lang="ar-DZ" sz="4000" b="1" dirty="0" err="1" smtClean="0">
                          <a:latin typeface="Traditional Arabic" pitchFamily="18" charset="-78"/>
                          <a:cs typeface="Traditional Arabic" pitchFamily="18" charset="-78"/>
                        </a:rPr>
                        <a:t>الأسي</a:t>
                      </a:r>
                      <a:endParaRPr lang="fr-FR" sz="4000" b="1" dirty="0">
                        <a:latin typeface="Traditional Arabic" pitchFamily="18" charset="-78"/>
                        <a:cs typeface="Traditional Arabic" pitchFamily="18" charset="-78"/>
                      </a:endParaRPr>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bg1">
              <a:lumMod val="85000"/>
            </a:schemeClr>
          </a:solidFill>
        </p:spPr>
        <p:txBody>
          <a:bodyPr/>
          <a:lstStyle/>
          <a:p>
            <a:r>
              <a:rPr lang="ar-DZ" b="1" dirty="0" smtClean="0">
                <a:latin typeface="Traditional Arabic" pitchFamily="18" charset="-78"/>
                <a:cs typeface="Traditional Arabic" pitchFamily="18" charset="-78"/>
              </a:rPr>
              <a:t>2. طريقة المتوسطات المتحركة البسيطة</a:t>
            </a:r>
            <a:endParaRPr lang="fr-FR" b="1" dirty="0">
              <a:latin typeface="Traditional Arabic" pitchFamily="18" charset="-78"/>
              <a:cs typeface="Traditional Arabic" pitchFamily="18" charset="-78"/>
            </a:endParaRPr>
          </a:p>
        </p:txBody>
      </p:sp>
      <p:sp>
        <p:nvSpPr>
          <p:cNvPr id="3" name="Espace réservé du contenu 2"/>
          <p:cNvSpPr>
            <a:spLocks noGrp="1"/>
          </p:cNvSpPr>
          <p:nvPr>
            <p:ph idx="1"/>
          </p:nvPr>
        </p:nvSpPr>
        <p:spPr>
          <a:xfrm>
            <a:off x="457200" y="1600200"/>
            <a:ext cx="8229600" cy="4781128"/>
          </a:xfrm>
          <a:solidFill>
            <a:schemeClr val="tx2">
              <a:lumMod val="20000"/>
              <a:lumOff val="80000"/>
            </a:schemeClr>
          </a:solidFill>
        </p:spPr>
        <p:txBody>
          <a:bodyPr>
            <a:noAutofit/>
          </a:bodyPr>
          <a:lstStyle/>
          <a:p>
            <a:pPr algn="just" rtl="1"/>
            <a:r>
              <a:rPr lang="ar-DZ" sz="4800" dirty="0" smtClean="0">
                <a:latin typeface="Traditional Arabic" pitchFamily="18" charset="-78"/>
                <a:cs typeface="Traditional Arabic" pitchFamily="18" charset="-78"/>
              </a:rPr>
              <a:t>يستعمل في هذه الطريقة متوسط مبيعات فترات حديثة لتقدير مبيعات الفترة الموالية مباشرة، ويستخدم متوسط متحرك لأنه في كل مرة يتم استخدام مشاهدات جديدة في السلسة الزمنية تعوض المشاهدة القديمة ومن ثم حساب متوسط </a:t>
            </a:r>
            <a:r>
              <a:rPr lang="ar-DZ" sz="4800" dirty="0" smtClean="0">
                <a:latin typeface="Traditional Arabic" pitchFamily="18" charset="-78"/>
                <a:cs typeface="Traditional Arabic" pitchFamily="18" charset="-78"/>
              </a:rPr>
              <a:t>جديد</a:t>
            </a:r>
            <a:endParaRPr lang="fr-FR" sz="4800" dirty="0" smtClean="0">
              <a:latin typeface="Traditional Arabic" pitchFamily="18" charset="-78"/>
              <a:cs typeface="Traditional Arabic" pitchFamily="18"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6357957"/>
          </a:xfrm>
          <a:solidFill>
            <a:schemeClr val="tx2">
              <a:lumMod val="20000"/>
              <a:lumOff val="80000"/>
            </a:schemeClr>
          </a:solidFill>
        </p:spPr>
        <p:txBody>
          <a:bodyPr>
            <a:normAutofit fontScale="92500" lnSpcReduction="10000"/>
          </a:bodyPr>
          <a:lstStyle/>
          <a:p>
            <a:pPr algn="just" rtl="1"/>
            <a:r>
              <a:rPr lang="ar-DZ" sz="4300" dirty="0" smtClean="0">
                <a:latin typeface="Traditional Arabic" pitchFamily="18" charset="-78"/>
                <a:cs typeface="Traditional Arabic" pitchFamily="18" charset="-78"/>
              </a:rPr>
              <a:t>ويتم </a:t>
            </a:r>
            <a:r>
              <a:rPr lang="ar-DZ" sz="4300" b="1" dirty="0" smtClean="0">
                <a:latin typeface="Traditional Arabic" pitchFamily="18" charset="-78"/>
                <a:cs typeface="Traditional Arabic" pitchFamily="18" charset="-78"/>
              </a:rPr>
              <a:t>حساب المتوسط المتحرك البسيط </a:t>
            </a:r>
            <a:r>
              <a:rPr lang="ar-DZ" sz="4300" dirty="0" smtClean="0">
                <a:latin typeface="Traditional Arabic" pitchFamily="18" charset="-78"/>
                <a:cs typeface="Traditional Arabic" pitchFamily="18" charset="-78"/>
              </a:rPr>
              <a:t>بالعلاقة التالية:</a:t>
            </a:r>
            <a:endParaRPr lang="fr-FR" sz="4300" dirty="0" smtClean="0">
              <a:latin typeface="Traditional Arabic" pitchFamily="18" charset="-78"/>
              <a:cs typeface="Traditional Arabic" pitchFamily="18" charset="-78"/>
            </a:endParaRPr>
          </a:p>
          <a:p>
            <a:pPr algn="just"/>
            <a:r>
              <a:rPr lang="en-US" sz="4300" dirty="0" smtClean="0">
                <a:latin typeface="Traditional Arabic" pitchFamily="18" charset="-78"/>
                <a:cs typeface="Traditional Arabic" pitchFamily="18" charset="-78"/>
              </a:rPr>
              <a:t>Ŷ</a:t>
            </a:r>
            <a:r>
              <a:rPr lang="en-US" sz="4300" baseline="-25000" dirty="0" smtClean="0">
                <a:latin typeface="Traditional Arabic" pitchFamily="18" charset="-78"/>
                <a:cs typeface="Traditional Arabic" pitchFamily="18" charset="-78"/>
              </a:rPr>
              <a:t>t+1</a:t>
            </a:r>
            <a:r>
              <a:rPr lang="en-US" sz="4300" dirty="0" smtClean="0">
                <a:latin typeface="Traditional Arabic" pitchFamily="18" charset="-78"/>
                <a:cs typeface="Traditional Arabic" pitchFamily="18" charset="-78"/>
              </a:rPr>
              <a:t>=1/n     </a:t>
            </a:r>
            <a:r>
              <a:rPr lang="ar-DZ" sz="4300" dirty="0" smtClean="0">
                <a:latin typeface="Traditional Arabic" pitchFamily="18" charset="-78"/>
                <a:cs typeface="Traditional Arabic" pitchFamily="18" charset="-78"/>
              </a:rPr>
              <a:t>      </a:t>
            </a:r>
            <a:r>
              <a:rPr lang="en-US" sz="4300" dirty="0" err="1" smtClean="0">
                <a:latin typeface="Traditional Arabic" pitchFamily="18" charset="-78"/>
                <a:cs typeface="Traditional Arabic" pitchFamily="18" charset="-78"/>
              </a:rPr>
              <a:t>y</a:t>
            </a:r>
            <a:r>
              <a:rPr lang="en-US" sz="4300" baseline="-25000" dirty="0" err="1" smtClean="0">
                <a:latin typeface="Traditional Arabic" pitchFamily="18" charset="-78"/>
                <a:cs typeface="Traditional Arabic" pitchFamily="18" charset="-78"/>
              </a:rPr>
              <a:t>t</a:t>
            </a:r>
            <a:r>
              <a:rPr lang="en-US" sz="4300" baseline="-25000" dirty="0" smtClean="0">
                <a:latin typeface="Traditional Arabic" pitchFamily="18" charset="-78"/>
                <a:cs typeface="Traditional Arabic" pitchFamily="18" charset="-78"/>
              </a:rPr>
              <a:t>-r</a:t>
            </a:r>
            <a:endParaRPr lang="fr-FR" sz="4300" dirty="0" smtClean="0">
              <a:latin typeface="Traditional Arabic" pitchFamily="18" charset="-78"/>
              <a:cs typeface="Traditional Arabic" pitchFamily="18" charset="-78"/>
            </a:endParaRPr>
          </a:p>
          <a:p>
            <a:pPr algn="just" rtl="1"/>
            <a:r>
              <a:rPr lang="ar-DZ" sz="4300" dirty="0" smtClean="0">
                <a:latin typeface="Traditional Arabic" pitchFamily="18" charset="-78"/>
                <a:cs typeface="Traditional Arabic" pitchFamily="18" charset="-78"/>
              </a:rPr>
              <a:t>حيث :</a:t>
            </a:r>
            <a:endParaRPr lang="fr-FR" sz="4300" dirty="0" smtClean="0">
              <a:latin typeface="Traditional Arabic" pitchFamily="18" charset="-78"/>
              <a:cs typeface="Traditional Arabic" pitchFamily="18" charset="-78"/>
            </a:endParaRPr>
          </a:p>
          <a:p>
            <a:pPr algn="just" rtl="1"/>
            <a:r>
              <a:rPr lang="en-US" sz="4300" dirty="0" smtClean="0">
                <a:latin typeface="Traditional Arabic" pitchFamily="18" charset="-78"/>
                <a:cs typeface="Traditional Arabic" pitchFamily="18" charset="-78"/>
              </a:rPr>
              <a:t>Ŷ</a:t>
            </a:r>
            <a:r>
              <a:rPr lang="en-US" sz="4300" baseline="-25000" dirty="0" smtClean="0">
                <a:latin typeface="Traditional Arabic" pitchFamily="18" charset="-78"/>
                <a:cs typeface="Traditional Arabic" pitchFamily="18" charset="-78"/>
              </a:rPr>
              <a:t>t+1</a:t>
            </a:r>
            <a:r>
              <a:rPr lang="ar-DZ" sz="4300" baseline="-25000" dirty="0" smtClean="0">
                <a:latin typeface="Traditional Arabic" pitchFamily="18" charset="-78"/>
                <a:cs typeface="Traditional Arabic" pitchFamily="18" charset="-78"/>
              </a:rPr>
              <a:t>: </a:t>
            </a:r>
            <a:r>
              <a:rPr lang="ar-DZ" sz="4300" dirty="0" smtClean="0">
                <a:latin typeface="Traditional Arabic" pitchFamily="18" charset="-78"/>
                <a:cs typeface="Traditional Arabic" pitchFamily="18" charset="-78"/>
              </a:rPr>
              <a:t>يعبر عن التوقع للفترة </a:t>
            </a:r>
            <a:r>
              <a:rPr lang="en-US" sz="4300" dirty="0" smtClean="0">
                <a:latin typeface="Traditional Arabic" pitchFamily="18" charset="-78"/>
                <a:cs typeface="Traditional Arabic" pitchFamily="18" charset="-78"/>
              </a:rPr>
              <a:t>t+1</a:t>
            </a:r>
            <a:r>
              <a:rPr lang="ar-DZ" sz="4300" dirty="0" smtClean="0">
                <a:latin typeface="Traditional Arabic" pitchFamily="18" charset="-78"/>
                <a:cs typeface="Traditional Arabic" pitchFamily="18" charset="-78"/>
              </a:rPr>
              <a:t> وهو المتوسط المتحرك البسيط المحسوب.</a:t>
            </a:r>
            <a:endParaRPr lang="fr-FR" sz="4300" dirty="0" smtClean="0">
              <a:latin typeface="Traditional Arabic" pitchFamily="18" charset="-78"/>
              <a:cs typeface="Traditional Arabic" pitchFamily="18" charset="-78"/>
            </a:endParaRPr>
          </a:p>
          <a:p>
            <a:pPr algn="just" rtl="1"/>
            <a:r>
              <a:rPr lang="en-US" sz="4300" dirty="0" err="1" smtClean="0">
                <a:latin typeface="Traditional Arabic" pitchFamily="18" charset="-78"/>
                <a:cs typeface="Traditional Arabic" pitchFamily="18" charset="-78"/>
              </a:rPr>
              <a:t>y</a:t>
            </a:r>
            <a:r>
              <a:rPr lang="en-US" sz="4300" baseline="-25000" dirty="0" err="1" smtClean="0">
                <a:latin typeface="Traditional Arabic" pitchFamily="18" charset="-78"/>
                <a:cs typeface="Traditional Arabic" pitchFamily="18" charset="-78"/>
              </a:rPr>
              <a:t>t</a:t>
            </a:r>
            <a:r>
              <a:rPr lang="ar-DZ" sz="4300" baseline="-25000" dirty="0" smtClean="0">
                <a:latin typeface="Traditional Arabic" pitchFamily="18" charset="-78"/>
                <a:cs typeface="Traditional Arabic" pitchFamily="18" charset="-78"/>
              </a:rPr>
              <a:t>:</a:t>
            </a:r>
            <a:r>
              <a:rPr lang="ar-DZ" sz="4300" dirty="0" smtClean="0">
                <a:latin typeface="Traditional Arabic" pitchFamily="18" charset="-78"/>
                <a:cs typeface="Traditional Arabic" pitchFamily="18" charset="-78"/>
              </a:rPr>
              <a:t> هو المستوى </a:t>
            </a:r>
            <a:r>
              <a:rPr lang="ar-DZ" sz="4300" dirty="0" err="1" smtClean="0">
                <a:latin typeface="Traditional Arabic" pitchFamily="18" charset="-78"/>
                <a:cs typeface="Traditional Arabic" pitchFamily="18" charset="-78"/>
              </a:rPr>
              <a:t>الفعلى</a:t>
            </a:r>
            <a:r>
              <a:rPr lang="ar-DZ" sz="4300" dirty="0" smtClean="0">
                <a:latin typeface="Traditional Arabic" pitchFamily="18" charset="-78"/>
                <a:cs typeface="Traditional Arabic" pitchFamily="18" charset="-78"/>
              </a:rPr>
              <a:t> أو القيمة الحقيقية للفترة الحالية </a:t>
            </a:r>
            <a:r>
              <a:rPr lang="fr-FR" sz="4300" dirty="0" smtClean="0">
                <a:latin typeface="Traditional Arabic" pitchFamily="18" charset="-78"/>
                <a:cs typeface="Traditional Arabic" pitchFamily="18" charset="-78"/>
              </a:rPr>
              <a:t>t</a:t>
            </a:r>
            <a:r>
              <a:rPr lang="ar-DZ" sz="4300" dirty="0" smtClean="0">
                <a:latin typeface="Traditional Arabic" pitchFamily="18" charset="-78"/>
                <a:cs typeface="Traditional Arabic" pitchFamily="18" charset="-78"/>
              </a:rPr>
              <a:t>.</a:t>
            </a:r>
            <a:endParaRPr lang="fr-FR" sz="4300" dirty="0" smtClean="0">
              <a:latin typeface="Traditional Arabic" pitchFamily="18" charset="-78"/>
              <a:cs typeface="Traditional Arabic" pitchFamily="18" charset="-78"/>
            </a:endParaRPr>
          </a:p>
          <a:p>
            <a:pPr algn="just" rtl="1"/>
            <a:r>
              <a:rPr lang="fr-FR" sz="4300" dirty="0" smtClean="0">
                <a:latin typeface="Traditional Arabic" pitchFamily="18" charset="-78"/>
                <a:cs typeface="Traditional Arabic" pitchFamily="18" charset="-78"/>
              </a:rPr>
              <a:t>n </a:t>
            </a:r>
            <a:r>
              <a:rPr lang="ar-DZ" sz="4300" dirty="0" smtClean="0">
                <a:latin typeface="Traditional Arabic" pitchFamily="18" charset="-78"/>
                <a:cs typeface="Traditional Arabic" pitchFamily="18" charset="-78"/>
              </a:rPr>
              <a:t>: هو الأساس أي عدد المستويات التي يحسب على أساسها الوسط الحسابي.</a:t>
            </a:r>
            <a:endParaRPr lang="fr-FR" sz="4300" dirty="0" smtClean="0">
              <a:latin typeface="Traditional Arabic" pitchFamily="18" charset="-78"/>
              <a:cs typeface="Traditional Arabic" pitchFamily="18" charset="-78"/>
            </a:endParaRPr>
          </a:p>
          <a:p>
            <a:pPr algn="just" rtl="1"/>
            <a:r>
              <a:rPr lang="ar-DZ" sz="4300" dirty="0" smtClean="0">
                <a:latin typeface="Traditional Arabic" pitchFamily="18" charset="-78"/>
                <a:cs typeface="Traditional Arabic" pitchFamily="18" charset="-78"/>
              </a:rPr>
              <a:t>من </a:t>
            </a:r>
            <a:r>
              <a:rPr lang="ar-DZ" sz="4300" b="1" dirty="0" smtClean="0">
                <a:latin typeface="Traditional Arabic" pitchFamily="18" charset="-78"/>
                <a:cs typeface="Traditional Arabic" pitchFamily="18" charset="-78"/>
              </a:rPr>
              <a:t>عيوب هذه الطريقة</a:t>
            </a:r>
            <a:r>
              <a:rPr lang="ar-DZ" sz="4300" dirty="0" smtClean="0">
                <a:latin typeface="Traditional Arabic" pitchFamily="18" charset="-78"/>
                <a:cs typeface="Traditional Arabic" pitchFamily="18" charset="-78"/>
              </a:rPr>
              <a:t> أنها تعامل مع بيانات السلسلة الزمنية كقيم ثابتة.</a:t>
            </a:r>
            <a:endParaRPr lang="fr-FR" sz="4300" dirty="0" smtClean="0">
              <a:latin typeface="Traditional Arabic" pitchFamily="18" charset="-78"/>
              <a:cs typeface="Traditional Arabic" pitchFamily="18" charset="-78"/>
            </a:endParaRPr>
          </a:p>
          <a:p>
            <a:pPr lvl="0" algn="r" rtl="1"/>
            <a:endParaRPr lang="ar-DZ" sz="4000" b="1" dirty="0" smtClean="0">
              <a:latin typeface="Traditional Arabic" pitchFamily="18" charset="-78"/>
              <a:cs typeface="Traditional Arabic" pitchFamily="18" charset="-78"/>
            </a:endParaRPr>
          </a:p>
          <a:p>
            <a:endParaRPr lang="fr-FR" dirty="0"/>
          </a:p>
        </p:txBody>
      </p:sp>
      <p:sp>
        <p:nvSpPr>
          <p:cNvPr id="512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512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5123"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714612" y="1214422"/>
            <a:ext cx="781050" cy="571504"/>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85728"/>
            <a:ext cx="8686800" cy="5840435"/>
          </a:xfrm>
          <a:solidFill>
            <a:schemeClr val="tx2">
              <a:lumMod val="20000"/>
              <a:lumOff val="80000"/>
            </a:schemeClr>
          </a:solidFill>
        </p:spPr>
        <p:txBody>
          <a:bodyPr>
            <a:normAutofit/>
          </a:bodyPr>
          <a:lstStyle/>
          <a:p>
            <a:pPr algn="just" rtl="1"/>
            <a:r>
              <a:rPr lang="ar-DZ" sz="4400" b="1" dirty="0" smtClean="0">
                <a:latin typeface="Traditional Arabic" pitchFamily="18" charset="-78"/>
                <a:cs typeface="Traditional Arabic" pitchFamily="18" charset="-78"/>
              </a:rPr>
              <a:t>مثال</a:t>
            </a:r>
            <a:r>
              <a:rPr lang="ar-DZ" sz="4400" dirty="0" smtClean="0">
                <a:latin typeface="Traditional Arabic" pitchFamily="18" charset="-78"/>
                <a:cs typeface="Traditional Arabic" pitchFamily="18" charset="-78"/>
              </a:rPr>
              <a:t>: ليكن لدينا البيانات التالية لمبيعات المؤسسة "</a:t>
            </a:r>
            <a:r>
              <a:rPr lang="ar-DZ" sz="4400" dirty="0" smtClean="0">
                <a:latin typeface="Traditional Arabic" pitchFamily="18" charset="-78"/>
                <a:cs typeface="Traditional Arabic" pitchFamily="18" charset="-78"/>
              </a:rPr>
              <a:t>أ"</a:t>
            </a:r>
            <a:endParaRPr lang="fr-FR" sz="4400" dirty="0" smtClean="0">
              <a:latin typeface="Traditional Arabic" pitchFamily="18" charset="-78"/>
              <a:cs typeface="Traditional Arabic" pitchFamily="18" charset="-78"/>
            </a:endParaRPr>
          </a:p>
          <a:p>
            <a:pPr lvl="0" algn="just" rtl="1">
              <a:buNone/>
            </a:pPr>
            <a:endParaRPr lang="fr-FR" sz="4400" dirty="0" smtClean="0">
              <a:latin typeface="Traditional Arabic" pitchFamily="18" charset="-78"/>
              <a:cs typeface="Traditional Arabic" pitchFamily="18" charset="-78"/>
            </a:endParaRPr>
          </a:p>
          <a:p>
            <a:pPr lvl="0" algn="just" rtl="1">
              <a:buNone/>
            </a:pPr>
            <a:endParaRPr lang="fr-FR" sz="4400" dirty="0" smtClean="0">
              <a:latin typeface="Traditional Arabic" pitchFamily="18" charset="-78"/>
              <a:cs typeface="Traditional Arabic" pitchFamily="18" charset="-78"/>
            </a:endParaRPr>
          </a:p>
          <a:p>
            <a:pPr lvl="0" algn="just" rtl="1">
              <a:buNone/>
            </a:pPr>
            <a:endParaRPr lang="ar-DZ" sz="4400" dirty="0" smtClean="0">
              <a:latin typeface="Traditional Arabic" pitchFamily="18" charset="-78"/>
              <a:cs typeface="Traditional Arabic" pitchFamily="18" charset="-78"/>
            </a:endParaRPr>
          </a:p>
          <a:p>
            <a:pPr lvl="0" algn="just" rtl="1">
              <a:buNone/>
            </a:pPr>
            <a:r>
              <a:rPr lang="ar-DZ" sz="4400" dirty="0" smtClean="0">
                <a:latin typeface="Traditional Arabic" pitchFamily="18" charset="-78"/>
                <a:cs typeface="Traditional Arabic" pitchFamily="18" charset="-78"/>
              </a:rPr>
              <a:t>المطلوب: إعداد تقديرات الأشهر من السنة الرابعة باستخدام طريقة المتوسطات المتحركة البسيطة</a:t>
            </a:r>
            <a:endParaRPr lang="fr-FR" sz="4400" dirty="0" smtClean="0">
              <a:latin typeface="Traditional Arabic" pitchFamily="18" charset="-78"/>
              <a:cs typeface="Traditional Arabic" pitchFamily="18" charset="-78"/>
            </a:endParaRPr>
          </a:p>
        </p:txBody>
      </p:sp>
      <p:graphicFrame>
        <p:nvGraphicFramePr>
          <p:cNvPr id="4" name="Tableau 3"/>
          <p:cNvGraphicFramePr>
            <a:graphicFrameLocks noGrp="1"/>
          </p:cNvGraphicFramePr>
          <p:nvPr/>
        </p:nvGraphicFramePr>
        <p:xfrm>
          <a:off x="285725" y="1397000"/>
          <a:ext cx="8215365" cy="1280160"/>
        </p:xfrm>
        <a:graphic>
          <a:graphicData uri="http://schemas.openxmlformats.org/drawingml/2006/table">
            <a:tbl>
              <a:tblPr firstRow="1" bandRow="1">
                <a:tableStyleId>{5C22544A-7EE6-4342-B048-85BDC9FD1C3A}</a:tableStyleId>
              </a:tblPr>
              <a:tblGrid>
                <a:gridCol w="714377"/>
                <a:gridCol w="928694"/>
                <a:gridCol w="785818"/>
                <a:gridCol w="928694"/>
                <a:gridCol w="1000132"/>
                <a:gridCol w="928694"/>
                <a:gridCol w="910158"/>
                <a:gridCol w="757050"/>
                <a:gridCol w="1261748"/>
              </a:tblGrid>
              <a:tr h="370840">
                <a:tc>
                  <a:txBody>
                    <a:bodyPr/>
                    <a:lstStyle/>
                    <a:p>
                      <a:r>
                        <a:rPr lang="fr-FR" sz="2400" dirty="0" smtClean="0"/>
                        <a:t>8</a:t>
                      </a:r>
                      <a:endParaRPr lang="fr-FR" sz="2400" dirty="0"/>
                    </a:p>
                  </a:txBody>
                  <a:tcPr/>
                </a:tc>
                <a:tc>
                  <a:txBody>
                    <a:bodyPr/>
                    <a:lstStyle/>
                    <a:p>
                      <a:r>
                        <a:rPr lang="fr-FR" sz="2400" dirty="0" smtClean="0"/>
                        <a:t>7</a:t>
                      </a:r>
                      <a:endParaRPr lang="fr-FR" sz="2400" dirty="0"/>
                    </a:p>
                  </a:txBody>
                  <a:tcPr/>
                </a:tc>
                <a:tc>
                  <a:txBody>
                    <a:bodyPr/>
                    <a:lstStyle/>
                    <a:p>
                      <a:r>
                        <a:rPr lang="fr-FR" sz="2400" dirty="0" smtClean="0"/>
                        <a:t>6</a:t>
                      </a:r>
                      <a:endParaRPr lang="fr-FR" sz="2400" dirty="0"/>
                    </a:p>
                  </a:txBody>
                  <a:tcPr/>
                </a:tc>
                <a:tc>
                  <a:txBody>
                    <a:bodyPr/>
                    <a:lstStyle/>
                    <a:p>
                      <a:r>
                        <a:rPr lang="fr-FR" sz="2400" dirty="0" smtClean="0"/>
                        <a:t>5</a:t>
                      </a:r>
                      <a:endParaRPr lang="fr-FR" sz="2400" dirty="0"/>
                    </a:p>
                  </a:txBody>
                  <a:tcPr/>
                </a:tc>
                <a:tc>
                  <a:txBody>
                    <a:bodyPr/>
                    <a:lstStyle/>
                    <a:p>
                      <a:r>
                        <a:rPr lang="fr-FR" sz="2400" dirty="0" smtClean="0"/>
                        <a:t>4</a:t>
                      </a:r>
                      <a:endParaRPr lang="fr-FR" sz="2400" dirty="0"/>
                    </a:p>
                  </a:txBody>
                  <a:tcPr/>
                </a:tc>
                <a:tc>
                  <a:txBody>
                    <a:bodyPr/>
                    <a:lstStyle/>
                    <a:p>
                      <a:r>
                        <a:rPr lang="fr-FR" sz="2400" dirty="0" smtClean="0"/>
                        <a:t>3</a:t>
                      </a:r>
                      <a:endParaRPr lang="fr-FR" sz="2400" dirty="0"/>
                    </a:p>
                  </a:txBody>
                  <a:tcPr/>
                </a:tc>
                <a:tc>
                  <a:txBody>
                    <a:bodyPr/>
                    <a:lstStyle/>
                    <a:p>
                      <a:r>
                        <a:rPr lang="fr-FR" sz="2400" dirty="0" smtClean="0"/>
                        <a:t>2</a:t>
                      </a:r>
                      <a:endParaRPr lang="fr-FR" sz="2400" dirty="0"/>
                    </a:p>
                  </a:txBody>
                  <a:tcPr/>
                </a:tc>
                <a:tc>
                  <a:txBody>
                    <a:bodyPr/>
                    <a:lstStyle/>
                    <a:p>
                      <a:r>
                        <a:rPr lang="fr-FR" sz="2400" dirty="0" smtClean="0"/>
                        <a:t>1</a:t>
                      </a:r>
                      <a:endParaRPr lang="fr-FR" sz="2400" dirty="0"/>
                    </a:p>
                  </a:txBody>
                  <a:tcPr/>
                </a:tc>
                <a:tc>
                  <a:txBody>
                    <a:bodyPr/>
                    <a:lstStyle/>
                    <a:p>
                      <a:pPr algn="r" rtl="1"/>
                      <a:r>
                        <a:rPr lang="ar-DZ" sz="2400" dirty="0" smtClean="0"/>
                        <a:t>الأشهر </a:t>
                      </a:r>
                      <a:r>
                        <a:rPr lang="fr-FR" sz="2400" dirty="0" smtClean="0"/>
                        <a:t>t</a:t>
                      </a:r>
                      <a:endParaRPr lang="fr-FR" sz="2400" dirty="0"/>
                    </a:p>
                  </a:txBody>
                  <a:tcPr/>
                </a:tc>
              </a:tr>
              <a:tr h="370840">
                <a:tc>
                  <a:txBody>
                    <a:bodyPr/>
                    <a:lstStyle/>
                    <a:p>
                      <a:r>
                        <a:rPr lang="fr-FR" sz="2400" dirty="0" smtClean="0"/>
                        <a:t>145</a:t>
                      </a:r>
                      <a:endParaRPr lang="fr-FR" sz="2400" dirty="0"/>
                    </a:p>
                  </a:txBody>
                  <a:tcPr/>
                </a:tc>
                <a:tc>
                  <a:txBody>
                    <a:bodyPr/>
                    <a:lstStyle/>
                    <a:p>
                      <a:r>
                        <a:rPr lang="fr-FR" sz="2400" dirty="0" smtClean="0"/>
                        <a:t>142</a:t>
                      </a:r>
                      <a:endParaRPr lang="fr-FR" sz="2400" dirty="0"/>
                    </a:p>
                  </a:txBody>
                  <a:tcPr/>
                </a:tc>
                <a:tc>
                  <a:txBody>
                    <a:bodyPr/>
                    <a:lstStyle/>
                    <a:p>
                      <a:r>
                        <a:rPr lang="fr-FR" sz="2400" dirty="0" smtClean="0"/>
                        <a:t>140</a:t>
                      </a:r>
                      <a:endParaRPr lang="fr-FR" sz="2400" dirty="0"/>
                    </a:p>
                  </a:txBody>
                  <a:tcPr/>
                </a:tc>
                <a:tc>
                  <a:txBody>
                    <a:bodyPr/>
                    <a:lstStyle/>
                    <a:p>
                      <a:r>
                        <a:rPr lang="fr-FR" sz="2400" dirty="0" smtClean="0"/>
                        <a:t>135</a:t>
                      </a:r>
                      <a:endParaRPr lang="fr-FR" sz="2400" dirty="0"/>
                    </a:p>
                  </a:txBody>
                  <a:tcPr/>
                </a:tc>
                <a:tc>
                  <a:txBody>
                    <a:bodyPr/>
                    <a:lstStyle/>
                    <a:p>
                      <a:r>
                        <a:rPr lang="fr-FR" sz="2400" dirty="0" smtClean="0"/>
                        <a:t>132</a:t>
                      </a:r>
                      <a:endParaRPr lang="fr-FR" sz="2400" dirty="0"/>
                    </a:p>
                  </a:txBody>
                  <a:tcPr/>
                </a:tc>
                <a:tc>
                  <a:txBody>
                    <a:bodyPr/>
                    <a:lstStyle/>
                    <a:p>
                      <a:r>
                        <a:rPr lang="fr-FR" sz="2400" dirty="0" smtClean="0"/>
                        <a:t>130</a:t>
                      </a:r>
                      <a:endParaRPr lang="fr-FR" sz="2400" dirty="0"/>
                    </a:p>
                  </a:txBody>
                  <a:tcPr/>
                </a:tc>
                <a:tc>
                  <a:txBody>
                    <a:bodyPr/>
                    <a:lstStyle/>
                    <a:p>
                      <a:r>
                        <a:rPr lang="fr-FR" sz="2400" dirty="0" smtClean="0"/>
                        <a:t>125</a:t>
                      </a:r>
                      <a:endParaRPr lang="fr-FR" sz="2400" dirty="0"/>
                    </a:p>
                  </a:txBody>
                  <a:tcPr/>
                </a:tc>
                <a:tc>
                  <a:txBody>
                    <a:bodyPr/>
                    <a:lstStyle/>
                    <a:p>
                      <a:r>
                        <a:rPr lang="fr-FR" sz="2400" dirty="0" smtClean="0"/>
                        <a:t>120</a:t>
                      </a:r>
                      <a:endParaRPr lang="fr-FR" sz="2400" dirty="0"/>
                    </a:p>
                  </a:txBody>
                  <a:tcPr/>
                </a:tc>
                <a:tc>
                  <a:txBody>
                    <a:bodyPr/>
                    <a:lstStyle/>
                    <a:p>
                      <a:pPr algn="r" rtl="1"/>
                      <a:r>
                        <a:rPr lang="ar-DZ" sz="2400" dirty="0" smtClean="0"/>
                        <a:t>المبيعات </a:t>
                      </a:r>
                      <a:r>
                        <a:rPr lang="fr-FR" sz="2400" dirty="0" err="1" smtClean="0"/>
                        <a:t>yt</a:t>
                      </a:r>
                      <a:endParaRPr lang="fr-FR" sz="2400" dirty="0"/>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solidFill>
            <a:schemeClr val="tx2">
              <a:lumMod val="20000"/>
              <a:lumOff val="80000"/>
            </a:schemeClr>
          </a:solidFill>
          <a:ln>
            <a:solidFill>
              <a:schemeClr val="tx2">
                <a:lumMod val="60000"/>
                <a:lumOff val="40000"/>
              </a:schemeClr>
            </a:solidFill>
          </a:ln>
        </p:spPr>
        <p:txBody>
          <a:bodyPr/>
          <a:lstStyle/>
          <a:p>
            <a:pPr algn="r" rtl="1"/>
            <a:r>
              <a:rPr lang="ar-DZ" dirty="0" smtClean="0"/>
              <a:t>حساب المبيعات المقدرة لكل سنة على </a:t>
            </a:r>
            <a:r>
              <a:rPr lang="ar-DZ" dirty="0" err="1" smtClean="0"/>
              <a:t>حدى</a:t>
            </a:r>
            <a:r>
              <a:rPr lang="ar-DZ" dirty="0" smtClean="0"/>
              <a:t>:</a:t>
            </a:r>
          </a:p>
          <a:p>
            <a:r>
              <a:rPr lang="fr-FR" dirty="0" smtClean="0"/>
              <a:t>Y</a:t>
            </a:r>
            <a:r>
              <a:rPr lang="fr-FR" sz="2400" dirty="0" smtClean="0"/>
              <a:t>5</a:t>
            </a:r>
            <a:r>
              <a:rPr lang="fr-FR" dirty="0" smtClean="0"/>
              <a:t>=( 120+125+130+132)/4</a:t>
            </a:r>
            <a:endParaRPr lang="ar-DZ" dirty="0" smtClean="0"/>
          </a:p>
          <a:p>
            <a:pPr algn="ctr"/>
            <a:r>
              <a:rPr lang="fr-FR" b="1" dirty="0" smtClean="0"/>
              <a:t>Y5= 126.75</a:t>
            </a:r>
          </a:p>
          <a:p>
            <a:r>
              <a:rPr lang="fr-FR" dirty="0" smtClean="0"/>
              <a:t>Y</a:t>
            </a:r>
            <a:r>
              <a:rPr lang="fr-FR" sz="2400" dirty="0" smtClean="0"/>
              <a:t>6</a:t>
            </a:r>
            <a:r>
              <a:rPr lang="fr-FR" dirty="0" smtClean="0"/>
              <a:t>=( 125+130+1320135)/4</a:t>
            </a:r>
            <a:endParaRPr lang="ar-DZ" dirty="0" smtClean="0"/>
          </a:p>
          <a:p>
            <a:pPr algn="ctr"/>
            <a:r>
              <a:rPr lang="fr-FR" b="1" dirty="0" smtClean="0"/>
              <a:t>Y6= 130.5</a:t>
            </a:r>
          </a:p>
          <a:p>
            <a:r>
              <a:rPr lang="fr-FR" dirty="0" smtClean="0"/>
              <a:t>Y7=( 130+132+135+140)/</a:t>
            </a:r>
            <a:r>
              <a:rPr lang="fr-FR" dirty="0" smtClean="0"/>
              <a:t>4</a:t>
            </a:r>
          </a:p>
          <a:p>
            <a:pPr algn="ctr"/>
            <a:r>
              <a:rPr lang="fr-FR" b="1" dirty="0" smtClean="0"/>
              <a:t>Y7= 134.25</a:t>
            </a:r>
            <a:endParaRPr lang="fr-FR" b="1" dirty="0" smtClean="0"/>
          </a:p>
          <a:p>
            <a:endParaRPr lang="fr-FR" sz="2400" b="1" dirty="0" smtClean="0"/>
          </a:p>
          <a:p>
            <a:endParaRPr lang="fr-FR"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85728"/>
            <a:ext cx="8858280" cy="5840435"/>
          </a:xfrm>
          <a:solidFill>
            <a:schemeClr val="tx2">
              <a:lumMod val="20000"/>
              <a:lumOff val="80000"/>
            </a:schemeClr>
          </a:solidFill>
        </p:spPr>
        <p:txBody>
          <a:bodyPr/>
          <a:lstStyle/>
          <a:p>
            <a:r>
              <a:rPr lang="fr-FR" dirty="0" smtClean="0"/>
              <a:t>Y8=( 132+135+140+142)/</a:t>
            </a:r>
            <a:r>
              <a:rPr lang="fr-FR" dirty="0" smtClean="0"/>
              <a:t>4</a:t>
            </a:r>
          </a:p>
          <a:p>
            <a:pPr algn="ctr"/>
            <a:r>
              <a:rPr lang="fr-FR" b="1" dirty="0" smtClean="0"/>
              <a:t>Y7= </a:t>
            </a:r>
            <a:r>
              <a:rPr lang="fr-FR" b="1" dirty="0" smtClean="0"/>
              <a:t>137.25</a:t>
            </a:r>
          </a:p>
          <a:p>
            <a:pPr algn="ctr">
              <a:buNone/>
            </a:pPr>
            <a:r>
              <a:rPr lang="ar-DZ" b="1" dirty="0" smtClean="0"/>
              <a:t>إعداد جدول المبيعات المقدرة :</a:t>
            </a:r>
          </a:p>
          <a:p>
            <a:pPr algn="ctr">
              <a:buNone/>
            </a:pPr>
            <a:endParaRPr lang="fr-FR" b="1" dirty="0" smtClean="0"/>
          </a:p>
          <a:p>
            <a:endParaRPr lang="fr-FR" dirty="0"/>
          </a:p>
        </p:txBody>
      </p:sp>
      <p:graphicFrame>
        <p:nvGraphicFramePr>
          <p:cNvPr id="6" name="Tableau 5"/>
          <p:cNvGraphicFramePr>
            <a:graphicFrameLocks noGrp="1"/>
          </p:cNvGraphicFramePr>
          <p:nvPr/>
        </p:nvGraphicFramePr>
        <p:xfrm>
          <a:off x="642909" y="2520952"/>
          <a:ext cx="8072496" cy="2286000"/>
        </p:xfrm>
        <a:graphic>
          <a:graphicData uri="http://schemas.openxmlformats.org/drawingml/2006/table">
            <a:tbl>
              <a:tblPr firstRow="1" bandRow="1">
                <a:tableStyleId>{5C22544A-7EE6-4342-B048-85BDC9FD1C3A}</a:tableStyleId>
              </a:tblPr>
              <a:tblGrid>
                <a:gridCol w="896944"/>
                <a:gridCol w="896944"/>
                <a:gridCol w="896944"/>
                <a:gridCol w="896944"/>
                <a:gridCol w="896944"/>
                <a:gridCol w="896944"/>
                <a:gridCol w="896944"/>
                <a:gridCol w="793755"/>
                <a:gridCol w="1000133"/>
              </a:tblGrid>
              <a:tr h="370840">
                <a:tc>
                  <a:txBody>
                    <a:bodyPr/>
                    <a:lstStyle/>
                    <a:p>
                      <a:r>
                        <a:rPr lang="fr-FR" sz="2400" dirty="0" smtClean="0"/>
                        <a:t>8</a:t>
                      </a:r>
                      <a:endParaRPr lang="fr-FR" sz="2400" dirty="0"/>
                    </a:p>
                  </a:txBody>
                  <a:tcPr/>
                </a:tc>
                <a:tc>
                  <a:txBody>
                    <a:bodyPr/>
                    <a:lstStyle/>
                    <a:p>
                      <a:r>
                        <a:rPr lang="fr-FR" sz="2400" dirty="0" smtClean="0"/>
                        <a:t>7</a:t>
                      </a:r>
                      <a:endParaRPr lang="fr-FR" sz="2400" dirty="0"/>
                    </a:p>
                  </a:txBody>
                  <a:tcPr/>
                </a:tc>
                <a:tc>
                  <a:txBody>
                    <a:bodyPr/>
                    <a:lstStyle/>
                    <a:p>
                      <a:r>
                        <a:rPr lang="fr-FR" sz="2400" dirty="0" smtClean="0"/>
                        <a:t>6</a:t>
                      </a:r>
                      <a:endParaRPr lang="fr-FR" sz="2400" dirty="0"/>
                    </a:p>
                  </a:txBody>
                  <a:tcPr/>
                </a:tc>
                <a:tc>
                  <a:txBody>
                    <a:bodyPr/>
                    <a:lstStyle/>
                    <a:p>
                      <a:r>
                        <a:rPr lang="fr-FR" sz="2400" dirty="0" smtClean="0"/>
                        <a:t>5</a:t>
                      </a:r>
                      <a:endParaRPr lang="fr-FR" sz="2400" dirty="0"/>
                    </a:p>
                  </a:txBody>
                  <a:tcPr/>
                </a:tc>
                <a:tc>
                  <a:txBody>
                    <a:bodyPr/>
                    <a:lstStyle/>
                    <a:p>
                      <a:r>
                        <a:rPr lang="fr-FR" sz="2400" dirty="0" smtClean="0"/>
                        <a:t>4</a:t>
                      </a:r>
                      <a:endParaRPr lang="fr-FR" sz="2400" dirty="0"/>
                    </a:p>
                  </a:txBody>
                  <a:tcPr/>
                </a:tc>
                <a:tc>
                  <a:txBody>
                    <a:bodyPr/>
                    <a:lstStyle/>
                    <a:p>
                      <a:r>
                        <a:rPr lang="fr-FR" sz="2400" dirty="0" smtClean="0"/>
                        <a:t>3</a:t>
                      </a:r>
                      <a:endParaRPr lang="fr-FR" sz="2400" dirty="0"/>
                    </a:p>
                  </a:txBody>
                  <a:tcPr/>
                </a:tc>
                <a:tc>
                  <a:txBody>
                    <a:bodyPr/>
                    <a:lstStyle/>
                    <a:p>
                      <a:r>
                        <a:rPr lang="fr-FR" sz="2400" dirty="0" smtClean="0"/>
                        <a:t>2</a:t>
                      </a:r>
                      <a:endParaRPr lang="fr-FR" sz="2400" dirty="0"/>
                    </a:p>
                  </a:txBody>
                  <a:tcPr/>
                </a:tc>
                <a:tc>
                  <a:txBody>
                    <a:bodyPr/>
                    <a:lstStyle/>
                    <a:p>
                      <a:r>
                        <a:rPr lang="fr-FR" sz="2400" dirty="0" smtClean="0"/>
                        <a:t>1</a:t>
                      </a:r>
                      <a:endParaRPr lang="fr-FR" sz="2400" dirty="0"/>
                    </a:p>
                  </a:txBody>
                  <a:tcPr/>
                </a:tc>
                <a:tc>
                  <a:txBody>
                    <a:bodyPr/>
                    <a:lstStyle/>
                    <a:p>
                      <a:pPr algn="ctr" rtl="1"/>
                      <a:r>
                        <a:rPr lang="ar-DZ" sz="2400" dirty="0" smtClean="0"/>
                        <a:t>الأشهر </a:t>
                      </a:r>
                      <a:r>
                        <a:rPr lang="fr-FR" sz="2400" dirty="0" smtClean="0"/>
                        <a:t>t</a:t>
                      </a:r>
                      <a:endParaRPr lang="fr-FR" sz="2400" dirty="0"/>
                    </a:p>
                  </a:txBody>
                  <a:tcPr/>
                </a:tc>
              </a:tr>
              <a:tr h="370840">
                <a:tc>
                  <a:txBody>
                    <a:bodyPr/>
                    <a:lstStyle/>
                    <a:p>
                      <a:r>
                        <a:rPr lang="fr-FR" sz="2400" dirty="0" smtClean="0"/>
                        <a:t>145</a:t>
                      </a:r>
                      <a:endParaRPr lang="fr-FR" sz="2400" dirty="0"/>
                    </a:p>
                  </a:txBody>
                  <a:tcPr/>
                </a:tc>
                <a:tc>
                  <a:txBody>
                    <a:bodyPr/>
                    <a:lstStyle/>
                    <a:p>
                      <a:r>
                        <a:rPr lang="fr-FR" sz="2400" dirty="0" smtClean="0"/>
                        <a:t>142</a:t>
                      </a:r>
                      <a:endParaRPr lang="fr-FR" sz="2400" dirty="0"/>
                    </a:p>
                  </a:txBody>
                  <a:tcPr/>
                </a:tc>
                <a:tc>
                  <a:txBody>
                    <a:bodyPr/>
                    <a:lstStyle/>
                    <a:p>
                      <a:r>
                        <a:rPr lang="fr-FR" sz="2400" dirty="0" smtClean="0"/>
                        <a:t>140</a:t>
                      </a:r>
                      <a:endParaRPr lang="fr-FR" sz="2400" dirty="0"/>
                    </a:p>
                  </a:txBody>
                  <a:tcPr/>
                </a:tc>
                <a:tc>
                  <a:txBody>
                    <a:bodyPr/>
                    <a:lstStyle/>
                    <a:p>
                      <a:r>
                        <a:rPr lang="fr-FR" sz="2400" dirty="0" smtClean="0"/>
                        <a:t>135</a:t>
                      </a:r>
                      <a:endParaRPr lang="fr-FR" sz="2400" dirty="0"/>
                    </a:p>
                  </a:txBody>
                  <a:tcPr/>
                </a:tc>
                <a:tc>
                  <a:txBody>
                    <a:bodyPr/>
                    <a:lstStyle/>
                    <a:p>
                      <a:r>
                        <a:rPr lang="fr-FR" sz="2400" dirty="0" smtClean="0"/>
                        <a:t>132</a:t>
                      </a:r>
                      <a:endParaRPr lang="fr-FR" sz="2400" dirty="0"/>
                    </a:p>
                  </a:txBody>
                  <a:tcPr/>
                </a:tc>
                <a:tc>
                  <a:txBody>
                    <a:bodyPr/>
                    <a:lstStyle/>
                    <a:p>
                      <a:r>
                        <a:rPr lang="fr-FR" sz="2400" dirty="0" smtClean="0"/>
                        <a:t>130</a:t>
                      </a:r>
                      <a:endParaRPr lang="fr-FR" sz="2400" dirty="0"/>
                    </a:p>
                  </a:txBody>
                  <a:tcPr/>
                </a:tc>
                <a:tc>
                  <a:txBody>
                    <a:bodyPr/>
                    <a:lstStyle/>
                    <a:p>
                      <a:r>
                        <a:rPr lang="fr-FR" sz="2400" dirty="0" smtClean="0"/>
                        <a:t>125</a:t>
                      </a:r>
                      <a:endParaRPr lang="fr-FR" sz="2400" dirty="0"/>
                    </a:p>
                  </a:txBody>
                  <a:tcPr/>
                </a:tc>
                <a:tc>
                  <a:txBody>
                    <a:bodyPr/>
                    <a:lstStyle/>
                    <a:p>
                      <a:r>
                        <a:rPr lang="fr-FR" sz="2400" dirty="0" smtClean="0"/>
                        <a:t>120</a:t>
                      </a:r>
                      <a:endParaRPr lang="fr-FR" sz="2400" dirty="0"/>
                    </a:p>
                  </a:txBody>
                  <a:tcPr/>
                </a:tc>
                <a:tc>
                  <a:txBody>
                    <a:bodyPr/>
                    <a:lstStyle/>
                    <a:p>
                      <a:pPr algn="ctr" rtl="1"/>
                      <a:r>
                        <a:rPr lang="ar-DZ" sz="2400" dirty="0" smtClean="0"/>
                        <a:t>المبيعات </a:t>
                      </a:r>
                      <a:r>
                        <a:rPr lang="fr-FR" sz="2400" dirty="0" err="1" smtClean="0"/>
                        <a:t>yt</a:t>
                      </a:r>
                      <a:endParaRPr lang="fr-FR" sz="2400" dirty="0"/>
                    </a:p>
                  </a:txBody>
                  <a:tcPr/>
                </a:tc>
              </a:tr>
              <a:tr h="370840">
                <a:tc>
                  <a:txBody>
                    <a:bodyPr/>
                    <a:lstStyle/>
                    <a:p>
                      <a:r>
                        <a:rPr lang="ar-DZ" dirty="0" smtClean="0"/>
                        <a:t>137.25</a:t>
                      </a:r>
                      <a:endParaRPr lang="fr-FR" dirty="0"/>
                    </a:p>
                  </a:txBody>
                  <a:tcPr>
                    <a:solidFill>
                      <a:schemeClr val="accent6">
                        <a:lumMod val="40000"/>
                        <a:lumOff val="60000"/>
                      </a:schemeClr>
                    </a:solidFill>
                  </a:tcPr>
                </a:tc>
                <a:tc>
                  <a:txBody>
                    <a:bodyPr/>
                    <a:lstStyle/>
                    <a:p>
                      <a:r>
                        <a:rPr lang="ar-DZ" dirty="0" smtClean="0"/>
                        <a:t>134.25</a:t>
                      </a:r>
                      <a:endParaRPr lang="fr-FR" dirty="0"/>
                    </a:p>
                  </a:txBody>
                  <a:tcPr>
                    <a:solidFill>
                      <a:schemeClr val="accent6">
                        <a:lumMod val="40000"/>
                        <a:lumOff val="60000"/>
                      </a:schemeClr>
                    </a:solidFill>
                  </a:tcPr>
                </a:tc>
                <a:tc>
                  <a:txBody>
                    <a:bodyPr/>
                    <a:lstStyle/>
                    <a:p>
                      <a:r>
                        <a:rPr lang="ar-DZ" dirty="0" smtClean="0"/>
                        <a:t>130.5</a:t>
                      </a:r>
                      <a:endParaRPr lang="fr-FR" dirty="0"/>
                    </a:p>
                  </a:txBody>
                  <a:tcPr>
                    <a:solidFill>
                      <a:schemeClr val="accent6">
                        <a:lumMod val="40000"/>
                        <a:lumOff val="60000"/>
                      </a:schemeClr>
                    </a:solidFill>
                  </a:tcPr>
                </a:tc>
                <a:tc>
                  <a:txBody>
                    <a:bodyPr/>
                    <a:lstStyle/>
                    <a:p>
                      <a:r>
                        <a:rPr lang="ar-DZ" dirty="0" smtClean="0"/>
                        <a:t>126.75</a:t>
                      </a:r>
                      <a:endParaRPr lang="fr-FR" dirty="0"/>
                    </a:p>
                  </a:txBody>
                  <a:tcPr>
                    <a:solidFill>
                      <a:schemeClr val="accent6">
                        <a:lumMod val="40000"/>
                        <a:lumOff val="60000"/>
                      </a:schemeClr>
                    </a:solidFill>
                  </a:tcPr>
                </a:tc>
                <a:tc>
                  <a:txBody>
                    <a:bodyPr/>
                    <a:lstStyle/>
                    <a:p>
                      <a:r>
                        <a:rPr lang="ar-DZ" dirty="0" smtClean="0"/>
                        <a:t>/</a:t>
                      </a:r>
                      <a:endParaRPr lang="fr-FR" dirty="0"/>
                    </a:p>
                  </a:txBody>
                  <a:tcPr/>
                </a:tc>
                <a:tc>
                  <a:txBody>
                    <a:bodyPr/>
                    <a:lstStyle/>
                    <a:p>
                      <a:r>
                        <a:rPr lang="ar-DZ" dirty="0" smtClean="0"/>
                        <a:t>/</a:t>
                      </a:r>
                      <a:endParaRPr lang="fr-FR" dirty="0"/>
                    </a:p>
                  </a:txBody>
                  <a:tcPr/>
                </a:tc>
                <a:tc>
                  <a:txBody>
                    <a:bodyPr/>
                    <a:lstStyle/>
                    <a:p>
                      <a:r>
                        <a:rPr lang="ar-DZ" dirty="0" smtClean="0"/>
                        <a:t>/</a:t>
                      </a:r>
                      <a:endParaRPr lang="fr-FR" dirty="0"/>
                    </a:p>
                  </a:txBody>
                  <a:tcPr/>
                </a:tc>
                <a:tc>
                  <a:txBody>
                    <a:bodyPr/>
                    <a:lstStyle/>
                    <a:p>
                      <a:r>
                        <a:rPr lang="ar-DZ" dirty="0" smtClean="0"/>
                        <a:t>/</a:t>
                      </a:r>
                      <a:endParaRPr lang="fr-FR" dirty="0"/>
                    </a:p>
                  </a:txBody>
                  <a:tcPr/>
                </a:tc>
                <a:tc>
                  <a:txBody>
                    <a:bodyPr/>
                    <a:lstStyle/>
                    <a:p>
                      <a:pPr algn="ctr"/>
                      <a:r>
                        <a:rPr lang="ar-DZ" dirty="0" smtClean="0"/>
                        <a:t>المبيعات المقدرة</a:t>
                      </a:r>
                      <a:endParaRPr lang="fr-FR" dirty="0"/>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bg1">
              <a:lumMod val="85000"/>
            </a:schemeClr>
          </a:solidFill>
        </p:spPr>
        <p:txBody>
          <a:bodyPr/>
          <a:lstStyle/>
          <a:p>
            <a:r>
              <a:rPr lang="ar-DZ" b="1" dirty="0" smtClean="0">
                <a:latin typeface="Traditional Arabic" pitchFamily="18" charset="-78"/>
                <a:cs typeface="Traditional Arabic" pitchFamily="18" charset="-78"/>
              </a:rPr>
              <a:t>3. طريقة المتوسطات المتحركة المرجحة</a:t>
            </a:r>
            <a:endParaRPr lang="fr-FR" b="1" dirty="0">
              <a:latin typeface="Traditional Arabic" pitchFamily="18" charset="-78"/>
              <a:cs typeface="Traditional Arabic" pitchFamily="18" charset="-78"/>
            </a:endParaRPr>
          </a:p>
        </p:txBody>
      </p:sp>
      <p:sp>
        <p:nvSpPr>
          <p:cNvPr id="5" name="Espace réservé du contenu 4"/>
          <p:cNvSpPr>
            <a:spLocks noGrp="1"/>
          </p:cNvSpPr>
          <p:nvPr>
            <p:ph idx="1"/>
          </p:nvPr>
        </p:nvSpPr>
        <p:spPr>
          <a:xfrm>
            <a:off x="457200" y="1885953"/>
            <a:ext cx="8229600" cy="4686319"/>
          </a:xfrm>
          <a:solidFill>
            <a:schemeClr val="tx2">
              <a:lumMod val="20000"/>
              <a:lumOff val="80000"/>
            </a:schemeClr>
          </a:solidFill>
        </p:spPr>
        <p:txBody>
          <a:bodyPr>
            <a:noAutofit/>
          </a:bodyPr>
          <a:lstStyle/>
          <a:p>
            <a:pPr algn="just" rtl="1"/>
            <a:r>
              <a:rPr lang="ar-DZ" sz="4400" dirty="0" smtClean="0">
                <a:latin typeface="Traditional Arabic" pitchFamily="18" charset="-78"/>
                <a:cs typeface="Traditional Arabic" pitchFamily="18" charset="-78"/>
              </a:rPr>
              <a:t>هي نفسها طريقة المتوسطات المتحركة البسيطة </a:t>
            </a:r>
            <a:r>
              <a:rPr lang="ar-DZ" sz="4400" b="1" dirty="0" smtClean="0">
                <a:latin typeface="Traditional Arabic" pitchFamily="18" charset="-78"/>
                <a:cs typeface="Traditional Arabic" pitchFamily="18" charset="-78"/>
              </a:rPr>
              <a:t>ولكن يتم إعطاء أوزان للفترات</a:t>
            </a:r>
            <a:r>
              <a:rPr lang="ar-DZ" sz="4400" dirty="0" smtClean="0">
                <a:latin typeface="Traditional Arabic" pitchFamily="18" charset="-78"/>
                <a:cs typeface="Traditional Arabic" pitchFamily="18" charset="-78"/>
              </a:rPr>
              <a:t> التي تسبق الفترة المراد حسابها و</a:t>
            </a:r>
            <a:r>
              <a:rPr lang="ar-DZ" sz="4400" b="1" dirty="0" smtClean="0">
                <a:latin typeface="Traditional Arabic" pitchFamily="18" charset="-78"/>
                <a:cs typeface="Traditional Arabic" pitchFamily="18" charset="-78"/>
              </a:rPr>
              <a:t>إعطاء الوزن الأكبر للفترة الأحداث</a:t>
            </a:r>
            <a:r>
              <a:rPr lang="ar-DZ" sz="4400" dirty="0" smtClean="0">
                <a:latin typeface="Traditional Arabic" pitchFamily="18" charset="-78"/>
                <a:cs typeface="Traditional Arabic" pitchFamily="18" charset="-78"/>
              </a:rPr>
              <a:t> لأنها الأقرب لما هو موجود في الواقع بالمقارنة مع الفترات السابقة، وتكون </a:t>
            </a:r>
            <a:r>
              <a:rPr lang="ar-DZ" sz="4400" b="1" dirty="0" smtClean="0">
                <a:latin typeface="Traditional Arabic" pitchFamily="18" charset="-78"/>
                <a:cs typeface="Traditional Arabic" pitchFamily="18" charset="-78"/>
              </a:rPr>
              <a:t>الأوزان الترجيحية تنازلية</a:t>
            </a:r>
            <a:r>
              <a:rPr lang="ar-DZ" sz="4400" dirty="0" smtClean="0">
                <a:latin typeface="Traditional Arabic" pitchFamily="18" charset="-78"/>
                <a:cs typeface="Traditional Arabic" pitchFamily="18" charset="-78"/>
              </a:rPr>
              <a:t> حسب </a:t>
            </a:r>
            <a:r>
              <a:rPr lang="ar-DZ" sz="4400" dirty="0" err="1" smtClean="0">
                <a:latin typeface="Traditional Arabic" pitchFamily="18" charset="-78"/>
                <a:cs typeface="Traditional Arabic" pitchFamily="18" charset="-78"/>
              </a:rPr>
              <a:t>أقدمية</a:t>
            </a:r>
            <a:r>
              <a:rPr lang="ar-DZ" sz="4400" dirty="0" smtClean="0">
                <a:latin typeface="Traditional Arabic" pitchFamily="18" charset="-78"/>
                <a:cs typeface="Traditional Arabic" pitchFamily="18" charset="-78"/>
              </a:rPr>
              <a:t> الفترات ومجموع الأوزان الترجيحية دائما يساوي </a:t>
            </a:r>
            <a:r>
              <a:rPr lang="ar-DZ" sz="4400" dirty="0" smtClean="0">
                <a:latin typeface="Traditional Arabic" pitchFamily="18" charset="-78"/>
                <a:cs typeface="Traditional Arabic" pitchFamily="18" charset="-78"/>
              </a:rPr>
              <a:t>1. </a:t>
            </a:r>
            <a:endParaRPr lang="ar-DZ" sz="4400" dirty="0" smtClean="0">
              <a:latin typeface="Traditional Arabic" pitchFamily="18" charset="-78"/>
              <a:cs typeface="Traditional Arabic" pitchFamily="18"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5768997"/>
          </a:xfrm>
          <a:solidFill>
            <a:schemeClr val="tx2">
              <a:lumMod val="20000"/>
              <a:lumOff val="80000"/>
            </a:schemeClr>
          </a:solidFill>
        </p:spPr>
        <p:txBody>
          <a:bodyPr>
            <a:normAutofit fontScale="85000" lnSpcReduction="20000"/>
          </a:bodyPr>
          <a:lstStyle/>
          <a:p>
            <a:pPr algn="just" rtl="1"/>
            <a:r>
              <a:rPr lang="ar-DZ" sz="4400" dirty="0" smtClean="0"/>
              <a:t>ويتم حساب وفق القاعدة التالية:</a:t>
            </a:r>
            <a:endParaRPr lang="fr-FR" sz="4400" dirty="0" smtClean="0"/>
          </a:p>
          <a:p>
            <a:pPr algn="just"/>
            <a:r>
              <a:rPr lang="en-US" sz="4400" dirty="0" smtClean="0"/>
              <a:t>Ŷ</a:t>
            </a:r>
            <a:r>
              <a:rPr lang="en-US" sz="4400" baseline="-25000" dirty="0" smtClean="0"/>
              <a:t>t+1</a:t>
            </a:r>
            <a:r>
              <a:rPr lang="en-US" sz="4400" baseline="-25000" dirty="0" smtClean="0"/>
              <a:t>=</a:t>
            </a:r>
            <a:r>
              <a:rPr lang="ar-DZ" sz="4400" baseline="-25000" dirty="0" smtClean="0"/>
              <a:t>           </a:t>
            </a:r>
            <a:r>
              <a:rPr lang="en-US" sz="4400" dirty="0" smtClean="0"/>
              <a:t>(</a:t>
            </a:r>
            <a:r>
              <a:rPr lang="en-US" sz="4400" dirty="0" smtClean="0"/>
              <a:t>k</a:t>
            </a:r>
            <a:r>
              <a:rPr lang="en-US" sz="4400" baseline="-25000" dirty="0" smtClean="0"/>
              <a:t>r+1</a:t>
            </a:r>
            <a:r>
              <a:rPr lang="en-US" sz="4400" dirty="0" smtClean="0"/>
              <a:t>)(</a:t>
            </a:r>
            <a:r>
              <a:rPr lang="en-US" sz="4400" dirty="0" err="1" smtClean="0"/>
              <a:t>y</a:t>
            </a:r>
            <a:r>
              <a:rPr lang="en-US" sz="4400" baseline="-25000" dirty="0" err="1" smtClean="0"/>
              <a:t>t</a:t>
            </a:r>
            <a:r>
              <a:rPr lang="en-US" sz="4400" baseline="-25000" dirty="0" smtClean="0"/>
              <a:t>-r</a:t>
            </a:r>
            <a:r>
              <a:rPr lang="en-US" sz="4400" dirty="0" smtClean="0"/>
              <a:t>)</a:t>
            </a:r>
            <a:endParaRPr lang="fr-FR" sz="4400" dirty="0" smtClean="0"/>
          </a:p>
          <a:p>
            <a:pPr algn="just" rtl="1">
              <a:buNone/>
            </a:pPr>
            <a:r>
              <a:rPr lang="fr-FR" sz="4400" dirty="0" smtClean="0"/>
              <a:t> </a:t>
            </a:r>
            <a:br>
              <a:rPr lang="fr-FR" sz="4400" dirty="0" smtClean="0"/>
            </a:br>
            <a:r>
              <a:rPr lang="ar-DZ" sz="4400" dirty="0" smtClean="0"/>
              <a:t>حيث :</a:t>
            </a:r>
            <a:endParaRPr lang="fr-FR" sz="4400" dirty="0" smtClean="0"/>
          </a:p>
          <a:p>
            <a:pPr algn="just" rtl="1"/>
            <a:r>
              <a:rPr lang="en-US" sz="4400" dirty="0" smtClean="0"/>
              <a:t>Ŷ</a:t>
            </a:r>
            <a:r>
              <a:rPr lang="en-US" sz="4400" baseline="-25000" dirty="0" smtClean="0"/>
              <a:t>t+1</a:t>
            </a:r>
            <a:r>
              <a:rPr lang="ar-DZ" sz="4400" baseline="-25000" dirty="0" smtClean="0"/>
              <a:t>: </a:t>
            </a:r>
            <a:r>
              <a:rPr lang="ar-DZ" sz="4400" dirty="0" smtClean="0"/>
              <a:t>يعبر عن التوقع للفترة </a:t>
            </a:r>
            <a:r>
              <a:rPr lang="en-US" sz="4400" dirty="0" smtClean="0"/>
              <a:t>t+1</a:t>
            </a:r>
            <a:r>
              <a:rPr lang="ar-DZ" sz="4400" dirty="0" smtClean="0"/>
              <a:t> وهو المتوسط المتحرك المرجح المحسوب.</a:t>
            </a:r>
            <a:endParaRPr lang="fr-FR" sz="4400" dirty="0" smtClean="0"/>
          </a:p>
          <a:p>
            <a:pPr algn="just" rtl="1"/>
            <a:r>
              <a:rPr lang="en-US" sz="4400" dirty="0" err="1" smtClean="0"/>
              <a:t>y</a:t>
            </a:r>
            <a:r>
              <a:rPr lang="en-US" sz="4400" baseline="-25000" dirty="0" err="1" smtClean="0"/>
              <a:t>t</a:t>
            </a:r>
            <a:r>
              <a:rPr lang="ar-DZ" sz="4400" baseline="-25000" dirty="0" smtClean="0"/>
              <a:t>:</a:t>
            </a:r>
            <a:r>
              <a:rPr lang="ar-DZ" sz="4400" dirty="0" smtClean="0"/>
              <a:t> هو المستوى </a:t>
            </a:r>
            <a:r>
              <a:rPr lang="ar-DZ" sz="4400" dirty="0" err="1" smtClean="0"/>
              <a:t>الفعلى</a:t>
            </a:r>
            <a:r>
              <a:rPr lang="ar-DZ" sz="4400" dirty="0" smtClean="0"/>
              <a:t> أو القيمة الحقيقية للفترة الحالية </a:t>
            </a:r>
            <a:r>
              <a:rPr lang="fr-FR" sz="4400" dirty="0" smtClean="0"/>
              <a:t>t</a:t>
            </a:r>
            <a:r>
              <a:rPr lang="ar-DZ" sz="4400" dirty="0" smtClean="0"/>
              <a:t>.</a:t>
            </a:r>
            <a:endParaRPr lang="fr-FR" sz="4400" dirty="0" smtClean="0"/>
          </a:p>
          <a:p>
            <a:pPr algn="just" rtl="1"/>
            <a:r>
              <a:rPr lang="fr-FR" sz="4400" dirty="0" smtClean="0"/>
              <a:t>n </a:t>
            </a:r>
            <a:r>
              <a:rPr lang="ar-DZ" sz="4400" dirty="0" smtClean="0"/>
              <a:t>: هو الأساس أي عدد المستويات التي يحسب على أساسها الوسط الحسابي.</a:t>
            </a:r>
            <a:endParaRPr lang="fr-FR" sz="4400" dirty="0" smtClean="0"/>
          </a:p>
          <a:p>
            <a:pPr algn="just" rtl="1"/>
            <a:r>
              <a:rPr lang="en-US" sz="4400" dirty="0" smtClean="0"/>
              <a:t>K</a:t>
            </a:r>
            <a:r>
              <a:rPr lang="ar-DZ" sz="4400" dirty="0" smtClean="0"/>
              <a:t>: وهو الوزن الترجيحي للفترة.</a:t>
            </a:r>
            <a:endParaRPr lang="fr-FR" sz="4400" dirty="0" smtClean="0"/>
          </a:p>
          <a:p>
            <a:pPr lvl="0" algn="just" rtl="1"/>
            <a:endParaRPr lang="fr-FR" sz="4400" dirty="0" smtClean="0">
              <a:latin typeface="Traditional Arabic" pitchFamily="18" charset="-78"/>
              <a:cs typeface="Traditional Arabic" pitchFamily="18" charset="-78"/>
            </a:endParaRPr>
          </a:p>
        </p:txBody>
      </p:sp>
      <p:sp>
        <p:nvSpPr>
          <p:cNvPr id="30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3073"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785918" y="1071546"/>
            <a:ext cx="781050" cy="457200"/>
          </a:xfrm>
          <a:prstGeom prst="rect">
            <a:avLst/>
          </a:prstGeom>
          <a:noFill/>
        </p:spPr>
      </p:pic>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TotalTime>
  <Words>593</Words>
  <Application>Microsoft Office PowerPoint</Application>
  <PresentationFormat>Affichage à l'écran (4:3)</PresentationFormat>
  <Paragraphs>146</Paragraphs>
  <Slides>16</Slides>
  <Notes>1</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Thème Office</vt:lpstr>
      <vt:lpstr>محاضرات الموازنة التقديرية</vt:lpstr>
      <vt:lpstr> المحور الثالث: تابع للموازنة التقديرية للمبيعات</vt:lpstr>
      <vt:lpstr>2. طريقة المتوسطات المتحركة البسيطة</vt:lpstr>
      <vt:lpstr>Diapositive 4</vt:lpstr>
      <vt:lpstr>Diapositive 5</vt:lpstr>
      <vt:lpstr>Diapositive 6</vt:lpstr>
      <vt:lpstr>Diapositive 7</vt:lpstr>
      <vt:lpstr>3. طريقة المتوسطات المتحركة المرجحة</vt:lpstr>
      <vt:lpstr>Diapositive 9</vt:lpstr>
      <vt:lpstr>مثال: البيانات التالية تمثل مبيعات المؤسسة "أ"</vt:lpstr>
      <vt:lpstr>Diapositive 11</vt:lpstr>
      <vt:lpstr>Diapositive 12</vt:lpstr>
      <vt:lpstr>ثانيا: إعداد جدول المبيعات المقدرة لسنة 2019 </vt:lpstr>
      <vt:lpstr>4. التمهيد الأسي</vt:lpstr>
      <vt:lpstr>Diapositive 15</vt:lpstr>
      <vt:lpstr>Diapositive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الموازنة التقديرية</dc:title>
  <dc:creator>tst</dc:creator>
  <cp:lastModifiedBy>tst</cp:lastModifiedBy>
  <cp:revision>19</cp:revision>
  <dcterms:created xsi:type="dcterms:W3CDTF">2021-11-03T17:22:11Z</dcterms:created>
  <dcterms:modified xsi:type="dcterms:W3CDTF">2021-11-06T22:06:04Z</dcterms:modified>
</cp:coreProperties>
</file>