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73" r:id="rId11"/>
    <p:sldId id="274" r:id="rId12"/>
    <p:sldId id="271" r:id="rId13"/>
    <p:sldId id="272" r:id="rId14"/>
    <p:sldId id="267" r:id="rId15"/>
    <p:sldId id="265" r:id="rId16"/>
    <p:sldId id="266" r:id="rId17"/>
    <p:sldId id="275" r:id="rId18"/>
    <p:sldId id="277" r:id="rId19"/>
    <p:sldId id="278" r:id="rId20"/>
    <p:sldId id="279" r:id="rId21"/>
    <p:sldId id="280" r:id="rId22"/>
    <p:sldId id="281" r:id="rId23"/>
    <p:sldId id="276" r:id="rId24"/>
    <p:sldId id="283" r:id="rId25"/>
    <p:sldId id="284" r:id="rId26"/>
    <p:sldId id="282" r:id="rId27"/>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SA"/>
          </a:p>
        </p:txBody>
      </p:sp>
      <p:sp>
        <p:nvSpPr>
          <p:cNvPr id="3" name="Espace réservé de la date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21A96BF1-9CE1-4FF8-9F95-B81D1DF72F91}" type="datetimeFigureOut">
              <a:rPr lang="ar-SA" smtClean="0"/>
              <a:t>15/07/1438</a:t>
            </a:fld>
            <a:endParaRPr lang="ar-SA"/>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SA"/>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6" name="Espace réservé du pied de page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SA"/>
          </a:p>
        </p:txBody>
      </p:sp>
      <p:sp>
        <p:nvSpPr>
          <p:cNvPr id="7" name="Espace réservé du numéro de diapositive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2C353E9A-055E-4458-8972-DB9617995DD8}" type="slidenum">
              <a:rPr lang="ar-SA" smtClean="0"/>
              <a:t>‹N°›</a:t>
            </a:fld>
            <a:endParaRPr lang="ar-SA"/>
          </a:p>
        </p:txBody>
      </p:sp>
    </p:spTree>
    <p:extLst>
      <p:ext uri="{BB962C8B-B14F-4D97-AF65-F5344CB8AC3E}">
        <p14:creationId xmlns:p14="http://schemas.microsoft.com/office/powerpoint/2010/main" val="420170147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ar-SA" dirty="0"/>
          </a:p>
        </p:txBody>
      </p:sp>
      <p:sp>
        <p:nvSpPr>
          <p:cNvPr id="4" name="Espace réservé du numéro de diapositive 3"/>
          <p:cNvSpPr>
            <a:spLocks noGrp="1"/>
          </p:cNvSpPr>
          <p:nvPr>
            <p:ph type="sldNum" sz="quarter" idx="10"/>
          </p:nvPr>
        </p:nvSpPr>
        <p:spPr/>
        <p:txBody>
          <a:bodyPr/>
          <a:lstStyle/>
          <a:p>
            <a:fld id="{FC5FC35B-2A05-49F9-8C9E-A2641EFD8A81}" type="slidenum">
              <a:rPr lang="ar-SA" smtClean="0"/>
              <a:t>7</a:t>
            </a:fld>
            <a:endParaRPr lang="ar-SA"/>
          </a:p>
        </p:txBody>
      </p:sp>
    </p:spTree>
    <p:extLst>
      <p:ext uri="{BB962C8B-B14F-4D97-AF65-F5344CB8AC3E}">
        <p14:creationId xmlns:p14="http://schemas.microsoft.com/office/powerpoint/2010/main" val="3409520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ar-SA"/>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ar-SA"/>
          </a:p>
        </p:txBody>
      </p:sp>
      <p:sp>
        <p:nvSpPr>
          <p:cNvPr id="4" name="Espace réservé de la date 3"/>
          <p:cNvSpPr>
            <a:spLocks noGrp="1"/>
          </p:cNvSpPr>
          <p:nvPr>
            <p:ph type="dt" sz="half" idx="10"/>
          </p:nvPr>
        </p:nvSpPr>
        <p:spPr/>
        <p:txBody>
          <a:bodyPr/>
          <a:lstStyle/>
          <a:p>
            <a:fld id="{B82ED7B3-34FB-49C4-968B-94101148FEB2}" type="datetimeFigureOut">
              <a:rPr lang="ar-SA" smtClean="0"/>
              <a:t>15/07/1438</a:t>
            </a:fld>
            <a:endParaRPr lang="ar-SA"/>
          </a:p>
        </p:txBody>
      </p:sp>
      <p:sp>
        <p:nvSpPr>
          <p:cNvPr id="5" name="Espace réservé du pied de page 4"/>
          <p:cNvSpPr>
            <a:spLocks noGrp="1"/>
          </p:cNvSpPr>
          <p:nvPr>
            <p:ph type="ftr" sz="quarter" idx="11"/>
          </p:nvPr>
        </p:nvSpPr>
        <p:spPr/>
        <p:txBody>
          <a:bodyPr/>
          <a:lstStyle/>
          <a:p>
            <a:endParaRPr lang="ar-SA"/>
          </a:p>
        </p:txBody>
      </p:sp>
      <p:sp>
        <p:nvSpPr>
          <p:cNvPr id="6" name="Espace réservé du numéro de diapositive 5"/>
          <p:cNvSpPr>
            <a:spLocks noGrp="1"/>
          </p:cNvSpPr>
          <p:nvPr>
            <p:ph type="sldNum" sz="quarter" idx="12"/>
          </p:nvPr>
        </p:nvSpPr>
        <p:spPr/>
        <p:txBody>
          <a:bodyPr/>
          <a:lstStyle/>
          <a:p>
            <a:fld id="{314757C2-2629-4121-8D4C-39904605375D}" type="slidenum">
              <a:rPr lang="ar-SA" smtClean="0"/>
              <a:t>‹N°›</a:t>
            </a:fld>
            <a:endParaRPr lang="ar-SA"/>
          </a:p>
        </p:txBody>
      </p:sp>
    </p:spTree>
    <p:extLst>
      <p:ext uri="{BB962C8B-B14F-4D97-AF65-F5344CB8AC3E}">
        <p14:creationId xmlns:p14="http://schemas.microsoft.com/office/powerpoint/2010/main" val="2110313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SA"/>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4" name="Espace réservé de la date 3"/>
          <p:cNvSpPr>
            <a:spLocks noGrp="1"/>
          </p:cNvSpPr>
          <p:nvPr>
            <p:ph type="dt" sz="half" idx="10"/>
          </p:nvPr>
        </p:nvSpPr>
        <p:spPr/>
        <p:txBody>
          <a:bodyPr/>
          <a:lstStyle/>
          <a:p>
            <a:fld id="{B82ED7B3-34FB-49C4-968B-94101148FEB2}" type="datetimeFigureOut">
              <a:rPr lang="ar-SA" smtClean="0"/>
              <a:t>15/07/1438</a:t>
            </a:fld>
            <a:endParaRPr lang="ar-SA"/>
          </a:p>
        </p:txBody>
      </p:sp>
      <p:sp>
        <p:nvSpPr>
          <p:cNvPr id="5" name="Espace réservé du pied de page 4"/>
          <p:cNvSpPr>
            <a:spLocks noGrp="1"/>
          </p:cNvSpPr>
          <p:nvPr>
            <p:ph type="ftr" sz="quarter" idx="11"/>
          </p:nvPr>
        </p:nvSpPr>
        <p:spPr/>
        <p:txBody>
          <a:bodyPr/>
          <a:lstStyle/>
          <a:p>
            <a:endParaRPr lang="ar-SA"/>
          </a:p>
        </p:txBody>
      </p:sp>
      <p:sp>
        <p:nvSpPr>
          <p:cNvPr id="6" name="Espace réservé du numéro de diapositive 5"/>
          <p:cNvSpPr>
            <a:spLocks noGrp="1"/>
          </p:cNvSpPr>
          <p:nvPr>
            <p:ph type="sldNum" sz="quarter" idx="12"/>
          </p:nvPr>
        </p:nvSpPr>
        <p:spPr/>
        <p:txBody>
          <a:bodyPr/>
          <a:lstStyle/>
          <a:p>
            <a:fld id="{314757C2-2629-4121-8D4C-39904605375D}" type="slidenum">
              <a:rPr lang="ar-SA" smtClean="0"/>
              <a:t>‹N°›</a:t>
            </a:fld>
            <a:endParaRPr lang="ar-SA"/>
          </a:p>
        </p:txBody>
      </p:sp>
    </p:spTree>
    <p:extLst>
      <p:ext uri="{BB962C8B-B14F-4D97-AF65-F5344CB8AC3E}">
        <p14:creationId xmlns:p14="http://schemas.microsoft.com/office/powerpoint/2010/main" val="3275975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ar-SA"/>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4" name="Espace réservé de la date 3"/>
          <p:cNvSpPr>
            <a:spLocks noGrp="1"/>
          </p:cNvSpPr>
          <p:nvPr>
            <p:ph type="dt" sz="half" idx="10"/>
          </p:nvPr>
        </p:nvSpPr>
        <p:spPr/>
        <p:txBody>
          <a:bodyPr/>
          <a:lstStyle/>
          <a:p>
            <a:fld id="{B82ED7B3-34FB-49C4-968B-94101148FEB2}" type="datetimeFigureOut">
              <a:rPr lang="ar-SA" smtClean="0"/>
              <a:t>15/07/1438</a:t>
            </a:fld>
            <a:endParaRPr lang="ar-SA"/>
          </a:p>
        </p:txBody>
      </p:sp>
      <p:sp>
        <p:nvSpPr>
          <p:cNvPr id="5" name="Espace réservé du pied de page 4"/>
          <p:cNvSpPr>
            <a:spLocks noGrp="1"/>
          </p:cNvSpPr>
          <p:nvPr>
            <p:ph type="ftr" sz="quarter" idx="11"/>
          </p:nvPr>
        </p:nvSpPr>
        <p:spPr/>
        <p:txBody>
          <a:bodyPr/>
          <a:lstStyle/>
          <a:p>
            <a:endParaRPr lang="ar-SA"/>
          </a:p>
        </p:txBody>
      </p:sp>
      <p:sp>
        <p:nvSpPr>
          <p:cNvPr id="6" name="Espace réservé du numéro de diapositive 5"/>
          <p:cNvSpPr>
            <a:spLocks noGrp="1"/>
          </p:cNvSpPr>
          <p:nvPr>
            <p:ph type="sldNum" sz="quarter" idx="12"/>
          </p:nvPr>
        </p:nvSpPr>
        <p:spPr/>
        <p:txBody>
          <a:bodyPr/>
          <a:lstStyle/>
          <a:p>
            <a:fld id="{314757C2-2629-4121-8D4C-39904605375D}" type="slidenum">
              <a:rPr lang="ar-SA" smtClean="0"/>
              <a:t>‹N°›</a:t>
            </a:fld>
            <a:endParaRPr lang="ar-SA"/>
          </a:p>
        </p:txBody>
      </p:sp>
    </p:spTree>
    <p:extLst>
      <p:ext uri="{BB962C8B-B14F-4D97-AF65-F5344CB8AC3E}">
        <p14:creationId xmlns:p14="http://schemas.microsoft.com/office/powerpoint/2010/main" val="87234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SA"/>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4" name="Espace réservé de la date 3"/>
          <p:cNvSpPr>
            <a:spLocks noGrp="1"/>
          </p:cNvSpPr>
          <p:nvPr>
            <p:ph type="dt" sz="half" idx="10"/>
          </p:nvPr>
        </p:nvSpPr>
        <p:spPr/>
        <p:txBody>
          <a:bodyPr/>
          <a:lstStyle/>
          <a:p>
            <a:fld id="{B82ED7B3-34FB-49C4-968B-94101148FEB2}" type="datetimeFigureOut">
              <a:rPr lang="ar-SA" smtClean="0"/>
              <a:t>15/07/1438</a:t>
            </a:fld>
            <a:endParaRPr lang="ar-SA"/>
          </a:p>
        </p:txBody>
      </p:sp>
      <p:sp>
        <p:nvSpPr>
          <p:cNvPr id="5" name="Espace réservé du pied de page 4"/>
          <p:cNvSpPr>
            <a:spLocks noGrp="1"/>
          </p:cNvSpPr>
          <p:nvPr>
            <p:ph type="ftr" sz="quarter" idx="11"/>
          </p:nvPr>
        </p:nvSpPr>
        <p:spPr/>
        <p:txBody>
          <a:bodyPr/>
          <a:lstStyle/>
          <a:p>
            <a:endParaRPr lang="ar-SA"/>
          </a:p>
        </p:txBody>
      </p:sp>
      <p:sp>
        <p:nvSpPr>
          <p:cNvPr id="6" name="Espace réservé du numéro de diapositive 5"/>
          <p:cNvSpPr>
            <a:spLocks noGrp="1"/>
          </p:cNvSpPr>
          <p:nvPr>
            <p:ph type="sldNum" sz="quarter" idx="12"/>
          </p:nvPr>
        </p:nvSpPr>
        <p:spPr/>
        <p:txBody>
          <a:bodyPr/>
          <a:lstStyle/>
          <a:p>
            <a:fld id="{314757C2-2629-4121-8D4C-39904605375D}" type="slidenum">
              <a:rPr lang="ar-SA" smtClean="0"/>
              <a:t>‹N°›</a:t>
            </a:fld>
            <a:endParaRPr lang="ar-SA"/>
          </a:p>
        </p:txBody>
      </p:sp>
    </p:spTree>
    <p:extLst>
      <p:ext uri="{BB962C8B-B14F-4D97-AF65-F5344CB8AC3E}">
        <p14:creationId xmlns:p14="http://schemas.microsoft.com/office/powerpoint/2010/main" val="1518410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ar-SA"/>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B82ED7B3-34FB-49C4-968B-94101148FEB2}" type="datetimeFigureOut">
              <a:rPr lang="ar-SA" smtClean="0"/>
              <a:t>15/07/1438</a:t>
            </a:fld>
            <a:endParaRPr lang="ar-SA"/>
          </a:p>
        </p:txBody>
      </p:sp>
      <p:sp>
        <p:nvSpPr>
          <p:cNvPr id="5" name="Espace réservé du pied de page 4"/>
          <p:cNvSpPr>
            <a:spLocks noGrp="1"/>
          </p:cNvSpPr>
          <p:nvPr>
            <p:ph type="ftr" sz="quarter" idx="11"/>
          </p:nvPr>
        </p:nvSpPr>
        <p:spPr/>
        <p:txBody>
          <a:bodyPr/>
          <a:lstStyle/>
          <a:p>
            <a:endParaRPr lang="ar-SA"/>
          </a:p>
        </p:txBody>
      </p:sp>
      <p:sp>
        <p:nvSpPr>
          <p:cNvPr id="6" name="Espace réservé du numéro de diapositive 5"/>
          <p:cNvSpPr>
            <a:spLocks noGrp="1"/>
          </p:cNvSpPr>
          <p:nvPr>
            <p:ph type="sldNum" sz="quarter" idx="12"/>
          </p:nvPr>
        </p:nvSpPr>
        <p:spPr/>
        <p:txBody>
          <a:bodyPr/>
          <a:lstStyle/>
          <a:p>
            <a:fld id="{314757C2-2629-4121-8D4C-39904605375D}" type="slidenum">
              <a:rPr lang="ar-SA" smtClean="0"/>
              <a:t>‹N°›</a:t>
            </a:fld>
            <a:endParaRPr lang="ar-SA"/>
          </a:p>
        </p:txBody>
      </p:sp>
    </p:spTree>
    <p:extLst>
      <p:ext uri="{BB962C8B-B14F-4D97-AF65-F5344CB8AC3E}">
        <p14:creationId xmlns:p14="http://schemas.microsoft.com/office/powerpoint/2010/main" val="1609535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SA"/>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5" name="Espace réservé de la date 4"/>
          <p:cNvSpPr>
            <a:spLocks noGrp="1"/>
          </p:cNvSpPr>
          <p:nvPr>
            <p:ph type="dt" sz="half" idx="10"/>
          </p:nvPr>
        </p:nvSpPr>
        <p:spPr/>
        <p:txBody>
          <a:bodyPr/>
          <a:lstStyle/>
          <a:p>
            <a:fld id="{B82ED7B3-34FB-49C4-968B-94101148FEB2}" type="datetimeFigureOut">
              <a:rPr lang="ar-SA" smtClean="0"/>
              <a:t>15/07/1438</a:t>
            </a:fld>
            <a:endParaRPr lang="ar-SA"/>
          </a:p>
        </p:txBody>
      </p:sp>
      <p:sp>
        <p:nvSpPr>
          <p:cNvPr id="6" name="Espace réservé du pied de page 5"/>
          <p:cNvSpPr>
            <a:spLocks noGrp="1"/>
          </p:cNvSpPr>
          <p:nvPr>
            <p:ph type="ftr" sz="quarter" idx="11"/>
          </p:nvPr>
        </p:nvSpPr>
        <p:spPr/>
        <p:txBody>
          <a:bodyPr/>
          <a:lstStyle/>
          <a:p>
            <a:endParaRPr lang="ar-SA"/>
          </a:p>
        </p:txBody>
      </p:sp>
      <p:sp>
        <p:nvSpPr>
          <p:cNvPr id="7" name="Espace réservé du numéro de diapositive 6"/>
          <p:cNvSpPr>
            <a:spLocks noGrp="1"/>
          </p:cNvSpPr>
          <p:nvPr>
            <p:ph type="sldNum" sz="quarter" idx="12"/>
          </p:nvPr>
        </p:nvSpPr>
        <p:spPr/>
        <p:txBody>
          <a:bodyPr/>
          <a:lstStyle/>
          <a:p>
            <a:fld id="{314757C2-2629-4121-8D4C-39904605375D}" type="slidenum">
              <a:rPr lang="ar-SA" smtClean="0"/>
              <a:t>‹N°›</a:t>
            </a:fld>
            <a:endParaRPr lang="ar-SA"/>
          </a:p>
        </p:txBody>
      </p:sp>
    </p:spTree>
    <p:extLst>
      <p:ext uri="{BB962C8B-B14F-4D97-AF65-F5344CB8AC3E}">
        <p14:creationId xmlns:p14="http://schemas.microsoft.com/office/powerpoint/2010/main" val="4158891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ar-SA"/>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7" name="Espace réservé de la date 6"/>
          <p:cNvSpPr>
            <a:spLocks noGrp="1"/>
          </p:cNvSpPr>
          <p:nvPr>
            <p:ph type="dt" sz="half" idx="10"/>
          </p:nvPr>
        </p:nvSpPr>
        <p:spPr/>
        <p:txBody>
          <a:bodyPr/>
          <a:lstStyle/>
          <a:p>
            <a:fld id="{B82ED7B3-34FB-49C4-968B-94101148FEB2}" type="datetimeFigureOut">
              <a:rPr lang="ar-SA" smtClean="0"/>
              <a:t>15/07/1438</a:t>
            </a:fld>
            <a:endParaRPr lang="ar-SA"/>
          </a:p>
        </p:txBody>
      </p:sp>
      <p:sp>
        <p:nvSpPr>
          <p:cNvPr id="8" name="Espace réservé du pied de page 7"/>
          <p:cNvSpPr>
            <a:spLocks noGrp="1"/>
          </p:cNvSpPr>
          <p:nvPr>
            <p:ph type="ftr" sz="quarter" idx="11"/>
          </p:nvPr>
        </p:nvSpPr>
        <p:spPr/>
        <p:txBody>
          <a:bodyPr/>
          <a:lstStyle/>
          <a:p>
            <a:endParaRPr lang="ar-SA"/>
          </a:p>
        </p:txBody>
      </p:sp>
      <p:sp>
        <p:nvSpPr>
          <p:cNvPr id="9" name="Espace réservé du numéro de diapositive 8"/>
          <p:cNvSpPr>
            <a:spLocks noGrp="1"/>
          </p:cNvSpPr>
          <p:nvPr>
            <p:ph type="sldNum" sz="quarter" idx="12"/>
          </p:nvPr>
        </p:nvSpPr>
        <p:spPr/>
        <p:txBody>
          <a:bodyPr/>
          <a:lstStyle/>
          <a:p>
            <a:fld id="{314757C2-2629-4121-8D4C-39904605375D}" type="slidenum">
              <a:rPr lang="ar-SA" smtClean="0"/>
              <a:t>‹N°›</a:t>
            </a:fld>
            <a:endParaRPr lang="ar-SA"/>
          </a:p>
        </p:txBody>
      </p:sp>
    </p:spTree>
    <p:extLst>
      <p:ext uri="{BB962C8B-B14F-4D97-AF65-F5344CB8AC3E}">
        <p14:creationId xmlns:p14="http://schemas.microsoft.com/office/powerpoint/2010/main" val="3769584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SA"/>
          </a:p>
        </p:txBody>
      </p:sp>
      <p:sp>
        <p:nvSpPr>
          <p:cNvPr id="3" name="Espace réservé de la date 2"/>
          <p:cNvSpPr>
            <a:spLocks noGrp="1"/>
          </p:cNvSpPr>
          <p:nvPr>
            <p:ph type="dt" sz="half" idx="10"/>
          </p:nvPr>
        </p:nvSpPr>
        <p:spPr/>
        <p:txBody>
          <a:bodyPr/>
          <a:lstStyle/>
          <a:p>
            <a:fld id="{B82ED7B3-34FB-49C4-968B-94101148FEB2}" type="datetimeFigureOut">
              <a:rPr lang="ar-SA" smtClean="0"/>
              <a:t>15/07/1438</a:t>
            </a:fld>
            <a:endParaRPr lang="ar-SA"/>
          </a:p>
        </p:txBody>
      </p:sp>
      <p:sp>
        <p:nvSpPr>
          <p:cNvPr id="4" name="Espace réservé du pied de page 3"/>
          <p:cNvSpPr>
            <a:spLocks noGrp="1"/>
          </p:cNvSpPr>
          <p:nvPr>
            <p:ph type="ftr" sz="quarter" idx="11"/>
          </p:nvPr>
        </p:nvSpPr>
        <p:spPr/>
        <p:txBody>
          <a:bodyPr/>
          <a:lstStyle/>
          <a:p>
            <a:endParaRPr lang="ar-SA"/>
          </a:p>
        </p:txBody>
      </p:sp>
      <p:sp>
        <p:nvSpPr>
          <p:cNvPr id="5" name="Espace réservé du numéro de diapositive 4"/>
          <p:cNvSpPr>
            <a:spLocks noGrp="1"/>
          </p:cNvSpPr>
          <p:nvPr>
            <p:ph type="sldNum" sz="quarter" idx="12"/>
          </p:nvPr>
        </p:nvSpPr>
        <p:spPr/>
        <p:txBody>
          <a:bodyPr/>
          <a:lstStyle/>
          <a:p>
            <a:fld id="{314757C2-2629-4121-8D4C-39904605375D}" type="slidenum">
              <a:rPr lang="ar-SA" smtClean="0"/>
              <a:t>‹N°›</a:t>
            </a:fld>
            <a:endParaRPr lang="ar-SA"/>
          </a:p>
        </p:txBody>
      </p:sp>
    </p:spTree>
    <p:extLst>
      <p:ext uri="{BB962C8B-B14F-4D97-AF65-F5344CB8AC3E}">
        <p14:creationId xmlns:p14="http://schemas.microsoft.com/office/powerpoint/2010/main" val="2772395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82ED7B3-34FB-49C4-968B-94101148FEB2}" type="datetimeFigureOut">
              <a:rPr lang="ar-SA" smtClean="0"/>
              <a:t>15/07/1438</a:t>
            </a:fld>
            <a:endParaRPr lang="ar-SA"/>
          </a:p>
        </p:txBody>
      </p:sp>
      <p:sp>
        <p:nvSpPr>
          <p:cNvPr id="3" name="Espace réservé du pied de page 2"/>
          <p:cNvSpPr>
            <a:spLocks noGrp="1"/>
          </p:cNvSpPr>
          <p:nvPr>
            <p:ph type="ftr" sz="quarter" idx="11"/>
          </p:nvPr>
        </p:nvSpPr>
        <p:spPr/>
        <p:txBody>
          <a:bodyPr/>
          <a:lstStyle/>
          <a:p>
            <a:endParaRPr lang="ar-SA"/>
          </a:p>
        </p:txBody>
      </p:sp>
      <p:sp>
        <p:nvSpPr>
          <p:cNvPr id="4" name="Espace réservé du numéro de diapositive 3"/>
          <p:cNvSpPr>
            <a:spLocks noGrp="1"/>
          </p:cNvSpPr>
          <p:nvPr>
            <p:ph type="sldNum" sz="quarter" idx="12"/>
          </p:nvPr>
        </p:nvSpPr>
        <p:spPr/>
        <p:txBody>
          <a:bodyPr/>
          <a:lstStyle/>
          <a:p>
            <a:fld id="{314757C2-2629-4121-8D4C-39904605375D}" type="slidenum">
              <a:rPr lang="ar-SA" smtClean="0"/>
              <a:t>‹N°›</a:t>
            </a:fld>
            <a:endParaRPr lang="ar-SA"/>
          </a:p>
        </p:txBody>
      </p:sp>
    </p:spTree>
    <p:extLst>
      <p:ext uri="{BB962C8B-B14F-4D97-AF65-F5344CB8AC3E}">
        <p14:creationId xmlns:p14="http://schemas.microsoft.com/office/powerpoint/2010/main" val="550762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ar-SA"/>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82ED7B3-34FB-49C4-968B-94101148FEB2}" type="datetimeFigureOut">
              <a:rPr lang="ar-SA" smtClean="0"/>
              <a:t>15/07/1438</a:t>
            </a:fld>
            <a:endParaRPr lang="ar-SA"/>
          </a:p>
        </p:txBody>
      </p:sp>
      <p:sp>
        <p:nvSpPr>
          <p:cNvPr id="6" name="Espace réservé du pied de page 5"/>
          <p:cNvSpPr>
            <a:spLocks noGrp="1"/>
          </p:cNvSpPr>
          <p:nvPr>
            <p:ph type="ftr" sz="quarter" idx="11"/>
          </p:nvPr>
        </p:nvSpPr>
        <p:spPr/>
        <p:txBody>
          <a:bodyPr/>
          <a:lstStyle/>
          <a:p>
            <a:endParaRPr lang="ar-SA"/>
          </a:p>
        </p:txBody>
      </p:sp>
      <p:sp>
        <p:nvSpPr>
          <p:cNvPr id="7" name="Espace réservé du numéro de diapositive 6"/>
          <p:cNvSpPr>
            <a:spLocks noGrp="1"/>
          </p:cNvSpPr>
          <p:nvPr>
            <p:ph type="sldNum" sz="quarter" idx="12"/>
          </p:nvPr>
        </p:nvSpPr>
        <p:spPr/>
        <p:txBody>
          <a:bodyPr/>
          <a:lstStyle/>
          <a:p>
            <a:fld id="{314757C2-2629-4121-8D4C-39904605375D}" type="slidenum">
              <a:rPr lang="ar-SA" smtClean="0"/>
              <a:t>‹N°›</a:t>
            </a:fld>
            <a:endParaRPr lang="ar-SA"/>
          </a:p>
        </p:txBody>
      </p:sp>
    </p:spTree>
    <p:extLst>
      <p:ext uri="{BB962C8B-B14F-4D97-AF65-F5344CB8AC3E}">
        <p14:creationId xmlns:p14="http://schemas.microsoft.com/office/powerpoint/2010/main" val="875151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ar-SA"/>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82ED7B3-34FB-49C4-968B-94101148FEB2}" type="datetimeFigureOut">
              <a:rPr lang="ar-SA" smtClean="0"/>
              <a:t>15/07/1438</a:t>
            </a:fld>
            <a:endParaRPr lang="ar-SA"/>
          </a:p>
        </p:txBody>
      </p:sp>
      <p:sp>
        <p:nvSpPr>
          <p:cNvPr id="6" name="Espace réservé du pied de page 5"/>
          <p:cNvSpPr>
            <a:spLocks noGrp="1"/>
          </p:cNvSpPr>
          <p:nvPr>
            <p:ph type="ftr" sz="quarter" idx="11"/>
          </p:nvPr>
        </p:nvSpPr>
        <p:spPr/>
        <p:txBody>
          <a:bodyPr/>
          <a:lstStyle/>
          <a:p>
            <a:endParaRPr lang="ar-SA"/>
          </a:p>
        </p:txBody>
      </p:sp>
      <p:sp>
        <p:nvSpPr>
          <p:cNvPr id="7" name="Espace réservé du numéro de diapositive 6"/>
          <p:cNvSpPr>
            <a:spLocks noGrp="1"/>
          </p:cNvSpPr>
          <p:nvPr>
            <p:ph type="sldNum" sz="quarter" idx="12"/>
          </p:nvPr>
        </p:nvSpPr>
        <p:spPr/>
        <p:txBody>
          <a:bodyPr/>
          <a:lstStyle/>
          <a:p>
            <a:fld id="{314757C2-2629-4121-8D4C-39904605375D}" type="slidenum">
              <a:rPr lang="ar-SA" smtClean="0"/>
              <a:t>‹N°›</a:t>
            </a:fld>
            <a:endParaRPr lang="ar-SA"/>
          </a:p>
        </p:txBody>
      </p:sp>
    </p:spTree>
    <p:extLst>
      <p:ext uri="{BB962C8B-B14F-4D97-AF65-F5344CB8AC3E}">
        <p14:creationId xmlns:p14="http://schemas.microsoft.com/office/powerpoint/2010/main" val="2329100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fr-FR" smtClean="0"/>
              <a:t>Modifiez le style du titre</a:t>
            </a:r>
            <a:endParaRPr lang="ar-SA"/>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SA"/>
          </a:p>
        </p:txBody>
      </p:sp>
      <p:sp>
        <p:nvSpPr>
          <p:cNvPr id="4" name="Espace réservé de la date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82ED7B3-34FB-49C4-968B-94101148FEB2}" type="datetimeFigureOut">
              <a:rPr lang="ar-SA" smtClean="0"/>
              <a:t>15/07/1438</a:t>
            </a:fld>
            <a:endParaRPr lang="ar-SA"/>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Espace réservé du numéro de diapositive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314757C2-2629-4121-8D4C-39904605375D}" type="slidenum">
              <a:rPr lang="ar-SA" smtClean="0"/>
              <a:t>‹N°›</a:t>
            </a:fld>
            <a:endParaRPr lang="ar-SA"/>
          </a:p>
        </p:txBody>
      </p:sp>
    </p:spTree>
    <p:extLst>
      <p:ext uri="{BB962C8B-B14F-4D97-AF65-F5344CB8AC3E}">
        <p14:creationId xmlns:p14="http://schemas.microsoft.com/office/powerpoint/2010/main" val="31324162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1667" y="105355"/>
            <a:ext cx="6709893" cy="6630295"/>
          </a:xfrm>
          <a:prstGeom prst="rect">
            <a:avLst/>
          </a:prstGeom>
          <a:ln w="228600" cap="sq" cmpd="thickThin">
            <a:solidFill>
              <a:srgbClr val="000000"/>
            </a:solidFill>
            <a:prstDash val="solid"/>
            <a:miter lim="800000"/>
          </a:ln>
          <a:effectLst>
            <a:innerShdw blurRad="76200">
              <a:srgbClr val="000000"/>
            </a:innerShdw>
          </a:effectLst>
        </p:spPr>
      </p:pic>
      <p:sp>
        <p:nvSpPr>
          <p:cNvPr id="5" name="Rectangle 4"/>
          <p:cNvSpPr/>
          <p:nvPr/>
        </p:nvSpPr>
        <p:spPr>
          <a:xfrm>
            <a:off x="6993228" y="0"/>
            <a:ext cx="5198772" cy="6117465"/>
          </a:xfrm>
          <a:prstGeom prst="wedgeRectCallout">
            <a:avLst>
              <a:gd name="adj1" fmla="val -20833"/>
              <a:gd name="adj2" fmla="val 61857"/>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3800" dirty="0" smtClean="0">
                <a:solidFill>
                  <a:srgbClr val="FF0000"/>
                </a:solidFill>
                <a:latin typeface="Andalus" panose="02020603050405020304" pitchFamily="18" charset="-78"/>
                <a:cs typeface="Andalus" panose="02020603050405020304" pitchFamily="18" charset="-78"/>
              </a:rPr>
              <a:t>المحاضرة السابعة</a:t>
            </a:r>
            <a:endParaRPr lang="ar-SA" sz="13800" dirty="0">
              <a:solidFill>
                <a:srgbClr val="FF0000"/>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12150778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7425" y="206062"/>
            <a:ext cx="11861443" cy="6503831"/>
          </a:xfrm>
          <a:blipFill>
            <a:blip r:embed="rId2"/>
            <a:tile tx="0" ty="0" sx="100000" sy="100000" flip="none" algn="tl"/>
          </a:blipFill>
        </p:spPr>
        <p:txBody>
          <a:bodyPr/>
          <a:lstStyle/>
          <a:p>
            <a:endParaRPr lang="ar-SA" dirty="0"/>
          </a:p>
        </p:txBody>
      </p:sp>
      <p:sp>
        <p:nvSpPr>
          <p:cNvPr id="2" name="Ruban courbé vers le bas 1"/>
          <p:cNvSpPr/>
          <p:nvPr/>
        </p:nvSpPr>
        <p:spPr>
          <a:xfrm>
            <a:off x="167425" y="643944"/>
            <a:ext cx="11616743" cy="5808371"/>
          </a:xfrm>
          <a:prstGeom prst="ellipseRibbon">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9600" dirty="0" smtClean="0">
                <a:solidFill>
                  <a:srgbClr val="FF0000"/>
                </a:solidFill>
                <a:latin typeface="Andalus" panose="02020603050405020304" pitchFamily="18" charset="-78"/>
                <a:cs typeface="Andalus" panose="02020603050405020304" pitchFamily="18" charset="-78"/>
              </a:rPr>
              <a:t>أنواع أخرى للضرب بالرجل</a:t>
            </a:r>
            <a:endParaRPr lang="ar-SA" sz="9600" dirty="0">
              <a:solidFill>
                <a:srgbClr val="FF0000"/>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25896018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Espace réservé du contenu 1"/>
          <p:cNvGraphicFramePr>
            <a:graphicFrameLocks noGrp="1"/>
          </p:cNvGraphicFramePr>
          <p:nvPr>
            <p:ph idx="1"/>
            <p:extLst>
              <p:ext uri="{D42A27DB-BD31-4B8C-83A1-F6EECF244321}">
                <p14:modId xmlns:p14="http://schemas.microsoft.com/office/powerpoint/2010/main" val="33113609"/>
              </p:ext>
            </p:extLst>
          </p:nvPr>
        </p:nvGraphicFramePr>
        <p:xfrm>
          <a:off x="180304" y="167427"/>
          <a:ext cx="11784169" cy="6529586"/>
        </p:xfrm>
        <a:graphic>
          <a:graphicData uri="http://schemas.openxmlformats.org/drawingml/2006/table">
            <a:tbl>
              <a:tblPr rtl="1" firstRow="1" firstCol="1" lastRow="1" lastCol="1" bandRow="1" bandCol="1">
                <a:tableStyleId>{5C22544A-7EE6-4342-B048-85BDC9FD1C3A}</a:tableStyleId>
              </a:tblPr>
              <a:tblGrid>
                <a:gridCol w="2923226"/>
                <a:gridCol w="8860943"/>
              </a:tblGrid>
              <a:tr h="1078200">
                <a:tc>
                  <a:txBody>
                    <a:bodyPr/>
                    <a:lstStyle/>
                    <a:p>
                      <a:pPr algn="ctr" rtl="1">
                        <a:spcAft>
                          <a:spcPts val="0"/>
                        </a:spcAft>
                      </a:pPr>
                      <a:r>
                        <a:rPr lang="ar-SA" sz="4000" b="1" dirty="0">
                          <a:solidFill>
                            <a:srgbClr val="FF0000"/>
                          </a:solidFill>
                          <a:effectLst/>
                          <a:latin typeface="Traditional Arabic" panose="02020603050405020304" pitchFamily="18" charset="-78"/>
                          <a:cs typeface="Traditional Arabic" panose="02020603050405020304" pitchFamily="18" charset="-78"/>
                        </a:rPr>
                        <a:t>أسم التقنية</a:t>
                      </a:r>
                      <a:endParaRPr lang="en-US" sz="3600" b="1" dirty="0">
                        <a:solidFill>
                          <a:srgbClr val="FF0000"/>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ctr" rtl="1">
                        <a:spcAft>
                          <a:spcPts val="0"/>
                        </a:spcAft>
                      </a:pPr>
                      <a:r>
                        <a:rPr lang="ar-SA" sz="4000" b="1" dirty="0">
                          <a:solidFill>
                            <a:srgbClr val="FF0000"/>
                          </a:solidFill>
                          <a:effectLst/>
                          <a:latin typeface="Traditional Arabic" panose="02020603050405020304" pitchFamily="18" charset="-78"/>
                          <a:cs typeface="Traditional Arabic" panose="02020603050405020304" pitchFamily="18" charset="-78"/>
                        </a:rPr>
                        <a:t>الشرح</a:t>
                      </a:r>
                      <a:endParaRPr lang="en-US" sz="3600" b="1" dirty="0">
                        <a:solidFill>
                          <a:srgbClr val="FF0000"/>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681423">
                <a:tc>
                  <a:txBody>
                    <a:bodyPr/>
                    <a:lstStyle/>
                    <a:p>
                      <a:pPr algn="ctr" rtl="1">
                        <a:spcAft>
                          <a:spcPts val="0"/>
                        </a:spcAft>
                      </a:pPr>
                      <a:r>
                        <a:rPr lang="ar-SA" sz="4000" b="1" dirty="0">
                          <a:solidFill>
                            <a:srgbClr val="FF0000"/>
                          </a:solidFill>
                          <a:effectLst/>
                          <a:latin typeface="Traditional Arabic" panose="02020603050405020304" pitchFamily="18" charset="-78"/>
                          <a:cs typeface="Traditional Arabic" panose="02020603050405020304" pitchFamily="18" charset="-78"/>
                        </a:rPr>
                        <a:t> كوشي</a:t>
                      </a:r>
                      <a:endParaRPr lang="en-US" sz="3600" b="1" dirty="0">
                        <a:solidFill>
                          <a:srgbClr val="FF0000"/>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ctr" rtl="1">
                        <a:spcAft>
                          <a:spcPts val="0"/>
                        </a:spcAft>
                      </a:pPr>
                      <a:r>
                        <a:rPr lang="ar-SA" sz="4000" b="1" dirty="0">
                          <a:solidFill>
                            <a:schemeClr val="tx1"/>
                          </a:solidFill>
                          <a:effectLst/>
                          <a:latin typeface="Traditional Arabic" panose="02020603050405020304" pitchFamily="18" charset="-78"/>
                          <a:cs typeface="Traditional Arabic" panose="02020603050405020304" pitchFamily="18" charset="-78"/>
                        </a:rPr>
                        <a:t>ضربه بأسفل أصابع القدم </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681423">
                <a:tc>
                  <a:txBody>
                    <a:bodyPr/>
                    <a:lstStyle/>
                    <a:p>
                      <a:pPr algn="ctr" rtl="1">
                        <a:spcAft>
                          <a:spcPts val="0"/>
                        </a:spcAft>
                      </a:pPr>
                      <a:r>
                        <a:rPr lang="ar-SA" sz="4000" b="1" dirty="0" err="1">
                          <a:solidFill>
                            <a:srgbClr val="FF0000"/>
                          </a:solidFill>
                          <a:effectLst/>
                          <a:latin typeface="Traditional Arabic" panose="02020603050405020304" pitchFamily="18" charset="-78"/>
                          <a:cs typeface="Traditional Arabic" panose="02020603050405020304" pitchFamily="18" charset="-78"/>
                        </a:rPr>
                        <a:t>تيسوكو</a:t>
                      </a:r>
                      <a:endParaRPr lang="en-US" sz="3600" b="1" dirty="0">
                        <a:solidFill>
                          <a:srgbClr val="FF0000"/>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ctr" rtl="1">
                        <a:spcAft>
                          <a:spcPts val="0"/>
                        </a:spcAft>
                      </a:pPr>
                      <a:r>
                        <a:rPr lang="ar-SA" sz="4000" b="1" dirty="0">
                          <a:solidFill>
                            <a:schemeClr val="tx1"/>
                          </a:solidFill>
                          <a:effectLst/>
                          <a:latin typeface="Traditional Arabic" panose="02020603050405020304" pitchFamily="18" charset="-78"/>
                          <a:cs typeface="Traditional Arabic" panose="02020603050405020304" pitchFamily="18" charset="-78"/>
                        </a:rPr>
                        <a:t>ضربه بحافة القدم الداخلية</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681423">
                <a:tc>
                  <a:txBody>
                    <a:bodyPr/>
                    <a:lstStyle/>
                    <a:p>
                      <a:pPr algn="ctr" rtl="1">
                        <a:spcAft>
                          <a:spcPts val="0"/>
                        </a:spcAft>
                      </a:pPr>
                      <a:r>
                        <a:rPr lang="ar-SA" sz="4000" b="1" dirty="0">
                          <a:solidFill>
                            <a:srgbClr val="FF0000"/>
                          </a:solidFill>
                          <a:effectLst/>
                          <a:latin typeface="Traditional Arabic" panose="02020603050405020304" pitchFamily="18" charset="-78"/>
                          <a:cs typeface="Traditional Arabic" panose="02020603050405020304" pitchFamily="18" charset="-78"/>
                        </a:rPr>
                        <a:t>تسما سوكي</a:t>
                      </a:r>
                      <a:endParaRPr lang="en-US" sz="3600" b="1" dirty="0">
                        <a:solidFill>
                          <a:srgbClr val="FF0000"/>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ctr" rtl="1">
                        <a:spcAft>
                          <a:spcPts val="0"/>
                        </a:spcAft>
                      </a:pPr>
                      <a:r>
                        <a:rPr lang="ar-SA" sz="4000" b="1" dirty="0">
                          <a:solidFill>
                            <a:schemeClr val="tx1"/>
                          </a:solidFill>
                          <a:effectLst/>
                          <a:latin typeface="Traditional Arabic" panose="02020603050405020304" pitchFamily="18" charset="-78"/>
                          <a:cs typeface="Traditional Arabic" panose="02020603050405020304" pitchFamily="18" charset="-78"/>
                        </a:rPr>
                        <a:t>ضربه برؤوس أصابع القدم </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681423">
                <a:tc>
                  <a:txBody>
                    <a:bodyPr/>
                    <a:lstStyle/>
                    <a:p>
                      <a:pPr algn="ctr" rtl="1">
                        <a:spcAft>
                          <a:spcPts val="0"/>
                        </a:spcAft>
                      </a:pPr>
                      <a:r>
                        <a:rPr lang="ar-SA" sz="4000" b="1" dirty="0" err="1">
                          <a:solidFill>
                            <a:srgbClr val="FF0000"/>
                          </a:solidFill>
                          <a:effectLst/>
                          <a:latin typeface="Traditional Arabic" panose="02020603050405020304" pitchFamily="18" charset="-78"/>
                          <a:cs typeface="Traditional Arabic" panose="02020603050405020304" pitchFamily="18" charset="-78"/>
                        </a:rPr>
                        <a:t>كاكاتو</a:t>
                      </a:r>
                      <a:endParaRPr lang="en-US" sz="3600" b="1" dirty="0">
                        <a:solidFill>
                          <a:srgbClr val="FF0000"/>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ctr" rtl="1">
                        <a:spcAft>
                          <a:spcPts val="0"/>
                        </a:spcAft>
                      </a:pPr>
                      <a:r>
                        <a:rPr lang="ar-SA" sz="4000" b="1" dirty="0">
                          <a:solidFill>
                            <a:schemeClr val="tx1"/>
                          </a:solidFill>
                          <a:effectLst/>
                          <a:latin typeface="Traditional Arabic" panose="02020603050405020304" pitchFamily="18" charset="-78"/>
                          <a:cs typeface="Traditional Arabic" panose="02020603050405020304" pitchFamily="18" charset="-78"/>
                        </a:rPr>
                        <a:t>ضربه بكعب القدم </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681423">
                <a:tc>
                  <a:txBody>
                    <a:bodyPr/>
                    <a:lstStyle/>
                    <a:p>
                      <a:pPr algn="ctr" rtl="1">
                        <a:spcAft>
                          <a:spcPts val="0"/>
                        </a:spcAft>
                      </a:pPr>
                      <a:r>
                        <a:rPr lang="ar-SA" sz="4000" b="1" dirty="0" err="1">
                          <a:solidFill>
                            <a:srgbClr val="FF0000"/>
                          </a:solidFill>
                          <a:effectLst/>
                          <a:latin typeface="Traditional Arabic" panose="02020603050405020304" pitchFamily="18" charset="-78"/>
                          <a:cs typeface="Traditional Arabic" panose="02020603050405020304" pitchFamily="18" charset="-78"/>
                        </a:rPr>
                        <a:t>سوكوتو</a:t>
                      </a:r>
                      <a:endParaRPr lang="en-US" sz="3600" b="1" dirty="0">
                        <a:solidFill>
                          <a:srgbClr val="FF0000"/>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ctr" rtl="1">
                        <a:spcAft>
                          <a:spcPts val="0"/>
                        </a:spcAft>
                      </a:pPr>
                      <a:r>
                        <a:rPr lang="ar-SA" sz="4000" b="1" dirty="0">
                          <a:solidFill>
                            <a:schemeClr val="tx1"/>
                          </a:solidFill>
                          <a:effectLst/>
                          <a:latin typeface="Traditional Arabic" panose="02020603050405020304" pitchFamily="18" charset="-78"/>
                          <a:cs typeface="Traditional Arabic" panose="02020603050405020304" pitchFamily="18" charset="-78"/>
                        </a:rPr>
                        <a:t>ضربه بالحافة الخارجية ( سيف) للقدم</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681423">
                <a:tc>
                  <a:txBody>
                    <a:bodyPr/>
                    <a:lstStyle/>
                    <a:p>
                      <a:pPr algn="ctr" rtl="1">
                        <a:spcAft>
                          <a:spcPts val="0"/>
                        </a:spcAft>
                      </a:pPr>
                      <a:r>
                        <a:rPr lang="ar-SA" sz="4000" b="1" dirty="0" err="1">
                          <a:solidFill>
                            <a:srgbClr val="FF0000"/>
                          </a:solidFill>
                          <a:effectLst/>
                          <a:latin typeface="Traditional Arabic" panose="02020603050405020304" pitchFamily="18" charset="-78"/>
                          <a:cs typeface="Traditional Arabic" panose="02020603050405020304" pitchFamily="18" charset="-78"/>
                        </a:rPr>
                        <a:t>تايسوكو</a:t>
                      </a:r>
                      <a:endParaRPr lang="en-US" sz="3600" b="1" dirty="0">
                        <a:solidFill>
                          <a:srgbClr val="FF0000"/>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ctr" rtl="1">
                        <a:spcAft>
                          <a:spcPts val="0"/>
                        </a:spcAft>
                      </a:pPr>
                      <a:r>
                        <a:rPr lang="ar-SA" sz="4000" b="1" dirty="0">
                          <a:solidFill>
                            <a:schemeClr val="tx1"/>
                          </a:solidFill>
                          <a:effectLst/>
                          <a:latin typeface="Traditional Arabic" panose="02020603050405020304" pitchFamily="18" charset="-78"/>
                          <a:cs typeface="Traditional Arabic" panose="02020603050405020304" pitchFamily="18" charset="-78"/>
                        </a:rPr>
                        <a:t>ضربه بقوس القدم </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1362848">
                <a:tc>
                  <a:txBody>
                    <a:bodyPr/>
                    <a:lstStyle/>
                    <a:p>
                      <a:pPr algn="ctr" rtl="1">
                        <a:spcAft>
                          <a:spcPts val="0"/>
                        </a:spcAft>
                      </a:pPr>
                      <a:r>
                        <a:rPr lang="ar-SA" sz="4000" b="1" dirty="0" err="1">
                          <a:solidFill>
                            <a:srgbClr val="FF0000"/>
                          </a:solidFill>
                          <a:effectLst/>
                          <a:latin typeface="Traditional Arabic" panose="02020603050405020304" pitchFamily="18" charset="-78"/>
                          <a:cs typeface="Traditional Arabic" panose="02020603050405020304" pitchFamily="18" charset="-78"/>
                        </a:rPr>
                        <a:t>هيزا</a:t>
                      </a:r>
                      <a:r>
                        <a:rPr lang="ar-SA" sz="4000" b="1" dirty="0">
                          <a:solidFill>
                            <a:srgbClr val="FF0000"/>
                          </a:solidFill>
                          <a:effectLst/>
                          <a:latin typeface="Traditional Arabic" panose="02020603050405020304" pitchFamily="18" charset="-78"/>
                          <a:cs typeface="Traditional Arabic" panose="02020603050405020304" pitchFamily="18" charset="-78"/>
                        </a:rPr>
                        <a:t> </a:t>
                      </a:r>
                      <a:r>
                        <a:rPr lang="ar-SA" sz="4000" b="1" dirty="0" err="1">
                          <a:solidFill>
                            <a:srgbClr val="FF0000"/>
                          </a:solidFill>
                          <a:effectLst/>
                          <a:latin typeface="Traditional Arabic" panose="02020603050405020304" pitchFamily="18" charset="-78"/>
                          <a:cs typeface="Traditional Arabic" panose="02020603050405020304" pitchFamily="18" charset="-78"/>
                        </a:rPr>
                        <a:t>جاشيرا</a:t>
                      </a:r>
                      <a:endParaRPr lang="en-US" sz="3600" b="1" dirty="0">
                        <a:solidFill>
                          <a:srgbClr val="FF0000"/>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ctr" rtl="1">
                        <a:spcAft>
                          <a:spcPts val="0"/>
                        </a:spcAft>
                      </a:pPr>
                      <a:r>
                        <a:rPr lang="ar-SA" sz="4000" b="1" dirty="0">
                          <a:solidFill>
                            <a:schemeClr val="tx1"/>
                          </a:solidFill>
                          <a:effectLst/>
                          <a:latin typeface="Traditional Arabic" panose="02020603050405020304" pitchFamily="18" charset="-78"/>
                          <a:cs typeface="Traditional Arabic" panose="02020603050405020304" pitchFamily="18" charset="-78"/>
                        </a:rPr>
                        <a:t>ضربه بالركبة ولها </a:t>
                      </a:r>
                      <a:r>
                        <a:rPr lang="ar-SA" sz="4000" b="1" dirty="0" smtClean="0">
                          <a:solidFill>
                            <a:schemeClr val="tx1"/>
                          </a:solidFill>
                          <a:effectLst/>
                          <a:latin typeface="Traditional Arabic" panose="02020603050405020304" pitchFamily="18" charset="-78"/>
                          <a:cs typeface="Traditional Arabic" panose="02020603050405020304" pitchFamily="18" charset="-78"/>
                        </a:rPr>
                        <a:t>نوعين- </a:t>
                      </a:r>
                      <a:r>
                        <a:rPr lang="ar-SA" sz="4000" b="1" u="none" dirty="0">
                          <a:solidFill>
                            <a:srgbClr val="FF0000"/>
                          </a:solidFill>
                          <a:effectLst/>
                          <a:latin typeface="Traditional Arabic" panose="02020603050405020304" pitchFamily="18" charset="-78"/>
                          <a:cs typeface="Traditional Arabic" panose="02020603050405020304" pitchFamily="18" charset="-78"/>
                        </a:rPr>
                        <a:t>أ</a:t>
                      </a:r>
                      <a:r>
                        <a:rPr lang="ar-SA" sz="4000" b="1" u="none" dirty="0">
                          <a:solidFill>
                            <a:schemeClr val="tx1"/>
                          </a:solidFill>
                          <a:effectLst/>
                          <a:latin typeface="Traditional Arabic" panose="02020603050405020304" pitchFamily="18" charset="-78"/>
                          <a:cs typeface="Traditional Arabic" panose="02020603050405020304" pitchFamily="18" charset="-78"/>
                        </a:rPr>
                        <a:t>. </a:t>
                      </a:r>
                      <a:r>
                        <a:rPr lang="ar-SA" sz="4000" b="1" u="sng" dirty="0">
                          <a:solidFill>
                            <a:srgbClr val="FFFF00"/>
                          </a:solidFill>
                          <a:effectLst/>
                          <a:latin typeface="Traditional Arabic" panose="02020603050405020304" pitchFamily="18" charset="-78"/>
                          <a:cs typeface="Traditional Arabic" panose="02020603050405020304" pitchFamily="18" charset="-78"/>
                        </a:rPr>
                        <a:t>ماي </a:t>
                      </a:r>
                      <a:r>
                        <a:rPr lang="ar-SA" sz="4000" b="1" u="sng" dirty="0" err="1">
                          <a:solidFill>
                            <a:srgbClr val="FFFF00"/>
                          </a:solidFill>
                          <a:effectLst/>
                          <a:latin typeface="Traditional Arabic" panose="02020603050405020304" pitchFamily="18" charset="-78"/>
                          <a:cs typeface="Traditional Arabic" panose="02020603050405020304" pitchFamily="18" charset="-78"/>
                        </a:rPr>
                        <a:t>هيزا</a:t>
                      </a:r>
                      <a:r>
                        <a:rPr lang="ar-SA" sz="4000" b="1" u="sng" dirty="0">
                          <a:solidFill>
                            <a:srgbClr val="FFFF00"/>
                          </a:solidFill>
                          <a:effectLst/>
                          <a:latin typeface="Traditional Arabic" panose="02020603050405020304" pitchFamily="18" charset="-78"/>
                          <a:cs typeface="Traditional Arabic" panose="02020603050405020304" pitchFamily="18" charset="-78"/>
                        </a:rPr>
                        <a:t> </a:t>
                      </a:r>
                      <a:r>
                        <a:rPr lang="ar-SA" sz="4000" b="1" dirty="0">
                          <a:solidFill>
                            <a:schemeClr val="tx1"/>
                          </a:solidFill>
                          <a:effectLst/>
                          <a:latin typeface="Traditional Arabic" panose="02020603050405020304" pitchFamily="18" charset="-78"/>
                          <a:cs typeface="Traditional Arabic" panose="02020603050405020304" pitchFamily="18" charset="-78"/>
                        </a:rPr>
                        <a:t>جيري  ضربه أمامية بالركبة </a:t>
                      </a:r>
                      <a:br>
                        <a:rPr lang="ar-SA" sz="4000" b="1" dirty="0">
                          <a:solidFill>
                            <a:schemeClr val="tx1"/>
                          </a:solidFill>
                          <a:effectLst/>
                          <a:latin typeface="Traditional Arabic" panose="02020603050405020304" pitchFamily="18" charset="-78"/>
                          <a:cs typeface="Traditional Arabic" panose="02020603050405020304" pitchFamily="18" charset="-78"/>
                        </a:rPr>
                      </a:br>
                      <a:r>
                        <a:rPr lang="ar-SA" sz="4000" b="1" dirty="0" smtClean="0">
                          <a:solidFill>
                            <a:schemeClr val="tx1"/>
                          </a:solidFill>
                          <a:effectLst/>
                          <a:latin typeface="Traditional Arabic" panose="02020603050405020304" pitchFamily="18" charset="-78"/>
                          <a:cs typeface="Traditional Arabic" panose="02020603050405020304" pitchFamily="18" charset="-78"/>
                        </a:rPr>
                        <a:t>-</a:t>
                      </a:r>
                      <a:r>
                        <a:rPr lang="ar-SA" sz="4000" b="1" u="sng" dirty="0" smtClean="0">
                          <a:solidFill>
                            <a:srgbClr val="FF0000"/>
                          </a:solidFill>
                          <a:effectLst/>
                          <a:latin typeface="Traditional Arabic" panose="02020603050405020304" pitchFamily="18" charset="-78"/>
                          <a:cs typeface="Traditional Arabic" panose="02020603050405020304" pitchFamily="18" charset="-78"/>
                        </a:rPr>
                        <a:t>ب</a:t>
                      </a:r>
                      <a:r>
                        <a:rPr lang="ar-SA" sz="4000" b="1" dirty="0">
                          <a:solidFill>
                            <a:schemeClr val="tx1"/>
                          </a:solidFill>
                          <a:effectLst/>
                          <a:latin typeface="Traditional Arabic" panose="02020603050405020304" pitchFamily="18" charset="-78"/>
                          <a:cs typeface="Traditional Arabic" panose="02020603050405020304" pitchFamily="18" charset="-78"/>
                        </a:rPr>
                        <a:t>. </a:t>
                      </a:r>
                      <a:r>
                        <a:rPr lang="ar-SA" sz="4000" b="1" u="sng" dirty="0">
                          <a:solidFill>
                            <a:srgbClr val="FFFF00"/>
                          </a:solidFill>
                          <a:effectLst/>
                          <a:latin typeface="Traditional Arabic" panose="02020603050405020304" pitchFamily="18" charset="-78"/>
                          <a:cs typeface="Traditional Arabic" panose="02020603050405020304" pitchFamily="18" charset="-78"/>
                        </a:rPr>
                        <a:t>مواشي </a:t>
                      </a:r>
                      <a:r>
                        <a:rPr lang="ar-SA" sz="4000" b="1" u="sng" dirty="0" err="1">
                          <a:solidFill>
                            <a:srgbClr val="FFFF00"/>
                          </a:solidFill>
                          <a:effectLst/>
                          <a:latin typeface="Traditional Arabic" panose="02020603050405020304" pitchFamily="18" charset="-78"/>
                          <a:cs typeface="Traditional Arabic" panose="02020603050405020304" pitchFamily="18" charset="-78"/>
                        </a:rPr>
                        <a:t>هيزا</a:t>
                      </a:r>
                      <a:r>
                        <a:rPr lang="ar-SA" sz="4000" b="1" u="sng" dirty="0">
                          <a:solidFill>
                            <a:srgbClr val="FFFF00"/>
                          </a:solidFill>
                          <a:effectLst/>
                          <a:latin typeface="Traditional Arabic" panose="02020603050405020304" pitchFamily="18" charset="-78"/>
                          <a:cs typeface="Traditional Arabic" panose="02020603050405020304" pitchFamily="18" charset="-78"/>
                        </a:rPr>
                        <a:t> </a:t>
                      </a:r>
                      <a:r>
                        <a:rPr lang="ar-SA" sz="4000" b="1" dirty="0">
                          <a:solidFill>
                            <a:schemeClr val="tx1"/>
                          </a:solidFill>
                          <a:effectLst/>
                          <a:latin typeface="Traditional Arabic" panose="02020603050405020304" pitchFamily="18" charset="-78"/>
                          <a:cs typeface="Traditional Arabic" panose="02020603050405020304" pitchFamily="18" charset="-78"/>
                        </a:rPr>
                        <a:t>جيري ضربه دائرية بالركبة </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bl>
          </a:graphicData>
        </a:graphic>
      </p:graphicFrame>
    </p:spTree>
    <p:extLst>
      <p:ext uri="{BB962C8B-B14F-4D97-AF65-F5344CB8AC3E}">
        <p14:creationId xmlns:p14="http://schemas.microsoft.com/office/powerpoint/2010/main" val="2761674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7425" y="206062"/>
            <a:ext cx="11861443" cy="6503831"/>
          </a:xfrm>
          <a:blipFill>
            <a:blip r:embed="rId2"/>
            <a:tile tx="0" ty="0" sx="100000" sy="100000" flip="none" algn="tl"/>
          </a:blipFill>
        </p:spPr>
        <p:txBody>
          <a:bodyPr/>
          <a:lstStyle/>
          <a:p>
            <a:pPr marL="0" indent="0">
              <a:buNone/>
            </a:pPr>
            <a:endParaRPr lang="ar-SA" dirty="0"/>
          </a:p>
        </p:txBody>
      </p:sp>
      <p:sp>
        <p:nvSpPr>
          <p:cNvPr id="2" name="Ruban courbé vers le bas 1"/>
          <p:cNvSpPr/>
          <p:nvPr/>
        </p:nvSpPr>
        <p:spPr>
          <a:xfrm>
            <a:off x="309093" y="734095"/>
            <a:ext cx="11462197" cy="5718219"/>
          </a:xfrm>
          <a:prstGeom prst="ellipseRibbon">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8000" b="1" dirty="0" smtClean="0">
                <a:solidFill>
                  <a:srgbClr val="FF0000"/>
                </a:solidFill>
                <a:latin typeface="Andalus" panose="02020603050405020304" pitchFamily="18" charset="-78"/>
                <a:cs typeface="Andalus" panose="02020603050405020304" pitchFamily="18" charset="-78"/>
              </a:rPr>
              <a:t>بعض أنواع الصدّ </a:t>
            </a:r>
            <a:r>
              <a:rPr lang="ar-SA" sz="8000" b="1" dirty="0">
                <a:solidFill>
                  <a:srgbClr val="FF0000"/>
                </a:solidFill>
                <a:latin typeface="Andalus" panose="02020603050405020304" pitchFamily="18" charset="-78"/>
                <a:cs typeface="Andalus" panose="02020603050405020304" pitchFamily="18" charset="-78"/>
              </a:rPr>
              <a:t>بالرجل (</a:t>
            </a:r>
            <a:r>
              <a:rPr lang="ar-SA" sz="8000" b="1" dirty="0" smtClean="0">
                <a:solidFill>
                  <a:srgbClr val="FF0000"/>
                </a:solidFill>
                <a:latin typeface="Andalus" panose="02020603050405020304" pitchFamily="18" charset="-78"/>
                <a:cs typeface="Andalus" panose="02020603050405020304" pitchFamily="18" charset="-78"/>
              </a:rPr>
              <a:t>الدفاع)</a:t>
            </a:r>
            <a:endParaRPr lang="en-US" sz="8000" dirty="0">
              <a:solidFill>
                <a:srgbClr val="FF0000"/>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8428163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Espace réservé du contenu 1"/>
          <p:cNvGraphicFramePr>
            <a:graphicFrameLocks noGrp="1"/>
          </p:cNvGraphicFramePr>
          <p:nvPr>
            <p:ph idx="1"/>
            <p:extLst>
              <p:ext uri="{D42A27DB-BD31-4B8C-83A1-F6EECF244321}">
                <p14:modId xmlns:p14="http://schemas.microsoft.com/office/powerpoint/2010/main" val="1287659176"/>
              </p:ext>
            </p:extLst>
          </p:nvPr>
        </p:nvGraphicFramePr>
        <p:xfrm>
          <a:off x="231820" y="463638"/>
          <a:ext cx="11719773" cy="6104587"/>
        </p:xfrm>
        <a:graphic>
          <a:graphicData uri="http://schemas.openxmlformats.org/drawingml/2006/table">
            <a:tbl>
              <a:tblPr rtl="1" firstRow="1" firstCol="1" lastRow="1" lastCol="1" bandRow="1" bandCol="1">
                <a:tableStyleId>{5C22544A-7EE6-4342-B048-85BDC9FD1C3A}</a:tableStyleId>
              </a:tblPr>
              <a:tblGrid>
                <a:gridCol w="2907252"/>
                <a:gridCol w="8812521"/>
              </a:tblGrid>
              <a:tr h="763073">
                <a:tc>
                  <a:txBody>
                    <a:bodyPr/>
                    <a:lstStyle/>
                    <a:p>
                      <a:pPr algn="ctr" rtl="1">
                        <a:spcAft>
                          <a:spcPts val="0"/>
                        </a:spcAft>
                      </a:pPr>
                      <a:r>
                        <a:rPr lang="ar-SA" sz="4000" b="1" dirty="0">
                          <a:solidFill>
                            <a:srgbClr val="FF0000"/>
                          </a:solidFill>
                          <a:effectLst/>
                          <a:latin typeface="Traditional Arabic" panose="02020603050405020304" pitchFamily="18" charset="-78"/>
                          <a:cs typeface="Traditional Arabic" panose="02020603050405020304" pitchFamily="18" charset="-78"/>
                        </a:rPr>
                        <a:t>أسم التقنية</a:t>
                      </a:r>
                      <a:endParaRPr lang="en-US" sz="3600" b="1" dirty="0">
                        <a:solidFill>
                          <a:srgbClr val="FF0000"/>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ctr" rtl="1">
                        <a:spcAft>
                          <a:spcPts val="0"/>
                        </a:spcAft>
                      </a:pPr>
                      <a:r>
                        <a:rPr lang="ar-SA" sz="4000" b="1" dirty="0">
                          <a:solidFill>
                            <a:srgbClr val="FF0000"/>
                          </a:solidFill>
                          <a:effectLst/>
                          <a:latin typeface="Traditional Arabic" panose="02020603050405020304" pitchFamily="18" charset="-78"/>
                          <a:cs typeface="Traditional Arabic" panose="02020603050405020304" pitchFamily="18" charset="-78"/>
                        </a:rPr>
                        <a:t>الشرح</a:t>
                      </a:r>
                      <a:endParaRPr lang="en-US" sz="3600" b="1" dirty="0">
                        <a:solidFill>
                          <a:srgbClr val="FF0000"/>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1526147">
                <a:tc>
                  <a:txBody>
                    <a:bodyPr/>
                    <a:lstStyle/>
                    <a:p>
                      <a:pPr algn="ctr" rtl="1">
                        <a:spcAft>
                          <a:spcPts val="0"/>
                        </a:spcAft>
                      </a:pPr>
                      <a:r>
                        <a:rPr lang="ar-SA" sz="4000" b="1" dirty="0" smtClean="0">
                          <a:solidFill>
                            <a:srgbClr val="FF0000"/>
                          </a:solidFill>
                          <a:effectLst/>
                          <a:latin typeface="Traditional Arabic" panose="02020603050405020304" pitchFamily="18" charset="-78"/>
                          <a:cs typeface="Traditional Arabic" panose="02020603050405020304" pitchFamily="18" charset="-78"/>
                        </a:rPr>
                        <a:t> </a:t>
                      </a:r>
                      <a:r>
                        <a:rPr lang="ar-SA" sz="4000" b="1" dirty="0">
                          <a:solidFill>
                            <a:srgbClr val="FF0000"/>
                          </a:solidFill>
                          <a:effectLst/>
                          <a:latin typeface="Traditional Arabic" panose="02020603050405020304" pitchFamily="18" charset="-78"/>
                          <a:cs typeface="Traditional Arabic" panose="02020603050405020304" pitchFamily="18" charset="-78"/>
                        </a:rPr>
                        <a:t>مواشي اوكي</a:t>
                      </a:r>
                      <a:endParaRPr lang="en-US" sz="3600" b="1" dirty="0">
                        <a:solidFill>
                          <a:srgbClr val="FF0000"/>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ctr" rtl="1">
                        <a:spcAft>
                          <a:spcPts val="0"/>
                        </a:spcAft>
                      </a:pPr>
                      <a:r>
                        <a:rPr lang="ar-SA" sz="3600" b="1" dirty="0">
                          <a:solidFill>
                            <a:schemeClr val="tx1"/>
                          </a:solidFill>
                          <a:effectLst/>
                          <a:latin typeface="Traditional Arabic" panose="02020603050405020304" pitchFamily="18" charset="-78"/>
                          <a:cs typeface="Traditional Arabic" panose="02020603050405020304" pitchFamily="18" charset="-78"/>
                        </a:rPr>
                        <a:t>صد بالرجل على هيئه مواشي جيري ولكنها تكون براحه الرجل وتصد الضربات الموجهة إلى المعدة التي تكون </a:t>
                      </a:r>
                      <a:r>
                        <a:rPr lang="ar-SA" sz="3600" b="1" dirty="0" smtClean="0">
                          <a:solidFill>
                            <a:schemeClr val="tx1"/>
                          </a:solidFill>
                          <a:effectLst/>
                          <a:latin typeface="Traditional Arabic" panose="02020603050405020304" pitchFamily="18" charset="-78"/>
                          <a:cs typeface="Traditional Arabic" panose="02020603050405020304" pitchFamily="18" charset="-78"/>
                        </a:rPr>
                        <a:t>باليد مثل</a:t>
                      </a:r>
                      <a:r>
                        <a:rPr lang="ar-SA" sz="3600" b="1" dirty="0">
                          <a:solidFill>
                            <a:schemeClr val="tx1"/>
                          </a:solidFill>
                          <a:effectLst/>
                          <a:latin typeface="Traditional Arabic" panose="02020603050405020304" pitchFamily="18" charset="-78"/>
                          <a:cs typeface="Traditional Arabic" panose="02020603050405020304" pitchFamily="18" charset="-78"/>
                        </a:rPr>
                        <a:t> </a:t>
                      </a:r>
                      <a:r>
                        <a:rPr lang="ar-SA" sz="3600" b="1" dirty="0" smtClean="0">
                          <a:solidFill>
                            <a:srgbClr val="FF0000"/>
                          </a:solidFill>
                          <a:effectLst/>
                          <a:latin typeface="Traditional Arabic" panose="02020603050405020304" pitchFamily="18" charset="-78"/>
                          <a:cs typeface="Traditional Arabic" panose="02020603050405020304" pitchFamily="18" charset="-78"/>
                        </a:rPr>
                        <a:t>(</a:t>
                      </a:r>
                      <a:r>
                        <a:rPr lang="ar-SA" sz="3600" b="1" dirty="0" err="1" smtClean="0">
                          <a:solidFill>
                            <a:srgbClr val="FF0000"/>
                          </a:solidFill>
                          <a:effectLst/>
                          <a:latin typeface="Traditional Arabic" panose="02020603050405020304" pitchFamily="18" charset="-78"/>
                          <a:cs typeface="Traditional Arabic" panose="02020603050405020304" pitchFamily="18" charset="-78"/>
                        </a:rPr>
                        <a:t>أوتسووكي</a:t>
                      </a:r>
                      <a:r>
                        <a:rPr lang="ar-SA" sz="3600" b="1" dirty="0" smtClean="0">
                          <a:solidFill>
                            <a:srgbClr val="FF0000"/>
                          </a:solidFill>
                          <a:effectLst/>
                          <a:latin typeface="Traditional Arabic" panose="02020603050405020304" pitchFamily="18" charset="-78"/>
                          <a:cs typeface="Traditional Arabic" panose="02020603050405020304" pitchFamily="18" charset="-78"/>
                        </a:rPr>
                        <a:t> </a:t>
                      </a:r>
                      <a:r>
                        <a:rPr lang="ar-SA" sz="3600" b="1" dirty="0">
                          <a:solidFill>
                            <a:srgbClr val="FF0000"/>
                          </a:solidFill>
                          <a:effectLst/>
                          <a:latin typeface="Traditional Arabic" panose="02020603050405020304" pitchFamily="18" charset="-78"/>
                          <a:cs typeface="Traditional Arabic" panose="02020603050405020304" pitchFamily="18" charset="-78"/>
                        </a:rPr>
                        <a:t>)</a:t>
                      </a:r>
                      <a:endParaRPr lang="en-US" sz="3200" b="1" dirty="0">
                        <a:solidFill>
                          <a:srgbClr val="FF0000"/>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2289220">
                <a:tc>
                  <a:txBody>
                    <a:bodyPr/>
                    <a:lstStyle/>
                    <a:p>
                      <a:pPr algn="ctr" rtl="1">
                        <a:spcAft>
                          <a:spcPts val="0"/>
                        </a:spcAft>
                      </a:pPr>
                      <a:r>
                        <a:rPr lang="ar-SA" sz="4000" b="1" dirty="0" err="1" smtClean="0">
                          <a:solidFill>
                            <a:srgbClr val="FF0000"/>
                          </a:solidFill>
                          <a:effectLst/>
                          <a:latin typeface="Traditional Arabic" panose="02020603050405020304" pitchFamily="18" charset="-78"/>
                          <a:cs typeface="Traditional Arabic" panose="02020603050405020304" pitchFamily="18" charset="-78"/>
                        </a:rPr>
                        <a:t>شوكوتي</a:t>
                      </a:r>
                      <a:r>
                        <a:rPr lang="ar-SA" sz="4000" b="1" dirty="0" smtClean="0">
                          <a:solidFill>
                            <a:srgbClr val="FF0000"/>
                          </a:solidFill>
                          <a:effectLst/>
                          <a:latin typeface="Traditional Arabic" panose="02020603050405020304" pitchFamily="18" charset="-78"/>
                          <a:cs typeface="Traditional Arabic" panose="02020603050405020304" pitchFamily="18" charset="-78"/>
                        </a:rPr>
                        <a:t> </a:t>
                      </a:r>
                      <a:r>
                        <a:rPr lang="ar-SA" sz="4000" b="1" dirty="0">
                          <a:solidFill>
                            <a:srgbClr val="FF0000"/>
                          </a:solidFill>
                          <a:effectLst/>
                          <a:latin typeface="Traditional Arabic" panose="02020603050405020304" pitchFamily="18" charset="-78"/>
                          <a:cs typeface="Traditional Arabic" panose="02020603050405020304" pitchFamily="18" charset="-78"/>
                        </a:rPr>
                        <a:t>اوكي</a:t>
                      </a:r>
                      <a:endParaRPr lang="en-US" sz="3600" b="1" dirty="0">
                        <a:solidFill>
                          <a:srgbClr val="FF0000"/>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ctr" rtl="1">
                        <a:spcAft>
                          <a:spcPts val="0"/>
                        </a:spcAft>
                      </a:pPr>
                      <a:r>
                        <a:rPr lang="ar-SA" sz="4000" b="1" dirty="0">
                          <a:solidFill>
                            <a:schemeClr val="tx1"/>
                          </a:solidFill>
                          <a:effectLst/>
                          <a:latin typeface="Traditional Arabic" panose="02020603050405020304" pitchFamily="18" charset="-78"/>
                          <a:cs typeface="Traditional Arabic" panose="02020603050405020304" pitchFamily="18" charset="-78"/>
                        </a:rPr>
                        <a:t>صده بالرجل ولكنها تكون بكعب الرجل للضربات الموجهة إلى الرجل مثل </a:t>
                      </a:r>
                      <a:r>
                        <a:rPr lang="ar-SA" sz="4000" b="1" dirty="0">
                          <a:solidFill>
                            <a:srgbClr val="FF0000"/>
                          </a:solidFill>
                          <a:effectLst/>
                          <a:latin typeface="Traditional Arabic" panose="02020603050405020304" pitchFamily="18" charset="-78"/>
                          <a:cs typeface="Traditional Arabic" panose="02020603050405020304" pitchFamily="18" charset="-78"/>
                        </a:rPr>
                        <a:t>( ماي </a:t>
                      </a:r>
                      <a:r>
                        <a:rPr lang="ar-SA" sz="4000" b="1" dirty="0" err="1">
                          <a:solidFill>
                            <a:srgbClr val="FF0000"/>
                          </a:solidFill>
                          <a:effectLst/>
                          <a:latin typeface="Traditional Arabic" panose="02020603050405020304" pitchFamily="18" charset="-78"/>
                          <a:cs typeface="Traditional Arabic" panose="02020603050405020304" pitchFamily="18" charset="-78"/>
                        </a:rPr>
                        <a:t>كيكومي</a:t>
                      </a:r>
                      <a:r>
                        <a:rPr lang="ar-SA" sz="4000" b="1" dirty="0">
                          <a:solidFill>
                            <a:srgbClr val="FF0000"/>
                          </a:solidFill>
                          <a:effectLst/>
                          <a:latin typeface="Traditional Arabic" panose="02020603050405020304" pitchFamily="18" charset="-78"/>
                          <a:cs typeface="Traditional Arabic" panose="02020603050405020304" pitchFamily="18" charset="-78"/>
                        </a:rPr>
                        <a:t> ) </a:t>
                      </a:r>
                      <a:r>
                        <a:rPr lang="ar-SA" sz="4000" b="1" dirty="0">
                          <a:solidFill>
                            <a:schemeClr val="tx1"/>
                          </a:solidFill>
                          <a:effectLst/>
                          <a:latin typeface="Traditional Arabic" panose="02020603050405020304" pitchFamily="18" charset="-78"/>
                          <a:cs typeface="Traditional Arabic" panose="02020603050405020304" pitchFamily="18" charset="-78"/>
                        </a:rPr>
                        <a:t>أو عندما يبدأ الخصم بأداء ركله ( </a:t>
                      </a:r>
                      <a:r>
                        <a:rPr lang="ar-SA" sz="4000" b="1" dirty="0">
                          <a:solidFill>
                            <a:srgbClr val="FF0000"/>
                          </a:solidFill>
                          <a:effectLst/>
                          <a:latin typeface="Traditional Arabic" panose="02020603050405020304" pitchFamily="18" charset="-78"/>
                          <a:cs typeface="Traditional Arabic" panose="02020603050405020304" pitchFamily="18" charset="-78"/>
                        </a:rPr>
                        <a:t>ماي جيري ) </a:t>
                      </a:r>
                      <a:r>
                        <a:rPr lang="ar-SA" sz="4000" b="1" dirty="0">
                          <a:solidFill>
                            <a:schemeClr val="tx1"/>
                          </a:solidFill>
                          <a:effectLst/>
                          <a:latin typeface="Traditional Arabic" panose="02020603050405020304" pitchFamily="18" charset="-78"/>
                          <a:cs typeface="Traditional Arabic" panose="02020603050405020304" pitchFamily="18" charset="-78"/>
                        </a:rPr>
                        <a:t>يقوم بشل هذا الحركة وحجزها عن الصعود لأعلى</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1526147">
                <a:tc>
                  <a:txBody>
                    <a:bodyPr/>
                    <a:lstStyle/>
                    <a:p>
                      <a:pPr algn="ctr" rtl="1">
                        <a:spcAft>
                          <a:spcPts val="0"/>
                        </a:spcAft>
                      </a:pPr>
                      <a:r>
                        <a:rPr lang="ar-SA" sz="4000" b="1" dirty="0" err="1">
                          <a:solidFill>
                            <a:srgbClr val="FF0000"/>
                          </a:solidFill>
                          <a:effectLst/>
                          <a:latin typeface="Traditional Arabic" panose="02020603050405020304" pitchFamily="18" charset="-78"/>
                          <a:cs typeface="Traditional Arabic" panose="02020603050405020304" pitchFamily="18" charset="-78"/>
                        </a:rPr>
                        <a:t>شوكوتو</a:t>
                      </a:r>
                      <a:r>
                        <a:rPr lang="ar-SA" sz="4000" b="1" dirty="0">
                          <a:solidFill>
                            <a:srgbClr val="FF0000"/>
                          </a:solidFill>
                          <a:effectLst/>
                          <a:latin typeface="Traditional Arabic" panose="02020603050405020304" pitchFamily="18" charset="-78"/>
                          <a:cs typeface="Traditional Arabic" panose="02020603050405020304" pitchFamily="18" charset="-78"/>
                        </a:rPr>
                        <a:t> </a:t>
                      </a:r>
                      <a:r>
                        <a:rPr lang="ar-SA" sz="4000" b="1" dirty="0" smtClean="0">
                          <a:solidFill>
                            <a:srgbClr val="FF0000"/>
                          </a:solidFill>
                          <a:effectLst/>
                          <a:latin typeface="Traditional Arabic" panose="02020603050405020304" pitchFamily="18" charset="-78"/>
                          <a:cs typeface="Traditional Arabic" panose="02020603050405020304" pitchFamily="18" charset="-78"/>
                        </a:rPr>
                        <a:t> </a:t>
                      </a:r>
                      <a:r>
                        <a:rPr lang="ar-SA" sz="4000" b="1" dirty="0">
                          <a:solidFill>
                            <a:srgbClr val="FF0000"/>
                          </a:solidFill>
                          <a:effectLst/>
                          <a:latin typeface="Traditional Arabic" panose="02020603050405020304" pitchFamily="18" charset="-78"/>
                          <a:cs typeface="Traditional Arabic" panose="02020603050405020304" pitchFamily="18" charset="-78"/>
                        </a:rPr>
                        <a:t>اوكي</a:t>
                      </a:r>
                      <a:endParaRPr lang="en-US" sz="3600" b="1" dirty="0">
                        <a:solidFill>
                          <a:srgbClr val="FF0000"/>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ctr" rtl="1">
                        <a:spcAft>
                          <a:spcPts val="0"/>
                        </a:spcAft>
                      </a:pPr>
                      <a:r>
                        <a:rPr lang="ar-SA" sz="4000" b="1" dirty="0" smtClean="0">
                          <a:solidFill>
                            <a:schemeClr val="tx1"/>
                          </a:solidFill>
                          <a:effectLst/>
                          <a:latin typeface="Traditional Arabic" panose="02020603050405020304" pitchFamily="18" charset="-78"/>
                          <a:cs typeface="Traditional Arabic" panose="02020603050405020304" pitchFamily="18" charset="-78"/>
                        </a:rPr>
                        <a:t>تشبه </a:t>
                      </a:r>
                      <a:r>
                        <a:rPr lang="ar-SA" sz="4000" b="1" dirty="0">
                          <a:solidFill>
                            <a:srgbClr val="FF0000"/>
                          </a:solidFill>
                          <a:effectLst/>
                          <a:latin typeface="Traditional Arabic" panose="02020603050405020304" pitchFamily="18" charset="-78"/>
                          <a:cs typeface="Traditional Arabic" panose="02020603050405020304" pitchFamily="18" charset="-78"/>
                        </a:rPr>
                        <a:t>( </a:t>
                      </a:r>
                      <a:r>
                        <a:rPr lang="ar-SA" sz="4000" b="1" dirty="0" err="1" smtClean="0">
                          <a:solidFill>
                            <a:srgbClr val="FF0000"/>
                          </a:solidFill>
                          <a:effectLst/>
                          <a:latin typeface="Traditional Arabic" panose="02020603050405020304" pitchFamily="18" charset="-78"/>
                          <a:cs typeface="Traditional Arabic" panose="02020603050405020304" pitchFamily="18" charset="-78"/>
                        </a:rPr>
                        <a:t>شوكوتي</a:t>
                      </a:r>
                      <a:r>
                        <a:rPr lang="ar-SA" sz="4000" b="1" dirty="0" smtClean="0">
                          <a:solidFill>
                            <a:srgbClr val="FF0000"/>
                          </a:solidFill>
                          <a:effectLst/>
                          <a:latin typeface="Traditional Arabic" panose="02020603050405020304" pitchFamily="18" charset="-78"/>
                          <a:cs typeface="Traditional Arabic" panose="02020603050405020304" pitchFamily="18" charset="-78"/>
                        </a:rPr>
                        <a:t> </a:t>
                      </a:r>
                      <a:r>
                        <a:rPr lang="ar-SA" sz="4000" b="1" dirty="0">
                          <a:solidFill>
                            <a:srgbClr val="FF0000"/>
                          </a:solidFill>
                          <a:effectLst/>
                          <a:latin typeface="Traditional Arabic" panose="02020603050405020304" pitchFamily="18" charset="-78"/>
                          <a:cs typeface="Traditional Arabic" panose="02020603050405020304" pitchFamily="18" charset="-78"/>
                        </a:rPr>
                        <a:t>اوكي ) </a:t>
                      </a:r>
                      <a:r>
                        <a:rPr lang="ar-SA" sz="4000" b="1" dirty="0">
                          <a:solidFill>
                            <a:schemeClr val="tx1"/>
                          </a:solidFill>
                          <a:effectLst/>
                          <a:latin typeface="Traditional Arabic" panose="02020603050405020304" pitchFamily="18" charset="-78"/>
                          <a:cs typeface="Traditional Arabic" panose="02020603050405020304" pitchFamily="18" charset="-78"/>
                        </a:rPr>
                        <a:t>ولكنها تختلف عنها في أنها تنفذ براحه الرجل</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bl>
          </a:graphicData>
        </a:graphic>
      </p:graphicFrame>
    </p:spTree>
    <p:extLst>
      <p:ext uri="{BB962C8B-B14F-4D97-AF65-F5344CB8AC3E}">
        <p14:creationId xmlns:p14="http://schemas.microsoft.com/office/powerpoint/2010/main" val="20735494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31819" y="270456"/>
            <a:ext cx="11822805" cy="6439437"/>
          </a:xfrm>
          <a:solidFill>
            <a:srgbClr val="00B050"/>
          </a:solidFill>
        </p:spPr>
        <p:txBody>
          <a:bodyPr/>
          <a:lstStyle/>
          <a:p>
            <a:pPr marL="0" indent="0" algn="ctr">
              <a:buNone/>
            </a:pPr>
            <a:endParaRPr lang="ar-SA" dirty="0" smtClean="0"/>
          </a:p>
          <a:p>
            <a:pPr marL="0" indent="0" algn="ctr">
              <a:buNone/>
            </a:pPr>
            <a:endParaRPr lang="ar-SA" dirty="0"/>
          </a:p>
          <a:p>
            <a:pPr marL="0" indent="0" algn="ctr">
              <a:buNone/>
            </a:pPr>
            <a:endParaRPr lang="ar-SA" dirty="0" smtClean="0"/>
          </a:p>
          <a:p>
            <a:pPr marL="0" indent="0" algn="ctr">
              <a:buNone/>
            </a:pPr>
            <a:endParaRPr lang="ar-SA" dirty="0"/>
          </a:p>
          <a:p>
            <a:pPr marL="0" indent="0" algn="ctr">
              <a:buNone/>
            </a:pPr>
            <a:endParaRPr lang="ar-SA" dirty="0" smtClean="0"/>
          </a:p>
        </p:txBody>
      </p:sp>
      <p:sp>
        <p:nvSpPr>
          <p:cNvPr id="4" name="Rectangle avec flèche vers le bas 3"/>
          <p:cNvSpPr/>
          <p:nvPr/>
        </p:nvSpPr>
        <p:spPr>
          <a:xfrm>
            <a:off x="708338" y="1378038"/>
            <a:ext cx="10419007" cy="5112913"/>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8800" dirty="0">
                <a:solidFill>
                  <a:srgbClr val="FF0000"/>
                </a:solidFill>
                <a:latin typeface="Andalus" panose="02020603050405020304" pitchFamily="18" charset="-78"/>
                <a:cs typeface="Andalus" panose="02020603050405020304" pitchFamily="18" charset="-78"/>
              </a:rPr>
              <a:t>بعض المصطلحات في </a:t>
            </a:r>
            <a:r>
              <a:rPr lang="ar-SA" sz="8800" dirty="0" err="1">
                <a:solidFill>
                  <a:srgbClr val="FF0000"/>
                </a:solidFill>
                <a:latin typeface="Andalus" panose="02020603050405020304" pitchFamily="18" charset="-78"/>
                <a:cs typeface="Andalus" panose="02020603050405020304" pitchFamily="18" charset="-78"/>
              </a:rPr>
              <a:t>الكراتيه</a:t>
            </a:r>
            <a:r>
              <a:rPr lang="ar-SA" sz="8800" dirty="0">
                <a:solidFill>
                  <a:srgbClr val="FF0000"/>
                </a:solidFill>
                <a:latin typeface="Andalus" panose="02020603050405020304" pitchFamily="18" charset="-78"/>
                <a:cs typeface="Andalus" panose="02020603050405020304" pitchFamily="18" charset="-78"/>
              </a:rPr>
              <a:t> ( </a:t>
            </a:r>
            <a:r>
              <a:rPr lang="ar-SA" sz="8800" dirty="0" err="1">
                <a:solidFill>
                  <a:srgbClr val="FF0000"/>
                </a:solidFill>
                <a:latin typeface="Andalus" panose="02020603050405020304" pitchFamily="18" charset="-78"/>
                <a:cs typeface="Andalus" panose="02020603050405020304" pitchFamily="18" charset="-78"/>
              </a:rPr>
              <a:t>الشوتوكان</a:t>
            </a:r>
            <a:r>
              <a:rPr lang="ar-SA" sz="8800" dirty="0">
                <a:solidFill>
                  <a:srgbClr val="FF0000"/>
                </a:solidFill>
                <a:latin typeface="Andalus" panose="02020603050405020304" pitchFamily="18" charset="-78"/>
                <a:cs typeface="Andalus" panose="02020603050405020304" pitchFamily="18" charset="-78"/>
              </a:rPr>
              <a:t>)</a:t>
            </a:r>
          </a:p>
        </p:txBody>
      </p:sp>
    </p:spTree>
    <p:extLst>
      <p:ext uri="{BB962C8B-B14F-4D97-AF65-F5344CB8AC3E}">
        <p14:creationId xmlns:p14="http://schemas.microsoft.com/office/powerpoint/2010/main" val="38067286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1103468712"/>
              </p:ext>
            </p:extLst>
          </p:nvPr>
        </p:nvGraphicFramePr>
        <p:xfrm>
          <a:off x="90153" y="309093"/>
          <a:ext cx="12041745" cy="6143221"/>
        </p:xfrm>
        <a:graphic>
          <a:graphicData uri="http://schemas.openxmlformats.org/drawingml/2006/table">
            <a:tbl>
              <a:tblPr rtl="1" firstRow="1" firstCol="1" bandRow="1">
                <a:tableStyleId>{5C22544A-7EE6-4342-B048-85BDC9FD1C3A}</a:tableStyleId>
              </a:tblPr>
              <a:tblGrid>
                <a:gridCol w="25757"/>
                <a:gridCol w="1133341"/>
                <a:gridCol w="771160"/>
                <a:gridCol w="1157312"/>
                <a:gridCol w="1056668"/>
                <a:gridCol w="817421"/>
                <a:gridCol w="1391576"/>
                <a:gridCol w="1123351"/>
                <a:gridCol w="1162048"/>
                <a:gridCol w="795344"/>
                <a:gridCol w="933514"/>
                <a:gridCol w="920046"/>
                <a:gridCol w="723097"/>
                <a:gridCol w="31110"/>
              </a:tblGrid>
              <a:tr h="882316">
                <a:tc>
                  <a:txBody>
                    <a:bodyPr/>
                    <a:lstStyle/>
                    <a:p>
                      <a:pPr algn="r" rtl="1">
                        <a:lnSpc>
                          <a:spcPct val="107000"/>
                        </a:lnSpc>
                        <a:spcAft>
                          <a:spcPts val="0"/>
                        </a:spcAft>
                      </a:pPr>
                      <a:r>
                        <a:rPr lang="ar-SA" sz="1200" dirty="0" smtClean="0">
                          <a:effectLst/>
                        </a:rPr>
                        <a:t>,</a:t>
                      </a:r>
                      <a:endParaRPr lang="en-US" sz="12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gridSpan="12">
                  <a:txBody>
                    <a:bodyPr/>
                    <a:lstStyle/>
                    <a:p>
                      <a:pPr algn="ctr" rtl="1">
                        <a:lnSpc>
                          <a:spcPct val="107000"/>
                        </a:lnSpc>
                        <a:spcAft>
                          <a:spcPts val="0"/>
                        </a:spcAft>
                      </a:pPr>
                      <a:r>
                        <a:rPr lang="ar-SA" sz="3600" dirty="0" smtClean="0">
                          <a:solidFill>
                            <a:srgbClr val="FF0000"/>
                          </a:solidFill>
                          <a:effectLst/>
                          <a:latin typeface="Traditional Arabic" panose="02020603050405020304" pitchFamily="18" charset="-78"/>
                          <a:cs typeface="Traditional Arabic" panose="02020603050405020304" pitchFamily="18" charset="-78"/>
                        </a:rPr>
                        <a:t>الاتجاهات</a:t>
                      </a:r>
                      <a:endParaRPr lang="en-US" sz="2800" dirty="0">
                        <a:solidFill>
                          <a:srgbClr val="FF0000"/>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a:txBody>
                    <a:bodyPr/>
                    <a:lstStyle/>
                    <a:p>
                      <a:pPr algn="r" rtl="1">
                        <a:lnSpc>
                          <a:spcPct val="107000"/>
                        </a:lnSpc>
                        <a:spcAft>
                          <a:spcPts val="0"/>
                        </a:spcAft>
                      </a:pPr>
                      <a:r>
                        <a:rPr lang="en-US" sz="1200">
                          <a:effectLst/>
                        </a:rPr>
                        <a:t> </a:t>
                      </a:r>
                      <a:endParaRPr lang="en-US" sz="12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r>
              <a:tr h="1341904">
                <a:tc gridSpan="2">
                  <a:txBody>
                    <a:bodyPr/>
                    <a:lstStyle/>
                    <a:p>
                      <a:pPr algn="ctr" rtl="1">
                        <a:lnSpc>
                          <a:spcPct val="107000"/>
                        </a:lnSpc>
                        <a:spcAft>
                          <a:spcPts val="0"/>
                        </a:spcAft>
                      </a:pPr>
                      <a:r>
                        <a:rPr lang="ar-SA" sz="2400" b="1" dirty="0">
                          <a:solidFill>
                            <a:schemeClr val="tx1"/>
                          </a:solidFill>
                          <a:effectLst/>
                          <a:latin typeface="Traditional Arabic" panose="02020603050405020304" pitchFamily="18" charset="-78"/>
                          <a:cs typeface="Traditional Arabic" panose="02020603050405020304" pitchFamily="18" charset="-78"/>
                        </a:rPr>
                        <a:t>النوع</a:t>
                      </a:r>
                      <a:endParaRPr lang="en-US" sz="24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tc>
                <a:tc hMerge="1">
                  <a:txBody>
                    <a:bodyPr/>
                    <a:lstStyle/>
                    <a:p>
                      <a:pPr rtl="1"/>
                      <a:endParaRPr lang="ar-SA"/>
                    </a:p>
                  </a:txBody>
                  <a:tcPr/>
                </a:tc>
                <a:tc>
                  <a:txBody>
                    <a:bodyPr/>
                    <a:lstStyle/>
                    <a:p>
                      <a:pPr algn="ctr" rtl="1">
                        <a:lnSpc>
                          <a:spcPct val="107000"/>
                        </a:lnSpc>
                        <a:spcAft>
                          <a:spcPts val="0"/>
                        </a:spcAft>
                      </a:pPr>
                      <a:r>
                        <a:rPr lang="ar-SA" sz="2400" b="1" dirty="0">
                          <a:effectLst/>
                          <a:latin typeface="Traditional Arabic" panose="02020603050405020304" pitchFamily="18" charset="-78"/>
                          <a:cs typeface="Traditional Arabic" panose="02020603050405020304" pitchFamily="18" charset="-78"/>
                        </a:rPr>
                        <a:t>أسفل</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dirty="0">
                          <a:effectLst/>
                          <a:latin typeface="Traditional Arabic" panose="02020603050405020304" pitchFamily="18" charset="-78"/>
                          <a:cs typeface="Traditional Arabic" panose="02020603050405020304" pitchFamily="18" charset="-78"/>
                        </a:rPr>
                        <a:t>وسط</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a:effectLst/>
                          <a:latin typeface="Traditional Arabic" panose="02020603050405020304" pitchFamily="18" charset="-78"/>
                          <a:cs typeface="Traditional Arabic" panose="02020603050405020304" pitchFamily="18" charset="-78"/>
                        </a:rPr>
                        <a:t>فوق</a:t>
                      </a:r>
                      <a:endParaRPr lang="en-US" sz="2400" b="1">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a:effectLst/>
                          <a:latin typeface="Traditional Arabic" panose="02020603050405020304" pitchFamily="18" charset="-78"/>
                          <a:cs typeface="Traditional Arabic" panose="02020603050405020304" pitchFamily="18" charset="-78"/>
                        </a:rPr>
                        <a:t>يمين</a:t>
                      </a:r>
                      <a:endParaRPr lang="en-US" sz="2400" b="1">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dirty="0">
                          <a:effectLst/>
                          <a:latin typeface="Traditional Arabic" panose="02020603050405020304" pitchFamily="18" charset="-78"/>
                          <a:cs typeface="Traditional Arabic" panose="02020603050405020304" pitchFamily="18" charset="-78"/>
                        </a:rPr>
                        <a:t>شمال</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dirty="0">
                          <a:effectLst/>
                          <a:latin typeface="Traditional Arabic" panose="02020603050405020304" pitchFamily="18" charset="-78"/>
                          <a:cs typeface="Traditional Arabic" panose="02020603050405020304" pitchFamily="18" charset="-78"/>
                        </a:rPr>
                        <a:t>أمام</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a:effectLst/>
                          <a:latin typeface="Traditional Arabic" panose="02020603050405020304" pitchFamily="18" charset="-78"/>
                          <a:cs typeface="Traditional Arabic" panose="02020603050405020304" pitchFamily="18" charset="-78"/>
                        </a:rPr>
                        <a:t>خلف</a:t>
                      </a:r>
                      <a:endParaRPr lang="en-US" sz="2400" b="1">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a:effectLst/>
                          <a:latin typeface="Traditional Arabic" panose="02020603050405020304" pitchFamily="18" charset="-78"/>
                          <a:cs typeface="Traditional Arabic" panose="02020603050405020304" pitchFamily="18" charset="-78"/>
                        </a:rPr>
                        <a:t>جانبي</a:t>
                      </a:r>
                      <a:endParaRPr lang="en-US" sz="2400" b="1">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a:effectLst/>
                          <a:latin typeface="Traditional Arabic" panose="02020603050405020304" pitchFamily="18" charset="-78"/>
                          <a:cs typeface="Traditional Arabic" panose="02020603050405020304" pitchFamily="18" charset="-78"/>
                        </a:rPr>
                        <a:t>دائري</a:t>
                      </a:r>
                      <a:endParaRPr lang="en-US" sz="2400" b="1">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a:effectLst/>
                          <a:latin typeface="Traditional Arabic" panose="02020603050405020304" pitchFamily="18" charset="-78"/>
                          <a:cs typeface="Traditional Arabic" panose="02020603050405020304" pitchFamily="18" charset="-78"/>
                        </a:rPr>
                        <a:t>من داخل</a:t>
                      </a:r>
                      <a:endParaRPr lang="en-US" sz="2400" b="1">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gridSpan="2">
                  <a:txBody>
                    <a:bodyPr/>
                    <a:lstStyle/>
                    <a:p>
                      <a:pPr algn="ctr" rtl="1">
                        <a:lnSpc>
                          <a:spcPct val="107000"/>
                        </a:lnSpc>
                        <a:spcAft>
                          <a:spcPts val="0"/>
                        </a:spcAft>
                      </a:pPr>
                      <a:r>
                        <a:rPr lang="ar-SA" sz="2400" b="1" dirty="0">
                          <a:effectLst/>
                          <a:latin typeface="Traditional Arabic" panose="02020603050405020304" pitchFamily="18" charset="-78"/>
                          <a:cs typeface="Traditional Arabic" panose="02020603050405020304" pitchFamily="18" charset="-78"/>
                        </a:rPr>
                        <a:t>من خارج</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hMerge="1">
                  <a:txBody>
                    <a:bodyPr/>
                    <a:lstStyle/>
                    <a:p>
                      <a:pPr rtl="1"/>
                      <a:endParaRPr lang="ar-SA"/>
                    </a:p>
                  </a:txBody>
                  <a:tcPr/>
                </a:tc>
              </a:tr>
              <a:tr h="1785711">
                <a:tc gridSpan="2">
                  <a:txBody>
                    <a:bodyPr/>
                    <a:lstStyle/>
                    <a:p>
                      <a:pPr algn="ctr" rtl="1">
                        <a:lnSpc>
                          <a:spcPct val="107000"/>
                        </a:lnSpc>
                        <a:spcAft>
                          <a:spcPts val="0"/>
                        </a:spcAft>
                      </a:pPr>
                      <a:r>
                        <a:rPr lang="ar-SA" sz="2400" b="1" dirty="0">
                          <a:solidFill>
                            <a:schemeClr val="tx1"/>
                          </a:solidFill>
                          <a:effectLst/>
                          <a:latin typeface="Traditional Arabic" panose="02020603050405020304" pitchFamily="18" charset="-78"/>
                          <a:cs typeface="Traditional Arabic" panose="02020603050405020304" pitchFamily="18" charset="-78"/>
                        </a:rPr>
                        <a:t>ياباني/عربي</a:t>
                      </a:r>
                      <a:endParaRPr lang="en-US" sz="24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tc>
                <a:tc hMerge="1">
                  <a:txBody>
                    <a:bodyPr/>
                    <a:lstStyle/>
                    <a:p>
                      <a:pPr rtl="1"/>
                      <a:endParaRPr lang="ar-SA"/>
                    </a:p>
                  </a:txBody>
                  <a:tcPr/>
                </a:tc>
                <a:tc>
                  <a:txBody>
                    <a:bodyPr/>
                    <a:lstStyle/>
                    <a:p>
                      <a:pPr algn="ctr" rtl="1">
                        <a:lnSpc>
                          <a:spcPct val="107000"/>
                        </a:lnSpc>
                        <a:spcAft>
                          <a:spcPts val="0"/>
                        </a:spcAft>
                      </a:pPr>
                      <a:r>
                        <a:rPr lang="ar-SA" sz="2400" b="1" dirty="0">
                          <a:effectLst/>
                          <a:latin typeface="Traditional Arabic" panose="02020603050405020304" pitchFamily="18" charset="-78"/>
                          <a:cs typeface="Traditional Arabic" panose="02020603050405020304" pitchFamily="18" charset="-78"/>
                        </a:rPr>
                        <a:t>غيدان</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dirty="0" err="1">
                          <a:effectLst/>
                          <a:latin typeface="Traditional Arabic" panose="02020603050405020304" pitchFamily="18" charset="-78"/>
                          <a:cs typeface="Traditional Arabic" panose="02020603050405020304" pitchFamily="18" charset="-78"/>
                        </a:rPr>
                        <a:t>تشودان</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dirty="0" err="1">
                          <a:effectLst/>
                          <a:latin typeface="Traditional Arabic" panose="02020603050405020304" pitchFamily="18" charset="-78"/>
                          <a:cs typeface="Traditional Arabic" panose="02020603050405020304" pitchFamily="18" charset="-78"/>
                        </a:rPr>
                        <a:t>جودان</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dirty="0" err="1">
                          <a:effectLst/>
                          <a:latin typeface="Traditional Arabic" panose="02020603050405020304" pitchFamily="18" charset="-78"/>
                          <a:cs typeface="Traditional Arabic" panose="02020603050405020304" pitchFamily="18" charset="-78"/>
                        </a:rPr>
                        <a:t>ميغي</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dirty="0" err="1">
                          <a:effectLst/>
                          <a:latin typeface="Traditional Arabic" panose="02020603050405020304" pitchFamily="18" charset="-78"/>
                          <a:cs typeface="Traditional Arabic" panose="02020603050405020304" pitchFamily="18" charset="-78"/>
                        </a:rPr>
                        <a:t>هيداري</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dirty="0" err="1">
                          <a:effectLst/>
                          <a:latin typeface="Traditional Arabic" panose="02020603050405020304" pitchFamily="18" charset="-78"/>
                          <a:cs typeface="Traditional Arabic" panose="02020603050405020304" pitchFamily="18" charset="-78"/>
                        </a:rPr>
                        <a:t>شومن</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dirty="0" err="1">
                          <a:effectLst/>
                          <a:latin typeface="Traditional Arabic" panose="02020603050405020304" pitchFamily="18" charset="-78"/>
                          <a:cs typeface="Traditional Arabic" panose="02020603050405020304" pitchFamily="18" charset="-78"/>
                        </a:rPr>
                        <a:t>أوشيرو</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dirty="0" err="1">
                          <a:effectLst/>
                          <a:latin typeface="Traditional Arabic" panose="02020603050405020304" pitchFamily="18" charset="-78"/>
                          <a:cs typeface="Traditional Arabic" panose="02020603050405020304" pitchFamily="18" charset="-78"/>
                        </a:rPr>
                        <a:t>يوكو</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dirty="0" err="1">
                          <a:effectLst/>
                          <a:latin typeface="Traditional Arabic" panose="02020603050405020304" pitchFamily="18" charset="-78"/>
                          <a:cs typeface="Traditional Arabic" panose="02020603050405020304" pitchFamily="18" charset="-78"/>
                        </a:rPr>
                        <a:t>ماواشي</a:t>
                      </a:r>
                      <a:r>
                        <a:rPr lang="ar-SA" sz="2400" b="1" dirty="0">
                          <a:effectLst/>
                          <a:latin typeface="Traditional Arabic" panose="02020603050405020304" pitchFamily="18" charset="-78"/>
                          <a:cs typeface="Traditional Arabic" panose="02020603050405020304" pitchFamily="18" charset="-78"/>
                        </a:rPr>
                        <a:t> </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dirty="0" err="1">
                          <a:effectLst/>
                          <a:latin typeface="Traditional Arabic" panose="02020603050405020304" pitchFamily="18" charset="-78"/>
                          <a:cs typeface="Traditional Arabic" panose="02020603050405020304" pitchFamily="18" charset="-78"/>
                        </a:rPr>
                        <a:t>أوتشي</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gridSpan="2">
                  <a:txBody>
                    <a:bodyPr/>
                    <a:lstStyle/>
                    <a:p>
                      <a:pPr algn="ctr" rtl="1">
                        <a:lnSpc>
                          <a:spcPct val="107000"/>
                        </a:lnSpc>
                        <a:spcAft>
                          <a:spcPts val="0"/>
                        </a:spcAft>
                      </a:pPr>
                      <a:r>
                        <a:rPr lang="ar-SA" sz="2400" b="1" dirty="0" err="1">
                          <a:effectLst/>
                          <a:latin typeface="Traditional Arabic" panose="02020603050405020304" pitchFamily="18" charset="-78"/>
                          <a:cs typeface="Traditional Arabic" panose="02020603050405020304" pitchFamily="18" charset="-78"/>
                        </a:rPr>
                        <a:t>سوتو</a:t>
                      </a:r>
                      <a:r>
                        <a:rPr lang="ar-SA" sz="2400" b="1" dirty="0">
                          <a:effectLst/>
                          <a:latin typeface="Traditional Arabic" panose="02020603050405020304" pitchFamily="18" charset="-78"/>
                          <a:cs typeface="Traditional Arabic" panose="02020603050405020304" pitchFamily="18" charset="-78"/>
                        </a:rPr>
                        <a:t> </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hMerge="1">
                  <a:txBody>
                    <a:bodyPr/>
                    <a:lstStyle/>
                    <a:p>
                      <a:pPr rtl="1"/>
                      <a:endParaRPr lang="ar-SA"/>
                    </a:p>
                  </a:txBody>
                  <a:tcPr/>
                </a:tc>
              </a:tr>
              <a:tr h="2133290">
                <a:tc gridSpan="2">
                  <a:txBody>
                    <a:bodyPr/>
                    <a:lstStyle/>
                    <a:p>
                      <a:pPr algn="ctr" rtl="1">
                        <a:lnSpc>
                          <a:spcPct val="107000"/>
                        </a:lnSpc>
                        <a:spcAft>
                          <a:spcPts val="0"/>
                        </a:spcAft>
                      </a:pPr>
                      <a:r>
                        <a:rPr lang="ar-SA" sz="2400" b="1" dirty="0">
                          <a:solidFill>
                            <a:schemeClr val="tx1"/>
                          </a:solidFill>
                          <a:effectLst/>
                          <a:latin typeface="Traditional Arabic" panose="02020603050405020304" pitchFamily="18" charset="-78"/>
                          <a:cs typeface="Traditional Arabic" panose="02020603050405020304" pitchFamily="18" charset="-78"/>
                        </a:rPr>
                        <a:t>ياباني/لاتيني</a:t>
                      </a:r>
                      <a:endParaRPr lang="en-US" sz="24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tc>
                <a:tc hMerge="1">
                  <a:txBody>
                    <a:bodyPr/>
                    <a:lstStyle/>
                    <a:p>
                      <a:pPr rtl="1"/>
                      <a:endParaRPr lang="ar-SA"/>
                    </a:p>
                  </a:txBody>
                  <a:tcPr/>
                </a:tc>
                <a:tc>
                  <a:txBody>
                    <a:bodyPr/>
                    <a:lstStyle/>
                    <a:p>
                      <a:pPr algn="ctr" rtl="1">
                        <a:lnSpc>
                          <a:spcPct val="107000"/>
                        </a:lnSpc>
                        <a:spcAft>
                          <a:spcPts val="0"/>
                        </a:spcAft>
                      </a:pPr>
                      <a:r>
                        <a:rPr lang="en-US" sz="2400" b="1" dirty="0" err="1">
                          <a:effectLst/>
                          <a:latin typeface="Traditional Arabic" panose="02020603050405020304" pitchFamily="18" charset="-78"/>
                          <a:cs typeface="Traditional Arabic" panose="02020603050405020304" pitchFamily="18" charset="-78"/>
                        </a:rPr>
                        <a:t>Gedan</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en-US" sz="2400" b="1" dirty="0" err="1">
                          <a:effectLst/>
                          <a:latin typeface="Traditional Arabic" panose="02020603050405020304" pitchFamily="18" charset="-78"/>
                          <a:cs typeface="Traditional Arabic" panose="02020603050405020304" pitchFamily="18" charset="-78"/>
                        </a:rPr>
                        <a:t>Chudan</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en-US" sz="2400" b="1" dirty="0" err="1">
                          <a:effectLst/>
                          <a:latin typeface="Traditional Arabic" panose="02020603050405020304" pitchFamily="18" charset="-78"/>
                          <a:cs typeface="Traditional Arabic" panose="02020603050405020304" pitchFamily="18" charset="-78"/>
                        </a:rPr>
                        <a:t>Jodan</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en-US" sz="2400" b="1" dirty="0" err="1">
                          <a:effectLst/>
                          <a:latin typeface="Traditional Arabic" panose="02020603050405020304" pitchFamily="18" charset="-78"/>
                          <a:cs typeface="Traditional Arabic" panose="02020603050405020304" pitchFamily="18" charset="-78"/>
                        </a:rPr>
                        <a:t>Migi</a:t>
                      </a:r>
                      <a:r>
                        <a:rPr lang="en-US" sz="2400" b="1" dirty="0">
                          <a:effectLst/>
                          <a:latin typeface="Traditional Arabic" panose="02020603050405020304" pitchFamily="18" charset="-78"/>
                          <a:cs typeface="Traditional Arabic" panose="02020603050405020304" pitchFamily="18" charset="-78"/>
                        </a:rPr>
                        <a:t> </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en-US" sz="2400" b="1" dirty="0" err="1">
                          <a:effectLst/>
                          <a:latin typeface="Traditional Arabic" panose="02020603050405020304" pitchFamily="18" charset="-78"/>
                          <a:cs typeface="Traditional Arabic" panose="02020603050405020304" pitchFamily="18" charset="-78"/>
                        </a:rPr>
                        <a:t>Hidari</a:t>
                      </a:r>
                      <a:r>
                        <a:rPr lang="en-US" sz="2400" b="1" dirty="0">
                          <a:effectLst/>
                          <a:latin typeface="Traditional Arabic" panose="02020603050405020304" pitchFamily="18" charset="-78"/>
                          <a:cs typeface="Traditional Arabic" panose="02020603050405020304" pitchFamily="18" charset="-78"/>
                        </a:rPr>
                        <a:t> </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en-US" sz="2400" b="1" dirty="0" err="1">
                          <a:effectLst/>
                          <a:latin typeface="Traditional Arabic" panose="02020603050405020304" pitchFamily="18" charset="-78"/>
                          <a:cs typeface="Traditional Arabic" panose="02020603050405020304" pitchFamily="18" charset="-78"/>
                        </a:rPr>
                        <a:t>Shomen</a:t>
                      </a:r>
                      <a:endParaRPr lang="en-US" sz="2400" b="1" i="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en-US" sz="2400" b="1" dirty="0" err="1">
                          <a:effectLst/>
                          <a:latin typeface="Traditional Arabic" panose="02020603050405020304" pitchFamily="18" charset="-78"/>
                          <a:cs typeface="Traditional Arabic" panose="02020603050405020304" pitchFamily="18" charset="-78"/>
                        </a:rPr>
                        <a:t>Ushiro</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en-US" sz="2400" b="1" dirty="0">
                          <a:effectLst/>
                          <a:latin typeface="Traditional Arabic" panose="02020603050405020304" pitchFamily="18" charset="-78"/>
                          <a:cs typeface="Traditional Arabic" panose="02020603050405020304" pitchFamily="18" charset="-78"/>
                        </a:rPr>
                        <a:t>Yoko</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en-US" sz="2400" b="1" dirty="0" err="1">
                          <a:effectLst/>
                          <a:latin typeface="Traditional Arabic" panose="02020603050405020304" pitchFamily="18" charset="-78"/>
                          <a:cs typeface="Traditional Arabic" panose="02020603050405020304" pitchFamily="18" charset="-78"/>
                        </a:rPr>
                        <a:t>Mawashi</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en-US" sz="2400" b="1" dirty="0" err="1">
                          <a:effectLst/>
                          <a:latin typeface="Traditional Arabic" panose="02020603050405020304" pitchFamily="18" charset="-78"/>
                          <a:cs typeface="Traditional Arabic" panose="02020603050405020304" pitchFamily="18" charset="-78"/>
                        </a:rPr>
                        <a:t>Uchi</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gridSpan="2">
                  <a:txBody>
                    <a:bodyPr/>
                    <a:lstStyle/>
                    <a:p>
                      <a:pPr algn="ctr" rtl="1">
                        <a:lnSpc>
                          <a:spcPct val="107000"/>
                        </a:lnSpc>
                        <a:spcAft>
                          <a:spcPts val="0"/>
                        </a:spcAft>
                      </a:pPr>
                      <a:r>
                        <a:rPr lang="en-US" sz="2400" b="1" dirty="0">
                          <a:effectLst/>
                          <a:latin typeface="Traditional Arabic" panose="02020603050405020304" pitchFamily="18" charset="-78"/>
                          <a:cs typeface="Traditional Arabic" panose="02020603050405020304" pitchFamily="18" charset="-78"/>
                        </a:rPr>
                        <a:t>Soto</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hMerge="1">
                  <a:txBody>
                    <a:bodyPr/>
                    <a:lstStyle/>
                    <a:p>
                      <a:pPr rtl="1"/>
                      <a:endParaRPr lang="ar-SA"/>
                    </a:p>
                  </a:txBody>
                  <a:tcPr/>
                </a:tc>
              </a:tr>
            </a:tbl>
          </a:graphicData>
        </a:graphic>
      </p:graphicFrame>
    </p:spTree>
    <p:extLst>
      <p:ext uri="{BB962C8B-B14F-4D97-AF65-F5344CB8AC3E}">
        <p14:creationId xmlns:p14="http://schemas.microsoft.com/office/powerpoint/2010/main" val="1086186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4"/>
                                        </p:tgtEl>
                                        <p:attrNameLst>
                                          <p:attrName>ppt_w</p:attrName>
                                        </p:attrNameLst>
                                      </p:cBhvr>
                                      <p:tavLst>
                                        <p:tav tm="0">
                                          <p:val>
                                            <p:strVal val="ppt_w"/>
                                          </p:val>
                                        </p:tav>
                                        <p:tav tm="100000">
                                          <p:val>
                                            <p:fltVal val="0"/>
                                          </p:val>
                                        </p:tav>
                                      </p:tavLst>
                                    </p:anim>
                                    <p:anim calcmode="lin" valueType="num">
                                      <p:cBhvr>
                                        <p:cTn id="7" dur="1000"/>
                                        <p:tgtEl>
                                          <p:spTgt spid="4"/>
                                        </p:tgtEl>
                                        <p:attrNameLst>
                                          <p:attrName>ppt_h</p:attrName>
                                        </p:attrNameLst>
                                      </p:cBhvr>
                                      <p:tavLst>
                                        <p:tav tm="0">
                                          <p:val>
                                            <p:strVal val="ppt_h"/>
                                          </p:val>
                                        </p:tav>
                                        <p:tav tm="100000">
                                          <p:val>
                                            <p:fltVal val="0"/>
                                          </p:val>
                                        </p:tav>
                                      </p:tavLst>
                                    </p:anim>
                                    <p:anim calcmode="lin" valueType="num">
                                      <p:cBhvr>
                                        <p:cTn id="8" dur="1000"/>
                                        <p:tgtEl>
                                          <p:spTgt spid="4"/>
                                        </p:tgtEl>
                                        <p:attrNameLst>
                                          <p:attrName>style.rotation</p:attrName>
                                        </p:attrNameLst>
                                      </p:cBhvr>
                                      <p:tavLst>
                                        <p:tav tm="0">
                                          <p:val>
                                            <p:fltVal val="0"/>
                                          </p:val>
                                        </p:tav>
                                        <p:tav tm="100000">
                                          <p:val>
                                            <p:fltVal val="90"/>
                                          </p:val>
                                        </p:tav>
                                      </p:tavLst>
                                    </p:anim>
                                    <p:animEffect transition="out" filter="fade">
                                      <p:cBhvr>
                                        <p:cTn id="9" dur="1000"/>
                                        <p:tgtEl>
                                          <p:spTgt spid="4"/>
                                        </p:tgtEl>
                                      </p:cBhvr>
                                    </p:animEffect>
                                    <p:set>
                                      <p:cBhvr>
                                        <p:cTn id="10" dur="1" fill="hold">
                                          <p:stCondLst>
                                            <p:cond delay="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3928531139"/>
              </p:ext>
            </p:extLst>
          </p:nvPr>
        </p:nvGraphicFramePr>
        <p:xfrm>
          <a:off x="180303" y="193184"/>
          <a:ext cx="11809928" cy="6387919"/>
        </p:xfrm>
        <a:graphic>
          <a:graphicData uri="http://schemas.openxmlformats.org/drawingml/2006/table">
            <a:tbl>
              <a:tblPr rtl="1" firstRow="1" firstCol="1" bandRow="1">
                <a:tableStyleId>{5C22544A-7EE6-4342-B048-85BDC9FD1C3A}</a:tableStyleId>
              </a:tblPr>
              <a:tblGrid>
                <a:gridCol w="1558344"/>
                <a:gridCol w="1332727"/>
                <a:gridCol w="989672"/>
                <a:gridCol w="989672"/>
                <a:gridCol w="989672"/>
                <a:gridCol w="989672"/>
                <a:gridCol w="989672"/>
                <a:gridCol w="994395"/>
                <a:gridCol w="989672"/>
                <a:gridCol w="989672"/>
                <a:gridCol w="996758"/>
              </a:tblGrid>
              <a:tr h="938299">
                <a:tc gridSpan="11">
                  <a:txBody>
                    <a:bodyPr/>
                    <a:lstStyle/>
                    <a:p>
                      <a:pPr algn="ctr" rtl="1">
                        <a:lnSpc>
                          <a:spcPct val="107000"/>
                        </a:lnSpc>
                        <a:spcAft>
                          <a:spcPts val="0"/>
                        </a:spcAft>
                      </a:pPr>
                      <a:r>
                        <a:rPr lang="ar-SA" sz="5400" dirty="0">
                          <a:solidFill>
                            <a:srgbClr val="FF0000"/>
                          </a:solidFill>
                          <a:effectLst/>
                          <a:latin typeface="Traditional Arabic" panose="02020603050405020304" pitchFamily="18" charset="-78"/>
                          <a:cs typeface="Traditional Arabic" panose="02020603050405020304" pitchFamily="18" charset="-78"/>
                        </a:rPr>
                        <a:t>الأعداد</a:t>
                      </a:r>
                      <a:endParaRPr lang="en-US" sz="4400" dirty="0">
                        <a:solidFill>
                          <a:srgbClr val="FF0000"/>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1847956">
                <a:tc>
                  <a:txBody>
                    <a:bodyPr/>
                    <a:lstStyle/>
                    <a:p>
                      <a:pPr algn="ctr" rtl="1">
                        <a:lnSpc>
                          <a:spcPct val="107000"/>
                        </a:lnSpc>
                        <a:spcAft>
                          <a:spcPts val="0"/>
                        </a:spcAft>
                      </a:pPr>
                      <a:r>
                        <a:rPr lang="ar-SA" sz="2400" b="1" dirty="0">
                          <a:solidFill>
                            <a:schemeClr val="tx1"/>
                          </a:solidFill>
                          <a:effectLst/>
                          <a:latin typeface="Traditional Arabic" panose="02020603050405020304" pitchFamily="18" charset="-78"/>
                          <a:cs typeface="Traditional Arabic" panose="02020603050405020304" pitchFamily="18" charset="-78"/>
                        </a:rPr>
                        <a:t>العدد</a:t>
                      </a:r>
                      <a:endParaRPr lang="en-US" sz="24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70C0"/>
                    </a:solidFill>
                  </a:tcPr>
                </a:tc>
                <a:tc>
                  <a:txBody>
                    <a:bodyPr/>
                    <a:lstStyle/>
                    <a:p>
                      <a:pPr algn="ctr" rtl="1">
                        <a:lnSpc>
                          <a:spcPct val="107000"/>
                        </a:lnSpc>
                        <a:spcAft>
                          <a:spcPts val="0"/>
                        </a:spcAft>
                      </a:pPr>
                      <a:r>
                        <a:rPr lang="ar-SA" sz="2400" b="1" dirty="0">
                          <a:effectLst/>
                          <a:latin typeface="Traditional Arabic" panose="02020603050405020304" pitchFamily="18" charset="-78"/>
                          <a:cs typeface="Traditional Arabic" panose="02020603050405020304" pitchFamily="18" charset="-78"/>
                        </a:rPr>
                        <a:t>واحد</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a:effectLst/>
                          <a:latin typeface="Traditional Arabic" panose="02020603050405020304" pitchFamily="18" charset="-78"/>
                          <a:cs typeface="Traditional Arabic" panose="02020603050405020304" pitchFamily="18" charset="-78"/>
                        </a:rPr>
                        <a:t>اثنان</a:t>
                      </a:r>
                      <a:endParaRPr lang="en-US" sz="2400" b="1">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dirty="0">
                          <a:effectLst/>
                          <a:latin typeface="Traditional Arabic" panose="02020603050405020304" pitchFamily="18" charset="-78"/>
                          <a:cs typeface="Traditional Arabic" panose="02020603050405020304" pitchFamily="18" charset="-78"/>
                        </a:rPr>
                        <a:t>ثلاثة </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a:effectLst/>
                          <a:latin typeface="Traditional Arabic" panose="02020603050405020304" pitchFamily="18" charset="-78"/>
                          <a:cs typeface="Traditional Arabic" panose="02020603050405020304" pitchFamily="18" charset="-78"/>
                        </a:rPr>
                        <a:t>أربعة </a:t>
                      </a:r>
                      <a:endParaRPr lang="en-US" sz="2400" b="1">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a:effectLst/>
                          <a:latin typeface="Traditional Arabic" panose="02020603050405020304" pitchFamily="18" charset="-78"/>
                          <a:cs typeface="Traditional Arabic" panose="02020603050405020304" pitchFamily="18" charset="-78"/>
                        </a:rPr>
                        <a:t>خمسة</a:t>
                      </a:r>
                      <a:endParaRPr lang="en-US" sz="2400" b="1">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dirty="0">
                          <a:effectLst/>
                          <a:latin typeface="Traditional Arabic" panose="02020603050405020304" pitchFamily="18" charset="-78"/>
                          <a:cs typeface="Traditional Arabic" panose="02020603050405020304" pitchFamily="18" charset="-78"/>
                        </a:rPr>
                        <a:t>ستة</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a:effectLst/>
                          <a:latin typeface="Traditional Arabic" panose="02020603050405020304" pitchFamily="18" charset="-78"/>
                          <a:cs typeface="Traditional Arabic" panose="02020603050405020304" pitchFamily="18" charset="-78"/>
                        </a:rPr>
                        <a:t>سبعة</a:t>
                      </a:r>
                      <a:endParaRPr lang="en-US" sz="2400" b="1">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a:effectLst/>
                          <a:latin typeface="Traditional Arabic" panose="02020603050405020304" pitchFamily="18" charset="-78"/>
                          <a:cs typeface="Traditional Arabic" panose="02020603050405020304" pitchFamily="18" charset="-78"/>
                        </a:rPr>
                        <a:t>ثمانية</a:t>
                      </a:r>
                      <a:endParaRPr lang="en-US" sz="2400" b="1">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a:effectLst/>
                          <a:latin typeface="Traditional Arabic" panose="02020603050405020304" pitchFamily="18" charset="-78"/>
                          <a:cs typeface="Traditional Arabic" panose="02020603050405020304" pitchFamily="18" charset="-78"/>
                        </a:rPr>
                        <a:t>تسعة </a:t>
                      </a:r>
                      <a:endParaRPr lang="en-US" sz="2400" b="1">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a:effectLst/>
                          <a:latin typeface="Traditional Arabic" panose="02020603050405020304" pitchFamily="18" charset="-78"/>
                          <a:cs typeface="Traditional Arabic" panose="02020603050405020304" pitchFamily="18" charset="-78"/>
                        </a:rPr>
                        <a:t>عشرة</a:t>
                      </a:r>
                      <a:endParaRPr lang="en-US" sz="2400" b="1">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r>
              <a:tr h="1753708">
                <a:tc>
                  <a:txBody>
                    <a:bodyPr/>
                    <a:lstStyle/>
                    <a:p>
                      <a:pPr algn="ctr" rtl="1">
                        <a:lnSpc>
                          <a:spcPct val="107000"/>
                        </a:lnSpc>
                        <a:spcAft>
                          <a:spcPts val="0"/>
                        </a:spcAft>
                      </a:pPr>
                      <a:r>
                        <a:rPr lang="ar-SA" sz="2400" b="1" dirty="0">
                          <a:solidFill>
                            <a:schemeClr val="tx1"/>
                          </a:solidFill>
                          <a:effectLst/>
                          <a:latin typeface="Traditional Arabic" panose="02020603050405020304" pitchFamily="18" charset="-78"/>
                          <a:cs typeface="Traditional Arabic" panose="02020603050405020304" pitchFamily="18" charset="-78"/>
                        </a:rPr>
                        <a:t>ياباني/عربي</a:t>
                      </a:r>
                      <a:endParaRPr lang="en-US" sz="24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70C0"/>
                    </a:solidFill>
                  </a:tcPr>
                </a:tc>
                <a:tc>
                  <a:txBody>
                    <a:bodyPr/>
                    <a:lstStyle/>
                    <a:p>
                      <a:pPr algn="ctr" rtl="1">
                        <a:lnSpc>
                          <a:spcPct val="107000"/>
                        </a:lnSpc>
                        <a:spcAft>
                          <a:spcPts val="0"/>
                        </a:spcAft>
                      </a:pPr>
                      <a:r>
                        <a:rPr lang="ar-SA" sz="2400" b="1" dirty="0" err="1">
                          <a:effectLst/>
                          <a:latin typeface="Traditional Arabic" panose="02020603050405020304" pitchFamily="18" charset="-78"/>
                          <a:cs typeface="Traditional Arabic" panose="02020603050405020304" pitchFamily="18" charset="-78"/>
                        </a:rPr>
                        <a:t>إيتشي</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a:effectLst/>
                          <a:latin typeface="Traditional Arabic" panose="02020603050405020304" pitchFamily="18" charset="-78"/>
                          <a:cs typeface="Traditional Arabic" panose="02020603050405020304" pitchFamily="18" charset="-78"/>
                        </a:rPr>
                        <a:t>ني</a:t>
                      </a:r>
                      <a:endParaRPr lang="en-US" sz="2400" b="1">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a:effectLst/>
                          <a:latin typeface="Traditional Arabic" panose="02020603050405020304" pitchFamily="18" charset="-78"/>
                          <a:cs typeface="Traditional Arabic" panose="02020603050405020304" pitchFamily="18" charset="-78"/>
                        </a:rPr>
                        <a:t>صن</a:t>
                      </a:r>
                      <a:endParaRPr lang="en-US" sz="2400" b="1">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a:effectLst/>
                          <a:latin typeface="Traditional Arabic" panose="02020603050405020304" pitchFamily="18" charset="-78"/>
                          <a:cs typeface="Traditional Arabic" panose="02020603050405020304" pitchFamily="18" charset="-78"/>
                        </a:rPr>
                        <a:t>شي</a:t>
                      </a:r>
                      <a:endParaRPr lang="en-US" sz="2400" b="1">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a:effectLst/>
                          <a:latin typeface="Traditional Arabic" panose="02020603050405020304" pitchFamily="18" charset="-78"/>
                          <a:cs typeface="Traditional Arabic" panose="02020603050405020304" pitchFamily="18" charset="-78"/>
                        </a:rPr>
                        <a:t>غو</a:t>
                      </a:r>
                      <a:endParaRPr lang="en-US" sz="2400" b="1">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a:effectLst/>
                          <a:latin typeface="Traditional Arabic" panose="02020603050405020304" pitchFamily="18" charset="-78"/>
                          <a:cs typeface="Traditional Arabic" panose="02020603050405020304" pitchFamily="18" charset="-78"/>
                        </a:rPr>
                        <a:t>روكو</a:t>
                      </a:r>
                      <a:endParaRPr lang="en-US" sz="2400" b="1">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a:effectLst/>
                          <a:latin typeface="Traditional Arabic" panose="02020603050405020304" pitchFamily="18" charset="-78"/>
                          <a:cs typeface="Traditional Arabic" panose="02020603050405020304" pitchFamily="18" charset="-78"/>
                        </a:rPr>
                        <a:t>شيتشي</a:t>
                      </a:r>
                      <a:endParaRPr lang="en-US" sz="2400" b="1">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a:effectLst/>
                          <a:latin typeface="Traditional Arabic" panose="02020603050405020304" pitchFamily="18" charset="-78"/>
                          <a:cs typeface="Traditional Arabic" panose="02020603050405020304" pitchFamily="18" charset="-78"/>
                        </a:rPr>
                        <a:t>هاتشي</a:t>
                      </a:r>
                      <a:endParaRPr lang="en-US" sz="2400" b="1">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a:effectLst/>
                          <a:latin typeface="Traditional Arabic" panose="02020603050405020304" pitchFamily="18" charset="-78"/>
                          <a:cs typeface="Traditional Arabic" panose="02020603050405020304" pitchFamily="18" charset="-78"/>
                        </a:rPr>
                        <a:t>كو</a:t>
                      </a:r>
                      <a:endParaRPr lang="en-US" sz="2400" b="1">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ar-SA" sz="2400" b="1">
                          <a:effectLst/>
                          <a:latin typeface="Traditional Arabic" panose="02020603050405020304" pitchFamily="18" charset="-78"/>
                          <a:cs typeface="Traditional Arabic" panose="02020603050405020304" pitchFamily="18" charset="-78"/>
                        </a:rPr>
                        <a:t>جو</a:t>
                      </a:r>
                      <a:endParaRPr lang="en-US" sz="2400" b="1">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r>
              <a:tr h="1847956">
                <a:tc>
                  <a:txBody>
                    <a:bodyPr/>
                    <a:lstStyle/>
                    <a:p>
                      <a:pPr algn="ctr" rtl="1">
                        <a:lnSpc>
                          <a:spcPct val="107000"/>
                        </a:lnSpc>
                        <a:spcAft>
                          <a:spcPts val="0"/>
                        </a:spcAft>
                      </a:pPr>
                      <a:r>
                        <a:rPr lang="ar-SA" sz="2400" b="1" dirty="0">
                          <a:solidFill>
                            <a:schemeClr val="tx1"/>
                          </a:solidFill>
                          <a:effectLst/>
                          <a:latin typeface="Traditional Arabic" panose="02020603050405020304" pitchFamily="18" charset="-78"/>
                          <a:cs typeface="Traditional Arabic" panose="02020603050405020304" pitchFamily="18" charset="-78"/>
                        </a:rPr>
                        <a:t>ياباني/لاتيني</a:t>
                      </a:r>
                      <a:endParaRPr lang="en-US" sz="24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70C0"/>
                    </a:solidFill>
                  </a:tcPr>
                </a:tc>
                <a:tc>
                  <a:txBody>
                    <a:bodyPr/>
                    <a:lstStyle/>
                    <a:p>
                      <a:pPr algn="ctr" rtl="1">
                        <a:lnSpc>
                          <a:spcPct val="107000"/>
                        </a:lnSpc>
                        <a:spcAft>
                          <a:spcPts val="0"/>
                        </a:spcAft>
                      </a:pPr>
                      <a:r>
                        <a:rPr lang="en-US" sz="2400" b="1" dirty="0" err="1">
                          <a:effectLst/>
                          <a:latin typeface="Traditional Arabic" panose="02020603050405020304" pitchFamily="18" charset="-78"/>
                          <a:cs typeface="Traditional Arabic" panose="02020603050405020304" pitchFamily="18" charset="-78"/>
                        </a:rPr>
                        <a:t>Ichi</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en-US" sz="2400" b="1" dirty="0">
                          <a:effectLst/>
                          <a:latin typeface="Traditional Arabic" panose="02020603050405020304" pitchFamily="18" charset="-78"/>
                          <a:cs typeface="Traditional Arabic" panose="02020603050405020304" pitchFamily="18" charset="-78"/>
                        </a:rPr>
                        <a:t>Ni</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en-US" sz="2400" b="1" dirty="0">
                          <a:effectLst/>
                          <a:latin typeface="Traditional Arabic" panose="02020603050405020304" pitchFamily="18" charset="-78"/>
                          <a:cs typeface="Traditional Arabic" panose="02020603050405020304" pitchFamily="18" charset="-78"/>
                        </a:rPr>
                        <a:t>San</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en-US" sz="2400" b="1" dirty="0">
                          <a:effectLst/>
                          <a:latin typeface="Traditional Arabic" panose="02020603050405020304" pitchFamily="18" charset="-78"/>
                          <a:cs typeface="Traditional Arabic" panose="02020603050405020304" pitchFamily="18" charset="-78"/>
                        </a:rPr>
                        <a:t>Shi</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en-US" sz="2400" b="1" dirty="0">
                          <a:effectLst/>
                          <a:latin typeface="Traditional Arabic" panose="02020603050405020304" pitchFamily="18" charset="-78"/>
                          <a:cs typeface="Traditional Arabic" panose="02020603050405020304" pitchFamily="18" charset="-78"/>
                        </a:rPr>
                        <a:t>Go</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en-US" sz="2400" b="1" dirty="0">
                          <a:effectLst/>
                          <a:latin typeface="Traditional Arabic" panose="02020603050405020304" pitchFamily="18" charset="-78"/>
                          <a:cs typeface="Traditional Arabic" panose="02020603050405020304" pitchFamily="18" charset="-78"/>
                        </a:rPr>
                        <a:t>Roku</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en-US" sz="2400" b="1" dirty="0" err="1">
                          <a:effectLst/>
                          <a:latin typeface="Traditional Arabic" panose="02020603050405020304" pitchFamily="18" charset="-78"/>
                          <a:cs typeface="Traditional Arabic" panose="02020603050405020304" pitchFamily="18" charset="-78"/>
                        </a:rPr>
                        <a:t>Shichi</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en-US" sz="2400" b="1" dirty="0" err="1" smtClean="0">
                          <a:effectLst/>
                          <a:latin typeface="Traditional Arabic" panose="02020603050405020304" pitchFamily="18" charset="-78"/>
                          <a:cs typeface="Traditional Arabic" panose="02020603050405020304" pitchFamily="18" charset="-78"/>
                        </a:rPr>
                        <a:t>Hachi</a:t>
                      </a:r>
                      <a:r>
                        <a:rPr lang="en-US" sz="2400" b="1" dirty="0" smtClean="0">
                          <a:effectLst/>
                          <a:latin typeface="Traditional Arabic" panose="02020603050405020304" pitchFamily="18" charset="-78"/>
                          <a:cs typeface="Traditional Arabic" panose="02020603050405020304" pitchFamily="18" charset="-78"/>
                        </a:rPr>
                        <a:t> </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en-US" sz="2400" b="1" dirty="0">
                          <a:effectLst/>
                          <a:latin typeface="Traditional Arabic" panose="02020603050405020304" pitchFamily="18" charset="-78"/>
                          <a:cs typeface="Traditional Arabic" panose="02020603050405020304" pitchFamily="18" charset="-78"/>
                        </a:rPr>
                        <a:t>Ku </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c>
                  <a:txBody>
                    <a:bodyPr/>
                    <a:lstStyle/>
                    <a:p>
                      <a:pPr algn="ctr" rtl="1">
                        <a:lnSpc>
                          <a:spcPct val="107000"/>
                        </a:lnSpc>
                        <a:spcAft>
                          <a:spcPts val="0"/>
                        </a:spcAft>
                      </a:pPr>
                      <a:r>
                        <a:rPr lang="en-US" sz="2400" b="1" dirty="0" err="1">
                          <a:effectLst/>
                          <a:latin typeface="Traditional Arabic" panose="02020603050405020304" pitchFamily="18" charset="-78"/>
                          <a:cs typeface="Traditional Arabic" panose="02020603050405020304" pitchFamily="18" charset="-78"/>
                        </a:rPr>
                        <a:t>ju</a:t>
                      </a: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0" marR="0" marT="0" marB="0" anchor="ctr">
                    <a:solidFill>
                      <a:srgbClr val="00B050"/>
                    </a:solidFill>
                  </a:tcPr>
                </a:tc>
              </a:tr>
            </a:tbl>
          </a:graphicData>
        </a:graphic>
      </p:graphicFrame>
    </p:spTree>
    <p:extLst>
      <p:ext uri="{BB962C8B-B14F-4D97-AF65-F5344CB8AC3E}">
        <p14:creationId xmlns:p14="http://schemas.microsoft.com/office/powerpoint/2010/main" val="31620507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Espace réservé du contenu 1"/>
          <p:cNvGraphicFramePr>
            <a:graphicFrameLocks noGrp="1"/>
          </p:cNvGraphicFramePr>
          <p:nvPr>
            <p:ph idx="1"/>
            <p:extLst>
              <p:ext uri="{D42A27DB-BD31-4B8C-83A1-F6EECF244321}">
                <p14:modId xmlns:p14="http://schemas.microsoft.com/office/powerpoint/2010/main" val="3436498717"/>
              </p:ext>
            </p:extLst>
          </p:nvPr>
        </p:nvGraphicFramePr>
        <p:xfrm>
          <a:off x="0" y="49714"/>
          <a:ext cx="12191999" cy="8765356"/>
        </p:xfrm>
        <a:graphic>
          <a:graphicData uri="http://schemas.openxmlformats.org/drawingml/2006/table">
            <a:tbl>
              <a:tblPr rtl="1" firstRow="1" firstCol="1" bandRow="1">
                <a:tableStyleId>{5C22544A-7EE6-4342-B048-85BDC9FD1C3A}</a:tableStyleId>
              </a:tblPr>
              <a:tblGrid>
                <a:gridCol w="4181340"/>
                <a:gridCol w="3539073"/>
                <a:gridCol w="4471586"/>
              </a:tblGrid>
              <a:tr h="634952">
                <a:tc gridSpan="3">
                  <a:txBody>
                    <a:bodyPr/>
                    <a:lstStyle/>
                    <a:p>
                      <a:pPr algn="ctr" rtl="1">
                        <a:lnSpc>
                          <a:spcPct val="107000"/>
                        </a:lnSpc>
                        <a:spcAft>
                          <a:spcPts val="0"/>
                        </a:spcAft>
                      </a:pPr>
                      <a:r>
                        <a:rPr lang="ar-SA" sz="4000" b="1" dirty="0">
                          <a:solidFill>
                            <a:schemeClr val="tx1"/>
                          </a:solidFill>
                          <a:effectLst/>
                          <a:latin typeface="Traditional Arabic" panose="02020603050405020304" pitchFamily="18" charset="-78"/>
                          <a:cs typeface="Traditional Arabic" panose="02020603050405020304" pitchFamily="18" charset="-78"/>
                        </a:rPr>
                        <a:t>الوقفـــــات</a:t>
                      </a:r>
                      <a:endParaRPr lang="en-US" sz="32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tc>
                <a:tc hMerge="1">
                  <a:txBody>
                    <a:bodyPr/>
                    <a:lstStyle/>
                    <a:p>
                      <a:pPr rtl="1"/>
                      <a:endParaRPr lang="ar-SA"/>
                    </a:p>
                  </a:txBody>
                  <a:tcPr/>
                </a:tc>
                <a:tc hMerge="1">
                  <a:txBody>
                    <a:bodyPr/>
                    <a:lstStyle/>
                    <a:p>
                      <a:pPr rtl="1"/>
                      <a:endParaRPr lang="ar-SA"/>
                    </a:p>
                  </a:txBody>
                  <a:tcPr/>
                </a:tc>
              </a:tr>
              <a:tr h="388167">
                <a:tc>
                  <a:txBody>
                    <a:bodyPr/>
                    <a:lstStyle/>
                    <a:p>
                      <a:pPr algn="ctr" rtl="1">
                        <a:lnSpc>
                          <a:spcPct val="107000"/>
                        </a:lnSpc>
                        <a:spcAft>
                          <a:spcPts val="0"/>
                        </a:spcAft>
                      </a:pPr>
                      <a:r>
                        <a:rPr lang="ar-SA" sz="3600" b="1" dirty="0">
                          <a:solidFill>
                            <a:srgbClr val="FF0000"/>
                          </a:solidFill>
                          <a:effectLst/>
                          <a:latin typeface="Traditional Arabic" panose="02020603050405020304" pitchFamily="18" charset="-78"/>
                          <a:cs typeface="Traditional Arabic" panose="02020603050405020304" pitchFamily="18" charset="-78"/>
                        </a:rPr>
                        <a:t>نوع الحركة</a:t>
                      </a:r>
                      <a:endParaRPr lang="en-US" sz="3600" b="1" dirty="0">
                        <a:solidFill>
                          <a:srgbClr val="FF0000"/>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tc>
                <a:tc>
                  <a:txBody>
                    <a:bodyPr/>
                    <a:lstStyle/>
                    <a:p>
                      <a:pPr algn="ctr" rtl="1">
                        <a:lnSpc>
                          <a:spcPct val="107000"/>
                        </a:lnSpc>
                        <a:spcAft>
                          <a:spcPts val="0"/>
                        </a:spcAft>
                      </a:pPr>
                      <a:r>
                        <a:rPr lang="ar-SA" sz="3600" b="1" dirty="0">
                          <a:solidFill>
                            <a:srgbClr val="FF0000"/>
                          </a:solidFill>
                          <a:effectLst/>
                          <a:latin typeface="Traditional Arabic" panose="02020603050405020304" pitchFamily="18" charset="-78"/>
                          <a:cs typeface="Traditional Arabic" panose="02020603050405020304" pitchFamily="18" charset="-78"/>
                        </a:rPr>
                        <a:t>اللفظ الياباني/العربي</a:t>
                      </a:r>
                      <a:endParaRPr lang="en-US" sz="3600" b="1" dirty="0">
                        <a:solidFill>
                          <a:srgbClr val="FF0000"/>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rgbClr val="00B050"/>
                    </a:solidFill>
                  </a:tcPr>
                </a:tc>
                <a:tc>
                  <a:txBody>
                    <a:bodyPr/>
                    <a:lstStyle/>
                    <a:p>
                      <a:pPr algn="ctr" rtl="1">
                        <a:lnSpc>
                          <a:spcPct val="107000"/>
                        </a:lnSpc>
                        <a:spcAft>
                          <a:spcPts val="0"/>
                        </a:spcAft>
                      </a:pPr>
                      <a:r>
                        <a:rPr lang="ar-SA" sz="3600" b="1" dirty="0">
                          <a:solidFill>
                            <a:srgbClr val="FF0000"/>
                          </a:solidFill>
                          <a:effectLst/>
                          <a:latin typeface="Traditional Arabic" panose="02020603050405020304" pitchFamily="18" charset="-78"/>
                          <a:cs typeface="Traditional Arabic" panose="02020603050405020304" pitchFamily="18" charset="-78"/>
                        </a:rPr>
                        <a:t>اللفظ الياباني/لاتيني</a:t>
                      </a:r>
                      <a:endParaRPr lang="en-US" sz="3600" b="1" dirty="0">
                        <a:solidFill>
                          <a:srgbClr val="FF0000"/>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rgbClr val="00B050"/>
                    </a:solidFill>
                  </a:tcPr>
                </a:tc>
              </a:tr>
              <a:tr h="388167">
                <a:tc>
                  <a:txBody>
                    <a:bodyPr/>
                    <a:lstStyle/>
                    <a:p>
                      <a:pPr algn="ctr" rtl="1">
                        <a:lnSpc>
                          <a:spcPct val="107000"/>
                        </a:lnSpc>
                        <a:spcAft>
                          <a:spcPts val="0"/>
                        </a:spcAft>
                      </a:pPr>
                      <a:r>
                        <a:rPr lang="ar-SA" sz="3600" b="1" dirty="0" smtClean="0">
                          <a:solidFill>
                            <a:schemeClr val="tx1"/>
                          </a:solidFill>
                          <a:effectLst/>
                          <a:latin typeface="Traditional Arabic" panose="02020603050405020304" pitchFamily="18" charset="-78"/>
                          <a:cs typeface="Traditional Arabic" panose="02020603050405020304" pitchFamily="18" charset="-78"/>
                        </a:rPr>
                        <a:t>وضعية </a:t>
                      </a:r>
                      <a:r>
                        <a:rPr lang="ar-SA" sz="3600" b="1" dirty="0">
                          <a:solidFill>
                            <a:schemeClr val="tx1"/>
                          </a:solidFill>
                          <a:effectLst/>
                          <a:latin typeface="Traditional Arabic" panose="02020603050405020304" pitchFamily="18" charset="-78"/>
                          <a:cs typeface="Traditional Arabic" panose="02020603050405020304" pitchFamily="18" charset="-78"/>
                        </a:rPr>
                        <a:t>التحية</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tc>
                <a:tc>
                  <a:txBody>
                    <a:bodyPr/>
                    <a:lstStyle/>
                    <a:p>
                      <a:pPr algn="ctr" rtl="1">
                        <a:lnSpc>
                          <a:spcPct val="107000"/>
                        </a:lnSpc>
                        <a:spcAft>
                          <a:spcPts val="0"/>
                        </a:spcAft>
                      </a:pPr>
                      <a:r>
                        <a:rPr lang="ar-SA" sz="3600" b="1" dirty="0" err="1">
                          <a:effectLst/>
                          <a:latin typeface="Traditional Arabic" panose="02020603050405020304" pitchFamily="18" charset="-78"/>
                          <a:cs typeface="Traditional Arabic" panose="02020603050405020304" pitchFamily="18" charset="-78"/>
                        </a:rPr>
                        <a:t>ميزوبي</a:t>
                      </a:r>
                      <a:r>
                        <a:rPr lang="ar-SA" sz="3600" b="1" dirty="0">
                          <a:effectLst/>
                          <a:latin typeface="Traditional Arabic" panose="02020603050405020304" pitchFamily="18" charset="-78"/>
                          <a:cs typeface="Traditional Arabic" panose="02020603050405020304" pitchFamily="18" charset="-78"/>
                        </a:rPr>
                        <a:t> </a:t>
                      </a:r>
                      <a:r>
                        <a:rPr lang="ar-SA" sz="3600" b="1" dirty="0" err="1">
                          <a:effectLst/>
                          <a:latin typeface="Traditional Arabic" panose="02020603050405020304" pitchFamily="18" charset="-78"/>
                          <a:cs typeface="Traditional Arabic" panose="02020603050405020304" pitchFamily="18" charset="-78"/>
                        </a:rPr>
                        <a:t>داتشي</a:t>
                      </a:r>
                      <a:endParaRPr lang="en-US" sz="36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rgbClr val="00B050"/>
                    </a:solidFill>
                  </a:tcPr>
                </a:tc>
                <a:tc>
                  <a:txBody>
                    <a:bodyPr/>
                    <a:lstStyle/>
                    <a:p>
                      <a:pPr algn="l" rtl="1">
                        <a:lnSpc>
                          <a:spcPct val="107000"/>
                        </a:lnSpc>
                        <a:spcAft>
                          <a:spcPts val="0"/>
                        </a:spcAft>
                      </a:pPr>
                      <a:r>
                        <a:rPr lang="en-US" sz="3600" b="1" dirty="0">
                          <a:effectLst/>
                          <a:latin typeface="Traditional Arabic" panose="02020603050405020304" pitchFamily="18" charset="-78"/>
                          <a:cs typeface="Traditional Arabic" panose="02020603050405020304" pitchFamily="18" charset="-78"/>
                        </a:rPr>
                        <a:t>Musubi </a:t>
                      </a:r>
                      <a:r>
                        <a:rPr lang="en-US" sz="3600" b="1" dirty="0" err="1">
                          <a:effectLst/>
                          <a:latin typeface="Traditional Arabic" panose="02020603050405020304" pitchFamily="18" charset="-78"/>
                          <a:cs typeface="Traditional Arabic" panose="02020603050405020304" pitchFamily="18" charset="-78"/>
                        </a:rPr>
                        <a:t>Dachi</a:t>
                      </a:r>
                      <a:endParaRPr lang="en-US" sz="36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rgbClr val="00B050"/>
                    </a:solidFill>
                  </a:tcPr>
                </a:tc>
              </a:tr>
              <a:tr h="388167">
                <a:tc>
                  <a:txBody>
                    <a:bodyPr/>
                    <a:lstStyle/>
                    <a:p>
                      <a:pPr algn="ctr" rtl="1">
                        <a:lnSpc>
                          <a:spcPct val="107000"/>
                        </a:lnSpc>
                        <a:spcAft>
                          <a:spcPts val="0"/>
                        </a:spcAft>
                      </a:pPr>
                      <a:r>
                        <a:rPr lang="ar-SA" sz="3600" b="1" dirty="0" smtClean="0">
                          <a:solidFill>
                            <a:schemeClr val="tx1"/>
                          </a:solidFill>
                          <a:effectLst/>
                          <a:latin typeface="Traditional Arabic" panose="02020603050405020304" pitchFamily="18" charset="-78"/>
                          <a:cs typeface="Traditional Arabic" panose="02020603050405020304" pitchFamily="18" charset="-78"/>
                        </a:rPr>
                        <a:t>وضعية</a:t>
                      </a:r>
                      <a:r>
                        <a:rPr lang="ar-SA" sz="3600" b="1" baseline="0" dirty="0" smtClean="0">
                          <a:solidFill>
                            <a:schemeClr val="tx1"/>
                          </a:solidFill>
                          <a:effectLst/>
                          <a:latin typeface="Traditional Arabic" panose="02020603050405020304" pitchFamily="18" charset="-78"/>
                          <a:cs typeface="Traditional Arabic" panose="02020603050405020304" pitchFamily="18" charset="-78"/>
                        </a:rPr>
                        <a:t> </a:t>
                      </a:r>
                      <a:r>
                        <a:rPr lang="ar-SA" sz="3600" b="1" dirty="0" smtClean="0">
                          <a:solidFill>
                            <a:schemeClr val="tx1"/>
                          </a:solidFill>
                          <a:effectLst/>
                          <a:latin typeface="Traditional Arabic" panose="02020603050405020304" pitchFamily="18" charset="-78"/>
                          <a:cs typeface="Traditional Arabic" panose="02020603050405020304" pitchFamily="18" charset="-78"/>
                        </a:rPr>
                        <a:t>الاستعداد</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tc>
                <a:tc>
                  <a:txBody>
                    <a:bodyPr/>
                    <a:lstStyle/>
                    <a:p>
                      <a:pPr algn="ctr" rtl="1">
                        <a:lnSpc>
                          <a:spcPct val="107000"/>
                        </a:lnSpc>
                        <a:spcAft>
                          <a:spcPts val="0"/>
                        </a:spcAft>
                      </a:pPr>
                      <a:r>
                        <a:rPr lang="ar-SA" sz="3600" b="1" dirty="0">
                          <a:effectLst/>
                          <a:latin typeface="Traditional Arabic" panose="02020603050405020304" pitchFamily="18" charset="-78"/>
                          <a:cs typeface="Traditional Arabic" panose="02020603050405020304" pitchFamily="18" charset="-78"/>
                        </a:rPr>
                        <a:t>فودو </a:t>
                      </a:r>
                      <a:r>
                        <a:rPr lang="ar-SA" sz="3600" b="1" dirty="0" err="1" smtClean="0">
                          <a:effectLst/>
                          <a:latin typeface="Traditional Arabic" panose="02020603050405020304" pitchFamily="18" charset="-78"/>
                          <a:cs typeface="Traditional Arabic" panose="02020603050405020304" pitchFamily="18" charset="-78"/>
                        </a:rPr>
                        <a:t>داتشي</a:t>
                      </a:r>
                      <a:endParaRPr lang="en-US" sz="36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rgbClr val="00B050"/>
                    </a:solidFill>
                  </a:tcPr>
                </a:tc>
                <a:tc>
                  <a:txBody>
                    <a:bodyPr/>
                    <a:lstStyle/>
                    <a:p>
                      <a:pPr algn="l" rtl="1">
                        <a:lnSpc>
                          <a:spcPct val="107000"/>
                        </a:lnSpc>
                        <a:spcAft>
                          <a:spcPts val="0"/>
                        </a:spcAft>
                      </a:pPr>
                      <a:r>
                        <a:rPr lang="en-US" sz="3600" b="1" dirty="0">
                          <a:effectLst/>
                          <a:latin typeface="Traditional Arabic" panose="02020603050405020304" pitchFamily="18" charset="-78"/>
                          <a:cs typeface="Traditional Arabic" panose="02020603050405020304" pitchFamily="18" charset="-78"/>
                        </a:rPr>
                        <a:t>Fudo </a:t>
                      </a:r>
                      <a:r>
                        <a:rPr lang="en-US" sz="3600" b="1" dirty="0" err="1" smtClean="0">
                          <a:effectLst/>
                          <a:latin typeface="Traditional Arabic" panose="02020603050405020304" pitchFamily="18" charset="-78"/>
                          <a:cs typeface="Traditional Arabic" panose="02020603050405020304" pitchFamily="18" charset="-78"/>
                        </a:rPr>
                        <a:t>Dachi</a:t>
                      </a:r>
                      <a:endParaRPr lang="en-US" sz="36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rgbClr val="00B050"/>
                    </a:solidFill>
                  </a:tcPr>
                </a:tc>
              </a:tr>
              <a:tr h="388167">
                <a:tc>
                  <a:txBody>
                    <a:bodyPr/>
                    <a:lstStyle/>
                    <a:p>
                      <a:pPr algn="ctr" rtl="1">
                        <a:lnSpc>
                          <a:spcPct val="107000"/>
                        </a:lnSpc>
                        <a:spcAft>
                          <a:spcPts val="0"/>
                        </a:spcAft>
                      </a:pPr>
                      <a:r>
                        <a:rPr lang="ar-SA" sz="3600" b="1" dirty="0" smtClean="0">
                          <a:solidFill>
                            <a:schemeClr val="tx1"/>
                          </a:solidFill>
                          <a:effectLst/>
                          <a:latin typeface="Traditional Arabic" panose="02020603050405020304" pitchFamily="18" charset="-78"/>
                          <a:cs typeface="Traditional Arabic" panose="02020603050405020304" pitchFamily="18" charset="-78"/>
                        </a:rPr>
                        <a:t>وضعية </a:t>
                      </a:r>
                      <a:r>
                        <a:rPr lang="ar-SA" sz="3600" b="1" dirty="0">
                          <a:solidFill>
                            <a:schemeClr val="tx1"/>
                          </a:solidFill>
                          <a:effectLst/>
                          <a:latin typeface="Traditional Arabic" panose="02020603050405020304" pitchFamily="18" charset="-78"/>
                          <a:cs typeface="Traditional Arabic" panose="02020603050405020304" pitchFamily="18" charset="-78"/>
                        </a:rPr>
                        <a:t>تباعد الرجلين</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tc>
                <a:tc>
                  <a:txBody>
                    <a:bodyPr/>
                    <a:lstStyle/>
                    <a:p>
                      <a:pPr algn="ctr" rtl="1">
                        <a:lnSpc>
                          <a:spcPct val="107000"/>
                        </a:lnSpc>
                        <a:spcAft>
                          <a:spcPts val="0"/>
                        </a:spcAft>
                      </a:pPr>
                      <a:r>
                        <a:rPr lang="ar-SA" sz="3600" b="1" dirty="0">
                          <a:effectLst/>
                          <a:latin typeface="Traditional Arabic" panose="02020603050405020304" pitchFamily="18" charset="-78"/>
                          <a:cs typeface="Traditional Arabic" panose="02020603050405020304" pitchFamily="18" charset="-78"/>
                        </a:rPr>
                        <a:t>كيبا </a:t>
                      </a:r>
                      <a:r>
                        <a:rPr lang="ar-SA" sz="3600" b="1" dirty="0" err="1">
                          <a:effectLst/>
                          <a:latin typeface="Traditional Arabic" panose="02020603050405020304" pitchFamily="18" charset="-78"/>
                          <a:cs typeface="Traditional Arabic" panose="02020603050405020304" pitchFamily="18" charset="-78"/>
                        </a:rPr>
                        <a:t>داتشي</a:t>
                      </a:r>
                      <a:endParaRPr lang="en-US" sz="36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rgbClr val="00B050"/>
                    </a:solidFill>
                  </a:tcPr>
                </a:tc>
                <a:tc>
                  <a:txBody>
                    <a:bodyPr/>
                    <a:lstStyle/>
                    <a:p>
                      <a:pPr algn="l" rtl="1">
                        <a:lnSpc>
                          <a:spcPct val="107000"/>
                        </a:lnSpc>
                        <a:spcAft>
                          <a:spcPts val="0"/>
                        </a:spcAft>
                      </a:pPr>
                      <a:r>
                        <a:rPr lang="en-US" sz="3600" b="1" dirty="0">
                          <a:effectLst/>
                          <a:latin typeface="Traditional Arabic" panose="02020603050405020304" pitchFamily="18" charset="-78"/>
                          <a:cs typeface="Traditional Arabic" panose="02020603050405020304" pitchFamily="18" charset="-78"/>
                        </a:rPr>
                        <a:t>Kiba </a:t>
                      </a:r>
                      <a:r>
                        <a:rPr lang="en-US" sz="3600" b="1" dirty="0" err="1">
                          <a:effectLst/>
                          <a:latin typeface="Traditional Arabic" panose="02020603050405020304" pitchFamily="18" charset="-78"/>
                          <a:cs typeface="Traditional Arabic" panose="02020603050405020304" pitchFamily="18" charset="-78"/>
                        </a:rPr>
                        <a:t>Dachi</a:t>
                      </a:r>
                      <a:endParaRPr lang="en-US" sz="36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rgbClr val="00B050"/>
                    </a:solidFill>
                  </a:tcPr>
                </a:tc>
              </a:tr>
              <a:tr h="388167">
                <a:tc>
                  <a:txBody>
                    <a:bodyPr/>
                    <a:lstStyle/>
                    <a:p>
                      <a:pPr algn="ctr" rtl="1">
                        <a:lnSpc>
                          <a:spcPct val="107000"/>
                        </a:lnSpc>
                        <a:spcAft>
                          <a:spcPts val="0"/>
                        </a:spcAft>
                      </a:pPr>
                      <a:r>
                        <a:rPr lang="ar-SA" sz="3600" b="1" dirty="0" smtClean="0">
                          <a:solidFill>
                            <a:schemeClr val="tx1"/>
                          </a:solidFill>
                          <a:effectLst/>
                          <a:latin typeface="Traditional Arabic" panose="02020603050405020304" pitchFamily="18" charset="-78"/>
                          <a:cs typeface="Traditional Arabic" panose="02020603050405020304" pitchFamily="18" charset="-78"/>
                        </a:rPr>
                        <a:t>وضعية </a:t>
                      </a:r>
                      <a:r>
                        <a:rPr lang="ar-SA" sz="3600" b="1" dirty="0">
                          <a:solidFill>
                            <a:schemeClr val="tx1"/>
                          </a:solidFill>
                          <a:effectLst/>
                          <a:latin typeface="Traditional Arabic" panose="02020603050405020304" pitchFamily="18" charset="-78"/>
                          <a:cs typeface="Traditional Arabic" panose="02020603050405020304" pitchFamily="18" charset="-78"/>
                        </a:rPr>
                        <a:t>الميل للأمام</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tc>
                <a:tc>
                  <a:txBody>
                    <a:bodyPr/>
                    <a:lstStyle/>
                    <a:p>
                      <a:pPr algn="ctr" rtl="1">
                        <a:lnSpc>
                          <a:spcPct val="107000"/>
                        </a:lnSpc>
                        <a:spcAft>
                          <a:spcPts val="0"/>
                        </a:spcAft>
                      </a:pPr>
                      <a:r>
                        <a:rPr lang="ar-SA" sz="3600" b="1" dirty="0" err="1">
                          <a:effectLst/>
                          <a:latin typeface="Traditional Arabic" panose="02020603050405020304" pitchFamily="18" charset="-78"/>
                          <a:cs typeface="Traditional Arabic" panose="02020603050405020304" pitchFamily="18" charset="-78"/>
                        </a:rPr>
                        <a:t>زنكوتسو</a:t>
                      </a:r>
                      <a:r>
                        <a:rPr lang="ar-SA" sz="3600" b="1" dirty="0">
                          <a:effectLst/>
                          <a:latin typeface="Traditional Arabic" panose="02020603050405020304" pitchFamily="18" charset="-78"/>
                          <a:cs typeface="Traditional Arabic" panose="02020603050405020304" pitchFamily="18" charset="-78"/>
                        </a:rPr>
                        <a:t> </a:t>
                      </a:r>
                      <a:r>
                        <a:rPr lang="ar-SA" sz="3600" b="1" dirty="0" err="1">
                          <a:effectLst/>
                          <a:latin typeface="Traditional Arabic" panose="02020603050405020304" pitchFamily="18" charset="-78"/>
                          <a:cs typeface="Traditional Arabic" panose="02020603050405020304" pitchFamily="18" charset="-78"/>
                        </a:rPr>
                        <a:t>داتشي</a:t>
                      </a:r>
                      <a:endParaRPr lang="en-US" sz="36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rgbClr val="00B050"/>
                    </a:solidFill>
                  </a:tcPr>
                </a:tc>
                <a:tc>
                  <a:txBody>
                    <a:bodyPr/>
                    <a:lstStyle/>
                    <a:p>
                      <a:pPr algn="l" rtl="1">
                        <a:lnSpc>
                          <a:spcPct val="107000"/>
                        </a:lnSpc>
                        <a:spcAft>
                          <a:spcPts val="0"/>
                        </a:spcAft>
                      </a:pPr>
                      <a:r>
                        <a:rPr lang="en-US" sz="3600" b="1" dirty="0">
                          <a:effectLst/>
                          <a:latin typeface="Traditional Arabic" panose="02020603050405020304" pitchFamily="18" charset="-78"/>
                          <a:cs typeface="Traditional Arabic" panose="02020603050405020304" pitchFamily="18" charset="-78"/>
                        </a:rPr>
                        <a:t>Zenkutsu </a:t>
                      </a:r>
                      <a:r>
                        <a:rPr lang="en-US" sz="3600" b="1" dirty="0" err="1">
                          <a:effectLst/>
                          <a:latin typeface="Traditional Arabic" panose="02020603050405020304" pitchFamily="18" charset="-78"/>
                          <a:cs typeface="Traditional Arabic" panose="02020603050405020304" pitchFamily="18" charset="-78"/>
                        </a:rPr>
                        <a:t>Dachi</a:t>
                      </a:r>
                      <a:endParaRPr lang="en-US" sz="36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rgbClr val="00B050"/>
                    </a:solidFill>
                  </a:tcPr>
                </a:tc>
              </a:tr>
              <a:tr h="388167">
                <a:tc>
                  <a:txBody>
                    <a:bodyPr/>
                    <a:lstStyle/>
                    <a:p>
                      <a:pPr algn="ctr" rtl="1">
                        <a:lnSpc>
                          <a:spcPct val="107000"/>
                        </a:lnSpc>
                        <a:spcAft>
                          <a:spcPts val="0"/>
                        </a:spcAft>
                      </a:pPr>
                      <a:r>
                        <a:rPr lang="ar-SA" sz="3600" b="1" dirty="0" smtClean="0">
                          <a:solidFill>
                            <a:schemeClr val="tx1"/>
                          </a:solidFill>
                          <a:effectLst/>
                          <a:latin typeface="Traditional Arabic" panose="02020603050405020304" pitchFamily="18" charset="-78"/>
                          <a:cs typeface="Traditional Arabic" panose="02020603050405020304" pitchFamily="18" charset="-78"/>
                        </a:rPr>
                        <a:t>وضعية </a:t>
                      </a:r>
                      <a:r>
                        <a:rPr lang="ar-SA" sz="3600" b="1" dirty="0">
                          <a:solidFill>
                            <a:schemeClr val="tx1"/>
                          </a:solidFill>
                          <a:effectLst/>
                          <a:latin typeface="Traditional Arabic" panose="02020603050405020304" pitchFamily="18" charset="-78"/>
                          <a:cs typeface="Traditional Arabic" panose="02020603050405020304" pitchFamily="18" charset="-78"/>
                        </a:rPr>
                        <a:t>الميل للخلف</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tc>
                <a:tc>
                  <a:txBody>
                    <a:bodyPr/>
                    <a:lstStyle/>
                    <a:p>
                      <a:pPr algn="ctr" rtl="1">
                        <a:lnSpc>
                          <a:spcPct val="107000"/>
                        </a:lnSpc>
                        <a:spcAft>
                          <a:spcPts val="0"/>
                        </a:spcAft>
                      </a:pPr>
                      <a:r>
                        <a:rPr lang="ar-SA" sz="3600" b="1" dirty="0" err="1">
                          <a:effectLst/>
                          <a:latin typeface="Traditional Arabic" panose="02020603050405020304" pitchFamily="18" charset="-78"/>
                          <a:cs typeface="Traditional Arabic" panose="02020603050405020304" pitchFamily="18" charset="-78"/>
                        </a:rPr>
                        <a:t>كوكوتسو</a:t>
                      </a:r>
                      <a:r>
                        <a:rPr lang="ar-SA" sz="3600" b="1" dirty="0">
                          <a:effectLst/>
                          <a:latin typeface="Traditional Arabic" panose="02020603050405020304" pitchFamily="18" charset="-78"/>
                          <a:cs typeface="Traditional Arabic" panose="02020603050405020304" pitchFamily="18" charset="-78"/>
                        </a:rPr>
                        <a:t> </a:t>
                      </a:r>
                      <a:r>
                        <a:rPr lang="ar-SA" sz="3600" b="1" dirty="0" err="1">
                          <a:effectLst/>
                          <a:latin typeface="Traditional Arabic" panose="02020603050405020304" pitchFamily="18" charset="-78"/>
                          <a:cs typeface="Traditional Arabic" panose="02020603050405020304" pitchFamily="18" charset="-78"/>
                        </a:rPr>
                        <a:t>داتشي</a:t>
                      </a:r>
                      <a:endParaRPr lang="en-US" sz="36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rgbClr val="00B050"/>
                    </a:solidFill>
                  </a:tcPr>
                </a:tc>
                <a:tc>
                  <a:txBody>
                    <a:bodyPr/>
                    <a:lstStyle/>
                    <a:p>
                      <a:pPr algn="l" rtl="1">
                        <a:lnSpc>
                          <a:spcPct val="107000"/>
                        </a:lnSpc>
                        <a:spcAft>
                          <a:spcPts val="0"/>
                        </a:spcAft>
                      </a:pPr>
                      <a:r>
                        <a:rPr lang="en-US" sz="3600" b="1">
                          <a:effectLst/>
                          <a:latin typeface="Traditional Arabic" panose="02020603050405020304" pitchFamily="18" charset="-78"/>
                          <a:cs typeface="Traditional Arabic" panose="02020603050405020304" pitchFamily="18" charset="-78"/>
                        </a:rPr>
                        <a:t>Kokutsu Dachi</a:t>
                      </a:r>
                      <a:endParaRPr lang="en-US" sz="3600" b="1">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rgbClr val="00B050"/>
                    </a:solidFill>
                  </a:tcPr>
                </a:tc>
              </a:tr>
              <a:tr h="388167">
                <a:tc>
                  <a:txBody>
                    <a:bodyPr/>
                    <a:lstStyle/>
                    <a:p>
                      <a:pPr algn="ctr" rtl="1">
                        <a:lnSpc>
                          <a:spcPct val="107000"/>
                        </a:lnSpc>
                        <a:spcAft>
                          <a:spcPts val="0"/>
                        </a:spcAft>
                      </a:pPr>
                      <a:r>
                        <a:rPr lang="ar-SA" sz="3600" b="1" dirty="0" smtClean="0">
                          <a:solidFill>
                            <a:schemeClr val="tx1"/>
                          </a:solidFill>
                          <a:effectLst/>
                          <a:latin typeface="Traditional Arabic" panose="02020603050405020304" pitchFamily="18" charset="-78"/>
                          <a:cs typeface="Traditional Arabic" panose="02020603050405020304" pitchFamily="18" charset="-78"/>
                        </a:rPr>
                        <a:t>وضعية </a:t>
                      </a:r>
                      <a:r>
                        <a:rPr lang="ar-SA" sz="3600" b="1" dirty="0">
                          <a:solidFill>
                            <a:schemeClr val="tx1"/>
                          </a:solidFill>
                          <a:effectLst/>
                          <a:latin typeface="Traditional Arabic" panose="02020603050405020304" pitchFamily="18" charset="-78"/>
                          <a:cs typeface="Traditional Arabic" panose="02020603050405020304" pitchFamily="18" charset="-78"/>
                        </a:rPr>
                        <a:t>المتوازي المغلقة</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tc>
                <a:tc>
                  <a:txBody>
                    <a:bodyPr/>
                    <a:lstStyle/>
                    <a:p>
                      <a:pPr algn="ctr" rtl="1">
                        <a:lnSpc>
                          <a:spcPct val="107000"/>
                        </a:lnSpc>
                        <a:spcAft>
                          <a:spcPts val="0"/>
                        </a:spcAft>
                      </a:pPr>
                      <a:r>
                        <a:rPr lang="ar-SA" sz="3600" b="1" dirty="0" err="1">
                          <a:effectLst/>
                          <a:latin typeface="Traditional Arabic" panose="02020603050405020304" pitchFamily="18" charset="-78"/>
                          <a:cs typeface="Traditional Arabic" panose="02020603050405020304" pitchFamily="18" charset="-78"/>
                        </a:rPr>
                        <a:t>هيسوكو</a:t>
                      </a:r>
                      <a:r>
                        <a:rPr lang="ar-SA" sz="3600" b="1" dirty="0">
                          <a:effectLst/>
                          <a:latin typeface="Traditional Arabic" panose="02020603050405020304" pitchFamily="18" charset="-78"/>
                          <a:cs typeface="Traditional Arabic" panose="02020603050405020304" pitchFamily="18" charset="-78"/>
                        </a:rPr>
                        <a:t> </a:t>
                      </a:r>
                      <a:r>
                        <a:rPr lang="ar-SA" sz="3600" b="1" dirty="0" err="1">
                          <a:effectLst/>
                          <a:latin typeface="Traditional Arabic" panose="02020603050405020304" pitchFamily="18" charset="-78"/>
                          <a:cs typeface="Traditional Arabic" panose="02020603050405020304" pitchFamily="18" charset="-78"/>
                        </a:rPr>
                        <a:t>داتشي</a:t>
                      </a:r>
                      <a:endParaRPr lang="en-US" sz="36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rgbClr val="00B050"/>
                    </a:solidFill>
                  </a:tcPr>
                </a:tc>
                <a:tc>
                  <a:txBody>
                    <a:bodyPr/>
                    <a:lstStyle/>
                    <a:p>
                      <a:pPr algn="l" rtl="1">
                        <a:lnSpc>
                          <a:spcPct val="107000"/>
                        </a:lnSpc>
                        <a:spcAft>
                          <a:spcPts val="0"/>
                        </a:spcAft>
                      </a:pPr>
                      <a:r>
                        <a:rPr lang="en-US" sz="3600" b="1" dirty="0">
                          <a:effectLst/>
                          <a:latin typeface="Traditional Arabic" panose="02020603050405020304" pitchFamily="18" charset="-78"/>
                          <a:cs typeface="Traditional Arabic" panose="02020603050405020304" pitchFamily="18" charset="-78"/>
                        </a:rPr>
                        <a:t>Heisoku </a:t>
                      </a:r>
                      <a:r>
                        <a:rPr lang="en-US" sz="3600" b="1" dirty="0" err="1">
                          <a:effectLst/>
                          <a:latin typeface="Traditional Arabic" panose="02020603050405020304" pitchFamily="18" charset="-78"/>
                          <a:cs typeface="Traditional Arabic" panose="02020603050405020304" pitchFamily="18" charset="-78"/>
                        </a:rPr>
                        <a:t>Dachi</a:t>
                      </a:r>
                      <a:endParaRPr lang="en-US" sz="36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rgbClr val="00B050"/>
                    </a:solidFill>
                  </a:tcPr>
                </a:tc>
              </a:tr>
              <a:tr h="388167">
                <a:tc>
                  <a:txBody>
                    <a:bodyPr/>
                    <a:lstStyle/>
                    <a:p>
                      <a:pPr algn="ctr" rtl="1">
                        <a:lnSpc>
                          <a:spcPct val="107000"/>
                        </a:lnSpc>
                        <a:spcAft>
                          <a:spcPts val="0"/>
                        </a:spcAft>
                      </a:pPr>
                      <a:r>
                        <a:rPr lang="ar-SA" sz="3600" b="1" dirty="0" smtClean="0">
                          <a:solidFill>
                            <a:schemeClr val="tx1"/>
                          </a:solidFill>
                          <a:effectLst/>
                          <a:latin typeface="Traditional Arabic" panose="02020603050405020304" pitchFamily="18" charset="-78"/>
                          <a:cs typeface="Traditional Arabic" panose="02020603050405020304" pitchFamily="18" charset="-78"/>
                        </a:rPr>
                        <a:t>وضعية </a:t>
                      </a:r>
                      <a:r>
                        <a:rPr lang="ar-SA" sz="3600" b="1" dirty="0">
                          <a:solidFill>
                            <a:schemeClr val="tx1"/>
                          </a:solidFill>
                          <a:effectLst/>
                          <a:latin typeface="Traditional Arabic" panose="02020603050405020304" pitchFamily="18" charset="-78"/>
                          <a:cs typeface="Traditional Arabic" panose="02020603050405020304" pitchFamily="18" charset="-78"/>
                        </a:rPr>
                        <a:t>المتوازي</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tc>
                <a:tc>
                  <a:txBody>
                    <a:bodyPr/>
                    <a:lstStyle/>
                    <a:p>
                      <a:pPr algn="ctr" rtl="1">
                        <a:lnSpc>
                          <a:spcPct val="107000"/>
                        </a:lnSpc>
                        <a:spcAft>
                          <a:spcPts val="0"/>
                        </a:spcAft>
                      </a:pPr>
                      <a:r>
                        <a:rPr lang="ar-SA" sz="3600" b="1" dirty="0" err="1">
                          <a:effectLst/>
                          <a:latin typeface="Traditional Arabic" panose="02020603050405020304" pitchFamily="18" charset="-78"/>
                          <a:cs typeface="Traditional Arabic" panose="02020603050405020304" pitchFamily="18" charset="-78"/>
                        </a:rPr>
                        <a:t>هيكو</a:t>
                      </a:r>
                      <a:r>
                        <a:rPr lang="ar-SA" sz="3600" b="1" dirty="0">
                          <a:effectLst/>
                          <a:latin typeface="Traditional Arabic" panose="02020603050405020304" pitchFamily="18" charset="-78"/>
                          <a:cs typeface="Traditional Arabic" panose="02020603050405020304" pitchFamily="18" charset="-78"/>
                        </a:rPr>
                        <a:t> </a:t>
                      </a:r>
                      <a:r>
                        <a:rPr lang="ar-SA" sz="3600" b="1" dirty="0" err="1">
                          <a:effectLst/>
                          <a:latin typeface="Traditional Arabic" panose="02020603050405020304" pitchFamily="18" charset="-78"/>
                          <a:cs typeface="Traditional Arabic" panose="02020603050405020304" pitchFamily="18" charset="-78"/>
                        </a:rPr>
                        <a:t>داتشي</a:t>
                      </a:r>
                      <a:endParaRPr lang="en-US" sz="36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rgbClr val="00B050"/>
                    </a:solidFill>
                  </a:tcPr>
                </a:tc>
                <a:tc>
                  <a:txBody>
                    <a:bodyPr/>
                    <a:lstStyle/>
                    <a:p>
                      <a:pPr algn="l" rtl="1">
                        <a:lnSpc>
                          <a:spcPct val="107000"/>
                        </a:lnSpc>
                        <a:spcAft>
                          <a:spcPts val="0"/>
                        </a:spcAft>
                      </a:pPr>
                      <a:r>
                        <a:rPr lang="en-US" sz="3600" b="1" dirty="0">
                          <a:effectLst/>
                          <a:latin typeface="Traditional Arabic" panose="02020603050405020304" pitchFamily="18" charset="-78"/>
                          <a:cs typeface="Traditional Arabic" panose="02020603050405020304" pitchFamily="18" charset="-78"/>
                        </a:rPr>
                        <a:t>Heiko </a:t>
                      </a:r>
                      <a:r>
                        <a:rPr lang="en-US" sz="3600" b="1" dirty="0" err="1">
                          <a:effectLst/>
                          <a:latin typeface="Traditional Arabic" panose="02020603050405020304" pitchFamily="18" charset="-78"/>
                          <a:cs typeface="Traditional Arabic" panose="02020603050405020304" pitchFamily="18" charset="-78"/>
                        </a:rPr>
                        <a:t>Dachi</a:t>
                      </a:r>
                      <a:endParaRPr lang="en-US" sz="36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rgbClr val="00B050"/>
                    </a:solidFill>
                  </a:tcPr>
                </a:tc>
              </a:tr>
              <a:tr h="758315">
                <a:tc>
                  <a:txBody>
                    <a:bodyPr/>
                    <a:lstStyle/>
                    <a:p>
                      <a:pPr marL="0" marR="0" lvl="0" indent="0" algn="ctr" defTabSz="914400" rtl="1" eaLnBrk="1" fontAlgn="auto" latinLnBrk="0" hangingPunct="1">
                        <a:lnSpc>
                          <a:spcPct val="107000"/>
                        </a:lnSpc>
                        <a:spcBef>
                          <a:spcPts val="0"/>
                        </a:spcBef>
                        <a:spcAft>
                          <a:spcPts val="0"/>
                        </a:spcAft>
                        <a:buClrTx/>
                        <a:buSzTx/>
                        <a:buFontTx/>
                        <a:buNone/>
                        <a:tabLst/>
                        <a:defRPr/>
                      </a:pPr>
                      <a:r>
                        <a:rPr lang="ar-SA" sz="3600" b="1" dirty="0" smtClean="0">
                          <a:solidFill>
                            <a:schemeClr val="tx1"/>
                          </a:solidFill>
                          <a:effectLst/>
                          <a:latin typeface="Traditional Arabic" panose="02020603050405020304" pitchFamily="18" charset="-78"/>
                          <a:cs typeface="Traditional Arabic" panose="02020603050405020304" pitchFamily="18" charset="-78"/>
                        </a:rPr>
                        <a:t>وضعية ثني الرجلين</a:t>
                      </a:r>
                      <a:endParaRPr lang="en-US" sz="3600" b="1" dirty="0" smtClean="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p>
                      <a:pPr algn="ctr" rtl="1">
                        <a:lnSpc>
                          <a:spcPct val="107000"/>
                        </a:lnSpc>
                        <a:spcAft>
                          <a:spcPts val="0"/>
                        </a:spcAft>
                      </a:pP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tc>
                <a:tc>
                  <a:txBody>
                    <a:bodyPr/>
                    <a:lstStyle/>
                    <a:p>
                      <a:pPr marL="0" marR="0" lvl="0" indent="0" algn="ctr" defTabSz="914400" rtl="1" eaLnBrk="1" fontAlgn="auto" latinLnBrk="0" hangingPunct="1">
                        <a:lnSpc>
                          <a:spcPct val="107000"/>
                        </a:lnSpc>
                        <a:spcBef>
                          <a:spcPts val="0"/>
                        </a:spcBef>
                        <a:spcAft>
                          <a:spcPts val="0"/>
                        </a:spcAft>
                        <a:buClrTx/>
                        <a:buSzTx/>
                        <a:buFontTx/>
                        <a:buNone/>
                        <a:tabLst/>
                        <a:defRPr/>
                      </a:pPr>
                      <a:r>
                        <a:rPr lang="ar-SA" sz="3600" b="1" dirty="0" smtClean="0">
                          <a:effectLst/>
                          <a:latin typeface="Traditional Arabic" panose="02020603050405020304" pitchFamily="18" charset="-78"/>
                          <a:cs typeface="Traditional Arabic" panose="02020603050405020304" pitchFamily="18" charset="-78"/>
                        </a:rPr>
                        <a:t>سانتشن </a:t>
                      </a:r>
                      <a:r>
                        <a:rPr lang="ar-SA" sz="3600" b="1" dirty="0" err="1" smtClean="0">
                          <a:effectLst/>
                          <a:latin typeface="Traditional Arabic" panose="02020603050405020304" pitchFamily="18" charset="-78"/>
                          <a:cs typeface="Traditional Arabic" panose="02020603050405020304" pitchFamily="18" charset="-78"/>
                        </a:rPr>
                        <a:t>داتشي</a:t>
                      </a:r>
                      <a:endParaRPr lang="en-US" sz="3600" b="1" dirty="0" smtClean="0">
                        <a:effectLst/>
                        <a:latin typeface="Traditional Arabic" panose="02020603050405020304" pitchFamily="18" charset="-78"/>
                        <a:ea typeface="Times New Roman" panose="02020603050405020304" pitchFamily="18" charset="0"/>
                        <a:cs typeface="Traditional Arabic" panose="02020603050405020304" pitchFamily="18" charset="-78"/>
                      </a:endParaRPr>
                    </a:p>
                    <a:p>
                      <a:pPr algn="ctr" rtl="1">
                        <a:lnSpc>
                          <a:spcPct val="107000"/>
                        </a:lnSpc>
                        <a:spcAft>
                          <a:spcPts val="0"/>
                        </a:spcAft>
                      </a:pPr>
                      <a:endParaRPr lang="en-US" sz="36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rgbClr val="00B050"/>
                    </a:solidFill>
                  </a:tcPr>
                </a:tc>
                <a:tc>
                  <a:txBody>
                    <a:bodyPr/>
                    <a:lstStyle/>
                    <a:p>
                      <a:pPr marL="0" marR="0" lvl="0" indent="0" algn="l" defTabSz="914400" rtl="1" eaLnBrk="1" fontAlgn="auto" latinLnBrk="0" hangingPunct="1">
                        <a:lnSpc>
                          <a:spcPct val="107000"/>
                        </a:lnSpc>
                        <a:spcBef>
                          <a:spcPts val="0"/>
                        </a:spcBef>
                        <a:spcAft>
                          <a:spcPts val="0"/>
                        </a:spcAft>
                        <a:buClrTx/>
                        <a:buSzTx/>
                        <a:buFontTx/>
                        <a:buNone/>
                        <a:tabLst/>
                        <a:defRPr/>
                      </a:pPr>
                      <a:r>
                        <a:rPr lang="en-US" sz="3600" b="1" dirty="0" smtClean="0">
                          <a:effectLst/>
                          <a:latin typeface="Traditional Arabic" panose="02020603050405020304" pitchFamily="18" charset="-78"/>
                          <a:cs typeface="Traditional Arabic" panose="02020603050405020304" pitchFamily="18" charset="-78"/>
                        </a:rPr>
                        <a:t>Sanchin </a:t>
                      </a:r>
                      <a:r>
                        <a:rPr lang="en-US" sz="3600" b="1" dirty="0" err="1" smtClean="0">
                          <a:effectLst/>
                          <a:latin typeface="Traditional Arabic" panose="02020603050405020304" pitchFamily="18" charset="-78"/>
                          <a:cs typeface="Traditional Arabic" panose="02020603050405020304" pitchFamily="18" charset="-78"/>
                        </a:rPr>
                        <a:t>Dachi</a:t>
                      </a:r>
                      <a:endParaRPr lang="en-US" sz="3600" b="1" dirty="0" smtClean="0">
                        <a:effectLst/>
                        <a:latin typeface="Traditional Arabic" panose="02020603050405020304" pitchFamily="18" charset="-78"/>
                        <a:ea typeface="Times New Roman" panose="02020603050405020304" pitchFamily="18" charset="0"/>
                        <a:cs typeface="Traditional Arabic" panose="02020603050405020304" pitchFamily="18" charset="-78"/>
                      </a:endParaRPr>
                    </a:p>
                    <a:p>
                      <a:pPr algn="l" rtl="1">
                        <a:lnSpc>
                          <a:spcPct val="107000"/>
                        </a:lnSpc>
                        <a:spcAft>
                          <a:spcPts val="0"/>
                        </a:spcAft>
                      </a:pPr>
                      <a:endParaRPr lang="en-US" sz="36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rgbClr val="00B050"/>
                    </a:solidFill>
                  </a:tcPr>
                </a:tc>
              </a:tr>
              <a:tr h="388167">
                <a:tc>
                  <a:txBody>
                    <a:bodyPr/>
                    <a:lstStyle/>
                    <a:p>
                      <a:pPr algn="ctr" rtl="1">
                        <a:lnSpc>
                          <a:spcPct val="107000"/>
                        </a:lnSpc>
                        <a:spcAft>
                          <a:spcPts val="0"/>
                        </a:spcAft>
                      </a:pPr>
                      <a:endParaRPr lang="en-US" sz="24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tc>
                <a:tc>
                  <a:txBody>
                    <a:bodyPr/>
                    <a:lstStyle/>
                    <a:p>
                      <a:pPr algn="r" rtl="1">
                        <a:lnSpc>
                          <a:spcPct val="107000"/>
                        </a:lnSpc>
                        <a:spcAft>
                          <a:spcPts val="0"/>
                        </a:spcAft>
                      </a:pP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chemeClr val="accent1"/>
                    </a:solidFill>
                  </a:tcPr>
                </a:tc>
                <a:tc>
                  <a:txBody>
                    <a:bodyPr/>
                    <a:lstStyle/>
                    <a:p>
                      <a:pPr algn="l" rtl="1">
                        <a:lnSpc>
                          <a:spcPct val="107000"/>
                        </a:lnSpc>
                        <a:spcAft>
                          <a:spcPts val="0"/>
                        </a:spcAft>
                      </a:pP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chemeClr val="accent1"/>
                    </a:solidFill>
                  </a:tcPr>
                </a:tc>
              </a:tr>
              <a:tr h="388167">
                <a:tc>
                  <a:txBody>
                    <a:bodyPr/>
                    <a:lstStyle/>
                    <a:p>
                      <a:endParaRPr lang="ar-SA" sz="2400" b="1" dirty="0">
                        <a:latin typeface="Traditional Arabic" panose="02020603050405020304" pitchFamily="18" charset="-78"/>
                        <a:cs typeface="Traditional Arabic" panose="02020603050405020304" pitchFamily="18" charset="-78"/>
                      </a:endParaRPr>
                    </a:p>
                  </a:txBody>
                  <a:tcPr marL="9525" marR="9525" marT="9525" marB="9525" anchor="ctr"/>
                </a:tc>
                <a:tc>
                  <a:txBody>
                    <a:bodyPr/>
                    <a:lstStyle/>
                    <a:p>
                      <a:pPr algn="r" rtl="1">
                        <a:lnSpc>
                          <a:spcPct val="107000"/>
                        </a:lnSpc>
                        <a:spcAft>
                          <a:spcPts val="0"/>
                        </a:spcAft>
                      </a:pP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chemeClr val="accent1"/>
                    </a:solidFill>
                  </a:tcPr>
                </a:tc>
                <a:tc>
                  <a:txBody>
                    <a:bodyPr/>
                    <a:lstStyle/>
                    <a:p>
                      <a:pPr algn="l" rtl="1">
                        <a:lnSpc>
                          <a:spcPct val="107000"/>
                        </a:lnSpc>
                        <a:spcAft>
                          <a:spcPts val="0"/>
                        </a:spcAft>
                      </a:pP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chemeClr val="accent1"/>
                    </a:solidFill>
                  </a:tcPr>
                </a:tc>
              </a:tr>
              <a:tr h="388167">
                <a:tc>
                  <a:txBody>
                    <a:bodyPr/>
                    <a:lstStyle/>
                    <a:p>
                      <a:endParaRPr lang="ar-SA" sz="2400" b="1">
                        <a:latin typeface="Traditional Arabic" panose="02020603050405020304" pitchFamily="18" charset="-78"/>
                        <a:cs typeface="Traditional Arabic" panose="02020603050405020304" pitchFamily="18" charset="-78"/>
                      </a:endParaRPr>
                    </a:p>
                  </a:txBody>
                  <a:tcPr marL="9525" marR="9525" marT="9525" marB="9525" anchor="ctr"/>
                </a:tc>
                <a:tc>
                  <a:txBody>
                    <a:bodyPr/>
                    <a:lstStyle/>
                    <a:p>
                      <a:pPr algn="r" rtl="1">
                        <a:lnSpc>
                          <a:spcPct val="107000"/>
                        </a:lnSpc>
                        <a:spcAft>
                          <a:spcPts val="0"/>
                        </a:spcAft>
                      </a:pP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chemeClr val="accent1"/>
                    </a:solidFill>
                  </a:tcPr>
                </a:tc>
                <a:tc>
                  <a:txBody>
                    <a:bodyPr/>
                    <a:lstStyle/>
                    <a:p>
                      <a:pPr algn="l" rtl="1">
                        <a:lnSpc>
                          <a:spcPct val="107000"/>
                        </a:lnSpc>
                        <a:spcAft>
                          <a:spcPts val="0"/>
                        </a:spcAft>
                      </a:pP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chemeClr val="accent1"/>
                    </a:solidFill>
                  </a:tcPr>
                </a:tc>
              </a:tr>
              <a:tr h="388167">
                <a:tc>
                  <a:txBody>
                    <a:bodyPr/>
                    <a:lstStyle/>
                    <a:p>
                      <a:endParaRPr lang="ar-SA" sz="2400" b="1">
                        <a:latin typeface="Traditional Arabic" panose="02020603050405020304" pitchFamily="18" charset="-78"/>
                        <a:cs typeface="Traditional Arabic" panose="02020603050405020304" pitchFamily="18" charset="-78"/>
                      </a:endParaRPr>
                    </a:p>
                  </a:txBody>
                  <a:tcPr marL="9525" marR="9525" marT="9525" marB="9525" anchor="ctr"/>
                </a:tc>
                <a:tc>
                  <a:txBody>
                    <a:bodyPr/>
                    <a:lstStyle/>
                    <a:p>
                      <a:pPr algn="r" rtl="1">
                        <a:lnSpc>
                          <a:spcPct val="107000"/>
                        </a:lnSpc>
                        <a:spcAft>
                          <a:spcPts val="0"/>
                        </a:spcAft>
                      </a:pP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chemeClr val="accent1"/>
                    </a:solidFill>
                  </a:tcPr>
                </a:tc>
                <a:tc>
                  <a:txBody>
                    <a:bodyPr/>
                    <a:lstStyle/>
                    <a:p>
                      <a:pPr algn="l" rtl="1">
                        <a:lnSpc>
                          <a:spcPct val="107000"/>
                        </a:lnSpc>
                        <a:spcAft>
                          <a:spcPts val="0"/>
                        </a:spcAft>
                      </a:pP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chemeClr val="accent1"/>
                    </a:solidFill>
                  </a:tcPr>
                </a:tc>
              </a:tr>
              <a:tr h="388167">
                <a:tc>
                  <a:txBody>
                    <a:bodyPr/>
                    <a:lstStyle/>
                    <a:p>
                      <a:endParaRPr lang="ar-SA" sz="2400" b="1" dirty="0">
                        <a:latin typeface="Traditional Arabic" panose="02020603050405020304" pitchFamily="18" charset="-78"/>
                        <a:cs typeface="Traditional Arabic" panose="02020603050405020304" pitchFamily="18" charset="-78"/>
                      </a:endParaRPr>
                    </a:p>
                  </a:txBody>
                  <a:tcPr marL="9525" marR="9525" marT="9525" marB="9525" anchor="ctr"/>
                </a:tc>
                <a:tc>
                  <a:txBody>
                    <a:bodyPr/>
                    <a:lstStyle/>
                    <a:p>
                      <a:pPr algn="r" rtl="1">
                        <a:lnSpc>
                          <a:spcPct val="107000"/>
                        </a:lnSpc>
                        <a:spcAft>
                          <a:spcPts val="0"/>
                        </a:spcAft>
                      </a:pP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chemeClr val="accent1"/>
                    </a:solidFill>
                  </a:tcPr>
                </a:tc>
                <a:tc>
                  <a:txBody>
                    <a:bodyPr/>
                    <a:lstStyle/>
                    <a:p>
                      <a:pPr algn="l" rtl="1">
                        <a:lnSpc>
                          <a:spcPct val="107000"/>
                        </a:lnSpc>
                        <a:spcAft>
                          <a:spcPts val="0"/>
                        </a:spcAft>
                      </a:pPr>
                      <a:endParaRPr lang="en-US" sz="24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9525" marR="9525" marT="9525" marB="9525" anchor="ctr">
                    <a:solidFill>
                      <a:schemeClr val="accent1"/>
                    </a:solidFill>
                  </a:tcPr>
                </a:tc>
              </a:tr>
            </a:tbl>
          </a:graphicData>
        </a:graphic>
      </p:graphicFrame>
    </p:spTree>
    <p:extLst>
      <p:ext uri="{BB962C8B-B14F-4D97-AF65-F5344CB8AC3E}">
        <p14:creationId xmlns:p14="http://schemas.microsoft.com/office/powerpoint/2010/main" val="38611182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نتيجة بحث الصور عن ‪Musubi Dachi‬‏"/>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1668" y="1262129"/>
            <a:ext cx="12050332" cy="5447763"/>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à coins arrondis 1"/>
          <p:cNvSpPr/>
          <p:nvPr/>
        </p:nvSpPr>
        <p:spPr>
          <a:xfrm>
            <a:off x="141668" y="231820"/>
            <a:ext cx="1190007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lnSpc>
                <a:spcPct val="107000"/>
              </a:lnSpc>
            </a:pPr>
            <a:r>
              <a:rPr lang="en-US" sz="5400" b="1" dirty="0">
                <a:solidFill>
                  <a:srgbClr val="FF0000"/>
                </a:solidFill>
                <a:latin typeface="Traditional Arabic" panose="02020603050405020304" pitchFamily="18" charset="-78"/>
                <a:cs typeface="Traditional Arabic" panose="02020603050405020304" pitchFamily="18" charset="-78"/>
              </a:rPr>
              <a:t>Musubi </a:t>
            </a:r>
            <a:r>
              <a:rPr lang="en-US" sz="5400" b="1" dirty="0" err="1">
                <a:solidFill>
                  <a:srgbClr val="FF0000"/>
                </a:solidFill>
                <a:latin typeface="Traditional Arabic" panose="02020603050405020304" pitchFamily="18" charset="-78"/>
                <a:cs typeface="Traditional Arabic" panose="02020603050405020304" pitchFamily="18" charset="-78"/>
              </a:rPr>
              <a:t>Dachi</a:t>
            </a:r>
            <a:endParaRPr lang="en-US" sz="5400" b="1" dirty="0">
              <a:solidFill>
                <a:srgbClr val="FF0000"/>
              </a:solidFill>
              <a:latin typeface="Traditional Arabic" panose="02020603050405020304" pitchFamily="18" charset="-78"/>
              <a:ea typeface="Times New Roman" panose="02020603050405020304" pitchFamily="18" charset="0"/>
              <a:cs typeface="Traditional Arabic" panose="02020603050405020304" pitchFamily="18" charset="-78"/>
            </a:endParaRPr>
          </a:p>
        </p:txBody>
      </p:sp>
    </p:spTree>
    <p:extLst>
      <p:ext uri="{BB962C8B-B14F-4D97-AF65-F5344CB8AC3E}">
        <p14:creationId xmlns:p14="http://schemas.microsoft.com/office/powerpoint/2010/main" val="27978797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نتيجة بحث الصور عن ‪Fudo Dachi‬‏"/>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7425" y="1390917"/>
            <a:ext cx="11900079" cy="531944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à coins arrondis 1"/>
          <p:cNvSpPr/>
          <p:nvPr/>
        </p:nvSpPr>
        <p:spPr>
          <a:xfrm>
            <a:off x="167426" y="283334"/>
            <a:ext cx="1190007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lnSpc>
                <a:spcPct val="107000"/>
              </a:lnSpc>
            </a:pPr>
            <a:r>
              <a:rPr lang="en-US" sz="7200" b="1" dirty="0">
                <a:solidFill>
                  <a:srgbClr val="FF0000"/>
                </a:solidFill>
                <a:latin typeface="Traditional Arabic" panose="02020603050405020304" pitchFamily="18" charset="-78"/>
                <a:cs typeface="Traditional Arabic" panose="02020603050405020304" pitchFamily="18" charset="-78"/>
              </a:rPr>
              <a:t>Fudo </a:t>
            </a:r>
            <a:r>
              <a:rPr lang="en-US" sz="7200" b="1" dirty="0" err="1">
                <a:solidFill>
                  <a:srgbClr val="FF0000"/>
                </a:solidFill>
                <a:latin typeface="Traditional Arabic" panose="02020603050405020304" pitchFamily="18" charset="-78"/>
                <a:cs typeface="Traditional Arabic" panose="02020603050405020304" pitchFamily="18" charset="-78"/>
              </a:rPr>
              <a:t>Dachi</a:t>
            </a:r>
            <a:endParaRPr lang="en-US" sz="7200" b="1" dirty="0">
              <a:solidFill>
                <a:srgbClr val="FF0000"/>
              </a:solidFill>
              <a:latin typeface="Traditional Arabic" panose="02020603050405020304" pitchFamily="18" charset="-78"/>
              <a:ea typeface="Times New Roman" panose="02020603050405020304" pitchFamily="18" charset="0"/>
              <a:cs typeface="Traditional Arabic" panose="02020603050405020304" pitchFamily="18" charset="-78"/>
            </a:endParaRPr>
          </a:p>
        </p:txBody>
      </p:sp>
    </p:spTree>
    <p:extLst>
      <p:ext uri="{BB962C8B-B14F-4D97-AF65-F5344CB8AC3E}">
        <p14:creationId xmlns:p14="http://schemas.microsoft.com/office/powerpoint/2010/main" val="15824630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54546" y="154546"/>
            <a:ext cx="11874322" cy="6516710"/>
          </a:xfrm>
          <a:solidFill>
            <a:srgbClr val="92D050"/>
          </a:solidFill>
          <a:ln w="76200">
            <a:solidFill>
              <a:srgbClr val="00B050"/>
            </a:solidFill>
            <a:prstDash val="lgDashDotDot"/>
          </a:ln>
        </p:spPr>
        <p:txBody>
          <a:bodyPr/>
          <a:lstStyle/>
          <a:p>
            <a:endParaRPr lang="ar-SA" dirty="0"/>
          </a:p>
        </p:txBody>
      </p:sp>
      <p:sp>
        <p:nvSpPr>
          <p:cNvPr id="2" name="Ruban courbé vers le bas 1"/>
          <p:cNvSpPr/>
          <p:nvPr/>
        </p:nvSpPr>
        <p:spPr>
          <a:xfrm>
            <a:off x="290946" y="512618"/>
            <a:ext cx="11485418" cy="5638800"/>
          </a:xfrm>
          <a:prstGeom prst="ellipseRibbon">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8800" b="1" dirty="0">
                <a:solidFill>
                  <a:srgbClr val="FF0000"/>
                </a:solidFill>
                <a:latin typeface="Andalus" panose="02020603050405020304" pitchFamily="18" charset="-78"/>
                <a:cs typeface="Andalus" panose="02020603050405020304" pitchFamily="18" charset="-78"/>
              </a:rPr>
              <a:t>مهارات الرجلين </a:t>
            </a:r>
            <a:r>
              <a:rPr lang="ar-SA" sz="8800" b="1" dirty="0" smtClean="0">
                <a:solidFill>
                  <a:srgbClr val="FF0000"/>
                </a:solidFill>
                <a:latin typeface="Andalus" panose="02020603050405020304" pitchFamily="18" charset="-78"/>
                <a:cs typeface="Andalus" panose="02020603050405020304" pitchFamily="18" charset="-78"/>
              </a:rPr>
              <a:t> الهجومية</a:t>
            </a:r>
            <a:endParaRPr lang="en-US" sz="8800" dirty="0">
              <a:solidFill>
                <a:srgbClr val="FF0000"/>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12484376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نتيجة بحث الصور عن ‪Kiba Dachi‬‏"/>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4546" y="1159099"/>
            <a:ext cx="11912958" cy="5563674"/>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à coins arrondis 1"/>
          <p:cNvSpPr/>
          <p:nvPr/>
        </p:nvSpPr>
        <p:spPr>
          <a:xfrm>
            <a:off x="270456" y="115910"/>
            <a:ext cx="11797047"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lnSpc>
                <a:spcPct val="107000"/>
              </a:lnSpc>
            </a:pPr>
            <a:r>
              <a:rPr lang="en-US" sz="6600" b="1" dirty="0">
                <a:solidFill>
                  <a:srgbClr val="FF0000"/>
                </a:solidFill>
                <a:latin typeface="Traditional Arabic" panose="02020603050405020304" pitchFamily="18" charset="-78"/>
                <a:cs typeface="Traditional Arabic" panose="02020603050405020304" pitchFamily="18" charset="-78"/>
              </a:rPr>
              <a:t>Kiba </a:t>
            </a:r>
            <a:r>
              <a:rPr lang="en-US" sz="6600" b="1" dirty="0" err="1">
                <a:solidFill>
                  <a:srgbClr val="FF0000"/>
                </a:solidFill>
                <a:latin typeface="Traditional Arabic" panose="02020603050405020304" pitchFamily="18" charset="-78"/>
                <a:cs typeface="Traditional Arabic" panose="02020603050405020304" pitchFamily="18" charset="-78"/>
              </a:rPr>
              <a:t>Dachi</a:t>
            </a:r>
            <a:endParaRPr lang="en-US" sz="6600" b="1" dirty="0">
              <a:solidFill>
                <a:srgbClr val="FF0000"/>
              </a:solidFill>
              <a:latin typeface="Traditional Arabic" panose="02020603050405020304" pitchFamily="18" charset="-78"/>
              <a:ea typeface="Times New Roman" panose="02020603050405020304" pitchFamily="18" charset="0"/>
              <a:cs typeface="Traditional Arabic" panose="02020603050405020304" pitchFamily="18" charset="-78"/>
            </a:endParaRPr>
          </a:p>
        </p:txBody>
      </p:sp>
    </p:spTree>
    <p:extLst>
      <p:ext uri="{BB962C8B-B14F-4D97-AF65-F5344CB8AC3E}">
        <p14:creationId xmlns:p14="http://schemas.microsoft.com/office/powerpoint/2010/main" val="36360588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نتيجة بحث الصور عن ‪Heisoku Dachi‬‏"/>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3031" y="1094703"/>
            <a:ext cx="11900079" cy="561519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à coins arrondis 1"/>
          <p:cNvSpPr/>
          <p:nvPr/>
        </p:nvSpPr>
        <p:spPr>
          <a:xfrm>
            <a:off x="103031" y="115910"/>
            <a:ext cx="11900079" cy="7984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lnSpc>
                <a:spcPct val="107000"/>
              </a:lnSpc>
            </a:pPr>
            <a:r>
              <a:rPr lang="en-US" sz="4400" b="1" dirty="0">
                <a:solidFill>
                  <a:srgbClr val="FF0000"/>
                </a:solidFill>
                <a:latin typeface="Traditional Arabic" panose="02020603050405020304" pitchFamily="18" charset="-78"/>
                <a:cs typeface="Traditional Arabic" panose="02020603050405020304" pitchFamily="18" charset="-78"/>
              </a:rPr>
              <a:t>Heisoku </a:t>
            </a:r>
            <a:r>
              <a:rPr lang="en-US" sz="4400" b="1" dirty="0" err="1">
                <a:solidFill>
                  <a:srgbClr val="FF0000"/>
                </a:solidFill>
                <a:latin typeface="Traditional Arabic" panose="02020603050405020304" pitchFamily="18" charset="-78"/>
                <a:cs typeface="Traditional Arabic" panose="02020603050405020304" pitchFamily="18" charset="-78"/>
              </a:rPr>
              <a:t>Dachi</a:t>
            </a:r>
            <a:endParaRPr lang="en-US" sz="4400" b="1" dirty="0">
              <a:solidFill>
                <a:srgbClr val="FF0000"/>
              </a:solidFill>
              <a:latin typeface="Traditional Arabic" panose="02020603050405020304" pitchFamily="18" charset="-78"/>
              <a:ea typeface="Times New Roman" panose="02020603050405020304" pitchFamily="18" charset="0"/>
              <a:cs typeface="Traditional Arabic" panose="02020603050405020304" pitchFamily="18" charset="-78"/>
            </a:endParaRPr>
          </a:p>
        </p:txBody>
      </p:sp>
    </p:spTree>
    <p:extLst>
      <p:ext uri="{BB962C8B-B14F-4D97-AF65-F5344CB8AC3E}">
        <p14:creationId xmlns:p14="http://schemas.microsoft.com/office/powerpoint/2010/main" val="26771912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نتيجة بحث الصور عن ‪Heiko Dachi‬‏"/>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5909" y="978793"/>
            <a:ext cx="11938715" cy="5756857"/>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à coins arrondis 1"/>
          <p:cNvSpPr/>
          <p:nvPr/>
        </p:nvSpPr>
        <p:spPr>
          <a:xfrm>
            <a:off x="115909" y="64393"/>
            <a:ext cx="11938715" cy="8113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lnSpc>
                <a:spcPct val="107000"/>
              </a:lnSpc>
            </a:pPr>
            <a:r>
              <a:rPr lang="en-US" sz="5400" b="1" dirty="0">
                <a:solidFill>
                  <a:srgbClr val="FF0000"/>
                </a:solidFill>
                <a:latin typeface="Traditional Arabic" panose="02020603050405020304" pitchFamily="18" charset="-78"/>
                <a:cs typeface="Traditional Arabic" panose="02020603050405020304" pitchFamily="18" charset="-78"/>
              </a:rPr>
              <a:t>Heiko </a:t>
            </a:r>
            <a:r>
              <a:rPr lang="en-US" sz="5400" b="1" dirty="0" err="1">
                <a:solidFill>
                  <a:srgbClr val="FF0000"/>
                </a:solidFill>
                <a:latin typeface="Traditional Arabic" panose="02020603050405020304" pitchFamily="18" charset="-78"/>
                <a:cs typeface="Traditional Arabic" panose="02020603050405020304" pitchFamily="18" charset="-78"/>
              </a:rPr>
              <a:t>Dachi</a:t>
            </a:r>
            <a:endParaRPr lang="en-US" sz="5400" b="1" dirty="0">
              <a:solidFill>
                <a:srgbClr val="FF0000"/>
              </a:solidFill>
              <a:latin typeface="Traditional Arabic" panose="02020603050405020304" pitchFamily="18" charset="-78"/>
              <a:ea typeface="Times New Roman" panose="02020603050405020304" pitchFamily="18" charset="0"/>
              <a:cs typeface="Traditional Arabic" panose="02020603050405020304" pitchFamily="18" charset="-78"/>
            </a:endParaRPr>
          </a:p>
        </p:txBody>
      </p:sp>
    </p:spTree>
    <p:extLst>
      <p:ext uri="{BB962C8B-B14F-4D97-AF65-F5344CB8AC3E}">
        <p14:creationId xmlns:p14="http://schemas.microsoft.com/office/powerpoint/2010/main" val="19521122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نتيجة بحث الصور عن ‪Sanchin Dachi‬‏"/>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5910" y="1249251"/>
            <a:ext cx="11977351" cy="551215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à coins arrondis 1"/>
          <p:cNvSpPr/>
          <p:nvPr/>
        </p:nvSpPr>
        <p:spPr>
          <a:xfrm>
            <a:off x="115910" y="115910"/>
            <a:ext cx="11977351"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ctr">
              <a:lnSpc>
                <a:spcPct val="107000"/>
              </a:lnSpc>
              <a:defRPr/>
            </a:pPr>
            <a:r>
              <a:rPr lang="en-US" sz="6000" b="1" dirty="0">
                <a:solidFill>
                  <a:srgbClr val="FF0000"/>
                </a:solidFill>
                <a:latin typeface="Traditional Arabic" panose="02020603050405020304" pitchFamily="18" charset="-78"/>
                <a:cs typeface="Traditional Arabic" panose="02020603050405020304" pitchFamily="18" charset="-78"/>
              </a:rPr>
              <a:t>Sanchin </a:t>
            </a:r>
            <a:r>
              <a:rPr lang="en-US" sz="6000" b="1" dirty="0" err="1">
                <a:solidFill>
                  <a:srgbClr val="FF0000"/>
                </a:solidFill>
                <a:latin typeface="Traditional Arabic" panose="02020603050405020304" pitchFamily="18" charset="-78"/>
                <a:cs typeface="Traditional Arabic" panose="02020603050405020304" pitchFamily="18" charset="-78"/>
              </a:rPr>
              <a:t>Dachi</a:t>
            </a:r>
            <a:endParaRPr lang="en-US" sz="6000" b="1" dirty="0">
              <a:solidFill>
                <a:srgbClr val="FF0000"/>
              </a:solidFill>
              <a:latin typeface="Traditional Arabic" panose="02020603050405020304" pitchFamily="18" charset="-78"/>
              <a:ea typeface="Times New Roman" panose="02020603050405020304" pitchFamily="18" charset="0"/>
              <a:cs typeface="Traditional Arabic" panose="02020603050405020304" pitchFamily="18" charset="-78"/>
            </a:endParaRPr>
          </a:p>
        </p:txBody>
      </p:sp>
    </p:spTree>
    <p:extLst>
      <p:ext uri="{BB962C8B-B14F-4D97-AF65-F5344CB8AC3E}">
        <p14:creationId xmlns:p14="http://schemas.microsoft.com/office/powerpoint/2010/main" val="416770101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7425" y="206062"/>
            <a:ext cx="11861443" cy="6503831"/>
          </a:xfrm>
          <a:blipFill>
            <a:blip r:embed="rId2"/>
            <a:tile tx="0" ty="0" sx="100000" sy="100000" flip="none" algn="tl"/>
          </a:blipFill>
        </p:spPr>
        <p:txBody>
          <a:bodyPr>
            <a:normAutofit fontScale="70000" lnSpcReduction="20000"/>
          </a:bodyPr>
          <a:lstStyle/>
          <a:p>
            <a:pPr marL="0" indent="0" algn="ctr">
              <a:buNone/>
            </a:pPr>
            <a:r>
              <a:rPr lang="ar-SA" sz="8000" u="sng" dirty="0" smtClean="0">
                <a:solidFill>
                  <a:srgbClr val="FF0000"/>
                </a:solidFill>
                <a:latin typeface="Andalus" panose="02020603050405020304" pitchFamily="18" charset="-78"/>
                <a:cs typeface="Andalus" panose="02020603050405020304" pitchFamily="18" charset="-78"/>
              </a:rPr>
              <a:t>المراجع</a:t>
            </a:r>
            <a:endParaRPr lang="en-US" sz="8000" u="sng" dirty="0">
              <a:solidFill>
                <a:srgbClr val="FF0000"/>
              </a:solidFill>
              <a:latin typeface="Andalus" panose="02020603050405020304" pitchFamily="18" charset="-78"/>
              <a:cs typeface="Andalus" panose="02020603050405020304" pitchFamily="18" charset="-78"/>
            </a:endParaRPr>
          </a:p>
          <a:p>
            <a:r>
              <a:rPr lang="ar-SA" sz="4000" u="sng" dirty="0">
                <a:solidFill>
                  <a:srgbClr val="FF0000"/>
                </a:solidFill>
                <a:latin typeface="Andalus" panose="02020603050405020304" pitchFamily="18" charset="-78"/>
                <a:cs typeface="Andalus" panose="02020603050405020304" pitchFamily="18" charset="-78"/>
              </a:rPr>
              <a:t>المراجع العربية</a:t>
            </a:r>
            <a:r>
              <a:rPr lang="ar-SA" sz="4000" u="sng" dirty="0" smtClean="0">
                <a:solidFill>
                  <a:srgbClr val="FF0000"/>
                </a:solidFill>
                <a:latin typeface="Andalus" panose="02020603050405020304" pitchFamily="18" charset="-78"/>
                <a:cs typeface="Andalus" panose="02020603050405020304" pitchFamily="18" charset="-78"/>
              </a:rPr>
              <a:t>:</a:t>
            </a:r>
            <a:endParaRPr lang="en-US" sz="4000" dirty="0">
              <a:solidFill>
                <a:srgbClr val="FF0000"/>
              </a:solidFill>
              <a:latin typeface="Andalus" panose="02020603050405020304" pitchFamily="18" charset="-78"/>
              <a:cs typeface="Andalus" panose="02020603050405020304" pitchFamily="18" charset="-78"/>
            </a:endParaRPr>
          </a:p>
          <a:p>
            <a:pPr lvl="0"/>
            <a:r>
              <a:rPr lang="ar-SA" dirty="0"/>
              <a:t>أحمد محمد خاطر</a:t>
            </a:r>
            <a:r>
              <a:rPr lang="ar-SA" b="1" dirty="0"/>
              <a:t>(1979)</a:t>
            </a:r>
            <a:r>
              <a:rPr lang="ar-SA" dirty="0"/>
              <a:t> المباراة والتدريب في كرة القدم، دار المعارف، القاهرة</a:t>
            </a:r>
            <a:endParaRPr lang="en-US" dirty="0"/>
          </a:p>
          <a:p>
            <a:pPr lvl="0"/>
            <a:r>
              <a:rPr lang="ar-SA" dirty="0"/>
              <a:t>زكى محمد حسن</a:t>
            </a:r>
            <a:r>
              <a:rPr lang="ar-SA" b="1" dirty="0"/>
              <a:t>(2004)</a:t>
            </a:r>
            <a:r>
              <a:rPr lang="ar-SA" dirty="0"/>
              <a:t> التدريب المتقاطع، المكتبة المصرية، الإسكندرية</a:t>
            </a:r>
            <a:endParaRPr lang="en-US" dirty="0"/>
          </a:p>
          <a:p>
            <a:pPr lvl="0"/>
            <a:r>
              <a:rPr lang="ar-SA" dirty="0"/>
              <a:t>صلاح محمود علام</a:t>
            </a:r>
            <a:r>
              <a:rPr lang="ar-SA" b="1" dirty="0"/>
              <a:t>(1993)</a:t>
            </a:r>
            <a:r>
              <a:rPr lang="ar-SA" dirty="0"/>
              <a:t>تحليل البيانات </a:t>
            </a:r>
            <a:r>
              <a:rPr lang="ar-SA" dirty="0" err="1"/>
              <a:t>فى</a:t>
            </a:r>
            <a:r>
              <a:rPr lang="ar-SA" dirty="0"/>
              <a:t> البحوث النفسية والتربوية – دار الفكر </a:t>
            </a:r>
            <a:r>
              <a:rPr lang="ar-SA" dirty="0" err="1"/>
              <a:t>العربى</a:t>
            </a:r>
            <a:endParaRPr lang="en-US" dirty="0"/>
          </a:p>
          <a:p>
            <a:pPr lvl="0"/>
            <a:r>
              <a:rPr lang="ar-SA" dirty="0"/>
              <a:t>عبد الفتاح فتحي مبروك خضر</a:t>
            </a:r>
            <a:r>
              <a:rPr lang="ar-SA" b="1" dirty="0"/>
              <a:t>(1982)</a:t>
            </a:r>
            <a:r>
              <a:rPr lang="ar-SA" dirty="0"/>
              <a:t> زيادة معامل التحمل للملاكمين 14سنة باستخدام برنامج تدريبي مقترح "، المؤتمر العلمي الثالث لدراسات وبحوث التربية الرياضية، كلية التربية الرياضية للبنين بالإسكندرية، جامعة حلوان،</a:t>
            </a:r>
            <a:endParaRPr lang="en-US" dirty="0"/>
          </a:p>
          <a:p>
            <a:pPr lvl="0"/>
            <a:r>
              <a:rPr lang="ar-SA" dirty="0"/>
              <a:t>عبد العزيز النمر وناريمان الخطيب</a:t>
            </a:r>
            <a:r>
              <a:rPr lang="ar-SA" b="1" dirty="0"/>
              <a:t>(2000)</a:t>
            </a:r>
            <a:r>
              <a:rPr lang="ar-SA" dirty="0"/>
              <a:t>الإعداد البدني والتدريب بالأثقال للناشئين في مرحلة ما قبل البلوغ، ط ١، الأساتذة للكتاب الرياضي، القاهرة</a:t>
            </a:r>
            <a:r>
              <a:rPr lang="en-US" dirty="0"/>
              <a:t> </a:t>
            </a:r>
          </a:p>
          <a:p>
            <a:pPr lvl="0"/>
            <a:r>
              <a:rPr lang="ar-SA" dirty="0"/>
              <a:t>عصام محمد أمين حلمي ومحمد جابر </a:t>
            </a:r>
            <a:r>
              <a:rPr lang="ar-SA" dirty="0" err="1"/>
              <a:t>بريقع</a:t>
            </a:r>
            <a:r>
              <a:rPr lang="ar-SA" b="1" dirty="0"/>
              <a:t>(1997)</a:t>
            </a:r>
            <a:r>
              <a:rPr lang="ar-SA" dirty="0"/>
              <a:t> التدريب الرياضي</a:t>
            </a:r>
            <a:r>
              <a:rPr lang="en-US" dirty="0"/>
              <a:t> "</a:t>
            </a:r>
            <a:r>
              <a:rPr lang="ar-SA" dirty="0"/>
              <a:t>أسس</a:t>
            </a:r>
            <a:r>
              <a:rPr lang="en-US" dirty="0"/>
              <a:t> – </a:t>
            </a:r>
            <a:r>
              <a:rPr lang="ar-SA" dirty="0"/>
              <a:t>مفاهيم</a:t>
            </a:r>
            <a:r>
              <a:rPr lang="en-US" dirty="0"/>
              <a:t> – </a:t>
            </a:r>
            <a:r>
              <a:rPr lang="ar-SA" dirty="0"/>
              <a:t>اتجاهات</a:t>
            </a:r>
            <a:r>
              <a:rPr lang="en-US" dirty="0"/>
              <a:t>"</a:t>
            </a:r>
            <a:r>
              <a:rPr lang="ar-SA" dirty="0"/>
              <a:t>، منشاة المعارف، الإسكندرية</a:t>
            </a:r>
            <a:endParaRPr lang="en-US" dirty="0"/>
          </a:p>
          <a:p>
            <a:pPr lvl="0"/>
            <a:r>
              <a:rPr lang="ar-SA" dirty="0"/>
              <a:t>محمد عاطف الأبحر ومحمد سعد عبد الله</a:t>
            </a:r>
            <a:r>
              <a:rPr lang="ar-SA" b="1" dirty="0"/>
              <a:t> (1984)</a:t>
            </a:r>
            <a:r>
              <a:rPr lang="ar-SA" dirty="0"/>
              <a:t>اللياقة البدنية</a:t>
            </a:r>
            <a:r>
              <a:rPr lang="en-US" dirty="0"/>
              <a:t> "</a:t>
            </a:r>
            <a:r>
              <a:rPr lang="ar-SA" dirty="0"/>
              <a:t>عناصرها</a:t>
            </a:r>
            <a:r>
              <a:rPr lang="en-US" dirty="0"/>
              <a:t> – </a:t>
            </a:r>
            <a:r>
              <a:rPr lang="ar-SA" dirty="0"/>
              <a:t>تنم </a:t>
            </a:r>
            <a:r>
              <a:rPr lang="ar-SA" dirty="0" err="1"/>
              <a:t>يتها</a:t>
            </a:r>
            <a:r>
              <a:rPr lang="en-US" dirty="0"/>
              <a:t> – </a:t>
            </a:r>
            <a:r>
              <a:rPr lang="ar-SA" dirty="0"/>
              <a:t>قياسها</a:t>
            </a:r>
            <a:r>
              <a:rPr lang="en-US" dirty="0"/>
              <a:t> "</a:t>
            </a:r>
            <a:r>
              <a:rPr lang="ar-SA" dirty="0"/>
              <a:t>، دار الإصلاح للطباعة والنشر، السعودية،</a:t>
            </a:r>
            <a:endParaRPr lang="en-US" dirty="0"/>
          </a:p>
          <a:p>
            <a:pPr lvl="0"/>
            <a:r>
              <a:rPr lang="ar-SA" dirty="0"/>
              <a:t>محمد </a:t>
            </a:r>
            <a:r>
              <a:rPr lang="ar-SA" dirty="0" err="1"/>
              <a:t>صبجي</a:t>
            </a:r>
            <a:r>
              <a:rPr lang="ar-SA" dirty="0"/>
              <a:t> </a:t>
            </a:r>
            <a:r>
              <a:rPr lang="ar-SA" dirty="0" err="1"/>
              <a:t>حسانيين</a:t>
            </a:r>
            <a:r>
              <a:rPr lang="ar-SA" b="1" dirty="0"/>
              <a:t>(2004)</a:t>
            </a:r>
            <a:r>
              <a:rPr lang="ar-SA" dirty="0"/>
              <a:t> القياس والتقويم في التربية ال بدنية والرياضة، ج ١ ط ٦، دار الفكر العربي، القاهرة، </a:t>
            </a:r>
            <a:endParaRPr lang="en-US" dirty="0"/>
          </a:p>
          <a:p>
            <a:pPr lvl="0"/>
            <a:r>
              <a:rPr lang="ar-SA" dirty="0"/>
              <a:t>محمد سعد على محمد</a:t>
            </a:r>
            <a:r>
              <a:rPr lang="ar-SA" b="1" dirty="0"/>
              <a:t>(2002)</a:t>
            </a:r>
            <a:r>
              <a:rPr lang="ar-SA" dirty="0"/>
              <a:t> صناعة البطل الصغير في الكاراتيه، الطبعة الأولي، منشأة المعارف </a:t>
            </a:r>
            <a:endParaRPr lang="en-US" dirty="0"/>
          </a:p>
          <a:p>
            <a:pPr lvl="0"/>
            <a:r>
              <a:rPr lang="ar-SA" dirty="0"/>
              <a:t>هشام مبروك</a:t>
            </a:r>
            <a:r>
              <a:rPr lang="ar-SA" b="1" dirty="0"/>
              <a:t>(1996)</a:t>
            </a:r>
            <a:r>
              <a:rPr lang="ar-SA" dirty="0"/>
              <a:t>تأثير برنامج مقترح للتدريب بالأثقال علي معدلات نمو القوة العضلية للاعبي كرة السلة الصغار"، رسالة ماجستير، كلية التربية الرياضية للبنين بالقاهرة، جامعة </a:t>
            </a:r>
            <a:r>
              <a:rPr lang="ar-SA" dirty="0" err="1"/>
              <a:t>حلوانم</a:t>
            </a:r>
            <a:r>
              <a:rPr lang="ar-SA" dirty="0"/>
              <a:t>.</a:t>
            </a:r>
            <a:endParaRPr lang="en-US" dirty="0"/>
          </a:p>
          <a:p>
            <a:pPr lvl="0"/>
            <a:r>
              <a:rPr lang="ar-SA" dirty="0"/>
              <a:t>وجيه أحمد </a:t>
            </a:r>
            <a:r>
              <a:rPr lang="ar-SA" dirty="0" err="1"/>
              <a:t>شمندي</a:t>
            </a:r>
            <a:r>
              <a:rPr lang="ar-SA" dirty="0"/>
              <a:t> </a:t>
            </a:r>
            <a:r>
              <a:rPr lang="ar-SA" b="1" dirty="0"/>
              <a:t>(2002)</a:t>
            </a:r>
            <a:r>
              <a:rPr lang="ar-SA" dirty="0"/>
              <a:t>إعداد لاعب الكاراتيه للبطولة</a:t>
            </a:r>
            <a:r>
              <a:rPr lang="en-US" dirty="0"/>
              <a:t> "</a:t>
            </a:r>
            <a:r>
              <a:rPr lang="ar-SA" dirty="0"/>
              <a:t>النظرية والتطبيق</a:t>
            </a:r>
            <a:r>
              <a:rPr lang="en-US" dirty="0"/>
              <a:t> "</a:t>
            </a:r>
            <a:r>
              <a:rPr lang="ar-SA" dirty="0"/>
              <a:t>، مطبعة خطاب، دار الكتاب</a:t>
            </a:r>
            <a:endParaRPr lang="en-US" dirty="0"/>
          </a:p>
          <a:p>
            <a:pPr lvl="0"/>
            <a:r>
              <a:rPr lang="ar-SA" dirty="0"/>
              <a:t>وجيه أحمد </a:t>
            </a:r>
            <a:r>
              <a:rPr lang="ar-SA" dirty="0" err="1"/>
              <a:t>شمندي</a:t>
            </a:r>
            <a:r>
              <a:rPr lang="ar-SA" b="1" dirty="0"/>
              <a:t>(1995) </a:t>
            </a:r>
            <a:r>
              <a:rPr lang="ar-SA" dirty="0"/>
              <a:t>"أثر الارتقاء بمستوي القوة المميزة بالسرعة وزمن رد الفعل المركب علي فعالية الهجوم لدي ناشئ الكاراتيه"، المجلة العلمية للتربية البدنية والرياضية، "الرياضة في تحديات القرن الحادي والعشرون"، كلية التربية الرياضية بنين الإسكندرية.</a:t>
            </a:r>
            <a:endParaRPr lang="en-US" dirty="0"/>
          </a:p>
          <a:p>
            <a:pPr lvl="0"/>
            <a:r>
              <a:rPr lang="ar-SA" dirty="0"/>
              <a:t>وجيه أحمد </a:t>
            </a:r>
            <a:r>
              <a:rPr lang="ar-SA" dirty="0" err="1"/>
              <a:t>شمندي</a:t>
            </a:r>
            <a:r>
              <a:rPr lang="ar-SA" dirty="0"/>
              <a:t> </a:t>
            </a:r>
            <a:r>
              <a:rPr lang="ar-SA" b="1" dirty="0"/>
              <a:t>(1993) </a:t>
            </a:r>
            <a:r>
              <a:rPr lang="ar-SA" dirty="0"/>
              <a:t>الكاراتيه الحديث بين النظرية والتطبيق، الطبعة الأولي، القاهرة.</a:t>
            </a:r>
            <a:endParaRPr lang="en-US" dirty="0"/>
          </a:p>
          <a:p>
            <a:pPr marL="0" indent="0">
              <a:buNone/>
            </a:pPr>
            <a:endParaRPr lang="ar-SA" dirty="0"/>
          </a:p>
        </p:txBody>
      </p:sp>
    </p:spTree>
    <p:extLst>
      <p:ext uri="{BB962C8B-B14F-4D97-AF65-F5344CB8AC3E}">
        <p14:creationId xmlns:p14="http://schemas.microsoft.com/office/powerpoint/2010/main" val="12645461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7425" y="206062"/>
            <a:ext cx="11861443" cy="6503831"/>
          </a:xfrm>
          <a:blipFill>
            <a:blip r:embed="rId2"/>
            <a:tile tx="0" ty="0" sx="100000" sy="100000" flip="none" algn="tl"/>
          </a:blipFill>
        </p:spPr>
        <p:txBody>
          <a:bodyPr/>
          <a:lstStyle/>
          <a:p>
            <a:pPr algn="ctr"/>
            <a:r>
              <a:rPr lang="ar-SA" sz="4400" u="sng" dirty="0">
                <a:solidFill>
                  <a:srgbClr val="FF0000"/>
                </a:solidFill>
                <a:latin typeface="Andalus" panose="02020603050405020304" pitchFamily="18" charset="-78"/>
                <a:cs typeface="Andalus" panose="02020603050405020304" pitchFamily="18" charset="-78"/>
              </a:rPr>
              <a:t>المراجع الاجنبية</a:t>
            </a:r>
            <a:r>
              <a:rPr lang="ar-SA" sz="4400" u="sng" dirty="0" smtClean="0">
                <a:solidFill>
                  <a:srgbClr val="FF0000"/>
                </a:solidFill>
                <a:latin typeface="Andalus" panose="02020603050405020304" pitchFamily="18" charset="-78"/>
                <a:cs typeface="Andalus" panose="02020603050405020304" pitchFamily="18" charset="-78"/>
              </a:rPr>
              <a:t>:</a:t>
            </a:r>
            <a:endParaRPr lang="ar-SA" sz="4400" u="sng" dirty="0">
              <a:solidFill>
                <a:srgbClr val="FF0000"/>
              </a:solidFill>
              <a:latin typeface="Andalus" panose="02020603050405020304" pitchFamily="18" charset="-78"/>
              <a:cs typeface="Andalus" panose="02020603050405020304" pitchFamily="18" charset="-78"/>
            </a:endParaRPr>
          </a:p>
          <a:p>
            <a:pPr marL="0" indent="0">
              <a:buNone/>
            </a:pPr>
            <a:r>
              <a:rPr lang="ar-SA" dirty="0"/>
              <a:t> </a:t>
            </a:r>
            <a:endParaRPr lang="en-US" dirty="0"/>
          </a:p>
          <a:p>
            <a:pPr lvl="0" algn="l" rtl="0"/>
            <a:r>
              <a:rPr lang="ar-SA" dirty="0" smtClean="0"/>
              <a:t>14</a:t>
            </a:r>
            <a:r>
              <a:rPr lang="fr-FR" dirty="0" smtClean="0"/>
              <a:t>- </a:t>
            </a:r>
            <a:r>
              <a:rPr lang="en-US" dirty="0" smtClean="0"/>
              <a:t>Okazaki</a:t>
            </a:r>
            <a:r>
              <a:rPr lang="en-US" dirty="0"/>
              <a:t>, T., and </a:t>
            </a:r>
            <a:r>
              <a:rPr lang="en-US" dirty="0" err="1"/>
              <a:t>stricevic</a:t>
            </a:r>
            <a:r>
              <a:rPr lang="en-US" dirty="0"/>
              <a:t>, M: The Text book of Modern karate</a:t>
            </a:r>
            <a:r>
              <a:rPr lang="ar-SA" dirty="0"/>
              <a:t>,</a:t>
            </a:r>
            <a:r>
              <a:rPr lang="en-US" dirty="0" err="1"/>
              <a:t>Kadonsha</a:t>
            </a:r>
            <a:r>
              <a:rPr lang="en-US" dirty="0"/>
              <a:t> International, New York, 1984</a:t>
            </a:r>
            <a:r>
              <a:rPr lang="ar-SA" dirty="0"/>
              <a:t>.</a:t>
            </a:r>
            <a:endParaRPr lang="en-US" dirty="0"/>
          </a:p>
          <a:p>
            <a:pPr lvl="0" algn="l" rtl="0"/>
            <a:r>
              <a:rPr lang="en-US" dirty="0" smtClean="0"/>
              <a:t>15-Brown </a:t>
            </a:r>
            <a:r>
              <a:rPr lang="en-US" dirty="0"/>
              <a:t>L. &amp; </a:t>
            </a:r>
            <a:r>
              <a:rPr lang="en-US" dirty="0" err="1"/>
              <a:t>Ferrigno</a:t>
            </a:r>
            <a:r>
              <a:rPr lang="en-US" dirty="0"/>
              <a:t> V.,: training for speed, agility and   quickness,2th ed., human Kinetics, </a:t>
            </a:r>
            <a:r>
              <a:rPr lang="en-US" dirty="0" err="1"/>
              <a:t>u.s.a.</a:t>
            </a:r>
            <a:r>
              <a:rPr lang="en-US" dirty="0"/>
              <a:t> 2005</a:t>
            </a:r>
          </a:p>
          <a:p>
            <a:pPr lvl="0" algn="l" rtl="0"/>
            <a:r>
              <a:rPr lang="en-US" dirty="0" smtClean="0"/>
              <a:t>16-Nakayma</a:t>
            </a:r>
            <a:r>
              <a:rPr lang="en-US" dirty="0"/>
              <a:t>, M.,: Best Karate, series four, Kodansha international co</a:t>
            </a:r>
            <a:r>
              <a:rPr lang="ar-SA" dirty="0"/>
              <a:t>.,</a:t>
            </a:r>
            <a:r>
              <a:rPr lang="en-US" dirty="0"/>
              <a:t>Tokyo, 1979</a:t>
            </a:r>
            <a:r>
              <a:rPr lang="ar-SA" dirty="0"/>
              <a:t>.</a:t>
            </a:r>
            <a:endParaRPr lang="en-US" dirty="0"/>
          </a:p>
          <a:p>
            <a:endParaRPr lang="ar-SA" dirty="0"/>
          </a:p>
        </p:txBody>
      </p:sp>
    </p:spTree>
    <p:extLst>
      <p:ext uri="{BB962C8B-B14F-4D97-AF65-F5344CB8AC3E}">
        <p14:creationId xmlns:p14="http://schemas.microsoft.com/office/powerpoint/2010/main" val="36196040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7425" y="206062"/>
            <a:ext cx="11861443" cy="6503831"/>
          </a:xfrm>
          <a:blipFill>
            <a:blip r:embed="rId2"/>
            <a:tile tx="0" ty="0" sx="100000" sy="100000" flip="none" algn="tl"/>
          </a:blipFill>
        </p:spPr>
        <p:txBody>
          <a:bodyPr/>
          <a:lstStyle/>
          <a:p>
            <a:endParaRPr lang="ar-SA" dirty="0"/>
          </a:p>
        </p:txBody>
      </p:sp>
      <p:sp>
        <p:nvSpPr>
          <p:cNvPr id="2" name="Ruban courbé vers le bas 1"/>
          <p:cNvSpPr/>
          <p:nvPr/>
        </p:nvSpPr>
        <p:spPr>
          <a:xfrm>
            <a:off x="355388" y="361458"/>
            <a:ext cx="11629623" cy="6078828"/>
          </a:xfrm>
          <a:prstGeom prst="ellipseRibbon">
            <a:avLst>
              <a:gd name="adj1" fmla="val 45363"/>
              <a:gd name="adj2" fmla="val 50000"/>
              <a:gd name="adj3" fmla="val 12500"/>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6600" dirty="0" smtClean="0">
                <a:solidFill>
                  <a:srgbClr val="FF0000"/>
                </a:solidFill>
                <a:latin typeface="Andalus" panose="02020603050405020304" pitchFamily="18" charset="-78"/>
                <a:cs typeface="Andalus" panose="02020603050405020304" pitchFamily="18" charset="-78"/>
              </a:rPr>
              <a:t>التحكيم</a:t>
            </a:r>
            <a:endParaRPr lang="ar-SA" sz="16600" dirty="0">
              <a:solidFill>
                <a:srgbClr val="FF0000"/>
              </a:solidFill>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15992041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54546" y="154546"/>
            <a:ext cx="11874322" cy="6516710"/>
          </a:xfrm>
          <a:solidFill>
            <a:srgbClr val="92D050"/>
          </a:solidFill>
          <a:ln w="76200">
            <a:solidFill>
              <a:srgbClr val="00B050"/>
            </a:solidFill>
            <a:prstDash val="lgDashDotDot"/>
          </a:ln>
        </p:spPr>
        <p:txBody>
          <a:bodyPr>
            <a:normAutofit/>
          </a:bodyPr>
          <a:lstStyle/>
          <a:p>
            <a:endParaRPr lang="ar-SA" sz="4800" b="1" u="sng" dirty="0" smtClean="0">
              <a:solidFill>
                <a:srgbClr val="FF0000"/>
              </a:solidFill>
              <a:latin typeface="Traditional Arabic" panose="02020603050405020304" pitchFamily="18" charset="-78"/>
              <a:cs typeface="Traditional Arabic" panose="02020603050405020304" pitchFamily="18" charset="-78"/>
            </a:endParaRPr>
          </a:p>
          <a:p>
            <a:r>
              <a:rPr lang="ar-SA" sz="4800" b="1" u="sng" dirty="0" smtClean="0">
                <a:solidFill>
                  <a:srgbClr val="FF0000"/>
                </a:solidFill>
                <a:latin typeface="Traditional Arabic" panose="02020603050405020304" pitchFamily="18" charset="-78"/>
                <a:cs typeface="Traditional Arabic" panose="02020603050405020304" pitchFamily="18" charset="-78"/>
              </a:rPr>
              <a:t>الأرجل </a:t>
            </a:r>
            <a:r>
              <a:rPr lang="ar-SA" sz="4800" b="1" u="sng" dirty="0">
                <a:solidFill>
                  <a:srgbClr val="FF0000"/>
                </a:solidFill>
                <a:latin typeface="Traditional Arabic" panose="02020603050405020304" pitchFamily="18" charset="-78"/>
                <a:cs typeface="Traditional Arabic" panose="02020603050405020304" pitchFamily="18" charset="-78"/>
              </a:rPr>
              <a:t>سلاح فعال</a:t>
            </a:r>
            <a:r>
              <a:rPr lang="ar-SA" sz="4800" b="1" u="sng" dirty="0" smtClean="0">
                <a:solidFill>
                  <a:srgbClr val="FF0000"/>
                </a:solidFill>
                <a:latin typeface="Traditional Arabic" panose="02020603050405020304" pitchFamily="18" charset="-78"/>
                <a:cs typeface="Traditional Arabic" panose="02020603050405020304" pitchFamily="18" charset="-78"/>
              </a:rPr>
              <a:t>:</a:t>
            </a:r>
          </a:p>
          <a:p>
            <a:pPr algn="r"/>
            <a:r>
              <a:rPr lang="ar-SA" sz="4800" b="1" dirty="0">
                <a:latin typeface="Traditional Arabic" panose="02020603050405020304" pitchFamily="18" charset="-78"/>
                <a:cs typeface="Traditional Arabic" panose="02020603050405020304" pitchFamily="18" charset="-78"/>
              </a:rPr>
              <a:t/>
            </a:r>
            <a:br>
              <a:rPr lang="ar-SA" sz="4800" b="1" dirty="0">
                <a:latin typeface="Traditional Arabic" panose="02020603050405020304" pitchFamily="18" charset="-78"/>
                <a:cs typeface="Traditional Arabic" panose="02020603050405020304" pitchFamily="18" charset="-78"/>
              </a:rPr>
            </a:br>
            <a:r>
              <a:rPr lang="ar-SA" sz="4800" b="1" dirty="0" smtClean="0">
                <a:latin typeface="Traditional Arabic" panose="02020603050405020304" pitchFamily="18" charset="-78"/>
                <a:cs typeface="Traditional Arabic" panose="02020603050405020304" pitchFamily="18" charset="-78"/>
              </a:rPr>
              <a:t>تعتبر </a:t>
            </a:r>
            <a:r>
              <a:rPr lang="ar-SA" sz="4800" b="1" dirty="0">
                <a:latin typeface="Traditional Arabic" panose="02020603050405020304" pitchFamily="18" charset="-78"/>
                <a:cs typeface="Traditional Arabic" panose="02020603050405020304" pitchFamily="18" charset="-78"/>
              </a:rPr>
              <a:t>عضلات الأرجل أقوى بكثير من عضلات الأيدي .ولكن يتطلب إتقان حركات القدم وقت أطول من إتقان حركات الأيدي ، ربما لأن الإنسان منذ ولادته وهو يتمرن على التحكم في يديه لالتقاط الأشياء وغير ذلك بينما يمرن رجليه مجرد للمشي والركض. وأيضاً حركات الأرجل تتطلب الكثير </a:t>
            </a:r>
            <a:r>
              <a:rPr lang="ar-SA" sz="4800" b="1" dirty="0" smtClean="0">
                <a:latin typeface="Traditional Arabic" panose="02020603050405020304" pitchFamily="18" charset="-78"/>
                <a:cs typeface="Traditional Arabic" panose="02020603050405020304" pitchFamily="18" charset="-78"/>
              </a:rPr>
              <a:t>من </a:t>
            </a:r>
            <a:r>
              <a:rPr lang="ar-SA" sz="4800" b="1" dirty="0">
                <a:latin typeface="Traditional Arabic" panose="02020603050405020304" pitchFamily="18" charset="-78"/>
                <a:cs typeface="Traditional Arabic" panose="02020603050405020304" pitchFamily="18" charset="-78"/>
              </a:rPr>
              <a:t>اللياقة </a:t>
            </a:r>
            <a:r>
              <a:rPr lang="ar-SA" sz="4800" b="1" dirty="0" smtClean="0">
                <a:latin typeface="Traditional Arabic" panose="02020603050405020304" pitchFamily="18" charset="-78"/>
                <a:cs typeface="Traditional Arabic" panose="02020603050405020304" pitchFamily="18" charset="-78"/>
              </a:rPr>
              <a:t>البدنية.</a:t>
            </a:r>
            <a:r>
              <a:rPr lang="ar-SA" sz="4800" b="1" dirty="0">
                <a:latin typeface="Traditional Arabic" panose="02020603050405020304" pitchFamily="18" charset="-78"/>
                <a:cs typeface="Traditional Arabic" panose="02020603050405020304" pitchFamily="18" charset="-78"/>
              </a:rPr>
              <a:t/>
            </a:r>
            <a:br>
              <a:rPr lang="ar-SA" sz="4800" b="1" dirty="0">
                <a:latin typeface="Traditional Arabic" panose="02020603050405020304" pitchFamily="18" charset="-78"/>
                <a:cs typeface="Traditional Arabic" panose="02020603050405020304" pitchFamily="18" charset="-78"/>
              </a:rPr>
            </a:br>
            <a:endParaRPr lang="ar-SA" sz="48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4459640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54546" y="154546"/>
            <a:ext cx="11874322" cy="6516710"/>
          </a:xfrm>
          <a:solidFill>
            <a:srgbClr val="92D050"/>
          </a:solidFill>
          <a:ln w="76200">
            <a:solidFill>
              <a:schemeClr val="accent1"/>
            </a:solidFill>
            <a:prstDash val="lgDashDotDot"/>
          </a:ln>
        </p:spPr>
        <p:txBody>
          <a:bodyPr>
            <a:normAutofit fontScale="25000" lnSpcReduction="20000"/>
          </a:bodyPr>
          <a:lstStyle/>
          <a:p>
            <a:endParaRPr lang="ar-SA" b="1" u="sng" dirty="0" smtClean="0">
              <a:solidFill>
                <a:srgbClr val="FF0000"/>
              </a:solidFill>
            </a:endParaRPr>
          </a:p>
          <a:p>
            <a:r>
              <a:rPr lang="ar-SA" sz="17600" b="1" u="sng" dirty="0" smtClean="0">
                <a:solidFill>
                  <a:srgbClr val="FF0000"/>
                </a:solidFill>
                <a:latin typeface="Traditional Arabic" panose="02020603050405020304" pitchFamily="18" charset="-78"/>
                <a:cs typeface="Traditional Arabic" panose="02020603050405020304" pitchFamily="18" charset="-78"/>
              </a:rPr>
              <a:t>النقاط </a:t>
            </a:r>
            <a:r>
              <a:rPr lang="ar-SA" sz="17600" b="1" u="sng" dirty="0">
                <a:solidFill>
                  <a:srgbClr val="FF0000"/>
                </a:solidFill>
                <a:latin typeface="Traditional Arabic" panose="02020603050405020304" pitchFamily="18" charset="-78"/>
                <a:cs typeface="Traditional Arabic" panose="02020603050405020304" pitchFamily="18" charset="-78"/>
              </a:rPr>
              <a:t>الواجب توافرها عند تنفيذ </a:t>
            </a:r>
            <a:r>
              <a:rPr lang="ar-SA" sz="17600" b="1" u="sng" dirty="0" smtClean="0">
                <a:solidFill>
                  <a:srgbClr val="FF0000"/>
                </a:solidFill>
                <a:latin typeface="Traditional Arabic" panose="02020603050405020304" pitchFamily="18" charset="-78"/>
                <a:cs typeface="Traditional Arabic" panose="02020603050405020304" pitchFamily="18" charset="-78"/>
              </a:rPr>
              <a:t>الركلات :</a:t>
            </a:r>
            <a:endParaRPr lang="ar-SA" sz="17600" b="1" u="sng" dirty="0">
              <a:solidFill>
                <a:srgbClr val="FF0000"/>
              </a:solidFill>
              <a:latin typeface="Traditional Arabic" panose="02020603050405020304" pitchFamily="18" charset="-78"/>
              <a:cs typeface="Traditional Arabic" panose="02020603050405020304" pitchFamily="18" charset="-78"/>
            </a:endParaRPr>
          </a:p>
          <a:p>
            <a:r>
              <a:rPr lang="ar-SA" sz="17600" b="1" dirty="0">
                <a:latin typeface="Traditional Arabic" panose="02020603050405020304" pitchFamily="18" charset="-78"/>
                <a:cs typeface="Traditional Arabic" panose="02020603050405020304" pitchFamily="18" charset="-78"/>
              </a:rPr>
              <a:t/>
            </a:r>
            <a:br>
              <a:rPr lang="ar-SA" sz="17600" b="1" dirty="0">
                <a:latin typeface="Traditional Arabic" panose="02020603050405020304" pitchFamily="18" charset="-78"/>
                <a:cs typeface="Traditional Arabic" panose="02020603050405020304" pitchFamily="18" charset="-78"/>
              </a:rPr>
            </a:br>
            <a:r>
              <a:rPr lang="ar-SA" sz="17600" b="1" dirty="0">
                <a:latin typeface="Traditional Arabic" panose="02020603050405020304" pitchFamily="18" charset="-78"/>
                <a:cs typeface="Traditional Arabic" panose="02020603050405020304" pitchFamily="18" charset="-78"/>
              </a:rPr>
              <a:t>1- المحافظة على توازن الجسم. وذلك بإبقاء الرأس إلى أعلى .فإمالة الرأس تؤدي إلى إخلال سائل التوازن في الأذن الوسطى.</a:t>
            </a:r>
            <a:br>
              <a:rPr lang="ar-SA" sz="17600" b="1" dirty="0">
                <a:latin typeface="Traditional Arabic" panose="02020603050405020304" pitchFamily="18" charset="-78"/>
                <a:cs typeface="Traditional Arabic" panose="02020603050405020304" pitchFamily="18" charset="-78"/>
              </a:rPr>
            </a:br>
            <a:r>
              <a:rPr lang="ar-SA" sz="17600" b="1" dirty="0">
                <a:latin typeface="Traditional Arabic" panose="02020603050405020304" pitchFamily="18" charset="-78"/>
                <a:cs typeface="Traditional Arabic" panose="02020603050405020304" pitchFamily="18" charset="-78"/>
              </a:rPr>
              <a:t>2- للحصول على القوة القصوى للركلة يجب استخدام جميع عضلات الرجل من الورك إلى القدم لتنفيذ الحركة.</a:t>
            </a:r>
            <a:br>
              <a:rPr lang="ar-SA" sz="17600" b="1" dirty="0">
                <a:latin typeface="Traditional Arabic" panose="02020603050405020304" pitchFamily="18" charset="-78"/>
                <a:cs typeface="Traditional Arabic" panose="02020603050405020304" pitchFamily="18" charset="-78"/>
              </a:rPr>
            </a:br>
            <a:r>
              <a:rPr lang="ar-SA" sz="17600" b="1" dirty="0" smtClean="0">
                <a:latin typeface="Traditional Arabic" panose="02020603050405020304" pitchFamily="18" charset="-78"/>
                <a:cs typeface="Traditional Arabic" panose="02020603050405020304" pitchFamily="18" charset="-78"/>
              </a:rPr>
              <a:t>3 - </a:t>
            </a:r>
            <a:r>
              <a:rPr lang="ar-SA" sz="17600" b="1" dirty="0">
                <a:latin typeface="Traditional Arabic" panose="02020603050405020304" pitchFamily="18" charset="-78"/>
                <a:cs typeface="Traditional Arabic" panose="02020603050405020304" pitchFamily="18" charset="-78"/>
              </a:rPr>
              <a:t>لابد من سحب الرّجل بسرعة مباشرة بعد تنفيذ الركلة وإصابة </a:t>
            </a:r>
            <a:r>
              <a:rPr lang="ar-SA" sz="17600" b="1" dirty="0" smtClean="0">
                <a:latin typeface="Traditional Arabic" panose="02020603050405020304" pitchFamily="18" charset="-78"/>
                <a:cs typeface="Traditional Arabic" panose="02020603050405020304" pitchFamily="18" charset="-78"/>
              </a:rPr>
              <a:t>الهدف </a:t>
            </a:r>
            <a:r>
              <a:rPr lang="ar-SA" sz="17600" b="1" dirty="0">
                <a:latin typeface="Traditional Arabic" panose="02020603050405020304" pitchFamily="18" charset="-78"/>
                <a:cs typeface="Traditional Arabic" panose="02020603050405020304" pitchFamily="18" charset="-78"/>
              </a:rPr>
              <a:t>لكي لا يتمكن الخصم من مسك القدم المنفذة أو كنس القدم المرتـكـز عليها. ولتكون مستعداً للهجوم القادم</a:t>
            </a:r>
            <a:r>
              <a:rPr lang="ar-SA" sz="17600" b="1" dirty="0" smtClean="0">
                <a:latin typeface="Traditional Arabic" panose="02020603050405020304" pitchFamily="18" charset="-78"/>
                <a:cs typeface="Traditional Arabic" panose="02020603050405020304" pitchFamily="18" charset="-78"/>
              </a:rPr>
              <a:t>.</a:t>
            </a:r>
          </a:p>
          <a:p>
            <a:pPr algn="r"/>
            <a:r>
              <a:rPr lang="ar-SA" sz="17600" b="1" dirty="0" smtClean="0">
                <a:latin typeface="Traditional Arabic" panose="02020603050405020304" pitchFamily="18" charset="-78"/>
                <a:cs typeface="Traditional Arabic" panose="02020603050405020304" pitchFamily="18" charset="-78"/>
              </a:rPr>
              <a:t>4- </a:t>
            </a:r>
            <a:r>
              <a:rPr lang="ar-SA" sz="17600" b="1" dirty="0">
                <a:latin typeface="Traditional Arabic" panose="02020603050405020304" pitchFamily="18" charset="-78"/>
                <a:cs typeface="Traditional Arabic" panose="02020603050405020304" pitchFamily="18" charset="-78"/>
              </a:rPr>
              <a:t>لا تطلق القدم إلى أكثر من الهدف ( أكثر من تسعين درجة ) فإن ذلك يؤدي إلى فقد التوازن.</a:t>
            </a:r>
          </a:p>
          <a:p>
            <a:pPr algn="r"/>
            <a:r>
              <a:rPr lang="ar-SA" dirty="0"/>
              <a:t/>
            </a:r>
            <a:br>
              <a:rPr lang="ar-SA" dirty="0"/>
            </a:br>
            <a:endParaRPr lang="ar-SA" dirty="0"/>
          </a:p>
        </p:txBody>
      </p:sp>
    </p:spTree>
    <p:extLst>
      <p:ext uri="{BB962C8B-B14F-4D97-AF65-F5344CB8AC3E}">
        <p14:creationId xmlns:p14="http://schemas.microsoft.com/office/powerpoint/2010/main" val="1195603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54546" y="154546"/>
            <a:ext cx="11874322" cy="6516710"/>
          </a:xfrm>
          <a:solidFill>
            <a:srgbClr val="92D050"/>
          </a:solidFill>
          <a:ln w="76200">
            <a:solidFill>
              <a:srgbClr val="00B050"/>
            </a:solidFill>
            <a:prstDash val="lgDashDotDot"/>
          </a:ln>
        </p:spPr>
        <p:txBody>
          <a:bodyPr>
            <a:normAutofit/>
          </a:bodyPr>
          <a:lstStyle/>
          <a:p>
            <a:endParaRPr lang="ar-SA" sz="4400" b="1" dirty="0" smtClean="0">
              <a:latin typeface="Traditional Arabic" panose="02020603050405020304" pitchFamily="18" charset="-78"/>
              <a:cs typeface="Traditional Arabic" panose="02020603050405020304" pitchFamily="18" charset="-78"/>
            </a:endParaRPr>
          </a:p>
          <a:p>
            <a:pPr algn="just"/>
            <a:endParaRPr lang="ar-SA" sz="6000" b="1" dirty="0">
              <a:latin typeface="Traditional Arabic" panose="02020603050405020304" pitchFamily="18" charset="-78"/>
              <a:cs typeface="Traditional Arabic" panose="02020603050405020304" pitchFamily="18" charset="-78"/>
            </a:endParaRPr>
          </a:p>
          <a:p>
            <a:pPr algn="just"/>
            <a:r>
              <a:rPr lang="ar-SA" sz="6000" b="1" dirty="0" smtClean="0">
                <a:latin typeface="Traditional Arabic" panose="02020603050405020304" pitchFamily="18" charset="-78"/>
                <a:cs typeface="Traditional Arabic" panose="02020603050405020304" pitchFamily="18" charset="-78"/>
              </a:rPr>
              <a:t>وفي </a:t>
            </a:r>
            <a:r>
              <a:rPr lang="ar-SA" sz="6000" b="1" dirty="0">
                <a:latin typeface="Traditional Arabic" panose="02020603050405020304" pitchFamily="18" charset="-78"/>
                <a:cs typeface="Traditional Arabic" panose="02020603050405020304" pitchFamily="18" charset="-78"/>
              </a:rPr>
              <a:t>حركات الأرجل تستخدم المناطق الفعالة بها لعمل الضربات المؤثرة .فنجد بعض الركلات تستخدم عقب القدم </a:t>
            </a:r>
            <a:r>
              <a:rPr lang="ar-SA" sz="6000" b="1" dirty="0">
                <a:solidFill>
                  <a:srgbClr val="FF0000"/>
                </a:solidFill>
                <a:latin typeface="Traditional Arabic" panose="02020603050405020304" pitchFamily="18" charset="-78"/>
                <a:cs typeface="Traditional Arabic" panose="02020603050405020304" pitchFamily="18" charset="-78"/>
              </a:rPr>
              <a:t>(</a:t>
            </a:r>
            <a:r>
              <a:rPr lang="ar-SA" sz="6000" b="1" dirty="0" err="1">
                <a:solidFill>
                  <a:srgbClr val="FF0000"/>
                </a:solidFill>
                <a:latin typeface="Traditional Arabic" panose="02020603050405020304" pitchFamily="18" charset="-78"/>
                <a:cs typeface="Traditional Arabic" panose="02020603050405020304" pitchFamily="18" charset="-78"/>
              </a:rPr>
              <a:t>كاكاتو</a:t>
            </a:r>
            <a:r>
              <a:rPr lang="ar-SA" sz="6000" b="1" dirty="0">
                <a:solidFill>
                  <a:srgbClr val="FF0000"/>
                </a:solidFill>
                <a:latin typeface="Traditional Arabic" panose="02020603050405020304" pitchFamily="18" charset="-78"/>
                <a:cs typeface="Traditional Arabic" panose="02020603050405020304" pitchFamily="18" charset="-78"/>
              </a:rPr>
              <a:t>)  </a:t>
            </a:r>
            <a:r>
              <a:rPr lang="ar-SA" sz="6000" b="1" dirty="0">
                <a:latin typeface="Traditional Arabic" panose="02020603050405020304" pitchFamily="18" charset="-78"/>
                <a:cs typeface="Traditional Arabic" panose="02020603050405020304" pitchFamily="18" charset="-78"/>
              </a:rPr>
              <a:t>والبعض الأخر يستخدم سيف القدم </a:t>
            </a:r>
            <a:r>
              <a:rPr lang="ar-SA" sz="6000" b="1" dirty="0">
                <a:solidFill>
                  <a:srgbClr val="FF0000"/>
                </a:solidFill>
                <a:latin typeface="Traditional Arabic" panose="02020603050405020304" pitchFamily="18" charset="-78"/>
                <a:cs typeface="Traditional Arabic" panose="02020603050405020304" pitchFamily="18" charset="-78"/>
              </a:rPr>
              <a:t>(</a:t>
            </a:r>
            <a:r>
              <a:rPr lang="ar-SA" sz="6000" b="1" dirty="0" err="1">
                <a:solidFill>
                  <a:srgbClr val="FF0000"/>
                </a:solidFill>
                <a:latin typeface="Traditional Arabic" panose="02020603050405020304" pitchFamily="18" charset="-78"/>
                <a:cs typeface="Traditional Arabic" panose="02020603050405020304" pitchFamily="18" charset="-78"/>
              </a:rPr>
              <a:t>سوكوتو</a:t>
            </a:r>
            <a:r>
              <a:rPr lang="ar-SA" sz="6000" b="1" dirty="0">
                <a:solidFill>
                  <a:srgbClr val="FF0000"/>
                </a:solidFill>
                <a:latin typeface="Traditional Arabic" panose="02020603050405020304" pitchFamily="18" charset="-78"/>
                <a:cs typeface="Traditional Arabic" panose="02020603050405020304" pitchFamily="18" charset="-78"/>
              </a:rPr>
              <a:t>)</a:t>
            </a:r>
            <a:r>
              <a:rPr lang="ar-SA" sz="6000" b="1" dirty="0">
                <a:latin typeface="Traditional Arabic" panose="02020603050405020304" pitchFamily="18" charset="-78"/>
                <a:cs typeface="Traditional Arabic" panose="02020603050405020304" pitchFamily="18" charset="-78"/>
              </a:rPr>
              <a:t>  كما يستخدم سطح القدم </a:t>
            </a:r>
            <a:r>
              <a:rPr lang="ar-SA" sz="6000" b="1" dirty="0">
                <a:solidFill>
                  <a:srgbClr val="FF0000"/>
                </a:solidFill>
                <a:latin typeface="Traditional Arabic" panose="02020603050405020304" pitchFamily="18" charset="-78"/>
                <a:cs typeface="Traditional Arabic" panose="02020603050405020304" pitchFamily="18" charset="-78"/>
              </a:rPr>
              <a:t>( </a:t>
            </a:r>
            <a:r>
              <a:rPr lang="ar-SA" sz="6000" b="1" dirty="0" err="1">
                <a:solidFill>
                  <a:srgbClr val="FF0000"/>
                </a:solidFill>
                <a:latin typeface="Traditional Arabic" panose="02020603050405020304" pitchFamily="18" charset="-78"/>
                <a:cs typeface="Traditional Arabic" panose="02020603050405020304" pitchFamily="18" charset="-78"/>
              </a:rPr>
              <a:t>هايسوكو</a:t>
            </a:r>
            <a:r>
              <a:rPr lang="ar-SA" sz="6000" b="1" dirty="0">
                <a:solidFill>
                  <a:srgbClr val="FF0000"/>
                </a:solidFill>
                <a:latin typeface="Traditional Arabic" panose="02020603050405020304" pitchFamily="18" charset="-78"/>
                <a:cs typeface="Traditional Arabic" panose="02020603050405020304" pitchFamily="18" charset="-78"/>
              </a:rPr>
              <a:t> ) </a:t>
            </a:r>
            <a:r>
              <a:rPr lang="ar-SA" sz="6000" b="1" dirty="0">
                <a:latin typeface="Traditional Arabic" panose="02020603050405020304" pitchFamily="18" charset="-78"/>
                <a:cs typeface="Traditional Arabic" panose="02020603050405020304" pitchFamily="18" charset="-78"/>
              </a:rPr>
              <a:t>وأيضاً تستخدم الركبة.</a:t>
            </a:r>
            <a:endParaRPr lang="en-US" sz="6000" b="1" dirty="0">
              <a:latin typeface="Traditional Arabic" panose="02020603050405020304" pitchFamily="18" charset="-78"/>
              <a:cs typeface="Traditional Arabic" panose="02020603050405020304" pitchFamily="18" charset="-78"/>
            </a:endParaRPr>
          </a:p>
          <a:p>
            <a:endParaRPr lang="ar-SA" dirty="0"/>
          </a:p>
        </p:txBody>
      </p:sp>
      <p:sp>
        <p:nvSpPr>
          <p:cNvPr id="2" name="Rectangle 1"/>
          <p:cNvSpPr/>
          <p:nvPr/>
        </p:nvSpPr>
        <p:spPr>
          <a:xfrm>
            <a:off x="3048000" y="-8435786"/>
            <a:ext cx="6096000" cy="5632311"/>
          </a:xfrm>
          <a:prstGeom prst="rect">
            <a:avLst/>
          </a:prstGeom>
        </p:spPr>
        <p:txBody>
          <a:bodyPr>
            <a:spAutoFit/>
          </a:bodyPr>
          <a:lstStyle/>
          <a:p>
            <a:r>
              <a:rPr lang="ar-SA" sz="4400" b="1" dirty="0">
                <a:latin typeface="Traditional Arabic" panose="02020603050405020304" pitchFamily="18" charset="-78"/>
                <a:cs typeface="Traditional Arabic" panose="02020603050405020304" pitchFamily="18" charset="-78"/>
              </a:rPr>
              <a:t>وفي حركات الأرجل تستخدم المناطق الفعالة بها لعمل الضربات المؤثرة .فنجد بعض الركلات تستخدم عقب القدم </a:t>
            </a:r>
            <a:r>
              <a:rPr lang="ar-SA" sz="4400" b="1" dirty="0">
                <a:solidFill>
                  <a:srgbClr val="FF0000"/>
                </a:solidFill>
                <a:latin typeface="Traditional Arabic" panose="02020603050405020304" pitchFamily="18" charset="-78"/>
                <a:cs typeface="Traditional Arabic" panose="02020603050405020304" pitchFamily="18" charset="-78"/>
              </a:rPr>
              <a:t>(</a:t>
            </a:r>
            <a:r>
              <a:rPr lang="ar-SA" sz="4400" b="1" dirty="0" err="1">
                <a:solidFill>
                  <a:srgbClr val="FF0000"/>
                </a:solidFill>
                <a:latin typeface="Traditional Arabic" panose="02020603050405020304" pitchFamily="18" charset="-78"/>
                <a:cs typeface="Traditional Arabic" panose="02020603050405020304" pitchFamily="18" charset="-78"/>
              </a:rPr>
              <a:t>كاكاتو</a:t>
            </a:r>
            <a:r>
              <a:rPr lang="ar-SA" sz="4400" b="1" dirty="0">
                <a:solidFill>
                  <a:srgbClr val="FF0000"/>
                </a:solidFill>
                <a:latin typeface="Traditional Arabic" panose="02020603050405020304" pitchFamily="18" charset="-78"/>
                <a:cs typeface="Traditional Arabic" panose="02020603050405020304" pitchFamily="18" charset="-78"/>
              </a:rPr>
              <a:t>)  </a:t>
            </a:r>
            <a:r>
              <a:rPr lang="ar-SA" sz="4400" b="1" dirty="0">
                <a:latin typeface="Traditional Arabic" panose="02020603050405020304" pitchFamily="18" charset="-78"/>
                <a:cs typeface="Traditional Arabic" panose="02020603050405020304" pitchFamily="18" charset="-78"/>
              </a:rPr>
              <a:t>والبعض الأخر يستخدم سيف القدم </a:t>
            </a:r>
            <a:r>
              <a:rPr lang="ar-SA" sz="4400" b="1" dirty="0">
                <a:solidFill>
                  <a:srgbClr val="FF0000"/>
                </a:solidFill>
                <a:latin typeface="Traditional Arabic" panose="02020603050405020304" pitchFamily="18" charset="-78"/>
                <a:cs typeface="Traditional Arabic" panose="02020603050405020304" pitchFamily="18" charset="-78"/>
              </a:rPr>
              <a:t>(</a:t>
            </a:r>
            <a:r>
              <a:rPr lang="ar-SA" sz="4400" b="1" dirty="0" err="1">
                <a:solidFill>
                  <a:srgbClr val="FF0000"/>
                </a:solidFill>
                <a:latin typeface="Traditional Arabic" panose="02020603050405020304" pitchFamily="18" charset="-78"/>
                <a:cs typeface="Traditional Arabic" panose="02020603050405020304" pitchFamily="18" charset="-78"/>
              </a:rPr>
              <a:t>سوكوتو</a:t>
            </a:r>
            <a:r>
              <a:rPr lang="ar-SA" sz="4400" b="1" dirty="0">
                <a:solidFill>
                  <a:srgbClr val="FF0000"/>
                </a:solidFill>
                <a:latin typeface="Traditional Arabic" panose="02020603050405020304" pitchFamily="18" charset="-78"/>
                <a:cs typeface="Traditional Arabic" panose="02020603050405020304" pitchFamily="18" charset="-78"/>
              </a:rPr>
              <a:t>)</a:t>
            </a:r>
            <a:r>
              <a:rPr lang="ar-SA" sz="4400" b="1" dirty="0">
                <a:latin typeface="Traditional Arabic" panose="02020603050405020304" pitchFamily="18" charset="-78"/>
                <a:cs typeface="Traditional Arabic" panose="02020603050405020304" pitchFamily="18" charset="-78"/>
              </a:rPr>
              <a:t>  كما يستخدم سطح القدم </a:t>
            </a:r>
            <a:r>
              <a:rPr lang="ar-SA" sz="4400" b="1" dirty="0">
                <a:solidFill>
                  <a:srgbClr val="FF0000"/>
                </a:solidFill>
                <a:latin typeface="Traditional Arabic" panose="02020603050405020304" pitchFamily="18" charset="-78"/>
                <a:cs typeface="Traditional Arabic" panose="02020603050405020304" pitchFamily="18" charset="-78"/>
              </a:rPr>
              <a:t>( </a:t>
            </a:r>
            <a:r>
              <a:rPr lang="ar-SA" sz="4400" b="1" dirty="0" err="1">
                <a:solidFill>
                  <a:srgbClr val="FF0000"/>
                </a:solidFill>
                <a:latin typeface="Traditional Arabic" panose="02020603050405020304" pitchFamily="18" charset="-78"/>
                <a:cs typeface="Traditional Arabic" panose="02020603050405020304" pitchFamily="18" charset="-78"/>
              </a:rPr>
              <a:t>هايسوكو</a:t>
            </a:r>
            <a:r>
              <a:rPr lang="ar-SA" sz="4400" b="1" dirty="0">
                <a:solidFill>
                  <a:srgbClr val="FF0000"/>
                </a:solidFill>
                <a:latin typeface="Traditional Arabic" panose="02020603050405020304" pitchFamily="18" charset="-78"/>
                <a:cs typeface="Traditional Arabic" panose="02020603050405020304" pitchFamily="18" charset="-78"/>
              </a:rPr>
              <a:t> ) </a:t>
            </a:r>
            <a:r>
              <a:rPr lang="ar-SA" sz="4400" b="1" dirty="0">
                <a:latin typeface="Traditional Arabic" panose="02020603050405020304" pitchFamily="18" charset="-78"/>
                <a:cs typeface="Traditional Arabic" panose="02020603050405020304" pitchFamily="18" charset="-78"/>
              </a:rPr>
              <a:t>وأيضاً تستخدم الركبة</a:t>
            </a:r>
            <a:r>
              <a:rPr lang="ar-SA" sz="9600" b="1" dirty="0">
                <a:latin typeface="Traditional Arabic" panose="02020603050405020304" pitchFamily="18" charset="-78"/>
                <a:cs typeface="Traditional Arabic" panose="02020603050405020304" pitchFamily="18" charset="-78"/>
              </a:rPr>
              <a:t>.</a:t>
            </a:r>
            <a:endParaRPr lang="en-US" sz="96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2314567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54546" y="154546"/>
            <a:ext cx="11874322" cy="6516710"/>
          </a:xfrm>
          <a:solidFill>
            <a:srgbClr val="92D050"/>
          </a:solidFill>
          <a:ln w="76200">
            <a:solidFill>
              <a:srgbClr val="00B050"/>
            </a:solidFill>
            <a:prstDash val="lgDashDotDot"/>
          </a:ln>
        </p:spPr>
        <p:txBody>
          <a:bodyPr/>
          <a:lstStyle/>
          <a:p>
            <a:r>
              <a:rPr lang="ar-SA" sz="3600" b="1" u="sng" dirty="0" smtClean="0">
                <a:solidFill>
                  <a:srgbClr val="FF0000"/>
                </a:solidFill>
                <a:latin typeface="Traditional Arabic" panose="02020603050405020304" pitchFamily="18" charset="-78"/>
                <a:cs typeface="Traditional Arabic" panose="02020603050405020304" pitchFamily="18" charset="-78"/>
              </a:rPr>
              <a:t>الركلات </a:t>
            </a:r>
            <a:r>
              <a:rPr lang="ar-SA" sz="3600" b="1" u="sng" dirty="0">
                <a:solidFill>
                  <a:srgbClr val="FF0000"/>
                </a:solidFill>
                <a:latin typeface="Traditional Arabic" panose="02020603050405020304" pitchFamily="18" charset="-78"/>
                <a:cs typeface="Traditional Arabic" panose="02020603050405020304" pitchFamily="18" charset="-78"/>
              </a:rPr>
              <a:t>الأمامية </a:t>
            </a:r>
            <a:r>
              <a:rPr lang="ar-SA" sz="3600" b="1" u="sng" dirty="0" smtClean="0">
                <a:solidFill>
                  <a:srgbClr val="FF0000"/>
                </a:solidFill>
                <a:latin typeface="Traditional Arabic" panose="02020603050405020304" pitchFamily="18" charset="-78"/>
                <a:cs typeface="Traditional Arabic" panose="02020603050405020304" pitchFamily="18" charset="-78"/>
              </a:rPr>
              <a:t>:  </a:t>
            </a:r>
            <a:r>
              <a:rPr lang="ar-SA" sz="3600" b="1" dirty="0" smtClean="0">
                <a:latin typeface="Traditional Arabic" panose="02020603050405020304" pitchFamily="18" charset="-78"/>
                <a:cs typeface="Traditional Arabic" panose="02020603050405020304" pitchFamily="18" charset="-78"/>
              </a:rPr>
              <a:t>وهي </a:t>
            </a:r>
            <a:r>
              <a:rPr lang="ar-SA" sz="3600" b="1" dirty="0">
                <a:latin typeface="Traditional Arabic" panose="02020603050405020304" pitchFamily="18" charset="-78"/>
                <a:cs typeface="Traditional Arabic" panose="02020603050405020304" pitchFamily="18" charset="-78"/>
              </a:rPr>
              <a:t>من أشهر الركلات </a:t>
            </a:r>
            <a:r>
              <a:rPr lang="ar-SA" sz="3600" b="1" dirty="0" err="1">
                <a:latin typeface="Traditional Arabic" panose="02020603050405020304" pitchFamily="18" charset="-78"/>
                <a:cs typeface="Traditional Arabic" panose="02020603050405020304" pitchFamily="18" charset="-78"/>
              </a:rPr>
              <a:t>وأقواها</a:t>
            </a:r>
            <a:r>
              <a:rPr lang="ar-SA" sz="3600" b="1" dirty="0">
                <a:latin typeface="Traditional Arabic" panose="02020603050405020304" pitchFamily="18" charset="-78"/>
                <a:cs typeface="Traditional Arabic" panose="02020603050405020304" pitchFamily="18" charset="-78"/>
              </a:rPr>
              <a:t> </a:t>
            </a:r>
            <a:r>
              <a:rPr lang="ar-SA" b="1" dirty="0" smtClean="0"/>
              <a:t>.</a:t>
            </a:r>
          </a:p>
          <a:p>
            <a:pPr algn="r"/>
            <a:endParaRPr lang="en-US" dirty="0"/>
          </a:p>
          <a:p>
            <a:endParaRPr lang="ar-SA" dirty="0"/>
          </a:p>
        </p:txBody>
      </p:sp>
      <p:graphicFrame>
        <p:nvGraphicFramePr>
          <p:cNvPr id="2" name="Tableau 1"/>
          <p:cNvGraphicFramePr>
            <a:graphicFrameLocks noGrp="1"/>
          </p:cNvGraphicFramePr>
          <p:nvPr>
            <p:extLst>
              <p:ext uri="{D42A27DB-BD31-4B8C-83A1-F6EECF244321}">
                <p14:modId xmlns:p14="http://schemas.microsoft.com/office/powerpoint/2010/main" val="3342335304"/>
              </p:ext>
            </p:extLst>
          </p:nvPr>
        </p:nvGraphicFramePr>
        <p:xfrm>
          <a:off x="318655" y="965915"/>
          <a:ext cx="11554690" cy="5602912"/>
        </p:xfrm>
        <a:graphic>
          <a:graphicData uri="http://schemas.openxmlformats.org/drawingml/2006/table">
            <a:tbl>
              <a:tblPr rtl="1" firstRow="1" firstCol="1" lastRow="1" lastCol="1" bandRow="1" bandCol="1">
                <a:tableStyleId>{5C22544A-7EE6-4342-B048-85BDC9FD1C3A}</a:tableStyleId>
              </a:tblPr>
              <a:tblGrid>
                <a:gridCol w="3850660"/>
                <a:gridCol w="7704030"/>
              </a:tblGrid>
              <a:tr h="721007">
                <a:tc>
                  <a:txBody>
                    <a:bodyPr/>
                    <a:lstStyle/>
                    <a:p>
                      <a:pPr algn="r" rtl="1">
                        <a:spcAft>
                          <a:spcPts val="0"/>
                        </a:spcAft>
                      </a:pPr>
                      <a:r>
                        <a:rPr lang="ar-SA" sz="4000" b="1" dirty="0" err="1" smtClean="0">
                          <a:solidFill>
                            <a:schemeClr val="tx1"/>
                          </a:solidFill>
                          <a:effectLst/>
                          <a:latin typeface="Traditional Arabic" panose="02020603050405020304" pitchFamily="18" charset="-78"/>
                          <a:cs typeface="Traditional Arabic" panose="02020603050405020304" pitchFamily="18" charset="-78"/>
                        </a:rPr>
                        <a:t>إسم</a:t>
                      </a:r>
                      <a:r>
                        <a:rPr lang="ar-SA" sz="4000" b="1" dirty="0" smtClean="0">
                          <a:solidFill>
                            <a:schemeClr val="tx1"/>
                          </a:solidFill>
                          <a:effectLst/>
                          <a:latin typeface="Traditional Arabic" panose="02020603050405020304" pitchFamily="18" charset="-78"/>
                          <a:cs typeface="Traditional Arabic" panose="02020603050405020304" pitchFamily="18" charset="-78"/>
                        </a:rPr>
                        <a:t> </a:t>
                      </a:r>
                      <a:r>
                        <a:rPr lang="ar-SA" sz="4000" b="1" dirty="0">
                          <a:solidFill>
                            <a:schemeClr val="tx1"/>
                          </a:solidFill>
                          <a:effectLst/>
                          <a:latin typeface="Traditional Arabic" panose="02020603050405020304" pitchFamily="18" charset="-78"/>
                          <a:cs typeface="Traditional Arabic" panose="02020603050405020304" pitchFamily="18" charset="-78"/>
                        </a:rPr>
                        <a:t>التقنية</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r" rtl="1">
                        <a:spcAft>
                          <a:spcPts val="0"/>
                        </a:spcAft>
                      </a:pPr>
                      <a:r>
                        <a:rPr lang="ar-SA" sz="4000" b="1" dirty="0">
                          <a:solidFill>
                            <a:schemeClr val="tx1"/>
                          </a:solidFill>
                          <a:effectLst/>
                          <a:latin typeface="Traditional Arabic" panose="02020603050405020304" pitchFamily="18" charset="-78"/>
                          <a:cs typeface="Traditional Arabic" panose="02020603050405020304" pitchFamily="18" charset="-78"/>
                        </a:rPr>
                        <a:t>الشرح</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1276876">
                <a:tc>
                  <a:txBody>
                    <a:bodyPr/>
                    <a:lstStyle/>
                    <a:p>
                      <a:pPr algn="r" rtl="1">
                        <a:spcAft>
                          <a:spcPts val="0"/>
                        </a:spcAft>
                      </a:pPr>
                      <a:r>
                        <a:rPr lang="ar-SA" sz="4000" b="1" dirty="0">
                          <a:solidFill>
                            <a:schemeClr val="tx1"/>
                          </a:solidFill>
                          <a:effectLst/>
                          <a:latin typeface="Traditional Arabic" panose="02020603050405020304" pitchFamily="18" charset="-78"/>
                          <a:cs typeface="Traditional Arabic" panose="02020603050405020304" pitchFamily="18" charset="-78"/>
                        </a:rPr>
                        <a:t>ماي جيري</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r" rtl="1">
                        <a:spcAft>
                          <a:spcPts val="0"/>
                        </a:spcAft>
                      </a:pPr>
                      <a:r>
                        <a:rPr lang="ar-SA" sz="4000" b="1">
                          <a:solidFill>
                            <a:schemeClr val="tx1"/>
                          </a:solidFill>
                          <a:effectLst/>
                          <a:latin typeface="Traditional Arabic" panose="02020603050405020304" pitchFamily="18" charset="-78"/>
                          <a:cs typeface="Traditional Arabic" panose="02020603050405020304" pitchFamily="18" charset="-78"/>
                        </a:rPr>
                        <a:t>تتم بدفع الحوض إلى الأمام وهي قويه جداً وتوجه إلى المعدة </a:t>
                      </a:r>
                      <a:endParaRPr lang="en-US" sz="3600" b="1">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1442011">
                <a:tc>
                  <a:txBody>
                    <a:bodyPr/>
                    <a:lstStyle/>
                    <a:p>
                      <a:pPr algn="r" rtl="1">
                        <a:spcAft>
                          <a:spcPts val="0"/>
                        </a:spcAft>
                      </a:pPr>
                      <a:r>
                        <a:rPr lang="ar-SA" sz="4000" b="1" dirty="0" err="1">
                          <a:solidFill>
                            <a:schemeClr val="tx1"/>
                          </a:solidFill>
                          <a:effectLst/>
                          <a:latin typeface="Traditional Arabic" panose="02020603050405020304" pitchFamily="18" charset="-78"/>
                          <a:cs typeface="Traditional Arabic" panose="02020603050405020304" pitchFamily="18" charset="-78"/>
                        </a:rPr>
                        <a:t>كيزامي</a:t>
                      </a:r>
                      <a:r>
                        <a:rPr lang="ar-SA" sz="4000" b="1" dirty="0">
                          <a:solidFill>
                            <a:schemeClr val="tx1"/>
                          </a:solidFill>
                          <a:effectLst/>
                          <a:latin typeface="Traditional Arabic" panose="02020603050405020304" pitchFamily="18" charset="-78"/>
                          <a:cs typeface="Traditional Arabic" panose="02020603050405020304" pitchFamily="18" charset="-78"/>
                        </a:rPr>
                        <a:t> جيري</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r" rtl="1">
                        <a:spcAft>
                          <a:spcPts val="0"/>
                        </a:spcAft>
                      </a:pPr>
                      <a:r>
                        <a:rPr lang="ar-SA" sz="4000" b="1" dirty="0">
                          <a:solidFill>
                            <a:schemeClr val="tx1"/>
                          </a:solidFill>
                          <a:effectLst/>
                          <a:latin typeface="Traditional Arabic" panose="02020603050405020304" pitchFamily="18" charset="-78"/>
                          <a:cs typeface="Traditional Arabic" panose="02020603050405020304" pitchFamily="18" charset="-78"/>
                        </a:rPr>
                        <a:t>ركله أمامية بالقدم الأمامية وهي للجسم القريب وهي لإيقاف هجوم الخصم</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721007">
                <a:tc>
                  <a:txBody>
                    <a:bodyPr/>
                    <a:lstStyle/>
                    <a:p>
                      <a:pPr algn="r" rtl="1">
                        <a:spcAft>
                          <a:spcPts val="0"/>
                        </a:spcAft>
                      </a:pPr>
                      <a:r>
                        <a:rPr lang="ar-SA" sz="4000" b="1" dirty="0">
                          <a:solidFill>
                            <a:schemeClr val="tx1"/>
                          </a:solidFill>
                          <a:effectLst/>
                          <a:latin typeface="Traditional Arabic" panose="02020603050405020304" pitchFamily="18" charset="-78"/>
                          <a:cs typeface="Traditional Arabic" panose="02020603050405020304" pitchFamily="18" charset="-78"/>
                        </a:rPr>
                        <a:t>ماي </a:t>
                      </a:r>
                      <a:r>
                        <a:rPr lang="ar-SA" sz="4000" b="1" dirty="0" err="1">
                          <a:solidFill>
                            <a:schemeClr val="tx1"/>
                          </a:solidFill>
                          <a:effectLst/>
                          <a:latin typeface="Traditional Arabic" panose="02020603050405020304" pitchFamily="18" charset="-78"/>
                          <a:cs typeface="Traditional Arabic" panose="02020603050405020304" pitchFamily="18" charset="-78"/>
                        </a:rPr>
                        <a:t>كيكومي</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r" rtl="1">
                        <a:spcAft>
                          <a:spcPts val="0"/>
                        </a:spcAft>
                      </a:pPr>
                      <a:r>
                        <a:rPr lang="ar-SA" sz="4000" b="1">
                          <a:solidFill>
                            <a:schemeClr val="tx1"/>
                          </a:solidFill>
                          <a:effectLst/>
                          <a:latin typeface="Traditional Arabic" panose="02020603050405020304" pitchFamily="18" charset="-78"/>
                          <a:cs typeface="Traditional Arabic" panose="02020603050405020304" pitchFamily="18" charset="-78"/>
                        </a:rPr>
                        <a:t>ركله أمامية صغيره وتوجه إلى الركبة أو الفخذين </a:t>
                      </a:r>
                      <a:endParaRPr lang="en-US" sz="3600" b="1">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1442011">
                <a:tc>
                  <a:txBody>
                    <a:bodyPr/>
                    <a:lstStyle/>
                    <a:p>
                      <a:pPr algn="r" rtl="1">
                        <a:spcAft>
                          <a:spcPts val="0"/>
                        </a:spcAft>
                      </a:pPr>
                      <a:r>
                        <a:rPr lang="ar-SA" sz="4000" b="1" dirty="0" smtClean="0">
                          <a:solidFill>
                            <a:schemeClr val="tx1"/>
                          </a:solidFill>
                          <a:effectLst/>
                          <a:latin typeface="Traditional Arabic" panose="02020603050405020304" pitchFamily="18" charset="-78"/>
                          <a:cs typeface="Traditional Arabic" panose="02020603050405020304" pitchFamily="18" charset="-78"/>
                        </a:rPr>
                        <a:t>ماي توبي جيري</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r" rtl="1">
                        <a:spcAft>
                          <a:spcPts val="0"/>
                        </a:spcAft>
                      </a:pPr>
                      <a:r>
                        <a:rPr lang="ar-SA" sz="4000" b="1" dirty="0">
                          <a:solidFill>
                            <a:schemeClr val="tx1"/>
                          </a:solidFill>
                          <a:effectLst/>
                          <a:latin typeface="Traditional Arabic" panose="02020603050405020304" pitchFamily="18" charset="-78"/>
                          <a:cs typeface="Traditional Arabic" panose="02020603050405020304" pitchFamily="18" charset="-78"/>
                        </a:rPr>
                        <a:t>ركله أمامية مع القفز وهي تضرب بالرجلين الرجل الأولى تضرب ثم تلاحقها الرجل الثانية ثم النزول </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bl>
          </a:graphicData>
        </a:graphic>
      </p:graphicFrame>
    </p:spTree>
    <p:extLst>
      <p:ext uri="{BB962C8B-B14F-4D97-AF65-F5344CB8AC3E}">
        <p14:creationId xmlns:p14="http://schemas.microsoft.com/office/powerpoint/2010/main" val="23859044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54546" y="154546"/>
            <a:ext cx="11874322" cy="6516710"/>
          </a:xfrm>
          <a:solidFill>
            <a:srgbClr val="92D050"/>
          </a:solidFill>
          <a:ln w="76200">
            <a:solidFill>
              <a:srgbClr val="00B050"/>
            </a:solidFill>
            <a:prstDash val="lgDashDotDot"/>
          </a:ln>
        </p:spPr>
        <p:txBody>
          <a:bodyPr/>
          <a:lstStyle/>
          <a:p>
            <a:r>
              <a:rPr lang="ar-SA" sz="3600" b="1" u="sng" dirty="0">
                <a:solidFill>
                  <a:srgbClr val="FF0000"/>
                </a:solidFill>
                <a:latin typeface="Traditional Arabic" panose="02020603050405020304" pitchFamily="18" charset="-78"/>
                <a:cs typeface="Traditional Arabic" panose="02020603050405020304" pitchFamily="18" charset="-78"/>
              </a:rPr>
              <a:t>الركلات الجانبية(الدائرية</a:t>
            </a:r>
            <a:r>
              <a:rPr lang="ar-SA" sz="3600" b="1" u="sng" dirty="0" smtClean="0">
                <a:solidFill>
                  <a:srgbClr val="FF0000"/>
                </a:solidFill>
                <a:latin typeface="Traditional Arabic" panose="02020603050405020304" pitchFamily="18" charset="-78"/>
                <a:cs typeface="Traditional Arabic" panose="02020603050405020304" pitchFamily="18" charset="-78"/>
              </a:rPr>
              <a:t>):</a:t>
            </a:r>
            <a:endParaRPr lang="en-US" sz="3600" u="sng" dirty="0">
              <a:solidFill>
                <a:srgbClr val="FF0000"/>
              </a:solidFill>
              <a:latin typeface="Traditional Arabic" panose="02020603050405020304" pitchFamily="18" charset="-78"/>
              <a:cs typeface="Traditional Arabic" panose="02020603050405020304" pitchFamily="18" charset="-78"/>
            </a:endParaRPr>
          </a:p>
          <a:p>
            <a:endParaRPr lang="ar-SA" dirty="0"/>
          </a:p>
        </p:txBody>
      </p:sp>
      <p:graphicFrame>
        <p:nvGraphicFramePr>
          <p:cNvPr id="2" name="Tableau 1"/>
          <p:cNvGraphicFramePr>
            <a:graphicFrameLocks noGrp="1"/>
          </p:cNvGraphicFramePr>
          <p:nvPr>
            <p:extLst/>
          </p:nvPr>
        </p:nvGraphicFramePr>
        <p:xfrm>
          <a:off x="328216" y="817412"/>
          <a:ext cx="11526981" cy="5638806"/>
        </p:xfrm>
        <a:graphic>
          <a:graphicData uri="http://schemas.openxmlformats.org/drawingml/2006/table">
            <a:tbl>
              <a:tblPr rtl="1" firstRow="1" firstCol="1" lastRow="1" lastCol="1" bandRow="1" bandCol="1">
                <a:tableStyleId>{5C22544A-7EE6-4342-B048-85BDC9FD1C3A}</a:tableStyleId>
              </a:tblPr>
              <a:tblGrid>
                <a:gridCol w="3841426"/>
                <a:gridCol w="7685555"/>
              </a:tblGrid>
              <a:tr h="939801">
                <a:tc>
                  <a:txBody>
                    <a:bodyPr/>
                    <a:lstStyle/>
                    <a:p>
                      <a:pPr algn="r" rtl="1">
                        <a:spcAft>
                          <a:spcPts val="0"/>
                        </a:spcAft>
                      </a:pPr>
                      <a:r>
                        <a:rPr lang="ar-SA" sz="4400" dirty="0">
                          <a:solidFill>
                            <a:schemeClr val="tx1"/>
                          </a:solidFill>
                          <a:effectLst/>
                          <a:latin typeface="Traditional Arabic" panose="02020603050405020304" pitchFamily="18" charset="-78"/>
                          <a:cs typeface="Traditional Arabic" panose="02020603050405020304" pitchFamily="18" charset="-78"/>
                        </a:rPr>
                        <a:t>أسم التقنية</a:t>
                      </a:r>
                      <a:endParaRPr lang="en-US" sz="4000"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r" rtl="1">
                        <a:spcAft>
                          <a:spcPts val="0"/>
                        </a:spcAft>
                      </a:pPr>
                      <a:r>
                        <a:rPr lang="ar-SA" sz="4400">
                          <a:solidFill>
                            <a:schemeClr val="tx1"/>
                          </a:solidFill>
                          <a:effectLst/>
                          <a:latin typeface="Traditional Arabic" panose="02020603050405020304" pitchFamily="18" charset="-78"/>
                          <a:cs typeface="Traditional Arabic" panose="02020603050405020304" pitchFamily="18" charset="-78"/>
                        </a:rPr>
                        <a:t>الشرح</a:t>
                      </a:r>
                      <a:endParaRPr lang="en-US" sz="400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939801">
                <a:tc>
                  <a:txBody>
                    <a:bodyPr/>
                    <a:lstStyle/>
                    <a:p>
                      <a:pPr algn="r" rtl="1">
                        <a:spcAft>
                          <a:spcPts val="0"/>
                        </a:spcAft>
                      </a:pPr>
                      <a:r>
                        <a:rPr lang="ar-SA" sz="4400" dirty="0">
                          <a:solidFill>
                            <a:schemeClr val="tx1"/>
                          </a:solidFill>
                          <a:effectLst/>
                          <a:latin typeface="Traditional Arabic" panose="02020603050405020304" pitchFamily="18" charset="-78"/>
                          <a:cs typeface="Traditional Arabic" panose="02020603050405020304" pitchFamily="18" charset="-78"/>
                        </a:rPr>
                        <a:t>مواشي جيري</a:t>
                      </a:r>
                      <a:endParaRPr lang="en-US" sz="4000"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r" rtl="1">
                        <a:spcAft>
                          <a:spcPts val="0"/>
                        </a:spcAft>
                      </a:pPr>
                      <a:r>
                        <a:rPr lang="ar-SA" sz="4400">
                          <a:solidFill>
                            <a:schemeClr val="tx1"/>
                          </a:solidFill>
                          <a:effectLst/>
                          <a:latin typeface="Traditional Arabic" panose="02020603050405020304" pitchFamily="18" charset="-78"/>
                          <a:cs typeface="Traditional Arabic" panose="02020603050405020304" pitchFamily="18" charset="-78"/>
                        </a:rPr>
                        <a:t>ركله نصف دائرية وتوجه إلى الوجه </a:t>
                      </a:r>
                      <a:endParaRPr lang="en-US" sz="400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939801">
                <a:tc>
                  <a:txBody>
                    <a:bodyPr/>
                    <a:lstStyle/>
                    <a:p>
                      <a:pPr algn="r" rtl="1">
                        <a:spcAft>
                          <a:spcPts val="0"/>
                        </a:spcAft>
                      </a:pPr>
                      <a:r>
                        <a:rPr lang="ar-SA" sz="4400" dirty="0" err="1" smtClean="0">
                          <a:solidFill>
                            <a:schemeClr val="tx1"/>
                          </a:solidFill>
                          <a:effectLst/>
                          <a:latin typeface="Traditional Arabic" panose="02020603050405020304" pitchFamily="18" charset="-78"/>
                          <a:cs typeface="Traditional Arabic" panose="02020603050405020304" pitchFamily="18" charset="-78"/>
                        </a:rPr>
                        <a:t>ميكاتسوكي</a:t>
                      </a:r>
                      <a:r>
                        <a:rPr lang="ar-SA" sz="4400" dirty="0" smtClean="0">
                          <a:solidFill>
                            <a:schemeClr val="tx1"/>
                          </a:solidFill>
                          <a:effectLst/>
                          <a:latin typeface="Traditional Arabic" panose="02020603050405020304" pitchFamily="18" charset="-78"/>
                          <a:cs typeface="Traditional Arabic" panose="02020603050405020304" pitchFamily="18" charset="-78"/>
                        </a:rPr>
                        <a:t> </a:t>
                      </a:r>
                      <a:r>
                        <a:rPr lang="ar-SA" sz="4400" dirty="0">
                          <a:solidFill>
                            <a:schemeClr val="tx1"/>
                          </a:solidFill>
                          <a:effectLst/>
                          <a:latin typeface="Traditional Arabic" panose="02020603050405020304" pitchFamily="18" charset="-78"/>
                          <a:cs typeface="Traditional Arabic" panose="02020603050405020304" pitchFamily="18" charset="-78"/>
                        </a:rPr>
                        <a:t>جيري</a:t>
                      </a:r>
                      <a:endParaRPr lang="en-US" sz="4000"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r" rtl="1">
                        <a:spcAft>
                          <a:spcPts val="0"/>
                        </a:spcAft>
                      </a:pPr>
                      <a:r>
                        <a:rPr lang="ar-SA" sz="4400" dirty="0">
                          <a:solidFill>
                            <a:schemeClr val="tx1"/>
                          </a:solidFill>
                          <a:effectLst/>
                          <a:latin typeface="Traditional Arabic" panose="02020603050405020304" pitchFamily="18" charset="-78"/>
                          <a:cs typeface="Traditional Arabic" panose="02020603050405020304" pitchFamily="18" charset="-78"/>
                        </a:rPr>
                        <a:t>الركلة الهلالية وهي توجه إلى البطن ببطن القدم </a:t>
                      </a:r>
                      <a:endParaRPr lang="en-US" sz="4000"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939801">
                <a:tc>
                  <a:txBody>
                    <a:bodyPr/>
                    <a:lstStyle/>
                    <a:p>
                      <a:pPr algn="r" rtl="1">
                        <a:spcAft>
                          <a:spcPts val="0"/>
                        </a:spcAft>
                      </a:pPr>
                      <a:r>
                        <a:rPr lang="ar-SA" sz="4400" dirty="0">
                          <a:solidFill>
                            <a:schemeClr val="tx1"/>
                          </a:solidFill>
                          <a:effectLst/>
                          <a:latin typeface="Traditional Arabic" panose="02020603050405020304" pitchFamily="18" charset="-78"/>
                          <a:cs typeface="Traditional Arabic" panose="02020603050405020304" pitchFamily="18" charset="-78"/>
                        </a:rPr>
                        <a:t>كزامي مواشي</a:t>
                      </a:r>
                      <a:endParaRPr lang="en-US" sz="4000"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r" rtl="1">
                        <a:spcAft>
                          <a:spcPts val="0"/>
                        </a:spcAft>
                      </a:pPr>
                      <a:r>
                        <a:rPr lang="ar-SA" sz="4400">
                          <a:solidFill>
                            <a:schemeClr val="tx1"/>
                          </a:solidFill>
                          <a:effectLst/>
                          <a:latin typeface="Traditional Arabic" panose="02020603050405020304" pitchFamily="18" charset="-78"/>
                          <a:cs typeface="Traditional Arabic" panose="02020603050405020304" pitchFamily="18" charset="-78"/>
                        </a:rPr>
                        <a:t>وهي ضربه نصف دائرية بالقدم الأمامية </a:t>
                      </a:r>
                      <a:endParaRPr lang="en-US" sz="400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939801">
                <a:tc>
                  <a:txBody>
                    <a:bodyPr/>
                    <a:lstStyle/>
                    <a:p>
                      <a:pPr algn="r" rtl="1">
                        <a:spcAft>
                          <a:spcPts val="0"/>
                        </a:spcAft>
                      </a:pPr>
                      <a:r>
                        <a:rPr lang="ar-SA" sz="4400" dirty="0" smtClean="0">
                          <a:solidFill>
                            <a:schemeClr val="tx1"/>
                          </a:solidFill>
                          <a:effectLst/>
                          <a:latin typeface="Traditional Arabic" panose="02020603050405020304" pitchFamily="18" charset="-78"/>
                          <a:cs typeface="Traditional Arabic" panose="02020603050405020304" pitchFamily="18" charset="-78"/>
                        </a:rPr>
                        <a:t>مواشي توبي جيري</a:t>
                      </a:r>
                      <a:endParaRPr lang="en-US" sz="4000"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r" rtl="1">
                        <a:spcAft>
                          <a:spcPts val="0"/>
                        </a:spcAft>
                      </a:pPr>
                      <a:r>
                        <a:rPr lang="ar-SA" sz="4400">
                          <a:solidFill>
                            <a:schemeClr val="tx1"/>
                          </a:solidFill>
                          <a:effectLst/>
                          <a:latin typeface="Traditional Arabic" panose="02020603050405020304" pitchFamily="18" charset="-78"/>
                          <a:cs typeface="Traditional Arabic" panose="02020603050405020304" pitchFamily="18" charset="-78"/>
                        </a:rPr>
                        <a:t>ركله نصف دائرية مع القفز </a:t>
                      </a:r>
                      <a:endParaRPr lang="en-US" sz="400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939801">
                <a:tc>
                  <a:txBody>
                    <a:bodyPr/>
                    <a:lstStyle/>
                    <a:p>
                      <a:pPr algn="r" rtl="1">
                        <a:spcAft>
                          <a:spcPts val="0"/>
                        </a:spcAft>
                      </a:pPr>
                      <a:r>
                        <a:rPr lang="ar-SA" sz="4400" dirty="0" err="1">
                          <a:solidFill>
                            <a:schemeClr val="tx1"/>
                          </a:solidFill>
                          <a:effectLst/>
                          <a:latin typeface="Traditional Arabic" panose="02020603050405020304" pitchFamily="18" charset="-78"/>
                          <a:cs typeface="Traditional Arabic" panose="02020603050405020304" pitchFamily="18" charset="-78"/>
                        </a:rPr>
                        <a:t>اورا</a:t>
                      </a:r>
                      <a:r>
                        <a:rPr lang="ar-SA" sz="4400" dirty="0">
                          <a:solidFill>
                            <a:schemeClr val="tx1"/>
                          </a:solidFill>
                          <a:effectLst/>
                          <a:latin typeface="Traditional Arabic" panose="02020603050405020304" pitchFamily="18" charset="-78"/>
                          <a:cs typeface="Traditional Arabic" panose="02020603050405020304" pitchFamily="18" charset="-78"/>
                        </a:rPr>
                        <a:t> مواشي</a:t>
                      </a:r>
                      <a:endParaRPr lang="en-US" sz="4000"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r" rtl="1">
                        <a:spcAft>
                          <a:spcPts val="0"/>
                        </a:spcAft>
                      </a:pPr>
                      <a:r>
                        <a:rPr lang="ar-SA" sz="4400" dirty="0">
                          <a:solidFill>
                            <a:schemeClr val="tx1"/>
                          </a:solidFill>
                          <a:effectLst/>
                          <a:latin typeface="Traditional Arabic" panose="02020603050405020304" pitchFamily="18" charset="-78"/>
                          <a:cs typeface="Traditional Arabic" panose="02020603050405020304" pitchFamily="18" charset="-78"/>
                        </a:rPr>
                        <a:t>ركله دائرية بباطن القدم </a:t>
                      </a:r>
                      <a:endParaRPr lang="en-US" sz="4000"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bl>
          </a:graphicData>
        </a:graphic>
      </p:graphicFrame>
    </p:spTree>
    <p:extLst>
      <p:ext uri="{BB962C8B-B14F-4D97-AF65-F5344CB8AC3E}">
        <p14:creationId xmlns:p14="http://schemas.microsoft.com/office/powerpoint/2010/main" val="4659176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54546" y="154546"/>
            <a:ext cx="11874322" cy="6516710"/>
          </a:xfrm>
          <a:solidFill>
            <a:srgbClr val="92D050"/>
          </a:solidFill>
          <a:ln w="76200">
            <a:solidFill>
              <a:srgbClr val="00B050"/>
            </a:solidFill>
            <a:prstDash val="lgDashDotDot"/>
          </a:ln>
        </p:spPr>
        <p:txBody>
          <a:bodyPr/>
          <a:lstStyle/>
          <a:p>
            <a:r>
              <a:rPr lang="ar-SA" sz="4400" b="1" u="sng" dirty="0">
                <a:solidFill>
                  <a:srgbClr val="FF0000"/>
                </a:solidFill>
                <a:latin typeface="Traditional Arabic" panose="02020603050405020304" pitchFamily="18" charset="-78"/>
                <a:cs typeface="Traditional Arabic" panose="02020603050405020304" pitchFamily="18" charset="-78"/>
              </a:rPr>
              <a:t>الركلات </a:t>
            </a:r>
            <a:r>
              <a:rPr lang="ar-SA" sz="4400" b="1" u="sng" dirty="0" smtClean="0">
                <a:solidFill>
                  <a:srgbClr val="FF0000"/>
                </a:solidFill>
                <a:latin typeface="Traditional Arabic" panose="02020603050405020304" pitchFamily="18" charset="-78"/>
                <a:cs typeface="Traditional Arabic" panose="02020603050405020304" pitchFamily="18" charset="-78"/>
              </a:rPr>
              <a:t>الجانبية (</a:t>
            </a:r>
            <a:r>
              <a:rPr lang="ar-SA" sz="4400" b="1" u="sng" dirty="0">
                <a:solidFill>
                  <a:srgbClr val="FF0000"/>
                </a:solidFill>
                <a:latin typeface="Traditional Arabic" panose="02020603050405020304" pitchFamily="18" charset="-78"/>
                <a:cs typeface="Traditional Arabic" panose="02020603050405020304" pitchFamily="18" charset="-78"/>
              </a:rPr>
              <a:t>يوكو):</a:t>
            </a:r>
            <a:endParaRPr lang="en-US" sz="4400" u="sng" dirty="0">
              <a:solidFill>
                <a:srgbClr val="FF0000"/>
              </a:solidFill>
              <a:latin typeface="Traditional Arabic" panose="02020603050405020304" pitchFamily="18" charset="-78"/>
              <a:cs typeface="Traditional Arabic" panose="02020603050405020304" pitchFamily="18" charset="-78"/>
            </a:endParaRPr>
          </a:p>
          <a:p>
            <a:endParaRPr lang="ar-SA" dirty="0"/>
          </a:p>
        </p:txBody>
      </p:sp>
      <p:graphicFrame>
        <p:nvGraphicFramePr>
          <p:cNvPr id="2" name="Tableau 1"/>
          <p:cNvGraphicFramePr>
            <a:graphicFrameLocks noGrp="1"/>
          </p:cNvGraphicFramePr>
          <p:nvPr>
            <p:extLst/>
          </p:nvPr>
        </p:nvGraphicFramePr>
        <p:xfrm>
          <a:off x="415636" y="1052943"/>
          <a:ext cx="11443855" cy="5375565"/>
        </p:xfrm>
        <a:graphic>
          <a:graphicData uri="http://schemas.openxmlformats.org/drawingml/2006/table">
            <a:tbl>
              <a:tblPr rtl="1" firstRow="1" firstCol="1" lastRow="1" lastCol="1" bandRow="1" bandCol="1">
                <a:tableStyleId>{5C22544A-7EE6-4342-B048-85BDC9FD1C3A}</a:tableStyleId>
              </a:tblPr>
              <a:tblGrid>
                <a:gridCol w="3563952"/>
                <a:gridCol w="7879903"/>
              </a:tblGrid>
              <a:tr h="1075113">
                <a:tc>
                  <a:txBody>
                    <a:bodyPr/>
                    <a:lstStyle/>
                    <a:p>
                      <a:pPr algn="ctr" rtl="1">
                        <a:spcAft>
                          <a:spcPts val="0"/>
                        </a:spcAft>
                      </a:pPr>
                      <a:r>
                        <a:rPr lang="ar-SA" sz="4000" b="1" dirty="0" err="1" smtClean="0">
                          <a:solidFill>
                            <a:schemeClr val="tx1"/>
                          </a:solidFill>
                          <a:effectLst/>
                          <a:latin typeface="Traditional Arabic" panose="02020603050405020304" pitchFamily="18" charset="-78"/>
                          <a:cs typeface="Traditional Arabic" panose="02020603050405020304" pitchFamily="18" charset="-78"/>
                        </a:rPr>
                        <a:t>إسم</a:t>
                      </a:r>
                      <a:r>
                        <a:rPr lang="ar-SA" sz="4000" b="1" dirty="0" smtClean="0">
                          <a:solidFill>
                            <a:schemeClr val="tx1"/>
                          </a:solidFill>
                          <a:effectLst/>
                          <a:latin typeface="Traditional Arabic" panose="02020603050405020304" pitchFamily="18" charset="-78"/>
                          <a:cs typeface="Traditional Arabic" panose="02020603050405020304" pitchFamily="18" charset="-78"/>
                        </a:rPr>
                        <a:t> </a:t>
                      </a:r>
                      <a:r>
                        <a:rPr lang="ar-SA" sz="4000" b="1" dirty="0">
                          <a:solidFill>
                            <a:schemeClr val="tx1"/>
                          </a:solidFill>
                          <a:effectLst/>
                          <a:latin typeface="Traditional Arabic" panose="02020603050405020304" pitchFamily="18" charset="-78"/>
                          <a:cs typeface="Traditional Arabic" panose="02020603050405020304" pitchFamily="18" charset="-78"/>
                        </a:rPr>
                        <a:t>التقنية</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ctr" rtl="1">
                        <a:spcAft>
                          <a:spcPts val="0"/>
                        </a:spcAft>
                      </a:pPr>
                      <a:r>
                        <a:rPr lang="ar-SA" sz="4000" b="1" dirty="0">
                          <a:solidFill>
                            <a:schemeClr val="tx1"/>
                          </a:solidFill>
                          <a:effectLst/>
                          <a:latin typeface="Traditional Arabic" panose="02020603050405020304" pitchFamily="18" charset="-78"/>
                          <a:cs typeface="Traditional Arabic" panose="02020603050405020304" pitchFamily="18" charset="-78"/>
                        </a:rPr>
                        <a:t>الشرح</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1075113">
                <a:tc>
                  <a:txBody>
                    <a:bodyPr/>
                    <a:lstStyle/>
                    <a:p>
                      <a:pPr algn="ctr" rtl="1">
                        <a:spcAft>
                          <a:spcPts val="0"/>
                        </a:spcAft>
                      </a:pPr>
                      <a:r>
                        <a:rPr lang="ar-SA" sz="4000" b="1" dirty="0">
                          <a:solidFill>
                            <a:schemeClr val="tx1"/>
                          </a:solidFill>
                          <a:effectLst/>
                          <a:latin typeface="Traditional Arabic" panose="02020603050405020304" pitchFamily="18" charset="-78"/>
                          <a:cs typeface="Traditional Arabic" panose="02020603050405020304" pitchFamily="18" charset="-78"/>
                        </a:rPr>
                        <a:t>يوكو جيري </a:t>
                      </a:r>
                      <a:r>
                        <a:rPr lang="ar-SA" sz="4000" b="1" dirty="0" err="1">
                          <a:solidFill>
                            <a:schemeClr val="tx1"/>
                          </a:solidFill>
                          <a:effectLst/>
                          <a:latin typeface="Traditional Arabic" panose="02020603050405020304" pitchFamily="18" charset="-78"/>
                          <a:cs typeface="Traditional Arabic" panose="02020603050405020304" pitchFamily="18" charset="-78"/>
                        </a:rPr>
                        <a:t>كياجي</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ctr" rtl="1">
                        <a:spcAft>
                          <a:spcPts val="0"/>
                        </a:spcAft>
                      </a:pPr>
                      <a:r>
                        <a:rPr lang="ar-SA" sz="4000" b="1" dirty="0" smtClean="0">
                          <a:solidFill>
                            <a:schemeClr val="tx1"/>
                          </a:solidFill>
                          <a:effectLst/>
                          <a:latin typeface="Traditional Arabic" panose="02020603050405020304" pitchFamily="18" charset="-78"/>
                          <a:cs typeface="Traditional Arabic" panose="02020603050405020304" pitchFamily="18" charset="-78"/>
                        </a:rPr>
                        <a:t>ركله </a:t>
                      </a:r>
                      <a:r>
                        <a:rPr lang="ar-SA" sz="4000" b="1" dirty="0">
                          <a:solidFill>
                            <a:schemeClr val="tx1"/>
                          </a:solidFill>
                          <a:effectLst/>
                          <a:latin typeface="Traditional Arabic" panose="02020603050405020304" pitchFamily="18" charset="-78"/>
                          <a:cs typeface="Traditional Arabic" panose="02020603050405020304" pitchFamily="18" charset="-78"/>
                        </a:rPr>
                        <a:t>جانبيه خاطفه وتوجه إلى الوجه أو العنق </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1075113">
                <a:tc>
                  <a:txBody>
                    <a:bodyPr/>
                    <a:lstStyle/>
                    <a:p>
                      <a:pPr algn="ctr" rtl="1">
                        <a:spcAft>
                          <a:spcPts val="0"/>
                        </a:spcAft>
                      </a:pPr>
                      <a:r>
                        <a:rPr lang="ar-SA" sz="4000" b="1" dirty="0">
                          <a:solidFill>
                            <a:schemeClr val="tx1"/>
                          </a:solidFill>
                          <a:effectLst/>
                          <a:latin typeface="Traditional Arabic" panose="02020603050405020304" pitchFamily="18" charset="-78"/>
                          <a:cs typeface="Traditional Arabic" panose="02020603050405020304" pitchFamily="18" charset="-78"/>
                        </a:rPr>
                        <a:t>يوكو جيري </a:t>
                      </a:r>
                      <a:r>
                        <a:rPr lang="ar-SA" sz="4000" b="1" dirty="0" err="1">
                          <a:solidFill>
                            <a:schemeClr val="tx1"/>
                          </a:solidFill>
                          <a:effectLst/>
                          <a:latin typeface="Traditional Arabic" panose="02020603050405020304" pitchFamily="18" charset="-78"/>
                          <a:cs typeface="Traditional Arabic" panose="02020603050405020304" pitchFamily="18" charset="-78"/>
                        </a:rPr>
                        <a:t>كيكومي</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ctr" rtl="1">
                        <a:spcAft>
                          <a:spcPts val="0"/>
                        </a:spcAft>
                      </a:pPr>
                      <a:r>
                        <a:rPr lang="ar-SA" sz="4000" b="1" dirty="0">
                          <a:solidFill>
                            <a:schemeClr val="tx1"/>
                          </a:solidFill>
                          <a:effectLst/>
                          <a:latin typeface="Traditional Arabic" panose="02020603050405020304" pitchFamily="18" charset="-78"/>
                          <a:cs typeface="Traditional Arabic" panose="02020603050405020304" pitchFamily="18" charset="-78"/>
                        </a:rPr>
                        <a:t>ركله جانبيه قويه وتوجه إلى البطن </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1075113">
                <a:tc>
                  <a:txBody>
                    <a:bodyPr/>
                    <a:lstStyle/>
                    <a:p>
                      <a:pPr algn="ctr" rtl="1">
                        <a:spcAft>
                          <a:spcPts val="0"/>
                        </a:spcAft>
                      </a:pPr>
                      <a:r>
                        <a:rPr lang="ar-SA" sz="4000" b="1" dirty="0">
                          <a:solidFill>
                            <a:schemeClr val="tx1"/>
                          </a:solidFill>
                          <a:effectLst/>
                          <a:latin typeface="Traditional Arabic" panose="02020603050405020304" pitchFamily="18" charset="-78"/>
                          <a:cs typeface="Traditional Arabic" panose="02020603050405020304" pitchFamily="18" charset="-78"/>
                        </a:rPr>
                        <a:t>فومي جيري</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ctr" rtl="1">
                        <a:spcAft>
                          <a:spcPts val="0"/>
                        </a:spcAft>
                      </a:pPr>
                      <a:r>
                        <a:rPr lang="ar-SA" sz="4000" b="1" dirty="0">
                          <a:solidFill>
                            <a:schemeClr val="tx1"/>
                          </a:solidFill>
                          <a:effectLst/>
                          <a:latin typeface="Traditional Arabic" panose="02020603050405020304" pitchFamily="18" charset="-78"/>
                          <a:cs typeface="Traditional Arabic" panose="02020603050405020304" pitchFamily="18" charset="-78"/>
                        </a:rPr>
                        <a:t>ركله جانبيه وتوجه إلى الركبة </a:t>
                      </a:r>
                      <a:endParaRPr lang="en-US" sz="36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1075113">
                <a:tc>
                  <a:txBody>
                    <a:bodyPr/>
                    <a:lstStyle/>
                    <a:p>
                      <a:pPr algn="ctr" rtl="1">
                        <a:spcAft>
                          <a:spcPts val="0"/>
                        </a:spcAft>
                      </a:pPr>
                      <a:r>
                        <a:rPr lang="ar-SA" sz="4000" dirty="0" smtClean="0">
                          <a:solidFill>
                            <a:schemeClr val="tx1"/>
                          </a:solidFill>
                          <a:effectLst/>
                          <a:latin typeface="Traditional Arabic" panose="02020603050405020304" pitchFamily="18" charset="-78"/>
                          <a:cs typeface="Traditional Arabic" panose="02020603050405020304" pitchFamily="18" charset="-78"/>
                        </a:rPr>
                        <a:t>يوكو توبي جيري</a:t>
                      </a:r>
                      <a:endParaRPr lang="en-US" sz="3600"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ctr" rtl="1">
                        <a:spcAft>
                          <a:spcPts val="0"/>
                        </a:spcAft>
                      </a:pPr>
                      <a:r>
                        <a:rPr lang="ar-SA" sz="4000" dirty="0">
                          <a:solidFill>
                            <a:schemeClr val="tx1"/>
                          </a:solidFill>
                          <a:effectLst/>
                          <a:latin typeface="Traditional Arabic" panose="02020603050405020304" pitchFamily="18" charset="-78"/>
                          <a:cs typeface="Traditional Arabic" panose="02020603050405020304" pitchFamily="18" charset="-78"/>
                        </a:rPr>
                        <a:t>الركلة الجانبية الطائرة مع القفز </a:t>
                      </a:r>
                      <a:endParaRPr lang="en-US" sz="3600"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bl>
          </a:graphicData>
        </a:graphic>
      </p:graphicFrame>
    </p:spTree>
    <p:extLst>
      <p:ext uri="{BB962C8B-B14F-4D97-AF65-F5344CB8AC3E}">
        <p14:creationId xmlns:p14="http://schemas.microsoft.com/office/powerpoint/2010/main" val="6615959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54546" y="154546"/>
            <a:ext cx="11874322" cy="6516710"/>
          </a:xfrm>
          <a:solidFill>
            <a:srgbClr val="92D050"/>
          </a:solidFill>
          <a:ln w="76200">
            <a:solidFill>
              <a:srgbClr val="00B050"/>
            </a:solidFill>
            <a:prstDash val="lgDashDotDot"/>
          </a:ln>
        </p:spPr>
        <p:txBody>
          <a:bodyPr/>
          <a:lstStyle/>
          <a:p>
            <a:r>
              <a:rPr lang="ar-SA" sz="4400" b="1" u="sng" dirty="0" smtClean="0">
                <a:solidFill>
                  <a:srgbClr val="FF0000"/>
                </a:solidFill>
                <a:latin typeface="Traditional Arabic" panose="02020603050405020304" pitchFamily="18" charset="-78"/>
                <a:cs typeface="Traditional Arabic" panose="02020603050405020304" pitchFamily="18" charset="-78"/>
              </a:rPr>
              <a:t>الركلات </a:t>
            </a:r>
            <a:r>
              <a:rPr lang="ar-SA" sz="4400" b="1" u="sng" dirty="0">
                <a:solidFill>
                  <a:srgbClr val="FF0000"/>
                </a:solidFill>
                <a:latin typeface="Traditional Arabic" panose="02020603050405020304" pitchFamily="18" charset="-78"/>
                <a:cs typeface="Traditional Arabic" panose="02020603050405020304" pitchFamily="18" charset="-78"/>
              </a:rPr>
              <a:t>الخلفية </a:t>
            </a:r>
            <a:r>
              <a:rPr lang="ar-SA" sz="4400" b="1" u="sng" dirty="0" smtClean="0">
                <a:solidFill>
                  <a:srgbClr val="FF0000"/>
                </a:solidFill>
                <a:latin typeface="Traditional Arabic" panose="02020603050405020304" pitchFamily="18" charset="-78"/>
                <a:cs typeface="Traditional Arabic" panose="02020603050405020304" pitchFamily="18" charset="-78"/>
              </a:rPr>
              <a:t>:</a:t>
            </a:r>
            <a:endParaRPr lang="en-US" sz="4400" b="1" u="sng" dirty="0">
              <a:solidFill>
                <a:srgbClr val="FF0000"/>
              </a:solidFill>
              <a:latin typeface="Traditional Arabic" panose="02020603050405020304" pitchFamily="18" charset="-78"/>
              <a:cs typeface="Traditional Arabic" panose="02020603050405020304" pitchFamily="18" charset="-78"/>
            </a:endParaRPr>
          </a:p>
          <a:p>
            <a:endParaRPr lang="ar-SA" dirty="0"/>
          </a:p>
        </p:txBody>
      </p:sp>
      <p:graphicFrame>
        <p:nvGraphicFramePr>
          <p:cNvPr id="2" name="Tableau 1"/>
          <p:cNvGraphicFramePr>
            <a:graphicFrameLocks noGrp="1"/>
          </p:cNvGraphicFramePr>
          <p:nvPr>
            <p:extLst>
              <p:ext uri="{D42A27DB-BD31-4B8C-83A1-F6EECF244321}">
                <p14:modId xmlns:p14="http://schemas.microsoft.com/office/powerpoint/2010/main" val="1960389539"/>
              </p:ext>
            </p:extLst>
          </p:nvPr>
        </p:nvGraphicFramePr>
        <p:xfrm>
          <a:off x="386366" y="872639"/>
          <a:ext cx="11475075" cy="5595392"/>
        </p:xfrm>
        <a:graphic>
          <a:graphicData uri="http://schemas.openxmlformats.org/drawingml/2006/table">
            <a:tbl>
              <a:tblPr rtl="1" firstRow="1" firstCol="1" lastRow="1" lastCol="1" bandRow="1" bandCol="1">
                <a:tableStyleId>{5C22544A-7EE6-4342-B048-85BDC9FD1C3A}</a:tableStyleId>
              </a:tblPr>
              <a:tblGrid>
                <a:gridCol w="3331299"/>
                <a:gridCol w="8143776"/>
              </a:tblGrid>
              <a:tr h="895928">
                <a:tc>
                  <a:txBody>
                    <a:bodyPr/>
                    <a:lstStyle/>
                    <a:p>
                      <a:pPr algn="ctr" rtl="1">
                        <a:spcAft>
                          <a:spcPts val="0"/>
                        </a:spcAft>
                      </a:pPr>
                      <a:r>
                        <a:rPr lang="ar-SA" sz="4400" b="1" dirty="0">
                          <a:solidFill>
                            <a:schemeClr val="tx1"/>
                          </a:solidFill>
                          <a:effectLst/>
                          <a:latin typeface="Traditional Arabic" panose="02020603050405020304" pitchFamily="18" charset="-78"/>
                          <a:cs typeface="Traditional Arabic" panose="02020603050405020304" pitchFamily="18" charset="-78"/>
                        </a:rPr>
                        <a:t>أسم التقنية</a:t>
                      </a:r>
                      <a:endParaRPr lang="en-US" sz="40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ctr" rtl="1">
                        <a:spcAft>
                          <a:spcPts val="0"/>
                        </a:spcAft>
                      </a:pPr>
                      <a:r>
                        <a:rPr lang="ar-SA" sz="4400" b="1" dirty="0">
                          <a:solidFill>
                            <a:schemeClr val="tx1"/>
                          </a:solidFill>
                          <a:effectLst/>
                          <a:latin typeface="Traditional Arabic" panose="02020603050405020304" pitchFamily="18" charset="-78"/>
                          <a:cs typeface="Traditional Arabic" panose="02020603050405020304" pitchFamily="18" charset="-78"/>
                        </a:rPr>
                        <a:t>الشرح</a:t>
                      </a:r>
                      <a:endParaRPr lang="en-US" sz="40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1791854">
                <a:tc>
                  <a:txBody>
                    <a:bodyPr/>
                    <a:lstStyle/>
                    <a:p>
                      <a:pPr algn="ctr" rtl="1">
                        <a:spcAft>
                          <a:spcPts val="0"/>
                        </a:spcAft>
                      </a:pPr>
                      <a:r>
                        <a:rPr lang="ar-SA" sz="4400" b="1" dirty="0">
                          <a:solidFill>
                            <a:schemeClr val="tx1"/>
                          </a:solidFill>
                          <a:effectLst/>
                          <a:latin typeface="Traditional Arabic" panose="02020603050405020304" pitchFamily="18" charset="-78"/>
                          <a:cs typeface="Traditional Arabic" panose="02020603050405020304" pitchFamily="18" charset="-78"/>
                        </a:rPr>
                        <a:t>اوشيرو جيري</a:t>
                      </a:r>
                      <a:endParaRPr lang="en-US" sz="40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ctr" rtl="1">
                        <a:spcAft>
                          <a:spcPts val="0"/>
                        </a:spcAft>
                      </a:pPr>
                      <a:r>
                        <a:rPr lang="ar-SA" sz="4400" b="1">
                          <a:solidFill>
                            <a:schemeClr val="tx1"/>
                          </a:solidFill>
                          <a:effectLst/>
                          <a:latin typeface="Traditional Arabic" panose="02020603050405020304" pitchFamily="18" charset="-78"/>
                          <a:cs typeface="Traditional Arabic" panose="02020603050405020304" pitchFamily="18" charset="-78"/>
                        </a:rPr>
                        <a:t>وهي ركله خلفيه وتوجه إلى الوجه أو البطن وتنفذ بشكل مستقيم من بداية الركبة الثابتة على الأرض بشكل مستقيم إلى الوجه</a:t>
                      </a:r>
                      <a:endParaRPr lang="en-US" sz="4000" b="1">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895928">
                <a:tc>
                  <a:txBody>
                    <a:bodyPr/>
                    <a:lstStyle/>
                    <a:p>
                      <a:pPr algn="ctr" rtl="1">
                        <a:spcAft>
                          <a:spcPts val="0"/>
                        </a:spcAft>
                      </a:pPr>
                      <a:r>
                        <a:rPr lang="ar-SA" sz="4400" b="1" dirty="0">
                          <a:solidFill>
                            <a:schemeClr val="tx1"/>
                          </a:solidFill>
                          <a:effectLst/>
                          <a:latin typeface="Traditional Arabic" panose="02020603050405020304" pitchFamily="18" charset="-78"/>
                          <a:cs typeface="Traditional Arabic" panose="02020603050405020304" pitchFamily="18" charset="-78"/>
                        </a:rPr>
                        <a:t>اوشيرو مواشي جيري</a:t>
                      </a:r>
                      <a:endParaRPr lang="en-US" sz="40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ctr" rtl="1">
                        <a:spcAft>
                          <a:spcPts val="0"/>
                        </a:spcAft>
                      </a:pPr>
                      <a:r>
                        <a:rPr lang="ar-SA" sz="4400" b="1">
                          <a:solidFill>
                            <a:schemeClr val="tx1"/>
                          </a:solidFill>
                          <a:effectLst/>
                          <a:latin typeface="Traditional Arabic" panose="02020603050405020304" pitchFamily="18" charset="-78"/>
                          <a:cs typeface="Traditional Arabic" panose="02020603050405020304" pitchFamily="18" charset="-78"/>
                        </a:rPr>
                        <a:t>وهي ركله خلفيه ولكن تنفذ بشكل نصف دائري</a:t>
                      </a:r>
                      <a:endParaRPr lang="en-US" sz="4000" b="1">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895928">
                <a:tc>
                  <a:txBody>
                    <a:bodyPr/>
                    <a:lstStyle/>
                    <a:p>
                      <a:pPr algn="ctr" rtl="1">
                        <a:spcAft>
                          <a:spcPts val="0"/>
                        </a:spcAft>
                      </a:pPr>
                      <a:r>
                        <a:rPr lang="ar-SA" sz="4400" b="1" dirty="0">
                          <a:solidFill>
                            <a:schemeClr val="tx1"/>
                          </a:solidFill>
                          <a:effectLst/>
                          <a:latin typeface="Traditional Arabic" panose="02020603050405020304" pitchFamily="18" charset="-78"/>
                          <a:cs typeface="Traditional Arabic" panose="02020603050405020304" pitchFamily="18" charset="-78"/>
                        </a:rPr>
                        <a:t>اوشيرو يوكو </a:t>
                      </a:r>
                      <a:r>
                        <a:rPr lang="ar-SA" sz="4400" b="1" dirty="0" err="1">
                          <a:solidFill>
                            <a:schemeClr val="tx1"/>
                          </a:solidFill>
                          <a:effectLst/>
                          <a:latin typeface="Traditional Arabic" panose="02020603050405020304" pitchFamily="18" charset="-78"/>
                          <a:cs typeface="Traditional Arabic" panose="02020603050405020304" pitchFamily="18" charset="-78"/>
                        </a:rPr>
                        <a:t>كيكومي</a:t>
                      </a:r>
                      <a:endParaRPr lang="en-US" sz="40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ctr" rtl="1">
                        <a:spcAft>
                          <a:spcPts val="0"/>
                        </a:spcAft>
                      </a:pPr>
                      <a:r>
                        <a:rPr lang="ar-SA" sz="4400" b="1" dirty="0">
                          <a:solidFill>
                            <a:schemeClr val="tx1"/>
                          </a:solidFill>
                          <a:effectLst/>
                          <a:latin typeface="Traditional Arabic" panose="02020603050405020304" pitchFamily="18" charset="-78"/>
                          <a:cs typeface="Traditional Arabic" panose="02020603050405020304" pitchFamily="18" charset="-78"/>
                        </a:rPr>
                        <a:t>وهي ركله خلفيه تنفذ بشكل دائري </a:t>
                      </a:r>
                      <a:endParaRPr lang="en-US" sz="40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r h="895928">
                <a:tc>
                  <a:txBody>
                    <a:bodyPr/>
                    <a:lstStyle/>
                    <a:p>
                      <a:pPr algn="ctr" rtl="1">
                        <a:spcAft>
                          <a:spcPts val="0"/>
                        </a:spcAft>
                      </a:pPr>
                      <a:r>
                        <a:rPr lang="ar-SA" sz="4400" b="1" dirty="0" err="1" smtClean="0">
                          <a:solidFill>
                            <a:schemeClr val="tx1"/>
                          </a:solidFill>
                          <a:effectLst/>
                          <a:latin typeface="Traditional Arabic" panose="02020603050405020304" pitchFamily="18" charset="-78"/>
                          <a:cs typeface="Traditional Arabic" panose="02020603050405020304" pitchFamily="18" charset="-78"/>
                        </a:rPr>
                        <a:t>اوشيروتوبي</a:t>
                      </a:r>
                      <a:r>
                        <a:rPr lang="ar-SA" sz="4400" b="1" dirty="0" smtClean="0">
                          <a:solidFill>
                            <a:schemeClr val="tx1"/>
                          </a:solidFill>
                          <a:effectLst/>
                          <a:latin typeface="Traditional Arabic" panose="02020603050405020304" pitchFamily="18" charset="-78"/>
                          <a:cs typeface="Traditional Arabic" panose="02020603050405020304" pitchFamily="18" charset="-78"/>
                        </a:rPr>
                        <a:t> جيري</a:t>
                      </a:r>
                      <a:endParaRPr lang="en-US" sz="40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c>
                  <a:txBody>
                    <a:bodyPr/>
                    <a:lstStyle/>
                    <a:p>
                      <a:pPr algn="ctr" rtl="1">
                        <a:spcAft>
                          <a:spcPts val="0"/>
                        </a:spcAft>
                      </a:pPr>
                      <a:r>
                        <a:rPr lang="ar-SA" sz="4400" b="1" dirty="0">
                          <a:solidFill>
                            <a:schemeClr val="tx1"/>
                          </a:solidFill>
                          <a:effectLst/>
                          <a:latin typeface="Traditional Arabic" panose="02020603050405020304" pitchFamily="18" charset="-78"/>
                          <a:cs typeface="Traditional Arabic" panose="02020603050405020304" pitchFamily="18" charset="-78"/>
                        </a:rPr>
                        <a:t>ركله خلفيه مع القفز </a:t>
                      </a:r>
                      <a:endParaRPr lang="en-US" sz="4000" b="1" dirty="0">
                        <a:solidFill>
                          <a:schemeClr val="tx1"/>
                        </a:solidFill>
                        <a:effectLst/>
                        <a:latin typeface="Traditional Arabic" panose="02020603050405020304" pitchFamily="18" charset="-78"/>
                        <a:ea typeface="Times New Roman" panose="02020603050405020304" pitchFamily="18" charset="0"/>
                        <a:cs typeface="Traditional Arabic" panose="02020603050405020304" pitchFamily="18" charset="-78"/>
                      </a:endParaRPr>
                    </a:p>
                  </a:txBody>
                  <a:tcPr marL="68580" marR="68580" marT="0" marB="0"/>
                </a:tc>
              </a:tr>
            </a:tbl>
          </a:graphicData>
        </a:graphic>
      </p:graphicFrame>
    </p:spTree>
    <p:extLst>
      <p:ext uri="{BB962C8B-B14F-4D97-AF65-F5344CB8AC3E}">
        <p14:creationId xmlns:p14="http://schemas.microsoft.com/office/powerpoint/2010/main" val="1979992387"/>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1318</TotalTime>
  <Words>856</Words>
  <Application>Microsoft Office PowerPoint</Application>
  <PresentationFormat>Grand écran</PresentationFormat>
  <Paragraphs>219</Paragraphs>
  <Slides>26</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26</vt:i4>
      </vt:variant>
    </vt:vector>
  </HeadingPairs>
  <TitlesOfParts>
    <vt:vector size="33" baseType="lpstr">
      <vt:lpstr>Andalus</vt:lpstr>
      <vt:lpstr>Arial</vt:lpstr>
      <vt:lpstr>Calibri</vt:lpstr>
      <vt:lpstr>Calibri Light</vt:lpstr>
      <vt:lpstr>Times New Roman</vt:lpstr>
      <vt:lpstr>Traditional Arabic</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Ben Ali</dc:creator>
  <cp:lastModifiedBy>Ben Ali</cp:lastModifiedBy>
  <cp:revision>55</cp:revision>
  <dcterms:created xsi:type="dcterms:W3CDTF">2017-04-05T19:12:20Z</dcterms:created>
  <dcterms:modified xsi:type="dcterms:W3CDTF">2017-04-11T13:00:01Z</dcterms:modified>
</cp:coreProperties>
</file>