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5"/>
  </p:notesMasterIdLst>
  <p:sldIdLst>
    <p:sldId id="256" r:id="rId2"/>
    <p:sldId id="257" r:id="rId3"/>
    <p:sldId id="259" r:id="rId4"/>
    <p:sldId id="258" r:id="rId5"/>
    <p:sldId id="260" r:id="rId6"/>
    <p:sldId id="261" r:id="rId7"/>
    <p:sldId id="265" r:id="rId8"/>
    <p:sldId id="266" r:id="rId9"/>
    <p:sldId id="267" r:id="rId10"/>
    <p:sldId id="262" r:id="rId11"/>
    <p:sldId id="263" r:id="rId12"/>
    <p:sldId id="264" r:id="rId13"/>
    <p:sldId id="268" r:id="rId14"/>
  </p:sldIdLst>
  <p:sldSz cx="6858000" cy="9906000" type="A4"/>
  <p:notesSz cx="6858000" cy="9144000"/>
  <p:defaultTextStyle>
    <a:defPPr>
      <a:defRPr lang="fr-FR"/>
    </a:defPPr>
    <a:lvl1pPr marL="0" algn="l" defTabSz="1031145" rtl="0" eaLnBrk="1" latinLnBrk="0" hangingPunct="1">
      <a:defRPr sz="2000" kern="1200">
        <a:solidFill>
          <a:schemeClr val="tx1"/>
        </a:solidFill>
        <a:latin typeface="+mn-lt"/>
        <a:ea typeface="+mn-ea"/>
        <a:cs typeface="+mn-cs"/>
      </a:defRPr>
    </a:lvl1pPr>
    <a:lvl2pPr marL="515572" algn="l" defTabSz="1031145" rtl="0" eaLnBrk="1" latinLnBrk="0" hangingPunct="1">
      <a:defRPr sz="2000" kern="1200">
        <a:solidFill>
          <a:schemeClr val="tx1"/>
        </a:solidFill>
        <a:latin typeface="+mn-lt"/>
        <a:ea typeface="+mn-ea"/>
        <a:cs typeface="+mn-cs"/>
      </a:defRPr>
    </a:lvl2pPr>
    <a:lvl3pPr marL="1031145" algn="l" defTabSz="1031145" rtl="0" eaLnBrk="1" latinLnBrk="0" hangingPunct="1">
      <a:defRPr sz="2000" kern="1200">
        <a:solidFill>
          <a:schemeClr val="tx1"/>
        </a:solidFill>
        <a:latin typeface="+mn-lt"/>
        <a:ea typeface="+mn-ea"/>
        <a:cs typeface="+mn-cs"/>
      </a:defRPr>
    </a:lvl3pPr>
    <a:lvl4pPr marL="1546717" algn="l" defTabSz="1031145" rtl="0" eaLnBrk="1" latinLnBrk="0" hangingPunct="1">
      <a:defRPr sz="2000" kern="1200">
        <a:solidFill>
          <a:schemeClr val="tx1"/>
        </a:solidFill>
        <a:latin typeface="+mn-lt"/>
        <a:ea typeface="+mn-ea"/>
        <a:cs typeface="+mn-cs"/>
      </a:defRPr>
    </a:lvl4pPr>
    <a:lvl5pPr marL="2062290" algn="l" defTabSz="1031145" rtl="0" eaLnBrk="1" latinLnBrk="0" hangingPunct="1">
      <a:defRPr sz="2000" kern="1200">
        <a:solidFill>
          <a:schemeClr val="tx1"/>
        </a:solidFill>
        <a:latin typeface="+mn-lt"/>
        <a:ea typeface="+mn-ea"/>
        <a:cs typeface="+mn-cs"/>
      </a:defRPr>
    </a:lvl5pPr>
    <a:lvl6pPr marL="2577862" algn="l" defTabSz="1031145" rtl="0" eaLnBrk="1" latinLnBrk="0" hangingPunct="1">
      <a:defRPr sz="2000" kern="1200">
        <a:solidFill>
          <a:schemeClr val="tx1"/>
        </a:solidFill>
        <a:latin typeface="+mn-lt"/>
        <a:ea typeface="+mn-ea"/>
        <a:cs typeface="+mn-cs"/>
      </a:defRPr>
    </a:lvl6pPr>
    <a:lvl7pPr marL="3093435" algn="l" defTabSz="1031145" rtl="0" eaLnBrk="1" latinLnBrk="0" hangingPunct="1">
      <a:defRPr sz="2000" kern="1200">
        <a:solidFill>
          <a:schemeClr val="tx1"/>
        </a:solidFill>
        <a:latin typeface="+mn-lt"/>
        <a:ea typeface="+mn-ea"/>
        <a:cs typeface="+mn-cs"/>
      </a:defRPr>
    </a:lvl7pPr>
    <a:lvl8pPr marL="3609007" algn="l" defTabSz="1031145" rtl="0" eaLnBrk="1" latinLnBrk="0" hangingPunct="1">
      <a:defRPr sz="2000" kern="1200">
        <a:solidFill>
          <a:schemeClr val="tx1"/>
        </a:solidFill>
        <a:latin typeface="+mn-lt"/>
        <a:ea typeface="+mn-ea"/>
        <a:cs typeface="+mn-cs"/>
      </a:defRPr>
    </a:lvl8pPr>
    <a:lvl9pPr marL="4124578" algn="l" defTabSz="1031145"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4F5A"/>
    <a:srgbClr val="AD298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94706" autoAdjust="0"/>
  </p:normalViewPr>
  <p:slideViewPr>
    <p:cSldViewPr>
      <p:cViewPr>
        <p:scale>
          <a:sx n="70" d="100"/>
          <a:sy n="70" d="100"/>
        </p:scale>
        <p:origin x="-1662" y="852"/>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0" d="100"/>
          <a:sy n="50" d="100"/>
        </p:scale>
        <p:origin x="-276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41FF5E-C571-471A-B65D-092FE276068B}" type="doc">
      <dgm:prSet loTypeId="urn:microsoft.com/office/officeart/2005/8/layout/process5" loCatId="process" qsTypeId="urn:microsoft.com/office/officeart/2005/8/quickstyle/simple3" qsCatId="simple" csTypeId="urn:microsoft.com/office/officeart/2005/8/colors/colorful1" csCatId="colorful" phldr="1"/>
      <dgm:spPr/>
      <dgm:t>
        <a:bodyPr/>
        <a:lstStyle/>
        <a:p>
          <a:endParaRPr lang="fr-FR"/>
        </a:p>
      </dgm:t>
    </dgm:pt>
    <dgm:pt modelId="{CC7D9D46-34E9-4493-83D2-45D74B930376}">
      <dgm:prSet phldrT="[Texte]"/>
      <dgm:spPr/>
      <dgm:t>
        <a:bodyPr/>
        <a:lstStyle/>
        <a:p>
          <a:r>
            <a:rPr lang="ar-DZ" dirty="0" smtClean="0"/>
            <a:t>جمع البيانات الخاصة بالموارد البشرية </a:t>
          </a:r>
          <a:endParaRPr lang="fr-FR" dirty="0"/>
        </a:p>
      </dgm:t>
    </dgm:pt>
    <dgm:pt modelId="{1D019F78-9AD1-4CDC-BB67-BB228D3710AD}" type="parTrans" cxnId="{74D36963-02C9-45E1-B385-A90AF583DE99}">
      <dgm:prSet/>
      <dgm:spPr/>
      <dgm:t>
        <a:bodyPr/>
        <a:lstStyle/>
        <a:p>
          <a:endParaRPr lang="fr-FR"/>
        </a:p>
      </dgm:t>
    </dgm:pt>
    <dgm:pt modelId="{C4CA6F82-4488-4404-95D8-9C94B8FB2991}" type="sibTrans" cxnId="{74D36963-02C9-45E1-B385-A90AF583DE99}">
      <dgm:prSet/>
      <dgm:spPr/>
      <dgm:t>
        <a:bodyPr/>
        <a:lstStyle/>
        <a:p>
          <a:endParaRPr lang="fr-FR" dirty="0"/>
        </a:p>
      </dgm:t>
    </dgm:pt>
    <dgm:pt modelId="{FD980D41-E78D-4849-8716-D955A3BB215B}">
      <dgm:prSet phldrT="[Texte]"/>
      <dgm:spPr/>
      <dgm:t>
        <a:bodyPr/>
        <a:lstStyle/>
        <a:p>
          <a:r>
            <a:rPr lang="ar-DZ" dirty="0" smtClean="0"/>
            <a:t>تبويب البيانات المتعلقة بالموارد البشرية </a:t>
          </a:r>
          <a:endParaRPr lang="fr-FR" dirty="0"/>
        </a:p>
      </dgm:t>
    </dgm:pt>
    <dgm:pt modelId="{085ADA8C-4538-4C92-9BC3-471F4AD271BA}" type="parTrans" cxnId="{EE43530B-0F36-4B1A-9B7B-79BF7FF1A1C6}">
      <dgm:prSet/>
      <dgm:spPr/>
      <dgm:t>
        <a:bodyPr/>
        <a:lstStyle/>
        <a:p>
          <a:endParaRPr lang="fr-FR"/>
        </a:p>
      </dgm:t>
    </dgm:pt>
    <dgm:pt modelId="{0C57ABBB-E659-4F00-A364-A19DC45398CB}" type="sibTrans" cxnId="{EE43530B-0F36-4B1A-9B7B-79BF7FF1A1C6}">
      <dgm:prSet/>
      <dgm:spPr/>
      <dgm:t>
        <a:bodyPr/>
        <a:lstStyle/>
        <a:p>
          <a:endParaRPr lang="fr-FR" dirty="0"/>
        </a:p>
      </dgm:t>
    </dgm:pt>
    <dgm:pt modelId="{5B560C70-EBD9-4D95-A2D7-588D93E04959}">
      <dgm:prSet phldrT="[Texte]"/>
      <dgm:spPr/>
      <dgm:t>
        <a:bodyPr/>
        <a:lstStyle/>
        <a:p>
          <a:r>
            <a:rPr lang="ar-DZ" dirty="0" smtClean="0"/>
            <a:t>توصيل المعلومات المتعلقة بالموارد البشرية </a:t>
          </a:r>
          <a:endParaRPr lang="fr-FR" dirty="0"/>
        </a:p>
      </dgm:t>
    </dgm:pt>
    <dgm:pt modelId="{BFE71655-9D12-4107-B0E2-5E7DFFFB030B}" type="parTrans" cxnId="{64863BBF-495F-4124-B1AE-10A14A90201D}">
      <dgm:prSet/>
      <dgm:spPr/>
      <dgm:t>
        <a:bodyPr/>
        <a:lstStyle/>
        <a:p>
          <a:endParaRPr lang="fr-FR"/>
        </a:p>
      </dgm:t>
    </dgm:pt>
    <dgm:pt modelId="{83D3B43C-F139-4528-A9DA-5694AD54901C}" type="sibTrans" cxnId="{64863BBF-495F-4124-B1AE-10A14A90201D}">
      <dgm:prSet/>
      <dgm:spPr/>
      <dgm:t>
        <a:bodyPr/>
        <a:lstStyle/>
        <a:p>
          <a:endParaRPr lang="fr-FR" dirty="0"/>
        </a:p>
      </dgm:t>
    </dgm:pt>
    <dgm:pt modelId="{B700877F-FA2E-4E24-B053-66528F63DDDF}">
      <dgm:prSet phldrT="[Texte]"/>
      <dgm:spPr/>
      <dgm:t>
        <a:bodyPr/>
        <a:lstStyle/>
        <a:p>
          <a:r>
            <a:rPr lang="ar-DZ" dirty="0" smtClean="0"/>
            <a:t>المساعدة في تخطيط الموارد البشرية في الوحدة الاقتصادية </a:t>
          </a:r>
          <a:endParaRPr lang="fr-FR" dirty="0"/>
        </a:p>
      </dgm:t>
    </dgm:pt>
    <dgm:pt modelId="{7A47E20C-C2D5-4D34-9A20-7979EACF2747}" type="parTrans" cxnId="{B9D6B9CC-4023-4E94-A800-4CE2A6837F33}">
      <dgm:prSet/>
      <dgm:spPr/>
      <dgm:t>
        <a:bodyPr/>
        <a:lstStyle/>
        <a:p>
          <a:endParaRPr lang="fr-FR"/>
        </a:p>
      </dgm:t>
    </dgm:pt>
    <dgm:pt modelId="{8996E0FB-A040-44F9-8723-9591EF1341EB}" type="sibTrans" cxnId="{B9D6B9CC-4023-4E94-A800-4CE2A6837F33}">
      <dgm:prSet/>
      <dgm:spPr/>
      <dgm:t>
        <a:bodyPr/>
        <a:lstStyle/>
        <a:p>
          <a:endParaRPr lang="fr-FR" dirty="0"/>
        </a:p>
      </dgm:t>
    </dgm:pt>
    <dgm:pt modelId="{098F883B-AE5E-42FE-A197-6BDEDFD32BA4}">
      <dgm:prSet phldrT="[Texte]"/>
      <dgm:spPr/>
      <dgm:t>
        <a:bodyPr/>
        <a:lstStyle/>
        <a:p>
          <a:r>
            <a:rPr lang="ar-DZ" dirty="0" smtClean="0"/>
            <a:t>المساعدة في تخطيط الموارد البشرية على المستوى القومي </a:t>
          </a:r>
          <a:endParaRPr lang="fr-FR" dirty="0"/>
        </a:p>
      </dgm:t>
    </dgm:pt>
    <dgm:pt modelId="{00E4719D-A875-4C62-919F-213D8D8BE056}" type="parTrans" cxnId="{9EFB3A6A-6CE7-4715-8B68-7287F8E2F2A6}">
      <dgm:prSet/>
      <dgm:spPr/>
      <dgm:t>
        <a:bodyPr/>
        <a:lstStyle/>
        <a:p>
          <a:endParaRPr lang="fr-FR"/>
        </a:p>
      </dgm:t>
    </dgm:pt>
    <dgm:pt modelId="{DB9EBB64-F3A7-4AFC-A340-5F1D84748B32}" type="sibTrans" cxnId="{9EFB3A6A-6CE7-4715-8B68-7287F8E2F2A6}">
      <dgm:prSet/>
      <dgm:spPr/>
      <dgm:t>
        <a:bodyPr/>
        <a:lstStyle/>
        <a:p>
          <a:endParaRPr lang="fr-FR"/>
        </a:p>
      </dgm:t>
    </dgm:pt>
    <dgm:pt modelId="{924F540A-C420-4BF8-9C8A-32F6571722C1}" type="pres">
      <dgm:prSet presAssocID="{5A41FF5E-C571-471A-B65D-092FE276068B}" presName="diagram" presStyleCnt="0">
        <dgm:presLayoutVars>
          <dgm:dir/>
          <dgm:resizeHandles val="exact"/>
        </dgm:presLayoutVars>
      </dgm:prSet>
      <dgm:spPr/>
      <dgm:t>
        <a:bodyPr/>
        <a:lstStyle/>
        <a:p>
          <a:endParaRPr lang="fr-FR"/>
        </a:p>
      </dgm:t>
    </dgm:pt>
    <dgm:pt modelId="{C8D0BB74-D722-4785-ABEA-C167F8705FD9}" type="pres">
      <dgm:prSet presAssocID="{CC7D9D46-34E9-4493-83D2-45D74B930376}" presName="node" presStyleLbl="node1" presStyleIdx="0" presStyleCnt="5">
        <dgm:presLayoutVars>
          <dgm:bulletEnabled val="1"/>
        </dgm:presLayoutVars>
      </dgm:prSet>
      <dgm:spPr/>
      <dgm:t>
        <a:bodyPr/>
        <a:lstStyle/>
        <a:p>
          <a:endParaRPr lang="fr-FR"/>
        </a:p>
      </dgm:t>
    </dgm:pt>
    <dgm:pt modelId="{F9CE5A8F-FE49-470D-81F5-650379BBD070}" type="pres">
      <dgm:prSet presAssocID="{C4CA6F82-4488-4404-95D8-9C94B8FB2991}" presName="sibTrans" presStyleLbl="sibTrans2D1" presStyleIdx="0" presStyleCnt="4"/>
      <dgm:spPr/>
      <dgm:t>
        <a:bodyPr/>
        <a:lstStyle/>
        <a:p>
          <a:endParaRPr lang="fr-FR"/>
        </a:p>
      </dgm:t>
    </dgm:pt>
    <dgm:pt modelId="{76110D90-3B22-4387-BBDA-2A1E207F8377}" type="pres">
      <dgm:prSet presAssocID="{C4CA6F82-4488-4404-95D8-9C94B8FB2991}" presName="connectorText" presStyleLbl="sibTrans2D1" presStyleIdx="0" presStyleCnt="4"/>
      <dgm:spPr/>
      <dgm:t>
        <a:bodyPr/>
        <a:lstStyle/>
        <a:p>
          <a:endParaRPr lang="fr-FR"/>
        </a:p>
      </dgm:t>
    </dgm:pt>
    <dgm:pt modelId="{FF48CF44-ADC9-44B5-A97D-4BFA2C466CA1}" type="pres">
      <dgm:prSet presAssocID="{FD980D41-E78D-4849-8716-D955A3BB215B}" presName="node" presStyleLbl="node1" presStyleIdx="1" presStyleCnt="5">
        <dgm:presLayoutVars>
          <dgm:bulletEnabled val="1"/>
        </dgm:presLayoutVars>
      </dgm:prSet>
      <dgm:spPr/>
      <dgm:t>
        <a:bodyPr/>
        <a:lstStyle/>
        <a:p>
          <a:endParaRPr lang="fr-FR"/>
        </a:p>
      </dgm:t>
    </dgm:pt>
    <dgm:pt modelId="{572C5007-04A3-4F18-B041-39385318DC4A}" type="pres">
      <dgm:prSet presAssocID="{0C57ABBB-E659-4F00-A364-A19DC45398CB}" presName="sibTrans" presStyleLbl="sibTrans2D1" presStyleIdx="1" presStyleCnt="4"/>
      <dgm:spPr/>
      <dgm:t>
        <a:bodyPr/>
        <a:lstStyle/>
        <a:p>
          <a:endParaRPr lang="fr-FR"/>
        </a:p>
      </dgm:t>
    </dgm:pt>
    <dgm:pt modelId="{65652A4A-74D9-4C72-8922-42D8CAB5D02D}" type="pres">
      <dgm:prSet presAssocID="{0C57ABBB-E659-4F00-A364-A19DC45398CB}" presName="connectorText" presStyleLbl="sibTrans2D1" presStyleIdx="1" presStyleCnt="4"/>
      <dgm:spPr/>
      <dgm:t>
        <a:bodyPr/>
        <a:lstStyle/>
        <a:p>
          <a:endParaRPr lang="fr-FR"/>
        </a:p>
      </dgm:t>
    </dgm:pt>
    <dgm:pt modelId="{F92F5D2E-AB4B-4984-B3D3-145E7759515B}" type="pres">
      <dgm:prSet presAssocID="{5B560C70-EBD9-4D95-A2D7-588D93E04959}" presName="node" presStyleLbl="node1" presStyleIdx="2" presStyleCnt="5">
        <dgm:presLayoutVars>
          <dgm:bulletEnabled val="1"/>
        </dgm:presLayoutVars>
      </dgm:prSet>
      <dgm:spPr/>
      <dgm:t>
        <a:bodyPr/>
        <a:lstStyle/>
        <a:p>
          <a:endParaRPr lang="fr-FR"/>
        </a:p>
      </dgm:t>
    </dgm:pt>
    <dgm:pt modelId="{0EB42AC0-36B5-4B7F-A1AD-11D141601DDD}" type="pres">
      <dgm:prSet presAssocID="{83D3B43C-F139-4528-A9DA-5694AD54901C}" presName="sibTrans" presStyleLbl="sibTrans2D1" presStyleIdx="2" presStyleCnt="4"/>
      <dgm:spPr/>
      <dgm:t>
        <a:bodyPr/>
        <a:lstStyle/>
        <a:p>
          <a:endParaRPr lang="fr-FR"/>
        </a:p>
      </dgm:t>
    </dgm:pt>
    <dgm:pt modelId="{372EEF71-9BC1-430E-8288-75E7FE45E33A}" type="pres">
      <dgm:prSet presAssocID="{83D3B43C-F139-4528-A9DA-5694AD54901C}" presName="connectorText" presStyleLbl="sibTrans2D1" presStyleIdx="2" presStyleCnt="4"/>
      <dgm:spPr/>
      <dgm:t>
        <a:bodyPr/>
        <a:lstStyle/>
        <a:p>
          <a:endParaRPr lang="fr-FR"/>
        </a:p>
      </dgm:t>
    </dgm:pt>
    <dgm:pt modelId="{5ECD1701-7EBB-428B-8150-273F7C95DCA4}" type="pres">
      <dgm:prSet presAssocID="{B700877F-FA2E-4E24-B053-66528F63DDDF}" presName="node" presStyleLbl="node1" presStyleIdx="3" presStyleCnt="5">
        <dgm:presLayoutVars>
          <dgm:bulletEnabled val="1"/>
        </dgm:presLayoutVars>
      </dgm:prSet>
      <dgm:spPr/>
      <dgm:t>
        <a:bodyPr/>
        <a:lstStyle/>
        <a:p>
          <a:endParaRPr lang="fr-FR"/>
        </a:p>
      </dgm:t>
    </dgm:pt>
    <dgm:pt modelId="{0227ADC3-9AB2-4A02-A6C1-6A963F7CF6CA}" type="pres">
      <dgm:prSet presAssocID="{8996E0FB-A040-44F9-8723-9591EF1341EB}" presName="sibTrans" presStyleLbl="sibTrans2D1" presStyleIdx="3" presStyleCnt="4"/>
      <dgm:spPr/>
      <dgm:t>
        <a:bodyPr/>
        <a:lstStyle/>
        <a:p>
          <a:endParaRPr lang="fr-FR"/>
        </a:p>
      </dgm:t>
    </dgm:pt>
    <dgm:pt modelId="{E2DFCC74-551D-4C94-97E4-81B9A8072BB0}" type="pres">
      <dgm:prSet presAssocID="{8996E0FB-A040-44F9-8723-9591EF1341EB}" presName="connectorText" presStyleLbl="sibTrans2D1" presStyleIdx="3" presStyleCnt="4"/>
      <dgm:spPr/>
      <dgm:t>
        <a:bodyPr/>
        <a:lstStyle/>
        <a:p>
          <a:endParaRPr lang="fr-FR"/>
        </a:p>
      </dgm:t>
    </dgm:pt>
    <dgm:pt modelId="{9DF2415E-3549-49CA-BE2D-B1E0CBFF54AE}" type="pres">
      <dgm:prSet presAssocID="{098F883B-AE5E-42FE-A197-6BDEDFD32BA4}" presName="node" presStyleLbl="node1" presStyleIdx="4" presStyleCnt="5">
        <dgm:presLayoutVars>
          <dgm:bulletEnabled val="1"/>
        </dgm:presLayoutVars>
      </dgm:prSet>
      <dgm:spPr/>
      <dgm:t>
        <a:bodyPr/>
        <a:lstStyle/>
        <a:p>
          <a:endParaRPr lang="fr-FR"/>
        </a:p>
      </dgm:t>
    </dgm:pt>
  </dgm:ptLst>
  <dgm:cxnLst>
    <dgm:cxn modelId="{F3F51353-3A08-4157-81CA-D3E333D71E63}" type="presOf" srcId="{83D3B43C-F139-4528-A9DA-5694AD54901C}" destId="{372EEF71-9BC1-430E-8288-75E7FE45E33A}" srcOrd="1" destOrd="0" presId="urn:microsoft.com/office/officeart/2005/8/layout/process5"/>
    <dgm:cxn modelId="{854BCE02-2168-4EBA-8475-A736060337EA}" type="presOf" srcId="{098F883B-AE5E-42FE-A197-6BDEDFD32BA4}" destId="{9DF2415E-3549-49CA-BE2D-B1E0CBFF54AE}" srcOrd="0" destOrd="0" presId="urn:microsoft.com/office/officeart/2005/8/layout/process5"/>
    <dgm:cxn modelId="{E1B5B35D-A080-4457-9928-6614B2DD77A8}" type="presOf" srcId="{5A41FF5E-C571-471A-B65D-092FE276068B}" destId="{924F540A-C420-4BF8-9C8A-32F6571722C1}" srcOrd="0" destOrd="0" presId="urn:microsoft.com/office/officeart/2005/8/layout/process5"/>
    <dgm:cxn modelId="{FE48E638-F93B-45AC-8B88-A7CBA030A843}" type="presOf" srcId="{0C57ABBB-E659-4F00-A364-A19DC45398CB}" destId="{65652A4A-74D9-4C72-8922-42D8CAB5D02D}" srcOrd="1" destOrd="0" presId="urn:microsoft.com/office/officeart/2005/8/layout/process5"/>
    <dgm:cxn modelId="{B9D6B9CC-4023-4E94-A800-4CE2A6837F33}" srcId="{5A41FF5E-C571-471A-B65D-092FE276068B}" destId="{B700877F-FA2E-4E24-B053-66528F63DDDF}" srcOrd="3" destOrd="0" parTransId="{7A47E20C-C2D5-4D34-9A20-7979EACF2747}" sibTransId="{8996E0FB-A040-44F9-8723-9591EF1341EB}"/>
    <dgm:cxn modelId="{94A500F9-9A55-4B1C-B276-6419133F7B0D}" type="presOf" srcId="{C4CA6F82-4488-4404-95D8-9C94B8FB2991}" destId="{76110D90-3B22-4387-BBDA-2A1E207F8377}" srcOrd="1" destOrd="0" presId="urn:microsoft.com/office/officeart/2005/8/layout/process5"/>
    <dgm:cxn modelId="{C95094E7-84F5-4287-9807-A692CCFDDC83}" type="presOf" srcId="{5B560C70-EBD9-4D95-A2D7-588D93E04959}" destId="{F92F5D2E-AB4B-4984-B3D3-145E7759515B}" srcOrd="0" destOrd="0" presId="urn:microsoft.com/office/officeart/2005/8/layout/process5"/>
    <dgm:cxn modelId="{09626C65-8D23-4C9D-8F8D-3C643CA8E22D}" type="presOf" srcId="{B700877F-FA2E-4E24-B053-66528F63DDDF}" destId="{5ECD1701-7EBB-428B-8150-273F7C95DCA4}" srcOrd="0" destOrd="0" presId="urn:microsoft.com/office/officeart/2005/8/layout/process5"/>
    <dgm:cxn modelId="{74006C73-10DF-4667-8EF7-7CC1EA265F77}" type="presOf" srcId="{0C57ABBB-E659-4F00-A364-A19DC45398CB}" destId="{572C5007-04A3-4F18-B041-39385318DC4A}" srcOrd="0" destOrd="0" presId="urn:microsoft.com/office/officeart/2005/8/layout/process5"/>
    <dgm:cxn modelId="{143138E4-A831-4CD6-AB39-8F93DC1F8DC5}" type="presOf" srcId="{8996E0FB-A040-44F9-8723-9591EF1341EB}" destId="{0227ADC3-9AB2-4A02-A6C1-6A963F7CF6CA}" srcOrd="0" destOrd="0" presId="urn:microsoft.com/office/officeart/2005/8/layout/process5"/>
    <dgm:cxn modelId="{9EFB3A6A-6CE7-4715-8B68-7287F8E2F2A6}" srcId="{5A41FF5E-C571-471A-B65D-092FE276068B}" destId="{098F883B-AE5E-42FE-A197-6BDEDFD32BA4}" srcOrd="4" destOrd="0" parTransId="{00E4719D-A875-4C62-919F-213D8D8BE056}" sibTransId="{DB9EBB64-F3A7-4AFC-A340-5F1D84748B32}"/>
    <dgm:cxn modelId="{8268F8F0-638F-4E85-A1C2-6BE2B2B92812}" type="presOf" srcId="{CC7D9D46-34E9-4493-83D2-45D74B930376}" destId="{C8D0BB74-D722-4785-ABEA-C167F8705FD9}" srcOrd="0" destOrd="0" presId="urn:microsoft.com/office/officeart/2005/8/layout/process5"/>
    <dgm:cxn modelId="{39068A08-6D50-4267-8CA7-AEF86F788D76}" type="presOf" srcId="{8996E0FB-A040-44F9-8723-9591EF1341EB}" destId="{E2DFCC74-551D-4C94-97E4-81B9A8072BB0}" srcOrd="1" destOrd="0" presId="urn:microsoft.com/office/officeart/2005/8/layout/process5"/>
    <dgm:cxn modelId="{4786D601-1060-43C9-B999-18F0B6CD3141}" type="presOf" srcId="{83D3B43C-F139-4528-A9DA-5694AD54901C}" destId="{0EB42AC0-36B5-4B7F-A1AD-11D141601DDD}" srcOrd="0" destOrd="0" presId="urn:microsoft.com/office/officeart/2005/8/layout/process5"/>
    <dgm:cxn modelId="{EE43530B-0F36-4B1A-9B7B-79BF7FF1A1C6}" srcId="{5A41FF5E-C571-471A-B65D-092FE276068B}" destId="{FD980D41-E78D-4849-8716-D955A3BB215B}" srcOrd="1" destOrd="0" parTransId="{085ADA8C-4538-4C92-9BC3-471F4AD271BA}" sibTransId="{0C57ABBB-E659-4F00-A364-A19DC45398CB}"/>
    <dgm:cxn modelId="{AEE971FA-6B23-4CC8-B380-E7E43E2F04C7}" type="presOf" srcId="{C4CA6F82-4488-4404-95D8-9C94B8FB2991}" destId="{F9CE5A8F-FE49-470D-81F5-650379BBD070}" srcOrd="0" destOrd="0" presId="urn:microsoft.com/office/officeart/2005/8/layout/process5"/>
    <dgm:cxn modelId="{64863BBF-495F-4124-B1AE-10A14A90201D}" srcId="{5A41FF5E-C571-471A-B65D-092FE276068B}" destId="{5B560C70-EBD9-4D95-A2D7-588D93E04959}" srcOrd="2" destOrd="0" parTransId="{BFE71655-9D12-4107-B0E2-5E7DFFFB030B}" sibTransId="{83D3B43C-F139-4528-A9DA-5694AD54901C}"/>
    <dgm:cxn modelId="{16B1F219-787D-472F-97B8-79F2BA752518}" type="presOf" srcId="{FD980D41-E78D-4849-8716-D955A3BB215B}" destId="{FF48CF44-ADC9-44B5-A97D-4BFA2C466CA1}" srcOrd="0" destOrd="0" presId="urn:microsoft.com/office/officeart/2005/8/layout/process5"/>
    <dgm:cxn modelId="{74D36963-02C9-45E1-B385-A90AF583DE99}" srcId="{5A41FF5E-C571-471A-B65D-092FE276068B}" destId="{CC7D9D46-34E9-4493-83D2-45D74B930376}" srcOrd="0" destOrd="0" parTransId="{1D019F78-9AD1-4CDC-BB67-BB228D3710AD}" sibTransId="{C4CA6F82-4488-4404-95D8-9C94B8FB2991}"/>
    <dgm:cxn modelId="{F143E1F4-0A66-4640-8996-999E778D2B52}" type="presParOf" srcId="{924F540A-C420-4BF8-9C8A-32F6571722C1}" destId="{C8D0BB74-D722-4785-ABEA-C167F8705FD9}" srcOrd="0" destOrd="0" presId="urn:microsoft.com/office/officeart/2005/8/layout/process5"/>
    <dgm:cxn modelId="{F6A39CC7-A33B-4A46-9D7C-F77B270BE4C8}" type="presParOf" srcId="{924F540A-C420-4BF8-9C8A-32F6571722C1}" destId="{F9CE5A8F-FE49-470D-81F5-650379BBD070}" srcOrd="1" destOrd="0" presId="urn:microsoft.com/office/officeart/2005/8/layout/process5"/>
    <dgm:cxn modelId="{4DBD0EE0-741D-4438-9C29-0611371DF45C}" type="presParOf" srcId="{F9CE5A8F-FE49-470D-81F5-650379BBD070}" destId="{76110D90-3B22-4387-BBDA-2A1E207F8377}" srcOrd="0" destOrd="0" presId="urn:microsoft.com/office/officeart/2005/8/layout/process5"/>
    <dgm:cxn modelId="{C39601A7-6C9F-41AE-800D-C6575BE59505}" type="presParOf" srcId="{924F540A-C420-4BF8-9C8A-32F6571722C1}" destId="{FF48CF44-ADC9-44B5-A97D-4BFA2C466CA1}" srcOrd="2" destOrd="0" presId="urn:microsoft.com/office/officeart/2005/8/layout/process5"/>
    <dgm:cxn modelId="{9B34C0B3-3240-45AD-A5CC-9EB3847E027D}" type="presParOf" srcId="{924F540A-C420-4BF8-9C8A-32F6571722C1}" destId="{572C5007-04A3-4F18-B041-39385318DC4A}" srcOrd="3" destOrd="0" presId="urn:microsoft.com/office/officeart/2005/8/layout/process5"/>
    <dgm:cxn modelId="{F655FBDD-6BA5-434D-83D1-5426F6043EB9}" type="presParOf" srcId="{572C5007-04A3-4F18-B041-39385318DC4A}" destId="{65652A4A-74D9-4C72-8922-42D8CAB5D02D}" srcOrd="0" destOrd="0" presId="urn:microsoft.com/office/officeart/2005/8/layout/process5"/>
    <dgm:cxn modelId="{DAF4E448-4B93-442D-8414-69F09B653ABB}" type="presParOf" srcId="{924F540A-C420-4BF8-9C8A-32F6571722C1}" destId="{F92F5D2E-AB4B-4984-B3D3-145E7759515B}" srcOrd="4" destOrd="0" presId="urn:microsoft.com/office/officeart/2005/8/layout/process5"/>
    <dgm:cxn modelId="{404975B6-065E-4397-BA1E-A84F32772044}" type="presParOf" srcId="{924F540A-C420-4BF8-9C8A-32F6571722C1}" destId="{0EB42AC0-36B5-4B7F-A1AD-11D141601DDD}" srcOrd="5" destOrd="0" presId="urn:microsoft.com/office/officeart/2005/8/layout/process5"/>
    <dgm:cxn modelId="{D42C8781-08E9-426D-902E-B5F19982427E}" type="presParOf" srcId="{0EB42AC0-36B5-4B7F-A1AD-11D141601DDD}" destId="{372EEF71-9BC1-430E-8288-75E7FE45E33A}" srcOrd="0" destOrd="0" presId="urn:microsoft.com/office/officeart/2005/8/layout/process5"/>
    <dgm:cxn modelId="{FD8AB9B5-6B23-496B-B9E7-5635AC02753B}" type="presParOf" srcId="{924F540A-C420-4BF8-9C8A-32F6571722C1}" destId="{5ECD1701-7EBB-428B-8150-273F7C95DCA4}" srcOrd="6" destOrd="0" presId="urn:microsoft.com/office/officeart/2005/8/layout/process5"/>
    <dgm:cxn modelId="{EF619078-A789-40D8-82DD-CB1CC3604A5A}" type="presParOf" srcId="{924F540A-C420-4BF8-9C8A-32F6571722C1}" destId="{0227ADC3-9AB2-4A02-A6C1-6A963F7CF6CA}" srcOrd="7" destOrd="0" presId="urn:microsoft.com/office/officeart/2005/8/layout/process5"/>
    <dgm:cxn modelId="{945A9DCE-FBF0-4CE2-94D4-29ED0692F3A9}" type="presParOf" srcId="{0227ADC3-9AB2-4A02-A6C1-6A963F7CF6CA}" destId="{E2DFCC74-551D-4C94-97E4-81B9A8072BB0}" srcOrd="0" destOrd="0" presId="urn:microsoft.com/office/officeart/2005/8/layout/process5"/>
    <dgm:cxn modelId="{4F3C638D-DBDE-47EC-911F-2F664CCAA3A2}" type="presParOf" srcId="{924F540A-C420-4BF8-9C8A-32F6571722C1}" destId="{9DF2415E-3549-49CA-BE2D-B1E0CBFF54AE}" srcOrd="8" destOrd="0" presId="urn:microsoft.com/office/officeart/2005/8/layout/process5"/>
  </dgm:cxnLst>
  <dgm:bg/>
  <dgm:whole/>
</dgm:dataModel>
</file>

<file path=ppt/diagrams/data2.xml><?xml version="1.0" encoding="utf-8"?>
<dgm:dataModel xmlns:dgm="http://schemas.openxmlformats.org/drawingml/2006/diagram" xmlns:a="http://schemas.openxmlformats.org/drawingml/2006/main">
  <dgm:ptLst>
    <dgm:pt modelId="{C4BEFC09-F993-460D-9390-9199EF7980A1}" type="doc">
      <dgm:prSet loTypeId="urn:microsoft.com/office/officeart/2005/8/layout/matrix3" loCatId="matrix" qsTypeId="urn:microsoft.com/office/officeart/2005/8/quickstyle/3d1" qsCatId="3D" csTypeId="urn:microsoft.com/office/officeart/2005/8/colors/accent4_2" csCatId="accent4" phldr="1"/>
      <dgm:spPr/>
      <dgm:t>
        <a:bodyPr/>
        <a:lstStyle/>
        <a:p>
          <a:endParaRPr lang="fr-FR"/>
        </a:p>
      </dgm:t>
    </dgm:pt>
    <dgm:pt modelId="{8073D2D0-D133-459C-81B8-6FE75A126F99}">
      <dgm:prSet phldrT="[Texte]"/>
      <dgm:spPr/>
      <dgm:t>
        <a:bodyPr/>
        <a:lstStyle/>
        <a:p>
          <a:r>
            <a:rPr lang="ar-DZ" dirty="0" smtClean="0"/>
            <a:t>1/ جمع كافة النفقات </a:t>
          </a:r>
          <a:endParaRPr lang="fr-FR" dirty="0"/>
        </a:p>
      </dgm:t>
    </dgm:pt>
    <dgm:pt modelId="{7107802B-B41A-47F4-B1BA-0ED0FF676508}" type="parTrans" cxnId="{671F455C-742D-4FFF-9BD6-F4B2134DBAE2}">
      <dgm:prSet/>
      <dgm:spPr/>
      <dgm:t>
        <a:bodyPr/>
        <a:lstStyle/>
        <a:p>
          <a:endParaRPr lang="fr-FR"/>
        </a:p>
      </dgm:t>
    </dgm:pt>
    <dgm:pt modelId="{711F54E7-0A26-49B8-9AB4-64AE2D06E204}" type="sibTrans" cxnId="{671F455C-742D-4FFF-9BD6-F4B2134DBAE2}">
      <dgm:prSet/>
      <dgm:spPr/>
      <dgm:t>
        <a:bodyPr/>
        <a:lstStyle/>
        <a:p>
          <a:endParaRPr lang="fr-FR"/>
        </a:p>
      </dgm:t>
    </dgm:pt>
    <dgm:pt modelId="{F2E99BAB-4C31-4074-94C8-6B81706777C4}">
      <dgm:prSet phldrT="[Texte]"/>
      <dgm:spPr/>
      <dgm:t>
        <a:bodyPr/>
        <a:lstStyle/>
        <a:p>
          <a:r>
            <a:rPr lang="ar-DZ" dirty="0" smtClean="0"/>
            <a:t>2/ قياس قيمة الموارد البشرية بصورة مالية </a:t>
          </a:r>
          <a:endParaRPr lang="fr-FR" dirty="0"/>
        </a:p>
      </dgm:t>
    </dgm:pt>
    <dgm:pt modelId="{0D789A21-E04F-4FC9-A441-380B6C9E3E74}" type="parTrans" cxnId="{35E35D49-AA7C-4978-BDAF-7FB6E707A64D}">
      <dgm:prSet/>
      <dgm:spPr/>
      <dgm:t>
        <a:bodyPr/>
        <a:lstStyle/>
        <a:p>
          <a:endParaRPr lang="fr-FR"/>
        </a:p>
      </dgm:t>
    </dgm:pt>
    <dgm:pt modelId="{B85A9E9F-2DD4-4BAD-8992-3B06259EA43F}" type="sibTrans" cxnId="{35E35D49-AA7C-4978-BDAF-7FB6E707A64D}">
      <dgm:prSet/>
      <dgm:spPr/>
      <dgm:t>
        <a:bodyPr/>
        <a:lstStyle/>
        <a:p>
          <a:endParaRPr lang="fr-FR"/>
        </a:p>
      </dgm:t>
    </dgm:pt>
    <dgm:pt modelId="{85182DD3-2307-4C20-8FAC-5D74D4C22100}">
      <dgm:prSet phldrT="[Texte]"/>
      <dgm:spPr/>
      <dgm:t>
        <a:bodyPr/>
        <a:lstStyle/>
        <a:p>
          <a:pPr rtl="1"/>
          <a:r>
            <a:rPr lang="ar-DZ" dirty="0" smtClean="0"/>
            <a:t>4/ المساعدة في تخطيط الموارد البشرية على المستوى القومي  </a:t>
          </a:r>
          <a:endParaRPr lang="fr-FR" dirty="0"/>
        </a:p>
      </dgm:t>
    </dgm:pt>
    <dgm:pt modelId="{73669BAB-AF86-41A9-B538-D62E3093FE42}" type="parTrans" cxnId="{4C86F6AB-BEE5-4DBB-8C92-BCA5A72ED653}">
      <dgm:prSet/>
      <dgm:spPr/>
      <dgm:t>
        <a:bodyPr/>
        <a:lstStyle/>
        <a:p>
          <a:endParaRPr lang="fr-FR"/>
        </a:p>
      </dgm:t>
    </dgm:pt>
    <dgm:pt modelId="{51B6A8BF-2EF4-40C1-B0BE-3042AECDB670}" type="sibTrans" cxnId="{4C86F6AB-BEE5-4DBB-8C92-BCA5A72ED653}">
      <dgm:prSet/>
      <dgm:spPr/>
      <dgm:t>
        <a:bodyPr/>
        <a:lstStyle/>
        <a:p>
          <a:endParaRPr lang="fr-FR"/>
        </a:p>
      </dgm:t>
    </dgm:pt>
    <dgm:pt modelId="{3EF5EF16-0D5B-46B1-A521-A0F4DC9C623A}">
      <dgm:prSet phldrT="[Texte]"/>
      <dgm:spPr/>
      <dgm:t>
        <a:bodyPr/>
        <a:lstStyle/>
        <a:p>
          <a:r>
            <a:rPr lang="ar-DZ" dirty="0" smtClean="0"/>
            <a:t>3/ المساعدة في تخطيط الموارد البشرية في الوحدة الاقتصادية </a:t>
          </a:r>
          <a:endParaRPr lang="fr-FR" dirty="0"/>
        </a:p>
      </dgm:t>
    </dgm:pt>
    <dgm:pt modelId="{410086AF-A301-454D-B9C7-1AD2B69F3181}" type="parTrans" cxnId="{A1B90F96-1F5B-4160-B6F3-823763638974}">
      <dgm:prSet/>
      <dgm:spPr/>
      <dgm:t>
        <a:bodyPr/>
        <a:lstStyle/>
        <a:p>
          <a:endParaRPr lang="fr-FR"/>
        </a:p>
      </dgm:t>
    </dgm:pt>
    <dgm:pt modelId="{8A36144C-9878-4264-826A-104453AD47F3}" type="sibTrans" cxnId="{A1B90F96-1F5B-4160-B6F3-823763638974}">
      <dgm:prSet/>
      <dgm:spPr/>
      <dgm:t>
        <a:bodyPr/>
        <a:lstStyle/>
        <a:p>
          <a:endParaRPr lang="fr-FR"/>
        </a:p>
      </dgm:t>
    </dgm:pt>
    <dgm:pt modelId="{81812675-F9F9-4DD0-A0D2-8A4B4667D1F4}" type="pres">
      <dgm:prSet presAssocID="{C4BEFC09-F993-460D-9390-9199EF7980A1}" presName="matrix" presStyleCnt="0">
        <dgm:presLayoutVars>
          <dgm:chMax val="1"/>
          <dgm:dir/>
          <dgm:resizeHandles val="exact"/>
        </dgm:presLayoutVars>
      </dgm:prSet>
      <dgm:spPr/>
      <dgm:t>
        <a:bodyPr/>
        <a:lstStyle/>
        <a:p>
          <a:endParaRPr lang="fr-FR"/>
        </a:p>
      </dgm:t>
    </dgm:pt>
    <dgm:pt modelId="{0FB6D299-7538-45F4-9DEE-68D4A7F916E5}" type="pres">
      <dgm:prSet presAssocID="{C4BEFC09-F993-460D-9390-9199EF7980A1}" presName="diamond" presStyleLbl="bgShp" presStyleIdx="0" presStyleCnt="1"/>
      <dgm:spPr/>
    </dgm:pt>
    <dgm:pt modelId="{2394F3F3-3D73-4321-84D2-96ADCA8C3601}" type="pres">
      <dgm:prSet presAssocID="{C4BEFC09-F993-460D-9390-9199EF7980A1}" presName="quad1" presStyleLbl="node1" presStyleIdx="0" presStyleCnt="4">
        <dgm:presLayoutVars>
          <dgm:chMax val="0"/>
          <dgm:chPref val="0"/>
          <dgm:bulletEnabled val="1"/>
        </dgm:presLayoutVars>
      </dgm:prSet>
      <dgm:spPr/>
      <dgm:t>
        <a:bodyPr/>
        <a:lstStyle/>
        <a:p>
          <a:endParaRPr lang="fr-FR"/>
        </a:p>
      </dgm:t>
    </dgm:pt>
    <dgm:pt modelId="{B0B118F2-9AD0-4F83-B43A-2F2FFF8A957F}" type="pres">
      <dgm:prSet presAssocID="{C4BEFC09-F993-460D-9390-9199EF7980A1}" presName="quad2" presStyleLbl="node1" presStyleIdx="1" presStyleCnt="4">
        <dgm:presLayoutVars>
          <dgm:chMax val="0"/>
          <dgm:chPref val="0"/>
          <dgm:bulletEnabled val="1"/>
        </dgm:presLayoutVars>
      </dgm:prSet>
      <dgm:spPr/>
      <dgm:t>
        <a:bodyPr/>
        <a:lstStyle/>
        <a:p>
          <a:endParaRPr lang="fr-FR"/>
        </a:p>
      </dgm:t>
    </dgm:pt>
    <dgm:pt modelId="{9D120F34-C027-4A76-AF7A-C853321B75FB}" type="pres">
      <dgm:prSet presAssocID="{C4BEFC09-F993-460D-9390-9199EF7980A1}" presName="quad3" presStyleLbl="node1" presStyleIdx="2" presStyleCnt="4">
        <dgm:presLayoutVars>
          <dgm:chMax val="0"/>
          <dgm:chPref val="0"/>
          <dgm:bulletEnabled val="1"/>
        </dgm:presLayoutVars>
      </dgm:prSet>
      <dgm:spPr/>
      <dgm:t>
        <a:bodyPr/>
        <a:lstStyle/>
        <a:p>
          <a:endParaRPr lang="fr-FR"/>
        </a:p>
      </dgm:t>
    </dgm:pt>
    <dgm:pt modelId="{A5845C4D-93D2-4503-9FED-2A85790F0458}" type="pres">
      <dgm:prSet presAssocID="{C4BEFC09-F993-460D-9390-9199EF7980A1}" presName="quad4" presStyleLbl="node1" presStyleIdx="3" presStyleCnt="4">
        <dgm:presLayoutVars>
          <dgm:chMax val="0"/>
          <dgm:chPref val="0"/>
          <dgm:bulletEnabled val="1"/>
        </dgm:presLayoutVars>
      </dgm:prSet>
      <dgm:spPr/>
      <dgm:t>
        <a:bodyPr/>
        <a:lstStyle/>
        <a:p>
          <a:endParaRPr lang="fr-FR"/>
        </a:p>
      </dgm:t>
    </dgm:pt>
  </dgm:ptLst>
  <dgm:cxnLst>
    <dgm:cxn modelId="{671F455C-742D-4FFF-9BD6-F4B2134DBAE2}" srcId="{C4BEFC09-F993-460D-9390-9199EF7980A1}" destId="{8073D2D0-D133-459C-81B8-6FE75A126F99}" srcOrd="0" destOrd="0" parTransId="{7107802B-B41A-47F4-B1BA-0ED0FF676508}" sibTransId="{711F54E7-0A26-49B8-9AB4-64AE2D06E204}"/>
    <dgm:cxn modelId="{4C86F6AB-BEE5-4DBB-8C92-BCA5A72ED653}" srcId="{C4BEFC09-F993-460D-9390-9199EF7980A1}" destId="{85182DD3-2307-4C20-8FAC-5D74D4C22100}" srcOrd="2" destOrd="0" parTransId="{73669BAB-AF86-41A9-B538-D62E3093FE42}" sibTransId="{51B6A8BF-2EF4-40C1-B0BE-3042AECDB670}"/>
    <dgm:cxn modelId="{35E35D49-AA7C-4978-BDAF-7FB6E707A64D}" srcId="{C4BEFC09-F993-460D-9390-9199EF7980A1}" destId="{F2E99BAB-4C31-4074-94C8-6B81706777C4}" srcOrd="1" destOrd="0" parTransId="{0D789A21-E04F-4FC9-A441-380B6C9E3E74}" sibTransId="{B85A9E9F-2DD4-4BAD-8992-3B06259EA43F}"/>
    <dgm:cxn modelId="{2CAABD96-9EF9-456F-91C0-5A946F2CC871}" type="presOf" srcId="{3EF5EF16-0D5B-46B1-A521-A0F4DC9C623A}" destId="{A5845C4D-93D2-4503-9FED-2A85790F0458}" srcOrd="0" destOrd="0" presId="urn:microsoft.com/office/officeart/2005/8/layout/matrix3"/>
    <dgm:cxn modelId="{BAB8FE71-4006-44E2-9765-22630B3BD3F8}" type="presOf" srcId="{8073D2D0-D133-459C-81B8-6FE75A126F99}" destId="{2394F3F3-3D73-4321-84D2-96ADCA8C3601}" srcOrd="0" destOrd="0" presId="urn:microsoft.com/office/officeart/2005/8/layout/matrix3"/>
    <dgm:cxn modelId="{92DFE195-F193-473C-A889-59D336548DCF}" type="presOf" srcId="{C4BEFC09-F993-460D-9390-9199EF7980A1}" destId="{81812675-F9F9-4DD0-A0D2-8A4B4667D1F4}" srcOrd="0" destOrd="0" presId="urn:microsoft.com/office/officeart/2005/8/layout/matrix3"/>
    <dgm:cxn modelId="{776126CC-9BE4-4311-B0CA-74C5DA6BF3C1}" type="presOf" srcId="{85182DD3-2307-4C20-8FAC-5D74D4C22100}" destId="{9D120F34-C027-4A76-AF7A-C853321B75FB}" srcOrd="0" destOrd="0" presId="urn:microsoft.com/office/officeart/2005/8/layout/matrix3"/>
    <dgm:cxn modelId="{C45C2834-5167-423D-89E9-216C4228C61F}" type="presOf" srcId="{F2E99BAB-4C31-4074-94C8-6B81706777C4}" destId="{B0B118F2-9AD0-4F83-B43A-2F2FFF8A957F}" srcOrd="0" destOrd="0" presId="urn:microsoft.com/office/officeart/2005/8/layout/matrix3"/>
    <dgm:cxn modelId="{A1B90F96-1F5B-4160-B6F3-823763638974}" srcId="{C4BEFC09-F993-460D-9390-9199EF7980A1}" destId="{3EF5EF16-0D5B-46B1-A521-A0F4DC9C623A}" srcOrd="3" destOrd="0" parTransId="{410086AF-A301-454D-B9C7-1AD2B69F3181}" sibTransId="{8A36144C-9878-4264-826A-104453AD47F3}"/>
    <dgm:cxn modelId="{1FF104D5-C74C-427E-BAEC-003CAB7A76C4}" type="presParOf" srcId="{81812675-F9F9-4DD0-A0D2-8A4B4667D1F4}" destId="{0FB6D299-7538-45F4-9DEE-68D4A7F916E5}" srcOrd="0" destOrd="0" presId="urn:microsoft.com/office/officeart/2005/8/layout/matrix3"/>
    <dgm:cxn modelId="{DF2E31C2-5FFB-4272-AA13-48CBF405F7DE}" type="presParOf" srcId="{81812675-F9F9-4DD0-A0D2-8A4B4667D1F4}" destId="{2394F3F3-3D73-4321-84D2-96ADCA8C3601}" srcOrd="1" destOrd="0" presId="urn:microsoft.com/office/officeart/2005/8/layout/matrix3"/>
    <dgm:cxn modelId="{49CC3777-E691-41A3-ABA0-A0D6CB723F30}" type="presParOf" srcId="{81812675-F9F9-4DD0-A0D2-8A4B4667D1F4}" destId="{B0B118F2-9AD0-4F83-B43A-2F2FFF8A957F}" srcOrd="2" destOrd="0" presId="urn:microsoft.com/office/officeart/2005/8/layout/matrix3"/>
    <dgm:cxn modelId="{497431A1-3177-4088-A3E7-2E1A04E7370E}" type="presParOf" srcId="{81812675-F9F9-4DD0-A0D2-8A4B4667D1F4}" destId="{9D120F34-C027-4A76-AF7A-C853321B75FB}" srcOrd="3" destOrd="0" presId="urn:microsoft.com/office/officeart/2005/8/layout/matrix3"/>
    <dgm:cxn modelId="{519A72C4-166B-4D2C-A2CF-79E93E50BD02}" type="presParOf" srcId="{81812675-F9F9-4DD0-A0D2-8A4B4667D1F4}" destId="{A5845C4D-93D2-4503-9FED-2A85790F0458}" srcOrd="4" destOrd="0" presId="urn:microsoft.com/office/officeart/2005/8/layout/matrix3"/>
  </dgm:cxnLst>
  <dgm:bg/>
  <dgm:whole/>
</dgm:dataModel>
</file>

<file path=ppt/diagrams/data3.xml><?xml version="1.0" encoding="utf-8"?>
<dgm:dataModel xmlns:dgm="http://schemas.openxmlformats.org/drawingml/2006/diagram" xmlns:a="http://schemas.openxmlformats.org/drawingml/2006/main">
  <dgm:ptLst>
    <dgm:pt modelId="{8898694E-6586-4F3A-9651-A48F08786CF1}"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fr-FR"/>
        </a:p>
      </dgm:t>
    </dgm:pt>
    <dgm:pt modelId="{6AB0B771-B178-478D-9500-43455D8A5723}">
      <dgm:prSet phldrT="[Texte]"/>
      <dgm:spPr/>
      <dgm:t>
        <a:bodyPr/>
        <a:lstStyle/>
        <a:p>
          <a:r>
            <a:rPr lang="ar-DZ" dirty="0" smtClean="0"/>
            <a:t>التغذية العكسية </a:t>
          </a:r>
          <a:endParaRPr lang="fr-FR" dirty="0"/>
        </a:p>
      </dgm:t>
    </dgm:pt>
    <dgm:pt modelId="{6641392F-3896-4011-A572-5D8E590AE1DB}" type="parTrans" cxnId="{6FDAF244-0CAA-4161-808F-8B584E490484}">
      <dgm:prSet/>
      <dgm:spPr/>
      <dgm:t>
        <a:bodyPr/>
        <a:lstStyle/>
        <a:p>
          <a:endParaRPr lang="fr-FR"/>
        </a:p>
      </dgm:t>
    </dgm:pt>
    <dgm:pt modelId="{86239CEA-E97B-456A-8936-358729E8E296}" type="sibTrans" cxnId="{6FDAF244-0CAA-4161-808F-8B584E490484}">
      <dgm:prSet/>
      <dgm:spPr/>
      <dgm:t>
        <a:bodyPr/>
        <a:lstStyle/>
        <a:p>
          <a:endParaRPr lang="fr-FR"/>
        </a:p>
      </dgm:t>
    </dgm:pt>
    <dgm:pt modelId="{D811B5C3-A732-440F-9E0F-86344091DAE9}">
      <dgm:prSet phldrT="[Texte]"/>
      <dgm:spPr/>
      <dgm:t>
        <a:bodyPr/>
        <a:lstStyle/>
        <a:p>
          <a:r>
            <a:rPr lang="ar-DZ" dirty="0" smtClean="0"/>
            <a:t>مخرجات النظام </a:t>
          </a:r>
          <a:endParaRPr lang="fr-FR" dirty="0"/>
        </a:p>
      </dgm:t>
    </dgm:pt>
    <dgm:pt modelId="{79376873-408D-4B93-B71F-30E7576B31F7}" type="parTrans" cxnId="{F2B3CA42-8395-4DBD-B120-3D7C49BB9376}">
      <dgm:prSet/>
      <dgm:spPr/>
      <dgm:t>
        <a:bodyPr/>
        <a:lstStyle/>
        <a:p>
          <a:endParaRPr lang="fr-FR"/>
        </a:p>
      </dgm:t>
    </dgm:pt>
    <dgm:pt modelId="{0221397A-228A-4061-811F-8DA95C9C8F17}" type="sibTrans" cxnId="{F2B3CA42-8395-4DBD-B120-3D7C49BB9376}">
      <dgm:prSet/>
      <dgm:spPr/>
      <dgm:t>
        <a:bodyPr/>
        <a:lstStyle/>
        <a:p>
          <a:endParaRPr lang="fr-FR"/>
        </a:p>
      </dgm:t>
    </dgm:pt>
    <dgm:pt modelId="{1ECEE9AB-9A37-4C7E-A47F-577F8DB8913C}">
      <dgm:prSet phldrT="[Texte]"/>
      <dgm:spPr/>
      <dgm:t>
        <a:bodyPr/>
        <a:lstStyle/>
        <a:p>
          <a:r>
            <a:rPr lang="ar-DZ" dirty="0" smtClean="0"/>
            <a:t>العمليات التشغيلية </a:t>
          </a:r>
          <a:endParaRPr lang="fr-FR" dirty="0"/>
        </a:p>
      </dgm:t>
    </dgm:pt>
    <dgm:pt modelId="{DB4F2416-5635-4CBC-99E0-F18DAE6BEE98}" type="parTrans" cxnId="{A9210AFC-A178-411C-8CEB-BA2586321400}">
      <dgm:prSet/>
      <dgm:spPr/>
      <dgm:t>
        <a:bodyPr/>
        <a:lstStyle/>
        <a:p>
          <a:endParaRPr lang="fr-FR"/>
        </a:p>
      </dgm:t>
    </dgm:pt>
    <dgm:pt modelId="{9049A1B4-3C19-4CB3-9774-5BBE24E22981}" type="sibTrans" cxnId="{A9210AFC-A178-411C-8CEB-BA2586321400}">
      <dgm:prSet/>
      <dgm:spPr/>
      <dgm:t>
        <a:bodyPr/>
        <a:lstStyle/>
        <a:p>
          <a:endParaRPr lang="fr-FR"/>
        </a:p>
      </dgm:t>
    </dgm:pt>
    <dgm:pt modelId="{838C4D50-D38D-4837-813F-670C292AAF25}">
      <dgm:prSet phldrT="[Texte]"/>
      <dgm:spPr/>
      <dgm:t>
        <a:bodyPr/>
        <a:lstStyle/>
        <a:p>
          <a:r>
            <a:rPr lang="ar-DZ" dirty="0" smtClean="0"/>
            <a:t>مدخلات النظام </a:t>
          </a:r>
          <a:endParaRPr lang="fr-FR" dirty="0"/>
        </a:p>
      </dgm:t>
    </dgm:pt>
    <dgm:pt modelId="{48ED6FB0-521A-4B24-8127-56314ECEDE4A}" type="parTrans" cxnId="{2B918849-6518-4EF1-AB04-5ABCAE4542FB}">
      <dgm:prSet/>
      <dgm:spPr/>
      <dgm:t>
        <a:bodyPr/>
        <a:lstStyle/>
        <a:p>
          <a:endParaRPr lang="fr-FR"/>
        </a:p>
      </dgm:t>
    </dgm:pt>
    <dgm:pt modelId="{97306EED-5652-404A-B6BB-DE19E16CB453}" type="sibTrans" cxnId="{2B918849-6518-4EF1-AB04-5ABCAE4542FB}">
      <dgm:prSet/>
      <dgm:spPr/>
      <dgm:t>
        <a:bodyPr/>
        <a:lstStyle/>
        <a:p>
          <a:endParaRPr lang="fr-FR"/>
        </a:p>
      </dgm:t>
    </dgm:pt>
    <dgm:pt modelId="{B56A90E2-28CB-4D31-B026-C4C32DE783A0}" type="pres">
      <dgm:prSet presAssocID="{8898694E-6586-4F3A-9651-A48F08786CF1}" presName="Name0" presStyleCnt="0">
        <dgm:presLayoutVars>
          <dgm:dir/>
          <dgm:resizeHandles val="exact"/>
        </dgm:presLayoutVars>
      </dgm:prSet>
      <dgm:spPr/>
      <dgm:t>
        <a:bodyPr/>
        <a:lstStyle/>
        <a:p>
          <a:endParaRPr lang="fr-FR"/>
        </a:p>
      </dgm:t>
    </dgm:pt>
    <dgm:pt modelId="{E3046735-436D-423D-AD40-E52BE3A1632A}" type="pres">
      <dgm:prSet presAssocID="{6AB0B771-B178-478D-9500-43455D8A5723}" presName="Name5" presStyleLbl="vennNode1" presStyleIdx="0" presStyleCnt="4" custLinFactNeighborX="-19610" custLinFactNeighborY="-5426">
        <dgm:presLayoutVars>
          <dgm:bulletEnabled val="1"/>
        </dgm:presLayoutVars>
      </dgm:prSet>
      <dgm:spPr/>
      <dgm:t>
        <a:bodyPr/>
        <a:lstStyle/>
        <a:p>
          <a:endParaRPr lang="fr-FR"/>
        </a:p>
      </dgm:t>
    </dgm:pt>
    <dgm:pt modelId="{B343D3E2-EC3C-49D9-B9DA-E417A0FD6CD9}" type="pres">
      <dgm:prSet presAssocID="{86239CEA-E97B-456A-8936-358729E8E296}" presName="space" presStyleCnt="0"/>
      <dgm:spPr/>
      <dgm:t>
        <a:bodyPr/>
        <a:lstStyle/>
        <a:p>
          <a:endParaRPr lang="fr-FR"/>
        </a:p>
      </dgm:t>
    </dgm:pt>
    <dgm:pt modelId="{0B239109-1353-4205-8BAC-2A9344823D3B}" type="pres">
      <dgm:prSet presAssocID="{D811B5C3-A732-440F-9E0F-86344091DAE9}" presName="Name5" presStyleLbl="vennNode1" presStyleIdx="1" presStyleCnt="4" custLinFactNeighborX="861" custLinFactNeighborY="-9248">
        <dgm:presLayoutVars>
          <dgm:bulletEnabled val="1"/>
        </dgm:presLayoutVars>
      </dgm:prSet>
      <dgm:spPr/>
      <dgm:t>
        <a:bodyPr/>
        <a:lstStyle/>
        <a:p>
          <a:endParaRPr lang="fr-FR"/>
        </a:p>
      </dgm:t>
    </dgm:pt>
    <dgm:pt modelId="{508A3766-6914-41E1-8D60-86AD45D64AD6}" type="pres">
      <dgm:prSet presAssocID="{0221397A-228A-4061-811F-8DA95C9C8F17}" presName="space" presStyleCnt="0"/>
      <dgm:spPr/>
      <dgm:t>
        <a:bodyPr/>
        <a:lstStyle/>
        <a:p>
          <a:endParaRPr lang="fr-FR"/>
        </a:p>
      </dgm:t>
    </dgm:pt>
    <dgm:pt modelId="{C8EE25C8-9E49-4D11-87AE-CC841D95782B}" type="pres">
      <dgm:prSet presAssocID="{1ECEE9AB-9A37-4C7E-A47F-577F8DB8913C}" presName="Name5" presStyleLbl="vennNode1" presStyleIdx="2" presStyleCnt="4" custLinFactNeighborX="21332" custLinFactNeighborY="-9248">
        <dgm:presLayoutVars>
          <dgm:bulletEnabled val="1"/>
        </dgm:presLayoutVars>
      </dgm:prSet>
      <dgm:spPr/>
      <dgm:t>
        <a:bodyPr/>
        <a:lstStyle/>
        <a:p>
          <a:endParaRPr lang="fr-FR"/>
        </a:p>
      </dgm:t>
    </dgm:pt>
    <dgm:pt modelId="{987DEBBF-6FD8-4C52-91EA-64DC827FEB06}" type="pres">
      <dgm:prSet presAssocID="{9049A1B4-3C19-4CB3-9774-5BBE24E22981}" presName="space" presStyleCnt="0"/>
      <dgm:spPr/>
      <dgm:t>
        <a:bodyPr/>
        <a:lstStyle/>
        <a:p>
          <a:endParaRPr lang="fr-FR"/>
        </a:p>
      </dgm:t>
    </dgm:pt>
    <dgm:pt modelId="{FE25214D-32BC-49B7-8A6D-16CDE4E5E812}" type="pres">
      <dgm:prSet presAssocID="{838C4D50-D38D-4837-813F-670C292AAF25}" presName="Name5" presStyleLbl="vennNode1" presStyleIdx="3" presStyleCnt="4" custLinFactNeighborX="3578" custLinFactNeighborY="-9248">
        <dgm:presLayoutVars>
          <dgm:bulletEnabled val="1"/>
        </dgm:presLayoutVars>
      </dgm:prSet>
      <dgm:spPr/>
      <dgm:t>
        <a:bodyPr/>
        <a:lstStyle/>
        <a:p>
          <a:endParaRPr lang="fr-FR"/>
        </a:p>
      </dgm:t>
    </dgm:pt>
  </dgm:ptLst>
  <dgm:cxnLst>
    <dgm:cxn modelId="{6FDAF244-0CAA-4161-808F-8B584E490484}" srcId="{8898694E-6586-4F3A-9651-A48F08786CF1}" destId="{6AB0B771-B178-478D-9500-43455D8A5723}" srcOrd="0" destOrd="0" parTransId="{6641392F-3896-4011-A572-5D8E590AE1DB}" sibTransId="{86239CEA-E97B-456A-8936-358729E8E296}"/>
    <dgm:cxn modelId="{2B918849-6518-4EF1-AB04-5ABCAE4542FB}" srcId="{8898694E-6586-4F3A-9651-A48F08786CF1}" destId="{838C4D50-D38D-4837-813F-670C292AAF25}" srcOrd="3" destOrd="0" parTransId="{48ED6FB0-521A-4B24-8127-56314ECEDE4A}" sibTransId="{97306EED-5652-404A-B6BB-DE19E16CB453}"/>
    <dgm:cxn modelId="{8AFED477-0490-46B5-8222-24E5BA0A92F9}" type="presOf" srcId="{8898694E-6586-4F3A-9651-A48F08786CF1}" destId="{B56A90E2-28CB-4D31-B026-C4C32DE783A0}" srcOrd="0" destOrd="0" presId="urn:microsoft.com/office/officeart/2005/8/layout/venn3"/>
    <dgm:cxn modelId="{F3C6C822-092A-49BF-B5F4-6662CCB2F603}" type="presOf" srcId="{D811B5C3-A732-440F-9E0F-86344091DAE9}" destId="{0B239109-1353-4205-8BAC-2A9344823D3B}" srcOrd="0" destOrd="0" presId="urn:microsoft.com/office/officeart/2005/8/layout/venn3"/>
    <dgm:cxn modelId="{F2B3CA42-8395-4DBD-B120-3D7C49BB9376}" srcId="{8898694E-6586-4F3A-9651-A48F08786CF1}" destId="{D811B5C3-A732-440F-9E0F-86344091DAE9}" srcOrd="1" destOrd="0" parTransId="{79376873-408D-4B93-B71F-30E7576B31F7}" sibTransId="{0221397A-228A-4061-811F-8DA95C9C8F17}"/>
    <dgm:cxn modelId="{A9210AFC-A178-411C-8CEB-BA2586321400}" srcId="{8898694E-6586-4F3A-9651-A48F08786CF1}" destId="{1ECEE9AB-9A37-4C7E-A47F-577F8DB8913C}" srcOrd="2" destOrd="0" parTransId="{DB4F2416-5635-4CBC-99E0-F18DAE6BEE98}" sibTransId="{9049A1B4-3C19-4CB3-9774-5BBE24E22981}"/>
    <dgm:cxn modelId="{4EC242DB-90BC-481C-A1B6-6436C831F4A2}" type="presOf" srcId="{838C4D50-D38D-4837-813F-670C292AAF25}" destId="{FE25214D-32BC-49B7-8A6D-16CDE4E5E812}" srcOrd="0" destOrd="0" presId="urn:microsoft.com/office/officeart/2005/8/layout/venn3"/>
    <dgm:cxn modelId="{3E421791-19A7-4833-986A-19100D7EEC76}" type="presOf" srcId="{6AB0B771-B178-478D-9500-43455D8A5723}" destId="{E3046735-436D-423D-AD40-E52BE3A1632A}" srcOrd="0" destOrd="0" presId="urn:microsoft.com/office/officeart/2005/8/layout/venn3"/>
    <dgm:cxn modelId="{19DF8237-5A27-44A0-910E-85AB57063C58}" type="presOf" srcId="{1ECEE9AB-9A37-4C7E-A47F-577F8DB8913C}" destId="{C8EE25C8-9E49-4D11-87AE-CC841D95782B}" srcOrd="0" destOrd="0" presId="urn:microsoft.com/office/officeart/2005/8/layout/venn3"/>
    <dgm:cxn modelId="{125B4CC6-E6D4-4209-981A-FFEBE640776D}" type="presParOf" srcId="{B56A90E2-28CB-4D31-B026-C4C32DE783A0}" destId="{E3046735-436D-423D-AD40-E52BE3A1632A}" srcOrd="0" destOrd="0" presId="urn:microsoft.com/office/officeart/2005/8/layout/venn3"/>
    <dgm:cxn modelId="{1D32BA6A-0620-4BAE-82AA-F8D603BF7A8F}" type="presParOf" srcId="{B56A90E2-28CB-4D31-B026-C4C32DE783A0}" destId="{B343D3E2-EC3C-49D9-B9DA-E417A0FD6CD9}" srcOrd="1" destOrd="0" presId="urn:microsoft.com/office/officeart/2005/8/layout/venn3"/>
    <dgm:cxn modelId="{DE8CBB6E-2655-4506-BBD6-94030556D1B4}" type="presParOf" srcId="{B56A90E2-28CB-4D31-B026-C4C32DE783A0}" destId="{0B239109-1353-4205-8BAC-2A9344823D3B}" srcOrd="2" destOrd="0" presId="urn:microsoft.com/office/officeart/2005/8/layout/venn3"/>
    <dgm:cxn modelId="{D69550AB-B7A5-4833-B9E5-2709F3695F79}" type="presParOf" srcId="{B56A90E2-28CB-4D31-B026-C4C32DE783A0}" destId="{508A3766-6914-41E1-8D60-86AD45D64AD6}" srcOrd="3" destOrd="0" presId="urn:microsoft.com/office/officeart/2005/8/layout/venn3"/>
    <dgm:cxn modelId="{CFC4665B-EBE8-4911-A076-680504962AC1}" type="presParOf" srcId="{B56A90E2-28CB-4D31-B026-C4C32DE783A0}" destId="{C8EE25C8-9E49-4D11-87AE-CC841D95782B}" srcOrd="4" destOrd="0" presId="urn:microsoft.com/office/officeart/2005/8/layout/venn3"/>
    <dgm:cxn modelId="{AC79F5FD-9AE5-4471-BC9B-D3BE0FC72571}" type="presParOf" srcId="{B56A90E2-28CB-4D31-B026-C4C32DE783A0}" destId="{987DEBBF-6FD8-4C52-91EA-64DC827FEB06}" srcOrd="5" destOrd="0" presId="urn:microsoft.com/office/officeart/2005/8/layout/venn3"/>
    <dgm:cxn modelId="{D46279D8-5434-44AE-B01D-AB585F7D2B24}" type="presParOf" srcId="{B56A90E2-28CB-4D31-B026-C4C32DE783A0}" destId="{FE25214D-32BC-49B7-8A6D-16CDE4E5E812}" srcOrd="6" destOrd="0" presId="urn:microsoft.com/office/officeart/2005/8/layout/venn3"/>
  </dgm:cxnLst>
  <dgm:bg/>
  <dgm:whole/>
</dgm:dataModel>
</file>

<file path=ppt/diagrams/data4.xml><?xml version="1.0" encoding="utf-8"?>
<dgm:dataModel xmlns:dgm="http://schemas.openxmlformats.org/drawingml/2006/diagram" xmlns:a="http://schemas.openxmlformats.org/drawingml/2006/main">
  <dgm:ptLst>
    <dgm:pt modelId="{53616587-C686-4DC1-AA77-CE12D0E4EF6F}" type="doc">
      <dgm:prSet loTypeId="urn:microsoft.com/office/officeart/2005/8/layout/cycle6" loCatId="cycle" qsTypeId="urn:microsoft.com/office/officeart/2005/8/quickstyle/simple3" qsCatId="simple" csTypeId="urn:microsoft.com/office/officeart/2005/8/colors/accent2_2" csCatId="accent2" phldr="1"/>
      <dgm:spPr/>
      <dgm:t>
        <a:bodyPr/>
        <a:lstStyle/>
        <a:p>
          <a:endParaRPr lang="fr-FR"/>
        </a:p>
      </dgm:t>
    </dgm:pt>
    <dgm:pt modelId="{CD1AC715-738D-46B7-B341-597D4AB7861B}">
      <dgm:prSet phldrT="[Texte]"/>
      <dgm:spPr/>
      <dgm:t>
        <a:bodyPr/>
        <a:lstStyle/>
        <a:p>
          <a:r>
            <a:rPr lang="ar-DZ" dirty="0" smtClean="0"/>
            <a:t>الوضوح</a:t>
          </a:r>
          <a:endParaRPr lang="fr-FR" dirty="0"/>
        </a:p>
      </dgm:t>
    </dgm:pt>
    <dgm:pt modelId="{EB0F559C-3453-41F2-A642-C79C70509971}" type="parTrans" cxnId="{87A2503C-726B-406E-AD57-EFB0B8CAE102}">
      <dgm:prSet/>
      <dgm:spPr/>
      <dgm:t>
        <a:bodyPr/>
        <a:lstStyle/>
        <a:p>
          <a:endParaRPr lang="fr-FR"/>
        </a:p>
      </dgm:t>
    </dgm:pt>
    <dgm:pt modelId="{E886A44D-EFFD-4E7D-A28B-179381264448}" type="sibTrans" cxnId="{87A2503C-726B-406E-AD57-EFB0B8CAE102}">
      <dgm:prSet/>
      <dgm:spPr/>
      <dgm:t>
        <a:bodyPr/>
        <a:lstStyle/>
        <a:p>
          <a:endParaRPr lang="fr-FR" dirty="0"/>
        </a:p>
      </dgm:t>
    </dgm:pt>
    <dgm:pt modelId="{7173CA38-0665-4226-B91F-9DFFAE573112}">
      <dgm:prSet phldrT="[Texte]"/>
      <dgm:spPr/>
      <dgm:t>
        <a:bodyPr/>
        <a:lstStyle/>
        <a:p>
          <a:r>
            <a:rPr lang="ar-DZ" dirty="0" smtClean="0"/>
            <a:t>الدقة </a:t>
          </a:r>
          <a:endParaRPr lang="fr-FR" dirty="0"/>
        </a:p>
      </dgm:t>
    </dgm:pt>
    <dgm:pt modelId="{D5C89952-3803-46FE-B81E-FC49419FD4EF}" type="parTrans" cxnId="{1C05D8EB-40CB-4422-9CEE-6A10A433E5C3}">
      <dgm:prSet/>
      <dgm:spPr/>
      <dgm:t>
        <a:bodyPr/>
        <a:lstStyle/>
        <a:p>
          <a:endParaRPr lang="fr-FR"/>
        </a:p>
      </dgm:t>
    </dgm:pt>
    <dgm:pt modelId="{E7629BD2-EA9D-41ED-9A2D-C0CDD75FB202}" type="sibTrans" cxnId="{1C05D8EB-40CB-4422-9CEE-6A10A433E5C3}">
      <dgm:prSet/>
      <dgm:spPr/>
      <dgm:t>
        <a:bodyPr/>
        <a:lstStyle/>
        <a:p>
          <a:endParaRPr lang="fr-FR" dirty="0"/>
        </a:p>
      </dgm:t>
    </dgm:pt>
    <dgm:pt modelId="{700CE0B9-029C-4BDF-BCB3-BAC0863B9CF7}">
      <dgm:prSet phldrT="[Texte]"/>
      <dgm:spPr/>
      <dgm:t>
        <a:bodyPr/>
        <a:lstStyle/>
        <a:p>
          <a:r>
            <a:rPr lang="ar-DZ" dirty="0" smtClean="0"/>
            <a:t>السرعة</a:t>
          </a:r>
          <a:endParaRPr lang="fr-FR" dirty="0"/>
        </a:p>
      </dgm:t>
    </dgm:pt>
    <dgm:pt modelId="{211211D4-3B46-434F-8DE1-3D8B5EF9267D}" type="parTrans" cxnId="{EB83D849-4D7F-4B7E-B9DA-6697D58B5BF3}">
      <dgm:prSet/>
      <dgm:spPr/>
      <dgm:t>
        <a:bodyPr/>
        <a:lstStyle/>
        <a:p>
          <a:endParaRPr lang="fr-FR"/>
        </a:p>
      </dgm:t>
    </dgm:pt>
    <dgm:pt modelId="{2B12CE76-D71F-4A4E-A970-41B95A5F22D6}" type="sibTrans" cxnId="{EB83D849-4D7F-4B7E-B9DA-6697D58B5BF3}">
      <dgm:prSet/>
      <dgm:spPr/>
      <dgm:t>
        <a:bodyPr/>
        <a:lstStyle/>
        <a:p>
          <a:endParaRPr lang="fr-FR" dirty="0"/>
        </a:p>
      </dgm:t>
    </dgm:pt>
    <dgm:pt modelId="{0245F836-3AD9-426A-9A2E-E9FA59A53E32}">
      <dgm:prSet phldrT="[Texte]"/>
      <dgm:spPr/>
      <dgm:t>
        <a:bodyPr/>
        <a:lstStyle/>
        <a:p>
          <a:r>
            <a:rPr lang="ar-DZ" dirty="0" smtClean="0"/>
            <a:t>المرونة </a:t>
          </a:r>
          <a:endParaRPr lang="fr-FR" dirty="0"/>
        </a:p>
      </dgm:t>
    </dgm:pt>
    <dgm:pt modelId="{3A7CD471-60D8-4ECD-A209-965FC9AB7A51}" type="parTrans" cxnId="{68563C27-230D-4ADD-A8E4-87B9B5EE4740}">
      <dgm:prSet/>
      <dgm:spPr/>
      <dgm:t>
        <a:bodyPr/>
        <a:lstStyle/>
        <a:p>
          <a:endParaRPr lang="fr-FR"/>
        </a:p>
      </dgm:t>
    </dgm:pt>
    <dgm:pt modelId="{41F1E186-316A-489F-AC74-03D8A45865A9}" type="sibTrans" cxnId="{68563C27-230D-4ADD-A8E4-87B9B5EE4740}">
      <dgm:prSet/>
      <dgm:spPr/>
      <dgm:t>
        <a:bodyPr/>
        <a:lstStyle/>
        <a:p>
          <a:endParaRPr lang="fr-FR" dirty="0"/>
        </a:p>
      </dgm:t>
    </dgm:pt>
    <dgm:pt modelId="{81200AB3-C38E-40FD-9B1E-A7A637792423}">
      <dgm:prSet phldrT="[Texte]"/>
      <dgm:spPr/>
      <dgm:t>
        <a:bodyPr/>
        <a:lstStyle/>
        <a:p>
          <a:r>
            <a:rPr lang="ar-DZ" dirty="0" smtClean="0"/>
            <a:t>الملائمة </a:t>
          </a:r>
          <a:endParaRPr lang="fr-FR" dirty="0"/>
        </a:p>
      </dgm:t>
    </dgm:pt>
    <dgm:pt modelId="{6E3FC924-7C36-4D4A-AA20-B7575B1E16CC}" type="parTrans" cxnId="{B35DBD8A-F3F0-4625-825F-BF2CBA063767}">
      <dgm:prSet/>
      <dgm:spPr/>
      <dgm:t>
        <a:bodyPr/>
        <a:lstStyle/>
        <a:p>
          <a:endParaRPr lang="fr-FR"/>
        </a:p>
      </dgm:t>
    </dgm:pt>
    <dgm:pt modelId="{8EB3ACA6-B98D-4284-8169-463174A8D75F}" type="sibTrans" cxnId="{B35DBD8A-F3F0-4625-825F-BF2CBA063767}">
      <dgm:prSet/>
      <dgm:spPr/>
      <dgm:t>
        <a:bodyPr/>
        <a:lstStyle/>
        <a:p>
          <a:endParaRPr lang="fr-FR" dirty="0"/>
        </a:p>
      </dgm:t>
    </dgm:pt>
    <dgm:pt modelId="{2D9BF45B-448C-466C-BF39-E551EA52E638}" type="pres">
      <dgm:prSet presAssocID="{53616587-C686-4DC1-AA77-CE12D0E4EF6F}" presName="cycle" presStyleCnt="0">
        <dgm:presLayoutVars>
          <dgm:dir/>
          <dgm:resizeHandles val="exact"/>
        </dgm:presLayoutVars>
      </dgm:prSet>
      <dgm:spPr/>
      <dgm:t>
        <a:bodyPr/>
        <a:lstStyle/>
        <a:p>
          <a:endParaRPr lang="fr-FR"/>
        </a:p>
      </dgm:t>
    </dgm:pt>
    <dgm:pt modelId="{1A17ECEB-5BCD-49AB-8A78-0D6BD2BBA6A6}" type="pres">
      <dgm:prSet presAssocID="{CD1AC715-738D-46B7-B341-597D4AB7861B}" presName="node" presStyleLbl="node1" presStyleIdx="0" presStyleCnt="5">
        <dgm:presLayoutVars>
          <dgm:bulletEnabled val="1"/>
        </dgm:presLayoutVars>
      </dgm:prSet>
      <dgm:spPr/>
      <dgm:t>
        <a:bodyPr/>
        <a:lstStyle/>
        <a:p>
          <a:endParaRPr lang="fr-FR"/>
        </a:p>
      </dgm:t>
    </dgm:pt>
    <dgm:pt modelId="{454C368E-2C87-490C-AB30-DE425A671F14}" type="pres">
      <dgm:prSet presAssocID="{CD1AC715-738D-46B7-B341-597D4AB7861B}" presName="spNode" presStyleCnt="0"/>
      <dgm:spPr/>
    </dgm:pt>
    <dgm:pt modelId="{1884E823-E97F-43A7-AA1B-63FFDEB8B3B7}" type="pres">
      <dgm:prSet presAssocID="{E886A44D-EFFD-4E7D-A28B-179381264448}" presName="sibTrans" presStyleLbl="sibTrans1D1" presStyleIdx="0" presStyleCnt="5"/>
      <dgm:spPr/>
      <dgm:t>
        <a:bodyPr/>
        <a:lstStyle/>
        <a:p>
          <a:endParaRPr lang="fr-FR"/>
        </a:p>
      </dgm:t>
    </dgm:pt>
    <dgm:pt modelId="{D29D7AF6-8072-43BF-B749-3A0AB34FC1E7}" type="pres">
      <dgm:prSet presAssocID="{7173CA38-0665-4226-B91F-9DFFAE573112}" presName="node" presStyleLbl="node1" presStyleIdx="1" presStyleCnt="5">
        <dgm:presLayoutVars>
          <dgm:bulletEnabled val="1"/>
        </dgm:presLayoutVars>
      </dgm:prSet>
      <dgm:spPr/>
      <dgm:t>
        <a:bodyPr/>
        <a:lstStyle/>
        <a:p>
          <a:endParaRPr lang="fr-FR"/>
        </a:p>
      </dgm:t>
    </dgm:pt>
    <dgm:pt modelId="{F8B770F9-3662-41B3-B4C1-1096E60A06D3}" type="pres">
      <dgm:prSet presAssocID="{7173CA38-0665-4226-B91F-9DFFAE573112}" presName="spNode" presStyleCnt="0"/>
      <dgm:spPr/>
    </dgm:pt>
    <dgm:pt modelId="{DF35AA44-2C49-4B63-BF31-5C7AD7BFD2EF}" type="pres">
      <dgm:prSet presAssocID="{E7629BD2-EA9D-41ED-9A2D-C0CDD75FB202}" presName="sibTrans" presStyleLbl="sibTrans1D1" presStyleIdx="1" presStyleCnt="5"/>
      <dgm:spPr/>
      <dgm:t>
        <a:bodyPr/>
        <a:lstStyle/>
        <a:p>
          <a:endParaRPr lang="fr-FR"/>
        </a:p>
      </dgm:t>
    </dgm:pt>
    <dgm:pt modelId="{BD4FFA3A-13DD-40CC-A71B-2857DDCBD1A7}" type="pres">
      <dgm:prSet presAssocID="{700CE0B9-029C-4BDF-BCB3-BAC0863B9CF7}" presName="node" presStyleLbl="node1" presStyleIdx="2" presStyleCnt="5">
        <dgm:presLayoutVars>
          <dgm:bulletEnabled val="1"/>
        </dgm:presLayoutVars>
      </dgm:prSet>
      <dgm:spPr/>
      <dgm:t>
        <a:bodyPr/>
        <a:lstStyle/>
        <a:p>
          <a:endParaRPr lang="fr-FR"/>
        </a:p>
      </dgm:t>
    </dgm:pt>
    <dgm:pt modelId="{7DB41B05-1A6C-4231-A7CD-381E46149903}" type="pres">
      <dgm:prSet presAssocID="{700CE0B9-029C-4BDF-BCB3-BAC0863B9CF7}" presName="spNode" presStyleCnt="0"/>
      <dgm:spPr/>
    </dgm:pt>
    <dgm:pt modelId="{2D0DA90C-B913-45E3-8E63-A67772D9B52F}" type="pres">
      <dgm:prSet presAssocID="{2B12CE76-D71F-4A4E-A970-41B95A5F22D6}" presName="sibTrans" presStyleLbl="sibTrans1D1" presStyleIdx="2" presStyleCnt="5"/>
      <dgm:spPr/>
      <dgm:t>
        <a:bodyPr/>
        <a:lstStyle/>
        <a:p>
          <a:endParaRPr lang="fr-FR"/>
        </a:p>
      </dgm:t>
    </dgm:pt>
    <dgm:pt modelId="{4884B625-8211-4026-A6D5-709DA015CCC6}" type="pres">
      <dgm:prSet presAssocID="{0245F836-3AD9-426A-9A2E-E9FA59A53E32}" presName="node" presStyleLbl="node1" presStyleIdx="3" presStyleCnt="5">
        <dgm:presLayoutVars>
          <dgm:bulletEnabled val="1"/>
        </dgm:presLayoutVars>
      </dgm:prSet>
      <dgm:spPr/>
      <dgm:t>
        <a:bodyPr/>
        <a:lstStyle/>
        <a:p>
          <a:endParaRPr lang="fr-FR"/>
        </a:p>
      </dgm:t>
    </dgm:pt>
    <dgm:pt modelId="{8EF38409-6C59-4847-A569-8F24A074909A}" type="pres">
      <dgm:prSet presAssocID="{0245F836-3AD9-426A-9A2E-E9FA59A53E32}" presName="spNode" presStyleCnt="0"/>
      <dgm:spPr/>
    </dgm:pt>
    <dgm:pt modelId="{DC4D5333-0E95-4932-84BA-F86F2E9BEEC0}" type="pres">
      <dgm:prSet presAssocID="{41F1E186-316A-489F-AC74-03D8A45865A9}" presName="sibTrans" presStyleLbl="sibTrans1D1" presStyleIdx="3" presStyleCnt="5"/>
      <dgm:spPr/>
      <dgm:t>
        <a:bodyPr/>
        <a:lstStyle/>
        <a:p>
          <a:endParaRPr lang="fr-FR"/>
        </a:p>
      </dgm:t>
    </dgm:pt>
    <dgm:pt modelId="{5B574246-F479-493B-819E-6A28FC92267C}" type="pres">
      <dgm:prSet presAssocID="{81200AB3-C38E-40FD-9B1E-A7A637792423}" presName="node" presStyleLbl="node1" presStyleIdx="4" presStyleCnt="5">
        <dgm:presLayoutVars>
          <dgm:bulletEnabled val="1"/>
        </dgm:presLayoutVars>
      </dgm:prSet>
      <dgm:spPr/>
      <dgm:t>
        <a:bodyPr/>
        <a:lstStyle/>
        <a:p>
          <a:endParaRPr lang="fr-FR"/>
        </a:p>
      </dgm:t>
    </dgm:pt>
    <dgm:pt modelId="{CC99A9DC-A40D-4534-947F-46BB65AF366C}" type="pres">
      <dgm:prSet presAssocID="{81200AB3-C38E-40FD-9B1E-A7A637792423}" presName="spNode" presStyleCnt="0"/>
      <dgm:spPr/>
    </dgm:pt>
    <dgm:pt modelId="{EE31060B-7B58-4A37-A712-B7D46BF6B737}" type="pres">
      <dgm:prSet presAssocID="{8EB3ACA6-B98D-4284-8169-463174A8D75F}" presName="sibTrans" presStyleLbl="sibTrans1D1" presStyleIdx="4" presStyleCnt="5"/>
      <dgm:spPr/>
      <dgm:t>
        <a:bodyPr/>
        <a:lstStyle/>
        <a:p>
          <a:endParaRPr lang="fr-FR"/>
        </a:p>
      </dgm:t>
    </dgm:pt>
  </dgm:ptLst>
  <dgm:cxnLst>
    <dgm:cxn modelId="{6A4798E1-2B22-47C2-BE40-2D627712B08A}" type="presOf" srcId="{CD1AC715-738D-46B7-B341-597D4AB7861B}" destId="{1A17ECEB-5BCD-49AB-8A78-0D6BD2BBA6A6}" srcOrd="0" destOrd="0" presId="urn:microsoft.com/office/officeart/2005/8/layout/cycle6"/>
    <dgm:cxn modelId="{B35DBD8A-F3F0-4625-825F-BF2CBA063767}" srcId="{53616587-C686-4DC1-AA77-CE12D0E4EF6F}" destId="{81200AB3-C38E-40FD-9B1E-A7A637792423}" srcOrd="4" destOrd="0" parTransId="{6E3FC924-7C36-4D4A-AA20-B7575B1E16CC}" sibTransId="{8EB3ACA6-B98D-4284-8169-463174A8D75F}"/>
    <dgm:cxn modelId="{0D8B7B56-A7B7-4EF3-AB5F-414A0FACB85C}" type="presOf" srcId="{2B12CE76-D71F-4A4E-A970-41B95A5F22D6}" destId="{2D0DA90C-B913-45E3-8E63-A67772D9B52F}" srcOrd="0" destOrd="0" presId="urn:microsoft.com/office/officeart/2005/8/layout/cycle6"/>
    <dgm:cxn modelId="{61B278F7-814B-432B-84F4-F10CA751E3DF}" type="presOf" srcId="{81200AB3-C38E-40FD-9B1E-A7A637792423}" destId="{5B574246-F479-493B-819E-6A28FC92267C}" srcOrd="0" destOrd="0" presId="urn:microsoft.com/office/officeart/2005/8/layout/cycle6"/>
    <dgm:cxn modelId="{0C427016-11FC-4F9D-B3E1-37DB23193B1E}" type="presOf" srcId="{53616587-C686-4DC1-AA77-CE12D0E4EF6F}" destId="{2D9BF45B-448C-466C-BF39-E551EA52E638}" srcOrd="0" destOrd="0" presId="urn:microsoft.com/office/officeart/2005/8/layout/cycle6"/>
    <dgm:cxn modelId="{1C05D8EB-40CB-4422-9CEE-6A10A433E5C3}" srcId="{53616587-C686-4DC1-AA77-CE12D0E4EF6F}" destId="{7173CA38-0665-4226-B91F-9DFFAE573112}" srcOrd="1" destOrd="0" parTransId="{D5C89952-3803-46FE-B81E-FC49419FD4EF}" sibTransId="{E7629BD2-EA9D-41ED-9A2D-C0CDD75FB202}"/>
    <dgm:cxn modelId="{EB83D849-4D7F-4B7E-B9DA-6697D58B5BF3}" srcId="{53616587-C686-4DC1-AA77-CE12D0E4EF6F}" destId="{700CE0B9-029C-4BDF-BCB3-BAC0863B9CF7}" srcOrd="2" destOrd="0" parTransId="{211211D4-3B46-434F-8DE1-3D8B5EF9267D}" sibTransId="{2B12CE76-D71F-4A4E-A970-41B95A5F22D6}"/>
    <dgm:cxn modelId="{12A6299D-E845-42F5-AFDB-044D3004A4E0}" type="presOf" srcId="{7173CA38-0665-4226-B91F-9DFFAE573112}" destId="{D29D7AF6-8072-43BF-B749-3A0AB34FC1E7}" srcOrd="0" destOrd="0" presId="urn:microsoft.com/office/officeart/2005/8/layout/cycle6"/>
    <dgm:cxn modelId="{F8D6567C-456F-46B6-84D1-346D6E2B1181}" type="presOf" srcId="{0245F836-3AD9-426A-9A2E-E9FA59A53E32}" destId="{4884B625-8211-4026-A6D5-709DA015CCC6}" srcOrd="0" destOrd="0" presId="urn:microsoft.com/office/officeart/2005/8/layout/cycle6"/>
    <dgm:cxn modelId="{87A2503C-726B-406E-AD57-EFB0B8CAE102}" srcId="{53616587-C686-4DC1-AA77-CE12D0E4EF6F}" destId="{CD1AC715-738D-46B7-B341-597D4AB7861B}" srcOrd="0" destOrd="0" parTransId="{EB0F559C-3453-41F2-A642-C79C70509971}" sibTransId="{E886A44D-EFFD-4E7D-A28B-179381264448}"/>
    <dgm:cxn modelId="{F71C62D7-FB86-469F-8583-B7FAAD7A29BF}" type="presOf" srcId="{41F1E186-316A-489F-AC74-03D8A45865A9}" destId="{DC4D5333-0E95-4932-84BA-F86F2E9BEEC0}" srcOrd="0" destOrd="0" presId="urn:microsoft.com/office/officeart/2005/8/layout/cycle6"/>
    <dgm:cxn modelId="{2A3ABBB4-FF93-4EC8-A279-C19308DD5905}" type="presOf" srcId="{E7629BD2-EA9D-41ED-9A2D-C0CDD75FB202}" destId="{DF35AA44-2C49-4B63-BF31-5C7AD7BFD2EF}" srcOrd="0" destOrd="0" presId="urn:microsoft.com/office/officeart/2005/8/layout/cycle6"/>
    <dgm:cxn modelId="{04D94D5C-56D1-4D67-B8CF-39D3853596E6}" type="presOf" srcId="{E886A44D-EFFD-4E7D-A28B-179381264448}" destId="{1884E823-E97F-43A7-AA1B-63FFDEB8B3B7}" srcOrd="0" destOrd="0" presId="urn:microsoft.com/office/officeart/2005/8/layout/cycle6"/>
    <dgm:cxn modelId="{29431254-253D-4CCB-9CFF-9A3617E59953}" type="presOf" srcId="{700CE0B9-029C-4BDF-BCB3-BAC0863B9CF7}" destId="{BD4FFA3A-13DD-40CC-A71B-2857DDCBD1A7}" srcOrd="0" destOrd="0" presId="urn:microsoft.com/office/officeart/2005/8/layout/cycle6"/>
    <dgm:cxn modelId="{EA6AAB37-3DC6-4844-8382-EA003A49FD12}" type="presOf" srcId="{8EB3ACA6-B98D-4284-8169-463174A8D75F}" destId="{EE31060B-7B58-4A37-A712-B7D46BF6B737}" srcOrd="0" destOrd="0" presId="urn:microsoft.com/office/officeart/2005/8/layout/cycle6"/>
    <dgm:cxn modelId="{68563C27-230D-4ADD-A8E4-87B9B5EE4740}" srcId="{53616587-C686-4DC1-AA77-CE12D0E4EF6F}" destId="{0245F836-3AD9-426A-9A2E-E9FA59A53E32}" srcOrd="3" destOrd="0" parTransId="{3A7CD471-60D8-4ECD-A209-965FC9AB7A51}" sibTransId="{41F1E186-316A-489F-AC74-03D8A45865A9}"/>
    <dgm:cxn modelId="{F75EB795-6479-4775-99D3-BDE775D802DB}" type="presParOf" srcId="{2D9BF45B-448C-466C-BF39-E551EA52E638}" destId="{1A17ECEB-5BCD-49AB-8A78-0D6BD2BBA6A6}" srcOrd="0" destOrd="0" presId="urn:microsoft.com/office/officeart/2005/8/layout/cycle6"/>
    <dgm:cxn modelId="{AE671E89-F79D-48E0-AAFD-D760116E5C4F}" type="presParOf" srcId="{2D9BF45B-448C-466C-BF39-E551EA52E638}" destId="{454C368E-2C87-490C-AB30-DE425A671F14}" srcOrd="1" destOrd="0" presId="urn:microsoft.com/office/officeart/2005/8/layout/cycle6"/>
    <dgm:cxn modelId="{9E833FBC-DB24-4939-9879-4738DAE7FBAD}" type="presParOf" srcId="{2D9BF45B-448C-466C-BF39-E551EA52E638}" destId="{1884E823-E97F-43A7-AA1B-63FFDEB8B3B7}" srcOrd="2" destOrd="0" presId="urn:microsoft.com/office/officeart/2005/8/layout/cycle6"/>
    <dgm:cxn modelId="{0C914B61-C5F6-4734-960E-13AE20F2C768}" type="presParOf" srcId="{2D9BF45B-448C-466C-BF39-E551EA52E638}" destId="{D29D7AF6-8072-43BF-B749-3A0AB34FC1E7}" srcOrd="3" destOrd="0" presId="urn:microsoft.com/office/officeart/2005/8/layout/cycle6"/>
    <dgm:cxn modelId="{3805EE1E-43BC-4723-BA19-52FE29239A20}" type="presParOf" srcId="{2D9BF45B-448C-466C-BF39-E551EA52E638}" destId="{F8B770F9-3662-41B3-B4C1-1096E60A06D3}" srcOrd="4" destOrd="0" presId="urn:microsoft.com/office/officeart/2005/8/layout/cycle6"/>
    <dgm:cxn modelId="{C0BE9A76-4F99-4C28-91E0-7DDE358608C3}" type="presParOf" srcId="{2D9BF45B-448C-466C-BF39-E551EA52E638}" destId="{DF35AA44-2C49-4B63-BF31-5C7AD7BFD2EF}" srcOrd="5" destOrd="0" presId="urn:microsoft.com/office/officeart/2005/8/layout/cycle6"/>
    <dgm:cxn modelId="{FC57346C-F4EF-4588-9470-CE88C7FA48D1}" type="presParOf" srcId="{2D9BF45B-448C-466C-BF39-E551EA52E638}" destId="{BD4FFA3A-13DD-40CC-A71B-2857DDCBD1A7}" srcOrd="6" destOrd="0" presId="urn:microsoft.com/office/officeart/2005/8/layout/cycle6"/>
    <dgm:cxn modelId="{C6D90E6E-9B0F-4640-9A59-2A8524E36625}" type="presParOf" srcId="{2D9BF45B-448C-466C-BF39-E551EA52E638}" destId="{7DB41B05-1A6C-4231-A7CD-381E46149903}" srcOrd="7" destOrd="0" presId="urn:microsoft.com/office/officeart/2005/8/layout/cycle6"/>
    <dgm:cxn modelId="{A3AD64FF-B60B-414E-A110-725156FF77A8}" type="presParOf" srcId="{2D9BF45B-448C-466C-BF39-E551EA52E638}" destId="{2D0DA90C-B913-45E3-8E63-A67772D9B52F}" srcOrd="8" destOrd="0" presId="urn:microsoft.com/office/officeart/2005/8/layout/cycle6"/>
    <dgm:cxn modelId="{6B466DAE-E7C6-43EB-A3E2-266A6D2A34E5}" type="presParOf" srcId="{2D9BF45B-448C-466C-BF39-E551EA52E638}" destId="{4884B625-8211-4026-A6D5-709DA015CCC6}" srcOrd="9" destOrd="0" presId="urn:microsoft.com/office/officeart/2005/8/layout/cycle6"/>
    <dgm:cxn modelId="{96922284-97FF-4ADD-B76F-FB5256002D7C}" type="presParOf" srcId="{2D9BF45B-448C-466C-BF39-E551EA52E638}" destId="{8EF38409-6C59-4847-A569-8F24A074909A}" srcOrd="10" destOrd="0" presId="urn:microsoft.com/office/officeart/2005/8/layout/cycle6"/>
    <dgm:cxn modelId="{7E0DCE73-8ABF-41C2-8FC2-D3403171C70B}" type="presParOf" srcId="{2D9BF45B-448C-466C-BF39-E551EA52E638}" destId="{DC4D5333-0E95-4932-84BA-F86F2E9BEEC0}" srcOrd="11" destOrd="0" presId="urn:microsoft.com/office/officeart/2005/8/layout/cycle6"/>
    <dgm:cxn modelId="{BFBCF80F-34B3-4584-A1EB-B3AD2612D464}" type="presParOf" srcId="{2D9BF45B-448C-466C-BF39-E551EA52E638}" destId="{5B574246-F479-493B-819E-6A28FC92267C}" srcOrd="12" destOrd="0" presId="urn:microsoft.com/office/officeart/2005/8/layout/cycle6"/>
    <dgm:cxn modelId="{775D135F-A6C9-4BB6-8338-D3A2795A41AD}" type="presParOf" srcId="{2D9BF45B-448C-466C-BF39-E551EA52E638}" destId="{CC99A9DC-A40D-4534-947F-46BB65AF366C}" srcOrd="13" destOrd="0" presId="urn:microsoft.com/office/officeart/2005/8/layout/cycle6"/>
    <dgm:cxn modelId="{DFDB3EEE-8A0A-43C3-B766-018EBCD7CC73}" type="presParOf" srcId="{2D9BF45B-448C-466C-BF39-E551EA52E638}" destId="{EE31060B-7B58-4A37-A712-B7D46BF6B737}" srcOrd="14"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8E8EAD-1D98-48A3-8A3B-DB5EB5A94EA9}" type="datetimeFigureOut">
              <a:rPr lang="fr-FR" smtClean="0"/>
              <a:pPr/>
              <a:t>15/12/2021</a:t>
            </a:fld>
            <a:endParaRPr lang="fr-FR" dirty="0"/>
          </a:p>
        </p:txBody>
      </p:sp>
      <p:sp>
        <p:nvSpPr>
          <p:cNvPr id="4" name="Espace réservé de l'image des diapositives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17DD3A-29B0-48E8-A7EB-A3169090E538}"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1031145" rtl="0" eaLnBrk="1" latinLnBrk="0" hangingPunct="1">
      <a:defRPr sz="1400" kern="1200">
        <a:solidFill>
          <a:schemeClr val="tx1"/>
        </a:solidFill>
        <a:latin typeface="+mn-lt"/>
        <a:ea typeface="+mn-ea"/>
        <a:cs typeface="+mn-cs"/>
      </a:defRPr>
    </a:lvl1pPr>
    <a:lvl2pPr marL="515572" algn="l" defTabSz="1031145" rtl="0" eaLnBrk="1" latinLnBrk="0" hangingPunct="1">
      <a:defRPr sz="1400" kern="1200">
        <a:solidFill>
          <a:schemeClr val="tx1"/>
        </a:solidFill>
        <a:latin typeface="+mn-lt"/>
        <a:ea typeface="+mn-ea"/>
        <a:cs typeface="+mn-cs"/>
      </a:defRPr>
    </a:lvl2pPr>
    <a:lvl3pPr marL="1031145" algn="l" defTabSz="1031145" rtl="0" eaLnBrk="1" latinLnBrk="0" hangingPunct="1">
      <a:defRPr sz="1400" kern="1200">
        <a:solidFill>
          <a:schemeClr val="tx1"/>
        </a:solidFill>
        <a:latin typeface="+mn-lt"/>
        <a:ea typeface="+mn-ea"/>
        <a:cs typeface="+mn-cs"/>
      </a:defRPr>
    </a:lvl3pPr>
    <a:lvl4pPr marL="1546717" algn="l" defTabSz="1031145" rtl="0" eaLnBrk="1" latinLnBrk="0" hangingPunct="1">
      <a:defRPr sz="1400" kern="1200">
        <a:solidFill>
          <a:schemeClr val="tx1"/>
        </a:solidFill>
        <a:latin typeface="+mn-lt"/>
        <a:ea typeface="+mn-ea"/>
        <a:cs typeface="+mn-cs"/>
      </a:defRPr>
    </a:lvl4pPr>
    <a:lvl5pPr marL="2062290" algn="l" defTabSz="1031145" rtl="0" eaLnBrk="1" latinLnBrk="0" hangingPunct="1">
      <a:defRPr sz="1400" kern="1200">
        <a:solidFill>
          <a:schemeClr val="tx1"/>
        </a:solidFill>
        <a:latin typeface="+mn-lt"/>
        <a:ea typeface="+mn-ea"/>
        <a:cs typeface="+mn-cs"/>
      </a:defRPr>
    </a:lvl5pPr>
    <a:lvl6pPr marL="2577862" algn="l" defTabSz="1031145" rtl="0" eaLnBrk="1" latinLnBrk="0" hangingPunct="1">
      <a:defRPr sz="1400" kern="1200">
        <a:solidFill>
          <a:schemeClr val="tx1"/>
        </a:solidFill>
        <a:latin typeface="+mn-lt"/>
        <a:ea typeface="+mn-ea"/>
        <a:cs typeface="+mn-cs"/>
      </a:defRPr>
    </a:lvl6pPr>
    <a:lvl7pPr marL="3093435" algn="l" defTabSz="1031145" rtl="0" eaLnBrk="1" latinLnBrk="0" hangingPunct="1">
      <a:defRPr sz="1400" kern="1200">
        <a:solidFill>
          <a:schemeClr val="tx1"/>
        </a:solidFill>
        <a:latin typeface="+mn-lt"/>
        <a:ea typeface="+mn-ea"/>
        <a:cs typeface="+mn-cs"/>
      </a:defRPr>
    </a:lvl7pPr>
    <a:lvl8pPr marL="3609007" algn="l" defTabSz="1031145" rtl="0" eaLnBrk="1" latinLnBrk="0" hangingPunct="1">
      <a:defRPr sz="1400" kern="1200">
        <a:solidFill>
          <a:schemeClr val="tx1"/>
        </a:solidFill>
        <a:latin typeface="+mn-lt"/>
        <a:ea typeface="+mn-ea"/>
        <a:cs typeface="+mn-cs"/>
      </a:defRPr>
    </a:lvl8pPr>
    <a:lvl9pPr marL="4124578" algn="l" defTabSz="1031145"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7291"/>
            <a:ext cx="5829300" cy="2123369"/>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96709"/>
            <a:ext cx="1543050" cy="8452204"/>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42900" y="396709"/>
            <a:ext cx="4514850" cy="8452204"/>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4"/>
            <a:ext cx="5829300" cy="1967442"/>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541735" y="4198595"/>
            <a:ext cx="5829300" cy="21669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34290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311403"/>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342904"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4"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77"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3777"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8" y="394406"/>
            <a:ext cx="2256235" cy="1678517"/>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2681295" y="39441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8"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1"/>
            <a:ext cx="4114800" cy="818622"/>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6202A27-AE11-4341-B25D-00B6482D6E4F}" type="datetimeFigureOut">
              <a:rPr lang="fr-FR" smtClean="0"/>
              <a:pPr/>
              <a:t>15/12/2021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F424C1D8-D4D2-428A-ADB6-C7E0E941ECDE}"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9181404"/>
            <a:ext cx="1600200" cy="527404"/>
          </a:xfrm>
          <a:prstGeom prst="rect">
            <a:avLst/>
          </a:prstGeom>
        </p:spPr>
        <p:txBody>
          <a:bodyPr vert="horz" lIns="91440" tIns="45720" rIns="91440" bIns="45720" rtlCol="0" anchor="ctr"/>
          <a:lstStyle>
            <a:lvl1pPr algn="l">
              <a:defRPr sz="1200">
                <a:solidFill>
                  <a:schemeClr val="tx1">
                    <a:tint val="75000"/>
                  </a:schemeClr>
                </a:solidFill>
              </a:defRPr>
            </a:lvl1pPr>
          </a:lstStyle>
          <a:p>
            <a:fld id="{16202A27-AE11-4341-B25D-00B6482D6E4F}" type="datetimeFigureOut">
              <a:rPr lang="fr-FR" smtClean="0"/>
              <a:pPr/>
              <a:t>15/12/2021</a:t>
            </a:fld>
            <a:endParaRPr lang="fr-FR" dirty="0"/>
          </a:p>
        </p:txBody>
      </p:sp>
      <p:sp>
        <p:nvSpPr>
          <p:cNvPr id="5" name="Espace réservé du pied de page 4"/>
          <p:cNvSpPr>
            <a:spLocks noGrp="1"/>
          </p:cNvSpPr>
          <p:nvPr>
            <p:ph type="ftr" sz="quarter" idx="3"/>
          </p:nvPr>
        </p:nvSpPr>
        <p:spPr>
          <a:xfrm>
            <a:off x="2343150" y="9181404"/>
            <a:ext cx="2171700" cy="52740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4914900" y="9181404"/>
            <a:ext cx="1600200" cy="527404"/>
          </a:xfrm>
          <a:prstGeom prst="rect">
            <a:avLst/>
          </a:prstGeom>
        </p:spPr>
        <p:txBody>
          <a:bodyPr vert="horz" lIns="91440" tIns="45720" rIns="91440" bIns="45720" rtlCol="0" anchor="ctr"/>
          <a:lstStyle>
            <a:lvl1pPr algn="r">
              <a:defRPr sz="1200">
                <a:solidFill>
                  <a:schemeClr val="tx1">
                    <a:tint val="75000"/>
                  </a:schemeClr>
                </a:solidFill>
              </a:defRPr>
            </a:lvl1pPr>
          </a:lstStyle>
          <a:p>
            <a:fld id="{F424C1D8-D4D2-428A-ADB6-C7E0E941ECDE}"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3.jpeg"/>
          <p:cNvPicPr>
            <a:picLocks noChangeAspect="1"/>
          </p:cNvPicPr>
          <p:nvPr/>
        </p:nvPicPr>
        <p:blipFill>
          <a:blip r:embed="rId2"/>
          <a:stretch>
            <a:fillRect/>
          </a:stretch>
        </p:blipFill>
        <p:spPr>
          <a:xfrm>
            <a:off x="0" y="0"/>
            <a:ext cx="6857999" cy="9905999"/>
          </a:xfrm>
          <a:prstGeom prst="rect">
            <a:avLst/>
          </a:prstGeom>
        </p:spPr>
      </p:pic>
      <p:sp>
        <p:nvSpPr>
          <p:cNvPr id="4" name="Titre 3"/>
          <p:cNvSpPr>
            <a:spLocks noGrp="1"/>
          </p:cNvSpPr>
          <p:nvPr>
            <p:ph type="title"/>
          </p:nvPr>
        </p:nvSpPr>
        <p:spPr>
          <a:xfrm>
            <a:off x="342902" y="166655"/>
            <a:ext cx="6247232" cy="1357322"/>
          </a:xfrm>
        </p:spPr>
        <p:txBody>
          <a:bodyPr>
            <a:normAutofit fontScale="90000"/>
          </a:bodyPr>
          <a:lstStyle/>
          <a:p>
            <a:pPr algn="ctr" rtl="1"/>
            <a:r>
              <a:rPr lang="ar-DZ" sz="2000" b="1" dirty="0" smtClean="0">
                <a:solidFill>
                  <a:schemeClr val="tx1"/>
                </a:solidFill>
              </a:rPr>
              <a:t>الجمهورية الجزائرية الديمقراطية الشعبية </a:t>
            </a:r>
            <a:br>
              <a:rPr lang="ar-DZ" sz="2000" b="1" dirty="0" smtClean="0">
                <a:solidFill>
                  <a:schemeClr val="tx1"/>
                </a:solidFill>
              </a:rPr>
            </a:br>
            <a:r>
              <a:rPr lang="ar-DZ" sz="2000" b="1" dirty="0" smtClean="0">
                <a:solidFill>
                  <a:schemeClr val="tx1"/>
                </a:solidFill>
              </a:rPr>
              <a:t>وزارة التعليم العالي والبحث العلمي </a:t>
            </a:r>
            <a:br>
              <a:rPr lang="ar-DZ" sz="2000" b="1" dirty="0" smtClean="0">
                <a:solidFill>
                  <a:schemeClr val="tx1"/>
                </a:solidFill>
              </a:rPr>
            </a:br>
            <a:r>
              <a:rPr lang="ar-DZ" sz="2000" b="1" dirty="0" smtClean="0">
                <a:solidFill>
                  <a:schemeClr val="tx1"/>
                </a:solidFill>
              </a:rPr>
              <a:t>جامعة محمد خيضر بسكرة </a:t>
            </a:r>
            <a:br>
              <a:rPr lang="ar-DZ" sz="2000" b="1" dirty="0" smtClean="0">
                <a:solidFill>
                  <a:schemeClr val="tx1"/>
                </a:solidFill>
              </a:rPr>
            </a:br>
            <a:r>
              <a:rPr lang="ar-DZ" sz="2000" b="1" dirty="0" smtClean="0">
                <a:solidFill>
                  <a:schemeClr val="tx1"/>
                </a:solidFill>
              </a:rPr>
              <a:t>كلية العلوم الاقتصادية والتجارية وعلوم التسيير </a:t>
            </a:r>
            <a:br>
              <a:rPr lang="ar-DZ" sz="2000" b="1" dirty="0" smtClean="0">
                <a:solidFill>
                  <a:schemeClr val="tx1"/>
                </a:solidFill>
              </a:rPr>
            </a:br>
            <a:r>
              <a:rPr lang="ar-DZ" sz="2000" b="1" dirty="0" smtClean="0">
                <a:solidFill>
                  <a:schemeClr val="tx1"/>
                </a:solidFill>
              </a:rPr>
              <a:t>قسم التسيير </a:t>
            </a:r>
            <a:endParaRPr lang="fr-FR" sz="2000" b="1" dirty="0">
              <a:solidFill>
                <a:schemeClr val="tx1"/>
              </a:solidFill>
            </a:endParaRPr>
          </a:p>
        </p:txBody>
      </p:sp>
      <p:pic>
        <p:nvPicPr>
          <p:cNvPr id="6" name="Image 5" descr="F:\Guesmia\meriem\التجربة الوحدوية\التجربة الوحدوية في الامارات العربية المتحدة\ebb417a9f483f53dacde27572b270f68.jpg"/>
          <p:cNvPicPr/>
          <p:nvPr/>
        </p:nvPicPr>
        <p:blipFill>
          <a:blip r:embed="rId3" cstate="print"/>
          <a:srcRect/>
          <a:stretch>
            <a:fillRect/>
          </a:stretch>
        </p:blipFill>
        <p:spPr bwMode="auto">
          <a:xfrm>
            <a:off x="5715018" y="380968"/>
            <a:ext cx="776597" cy="878774"/>
          </a:xfrm>
          <a:prstGeom prst="rect">
            <a:avLst/>
          </a:prstGeom>
          <a:noFill/>
          <a:ln w="9525">
            <a:noFill/>
            <a:miter lim="800000"/>
            <a:headEnd/>
            <a:tailEnd/>
          </a:ln>
        </p:spPr>
      </p:pic>
      <p:pic>
        <p:nvPicPr>
          <p:cNvPr id="9" name="Image 8" descr="F:\Guesmia\meriem\التجربة الوحدوية\التجربة الوحدوية في الامارات العربية المتحدة\ebb417a9f483f53dacde27572b270f68.jpg"/>
          <p:cNvPicPr/>
          <p:nvPr/>
        </p:nvPicPr>
        <p:blipFill>
          <a:blip r:embed="rId3" cstate="print"/>
          <a:srcRect/>
          <a:stretch>
            <a:fillRect/>
          </a:stretch>
        </p:blipFill>
        <p:spPr bwMode="auto">
          <a:xfrm>
            <a:off x="571482" y="380968"/>
            <a:ext cx="776597" cy="878774"/>
          </a:xfrm>
          <a:prstGeom prst="rect">
            <a:avLst/>
          </a:prstGeom>
          <a:noFill/>
          <a:ln w="9525">
            <a:noFill/>
            <a:miter lim="800000"/>
            <a:headEnd/>
            <a:tailEnd/>
          </a:ln>
        </p:spPr>
      </p:pic>
      <p:sp>
        <p:nvSpPr>
          <p:cNvPr id="11" name="Organigramme : Processus 10"/>
          <p:cNvSpPr/>
          <p:nvPr/>
        </p:nvSpPr>
        <p:spPr>
          <a:xfrm>
            <a:off x="500042" y="4524372"/>
            <a:ext cx="5857916" cy="1571636"/>
          </a:xfrm>
          <a:prstGeom prst="flowChart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buNone/>
            </a:pPr>
            <a:r>
              <a:rPr lang="ar-DZ" sz="3200" b="1" i="1" dirty="0" smtClean="0">
                <a:solidFill>
                  <a:schemeClr val="tx1"/>
                </a:solidFill>
              </a:rPr>
              <a:t>نظام معلومات محاسبة الموارد البشرية  </a:t>
            </a:r>
            <a:endParaRPr lang="fr-FR" sz="3200" b="1" i="1" dirty="0">
              <a:solidFill>
                <a:schemeClr val="tx1"/>
              </a:solidFill>
            </a:endParaRPr>
          </a:p>
        </p:txBody>
      </p:sp>
      <p:sp>
        <p:nvSpPr>
          <p:cNvPr id="8" name="Espace réservé du contenu 7"/>
          <p:cNvSpPr>
            <a:spLocks noGrp="1"/>
          </p:cNvSpPr>
          <p:nvPr>
            <p:ph idx="1"/>
          </p:nvPr>
        </p:nvSpPr>
        <p:spPr>
          <a:xfrm>
            <a:off x="214290" y="1881166"/>
            <a:ext cx="6500858" cy="7643866"/>
          </a:xfrm>
        </p:spPr>
        <p:txBody>
          <a:bodyPr>
            <a:normAutofit fontScale="92500" lnSpcReduction="20000"/>
          </a:bodyPr>
          <a:lstStyle/>
          <a:p>
            <a:pPr algn="just" rtl="1">
              <a:buNone/>
            </a:pPr>
            <a:endParaRPr lang="ar-DZ" sz="1700" b="1" dirty="0" smtClean="0">
              <a:solidFill>
                <a:sysClr val="windowText" lastClr="000000"/>
              </a:solidFill>
            </a:endParaRPr>
          </a:p>
          <a:p>
            <a:pPr algn="just" rtl="1">
              <a:buNone/>
            </a:pPr>
            <a:r>
              <a:rPr lang="ar-DZ" sz="1700" b="1" dirty="0" smtClean="0">
                <a:solidFill>
                  <a:sysClr val="windowText" lastClr="000000"/>
                </a:solidFill>
              </a:rPr>
              <a:t>المقياس : محاسبة الموارد البشرية </a:t>
            </a:r>
          </a:p>
          <a:p>
            <a:pPr algn="r" rtl="1">
              <a:buNone/>
            </a:pPr>
            <a:r>
              <a:rPr lang="ar-DZ" sz="1700" b="1" dirty="0" smtClean="0">
                <a:solidFill>
                  <a:sysClr val="windowText" lastClr="000000"/>
                </a:solidFill>
              </a:rPr>
              <a:t>السنة ثالثة تسيير</a:t>
            </a:r>
          </a:p>
          <a:p>
            <a:pPr algn="r" rtl="1">
              <a:buNone/>
            </a:pPr>
            <a:r>
              <a:rPr lang="ar-DZ" sz="1700" b="1" dirty="0" smtClean="0">
                <a:solidFill>
                  <a:sysClr val="windowText" lastClr="000000"/>
                </a:solidFill>
              </a:rPr>
              <a:t>تخصص موارد بشرية                                                                   الفوج:06 </a:t>
            </a: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ctr" rtl="1">
              <a:buNone/>
            </a:pPr>
            <a:r>
              <a:rPr lang="ar-DZ" sz="3900" b="1" dirty="0" smtClean="0">
                <a:solidFill>
                  <a:sysClr val="windowText" lastClr="000000"/>
                </a:solidFill>
              </a:rPr>
              <a:t>بحث حول</a:t>
            </a: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ctr" rtl="1">
              <a:buNone/>
            </a:pPr>
            <a:endParaRPr lang="ar-DZ" sz="1600"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endParaRPr lang="ar-DZ" sz="1600" b="1" dirty="0" smtClean="0">
              <a:solidFill>
                <a:sysClr val="windowText" lastClr="000000"/>
              </a:solidFill>
            </a:endParaRPr>
          </a:p>
          <a:p>
            <a:pPr algn="r" rtl="1">
              <a:buNone/>
            </a:pPr>
            <a:r>
              <a:rPr lang="ar-DZ" sz="1600" b="1" dirty="0" smtClean="0">
                <a:solidFill>
                  <a:sysClr val="windowText" lastClr="000000"/>
                </a:solidFill>
              </a:rPr>
              <a:t> تحت اشراف :                                                                     من اعداد الطالبة :                                         </a:t>
            </a:r>
          </a:p>
          <a:p>
            <a:pPr algn="r" rtl="1">
              <a:buNone/>
            </a:pPr>
            <a:r>
              <a:rPr lang="ar-DZ" sz="1600" b="1" dirty="0" smtClean="0">
                <a:solidFill>
                  <a:sysClr val="windowText" lastClr="000000"/>
                </a:solidFill>
              </a:rPr>
              <a:t>قسمية نصيرة                                                                        بوروبة  فهيمة </a:t>
            </a:r>
          </a:p>
          <a:p>
            <a:pPr algn="r" rtl="1">
              <a:buNone/>
            </a:pPr>
            <a:r>
              <a:rPr lang="ar-DZ" sz="1600" b="1" dirty="0" smtClean="0">
                <a:solidFill>
                  <a:sysClr val="windowText" lastClr="000000"/>
                </a:solidFill>
              </a:rPr>
              <a:t>قويسم شروق أم الخير </a:t>
            </a:r>
          </a:p>
          <a:p>
            <a:pPr algn="ctr" rtl="1">
              <a:buNone/>
            </a:pPr>
            <a:endParaRPr lang="ar-DZ" sz="1600" b="1" dirty="0" smtClean="0">
              <a:solidFill>
                <a:sysClr val="windowText" lastClr="000000"/>
              </a:solidFill>
            </a:endParaRPr>
          </a:p>
          <a:p>
            <a:pPr algn="ctr" rtl="1">
              <a:buNone/>
            </a:pPr>
            <a:endParaRPr lang="ar-DZ" sz="1600" b="1" dirty="0" smtClean="0">
              <a:solidFill>
                <a:sysClr val="windowText" lastClr="000000"/>
              </a:solidFill>
            </a:endParaRPr>
          </a:p>
          <a:p>
            <a:pPr algn="ctr" rtl="1">
              <a:buNone/>
            </a:pPr>
            <a:endParaRPr lang="ar-DZ" sz="1600" b="1" dirty="0" smtClean="0">
              <a:solidFill>
                <a:sysClr val="windowText" lastClr="000000"/>
              </a:solidFill>
            </a:endParaRPr>
          </a:p>
          <a:p>
            <a:pPr algn="ctr" rtl="1">
              <a:buNone/>
            </a:pPr>
            <a:endParaRPr lang="ar-DZ" sz="1600" b="1" dirty="0" smtClean="0">
              <a:solidFill>
                <a:sysClr val="windowText" lastClr="000000"/>
              </a:solidFill>
            </a:endParaRPr>
          </a:p>
          <a:p>
            <a:pPr algn="ctr" rtl="1">
              <a:buNone/>
            </a:pPr>
            <a:endParaRPr lang="ar-DZ" sz="1600" b="1" dirty="0" smtClean="0">
              <a:solidFill>
                <a:sysClr val="windowText" lastClr="000000"/>
              </a:solidFill>
            </a:endParaRPr>
          </a:p>
          <a:p>
            <a:pPr algn="ctr" rtl="1">
              <a:buNone/>
            </a:pPr>
            <a:endParaRPr lang="ar-DZ" sz="1600" b="1" dirty="0" smtClean="0">
              <a:solidFill>
                <a:sysClr val="windowText" lastClr="000000"/>
              </a:solidFill>
            </a:endParaRPr>
          </a:p>
          <a:p>
            <a:pPr algn="ctr" rtl="1">
              <a:buNone/>
            </a:pPr>
            <a:r>
              <a:rPr lang="ar-DZ" sz="1600" b="1" dirty="0" smtClean="0">
                <a:solidFill>
                  <a:sysClr val="windowText" lastClr="000000"/>
                </a:solidFill>
              </a:rPr>
              <a:t>السنة الدراسية: 2021/2022</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3.jpeg"/>
          <p:cNvPicPr>
            <a:picLocks noChangeAspect="1"/>
          </p:cNvPicPr>
          <p:nvPr/>
        </p:nvPicPr>
        <p:blipFill>
          <a:blip r:embed="rId2"/>
          <a:stretch>
            <a:fillRect/>
          </a:stretch>
        </p:blipFill>
        <p:spPr>
          <a:xfrm>
            <a:off x="0" y="0"/>
            <a:ext cx="6857999" cy="9906000"/>
          </a:xfrm>
          <a:prstGeom prst="rect">
            <a:avLst/>
          </a:prstGeom>
        </p:spPr>
      </p:pic>
      <p:sp>
        <p:nvSpPr>
          <p:cNvPr id="2" name="Titre 1"/>
          <p:cNvSpPr>
            <a:spLocks noGrp="1"/>
          </p:cNvSpPr>
          <p:nvPr>
            <p:ph type="title"/>
          </p:nvPr>
        </p:nvSpPr>
        <p:spPr>
          <a:xfrm>
            <a:off x="342900" y="396699"/>
            <a:ext cx="6172200" cy="912963"/>
          </a:xfrm>
        </p:spPr>
        <p:txBody>
          <a:bodyPr>
            <a:normAutofit/>
          </a:bodyPr>
          <a:lstStyle/>
          <a:p>
            <a:r>
              <a:rPr lang="ar-DZ" sz="1800" b="1" dirty="0" smtClean="0"/>
              <a:t>المبحث الثاني: مكونات وتكامل نظام معلومات محاسبة الموارد البشرية ومقترح تقييمه </a:t>
            </a:r>
            <a:endParaRPr lang="fr-FR" sz="1800" b="1" dirty="0"/>
          </a:p>
        </p:txBody>
      </p:sp>
      <p:sp>
        <p:nvSpPr>
          <p:cNvPr id="3" name="Espace réservé du contenu 2"/>
          <p:cNvSpPr>
            <a:spLocks noGrp="1"/>
          </p:cNvSpPr>
          <p:nvPr>
            <p:ph idx="1"/>
          </p:nvPr>
        </p:nvSpPr>
        <p:spPr>
          <a:xfrm>
            <a:off x="142852" y="1309662"/>
            <a:ext cx="6572296" cy="8596338"/>
          </a:xfrm>
        </p:spPr>
        <p:txBody>
          <a:bodyPr>
            <a:normAutofit/>
          </a:bodyPr>
          <a:lstStyle/>
          <a:p>
            <a:pPr algn="just" rtl="1">
              <a:buNone/>
            </a:pPr>
            <a:endParaRPr lang="ar-DZ" sz="1800" dirty="0" smtClean="0"/>
          </a:p>
          <a:p>
            <a:pPr algn="ctr" rtl="1">
              <a:buNone/>
            </a:pPr>
            <a:r>
              <a:rPr lang="ar-DZ" sz="2400" b="1" dirty="0" smtClean="0"/>
              <a:t>المطلب الأول : مكونات نظام معلومات محاسبة الموارد البشرية </a:t>
            </a:r>
            <a:endParaRPr lang="fr-FR" sz="2400" b="1" dirty="0"/>
          </a:p>
        </p:txBody>
      </p:sp>
      <p:graphicFrame>
        <p:nvGraphicFramePr>
          <p:cNvPr id="5" name="Diagramme 4"/>
          <p:cNvGraphicFramePr/>
          <p:nvPr/>
        </p:nvGraphicFramePr>
        <p:xfrm>
          <a:off x="285728" y="2381232"/>
          <a:ext cx="6357982" cy="6143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3.jpeg"/>
          <p:cNvPicPr>
            <a:picLocks noChangeAspect="1"/>
          </p:cNvPicPr>
          <p:nvPr/>
        </p:nvPicPr>
        <p:blipFill>
          <a:blip r:embed="rId2"/>
          <a:stretch>
            <a:fillRect/>
          </a:stretch>
        </p:blipFill>
        <p:spPr>
          <a:xfrm>
            <a:off x="0" y="0"/>
            <a:ext cx="6857999" cy="9906000"/>
          </a:xfrm>
          <a:prstGeom prst="rect">
            <a:avLst/>
          </a:prstGeom>
        </p:spPr>
      </p:pic>
      <p:sp>
        <p:nvSpPr>
          <p:cNvPr id="2" name="Titre 1"/>
          <p:cNvSpPr>
            <a:spLocks noGrp="1"/>
          </p:cNvSpPr>
          <p:nvPr>
            <p:ph type="title"/>
          </p:nvPr>
        </p:nvSpPr>
        <p:spPr>
          <a:xfrm>
            <a:off x="342900" y="396699"/>
            <a:ext cx="6172200" cy="841525"/>
          </a:xfrm>
        </p:spPr>
        <p:txBody>
          <a:bodyPr>
            <a:noAutofit/>
          </a:bodyPr>
          <a:lstStyle/>
          <a:p>
            <a:r>
              <a:rPr lang="ar-DZ" sz="2400" b="1" dirty="0" smtClean="0"/>
              <a:t>المطلب الثاني : تكامل نظام معلومات محاسبة الموارد البشرية </a:t>
            </a:r>
            <a:endParaRPr lang="fr-FR" sz="2400" b="1" dirty="0"/>
          </a:p>
        </p:txBody>
      </p:sp>
      <p:sp>
        <p:nvSpPr>
          <p:cNvPr id="3" name="Espace réservé du contenu 2"/>
          <p:cNvSpPr>
            <a:spLocks noGrp="1"/>
          </p:cNvSpPr>
          <p:nvPr>
            <p:ph idx="1"/>
          </p:nvPr>
        </p:nvSpPr>
        <p:spPr>
          <a:xfrm>
            <a:off x="142852" y="1166786"/>
            <a:ext cx="6572296" cy="8739214"/>
          </a:xfrm>
        </p:spPr>
        <p:txBody>
          <a:bodyPr>
            <a:normAutofit/>
          </a:bodyPr>
          <a:lstStyle/>
          <a:p>
            <a:pPr algn="r" rtl="1">
              <a:lnSpc>
                <a:spcPct val="150000"/>
              </a:lnSpc>
              <a:buNone/>
            </a:pPr>
            <a:r>
              <a:rPr lang="ar-DZ" sz="1600" b="1" dirty="0" smtClean="0">
                <a:latin typeface="Arial" pitchFamily="34" charset="0"/>
                <a:cs typeface="Arial" pitchFamily="34" charset="0"/>
              </a:rPr>
              <a:t>نظام المعلومات المتكامل هو النظام الذي تكمل نظمه  الفرعية بعضها البضع من خلال عملها بصورة متأسفة و متبادلة بحيث يستبعد تكرار توليد المعلومات من اكثر من نظام فرعي وبما يؤدي الى خفض تكاليف انتاج المعلومات اللازمة للجهات المختلفة فضلا عن تقليل الجهد و الوقت اللازمين لها و نظرا لتشابك العلاقات و تعددها بين كل نظام المعلومات المحاسبية و نظام معلومات الادارية هناك من الباحثين و الكتاب من يرى أن نظام المعلومات المحاسبية هو نظام فرعي ضمن نظام المعلومات الادارية و على النقيض من ذلك هناك من يرى انه نظام مستقل بذاته و انه يمثل الركيزة الاساسية و المهمة بالنسبة لنظم المعلومات الاخرى في الوحدة الاقتصادية و بغض النظر عن هذه الاختلافات التي تركز على الجانب  المفاهميمي بشكل كبير فان ما يهمنا بهذا الصدد هو انه يمكن النظر إلى الوحدة الاقتصادية على انها تمثل ناما متكاملا للمعلومات يشمل كلا من نظام المعلومات المحاسبة بجميع نظمه الفرعية بما فيها نظام معلومات محاسبة الموارد البشرية ونظام المعلومات الادارية بما فيها نظام معلومات ادراة الموارد البشرية وعلى اعتبار أن النظام المتكامل هو النظام الذي تكمل نظمه الفرعية بعضها البعض فان هناك ضرورة لتكامل كل من نظام المعلومات الحاسبية و نظام المعلومات الادارية و بالاسقاط على انظمتها الفرعية نجد أن هناك ضرورة للتكامل بين نظام معلومات محاسبة الموارد البشرية باعتباره نظاما فرعيا من نظام المعلومات المحاسبية في الوحدة الاقتصادية ونظام معلومات الموارد البشرية باعتباره نظاما فرعيا ضمن نظام المعلومات الادارية في الوحدة الاقتصادية </a:t>
            </a:r>
          </a:p>
          <a:p>
            <a:pPr algn="r" rtl="1">
              <a:lnSpc>
                <a:spcPct val="150000"/>
              </a:lnSpc>
              <a:buNone/>
            </a:pPr>
            <a:r>
              <a:rPr lang="ar-DZ" sz="1600" b="1" dirty="0" smtClean="0">
                <a:latin typeface="Arial" pitchFamily="34" charset="0"/>
                <a:cs typeface="Arial" pitchFamily="34" charset="0"/>
              </a:rPr>
              <a:t>و بالتالي فانه يمكننا القول أن التكامل نظام معلومات محاسبة الموارد البشرية ونظام إدارة الموارد البشرية يمكن التكامل كلا منهما من خلال التنسيق بين عمليهما وتبادل المعلومات والبيانات التي تنشئ عنهما وفق قاعدة بيانات موحدة وما يؤدي إلى خفض تكاليف إنتاج المعلومات المستهدفة وكذلك تقليل الوقت والجهد اللازمين لها .</a:t>
            </a:r>
          </a:p>
        </p:txBody>
      </p:sp>
    </p:spTree>
  </p:cSld>
  <p:clrMapOvr>
    <a:masterClrMapping/>
  </p:clrMapOvr>
  <p:transition>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3.jpeg"/>
          <p:cNvPicPr>
            <a:picLocks noChangeAspect="1"/>
          </p:cNvPicPr>
          <p:nvPr/>
        </p:nvPicPr>
        <p:blipFill>
          <a:blip r:embed="rId2"/>
          <a:stretch>
            <a:fillRect/>
          </a:stretch>
        </p:blipFill>
        <p:spPr>
          <a:xfrm>
            <a:off x="0" y="0"/>
            <a:ext cx="6857999" cy="9905999"/>
          </a:xfrm>
          <a:prstGeom prst="rect">
            <a:avLst/>
          </a:prstGeom>
        </p:spPr>
      </p:pic>
      <p:sp>
        <p:nvSpPr>
          <p:cNvPr id="2" name="Titre 1"/>
          <p:cNvSpPr>
            <a:spLocks noGrp="1"/>
          </p:cNvSpPr>
          <p:nvPr>
            <p:ph type="title"/>
          </p:nvPr>
        </p:nvSpPr>
        <p:spPr>
          <a:xfrm>
            <a:off x="357166" y="238092"/>
            <a:ext cx="6172200" cy="984401"/>
          </a:xfrm>
        </p:spPr>
        <p:txBody>
          <a:bodyPr>
            <a:normAutofit/>
          </a:bodyPr>
          <a:lstStyle/>
          <a:p>
            <a:r>
              <a:rPr lang="ar-DZ" sz="2400" b="1" dirty="0" smtClean="0"/>
              <a:t>المطلب الثالث : خصائص نظام معلومات محاسبة الموارد البشرية  </a:t>
            </a:r>
            <a:endParaRPr lang="fr-FR" sz="2400" b="1" dirty="0"/>
          </a:p>
        </p:txBody>
      </p:sp>
      <p:graphicFrame>
        <p:nvGraphicFramePr>
          <p:cNvPr id="4" name="Espace réservé du contenu 3"/>
          <p:cNvGraphicFramePr>
            <a:graphicFrameLocks noGrp="1"/>
          </p:cNvGraphicFramePr>
          <p:nvPr>
            <p:ph idx="1"/>
          </p:nvPr>
        </p:nvGraphicFramePr>
        <p:xfrm>
          <a:off x="214290" y="1023910"/>
          <a:ext cx="6429420" cy="816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heel spokes="2"/>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3.jpeg"/>
          <p:cNvPicPr>
            <a:picLocks noChangeAspect="1"/>
          </p:cNvPicPr>
          <p:nvPr/>
        </p:nvPicPr>
        <p:blipFill>
          <a:blip r:embed="rId2"/>
          <a:stretch>
            <a:fillRect/>
          </a:stretch>
        </p:blipFill>
        <p:spPr>
          <a:xfrm>
            <a:off x="0" y="0"/>
            <a:ext cx="6857999" cy="9905999"/>
          </a:xfrm>
          <a:prstGeom prst="rect">
            <a:avLst/>
          </a:prstGeom>
        </p:spPr>
      </p:pic>
      <p:sp>
        <p:nvSpPr>
          <p:cNvPr id="2" name="Titre 1"/>
          <p:cNvSpPr>
            <a:spLocks noGrp="1"/>
          </p:cNvSpPr>
          <p:nvPr>
            <p:ph type="title"/>
          </p:nvPr>
        </p:nvSpPr>
        <p:spPr/>
        <p:txBody>
          <a:bodyPr/>
          <a:lstStyle/>
          <a:p>
            <a:r>
              <a:rPr lang="ar-DZ" dirty="0" smtClean="0"/>
              <a:t>الخاتمة </a:t>
            </a:r>
            <a:endParaRPr lang="fr-FR" dirty="0"/>
          </a:p>
        </p:txBody>
      </p:sp>
      <p:sp>
        <p:nvSpPr>
          <p:cNvPr id="3" name="Espace réservé du contenu 2"/>
          <p:cNvSpPr>
            <a:spLocks noGrp="1"/>
          </p:cNvSpPr>
          <p:nvPr>
            <p:ph idx="1"/>
          </p:nvPr>
        </p:nvSpPr>
        <p:spPr/>
        <p:txBody>
          <a:bodyPr>
            <a:normAutofit/>
          </a:bodyPr>
          <a:lstStyle/>
          <a:p>
            <a:pPr algn="just" rtl="1">
              <a:buNone/>
            </a:pPr>
            <a:r>
              <a:rPr lang="ar-DZ" sz="2400" dirty="0" smtClean="0"/>
              <a:t>تعد الموارد البشرية من الثروات الكبيرة على صعيد المنظمات والدول وان الارتقاء بها سيؤدي حتما الى التقدم الاقتصادي لكل من المنظمة والدولة </a:t>
            </a:r>
          </a:p>
          <a:p>
            <a:pPr algn="just" rtl="1">
              <a:buNone/>
            </a:pPr>
            <a:r>
              <a:rPr lang="ar-DZ" sz="2400" dirty="0" smtClean="0"/>
              <a:t>يهتم نظام معلومات الموارد البشرية بالبيانات الخاصة بالموارد البشرية من خلال تجميعها من مصادرها المختلفة ومن ثم تشغيله وفق اسس وقواعد محاسبية معينة طبقا لمدى الحاجة الى المعلومات التي يمكن انتاجها و التي يتم ايصالها الى الجهات التي لها اهتمامات بهذه الموارد </a:t>
            </a:r>
          </a:p>
          <a:p>
            <a:pPr algn="just" rtl="1">
              <a:buNone/>
            </a:pPr>
            <a:r>
              <a:rPr lang="ar-DZ" sz="2400" dirty="0" smtClean="0"/>
              <a:t>إن تصميم نظام معلومات محاسبة الموارد البشرية في المنظمات سيساهم في قياس قيمة الموارد البشرية بشكل موضوعي مما يساعد على تحليلها ماليا وبالتالي فانه سيساهم في عملية التخطيط لتلك الموارد على صعيد النظم والمستوى القوي كما سيرسم سياسات التوظيف على المنظمة ويعطي مؤشرات مسبقة عن ثبات العمالة من عدمها ويعمل من اجل استقرارها في المنظمة </a:t>
            </a:r>
            <a:endParaRPr lang="fr-FR" sz="2400" dirty="0"/>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3.jpeg"/>
          <p:cNvPicPr>
            <a:picLocks noChangeAspect="1"/>
          </p:cNvPicPr>
          <p:nvPr/>
        </p:nvPicPr>
        <p:blipFill>
          <a:blip r:embed="rId2"/>
          <a:stretch>
            <a:fillRect/>
          </a:stretch>
        </p:blipFill>
        <p:spPr>
          <a:xfrm>
            <a:off x="0" y="0"/>
            <a:ext cx="6858000" cy="9906000"/>
          </a:xfrm>
          <a:prstGeom prst="rect">
            <a:avLst/>
          </a:prstGeom>
        </p:spPr>
      </p:pic>
      <p:sp>
        <p:nvSpPr>
          <p:cNvPr id="2" name="Titre 1"/>
          <p:cNvSpPr>
            <a:spLocks noGrp="1"/>
          </p:cNvSpPr>
          <p:nvPr>
            <p:ph type="title"/>
          </p:nvPr>
        </p:nvSpPr>
        <p:spPr>
          <a:xfrm>
            <a:off x="357166" y="666720"/>
            <a:ext cx="6172200" cy="841525"/>
          </a:xfrm>
        </p:spPr>
        <p:txBody>
          <a:bodyPr/>
          <a:lstStyle/>
          <a:p>
            <a:r>
              <a:rPr lang="ar-DZ" dirty="0" smtClean="0"/>
              <a:t>خطة البحث </a:t>
            </a:r>
            <a:endParaRPr lang="fr-FR" dirty="0"/>
          </a:p>
        </p:txBody>
      </p:sp>
      <p:sp>
        <p:nvSpPr>
          <p:cNvPr id="3" name="Espace réservé du contenu 2"/>
          <p:cNvSpPr>
            <a:spLocks noGrp="1"/>
          </p:cNvSpPr>
          <p:nvPr>
            <p:ph idx="1"/>
          </p:nvPr>
        </p:nvSpPr>
        <p:spPr>
          <a:xfrm>
            <a:off x="214290" y="2024042"/>
            <a:ext cx="6500858" cy="5643602"/>
          </a:xfrm>
        </p:spPr>
        <p:txBody>
          <a:bodyPr>
            <a:normAutofit lnSpcReduction="10000"/>
          </a:bodyPr>
          <a:lstStyle/>
          <a:p>
            <a:pPr algn="just" rtl="1">
              <a:lnSpc>
                <a:spcPct val="150000"/>
              </a:lnSpc>
              <a:buNone/>
            </a:pPr>
            <a:r>
              <a:rPr lang="ar-DZ" sz="2000" dirty="0" smtClean="0">
                <a:solidFill>
                  <a:srgbClr val="00B050"/>
                </a:solidFill>
                <a:latin typeface="Arial" pitchFamily="34" charset="0"/>
                <a:cs typeface="Arial" pitchFamily="34" charset="0"/>
              </a:rPr>
              <a:t>مقدمة </a:t>
            </a:r>
          </a:p>
          <a:p>
            <a:pPr algn="just" rtl="1">
              <a:lnSpc>
                <a:spcPct val="150000"/>
              </a:lnSpc>
              <a:buNone/>
            </a:pPr>
            <a:r>
              <a:rPr lang="ar-DZ" sz="2000" b="1" dirty="0" smtClean="0">
                <a:solidFill>
                  <a:schemeClr val="tx2">
                    <a:lumMod val="75000"/>
                  </a:schemeClr>
                </a:solidFill>
                <a:latin typeface="Arial" pitchFamily="34" charset="0"/>
                <a:cs typeface="Arial" pitchFamily="34" charset="0"/>
              </a:rPr>
              <a:t>المبحث الأول: ماهية نظام معلومات محاسبة الموارد البشرية </a:t>
            </a:r>
          </a:p>
          <a:p>
            <a:pPr algn="just" rtl="1">
              <a:lnSpc>
                <a:spcPct val="150000"/>
              </a:lnSpc>
              <a:buNone/>
            </a:pPr>
            <a:r>
              <a:rPr lang="ar-DZ" sz="1800" b="1" dirty="0" smtClean="0">
                <a:latin typeface="Arial" pitchFamily="34" charset="0"/>
                <a:cs typeface="Arial" pitchFamily="34" charset="0"/>
              </a:rPr>
              <a:t>المطلب الأول : </a:t>
            </a:r>
            <a:r>
              <a:rPr lang="ar-DZ" sz="1800" dirty="0" smtClean="0">
                <a:latin typeface="Arial" pitchFamily="34" charset="0"/>
                <a:cs typeface="Arial" pitchFamily="34" charset="0"/>
              </a:rPr>
              <a:t>مفهوم نظام معلومات محاسبة الموارد البشرية </a:t>
            </a:r>
          </a:p>
          <a:p>
            <a:pPr algn="just" rtl="1">
              <a:lnSpc>
                <a:spcPct val="150000"/>
              </a:lnSpc>
              <a:buNone/>
            </a:pPr>
            <a:r>
              <a:rPr lang="ar-DZ" sz="1800" b="1" dirty="0" smtClean="0">
                <a:latin typeface="Arial" pitchFamily="34" charset="0"/>
                <a:cs typeface="Arial" pitchFamily="34" charset="0"/>
              </a:rPr>
              <a:t>المطلب الثاني : </a:t>
            </a:r>
            <a:r>
              <a:rPr lang="ar-DZ" sz="1800" dirty="0" smtClean="0">
                <a:latin typeface="Arial" pitchFamily="34" charset="0"/>
                <a:cs typeface="Arial" pitchFamily="34" charset="0"/>
              </a:rPr>
              <a:t>أهمية نظام معلومات محاسبة الموارد البشرية </a:t>
            </a:r>
          </a:p>
          <a:p>
            <a:pPr algn="just" rtl="1">
              <a:lnSpc>
                <a:spcPct val="150000"/>
              </a:lnSpc>
              <a:buNone/>
            </a:pPr>
            <a:r>
              <a:rPr lang="ar-DZ" sz="1800" b="1" dirty="0" smtClean="0">
                <a:latin typeface="Arial" pitchFamily="34" charset="0"/>
                <a:cs typeface="Arial" pitchFamily="34" charset="0"/>
              </a:rPr>
              <a:t>المطلب الثالث : </a:t>
            </a:r>
            <a:r>
              <a:rPr lang="ar-DZ" sz="1800" dirty="0" smtClean="0">
                <a:latin typeface="Arial" pitchFamily="34" charset="0"/>
                <a:cs typeface="Arial" pitchFamily="34" charset="0"/>
              </a:rPr>
              <a:t>أهداف نظام معلومات محاسبة الموارد البشرية </a:t>
            </a:r>
          </a:p>
          <a:p>
            <a:pPr algn="just" rtl="1">
              <a:lnSpc>
                <a:spcPct val="150000"/>
              </a:lnSpc>
              <a:buNone/>
            </a:pPr>
            <a:r>
              <a:rPr lang="ar-DZ" sz="2000" b="1" dirty="0" smtClean="0">
                <a:solidFill>
                  <a:schemeClr val="tx2">
                    <a:lumMod val="75000"/>
                  </a:schemeClr>
                </a:solidFill>
                <a:latin typeface="Arial" pitchFamily="34" charset="0"/>
                <a:cs typeface="Arial" pitchFamily="34" charset="0"/>
              </a:rPr>
              <a:t>المبحث الثاني : مكونات نظام معلومات محاسبة الموارد البشرية ومقترح تقييمه </a:t>
            </a:r>
          </a:p>
          <a:p>
            <a:pPr algn="just" rtl="1">
              <a:lnSpc>
                <a:spcPct val="150000"/>
              </a:lnSpc>
              <a:buNone/>
            </a:pPr>
            <a:r>
              <a:rPr lang="ar-DZ" sz="1800" b="1" dirty="0" smtClean="0">
                <a:latin typeface="Arial" pitchFamily="34" charset="0"/>
                <a:cs typeface="Arial" pitchFamily="34" charset="0"/>
              </a:rPr>
              <a:t>المطلب الأول : </a:t>
            </a:r>
            <a:r>
              <a:rPr lang="ar-DZ" sz="1800" dirty="0" smtClean="0">
                <a:latin typeface="Arial" pitchFamily="34" charset="0"/>
                <a:cs typeface="Arial" pitchFamily="34" charset="0"/>
              </a:rPr>
              <a:t>مكونات نظام معلومات محاسبة الموارد البشرية </a:t>
            </a:r>
          </a:p>
          <a:p>
            <a:pPr algn="just" rtl="1">
              <a:lnSpc>
                <a:spcPct val="150000"/>
              </a:lnSpc>
              <a:buNone/>
            </a:pPr>
            <a:r>
              <a:rPr lang="ar-DZ" sz="1800" b="1" dirty="0" smtClean="0">
                <a:latin typeface="Arial" pitchFamily="34" charset="0"/>
                <a:cs typeface="Arial" pitchFamily="34" charset="0"/>
              </a:rPr>
              <a:t>المطلب الثاني :</a:t>
            </a:r>
            <a:r>
              <a:rPr lang="ar-DZ" sz="1800" b="1" dirty="0">
                <a:latin typeface="Arial" pitchFamily="34" charset="0"/>
                <a:cs typeface="Arial" pitchFamily="34" charset="0"/>
              </a:rPr>
              <a:t> </a:t>
            </a:r>
            <a:r>
              <a:rPr lang="ar-DZ" sz="1800" dirty="0" smtClean="0">
                <a:latin typeface="Arial" pitchFamily="34" charset="0"/>
                <a:cs typeface="Arial" pitchFamily="34" charset="0"/>
              </a:rPr>
              <a:t>تكامل نظام معلومات محاسبة الموارد البشرية </a:t>
            </a:r>
            <a:endParaRPr lang="ar-DZ" sz="1800" b="1" dirty="0" smtClean="0">
              <a:latin typeface="Arial" pitchFamily="34" charset="0"/>
              <a:cs typeface="Arial" pitchFamily="34" charset="0"/>
            </a:endParaRPr>
          </a:p>
          <a:p>
            <a:pPr algn="just" rtl="1">
              <a:lnSpc>
                <a:spcPct val="160000"/>
              </a:lnSpc>
              <a:buNone/>
            </a:pPr>
            <a:r>
              <a:rPr lang="ar-DZ" sz="1800" b="1" dirty="0" smtClean="0">
                <a:latin typeface="Arial" pitchFamily="34" charset="0"/>
                <a:cs typeface="Arial" pitchFamily="34" charset="0"/>
              </a:rPr>
              <a:t>المطلب الثالث : </a:t>
            </a:r>
            <a:r>
              <a:rPr lang="ar-DZ" sz="1800" dirty="0" smtClean="0">
                <a:latin typeface="Arial" pitchFamily="34" charset="0"/>
                <a:cs typeface="Arial" pitchFamily="34" charset="0"/>
              </a:rPr>
              <a:t>مقترح تقييم نظام معلومات محاسبة الموارد البشرية </a:t>
            </a:r>
            <a:endParaRPr lang="ar-DZ" sz="2000" b="1" dirty="0" smtClean="0">
              <a:solidFill>
                <a:srgbClr val="00B050"/>
              </a:solidFill>
              <a:latin typeface="Arial" pitchFamily="34" charset="0"/>
              <a:cs typeface="Arial" pitchFamily="34" charset="0"/>
            </a:endParaRPr>
          </a:p>
          <a:p>
            <a:pPr algn="just" rtl="1">
              <a:lnSpc>
                <a:spcPct val="160000"/>
              </a:lnSpc>
              <a:buNone/>
            </a:pPr>
            <a:r>
              <a:rPr lang="ar-DZ" sz="2000" b="1" dirty="0" smtClean="0">
                <a:solidFill>
                  <a:srgbClr val="00B050"/>
                </a:solidFill>
                <a:latin typeface="Arial" pitchFamily="34" charset="0"/>
                <a:cs typeface="Arial" pitchFamily="34" charset="0"/>
              </a:rPr>
              <a:t>خاتمة </a:t>
            </a:r>
          </a:p>
          <a:p>
            <a:pPr algn="just" rtl="1">
              <a:lnSpc>
                <a:spcPct val="160000"/>
              </a:lnSpc>
              <a:buNone/>
            </a:pPr>
            <a:r>
              <a:rPr lang="ar-DZ" sz="2000" b="1" dirty="0" smtClean="0">
                <a:latin typeface="Arial" pitchFamily="34" charset="0"/>
                <a:cs typeface="Arial" pitchFamily="34" charset="0"/>
              </a:rPr>
              <a:t>قائمة المراجع </a:t>
            </a:r>
          </a:p>
          <a:p>
            <a:pPr algn="just" rtl="1">
              <a:buNone/>
            </a:pPr>
            <a:endParaRPr lang="fr-FR" sz="2000"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3.jpeg"/>
          <p:cNvPicPr>
            <a:picLocks noChangeAspect="1"/>
          </p:cNvPicPr>
          <p:nvPr/>
        </p:nvPicPr>
        <p:blipFill>
          <a:blip r:embed="rId2"/>
          <a:stretch>
            <a:fillRect/>
          </a:stretch>
        </p:blipFill>
        <p:spPr>
          <a:xfrm>
            <a:off x="0" y="0"/>
            <a:ext cx="6857999" cy="9596469"/>
          </a:xfrm>
          <a:prstGeom prst="rect">
            <a:avLst/>
          </a:prstGeom>
        </p:spPr>
      </p:pic>
      <p:sp>
        <p:nvSpPr>
          <p:cNvPr id="2" name="Titre 1"/>
          <p:cNvSpPr>
            <a:spLocks noGrp="1"/>
          </p:cNvSpPr>
          <p:nvPr>
            <p:ph type="title"/>
          </p:nvPr>
        </p:nvSpPr>
        <p:spPr>
          <a:xfrm>
            <a:off x="285728" y="595282"/>
            <a:ext cx="6172200" cy="912963"/>
          </a:xfrm>
        </p:spPr>
        <p:txBody>
          <a:bodyPr>
            <a:normAutofit/>
          </a:bodyPr>
          <a:lstStyle/>
          <a:p>
            <a:pPr rtl="1"/>
            <a:r>
              <a:rPr lang="ar-DZ" dirty="0" smtClean="0"/>
              <a:t>مقدمة </a:t>
            </a:r>
            <a:endParaRPr lang="fr-FR" dirty="0"/>
          </a:p>
        </p:txBody>
      </p:sp>
      <p:sp>
        <p:nvSpPr>
          <p:cNvPr id="3" name="Espace réservé du contenu 2"/>
          <p:cNvSpPr>
            <a:spLocks noGrp="1"/>
          </p:cNvSpPr>
          <p:nvPr>
            <p:ph idx="1"/>
          </p:nvPr>
        </p:nvSpPr>
        <p:spPr>
          <a:xfrm>
            <a:off x="357166" y="2381232"/>
            <a:ext cx="6229372" cy="7143800"/>
          </a:xfrm>
        </p:spPr>
        <p:txBody>
          <a:bodyPr>
            <a:normAutofit lnSpcReduction="10000"/>
          </a:bodyPr>
          <a:lstStyle/>
          <a:p>
            <a:pPr algn="ctr" rtl="1">
              <a:lnSpc>
                <a:spcPct val="150000"/>
              </a:lnSpc>
              <a:buNone/>
            </a:pPr>
            <a:r>
              <a:rPr lang="ar-DZ" sz="2400" b="1" dirty="0" smtClean="0"/>
              <a:t>يعد موضوع الموارد البشرية من الموضوعات الحديثة نسبيا في مجال المحاسبة حيث بدا الاهتمام بها نتيجة لإدراك أهمية الأفراد في المنظمات باعتبارهم موارد نتيجة كونهم يتمتعون بقدرات علمية ومهنية عالية </a:t>
            </a:r>
          </a:p>
          <a:p>
            <a:pPr algn="ctr" rtl="1">
              <a:lnSpc>
                <a:spcPct val="150000"/>
              </a:lnSpc>
              <a:buNone/>
            </a:pPr>
            <a:r>
              <a:rPr lang="ar-DZ" sz="2400" b="1" dirty="0" smtClean="0"/>
              <a:t>وبدات عملية التركيز المتزايد على رأس المال البشري أكثر منه على رأس المال المادي وظل هذا الموضوع محط أنظار واهتمام خلال العقود الماضية حيث تم الاتفاق على أن البشر يمثلون موردا مهما وفعالا في المنظمات </a:t>
            </a:r>
          </a:p>
          <a:p>
            <a:pPr algn="ctr" rtl="1">
              <a:lnSpc>
                <a:spcPct val="150000"/>
              </a:lnSpc>
              <a:buNone/>
            </a:pPr>
            <a:r>
              <a:rPr lang="ar-DZ" sz="2400" b="1" dirty="0" smtClean="0"/>
              <a:t>إن تصميم نظام معلومات محاسبة الموارد البشرية يساعد كثيرا المنظمات والوحدات الاقتصادية المختصة والمهتمة بهذه الموارد حيث تتجلى مشكلة البحث في </a:t>
            </a:r>
          </a:p>
          <a:p>
            <a:pPr algn="ctr" rtl="1">
              <a:lnSpc>
                <a:spcPct val="150000"/>
              </a:lnSpc>
              <a:buNone/>
            </a:pPr>
            <a:r>
              <a:rPr lang="ar-DZ" sz="2400" b="1" dirty="0" smtClean="0"/>
              <a:t>ماهية نظام معلومات محاسبة الموارد البشرية و ماهي اهميتها في المنظمة </a:t>
            </a:r>
            <a:r>
              <a:rPr lang="fr-FR" sz="2400" b="1" dirty="0" smtClean="0">
                <a:latin typeface="Arial" pitchFamily="34" charset="0"/>
                <a:cs typeface="Arial" pitchFamily="34" charset="0"/>
              </a:rPr>
              <a:t>؟</a:t>
            </a:r>
            <a:endParaRPr lang="fr-FR" sz="1600" b="1" dirty="0">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3.jpeg"/>
          <p:cNvPicPr>
            <a:picLocks noChangeAspect="1"/>
          </p:cNvPicPr>
          <p:nvPr/>
        </p:nvPicPr>
        <p:blipFill>
          <a:blip r:embed="rId2"/>
          <a:stretch>
            <a:fillRect/>
          </a:stretch>
        </p:blipFill>
        <p:spPr>
          <a:xfrm>
            <a:off x="0" y="0"/>
            <a:ext cx="6858000" cy="9906000"/>
          </a:xfrm>
          <a:prstGeom prst="rect">
            <a:avLst/>
          </a:prstGeom>
          <a:ln>
            <a:noFill/>
          </a:ln>
          <a:effectLst>
            <a:outerShdw blurRad="190500" algn="tl" rotWithShape="0">
              <a:srgbClr val="000000">
                <a:alpha val="70000"/>
              </a:srgbClr>
            </a:outerShdw>
          </a:effectLst>
        </p:spPr>
      </p:pic>
      <p:sp>
        <p:nvSpPr>
          <p:cNvPr id="6" name="Rectangle à coins arrondis 5"/>
          <p:cNvSpPr/>
          <p:nvPr/>
        </p:nvSpPr>
        <p:spPr>
          <a:xfrm>
            <a:off x="285728" y="1238224"/>
            <a:ext cx="6429420" cy="64294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ar-DZ" dirty="0" smtClean="0"/>
          </a:p>
          <a:p>
            <a:pPr algn="ctr"/>
            <a:endParaRPr lang="ar-DZ" dirty="0"/>
          </a:p>
          <a:p>
            <a:pPr algn="ctr"/>
            <a:endParaRPr lang="ar-DZ" dirty="0" smtClean="0"/>
          </a:p>
          <a:p>
            <a:pPr algn="ctr"/>
            <a:endParaRPr lang="ar-DZ" dirty="0"/>
          </a:p>
          <a:p>
            <a:pPr algn="ctr"/>
            <a:endParaRPr lang="fr-FR" dirty="0"/>
          </a:p>
        </p:txBody>
      </p:sp>
      <p:sp>
        <p:nvSpPr>
          <p:cNvPr id="2" name="Titre 1"/>
          <p:cNvSpPr>
            <a:spLocks noGrp="1"/>
          </p:cNvSpPr>
          <p:nvPr>
            <p:ph type="title"/>
          </p:nvPr>
        </p:nvSpPr>
        <p:spPr>
          <a:xfrm>
            <a:off x="357166" y="238092"/>
            <a:ext cx="6215106" cy="785818"/>
          </a:xfrm>
        </p:spPr>
        <p:txBody>
          <a:bodyPr>
            <a:noAutofit/>
          </a:bodyPr>
          <a:lstStyle/>
          <a:p>
            <a:pPr rtl="1"/>
            <a:r>
              <a:rPr lang="ar-DZ" sz="2800" b="1" dirty="0" smtClean="0">
                <a:solidFill>
                  <a:schemeClr val="tx2">
                    <a:lumMod val="75000"/>
                  </a:schemeClr>
                </a:solidFill>
              </a:rPr>
              <a:t>المبحث الأول: ماهية نظام معلومات محاسبة الموارد البشرية </a:t>
            </a:r>
            <a:endParaRPr lang="fr-FR" sz="2800" b="1" dirty="0">
              <a:solidFill>
                <a:schemeClr val="tx2">
                  <a:lumMod val="75000"/>
                </a:schemeClr>
              </a:solidFill>
            </a:endParaRPr>
          </a:p>
        </p:txBody>
      </p:sp>
      <p:sp>
        <p:nvSpPr>
          <p:cNvPr id="9" name="Rectangle à coins arrondis 8"/>
          <p:cNvSpPr/>
          <p:nvPr/>
        </p:nvSpPr>
        <p:spPr>
          <a:xfrm>
            <a:off x="1785926" y="2524108"/>
            <a:ext cx="4500570" cy="16430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p>
        </p:txBody>
      </p:sp>
      <p:sp>
        <p:nvSpPr>
          <p:cNvPr id="12" name="Organigramme : Alternative 11"/>
          <p:cNvSpPr/>
          <p:nvPr/>
        </p:nvSpPr>
        <p:spPr>
          <a:xfrm>
            <a:off x="1928802" y="7381892"/>
            <a:ext cx="4500594" cy="1714512"/>
          </a:xfrm>
          <a:prstGeom prst="flowChartAlternateProcess">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0" name="Virage 9"/>
          <p:cNvSpPr/>
          <p:nvPr/>
        </p:nvSpPr>
        <p:spPr>
          <a:xfrm rot="5400000" flipV="1">
            <a:off x="3500440" y="6524636"/>
            <a:ext cx="571502" cy="1143010"/>
          </a:xfrm>
          <a:prstGeom prst="bentArrow">
            <a:avLst>
              <a:gd name="adj1" fmla="val 28023"/>
              <a:gd name="adj2" fmla="val 25000"/>
              <a:gd name="adj3" fmla="val 25000"/>
              <a:gd name="adj4" fmla="val 3034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solidFill>
                <a:schemeClr val="tx1"/>
              </a:solidFill>
            </a:endParaRPr>
          </a:p>
        </p:txBody>
      </p:sp>
      <p:sp>
        <p:nvSpPr>
          <p:cNvPr id="14" name="Virage 13"/>
          <p:cNvSpPr/>
          <p:nvPr/>
        </p:nvSpPr>
        <p:spPr>
          <a:xfrm rot="5400000" flipV="1">
            <a:off x="3321843" y="1774009"/>
            <a:ext cx="571504" cy="1214446"/>
          </a:xfrm>
          <a:prstGeom prst="bentArrow">
            <a:avLst>
              <a:gd name="adj1" fmla="val 28023"/>
              <a:gd name="adj2" fmla="val 25000"/>
              <a:gd name="adj3" fmla="val 25000"/>
              <a:gd name="adj4" fmla="val 4375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dirty="0">
              <a:solidFill>
                <a:schemeClr val="tx1"/>
              </a:solidFill>
            </a:endParaRPr>
          </a:p>
        </p:txBody>
      </p:sp>
      <p:sp>
        <p:nvSpPr>
          <p:cNvPr id="11" name="Rectangle à coins arrondis 10"/>
          <p:cNvSpPr/>
          <p:nvPr/>
        </p:nvSpPr>
        <p:spPr>
          <a:xfrm>
            <a:off x="1000108" y="4881562"/>
            <a:ext cx="4857784" cy="17145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sp>
        <p:nvSpPr>
          <p:cNvPr id="5" name="Espace réservé du contenu 4"/>
          <p:cNvSpPr>
            <a:spLocks noGrp="1"/>
          </p:cNvSpPr>
          <p:nvPr>
            <p:ph idx="1"/>
          </p:nvPr>
        </p:nvSpPr>
        <p:spPr>
          <a:xfrm>
            <a:off x="142852" y="1023911"/>
            <a:ext cx="6572296" cy="8643998"/>
          </a:xfrm>
        </p:spPr>
        <p:txBody>
          <a:bodyPr>
            <a:normAutofit/>
          </a:bodyPr>
          <a:lstStyle/>
          <a:p>
            <a:pPr algn="just" rtl="1">
              <a:buNone/>
            </a:pPr>
            <a:endParaRPr lang="ar-DZ" sz="1800" dirty="0" smtClean="0"/>
          </a:p>
          <a:p>
            <a:pPr algn="ctr" rtl="1">
              <a:buNone/>
            </a:pPr>
            <a:r>
              <a:rPr lang="ar-DZ" sz="2400" b="1" dirty="0" smtClean="0"/>
              <a:t>المطلب الأول : مفهوم نظام معلومات محاسبة الموارد البشرية</a:t>
            </a:r>
          </a:p>
          <a:p>
            <a:pPr algn="just" rtl="1">
              <a:buNone/>
            </a:pPr>
            <a:endParaRPr lang="ar-DZ" sz="1800" dirty="0"/>
          </a:p>
          <a:p>
            <a:pPr algn="just" rtl="1">
              <a:buNone/>
            </a:pPr>
            <a:r>
              <a:rPr lang="ar-DZ" sz="1800" b="1" dirty="0" smtClean="0"/>
              <a:t>أولا : مفهوم الموارد البشرية :</a:t>
            </a:r>
          </a:p>
          <a:p>
            <a:pPr algn="just" rtl="1">
              <a:buNone/>
            </a:pPr>
            <a:r>
              <a:rPr lang="ar-DZ" sz="1600" b="1" dirty="0" smtClean="0"/>
              <a:t>          </a:t>
            </a:r>
          </a:p>
          <a:p>
            <a:pPr algn="just" rtl="1">
              <a:buNone/>
            </a:pPr>
            <a:r>
              <a:rPr lang="ar-DZ" sz="1600" b="1" dirty="0" smtClean="0"/>
              <a:t>           إن مفهوم الموارد البشرية يضع الإنسان على نفس مستوى</a:t>
            </a:r>
          </a:p>
          <a:p>
            <a:pPr algn="just" rtl="1">
              <a:buNone/>
            </a:pPr>
            <a:r>
              <a:rPr lang="ar-DZ" sz="1600" b="1" dirty="0" smtClean="0"/>
              <a:t>          الموارد المجتمعية الأخرى  إلا انه مورد من أغلى الموارد فهو</a:t>
            </a:r>
          </a:p>
          <a:p>
            <a:pPr algn="just" rtl="1">
              <a:buNone/>
            </a:pPr>
            <a:r>
              <a:rPr lang="ar-DZ" sz="1600" b="1" dirty="0" smtClean="0"/>
              <a:t>            قادر على تحويل الموارد إلى طاقة منتجة نافعة وهو بذاته </a:t>
            </a:r>
          </a:p>
          <a:p>
            <a:pPr algn="just" rtl="1">
              <a:buNone/>
            </a:pPr>
            <a:r>
              <a:rPr lang="ar-DZ" sz="1600" b="1" dirty="0" smtClean="0"/>
              <a:t>          مورد لا تنصب طاقاته وهو في نهاية الأمر الغاية والهدف </a:t>
            </a:r>
          </a:p>
          <a:p>
            <a:pPr algn="just" rtl="1">
              <a:buNone/>
            </a:pPr>
            <a:r>
              <a:rPr lang="ar-DZ" sz="1600" b="1" dirty="0" smtClean="0"/>
              <a:t>         الذي من اجله يتم استثمار وتشغيل طاقات مختلفة الوارد الأخرى </a:t>
            </a:r>
          </a:p>
          <a:p>
            <a:pPr algn="just" rtl="1">
              <a:buNone/>
            </a:pPr>
            <a:endParaRPr lang="ar-DZ" sz="1800" dirty="0" smtClean="0"/>
          </a:p>
          <a:p>
            <a:pPr algn="just" rtl="1">
              <a:buNone/>
            </a:pPr>
            <a:r>
              <a:rPr lang="ar-DZ" sz="1800" b="1" dirty="0" smtClean="0"/>
              <a:t>ثانيا : تعريف معلومات محاسبة الموارد البشرية :</a:t>
            </a:r>
          </a:p>
          <a:p>
            <a:pPr algn="just" rtl="1">
              <a:buNone/>
            </a:pPr>
            <a:r>
              <a:rPr lang="ar-DZ" sz="1800" b="1" dirty="0" smtClean="0"/>
              <a:t>                        </a:t>
            </a:r>
          </a:p>
          <a:p>
            <a:pPr algn="just" rtl="1">
              <a:buNone/>
            </a:pPr>
            <a:r>
              <a:rPr lang="ar-DZ" sz="1800" b="1" dirty="0" smtClean="0"/>
              <a:t>                      </a:t>
            </a:r>
            <a:r>
              <a:rPr lang="ar-DZ" sz="1600" b="1" dirty="0" smtClean="0"/>
              <a:t> تم تعريفها بأنها أسلوب لتحديد وقياس  وتوصيل </a:t>
            </a:r>
          </a:p>
          <a:p>
            <a:pPr algn="just" rtl="1">
              <a:buNone/>
            </a:pPr>
            <a:r>
              <a:rPr lang="ar-DZ" sz="1600" b="1" dirty="0" smtClean="0"/>
              <a:t>                  الخاصة بالمورد البشري للأطراف المعنية داخل او خارج المشروع </a:t>
            </a:r>
          </a:p>
          <a:p>
            <a:pPr algn="just" rtl="1">
              <a:buNone/>
            </a:pPr>
            <a:r>
              <a:rPr lang="ar-DZ" sz="1600" b="1" dirty="0" smtClean="0"/>
              <a:t>                    بهدف رفع كفاءة العاملين او إدارة المشروع وتحسين نوعية </a:t>
            </a:r>
          </a:p>
          <a:p>
            <a:pPr algn="just" rtl="1">
              <a:buNone/>
            </a:pPr>
            <a:r>
              <a:rPr lang="ar-DZ" sz="1600" b="1" dirty="0" smtClean="0"/>
              <a:t>                                    القرارات الخاصة بالمشروع. </a:t>
            </a:r>
          </a:p>
          <a:p>
            <a:pPr algn="just" rtl="1">
              <a:buNone/>
            </a:pPr>
            <a:endParaRPr lang="ar-DZ" sz="1800" dirty="0"/>
          </a:p>
          <a:p>
            <a:pPr algn="just" rtl="1">
              <a:buNone/>
            </a:pPr>
            <a:r>
              <a:rPr lang="ar-DZ" sz="1800" b="1" dirty="0" smtClean="0"/>
              <a:t>ثالثا :تعريف نظام المعلومات : </a:t>
            </a:r>
            <a:endParaRPr lang="ar-DZ" sz="1800" dirty="0" smtClean="0"/>
          </a:p>
          <a:p>
            <a:pPr algn="just" rtl="1">
              <a:buNone/>
            </a:pPr>
            <a:r>
              <a:rPr lang="ar-DZ" sz="1800" b="1" dirty="0" smtClean="0"/>
              <a:t>     </a:t>
            </a:r>
          </a:p>
          <a:p>
            <a:pPr algn="just" rtl="1">
              <a:buNone/>
            </a:pPr>
            <a:r>
              <a:rPr lang="ar-DZ" sz="1800" b="1" dirty="0" smtClean="0"/>
              <a:t>    </a:t>
            </a:r>
          </a:p>
          <a:p>
            <a:pPr algn="just" rtl="1">
              <a:buNone/>
            </a:pPr>
            <a:r>
              <a:rPr lang="ar-DZ" sz="1800" b="1" dirty="0" smtClean="0"/>
              <a:t>     </a:t>
            </a:r>
            <a:r>
              <a:rPr lang="ar-DZ" sz="1600" b="1" dirty="0" smtClean="0"/>
              <a:t>عرفته جمعية نظم المعلومات الأمريكية انه  نظام إلى يقوم بجمع </a:t>
            </a:r>
          </a:p>
          <a:p>
            <a:pPr algn="just" rtl="1">
              <a:buNone/>
            </a:pPr>
            <a:r>
              <a:rPr lang="ar-DZ" sz="1600" b="1" dirty="0" smtClean="0"/>
              <a:t>        وتنظيم وإيصال وعرض المعلومات لاستعمالها من قبل الأفراد</a:t>
            </a:r>
          </a:p>
          <a:p>
            <a:pPr algn="just" rtl="1">
              <a:buNone/>
            </a:pPr>
            <a:r>
              <a:rPr lang="ar-DZ" sz="1600" b="1" dirty="0" smtClean="0"/>
              <a:t>        في مجالات التخطيط والرقابة للأنشطة التي تمارسها الوحدة </a:t>
            </a:r>
          </a:p>
          <a:p>
            <a:pPr algn="just" rtl="1">
              <a:buNone/>
            </a:pPr>
            <a:r>
              <a:rPr lang="ar-DZ" sz="1600" b="1" dirty="0" smtClean="0"/>
              <a:t>                                     الاقتصادية . </a:t>
            </a:r>
          </a:p>
          <a:p>
            <a:pPr algn="just" rtl="1">
              <a:lnSpc>
                <a:spcPct val="150000"/>
              </a:lnSpc>
              <a:buNone/>
            </a:pPr>
            <a:endParaRPr lang="ar-DZ" sz="1800" dirty="0" smtClean="0"/>
          </a:p>
          <a:p>
            <a:pPr algn="just" rtl="1">
              <a:lnSpc>
                <a:spcPct val="150000"/>
              </a:lnSpc>
              <a:buNone/>
            </a:pPr>
            <a:endParaRPr lang="ar-DZ" sz="1800" dirty="0" smtClean="0"/>
          </a:p>
          <a:p>
            <a:pPr algn="just" rtl="1">
              <a:buNone/>
            </a:pPr>
            <a:endParaRPr lang="ar-DZ" sz="1800" dirty="0"/>
          </a:p>
          <a:p>
            <a:pPr algn="just" rtl="1">
              <a:buNone/>
            </a:pPr>
            <a:endParaRPr lang="ar-DZ" sz="1800" dirty="0" smtClean="0"/>
          </a:p>
        </p:txBody>
      </p:sp>
      <p:sp>
        <p:nvSpPr>
          <p:cNvPr id="15" name="Virage 14"/>
          <p:cNvSpPr/>
          <p:nvPr/>
        </p:nvSpPr>
        <p:spPr>
          <a:xfrm rot="5400000" flipV="1">
            <a:off x="2178835" y="4274339"/>
            <a:ext cx="428628" cy="1071570"/>
          </a:xfrm>
          <a:prstGeom prst="bentArrow">
            <a:avLst>
              <a:gd name="adj1" fmla="val 50000"/>
              <a:gd name="adj2" fmla="val 25000"/>
              <a:gd name="adj3" fmla="val 21847"/>
              <a:gd name="adj4" fmla="val 6404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solidFill>
                <a:schemeClr val="tx1"/>
              </a:solidFill>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3.jpeg"/>
          <p:cNvPicPr>
            <a:picLocks noChangeAspect="1"/>
          </p:cNvPicPr>
          <p:nvPr/>
        </p:nvPicPr>
        <p:blipFill>
          <a:blip r:embed="rId2"/>
          <a:stretch>
            <a:fillRect/>
          </a:stretch>
        </p:blipFill>
        <p:spPr>
          <a:xfrm>
            <a:off x="0" y="0"/>
            <a:ext cx="6857999" cy="9906000"/>
          </a:xfrm>
          <a:prstGeom prst="rect">
            <a:avLst/>
          </a:prstGeom>
        </p:spPr>
      </p:pic>
      <p:sp>
        <p:nvSpPr>
          <p:cNvPr id="6" name="Rectangle à coins arrondis 5"/>
          <p:cNvSpPr/>
          <p:nvPr/>
        </p:nvSpPr>
        <p:spPr>
          <a:xfrm>
            <a:off x="285728" y="6667512"/>
            <a:ext cx="5357850" cy="28575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sp>
        <p:nvSpPr>
          <p:cNvPr id="4" name="Rectangle à coins arrondis 3"/>
          <p:cNvSpPr/>
          <p:nvPr/>
        </p:nvSpPr>
        <p:spPr>
          <a:xfrm>
            <a:off x="357166" y="881034"/>
            <a:ext cx="5857916" cy="185738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p>
        </p:txBody>
      </p:sp>
      <p:sp>
        <p:nvSpPr>
          <p:cNvPr id="7" name="Organigramme : Alternative 6"/>
          <p:cNvSpPr/>
          <p:nvPr/>
        </p:nvSpPr>
        <p:spPr>
          <a:xfrm>
            <a:off x="214290" y="4095744"/>
            <a:ext cx="6286544" cy="1928826"/>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dirty="0"/>
          </a:p>
        </p:txBody>
      </p:sp>
      <p:sp>
        <p:nvSpPr>
          <p:cNvPr id="5" name="Espace réservé du contenu 4"/>
          <p:cNvSpPr>
            <a:spLocks noGrp="1"/>
          </p:cNvSpPr>
          <p:nvPr>
            <p:ph idx="1"/>
          </p:nvPr>
        </p:nvSpPr>
        <p:spPr>
          <a:xfrm>
            <a:off x="142852" y="0"/>
            <a:ext cx="6500858" cy="9906000"/>
          </a:xfrm>
        </p:spPr>
        <p:txBody>
          <a:bodyPr>
            <a:normAutofit fontScale="85000" lnSpcReduction="20000"/>
          </a:bodyPr>
          <a:lstStyle/>
          <a:p>
            <a:pPr algn="just" rtl="1">
              <a:buNone/>
            </a:pPr>
            <a:endParaRPr lang="ar-DZ" sz="1800" dirty="0" smtClean="0"/>
          </a:p>
          <a:p>
            <a:pPr algn="just" rtl="1">
              <a:buNone/>
            </a:pPr>
            <a:r>
              <a:rPr lang="ar-DZ" sz="2600" b="1" dirty="0" smtClean="0"/>
              <a:t>ثالثا : تعريف نظام معلومات الموارد البشرية :</a:t>
            </a:r>
            <a:endParaRPr lang="ar-DZ" sz="2300" dirty="0" smtClean="0"/>
          </a:p>
          <a:p>
            <a:pPr algn="ctr" rtl="1">
              <a:buNone/>
            </a:pPr>
            <a:endParaRPr lang="ar-DZ" sz="1800" dirty="0" smtClean="0"/>
          </a:p>
          <a:p>
            <a:pPr algn="ctr" rtl="1">
              <a:buNone/>
            </a:pPr>
            <a:endParaRPr lang="ar-DZ" sz="1800" dirty="0" smtClean="0"/>
          </a:p>
          <a:p>
            <a:pPr algn="ctr" rtl="1">
              <a:buNone/>
            </a:pPr>
            <a:endParaRPr lang="ar-DZ" sz="1800" dirty="0" smtClean="0"/>
          </a:p>
          <a:p>
            <a:pPr algn="ctr" rtl="1">
              <a:buNone/>
            </a:pPr>
            <a:r>
              <a:rPr lang="ar-DZ" sz="2000" dirty="0" smtClean="0"/>
              <a:t>      إن نظام معلومات الموارد البشرية هو ذلك النظام الذي يتم تصميمه للقيام </a:t>
            </a:r>
          </a:p>
          <a:p>
            <a:pPr algn="ctr" rtl="1">
              <a:buNone/>
            </a:pPr>
            <a:r>
              <a:rPr lang="ar-DZ" sz="2000" dirty="0" smtClean="0"/>
              <a:t>          بوظيفة إدارة الموارد البشرية والسعي بصفة أساسية إلى توفير المعلومات </a:t>
            </a:r>
          </a:p>
          <a:p>
            <a:pPr algn="ctr" rtl="1">
              <a:buNone/>
            </a:pPr>
            <a:r>
              <a:rPr lang="ar-DZ" sz="2000" dirty="0" smtClean="0"/>
              <a:t>        التي يحتاجها المدراء لاتخاذ القرارات المتعلقة بفاعلية وكفاءة استخدام العنصر </a:t>
            </a:r>
          </a:p>
          <a:p>
            <a:pPr algn="ctr" rtl="1">
              <a:buNone/>
            </a:pPr>
            <a:r>
              <a:rPr lang="ar-DZ" sz="2000" dirty="0" smtClean="0"/>
              <a:t>              البشري ورفع مستوى أدائه </a:t>
            </a:r>
          </a:p>
          <a:p>
            <a:pPr algn="just" rtl="1">
              <a:buNone/>
            </a:pPr>
            <a:endParaRPr lang="ar-DZ" sz="1800" dirty="0" smtClean="0"/>
          </a:p>
          <a:p>
            <a:pPr algn="just" rtl="1">
              <a:lnSpc>
                <a:spcPct val="150000"/>
              </a:lnSpc>
              <a:buNone/>
            </a:pPr>
            <a:endParaRPr lang="ar-DZ" sz="2000" b="1" dirty="0" smtClean="0"/>
          </a:p>
          <a:p>
            <a:pPr algn="just" rtl="1">
              <a:lnSpc>
                <a:spcPct val="150000"/>
              </a:lnSpc>
              <a:buNone/>
            </a:pPr>
            <a:r>
              <a:rPr lang="ar-DZ" sz="2300" b="1" dirty="0" smtClean="0"/>
              <a:t>رابعا : تعريف نظام المعلومات المحاسبية :</a:t>
            </a:r>
            <a:endParaRPr lang="ar-DZ" sz="1800" b="1" dirty="0" smtClean="0"/>
          </a:p>
          <a:p>
            <a:pPr algn="ctr" rtl="1">
              <a:lnSpc>
                <a:spcPct val="150000"/>
              </a:lnSpc>
              <a:buNone/>
            </a:pPr>
            <a:endParaRPr lang="ar-DZ" sz="1700" dirty="0" smtClean="0"/>
          </a:p>
          <a:p>
            <a:pPr algn="ctr" rtl="1">
              <a:lnSpc>
                <a:spcPct val="150000"/>
              </a:lnSpc>
              <a:buNone/>
            </a:pPr>
            <a:endParaRPr lang="ar-DZ" sz="1700" dirty="0" smtClean="0"/>
          </a:p>
          <a:p>
            <a:pPr algn="ctr" rtl="1">
              <a:lnSpc>
                <a:spcPct val="150000"/>
              </a:lnSpc>
              <a:buNone/>
            </a:pPr>
            <a:r>
              <a:rPr lang="ar-DZ" sz="2000" dirty="0" smtClean="0"/>
              <a:t>هو احد مكونات تنظيم اداري يختص بجمع وتبويب ومعالجة وتحليل وتوصيل المعلومات المالية الملائمة لاتخاذ القرارات للأطراف الخارجية وادارة المنظمة ويعد نظام المعلومات المحاسبية احد المكونات الاساسية لنظام المعلومات الادارية وينحصر الفرق بينهما في أن الأول يختص بالبيانات والمعلومات المحاسبية بينما يختص الثاني بكافة البيانات والمعلومات التي تؤثر على نشاط المنظمة  </a:t>
            </a:r>
          </a:p>
          <a:p>
            <a:pPr algn="just" rtl="1">
              <a:buNone/>
            </a:pPr>
            <a:endParaRPr lang="ar-DZ" sz="1800" dirty="0" smtClean="0"/>
          </a:p>
          <a:p>
            <a:pPr algn="just" rtl="1">
              <a:buNone/>
            </a:pPr>
            <a:endParaRPr lang="ar-DZ" sz="2000" b="1" dirty="0" smtClean="0"/>
          </a:p>
          <a:p>
            <a:pPr algn="just" rtl="1">
              <a:buNone/>
            </a:pPr>
            <a:r>
              <a:rPr lang="ar-DZ" sz="2300" b="1" dirty="0" smtClean="0"/>
              <a:t>خامسا: تعريف نظام معلومات محاسبة الموارد البشرية :                     </a:t>
            </a:r>
          </a:p>
          <a:p>
            <a:pPr algn="just" rtl="1">
              <a:buNone/>
            </a:pPr>
            <a:endParaRPr lang="ar-DZ" sz="1800" dirty="0" smtClean="0"/>
          </a:p>
          <a:p>
            <a:pPr algn="ctr" rtl="1">
              <a:lnSpc>
                <a:spcPct val="160000"/>
              </a:lnSpc>
              <a:buNone/>
            </a:pPr>
            <a:r>
              <a:rPr lang="ar-DZ" sz="1800" dirty="0" smtClean="0"/>
              <a:t>                 </a:t>
            </a:r>
            <a:r>
              <a:rPr lang="ar-DZ" sz="1900" dirty="0" smtClean="0"/>
              <a:t>وهو احد فروع نظام المعلومات المحاسبية ويهتم هذا النظام بتوفير المعلومات                                              </a:t>
            </a:r>
          </a:p>
          <a:p>
            <a:pPr algn="ctr" rtl="1">
              <a:lnSpc>
                <a:spcPct val="160000"/>
              </a:lnSpc>
              <a:buNone/>
            </a:pPr>
            <a:r>
              <a:rPr lang="ar-DZ" sz="1900" dirty="0" smtClean="0"/>
              <a:t>                  التاريخية والحالية والمستقبلية المالية وغير المالية الخاصة بالموارد البشرية     </a:t>
            </a:r>
          </a:p>
          <a:p>
            <a:pPr algn="ctr" rtl="1">
              <a:lnSpc>
                <a:spcPct val="160000"/>
              </a:lnSpc>
              <a:buNone/>
            </a:pPr>
            <a:r>
              <a:rPr lang="ar-DZ" sz="1900" dirty="0" smtClean="0"/>
              <a:t>             وتقديمها إلى جميع الجهات التي تهتم بأمر  الموارد وبما يؤدي إلى تحقيق الهدف</a:t>
            </a:r>
          </a:p>
          <a:p>
            <a:pPr algn="ctr" rtl="1">
              <a:lnSpc>
                <a:spcPct val="160000"/>
              </a:lnSpc>
              <a:buNone/>
            </a:pPr>
            <a:r>
              <a:rPr lang="ar-DZ" sz="1900" dirty="0" smtClean="0"/>
              <a:t>               المطلوب منها ويهتم هذا النظام بكافة البيانات الخاصة بالموارد البشرية من خلال      </a:t>
            </a:r>
          </a:p>
          <a:p>
            <a:pPr algn="ctr" rtl="1">
              <a:lnSpc>
                <a:spcPct val="160000"/>
              </a:lnSpc>
              <a:buNone/>
            </a:pPr>
            <a:r>
              <a:rPr lang="ar-DZ" sz="1900" dirty="0" smtClean="0"/>
              <a:t>                تجميعها من مصادرها المختلفة  ومن ثم تشغيلها وفق أسس وقواعد محاسبية معينة   </a:t>
            </a:r>
          </a:p>
          <a:p>
            <a:pPr algn="ctr" rtl="1">
              <a:lnSpc>
                <a:spcPct val="160000"/>
              </a:lnSpc>
              <a:buNone/>
            </a:pPr>
            <a:r>
              <a:rPr lang="ar-DZ" sz="1900" dirty="0" smtClean="0"/>
              <a:t>                طبقا لمدى الحاجة إلى المعلومات التي يمكن إنتاجها والتي يتم  إيصالها إلى الجهات التي له اهتمامات بهذه الموارد </a:t>
            </a:r>
          </a:p>
          <a:p>
            <a:pPr algn="just" rtl="1">
              <a:buNone/>
            </a:pPr>
            <a:endParaRPr lang="fr-FR"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3.jpeg"/>
          <p:cNvPicPr>
            <a:picLocks noChangeAspect="1"/>
          </p:cNvPicPr>
          <p:nvPr/>
        </p:nvPicPr>
        <p:blipFill>
          <a:blip r:embed="rId2"/>
          <a:stretch>
            <a:fillRect/>
          </a:stretch>
        </p:blipFill>
        <p:spPr>
          <a:xfrm>
            <a:off x="0" y="0"/>
            <a:ext cx="6857999" cy="9905999"/>
          </a:xfrm>
          <a:prstGeom prst="rect">
            <a:avLst/>
          </a:prstGeom>
        </p:spPr>
      </p:pic>
      <p:sp>
        <p:nvSpPr>
          <p:cNvPr id="2" name="Titre 1"/>
          <p:cNvSpPr>
            <a:spLocks noGrp="1"/>
          </p:cNvSpPr>
          <p:nvPr>
            <p:ph type="title"/>
          </p:nvPr>
        </p:nvSpPr>
        <p:spPr>
          <a:xfrm>
            <a:off x="342900" y="396699"/>
            <a:ext cx="6172200" cy="841525"/>
          </a:xfrm>
        </p:spPr>
        <p:txBody>
          <a:bodyPr>
            <a:noAutofit/>
          </a:bodyPr>
          <a:lstStyle/>
          <a:p>
            <a:r>
              <a:rPr lang="ar-DZ" sz="2400" b="1" dirty="0" smtClean="0"/>
              <a:t>المطلب الثاني: أهمية نظام معلومات محاسبة الموارد البشرية </a:t>
            </a:r>
            <a:endParaRPr lang="fr-FR" sz="2400" b="1" dirty="0"/>
          </a:p>
        </p:txBody>
      </p:sp>
      <p:graphicFrame>
        <p:nvGraphicFramePr>
          <p:cNvPr id="4" name="Espace réservé du contenu 3"/>
          <p:cNvGraphicFramePr>
            <a:graphicFrameLocks noGrp="1"/>
          </p:cNvGraphicFramePr>
          <p:nvPr>
            <p:ph idx="1"/>
          </p:nvPr>
        </p:nvGraphicFramePr>
        <p:xfrm>
          <a:off x="214313" y="1381125"/>
          <a:ext cx="6429375" cy="8286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3.jpeg"/>
          <p:cNvPicPr>
            <a:picLocks noChangeAspect="1"/>
          </p:cNvPicPr>
          <p:nvPr/>
        </p:nvPicPr>
        <p:blipFill>
          <a:blip r:embed="rId2"/>
          <a:stretch>
            <a:fillRect/>
          </a:stretch>
        </p:blipFill>
        <p:spPr>
          <a:xfrm>
            <a:off x="0" y="0"/>
            <a:ext cx="6857999" cy="9906000"/>
          </a:xfrm>
          <a:prstGeom prst="rect">
            <a:avLst/>
          </a:prstGeom>
        </p:spPr>
      </p:pic>
      <p:sp>
        <p:nvSpPr>
          <p:cNvPr id="2" name="Titre 1"/>
          <p:cNvSpPr>
            <a:spLocks noGrp="1"/>
          </p:cNvSpPr>
          <p:nvPr>
            <p:ph type="title"/>
          </p:nvPr>
        </p:nvSpPr>
        <p:spPr>
          <a:xfrm>
            <a:off x="428604" y="952472"/>
            <a:ext cx="6157934" cy="698649"/>
          </a:xfrm>
        </p:spPr>
        <p:txBody>
          <a:bodyPr>
            <a:noAutofit/>
          </a:bodyPr>
          <a:lstStyle/>
          <a:p>
            <a:r>
              <a:rPr lang="ar-DZ" sz="2400" b="1" dirty="0" smtClean="0"/>
              <a:t>المطلب الثالث أهداف نظام معلومات محاسبة الموارد البشرية </a:t>
            </a:r>
            <a:endParaRPr lang="fr-FR" sz="2400" b="1" dirty="0"/>
          </a:p>
        </p:txBody>
      </p:sp>
      <p:graphicFrame>
        <p:nvGraphicFramePr>
          <p:cNvPr id="4" name="Espace réservé du contenu 3"/>
          <p:cNvGraphicFramePr>
            <a:graphicFrameLocks noGrp="1"/>
          </p:cNvGraphicFramePr>
          <p:nvPr>
            <p:ph idx="1"/>
          </p:nvPr>
        </p:nvGraphicFramePr>
        <p:xfrm>
          <a:off x="142875" y="2238356"/>
          <a:ext cx="6572250" cy="5500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3.jpeg"/>
          <p:cNvPicPr>
            <a:picLocks noChangeAspect="1"/>
          </p:cNvPicPr>
          <p:nvPr/>
        </p:nvPicPr>
        <p:blipFill>
          <a:blip r:embed="rId2"/>
          <a:stretch>
            <a:fillRect/>
          </a:stretch>
        </p:blipFill>
        <p:spPr>
          <a:xfrm>
            <a:off x="0" y="0"/>
            <a:ext cx="6857999" cy="9905999"/>
          </a:xfrm>
          <a:prstGeom prst="rect">
            <a:avLst/>
          </a:prstGeom>
        </p:spPr>
      </p:pic>
      <p:sp>
        <p:nvSpPr>
          <p:cNvPr id="4" name="Rectangle avec flèche vers le haut 3"/>
          <p:cNvSpPr/>
          <p:nvPr/>
        </p:nvSpPr>
        <p:spPr>
          <a:xfrm>
            <a:off x="785794" y="952472"/>
            <a:ext cx="5500726" cy="2714644"/>
          </a:xfrm>
          <a:prstGeom prst="upArrowCallout">
            <a:avLst>
              <a:gd name="adj1" fmla="val 14993"/>
              <a:gd name="adj2" fmla="val 14993"/>
              <a:gd name="adj3" fmla="val 15448"/>
              <a:gd name="adj4" fmla="val 77258"/>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dirty="0"/>
          </a:p>
        </p:txBody>
      </p:sp>
      <p:sp>
        <p:nvSpPr>
          <p:cNvPr id="6" name="Nuage 5"/>
          <p:cNvSpPr/>
          <p:nvPr/>
        </p:nvSpPr>
        <p:spPr>
          <a:xfrm>
            <a:off x="642918" y="4595810"/>
            <a:ext cx="5857916" cy="2928958"/>
          </a:xfrm>
          <a:prstGeom prst="cloud">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sp>
        <p:nvSpPr>
          <p:cNvPr id="3" name="Espace réservé du contenu 2"/>
          <p:cNvSpPr>
            <a:spLocks noGrp="1"/>
          </p:cNvSpPr>
          <p:nvPr>
            <p:ph idx="1"/>
          </p:nvPr>
        </p:nvSpPr>
        <p:spPr>
          <a:xfrm>
            <a:off x="142852" y="309530"/>
            <a:ext cx="6572296" cy="9596470"/>
          </a:xfrm>
        </p:spPr>
        <p:txBody>
          <a:bodyPr>
            <a:normAutofit/>
          </a:bodyPr>
          <a:lstStyle/>
          <a:p>
            <a:pPr algn="ctr" rtl="1">
              <a:buNone/>
            </a:pPr>
            <a:endParaRPr lang="ar-DZ" sz="1600" b="1" dirty="0" smtClean="0"/>
          </a:p>
          <a:p>
            <a:pPr algn="ctr" rtl="1">
              <a:buNone/>
            </a:pPr>
            <a:r>
              <a:rPr lang="ar-DZ" sz="1600" b="1" dirty="0" smtClean="0"/>
              <a:t>1/ جمع كافة النفقات : </a:t>
            </a:r>
          </a:p>
          <a:p>
            <a:pPr algn="ctr" rtl="1">
              <a:buNone/>
            </a:pPr>
            <a:endParaRPr lang="ar-DZ" sz="1600" b="1" dirty="0" smtClean="0"/>
          </a:p>
          <a:p>
            <a:pPr algn="ctr" rtl="1">
              <a:buNone/>
            </a:pPr>
            <a:endParaRPr lang="ar-DZ" sz="1600" b="1" dirty="0" smtClean="0"/>
          </a:p>
          <a:p>
            <a:pPr algn="ctr" rtl="1">
              <a:buNone/>
            </a:pPr>
            <a:endParaRPr lang="ar-DZ" sz="1600" b="1" dirty="0" smtClean="0"/>
          </a:p>
          <a:p>
            <a:pPr algn="just" rtl="1">
              <a:buNone/>
            </a:pPr>
            <a:r>
              <a:rPr lang="ar-DZ" sz="1600" b="1" dirty="0" smtClean="0"/>
              <a:t>            وهي التي تم او يتوقع انفاقها في المستقبل على الموارد البشرية بدءا</a:t>
            </a:r>
          </a:p>
          <a:p>
            <a:pPr algn="just" rtl="1">
              <a:buNone/>
            </a:pPr>
            <a:r>
              <a:rPr lang="ar-DZ" sz="1600" b="1" dirty="0" smtClean="0"/>
              <a:t>          من لحظة الاعلان عن الوظائف او تكاليف استئجارها من الوحدات الاقتصادية </a:t>
            </a:r>
          </a:p>
          <a:p>
            <a:pPr algn="just" rtl="1">
              <a:buNone/>
            </a:pPr>
            <a:r>
              <a:rPr lang="ar-DZ" sz="1600" b="1" dirty="0" smtClean="0"/>
              <a:t>        الاخرى مرورا بكافة ما ينفق عليها في سبيل تنميتها وتطويرها من خلال برامج </a:t>
            </a:r>
          </a:p>
          <a:p>
            <a:pPr algn="just" rtl="1">
              <a:buNone/>
            </a:pPr>
            <a:r>
              <a:rPr lang="ar-DZ" sz="1600" b="1" dirty="0" smtClean="0"/>
              <a:t>          التدريب والدورات التي تساهم فيها حتى الاستغناء عنها (التقاعد˛ الطرد ...)</a:t>
            </a:r>
          </a:p>
          <a:p>
            <a:pPr algn="just" rtl="1">
              <a:buNone/>
            </a:pPr>
            <a:r>
              <a:rPr lang="ar-DZ" sz="1600" b="1" dirty="0" smtClean="0"/>
              <a:t>        وهو الأمر الي يتطلب تقديم البيانات عن قيمة الموارد البشرية الموجودة كاصول</a:t>
            </a:r>
          </a:p>
          <a:p>
            <a:pPr algn="just" rtl="1">
              <a:buNone/>
            </a:pPr>
            <a:r>
              <a:rPr lang="ar-DZ" sz="1600" b="1" dirty="0" smtClean="0"/>
              <a:t>         لها قيمتها السوقية التي تؤثر في قيمة الوحدة الاقتصادية في اسواق المال .</a:t>
            </a:r>
          </a:p>
          <a:p>
            <a:pPr algn="ctr" rtl="1">
              <a:buNone/>
            </a:pPr>
            <a:endParaRPr lang="ar-DZ" sz="1600" b="1" dirty="0" smtClean="0"/>
          </a:p>
          <a:p>
            <a:pPr algn="ctr" rtl="1">
              <a:buNone/>
            </a:pPr>
            <a:endParaRPr lang="ar-DZ" sz="1600" b="1" dirty="0" smtClean="0"/>
          </a:p>
          <a:p>
            <a:pPr algn="ctr" rtl="1">
              <a:buNone/>
            </a:pPr>
            <a:r>
              <a:rPr lang="ar-DZ" sz="1600" b="1" dirty="0" smtClean="0"/>
              <a:t>  2/ قياس قيمة الموارد البشرية بصورة مالية </a:t>
            </a:r>
          </a:p>
          <a:p>
            <a:pPr algn="ctr" rtl="1">
              <a:buNone/>
            </a:pPr>
            <a:endParaRPr lang="ar-DZ" sz="1600" b="1" dirty="0" smtClean="0"/>
          </a:p>
          <a:p>
            <a:pPr algn="just" rtl="1">
              <a:buNone/>
            </a:pPr>
            <a:r>
              <a:rPr lang="ar-DZ" sz="1600" b="1" dirty="0" smtClean="0"/>
              <a:t>                    </a:t>
            </a:r>
          </a:p>
          <a:p>
            <a:pPr algn="just" rtl="1">
              <a:buNone/>
            </a:pPr>
            <a:r>
              <a:rPr lang="ar-DZ" sz="1600" b="1" dirty="0" smtClean="0"/>
              <a:t>           وتعني تحديد قيمة الخدمات التي ينتظر أن تقدمها الموارد البشرية في </a:t>
            </a:r>
          </a:p>
          <a:p>
            <a:pPr algn="just" rtl="1">
              <a:buNone/>
            </a:pPr>
            <a:r>
              <a:rPr lang="ar-DZ" sz="1600" b="1" dirty="0" smtClean="0"/>
              <a:t>         المستقبل و ذلك من خلال  استخدام احدى طرق التقييم التي تراها الوحدة </a:t>
            </a:r>
          </a:p>
          <a:p>
            <a:pPr algn="just" rtl="1">
              <a:buNone/>
            </a:pPr>
            <a:r>
              <a:rPr lang="ar-DZ" sz="1600" b="1" dirty="0" smtClean="0"/>
              <a:t>      الاقتصادية مناسبة لها لكي يكون بالامكان حصر قيمتها الاساسية و الاندثارات التي</a:t>
            </a:r>
          </a:p>
          <a:p>
            <a:pPr algn="just" rtl="1">
              <a:buNone/>
            </a:pPr>
            <a:r>
              <a:rPr lang="ar-DZ" sz="1600" b="1" dirty="0" smtClean="0"/>
              <a:t>       تترتب عليها الامر الذي يجب اظهاره في القوائم المالية للوحدة الاقتصادية وبما</a:t>
            </a:r>
          </a:p>
          <a:p>
            <a:pPr algn="just" rtl="1">
              <a:buNone/>
            </a:pPr>
            <a:r>
              <a:rPr lang="ar-DZ" sz="1600" b="1" dirty="0" smtClean="0"/>
              <a:t>               يساعد على اعطاء صورة توضيحية اكبر وادق عن نشاط الوحدة ومدى </a:t>
            </a:r>
          </a:p>
          <a:p>
            <a:pPr algn="just" rtl="1">
              <a:buNone/>
            </a:pPr>
            <a:r>
              <a:rPr lang="ar-DZ" sz="1600" b="1" dirty="0" smtClean="0"/>
              <a:t>                    تحقيقها لاهدافها و خاصة ما يتعلق بنتائج النشاط و مدى مساهمة</a:t>
            </a:r>
          </a:p>
          <a:p>
            <a:pPr algn="just" rtl="1">
              <a:buNone/>
            </a:pPr>
            <a:r>
              <a:rPr lang="ar-DZ" sz="1600" b="1" dirty="0" smtClean="0"/>
              <a:t>                                     الموارد البشرية في تحقيقه  </a:t>
            </a:r>
          </a:p>
          <a:p>
            <a:pPr algn="ctr" rtl="1">
              <a:buNone/>
            </a:pPr>
            <a:endParaRPr lang="ar-DZ" sz="1600" b="1" dirty="0" smtClean="0"/>
          </a:p>
          <a:p>
            <a:pPr algn="ctr" rtl="1">
              <a:buNone/>
            </a:pPr>
            <a:endParaRPr lang="fr-FR" sz="1600" b="1"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3.jpeg"/>
          <p:cNvPicPr>
            <a:picLocks noChangeAspect="1"/>
          </p:cNvPicPr>
          <p:nvPr/>
        </p:nvPicPr>
        <p:blipFill>
          <a:blip r:embed="rId2"/>
          <a:stretch>
            <a:fillRect/>
          </a:stretch>
        </p:blipFill>
        <p:spPr>
          <a:xfrm>
            <a:off x="0" y="0"/>
            <a:ext cx="6857999" cy="9906000"/>
          </a:xfrm>
          <a:prstGeom prst="rect">
            <a:avLst/>
          </a:prstGeom>
        </p:spPr>
      </p:pic>
      <p:sp>
        <p:nvSpPr>
          <p:cNvPr id="5" name="Organigramme : Alternative 4"/>
          <p:cNvSpPr/>
          <p:nvPr/>
        </p:nvSpPr>
        <p:spPr>
          <a:xfrm>
            <a:off x="857232" y="6238884"/>
            <a:ext cx="5214974" cy="3429024"/>
          </a:xfrm>
          <a:prstGeom prst="flowChartAlternateProcess">
            <a:avLst/>
          </a:prstGeom>
          <a:solidFill>
            <a:schemeClr val="accent4">
              <a:lumMod val="60000"/>
              <a:lumOff val="4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dirty="0"/>
          </a:p>
        </p:txBody>
      </p:sp>
      <p:sp>
        <p:nvSpPr>
          <p:cNvPr id="4" name="Rectangle à coins arrondis 3"/>
          <p:cNvSpPr/>
          <p:nvPr/>
        </p:nvSpPr>
        <p:spPr>
          <a:xfrm rot="10800000">
            <a:off x="214290" y="2595546"/>
            <a:ext cx="6357982" cy="2928958"/>
          </a:xfrm>
          <a:prstGeom prst="wedgeRoundRect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p>
        </p:txBody>
      </p:sp>
      <p:sp>
        <p:nvSpPr>
          <p:cNvPr id="3" name="Espace réservé du contenu 2"/>
          <p:cNvSpPr>
            <a:spLocks noGrp="1"/>
          </p:cNvSpPr>
          <p:nvPr>
            <p:ph idx="1"/>
          </p:nvPr>
        </p:nvSpPr>
        <p:spPr>
          <a:xfrm>
            <a:off x="142852" y="166654"/>
            <a:ext cx="6572296" cy="9739346"/>
          </a:xfrm>
        </p:spPr>
        <p:txBody>
          <a:bodyPr>
            <a:normAutofit/>
          </a:bodyPr>
          <a:lstStyle/>
          <a:p>
            <a:pPr algn="just" rtl="1">
              <a:buNone/>
            </a:pPr>
            <a:r>
              <a:rPr lang="ar-DZ" sz="1600" b="1" dirty="0" smtClean="0"/>
              <a:t>            </a:t>
            </a:r>
          </a:p>
          <a:p>
            <a:pPr algn="just" rtl="1">
              <a:buNone/>
            </a:pPr>
            <a:r>
              <a:rPr lang="ar-DZ" sz="1600" b="1" dirty="0" smtClean="0"/>
              <a:t>    </a:t>
            </a:r>
          </a:p>
          <a:p>
            <a:pPr algn="just" rtl="1">
              <a:buNone/>
            </a:pPr>
            <a:r>
              <a:rPr lang="ar-DZ" sz="1800" b="1" dirty="0" smtClean="0"/>
              <a:t>                 3/ المساعدة في تخطيط الموارد البشرية في الوحدة الاقتصادية </a:t>
            </a:r>
          </a:p>
          <a:p>
            <a:pPr algn="just" rtl="1">
              <a:buNone/>
            </a:pPr>
            <a:endParaRPr lang="ar-DZ" sz="1600" b="1" dirty="0" smtClean="0"/>
          </a:p>
          <a:p>
            <a:pPr algn="just" rtl="1">
              <a:buNone/>
            </a:pPr>
            <a:r>
              <a:rPr lang="ar-DZ" sz="1700" dirty="0" smtClean="0"/>
              <a:t>إن نظام معلومات محاسبة الموارد البشرية يساعد في تخطيط الموارد البشرية في الوحدة الاقتصادية من خلال البيانات والمعلومات التي يمكن  إن يقدمها في المجالات الآتية :</a:t>
            </a:r>
          </a:p>
          <a:p>
            <a:pPr algn="just" rtl="1">
              <a:buNone/>
            </a:pPr>
            <a:r>
              <a:rPr lang="ar-DZ" sz="1600" b="1" dirty="0" smtClean="0"/>
              <a:t>             </a:t>
            </a:r>
          </a:p>
          <a:p>
            <a:pPr algn="just" rtl="1">
              <a:buNone/>
            </a:pPr>
            <a:r>
              <a:rPr lang="ar-DZ" sz="1600" dirty="0" smtClean="0"/>
              <a:t>   </a:t>
            </a:r>
          </a:p>
          <a:p>
            <a:pPr algn="just" rtl="1">
              <a:buNone/>
            </a:pPr>
            <a:endParaRPr lang="ar-DZ" sz="1600" dirty="0" smtClean="0"/>
          </a:p>
          <a:p>
            <a:pPr algn="just" rtl="1">
              <a:buNone/>
            </a:pPr>
            <a:r>
              <a:rPr lang="ar-DZ" sz="1600" dirty="0" smtClean="0"/>
              <a:t>  - توفير بيانات عن تكاليف طلب الموظفين واختيارهم وتعيينهم إضافة إلى توفير تكاليف معيارية للعمليات السابقة يمكن استخدامها في إعداد الموازنة لتخطيط أنشطة القوى العاملة لأغراض الرقابة وتقدير كلفة احلال الأفراد في المواقع المختلفة </a:t>
            </a:r>
          </a:p>
          <a:p>
            <a:pPr algn="just" rtl="1">
              <a:buNone/>
            </a:pPr>
            <a:r>
              <a:rPr lang="ar-DZ" sz="1600" dirty="0" smtClean="0"/>
              <a:t>    - توفير بيانات يمكن من خلالها الفاضلة بين تكلفة تدريب العاملين بالوحدة الاقتصادية إلى المستوى المرغوب الوصول اليه وبين تكلفة تدريب على نفس المستوى من الخارج </a:t>
            </a:r>
          </a:p>
          <a:p>
            <a:pPr algn="just" rtl="1">
              <a:buNone/>
            </a:pPr>
            <a:r>
              <a:rPr lang="ar-DZ" sz="1600" dirty="0" smtClean="0"/>
              <a:t>    - المساعدة على الاستفادة المثلى من العاملين المستخدمين في أعمال لا تتناسب مع مهاراتهم وامكانياتهم عن طريق اظهار قيمة الخسارة الناجمة عن ذلك </a:t>
            </a:r>
          </a:p>
          <a:p>
            <a:pPr algn="just" rtl="1">
              <a:buNone/>
            </a:pPr>
            <a:r>
              <a:rPr lang="ar-DZ" sz="1600" dirty="0" smtClean="0"/>
              <a:t>    - توفير بيانات عن قيمة العاملين ومدى كفاءة استخدامهم والتغيرات التي حدثت على تلك القيمة بمرور الوقت الأمر الذي يساعد على تحسين نوعية التخطيط واتخاذ القرارات بالوحدة الاقتصادية </a:t>
            </a:r>
          </a:p>
          <a:p>
            <a:pPr algn="just" rtl="1">
              <a:buNone/>
            </a:pPr>
            <a:r>
              <a:rPr lang="ar-DZ" sz="1600" b="1" dirty="0" smtClean="0"/>
              <a:t> </a:t>
            </a:r>
          </a:p>
          <a:p>
            <a:pPr algn="ctr" rtl="1">
              <a:buNone/>
            </a:pPr>
            <a:r>
              <a:rPr lang="ar-DZ" sz="1800" b="1" dirty="0" smtClean="0"/>
              <a:t>4/ المساعدة في تخطيط الموارد البشرية على المستوى القومي </a:t>
            </a:r>
          </a:p>
          <a:p>
            <a:pPr algn="ctr" rtl="1">
              <a:buNone/>
            </a:pPr>
            <a:endParaRPr lang="ar-DZ" sz="1800" b="1" dirty="0" smtClean="0"/>
          </a:p>
          <a:p>
            <a:pPr algn="just" rtl="1">
              <a:buNone/>
            </a:pPr>
            <a:r>
              <a:rPr lang="ar-DZ" sz="1700" dirty="0" smtClean="0"/>
              <a:t>             ان توافر البيانات والمعلومات عن طريق نظام محاسبة الموارد البشرية </a:t>
            </a:r>
          </a:p>
          <a:p>
            <a:pPr algn="just" rtl="1">
              <a:buNone/>
            </a:pPr>
            <a:r>
              <a:rPr lang="ar-DZ" sz="1700" dirty="0" smtClean="0"/>
              <a:t>           يمكن أن يساهم في خدمة الدولة من خلال مساعدة الاجهزة المختصة </a:t>
            </a:r>
          </a:p>
          <a:p>
            <a:pPr algn="just" rtl="1">
              <a:buNone/>
            </a:pPr>
            <a:r>
              <a:rPr lang="ar-DZ" sz="1700" dirty="0" smtClean="0"/>
              <a:t>           فيها برسم سياسات التوظيف والعمالة وما يرتبط بها من سياسات الاجور </a:t>
            </a:r>
          </a:p>
          <a:p>
            <a:pPr algn="just" rtl="1">
              <a:buNone/>
            </a:pPr>
            <a:r>
              <a:rPr lang="ar-DZ" sz="1700" dirty="0" smtClean="0"/>
              <a:t>          والحوافز والترقيات بشكل علمي  فاذا اتضح من تلك البيانات والمعلومات </a:t>
            </a:r>
          </a:p>
          <a:p>
            <a:pPr algn="just" rtl="1">
              <a:buNone/>
            </a:pPr>
            <a:r>
              <a:rPr lang="ar-DZ" sz="1700" dirty="0" smtClean="0"/>
              <a:t>          أن معدل ترك الأفراد لوظائفهم في الدولة كبيرا وان كثيرا من العاملين </a:t>
            </a:r>
          </a:p>
          <a:p>
            <a:pPr algn="just" rtl="1">
              <a:buNone/>
            </a:pPr>
            <a:r>
              <a:rPr lang="ar-DZ" sz="1700" dirty="0" smtClean="0"/>
              <a:t>          يهاجرون خارج الدولة الامر الذي يتسبب في حالة استمرار بحدوث قدرة  </a:t>
            </a:r>
          </a:p>
          <a:p>
            <a:pPr algn="just" rtl="1">
              <a:buNone/>
            </a:pPr>
            <a:r>
              <a:rPr lang="ar-DZ" sz="1700" dirty="0" smtClean="0"/>
              <a:t>          كبيرة في بعض المهن وان وذلك قد يرفع كحكومة الى تعديل تشريعات  </a:t>
            </a:r>
          </a:p>
          <a:p>
            <a:pPr algn="just" rtl="1">
              <a:buNone/>
            </a:pPr>
            <a:r>
              <a:rPr lang="ar-DZ" sz="1700" dirty="0" smtClean="0"/>
              <a:t>          الاجور والترقيات ونظم العمل بشكل يغري المواطنين على البقاء في </a:t>
            </a:r>
          </a:p>
          <a:p>
            <a:pPr algn="just" rtl="1">
              <a:buNone/>
            </a:pPr>
            <a:r>
              <a:rPr lang="ar-DZ" sz="1700" dirty="0" smtClean="0"/>
              <a:t>                                 وطنهم وعدم الهجرة</a:t>
            </a:r>
          </a:p>
          <a:p>
            <a:pPr algn="ctr" rtl="1">
              <a:buNone/>
            </a:pPr>
            <a:endParaRPr lang="ar-DZ" sz="1800" b="1" dirty="0" smtClean="0"/>
          </a:p>
          <a:p>
            <a:pPr algn="ctr" rtl="1">
              <a:buNone/>
            </a:pPr>
            <a:endParaRPr lang="fr-FR" sz="1800" b="1"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1066</TotalTime>
  <Words>1553</Words>
  <Application>Microsoft Office PowerPoint</Application>
  <PresentationFormat>Format A4 (210 x 297 mm)</PresentationFormat>
  <Paragraphs>183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الجمهورية الجزائرية الديمقراطية الشعبية  وزارة التعليم العالي والبحث العلمي  جامعة محمد خيضر بسكرة  كلية العلوم الاقتصادية والتجارية وعلوم التسيير  قسم التسيير </vt:lpstr>
      <vt:lpstr>خطة البحث </vt:lpstr>
      <vt:lpstr>مقدمة </vt:lpstr>
      <vt:lpstr>المبحث الأول: ماهية نظام معلومات محاسبة الموارد البشرية </vt:lpstr>
      <vt:lpstr>Diapositive 5</vt:lpstr>
      <vt:lpstr>المطلب الثاني: أهمية نظام معلومات محاسبة الموارد البشرية </vt:lpstr>
      <vt:lpstr>المطلب الثالث أهداف نظام معلومات محاسبة الموارد البشرية </vt:lpstr>
      <vt:lpstr>Diapositive 8</vt:lpstr>
      <vt:lpstr>Diapositive 9</vt:lpstr>
      <vt:lpstr>المبحث الثاني: مكونات وتكامل نظام معلومات محاسبة الموارد البشرية ومقترح تقييمه </vt:lpstr>
      <vt:lpstr>المطلب الثاني : تكامل نظام معلومات محاسبة الموارد البشرية </vt:lpstr>
      <vt:lpstr>المطلب الثالث : خصائص نظام معلومات محاسبة الموارد البشرية  </vt:lpstr>
      <vt:lpstr>الخاتمة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نظام معلومات محاسبة الموارد البشرية</dc:title>
  <dc:creator>Acer</dc:creator>
  <cp:lastModifiedBy>poste</cp:lastModifiedBy>
  <cp:revision>126</cp:revision>
  <dcterms:created xsi:type="dcterms:W3CDTF">2021-11-05T15:26:31Z</dcterms:created>
  <dcterms:modified xsi:type="dcterms:W3CDTF">2021-12-15T09:48:59Z</dcterms:modified>
</cp:coreProperties>
</file>