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2" r:id="rId2"/>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howGuides="1">
      <p:cViewPr varScale="1">
        <p:scale>
          <a:sx n="63" d="100"/>
          <a:sy n="63" d="100"/>
        </p:scale>
        <p:origin x="-158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3249FD-4454-4E61-B8A1-AEB41A0FEB25}"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143510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40D1895-A929-4B2E-8DBC-F361832836A0}"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483162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661F3E-856A-4A85-BDB1-BAC659CA2621}"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062640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33249FD-4454-4E61-B8A1-AEB41A0FEB25}"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61371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3ADD7D4-32F6-43BA-9EB7-FD37E16E79A3}"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287593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6726FD7-3F5A-4E2F-9986-76FDFF73F10B}"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123838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D1BFE9-5D56-44EE-A00B-730F5DAA9D72}"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948633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F69F8F4-A8AD-476C-ABE0-7344055BDC83}"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870496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806C246-DD51-49C1-9C15-88A64FCDE528}"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701658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216618C-0C8E-406C-866E-4C09CF656A61}"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8628608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9ED3A4B-87C2-4C63-8CC5-23746BB93295}"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065655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3ADD7D4-32F6-43BA-9EB7-FD37E16E79A3}"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9017782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DZ"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BFB8FF-67B1-4686-9BC1-538D4F78A737}"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41763060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40D1895-A929-4B2E-8DBC-F361832836A0}"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1001003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6661F3E-856A-4A85-BDB1-BAC659CA2621}"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213736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6726FD7-3F5A-4E2F-9986-76FDFF73F10B}"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000690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D1BFE9-5D56-44EE-A00B-730F5DAA9D72}"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9835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F69F8F4-A8AD-476C-ABE0-7344055BDC83}"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519735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806C246-DD51-49C1-9C15-88A64FCDE528}"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2169912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216618C-0C8E-406C-866E-4C09CF656A61}"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891845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9ED3A4B-87C2-4C63-8CC5-23746BB93295}"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333356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DZ"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s-ES" altLang="ar-DZ">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ltLang="ar-DZ">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DBFB8FF-67B1-4686-9BC1-538D4F78A737}" type="slidenum">
              <a:rPr lang="es-ES" altLang="ar-DZ">
                <a:solidFill>
                  <a:srgbClr val="000000"/>
                </a:solidFill>
              </a:rPr>
              <a:pPr>
                <a:defRPr/>
              </a:pPr>
              <a:t>‹N°›</a:t>
            </a:fld>
            <a:endParaRPr lang="es-ES" altLang="ar-DZ">
              <a:solidFill>
                <a:srgbClr val="000000"/>
              </a:solidFill>
            </a:endParaRPr>
          </a:p>
        </p:txBody>
      </p:sp>
    </p:spTree>
    <p:extLst>
      <p:ext uri="{BB962C8B-B14F-4D97-AF65-F5344CB8AC3E}">
        <p14:creationId xmlns:p14="http://schemas.microsoft.com/office/powerpoint/2010/main" val="1111121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ar-DZ"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ar-DZ" smtClean="0"/>
              <a:t>Haga clic para modificar el estilo de texto del patrón</a:t>
            </a:r>
          </a:p>
          <a:p>
            <a:pPr lvl="1"/>
            <a:r>
              <a:rPr lang="es-ES" altLang="ar-DZ" smtClean="0"/>
              <a:t>Segundo nivel</a:t>
            </a:r>
          </a:p>
          <a:p>
            <a:pPr lvl="2"/>
            <a:r>
              <a:rPr lang="es-ES" altLang="ar-DZ" smtClean="0"/>
              <a:t>Tercer nivel</a:t>
            </a:r>
          </a:p>
          <a:p>
            <a:pPr lvl="3"/>
            <a:r>
              <a:rPr lang="es-ES" altLang="ar-DZ" smtClean="0"/>
              <a:t>Cuarto nivel</a:t>
            </a:r>
          </a:p>
          <a:p>
            <a:pPr lvl="4"/>
            <a:r>
              <a:rPr lang="es-ES" altLang="ar-DZ"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lgn="l" rtl="0" fontAlgn="base">
              <a:spcBef>
                <a:spcPct val="0"/>
              </a:spcBef>
              <a:spcAft>
                <a:spcPct val="0"/>
              </a:spcAft>
              <a:defRPr/>
            </a:pPr>
            <a:endParaRPr lang="es-ES" altLang="ar-DZ">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rtl="0" fontAlgn="base">
              <a:spcBef>
                <a:spcPct val="0"/>
              </a:spcBef>
              <a:spcAft>
                <a:spcPct val="0"/>
              </a:spcAft>
              <a:defRPr/>
            </a:pPr>
            <a:endParaRPr lang="es-ES" altLang="ar-DZ">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rtl="0" fontAlgn="base">
              <a:spcBef>
                <a:spcPct val="0"/>
              </a:spcBef>
              <a:spcAft>
                <a:spcPct val="0"/>
              </a:spcAft>
              <a:defRPr/>
            </a:pPr>
            <a:fld id="{C35354CB-04DA-441D-9191-D9B713AB0609}" type="slidenum">
              <a:rPr lang="es-ES" altLang="ar-DZ">
                <a:solidFill>
                  <a:srgbClr val="000000"/>
                </a:solidFill>
              </a:rPr>
              <a:pPr rtl="0" fontAlgn="base">
                <a:spcBef>
                  <a:spcPct val="0"/>
                </a:spcBef>
                <a:spcAft>
                  <a:spcPct val="0"/>
                </a:spcAft>
                <a:defRPr/>
              </a:pPr>
              <a:t>‹N°›</a:t>
            </a:fld>
            <a:endParaRPr lang="es-ES" altLang="ar-DZ">
              <a:solidFill>
                <a:srgbClr val="000000"/>
              </a:solidFill>
            </a:endParaRPr>
          </a:p>
        </p:txBody>
      </p:sp>
    </p:spTree>
    <p:extLst>
      <p:ext uri="{BB962C8B-B14F-4D97-AF65-F5344CB8AC3E}">
        <p14:creationId xmlns:p14="http://schemas.microsoft.com/office/powerpoint/2010/main" val="32309248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ar-DZ"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ar-DZ" smtClean="0"/>
              <a:t>Haga clic para modificar el estilo de texto del patrón</a:t>
            </a:r>
          </a:p>
          <a:p>
            <a:pPr lvl="1"/>
            <a:r>
              <a:rPr lang="es-ES" altLang="ar-DZ" smtClean="0"/>
              <a:t>Segundo nivel</a:t>
            </a:r>
          </a:p>
          <a:p>
            <a:pPr lvl="2"/>
            <a:r>
              <a:rPr lang="es-ES" altLang="ar-DZ" smtClean="0"/>
              <a:t>Tercer nivel</a:t>
            </a:r>
          </a:p>
          <a:p>
            <a:pPr lvl="3"/>
            <a:r>
              <a:rPr lang="es-ES" altLang="ar-DZ" smtClean="0"/>
              <a:t>Cuarto nivel</a:t>
            </a:r>
          </a:p>
          <a:p>
            <a:pPr lvl="4"/>
            <a:r>
              <a:rPr lang="es-ES" altLang="ar-DZ"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lgn="l" rtl="0" fontAlgn="base">
              <a:spcBef>
                <a:spcPct val="0"/>
              </a:spcBef>
              <a:spcAft>
                <a:spcPct val="0"/>
              </a:spcAft>
              <a:defRPr/>
            </a:pPr>
            <a:endParaRPr lang="es-ES" altLang="ar-DZ">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rtl="0" fontAlgn="base">
              <a:spcBef>
                <a:spcPct val="0"/>
              </a:spcBef>
              <a:spcAft>
                <a:spcPct val="0"/>
              </a:spcAft>
              <a:defRPr/>
            </a:pPr>
            <a:endParaRPr lang="es-ES" altLang="ar-DZ">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rtl="0" fontAlgn="base">
              <a:spcBef>
                <a:spcPct val="0"/>
              </a:spcBef>
              <a:spcAft>
                <a:spcPct val="0"/>
              </a:spcAft>
              <a:defRPr/>
            </a:pPr>
            <a:fld id="{C35354CB-04DA-441D-9191-D9B713AB0609}" type="slidenum">
              <a:rPr lang="es-ES" altLang="ar-DZ">
                <a:solidFill>
                  <a:srgbClr val="000000"/>
                </a:solidFill>
              </a:rPr>
              <a:pPr rtl="0" fontAlgn="base">
                <a:spcBef>
                  <a:spcPct val="0"/>
                </a:spcBef>
                <a:spcAft>
                  <a:spcPct val="0"/>
                </a:spcAft>
                <a:defRPr/>
              </a:pPr>
              <a:t>‹N°›</a:t>
            </a:fld>
            <a:endParaRPr lang="es-ES" altLang="ar-DZ">
              <a:solidFill>
                <a:srgbClr val="000000"/>
              </a:solidFill>
            </a:endParaRPr>
          </a:p>
        </p:txBody>
      </p:sp>
    </p:spTree>
    <p:extLst>
      <p:ext uri="{BB962C8B-B14F-4D97-AF65-F5344CB8AC3E}">
        <p14:creationId xmlns:p14="http://schemas.microsoft.com/office/powerpoint/2010/main" val="33254558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5"/>
          <p:cNvSpPr>
            <a:spLocks noGrp="1" noChangeArrowheads="1"/>
          </p:cNvSpPr>
          <p:nvPr>
            <p:ph type="ctrTitle"/>
          </p:nvPr>
        </p:nvSpPr>
        <p:spPr>
          <a:xfrm>
            <a:off x="1192213" y="2535238"/>
            <a:ext cx="7772400" cy="1470025"/>
          </a:xfrm>
        </p:spPr>
        <p:txBody>
          <a:bodyPr/>
          <a:lstStyle/>
          <a:p>
            <a:pPr rtl="1" eaLnBrk="1" hangingPunct="1"/>
            <a:r>
              <a:rPr lang="ar-DZ" altLang="ar-DZ" sz="5400" b="1" dirty="0" smtClean="0">
                <a:solidFill>
                  <a:srgbClr val="FF0000"/>
                </a:solidFill>
              </a:rPr>
              <a:t>المصاريف غير </a:t>
            </a:r>
            <a:r>
              <a:rPr lang="ar-DZ" altLang="ar-DZ" sz="5400" b="1" dirty="0" smtClean="0">
                <a:solidFill>
                  <a:srgbClr val="FF0000"/>
                </a:solidFill>
              </a:rPr>
              <a:t>المباشرة 1</a:t>
            </a:r>
            <a:endParaRPr lang="es-ES" altLang="ar-DZ" sz="5400" b="1" dirty="0" smtClean="0">
              <a:solidFill>
                <a:srgbClr val="FF0000"/>
              </a:solidFill>
            </a:endParaRPr>
          </a:p>
        </p:txBody>
      </p:sp>
      <p:sp>
        <p:nvSpPr>
          <p:cNvPr id="2051" name="ZoneTexte 4"/>
          <p:cNvSpPr txBox="1">
            <a:spLocks noChangeArrowheads="1"/>
          </p:cNvSpPr>
          <p:nvPr/>
        </p:nvSpPr>
        <p:spPr bwMode="auto">
          <a:xfrm>
            <a:off x="5724525" y="115888"/>
            <a:ext cx="3240088"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rtl="0" fontAlgn="base">
              <a:spcBef>
                <a:spcPct val="0"/>
              </a:spcBef>
              <a:spcAft>
                <a:spcPct val="0"/>
              </a:spcAft>
              <a:buFontTx/>
              <a:buNone/>
            </a:pPr>
            <a:r>
              <a:rPr lang="ar-DZ" altLang="ar-DZ" sz="2400" b="1">
                <a:solidFill>
                  <a:srgbClr val="000000"/>
                </a:solidFill>
              </a:rPr>
              <a:t>جامعة محمد خيضر بسكرة</a:t>
            </a:r>
          </a:p>
          <a:p>
            <a:pPr algn="ctr" rtl="0" fontAlgn="base">
              <a:spcBef>
                <a:spcPct val="0"/>
              </a:spcBef>
              <a:spcAft>
                <a:spcPct val="0"/>
              </a:spcAft>
              <a:buFontTx/>
              <a:buNone/>
            </a:pPr>
            <a:r>
              <a:rPr lang="ar-DZ" altLang="ar-DZ" sz="2400" b="1">
                <a:solidFill>
                  <a:srgbClr val="000000"/>
                </a:solidFill>
              </a:rPr>
              <a:t>كلية العلوم الاقتصادية والتجارية وعلوم التسيير</a:t>
            </a:r>
          </a:p>
          <a:p>
            <a:pPr algn="ctr" fontAlgn="base">
              <a:spcBef>
                <a:spcPct val="0"/>
              </a:spcBef>
              <a:spcAft>
                <a:spcPct val="0"/>
              </a:spcAft>
              <a:buFontTx/>
              <a:buNone/>
            </a:pPr>
            <a:r>
              <a:rPr lang="ar-DZ" altLang="ar-DZ" sz="2400" b="1">
                <a:solidFill>
                  <a:srgbClr val="000000"/>
                </a:solidFill>
              </a:rPr>
              <a:t>قسم علوم التسيير</a:t>
            </a:r>
            <a:endParaRPr lang="fr-FR" altLang="ar-DZ" sz="2400" b="1">
              <a:solidFill>
                <a:srgbClr val="000000"/>
              </a:solidFill>
            </a:endParaRPr>
          </a:p>
        </p:txBody>
      </p:sp>
      <p:sp>
        <p:nvSpPr>
          <p:cNvPr id="2052" name="ZoneTexte 5"/>
          <p:cNvSpPr txBox="1">
            <a:spLocks noChangeArrowheads="1"/>
          </p:cNvSpPr>
          <p:nvPr/>
        </p:nvSpPr>
        <p:spPr bwMode="auto">
          <a:xfrm>
            <a:off x="179388" y="260350"/>
            <a:ext cx="28082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fontAlgn="base">
              <a:spcBef>
                <a:spcPct val="0"/>
              </a:spcBef>
              <a:spcAft>
                <a:spcPct val="0"/>
              </a:spcAft>
              <a:buFontTx/>
              <a:buNone/>
            </a:pPr>
            <a:r>
              <a:rPr lang="ar-DZ" altLang="ar-DZ" sz="2400" b="1">
                <a:solidFill>
                  <a:srgbClr val="000000"/>
                </a:solidFill>
              </a:rPr>
              <a:t>سلسلة محاضرات مقدمة للسنة الثانية</a:t>
            </a:r>
            <a:endParaRPr lang="fr-FR" altLang="ar-DZ" sz="2400" b="1">
              <a:solidFill>
                <a:srgbClr val="000000"/>
              </a:solidFill>
            </a:endParaRPr>
          </a:p>
        </p:txBody>
      </p:sp>
      <p:sp>
        <p:nvSpPr>
          <p:cNvPr id="2053" name="ZoneTexte 8"/>
          <p:cNvSpPr txBox="1">
            <a:spLocks noChangeArrowheads="1"/>
          </p:cNvSpPr>
          <p:nvPr/>
        </p:nvSpPr>
        <p:spPr bwMode="auto">
          <a:xfrm>
            <a:off x="6300788" y="5232400"/>
            <a:ext cx="280828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fontAlgn="base">
              <a:spcBef>
                <a:spcPct val="0"/>
              </a:spcBef>
              <a:spcAft>
                <a:spcPct val="0"/>
              </a:spcAft>
              <a:buFontTx/>
              <a:buNone/>
            </a:pPr>
            <a:r>
              <a:rPr lang="ar-DZ" altLang="ar-DZ" b="1">
                <a:solidFill>
                  <a:srgbClr val="000000"/>
                </a:solidFill>
                <a:latin typeface="Andalus" pitchFamily="18" charset="-78"/>
                <a:cs typeface="Andalus" pitchFamily="18" charset="-78"/>
              </a:rPr>
              <a:t>من إعداد الأستاذة:</a:t>
            </a:r>
          </a:p>
          <a:p>
            <a:pPr algn="l" rtl="0" fontAlgn="base">
              <a:spcBef>
                <a:spcPct val="0"/>
              </a:spcBef>
              <a:spcAft>
                <a:spcPct val="0"/>
              </a:spcAft>
              <a:buFontTx/>
              <a:buNone/>
            </a:pPr>
            <a:r>
              <a:rPr lang="ar-DZ" altLang="ar-DZ" b="1">
                <a:solidFill>
                  <a:srgbClr val="000000"/>
                </a:solidFill>
                <a:latin typeface="Andalus" pitchFamily="18" charset="-78"/>
                <a:cs typeface="Andalus" pitchFamily="18" charset="-78"/>
              </a:rPr>
              <a:t>فاطمة الزهراء طاهري</a:t>
            </a:r>
            <a:endParaRPr lang="fr-FR" altLang="ar-DZ" b="1">
              <a:solidFill>
                <a:srgbClr val="000000"/>
              </a:solidFill>
              <a:latin typeface="Andalus" pitchFamily="18" charset="-78"/>
              <a:cs typeface="Andalus" pitchFamily="18" charset="-78"/>
            </a:endParaRPr>
          </a:p>
        </p:txBody>
      </p:sp>
    </p:spTree>
    <p:extLst>
      <p:ext uri="{BB962C8B-B14F-4D97-AF65-F5344CB8AC3E}">
        <p14:creationId xmlns:p14="http://schemas.microsoft.com/office/powerpoint/2010/main" val="266799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1258887" y="1501775"/>
          <a:ext cx="7489826" cy="4087813"/>
        </p:xfrm>
        <a:graphic>
          <a:graphicData uri="http://schemas.openxmlformats.org/drawingml/2006/table">
            <a:tbl>
              <a:tblPr rtl="1" firstRow="1" firstCol="1" bandRow="1"/>
              <a:tblGrid>
                <a:gridCol w="1166241"/>
                <a:gridCol w="1085837"/>
                <a:gridCol w="872958"/>
                <a:gridCol w="872958"/>
                <a:gridCol w="872958"/>
                <a:gridCol w="872958"/>
                <a:gridCol w="872958"/>
                <a:gridCol w="872958"/>
              </a:tblGrid>
              <a:tr h="371619">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 </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 </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   أقسام </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ثانوية</a:t>
                      </a:r>
                      <a:endParaRPr lang="en-US" sz="1400">
                        <a:effectLst/>
                        <a:latin typeface="Calibri"/>
                        <a:ea typeface="Times New Roman"/>
                        <a:cs typeface="Arial"/>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 </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     أقسام</a:t>
                      </a:r>
                      <a:endParaRPr lang="en-US" sz="1400">
                        <a:effectLst/>
                        <a:latin typeface="Calibri"/>
                        <a:ea typeface="Times New Roman"/>
                        <a:cs typeface="Arial"/>
                      </a:endParaRPr>
                    </a:p>
                  </a:txBody>
                  <a:tcPr marL="68589" marR="6858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أساسية</a:t>
                      </a:r>
                      <a:endParaRPr lang="en-US" sz="1400">
                        <a:effectLst/>
                        <a:latin typeface="Calibri"/>
                        <a:ea typeface="Times New Roman"/>
                        <a:cs typeface="Arial"/>
                      </a:endParaRPr>
                    </a:p>
                  </a:txBody>
                  <a:tcPr marL="68589" marR="68589"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 </a:t>
                      </a:r>
                      <a:endParaRPr lang="en-US" sz="1400">
                        <a:effectLst/>
                        <a:latin typeface="Calibri"/>
                        <a:ea typeface="Times New Roman"/>
                        <a:cs typeface="Arial"/>
                      </a:endParaRPr>
                    </a:p>
                  </a:txBody>
                  <a:tcPr marL="68589" marR="68589"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3239">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طبيعة المصروف</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مبلغ م . غ .م</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ادارة</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صيانة</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تموين</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تحضير</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تركيب</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توزيع</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1336">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مواد أولية</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خدمات</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م.مستخدمين</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ضرائب ورسوم</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م.مالية</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م.مختلفة</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اهتلاكات</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30000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16000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36000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14000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6000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18000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32000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ــــــــ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3200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14400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ــــــــ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ــــــــ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5400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3200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6000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1600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3600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ــــــــــ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1200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1800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1600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3000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4800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1800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5600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1200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4800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12000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ــــــــــ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3600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ـــــــــ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1200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5400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9600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9000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ـــــــــ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5400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ــــــــــ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1800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ــــــــــــ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8000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ــــــــــــ</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6400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7200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8400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600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5400</a:t>
                      </a:r>
                      <a:endParaRPr lang="en-US" sz="1400">
                        <a:effectLst/>
                        <a:latin typeface="Calibri"/>
                        <a:ea typeface="Times New Roman"/>
                        <a:cs typeface="Arial"/>
                      </a:endParaRPr>
                    </a:p>
                    <a:p>
                      <a:pPr algn="just" rtl="1">
                        <a:lnSpc>
                          <a:spcPct val="115000"/>
                        </a:lnSpc>
                        <a:spcAft>
                          <a:spcPts val="0"/>
                        </a:spcAft>
                        <a:tabLst>
                          <a:tab pos="3305175" algn="l"/>
                        </a:tabLst>
                      </a:pPr>
                      <a:r>
                        <a:rPr lang="ar-DZ" sz="2000">
                          <a:effectLst/>
                          <a:latin typeface="Calibri"/>
                          <a:ea typeface="Times New Roman"/>
                          <a:cs typeface="Traditional Arabic"/>
                        </a:rPr>
                        <a:t>4800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1619">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المجموع</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152000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26200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15800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21200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31800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a:effectLst/>
                          <a:latin typeface="Calibri"/>
                          <a:ea typeface="Times New Roman"/>
                          <a:cs typeface="Traditional Arabic"/>
                        </a:rPr>
                        <a:t>24200</a:t>
                      </a:r>
                      <a:endParaRPr lang="en-US" sz="140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000" dirty="0">
                          <a:effectLst/>
                          <a:latin typeface="Calibri"/>
                          <a:ea typeface="Times New Roman"/>
                          <a:cs typeface="Traditional Arabic"/>
                        </a:rPr>
                        <a:t>32800</a:t>
                      </a:r>
                      <a:endParaRPr lang="en-US" sz="1400" dirty="0">
                        <a:effectLst/>
                        <a:latin typeface="Calibri"/>
                        <a:ea typeface="Times New Roman"/>
                        <a:cs typeface="Arial"/>
                      </a:endParaRPr>
                    </a:p>
                  </a:txBody>
                  <a:tcPr marL="68589" marR="685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313" name="Rectangle 2"/>
          <p:cNvSpPr>
            <a:spLocks noChangeArrowheads="1"/>
          </p:cNvSpPr>
          <p:nvPr/>
        </p:nvSpPr>
        <p:spPr bwMode="auto">
          <a:xfrm>
            <a:off x="7702550" y="620713"/>
            <a:ext cx="949325"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sz="3600" b="1">
                <a:solidFill>
                  <a:srgbClr val="FF0000"/>
                </a:solidFill>
                <a:latin typeface="Calibri" pitchFamily="34" charset="0"/>
                <a:ea typeface="Times New Roman" pitchFamily="18" charset="0"/>
                <a:cs typeface="Traditional Arabic" pitchFamily="18" charset="-78"/>
              </a:rPr>
              <a:t>الحل:</a:t>
            </a:r>
            <a:endParaRPr lang="en-US" altLang="ar-DZ" sz="2400">
              <a:solidFill>
                <a:srgbClr val="FF0000"/>
              </a:solidFill>
              <a:latin typeface="Calibri" pitchFamily="34" charset="0"/>
              <a:ea typeface="Times New Roman" pitchFamily="18" charset="0"/>
              <a:cs typeface="Traditional Arabic" pitchFamily="18" charset="-78"/>
            </a:endParaRPr>
          </a:p>
        </p:txBody>
      </p:sp>
    </p:spTree>
    <p:extLst>
      <p:ext uri="{BB962C8B-B14F-4D97-AF65-F5344CB8AC3E}">
        <p14:creationId xmlns:p14="http://schemas.microsoft.com/office/powerpoint/2010/main" val="22837350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ChangeArrowheads="1"/>
          </p:cNvSpPr>
          <p:nvPr/>
        </p:nvSpPr>
        <p:spPr bwMode="auto">
          <a:xfrm>
            <a:off x="1116013" y="620713"/>
            <a:ext cx="7488237"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sz="2800" b="1">
                <a:solidFill>
                  <a:srgbClr val="FF0000"/>
                </a:solidFill>
                <a:latin typeface="Calibri" pitchFamily="34" charset="0"/>
                <a:ea typeface="Times New Roman" pitchFamily="18" charset="0"/>
                <a:cs typeface="Traditional Arabic" pitchFamily="18" charset="-78"/>
              </a:rPr>
              <a:t>ب/ توزيع المصاريف غير المباشرة للأقسام المساعدة على الأقسام الرئيسية:</a:t>
            </a:r>
            <a:endParaRPr lang="en-US" altLang="ar-DZ" sz="2800" b="1">
              <a:solidFill>
                <a:srgbClr val="FF0000"/>
              </a:solidFill>
              <a:latin typeface="Calibri" pitchFamily="34" charset="0"/>
              <a:ea typeface="Times New Roman" pitchFamily="18" charset="0"/>
              <a:cs typeface="Traditional Arabic" pitchFamily="18" charset="-78"/>
            </a:endParaRPr>
          </a:p>
        </p:txBody>
      </p:sp>
      <p:sp>
        <p:nvSpPr>
          <p:cNvPr id="12291" name="Rectangle 2"/>
          <p:cNvSpPr>
            <a:spLocks noChangeArrowheads="1"/>
          </p:cNvSpPr>
          <p:nvPr/>
        </p:nvSpPr>
        <p:spPr bwMode="auto">
          <a:xfrm>
            <a:off x="1692275" y="1628775"/>
            <a:ext cx="6696075" cy="405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sz="2800">
                <a:solidFill>
                  <a:srgbClr val="000000"/>
                </a:solidFill>
                <a:latin typeface="Calibri" pitchFamily="34" charset="0"/>
                <a:ea typeface="Times New Roman" pitchFamily="18" charset="0"/>
                <a:cs typeface="Traditional Arabic" pitchFamily="18" charset="-78"/>
              </a:rPr>
              <a:t>بعد إيجاد نصيب كل قسم من المصاريف غير المباشرة، نقوم بتوزيع نصيب الأقسام المساعدة على الأقسام الرئيسية حسب مقدار استفادتها منها، وذلك باستعمال مفاتيح توزيع كذلك، أي أن مصاريف الأقسام المساعدة لا تحمل مباشرة لسعر تكلفة  المنتوج لكونها لا تقدم خدمات مباشرة لهذا المنتوج.</a:t>
            </a:r>
            <a:endParaRPr lang="en-US" altLang="ar-DZ" sz="1800">
              <a:solidFill>
                <a:srgbClr val="000000"/>
              </a:solidFill>
              <a:latin typeface="Calibri" pitchFamily="34" charset="0"/>
              <a:ea typeface="Times New Roman" pitchFamily="18" charset="0"/>
              <a:cs typeface="Traditional Arabic" pitchFamily="18" charset="-78"/>
            </a:endParaRPr>
          </a:p>
          <a:p>
            <a:pPr algn="just" eaLnBrk="1" fontAlgn="base" hangingPunct="1">
              <a:lnSpc>
                <a:spcPct val="115000"/>
              </a:lnSpc>
              <a:spcBef>
                <a:spcPct val="0"/>
              </a:spcBef>
              <a:spcAft>
                <a:spcPct val="0"/>
              </a:spcAft>
              <a:buFontTx/>
              <a:buNone/>
            </a:pPr>
            <a:r>
              <a:rPr lang="ar-DZ" altLang="ar-DZ" sz="2800">
                <a:solidFill>
                  <a:srgbClr val="000000"/>
                </a:solidFill>
                <a:latin typeface="Calibri" pitchFamily="34" charset="0"/>
                <a:ea typeface="Times New Roman" pitchFamily="18" charset="0"/>
                <a:cs typeface="Traditional Arabic" pitchFamily="18" charset="-78"/>
              </a:rPr>
              <a:t>هذه المفاتيح يحددها المحاسب بعد دراسة دقيقة لمصاريف كل قسم ونسبة تعامله مع باقي الأقسام، ويسمى هذا التوزيع بالتوزيع الثانوي، ويأخذ أحد الأشكال التالية:</a:t>
            </a:r>
            <a:endParaRPr lang="en-US" altLang="ar-DZ" sz="1800">
              <a:solidFill>
                <a:srgbClr val="000000"/>
              </a:solidFill>
              <a:latin typeface="Calibri" pitchFamily="34" charset="0"/>
              <a:cs typeface="Times New Roman" pitchFamily="18" charset="0"/>
            </a:endParaRPr>
          </a:p>
        </p:txBody>
      </p:sp>
    </p:spTree>
    <p:extLst>
      <p:ext uri="{BB962C8B-B14F-4D97-AF65-F5344CB8AC3E}">
        <p14:creationId xmlns:p14="http://schemas.microsoft.com/office/powerpoint/2010/main" val="7038889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6013450" y="549275"/>
            <a:ext cx="2805113"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b="1">
                <a:solidFill>
                  <a:srgbClr val="00B050"/>
                </a:solidFill>
                <a:latin typeface="Calibri" pitchFamily="34" charset="0"/>
                <a:ea typeface="Times New Roman" pitchFamily="18" charset="0"/>
                <a:cs typeface="Traditional Arabic" pitchFamily="18" charset="-78"/>
              </a:rPr>
              <a:t>ب-1/ توزيع مباشر:  </a:t>
            </a:r>
            <a:r>
              <a:rPr lang="ar-DZ" altLang="ar-DZ">
                <a:solidFill>
                  <a:srgbClr val="00B050"/>
                </a:solidFill>
                <a:latin typeface="Calibri" pitchFamily="34" charset="0"/>
                <a:ea typeface="Times New Roman" pitchFamily="18" charset="0"/>
                <a:cs typeface="Traditional Arabic" pitchFamily="18" charset="-78"/>
              </a:rPr>
              <a:t> </a:t>
            </a:r>
            <a:endParaRPr lang="en-US" altLang="ar-DZ" sz="2000">
              <a:solidFill>
                <a:srgbClr val="00B050"/>
              </a:solidFill>
              <a:latin typeface="Calibri" pitchFamily="34" charset="0"/>
              <a:ea typeface="Times New Roman" pitchFamily="18" charset="0"/>
              <a:cs typeface="Traditional Arabic" pitchFamily="18" charset="-78"/>
            </a:endParaRPr>
          </a:p>
        </p:txBody>
      </p:sp>
      <p:sp>
        <p:nvSpPr>
          <p:cNvPr id="13315" name="Rectangle 2"/>
          <p:cNvSpPr>
            <a:spLocks noChangeArrowheads="1"/>
          </p:cNvSpPr>
          <p:nvPr/>
        </p:nvSpPr>
        <p:spPr bwMode="auto">
          <a:xfrm>
            <a:off x="1763713" y="2276475"/>
            <a:ext cx="67691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just" eaLnBrk="1" fontAlgn="base" hangingPunct="1">
              <a:spcBef>
                <a:spcPct val="0"/>
              </a:spcBef>
              <a:spcAft>
                <a:spcPct val="0"/>
              </a:spcAft>
              <a:buFontTx/>
              <a:buNone/>
            </a:pPr>
            <a:r>
              <a:rPr lang="ar-DZ" altLang="ar-DZ" sz="3600" b="1">
                <a:solidFill>
                  <a:srgbClr val="000000"/>
                </a:solidFill>
                <a:ea typeface="Times New Roman" pitchFamily="18" charset="0"/>
                <a:cs typeface="Traditional Arabic" pitchFamily="18" charset="-78"/>
              </a:rPr>
              <a:t>يتم توزيع  المصاريف غير مباشرة لكل قسم ثانوي منفردا على الأقسام الأساسية فقط، أي لا يتبادل خدمات  مع قسم مساعد آخر ولا يقدم له خدمات</a:t>
            </a:r>
          </a:p>
        </p:txBody>
      </p:sp>
    </p:spTree>
    <p:extLst>
      <p:ext uri="{BB962C8B-B14F-4D97-AF65-F5344CB8AC3E}">
        <p14:creationId xmlns:p14="http://schemas.microsoft.com/office/powerpoint/2010/main" val="3997912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87889" y="260648"/>
            <a:ext cx="3116559" cy="658642"/>
          </a:xfrm>
          <a:prstGeom prst="rect">
            <a:avLst/>
          </a:prstGeom>
        </p:spPr>
        <p:txBody>
          <a:bodyPr wrap="none">
            <a:spAutoFit/>
          </a:bodyPr>
          <a:lstStyle/>
          <a:p>
            <a:pPr algn="just" fontAlgn="base">
              <a:lnSpc>
                <a:spcPct val="115000"/>
              </a:lnSpc>
              <a:spcBef>
                <a:spcPct val="0"/>
              </a:spcBef>
              <a:tabLst>
                <a:tab pos="3305175" algn="l"/>
              </a:tabLst>
              <a:defRPr/>
            </a:pPr>
            <a:r>
              <a:rPr lang="ar-DZ" sz="3200" b="1" dirty="0">
                <a:solidFill>
                  <a:srgbClr val="000000"/>
                </a:solidFill>
                <a:highlight>
                  <a:srgbClr val="C0C0C0"/>
                </a:highlight>
                <a:latin typeface="Calibri"/>
                <a:ea typeface="Times New Roman"/>
                <a:cs typeface="Traditional Arabic"/>
              </a:rPr>
              <a:t>مثال:</a:t>
            </a:r>
            <a:r>
              <a:rPr lang="ar-DZ" sz="3200" b="1" dirty="0">
                <a:solidFill>
                  <a:srgbClr val="000000"/>
                </a:solidFill>
                <a:latin typeface="Calibri"/>
                <a:ea typeface="Times New Roman"/>
                <a:cs typeface="Traditional Arabic"/>
              </a:rPr>
              <a:t> أكمل التوزيع التالي:</a:t>
            </a:r>
            <a:endParaRPr lang="en-US" sz="2000" dirty="0">
              <a:solidFill>
                <a:srgbClr val="000000"/>
              </a:solidFill>
              <a:latin typeface="Calibri"/>
              <a:ea typeface="Times New Roman"/>
            </a:endParaRPr>
          </a:p>
        </p:txBody>
      </p:sp>
      <p:graphicFrame>
        <p:nvGraphicFramePr>
          <p:cNvPr id="3" name="Tableau 2"/>
          <p:cNvGraphicFramePr>
            <a:graphicFrameLocks noGrp="1"/>
          </p:cNvGraphicFramePr>
          <p:nvPr/>
        </p:nvGraphicFramePr>
        <p:xfrm>
          <a:off x="900113" y="1762125"/>
          <a:ext cx="7704137" cy="2913209"/>
        </p:xfrm>
        <a:graphic>
          <a:graphicData uri="http://schemas.openxmlformats.org/drawingml/2006/table">
            <a:tbl>
              <a:tblPr rtl="1"/>
              <a:tblGrid>
                <a:gridCol w="1339850"/>
                <a:gridCol w="1228725"/>
                <a:gridCol w="1284287"/>
                <a:gridCol w="1282700"/>
                <a:gridCol w="1284288"/>
                <a:gridCol w="1284287"/>
              </a:tblGrid>
              <a:tr h="490679">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 </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SA"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    أقسام</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مساعدة</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       أقسام </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ctr"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أساسية</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 </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679">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            </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إدارة </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نقل</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تموين</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إنتاج</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توزيع</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0679">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imes New Roman" pitchFamily="18" charset="0"/>
                          <a:cs typeface="Times New Roman" pitchFamily="18" charset="0"/>
                        </a:rPr>
                        <a:t>Σ</a:t>
                      </a: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 ت 1</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9000</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8000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10000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22000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12000</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41025">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الإدارة</a:t>
                      </a:r>
                      <a:endParaRPr kumimoji="0" lang="en-US" altLang="ar-DZ" sz="1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Calibri" pitchFamily="34" charset="0"/>
                          <a:ea typeface="Times New Roman" pitchFamily="18" charset="0"/>
                          <a:cs typeface="Traditional Arabic" pitchFamily="18" charset="-78"/>
                        </a:rPr>
                        <a:t>النقل</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ar-DZ" altLang="ar-DZ" sz="2800" b="0" i="0" u="none" strike="noStrike" cap="none" normalizeH="0" baseline="0" smtClean="0">
                          <a:ln>
                            <a:noFill/>
                          </a:ln>
                          <a:solidFill>
                            <a:schemeClr val="tx1"/>
                          </a:solidFill>
                          <a:effectLst/>
                          <a:latin typeface="Traditional Arabic" pitchFamily="18" charset="-78"/>
                          <a:cs typeface="Times New Roman" pitchFamily="18" charset="0"/>
                        </a:rPr>
                        <a:t>(</a:t>
                      </a: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100%</a:t>
                      </a:r>
                      <a:r>
                        <a:rPr kumimoji="0" lang="ar-DZ" altLang="ar-DZ" sz="2800" b="0" i="0" u="none" strike="noStrike" cap="none" normalizeH="0" baseline="0" smtClean="0">
                          <a:ln>
                            <a:noFill/>
                          </a:ln>
                          <a:solidFill>
                            <a:schemeClr val="tx1"/>
                          </a:solidFill>
                          <a:effectLst/>
                          <a:latin typeface="Traditional Arabic" pitchFamily="18" charset="-78"/>
                          <a:cs typeface="Times New Roman" pitchFamily="18" charset="0"/>
                        </a:rPr>
                        <a:t>)</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(100%)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30%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30%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40%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20%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tabLst>
                          <a:tab pos="3305175" algn="l"/>
                        </a:tabLst>
                        <a:defRPr sz="2800">
                          <a:solidFill>
                            <a:schemeClr val="tx1"/>
                          </a:solidFill>
                          <a:latin typeface="Arial" pitchFamily="34" charset="0"/>
                          <a:cs typeface="Arial" pitchFamily="34" charset="0"/>
                        </a:defRPr>
                      </a:lvl1pPr>
                      <a:lvl2pPr marL="742950" indent="-285750" eaLnBrk="0" hangingPunct="0">
                        <a:spcBef>
                          <a:spcPct val="20000"/>
                        </a:spcBef>
                        <a:tabLst>
                          <a:tab pos="3305175" algn="l"/>
                        </a:tabLst>
                        <a:defRPr sz="2400">
                          <a:solidFill>
                            <a:schemeClr val="tx1"/>
                          </a:solidFill>
                          <a:latin typeface="Arial" pitchFamily="34" charset="0"/>
                          <a:cs typeface="Arial" pitchFamily="34" charset="0"/>
                        </a:defRPr>
                      </a:lvl2pPr>
                      <a:lvl3pPr marL="1143000" indent="-228600" eaLnBrk="0" hangingPunct="0">
                        <a:spcBef>
                          <a:spcPct val="20000"/>
                        </a:spcBef>
                        <a:tabLst>
                          <a:tab pos="3305175" algn="l"/>
                        </a:tabLst>
                        <a:defRPr sz="2000">
                          <a:solidFill>
                            <a:schemeClr val="tx1"/>
                          </a:solidFill>
                          <a:latin typeface="Arial" pitchFamily="34" charset="0"/>
                          <a:cs typeface="Arial" pitchFamily="34" charset="0"/>
                        </a:defRPr>
                      </a:lvl3pPr>
                      <a:lvl4pPr marL="1600200" indent="-228600" eaLnBrk="0" hangingPunct="0">
                        <a:spcBef>
                          <a:spcPct val="20000"/>
                        </a:spcBef>
                        <a:tabLst>
                          <a:tab pos="3305175" algn="l"/>
                        </a:tabLst>
                        <a:defRPr>
                          <a:solidFill>
                            <a:schemeClr val="tx1"/>
                          </a:solidFill>
                          <a:latin typeface="Arial" pitchFamily="34" charset="0"/>
                          <a:cs typeface="Arial" pitchFamily="34" charset="0"/>
                        </a:defRPr>
                      </a:lvl4pPr>
                      <a:lvl5pPr marL="2057400" indent="-228600" eaLnBrk="0" hangingPunct="0">
                        <a:spcBef>
                          <a:spcPct val="20000"/>
                        </a:spcBef>
                        <a:tabLst>
                          <a:tab pos="3305175" algn="l"/>
                        </a:tabLst>
                        <a:defRPr>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tabLst>
                          <a:tab pos="3305175" algn="l"/>
                        </a:tabLst>
                        <a:defRPr>
                          <a:solidFill>
                            <a:schemeClr val="tx1"/>
                          </a:solidFill>
                          <a:latin typeface="Arial" pitchFamily="34" charset="0"/>
                          <a:cs typeface="Arial" pitchFamily="34" charset="0"/>
                        </a:defRPr>
                      </a:lvl9pPr>
                    </a:lstStyle>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30%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just" defTabSz="914400" rtl="1" eaLnBrk="1" fontAlgn="base" latinLnBrk="0" hangingPunct="1">
                        <a:lnSpc>
                          <a:spcPct val="115000"/>
                        </a:lnSpc>
                        <a:spcBef>
                          <a:spcPct val="0"/>
                        </a:spcBef>
                        <a:spcAft>
                          <a:spcPct val="0"/>
                        </a:spcAft>
                        <a:buClrTx/>
                        <a:buSzTx/>
                        <a:buFontTx/>
                        <a:buNone/>
                        <a:tabLst>
                          <a:tab pos="3305175" algn="l"/>
                        </a:tabLst>
                      </a:pPr>
                      <a:r>
                        <a:rPr kumimoji="0" lang="fr-FR" altLang="ar-DZ" sz="2800" b="0" i="0" u="none" strike="noStrike" cap="none" normalizeH="0" baseline="0" smtClean="0">
                          <a:ln>
                            <a:noFill/>
                          </a:ln>
                          <a:solidFill>
                            <a:schemeClr val="tx1"/>
                          </a:solidFill>
                          <a:effectLst/>
                          <a:latin typeface="Traditional Arabic" pitchFamily="18" charset="-78"/>
                          <a:cs typeface="Times New Roman" pitchFamily="18" charset="0"/>
                        </a:rPr>
                        <a:t>50%</a:t>
                      </a:r>
                      <a:endParaRPr kumimoji="0" lang="en-US" altLang="ar-DZ" sz="18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987068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09961" y="404664"/>
            <a:ext cx="923651" cy="729430"/>
          </a:xfrm>
          <a:prstGeom prst="rect">
            <a:avLst/>
          </a:prstGeom>
        </p:spPr>
        <p:txBody>
          <a:bodyPr wrap="none">
            <a:spAutoFit/>
          </a:bodyPr>
          <a:lstStyle/>
          <a:p>
            <a:pPr algn="just" fontAlgn="base">
              <a:lnSpc>
                <a:spcPct val="115000"/>
              </a:lnSpc>
              <a:spcBef>
                <a:spcPct val="0"/>
              </a:spcBef>
              <a:tabLst>
                <a:tab pos="3305175" algn="l"/>
              </a:tabLst>
              <a:defRPr/>
            </a:pPr>
            <a:r>
              <a:rPr lang="ar-DZ" sz="3600" dirty="0">
                <a:solidFill>
                  <a:srgbClr val="000000"/>
                </a:solidFill>
                <a:highlight>
                  <a:srgbClr val="C0C0C0"/>
                </a:highlight>
                <a:latin typeface="Calibri"/>
                <a:ea typeface="Times New Roman"/>
                <a:cs typeface="Traditional Arabic"/>
              </a:rPr>
              <a:t>الحل:</a:t>
            </a:r>
            <a:r>
              <a:rPr lang="ar-DZ" sz="3600" dirty="0">
                <a:solidFill>
                  <a:srgbClr val="000000"/>
                </a:solidFill>
                <a:latin typeface="Calibri"/>
                <a:ea typeface="Times New Roman"/>
                <a:cs typeface="Traditional Arabic"/>
              </a:rPr>
              <a:t> </a:t>
            </a:r>
            <a:endParaRPr lang="en-US" sz="2400" dirty="0">
              <a:solidFill>
                <a:srgbClr val="000000"/>
              </a:solidFill>
              <a:latin typeface="Calibri"/>
              <a:ea typeface="Times New Roman"/>
            </a:endParaRPr>
          </a:p>
        </p:txBody>
      </p:sp>
      <p:graphicFrame>
        <p:nvGraphicFramePr>
          <p:cNvPr id="3" name="Tableau 2"/>
          <p:cNvGraphicFramePr>
            <a:graphicFrameLocks noGrp="1"/>
          </p:cNvGraphicFramePr>
          <p:nvPr/>
        </p:nvGraphicFramePr>
        <p:xfrm>
          <a:off x="987425" y="1700213"/>
          <a:ext cx="6954839" cy="2193925"/>
        </p:xfrm>
        <a:graphic>
          <a:graphicData uri="http://schemas.openxmlformats.org/drawingml/2006/table">
            <a:tbl>
              <a:tblPr firstRow="1" bandRow="1"/>
              <a:tblGrid>
                <a:gridCol w="1015927"/>
                <a:gridCol w="1235253"/>
                <a:gridCol w="897243"/>
                <a:gridCol w="915284"/>
                <a:gridCol w="1015927"/>
                <a:gridCol w="1875205"/>
              </a:tblGrid>
              <a:tr h="438785">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توزيع</a:t>
                      </a:r>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انتاج</a:t>
                      </a:r>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تموين</a:t>
                      </a:r>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نقل</a:t>
                      </a:r>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r>
                        <a:rPr lang="ar-DZ" sz="1800" dirty="0" smtClean="0"/>
                        <a:t>الادارة</a:t>
                      </a:r>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r" defTabSz="914400" rtl="1" eaLnBrk="1" latinLnBrk="0" hangingPunct="1">
                        <a:defRPr sz="1800" b="1" kern="1200">
                          <a:solidFill>
                            <a:schemeClr val="lt1"/>
                          </a:solidFill>
                          <a:latin typeface="Calibri" panose="020F0502020204030204"/>
                        </a:defRPr>
                      </a:lvl1pPr>
                      <a:lvl2pPr marL="457200" algn="r" defTabSz="914400" rtl="1" eaLnBrk="1" latinLnBrk="0" hangingPunct="1">
                        <a:defRPr sz="1800" b="1" kern="1200">
                          <a:solidFill>
                            <a:schemeClr val="lt1"/>
                          </a:solidFill>
                          <a:latin typeface="Calibri" panose="020F0502020204030204"/>
                        </a:defRPr>
                      </a:lvl2pPr>
                      <a:lvl3pPr marL="914400" algn="r" defTabSz="914400" rtl="1" eaLnBrk="1" latinLnBrk="0" hangingPunct="1">
                        <a:defRPr sz="1800" b="1" kern="1200">
                          <a:solidFill>
                            <a:schemeClr val="lt1"/>
                          </a:solidFill>
                          <a:latin typeface="Calibri" panose="020F0502020204030204"/>
                        </a:defRPr>
                      </a:lvl3pPr>
                      <a:lvl4pPr marL="1371600" algn="r" defTabSz="914400" rtl="1" eaLnBrk="1" latinLnBrk="0" hangingPunct="1">
                        <a:defRPr sz="1800" b="1" kern="1200">
                          <a:solidFill>
                            <a:schemeClr val="lt1"/>
                          </a:solidFill>
                          <a:latin typeface="Calibri" panose="020F0502020204030204"/>
                        </a:defRPr>
                      </a:lvl4pPr>
                      <a:lvl5pPr marL="1828800" algn="r" defTabSz="914400" rtl="1" eaLnBrk="1" latinLnBrk="0" hangingPunct="1">
                        <a:defRPr sz="1800" b="1" kern="1200">
                          <a:solidFill>
                            <a:schemeClr val="lt1"/>
                          </a:solidFill>
                          <a:latin typeface="Calibri" panose="020F0502020204030204"/>
                        </a:defRPr>
                      </a:lvl5pPr>
                      <a:lvl6pPr marL="2286000" algn="r" defTabSz="914400" rtl="1" eaLnBrk="1" latinLnBrk="0" hangingPunct="1">
                        <a:defRPr sz="1800" b="1" kern="1200">
                          <a:solidFill>
                            <a:schemeClr val="lt1"/>
                          </a:solidFill>
                          <a:latin typeface="Calibri" panose="020F0502020204030204"/>
                        </a:defRPr>
                      </a:lvl6pPr>
                      <a:lvl7pPr marL="2743200" algn="r" defTabSz="914400" rtl="1" eaLnBrk="1" latinLnBrk="0" hangingPunct="1">
                        <a:defRPr sz="1800" b="1" kern="1200">
                          <a:solidFill>
                            <a:schemeClr val="lt1"/>
                          </a:solidFill>
                          <a:latin typeface="Calibri" panose="020F0502020204030204"/>
                        </a:defRPr>
                      </a:lvl7pPr>
                      <a:lvl8pPr marL="3200400" algn="r" defTabSz="914400" rtl="1" eaLnBrk="1" latinLnBrk="0" hangingPunct="1">
                        <a:defRPr sz="1800" b="1" kern="1200">
                          <a:solidFill>
                            <a:schemeClr val="lt1"/>
                          </a:solidFill>
                          <a:latin typeface="Calibri" panose="020F0502020204030204"/>
                        </a:defRPr>
                      </a:lvl8pPr>
                      <a:lvl9pPr marL="3657600" algn="r" defTabSz="914400" rtl="1" eaLnBrk="1" latinLnBrk="0" hangingPunct="1">
                        <a:defRPr sz="1800" b="1" kern="1200">
                          <a:solidFill>
                            <a:schemeClr val="lt1"/>
                          </a:solidFill>
                          <a:latin typeface="Calibri" panose="020F0502020204030204"/>
                        </a:defRPr>
                      </a:lvl9pPr>
                    </a:lstStyle>
                    <a:p>
                      <a:pPr algn="r" rtl="1"/>
                      <a:endParaRPr lang="fr-FR" sz="180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r>
              <a:tr h="438785">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12000</a:t>
                      </a:r>
                      <a:endParaRPr lang="fr-FR" sz="1800" dirty="0"/>
                    </a:p>
                  </a:txBody>
                  <a:tcPr marL="91433" marR="91433" marT="45725" marB="45725">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22000</a:t>
                      </a:r>
                      <a:endParaRPr lang="fr-FR" sz="1800" dirty="0"/>
                    </a:p>
                  </a:txBody>
                  <a:tcPr marL="91433" marR="91433" marT="45725" marB="4572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10000</a:t>
                      </a:r>
                      <a:endParaRPr lang="fr-FR" sz="1800" dirty="0"/>
                    </a:p>
                  </a:txBody>
                  <a:tcPr marL="91433" marR="91433" marT="45725" marB="4572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8000</a:t>
                      </a:r>
                      <a:endParaRPr lang="fr-FR" sz="1800" dirty="0"/>
                    </a:p>
                  </a:txBody>
                  <a:tcPr marL="91433" marR="91433" marT="45725" marB="4572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9000</a:t>
                      </a:r>
                      <a:endParaRPr lang="fr-FR" sz="1800" dirty="0"/>
                    </a:p>
                  </a:txBody>
                  <a:tcPr marL="91433" marR="91433" marT="45725" marB="4572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مج التوزيع الأولي</a:t>
                      </a:r>
                      <a:endParaRPr lang="fr-FR" sz="1800" dirty="0"/>
                    </a:p>
                  </a:txBody>
                  <a:tcPr marL="91433" marR="91433" marT="45725" marB="4572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438785">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3" marR="91433"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الإدارة</a:t>
                      </a:r>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r>
              <a:tr h="438785">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3" marR="91433" marT="45725" marB="45725">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النقل</a:t>
                      </a:r>
                      <a:endParaRPr lang="fr-FR" sz="1800" dirty="0"/>
                    </a:p>
                  </a:txBody>
                  <a:tcPr marL="91433" marR="91433" marT="45725" marB="45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r h="438785">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dirty="0"/>
                    </a:p>
                  </a:txBody>
                  <a:tcPr marL="91433" marR="91433" marT="45725" marB="45725">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3" marR="91433" marT="45725" marB="45725">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3" marR="91433" marT="45725" marB="45725">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3" marR="91433" marT="45725" marB="45725">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endParaRPr lang="fr-FR" sz="1800"/>
                    </a:p>
                  </a:txBody>
                  <a:tcPr marL="91433" marR="91433" marT="45725" marB="45725">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r" defTabSz="914400" rtl="1" eaLnBrk="1" latinLnBrk="0" hangingPunct="1">
                        <a:defRPr sz="1800" kern="1200">
                          <a:solidFill>
                            <a:schemeClr val="dk1"/>
                          </a:solidFill>
                          <a:latin typeface="Calibri" panose="020F0502020204030204"/>
                        </a:defRPr>
                      </a:lvl1pPr>
                      <a:lvl2pPr marL="457200" algn="r" defTabSz="914400" rtl="1" eaLnBrk="1" latinLnBrk="0" hangingPunct="1">
                        <a:defRPr sz="1800" kern="1200">
                          <a:solidFill>
                            <a:schemeClr val="dk1"/>
                          </a:solidFill>
                          <a:latin typeface="Calibri" panose="020F0502020204030204"/>
                        </a:defRPr>
                      </a:lvl2pPr>
                      <a:lvl3pPr marL="914400" algn="r" defTabSz="914400" rtl="1" eaLnBrk="1" latinLnBrk="0" hangingPunct="1">
                        <a:defRPr sz="1800" kern="1200">
                          <a:solidFill>
                            <a:schemeClr val="dk1"/>
                          </a:solidFill>
                          <a:latin typeface="Calibri" panose="020F0502020204030204"/>
                        </a:defRPr>
                      </a:lvl3pPr>
                      <a:lvl4pPr marL="1371600" algn="r" defTabSz="914400" rtl="1" eaLnBrk="1" latinLnBrk="0" hangingPunct="1">
                        <a:defRPr sz="1800" kern="1200">
                          <a:solidFill>
                            <a:schemeClr val="dk1"/>
                          </a:solidFill>
                          <a:latin typeface="Calibri" panose="020F0502020204030204"/>
                        </a:defRPr>
                      </a:lvl4pPr>
                      <a:lvl5pPr marL="1828800" algn="r" defTabSz="914400" rtl="1" eaLnBrk="1" latinLnBrk="0" hangingPunct="1">
                        <a:defRPr sz="1800" kern="1200">
                          <a:solidFill>
                            <a:schemeClr val="dk1"/>
                          </a:solidFill>
                          <a:latin typeface="Calibri" panose="020F0502020204030204"/>
                        </a:defRPr>
                      </a:lvl5pPr>
                      <a:lvl6pPr marL="2286000" algn="r" defTabSz="914400" rtl="1" eaLnBrk="1" latinLnBrk="0" hangingPunct="1">
                        <a:defRPr sz="1800" kern="1200">
                          <a:solidFill>
                            <a:schemeClr val="dk1"/>
                          </a:solidFill>
                          <a:latin typeface="Calibri" panose="020F0502020204030204"/>
                        </a:defRPr>
                      </a:lvl6pPr>
                      <a:lvl7pPr marL="2743200" algn="r" defTabSz="914400" rtl="1" eaLnBrk="1" latinLnBrk="0" hangingPunct="1">
                        <a:defRPr sz="1800" kern="1200">
                          <a:solidFill>
                            <a:schemeClr val="dk1"/>
                          </a:solidFill>
                          <a:latin typeface="Calibri" panose="020F0502020204030204"/>
                        </a:defRPr>
                      </a:lvl7pPr>
                      <a:lvl8pPr marL="3200400" algn="r" defTabSz="914400" rtl="1" eaLnBrk="1" latinLnBrk="0" hangingPunct="1">
                        <a:defRPr sz="1800" kern="1200">
                          <a:solidFill>
                            <a:schemeClr val="dk1"/>
                          </a:solidFill>
                          <a:latin typeface="Calibri" panose="020F0502020204030204"/>
                        </a:defRPr>
                      </a:lvl8pPr>
                      <a:lvl9pPr marL="3657600" algn="r" defTabSz="914400" rtl="1" eaLnBrk="1" latinLnBrk="0" hangingPunct="1">
                        <a:defRPr sz="1800" kern="1200">
                          <a:solidFill>
                            <a:schemeClr val="dk1"/>
                          </a:solidFill>
                          <a:latin typeface="Calibri" panose="020F0502020204030204"/>
                        </a:defRPr>
                      </a:lvl9pPr>
                    </a:lstStyle>
                    <a:p>
                      <a:pPr algn="r" rtl="1"/>
                      <a:r>
                        <a:rPr lang="ar-DZ" sz="1800" dirty="0" smtClean="0"/>
                        <a:t>مج التوزيع الثانوي</a:t>
                      </a:r>
                      <a:endParaRPr lang="fr-FR" sz="1800" dirty="0"/>
                    </a:p>
                  </a:txBody>
                  <a:tcPr marL="91433" marR="91433" marT="45725" marB="45725">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r>
            </a:tbl>
          </a:graphicData>
        </a:graphic>
      </p:graphicFrame>
      <p:sp>
        <p:nvSpPr>
          <p:cNvPr id="4" name="ZoneTexte 3"/>
          <p:cNvSpPr txBox="1"/>
          <p:nvPr/>
        </p:nvSpPr>
        <p:spPr>
          <a:xfrm>
            <a:off x="1263650" y="2574925"/>
            <a:ext cx="941388" cy="369888"/>
          </a:xfrm>
          <a:prstGeom prst="rect">
            <a:avLst/>
          </a:prstGeom>
          <a:noFill/>
        </p:spPr>
        <p:txBody>
          <a:bodyPr>
            <a:spAutoFit/>
          </a:bodyPr>
          <a:lstStyle/>
          <a:p>
            <a:pPr algn="l" rtl="0">
              <a:defRPr/>
            </a:pPr>
            <a:r>
              <a:rPr lang="ar-DZ" dirty="0">
                <a:solidFill>
                  <a:prstClr val="black"/>
                </a:solidFill>
                <a:latin typeface="Calibri" panose="020F0502020204030204"/>
              </a:rPr>
              <a:t>2700</a:t>
            </a:r>
            <a:endParaRPr lang="fr-FR" dirty="0">
              <a:solidFill>
                <a:prstClr val="black"/>
              </a:solidFill>
              <a:latin typeface="Calibri" panose="020F0502020204030204"/>
            </a:endParaRPr>
          </a:p>
        </p:txBody>
      </p:sp>
      <p:sp>
        <p:nvSpPr>
          <p:cNvPr id="5" name="ZoneTexte 4"/>
          <p:cNvSpPr txBox="1"/>
          <p:nvPr/>
        </p:nvSpPr>
        <p:spPr>
          <a:xfrm>
            <a:off x="4127500" y="2603500"/>
            <a:ext cx="939800" cy="369888"/>
          </a:xfrm>
          <a:prstGeom prst="rect">
            <a:avLst/>
          </a:prstGeom>
          <a:noFill/>
        </p:spPr>
        <p:txBody>
          <a:bodyPr>
            <a:spAutoFit/>
          </a:bodyPr>
          <a:lstStyle/>
          <a:p>
            <a:pPr algn="ctr" rtl="0">
              <a:defRPr/>
            </a:pPr>
            <a:r>
              <a:rPr lang="ar-DZ" dirty="0">
                <a:solidFill>
                  <a:prstClr val="black"/>
                </a:solidFill>
                <a:latin typeface="Calibri" panose="020F0502020204030204"/>
              </a:rPr>
              <a:t>00</a:t>
            </a:r>
            <a:endParaRPr lang="fr-FR" dirty="0">
              <a:solidFill>
                <a:prstClr val="black"/>
              </a:solidFill>
              <a:latin typeface="Calibri" panose="020F0502020204030204"/>
            </a:endParaRPr>
          </a:p>
        </p:txBody>
      </p:sp>
      <p:sp>
        <p:nvSpPr>
          <p:cNvPr id="8" name="ZoneTexte 7"/>
          <p:cNvSpPr txBox="1"/>
          <p:nvPr/>
        </p:nvSpPr>
        <p:spPr>
          <a:xfrm>
            <a:off x="2092325" y="3068638"/>
            <a:ext cx="939800" cy="369887"/>
          </a:xfrm>
          <a:prstGeom prst="rect">
            <a:avLst/>
          </a:prstGeom>
          <a:noFill/>
        </p:spPr>
        <p:txBody>
          <a:bodyPr>
            <a:spAutoFit/>
          </a:bodyPr>
          <a:lstStyle/>
          <a:p>
            <a:pPr>
              <a:defRPr/>
            </a:pPr>
            <a:r>
              <a:rPr lang="fr-FR" dirty="0">
                <a:solidFill>
                  <a:prstClr val="black"/>
                </a:solidFill>
              </a:rPr>
              <a:t>1600</a:t>
            </a:r>
          </a:p>
        </p:txBody>
      </p:sp>
      <p:sp>
        <p:nvSpPr>
          <p:cNvPr id="10" name="ZoneTexte 9"/>
          <p:cNvSpPr txBox="1"/>
          <p:nvPr/>
        </p:nvSpPr>
        <p:spPr>
          <a:xfrm>
            <a:off x="2136775" y="3481388"/>
            <a:ext cx="1211263" cy="368300"/>
          </a:xfrm>
          <a:prstGeom prst="rect">
            <a:avLst/>
          </a:prstGeom>
          <a:noFill/>
        </p:spPr>
        <p:txBody>
          <a:bodyPr>
            <a:spAutoFit/>
          </a:bodyPr>
          <a:lstStyle/>
          <a:p>
            <a:pPr algn="ctr" rtl="0">
              <a:defRPr/>
            </a:pPr>
            <a:r>
              <a:rPr lang="fr-FR" dirty="0">
                <a:solidFill>
                  <a:prstClr val="black"/>
                </a:solidFill>
              </a:rPr>
              <a:t>27200</a:t>
            </a:r>
          </a:p>
        </p:txBody>
      </p:sp>
      <p:sp>
        <p:nvSpPr>
          <p:cNvPr id="11" name="ZoneTexte 10"/>
          <p:cNvSpPr txBox="1"/>
          <p:nvPr/>
        </p:nvSpPr>
        <p:spPr>
          <a:xfrm>
            <a:off x="1111250" y="3068638"/>
            <a:ext cx="939800" cy="369887"/>
          </a:xfrm>
          <a:prstGeom prst="rect">
            <a:avLst/>
          </a:prstGeom>
          <a:noFill/>
        </p:spPr>
        <p:txBody>
          <a:bodyPr>
            <a:spAutoFit/>
          </a:bodyPr>
          <a:lstStyle/>
          <a:p>
            <a:pPr algn="ctr">
              <a:defRPr/>
            </a:pPr>
            <a:r>
              <a:rPr lang="fr-FR" dirty="0">
                <a:solidFill>
                  <a:prstClr val="black"/>
                </a:solidFill>
              </a:rPr>
              <a:t>4000</a:t>
            </a:r>
          </a:p>
        </p:txBody>
      </p:sp>
      <p:sp>
        <p:nvSpPr>
          <p:cNvPr id="16" name="ZoneTexte 15"/>
          <p:cNvSpPr txBox="1"/>
          <p:nvPr/>
        </p:nvSpPr>
        <p:spPr>
          <a:xfrm>
            <a:off x="971550" y="3479800"/>
            <a:ext cx="1223963" cy="368300"/>
          </a:xfrm>
          <a:prstGeom prst="rect">
            <a:avLst/>
          </a:prstGeom>
          <a:noFill/>
        </p:spPr>
        <p:txBody>
          <a:bodyPr>
            <a:spAutoFit/>
          </a:bodyPr>
          <a:lstStyle/>
          <a:p>
            <a:pPr algn="ctr">
              <a:defRPr/>
            </a:pPr>
            <a:r>
              <a:rPr lang="fr-FR" dirty="0">
                <a:solidFill>
                  <a:prstClr val="black"/>
                </a:solidFill>
              </a:rPr>
              <a:t>18700</a:t>
            </a:r>
          </a:p>
        </p:txBody>
      </p:sp>
      <p:sp>
        <p:nvSpPr>
          <p:cNvPr id="19" name="ZoneTexte 18"/>
          <p:cNvSpPr txBox="1"/>
          <p:nvPr/>
        </p:nvSpPr>
        <p:spPr>
          <a:xfrm>
            <a:off x="3375025" y="2582863"/>
            <a:ext cx="836613" cy="369887"/>
          </a:xfrm>
          <a:prstGeom prst="rect">
            <a:avLst/>
          </a:prstGeom>
          <a:noFill/>
        </p:spPr>
        <p:txBody>
          <a:bodyPr>
            <a:spAutoFit/>
          </a:bodyPr>
          <a:lstStyle/>
          <a:p>
            <a:pPr algn="l" rtl="0">
              <a:defRPr/>
            </a:pPr>
            <a:r>
              <a:rPr lang="ar-DZ" dirty="0">
                <a:solidFill>
                  <a:prstClr val="black"/>
                </a:solidFill>
                <a:latin typeface="Calibri" panose="020F0502020204030204"/>
              </a:rPr>
              <a:t>2700</a:t>
            </a:r>
            <a:endParaRPr lang="fr-FR" dirty="0">
              <a:solidFill>
                <a:prstClr val="black"/>
              </a:solidFill>
              <a:latin typeface="Calibri" panose="020F0502020204030204"/>
            </a:endParaRPr>
          </a:p>
        </p:txBody>
      </p:sp>
      <p:sp>
        <p:nvSpPr>
          <p:cNvPr id="20" name="ZoneTexte 19"/>
          <p:cNvSpPr txBox="1"/>
          <p:nvPr/>
        </p:nvSpPr>
        <p:spPr>
          <a:xfrm>
            <a:off x="5297488" y="2565400"/>
            <a:ext cx="1003300" cy="368300"/>
          </a:xfrm>
          <a:prstGeom prst="rect">
            <a:avLst/>
          </a:prstGeom>
          <a:noFill/>
        </p:spPr>
        <p:txBody>
          <a:bodyPr>
            <a:spAutoFit/>
          </a:bodyPr>
          <a:lstStyle/>
          <a:p>
            <a:pPr algn="l" rtl="0">
              <a:defRPr/>
            </a:pPr>
            <a:r>
              <a:rPr lang="ar-DZ" dirty="0">
                <a:solidFill>
                  <a:prstClr val="black"/>
                </a:solidFill>
                <a:latin typeface="Calibri" panose="020F0502020204030204"/>
              </a:rPr>
              <a:t>(9000)</a:t>
            </a:r>
            <a:endParaRPr lang="fr-FR" dirty="0">
              <a:solidFill>
                <a:prstClr val="black"/>
              </a:solidFill>
              <a:latin typeface="Calibri" panose="020F0502020204030204"/>
            </a:endParaRPr>
          </a:p>
        </p:txBody>
      </p:sp>
      <p:sp>
        <p:nvSpPr>
          <p:cNvPr id="21" name="ZoneTexte 20"/>
          <p:cNvSpPr txBox="1"/>
          <p:nvPr/>
        </p:nvSpPr>
        <p:spPr>
          <a:xfrm>
            <a:off x="4160838" y="3059113"/>
            <a:ext cx="1058862" cy="369887"/>
          </a:xfrm>
          <a:prstGeom prst="rect">
            <a:avLst/>
          </a:prstGeom>
          <a:noFill/>
        </p:spPr>
        <p:txBody>
          <a:bodyPr>
            <a:spAutoFit/>
          </a:bodyPr>
          <a:lstStyle/>
          <a:p>
            <a:pPr algn="l" rtl="0">
              <a:defRPr/>
            </a:pPr>
            <a:r>
              <a:rPr lang="fr-FR" dirty="0">
                <a:solidFill>
                  <a:prstClr val="black"/>
                </a:solidFill>
                <a:latin typeface="Calibri" panose="020F0502020204030204"/>
              </a:rPr>
              <a:t>(</a:t>
            </a:r>
            <a:r>
              <a:rPr lang="ar-DZ" dirty="0">
                <a:solidFill>
                  <a:prstClr val="black"/>
                </a:solidFill>
                <a:latin typeface="Calibri" panose="020F0502020204030204"/>
              </a:rPr>
              <a:t>8000</a:t>
            </a:r>
            <a:r>
              <a:rPr lang="fr-FR" dirty="0">
                <a:solidFill>
                  <a:prstClr val="black"/>
                </a:solidFill>
                <a:latin typeface="Calibri" panose="020F0502020204030204"/>
              </a:rPr>
              <a:t>)</a:t>
            </a:r>
          </a:p>
        </p:txBody>
      </p:sp>
      <p:sp>
        <p:nvSpPr>
          <p:cNvPr id="23" name="ZoneTexte 22"/>
          <p:cNvSpPr txBox="1">
            <a:spLocks noChangeArrowheads="1"/>
          </p:cNvSpPr>
          <p:nvPr/>
        </p:nvSpPr>
        <p:spPr bwMode="auto">
          <a:xfrm>
            <a:off x="5067300" y="3479800"/>
            <a:ext cx="8604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1800">
                <a:solidFill>
                  <a:srgbClr val="000000"/>
                </a:solidFill>
                <a:latin typeface="Calibri" pitchFamily="34" charset="0"/>
              </a:rPr>
              <a:t>00</a:t>
            </a:r>
          </a:p>
        </p:txBody>
      </p:sp>
      <p:sp>
        <p:nvSpPr>
          <p:cNvPr id="24" name="ZoneTexte 23"/>
          <p:cNvSpPr txBox="1">
            <a:spLocks noChangeArrowheads="1"/>
          </p:cNvSpPr>
          <p:nvPr/>
        </p:nvSpPr>
        <p:spPr bwMode="auto">
          <a:xfrm>
            <a:off x="4075113" y="3486150"/>
            <a:ext cx="8588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1800">
                <a:solidFill>
                  <a:srgbClr val="000000"/>
                </a:solidFill>
                <a:latin typeface="Calibri" pitchFamily="34" charset="0"/>
              </a:rPr>
              <a:t>00</a:t>
            </a:r>
          </a:p>
        </p:txBody>
      </p:sp>
      <p:sp>
        <p:nvSpPr>
          <p:cNvPr id="25" name="ZoneTexte 24"/>
          <p:cNvSpPr txBox="1">
            <a:spLocks noChangeArrowheads="1"/>
          </p:cNvSpPr>
          <p:nvPr/>
        </p:nvSpPr>
        <p:spPr bwMode="auto">
          <a:xfrm>
            <a:off x="3281363" y="3492500"/>
            <a:ext cx="8588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1800">
                <a:solidFill>
                  <a:srgbClr val="000000"/>
                </a:solidFill>
                <a:latin typeface="Calibri" pitchFamily="34" charset="0"/>
              </a:rPr>
              <a:t>15100</a:t>
            </a:r>
          </a:p>
        </p:txBody>
      </p:sp>
      <p:sp>
        <p:nvSpPr>
          <p:cNvPr id="26" name="ZoneTexte 25"/>
          <p:cNvSpPr txBox="1"/>
          <p:nvPr/>
        </p:nvSpPr>
        <p:spPr>
          <a:xfrm>
            <a:off x="2293938" y="2592388"/>
            <a:ext cx="838200" cy="368300"/>
          </a:xfrm>
          <a:prstGeom prst="rect">
            <a:avLst/>
          </a:prstGeom>
          <a:noFill/>
        </p:spPr>
        <p:txBody>
          <a:bodyPr>
            <a:spAutoFit/>
          </a:bodyPr>
          <a:lstStyle/>
          <a:p>
            <a:pPr algn="l" rtl="0">
              <a:defRPr/>
            </a:pPr>
            <a:r>
              <a:rPr lang="ar-DZ" dirty="0">
                <a:solidFill>
                  <a:prstClr val="black"/>
                </a:solidFill>
                <a:latin typeface="Calibri" panose="020F0502020204030204"/>
              </a:rPr>
              <a:t>3600</a:t>
            </a:r>
            <a:endParaRPr lang="fr-FR" dirty="0">
              <a:solidFill>
                <a:prstClr val="black"/>
              </a:solidFill>
              <a:latin typeface="Calibri" panose="020F0502020204030204"/>
            </a:endParaRPr>
          </a:p>
        </p:txBody>
      </p:sp>
      <p:sp>
        <p:nvSpPr>
          <p:cNvPr id="27" name="ZoneTexte 26"/>
          <p:cNvSpPr txBox="1"/>
          <p:nvPr/>
        </p:nvSpPr>
        <p:spPr>
          <a:xfrm>
            <a:off x="5216525" y="2997200"/>
            <a:ext cx="939800" cy="368300"/>
          </a:xfrm>
          <a:prstGeom prst="rect">
            <a:avLst/>
          </a:prstGeom>
          <a:noFill/>
        </p:spPr>
        <p:txBody>
          <a:bodyPr>
            <a:spAutoFit/>
          </a:bodyPr>
          <a:lstStyle/>
          <a:p>
            <a:pPr algn="ctr" rtl="0">
              <a:defRPr/>
            </a:pPr>
            <a:r>
              <a:rPr lang="ar-DZ" dirty="0">
                <a:solidFill>
                  <a:prstClr val="black"/>
                </a:solidFill>
                <a:latin typeface="Calibri" panose="020F0502020204030204"/>
              </a:rPr>
              <a:t>00</a:t>
            </a:r>
            <a:endParaRPr lang="fr-FR" dirty="0">
              <a:solidFill>
                <a:prstClr val="black"/>
              </a:solidFill>
              <a:latin typeface="Calibri" panose="020F0502020204030204"/>
            </a:endParaRPr>
          </a:p>
        </p:txBody>
      </p:sp>
      <p:sp>
        <p:nvSpPr>
          <p:cNvPr id="28" name="ZoneTexte 27"/>
          <p:cNvSpPr txBox="1"/>
          <p:nvPr/>
        </p:nvSpPr>
        <p:spPr>
          <a:xfrm>
            <a:off x="3348038" y="3059113"/>
            <a:ext cx="836612" cy="369887"/>
          </a:xfrm>
          <a:prstGeom prst="rect">
            <a:avLst/>
          </a:prstGeom>
          <a:noFill/>
        </p:spPr>
        <p:txBody>
          <a:bodyPr>
            <a:spAutoFit/>
          </a:bodyPr>
          <a:lstStyle/>
          <a:p>
            <a:pPr algn="l" rtl="0">
              <a:defRPr/>
            </a:pPr>
            <a:r>
              <a:rPr lang="ar-DZ" dirty="0">
                <a:solidFill>
                  <a:prstClr val="black"/>
                </a:solidFill>
                <a:latin typeface="Calibri" panose="020F0502020204030204"/>
              </a:rPr>
              <a:t>2400</a:t>
            </a:r>
            <a:endParaRPr lang="fr-FR" dirty="0">
              <a:solidFill>
                <a:prstClr val="black"/>
              </a:solidFill>
              <a:latin typeface="Calibri" panose="020F0502020204030204"/>
            </a:endParaRPr>
          </a:p>
        </p:txBody>
      </p:sp>
    </p:spTree>
    <p:extLst>
      <p:ext uri="{BB962C8B-B14F-4D97-AF65-F5344CB8AC3E}">
        <p14:creationId xmlns:p14="http://schemas.microsoft.com/office/powerpoint/2010/main" val="27611740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left)">
                                      <p:cBhvr>
                                        <p:cTn id="7" dur="500"/>
                                        <p:tgtEl>
                                          <p:spTgt spid="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wipe(left)">
                                      <p:cBhvr>
                                        <p:cTn id="22" dur="500"/>
                                        <p:tgtEl>
                                          <p:spTgt spid="2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left)">
                                      <p:cBhvr>
                                        <p:cTn id="27" dur="500"/>
                                        <p:tgtEl>
                                          <p:spTgt spid="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wipe(left)">
                                      <p:cBhvr>
                                        <p:cTn id="32" dur="500"/>
                                        <p:tgtEl>
                                          <p:spTgt spid="2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wipe(left)">
                                      <p:cBhvr>
                                        <p:cTn id="37" dur="500"/>
                                        <p:tgtEl>
                                          <p:spTgt spid="2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wipe(left)">
                                      <p:cBhvr>
                                        <p:cTn id="42" dur="500"/>
                                        <p:tgtEl>
                                          <p:spTgt spid="2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wipe(left)">
                                      <p:cBhvr>
                                        <p:cTn id="47" dur="500"/>
                                        <p:tgtEl>
                                          <p:spTgt spid="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left)">
                                      <p:cBhvr>
                                        <p:cTn id="52" dur="500"/>
                                        <p:tgtEl>
                                          <p:spTgt spid="1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wipe(left)">
                                      <p:cBhvr>
                                        <p:cTn id="57" dur="500"/>
                                        <p:tgtEl>
                                          <p:spTgt spid="2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wipe(left)">
                                      <p:cBhvr>
                                        <p:cTn id="62" dur="500"/>
                                        <p:tgtEl>
                                          <p:spTgt spid="24"/>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wipe(left)">
                                      <p:cBhvr>
                                        <p:cTn id="67" dur="500"/>
                                        <p:tgtEl>
                                          <p:spTgt spid="25"/>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10"/>
                                        </p:tgtEl>
                                        <p:attrNameLst>
                                          <p:attrName>style.visibility</p:attrName>
                                        </p:attrNameLst>
                                      </p:cBhvr>
                                      <p:to>
                                        <p:strVal val="visible"/>
                                      </p:to>
                                    </p:set>
                                    <p:animEffect transition="in" filter="wipe(left)">
                                      <p:cBhvr>
                                        <p:cTn id="72" dur="500"/>
                                        <p:tgtEl>
                                          <p:spTgt spid="10"/>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wipe(left)">
                                      <p:cBhvr>
                                        <p:cTn id="7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0" grpId="0"/>
      <p:bldP spid="11" grpId="0"/>
      <p:bldP spid="16" grpId="0"/>
      <p:bldP spid="19" grpId="0"/>
      <p:bldP spid="20" grpId="0"/>
      <p:bldP spid="21" grpId="0"/>
      <p:bldP spid="23" grpId="0"/>
      <p:bldP spid="24" grpId="0"/>
      <p:bldP spid="25" grpId="0"/>
      <p:bldP spid="26" grpId="0"/>
      <p:bldP spid="27" grpId="0"/>
      <p:bldP spid="2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1258888" y="785813"/>
            <a:ext cx="6985000" cy="3722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fontAlgn="base">
              <a:spcBef>
                <a:spcPct val="0"/>
              </a:spcBef>
              <a:spcAft>
                <a:spcPct val="0"/>
              </a:spcAft>
              <a:buFontTx/>
              <a:buNone/>
            </a:pPr>
            <a:r>
              <a:rPr lang="ar-DZ" altLang="ar-DZ" sz="4000" b="1">
                <a:solidFill>
                  <a:srgbClr val="FF0000"/>
                </a:solidFill>
                <a:latin typeface="Traditional Arabic" pitchFamily="18" charset="-78"/>
                <a:cs typeface="Times New Roman" pitchFamily="18" charset="0"/>
              </a:rPr>
              <a:t>ملاحظات:</a:t>
            </a:r>
            <a:endParaRPr lang="ar-DZ" altLang="ar-DZ" sz="1600">
              <a:solidFill>
                <a:srgbClr val="FF0000"/>
              </a:solidFill>
            </a:endParaRPr>
          </a:p>
          <a:p>
            <a:pPr fontAlgn="base">
              <a:spcBef>
                <a:spcPct val="0"/>
              </a:spcBef>
              <a:spcAft>
                <a:spcPct val="0"/>
              </a:spcAft>
            </a:pPr>
            <a:r>
              <a:rPr lang="ar-DZ" altLang="ar-DZ" sz="2800">
                <a:solidFill>
                  <a:srgbClr val="000000"/>
                </a:solidFill>
                <a:latin typeface="Traditional Arabic" pitchFamily="18" charset="-78"/>
                <a:cs typeface="Times New Roman" pitchFamily="18" charset="0"/>
              </a:rPr>
              <a:t>نجد أن نصيب كل قسم مساعد تحول إلى الأقسام الرئيسية، وبالتالي يصبح بعد التحويل صفرا. </a:t>
            </a:r>
            <a:endParaRPr lang="en-US" altLang="ar-DZ" sz="1100">
              <a:solidFill>
                <a:srgbClr val="000000"/>
              </a:solidFill>
            </a:endParaRPr>
          </a:p>
          <a:p>
            <a:pPr fontAlgn="base">
              <a:spcBef>
                <a:spcPct val="0"/>
              </a:spcBef>
              <a:spcAft>
                <a:spcPct val="0"/>
              </a:spcAft>
            </a:pPr>
            <a:r>
              <a:rPr lang="ar-DZ" altLang="ar-DZ" sz="2800">
                <a:solidFill>
                  <a:srgbClr val="000000"/>
                </a:solidFill>
                <a:latin typeface="Traditional Arabic" pitchFamily="18" charset="-78"/>
                <a:cs typeface="Times New Roman" pitchFamily="18" charset="0"/>
              </a:rPr>
              <a:t>للتأكد من صحة عملية التوزيع يجب أن يكون مجموع مصاريف جميع الأقسام الناتجة عن التوزيع الأولي يساوي مجموع مصاريف الأقسام الأساسية الناتجة عن التوزيع الثانوي. أي : </a:t>
            </a:r>
            <a:endParaRPr lang="en-US" altLang="ar-DZ" sz="1100">
              <a:solidFill>
                <a:srgbClr val="000000"/>
              </a:solidFill>
            </a:endParaRPr>
          </a:p>
          <a:p>
            <a:pPr rtl="0" fontAlgn="base">
              <a:spcBef>
                <a:spcPct val="0"/>
              </a:spcBef>
              <a:spcAft>
                <a:spcPct val="0"/>
              </a:spcAft>
              <a:buFontTx/>
              <a:buNone/>
            </a:pPr>
            <a:endParaRPr lang="en-US" altLang="ar-DZ" sz="2800">
              <a:solidFill>
                <a:srgbClr val="000000"/>
              </a:solidFill>
            </a:endParaRPr>
          </a:p>
        </p:txBody>
      </p:sp>
      <p:sp>
        <p:nvSpPr>
          <p:cNvPr id="16387" name="AutoShape 1"/>
          <p:cNvSpPr>
            <a:spLocks noChangeArrowheads="1"/>
          </p:cNvSpPr>
          <p:nvPr/>
        </p:nvSpPr>
        <p:spPr bwMode="auto">
          <a:xfrm>
            <a:off x="2836863" y="4652963"/>
            <a:ext cx="3470275" cy="774700"/>
          </a:xfrm>
          <a:prstGeom prst="roundRect">
            <a:avLst>
              <a:gd name="adj" fmla="val 16667"/>
            </a:avLst>
          </a:prstGeom>
          <a:solidFill>
            <a:srgbClr val="FFFFFF"/>
          </a:solidFill>
          <a:ln w="9525">
            <a:solidFill>
              <a:srgbClr val="000000"/>
            </a:solidFill>
            <a:round/>
            <a:headEnd/>
            <a:tailEnd/>
          </a:ln>
        </p:spPr>
        <p:txBody>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ctr" rtl="0" fontAlgn="base">
              <a:spcBef>
                <a:spcPct val="0"/>
              </a:spcBef>
              <a:spcAft>
                <a:spcPct val="0"/>
              </a:spcAft>
              <a:buFontTx/>
              <a:buNone/>
            </a:pPr>
            <a:r>
              <a:rPr lang="ar-SA" altLang="ar-DZ">
                <a:solidFill>
                  <a:srgbClr val="000000"/>
                </a:solidFill>
                <a:latin typeface="Calibri" pitchFamily="34" charset="0"/>
                <a:cs typeface="Times New Roman" pitchFamily="18" charset="0"/>
              </a:rPr>
              <a:t>ت 1</a:t>
            </a:r>
            <a:r>
              <a:rPr lang="en-US" altLang="ar-DZ">
                <a:solidFill>
                  <a:srgbClr val="000000"/>
                </a:solidFill>
                <a:latin typeface="Calibri" pitchFamily="34" charset="0"/>
                <a:cs typeface="Times New Roman" pitchFamily="18" charset="0"/>
              </a:rPr>
              <a:t> </a:t>
            </a:r>
            <a:r>
              <a:rPr lang="fr-FR" altLang="ar-DZ">
                <a:solidFill>
                  <a:srgbClr val="000000"/>
                </a:solidFill>
                <a:latin typeface="Calibri" pitchFamily="34" charset="0"/>
                <a:cs typeface="Times New Roman" pitchFamily="18" charset="0"/>
              </a:rPr>
              <a:t>Σ = </a:t>
            </a:r>
            <a:r>
              <a:rPr lang="ar-SA" altLang="ar-DZ">
                <a:solidFill>
                  <a:srgbClr val="000000"/>
                </a:solidFill>
                <a:latin typeface="Calibri" pitchFamily="34" charset="0"/>
                <a:cs typeface="Times New Roman" pitchFamily="18" charset="0"/>
              </a:rPr>
              <a:t>ت 2</a:t>
            </a:r>
            <a:r>
              <a:rPr lang="fr-FR" altLang="ar-DZ">
                <a:solidFill>
                  <a:srgbClr val="000000"/>
                </a:solidFill>
                <a:latin typeface="Calibri" pitchFamily="34" charset="0"/>
                <a:cs typeface="Times New Roman" pitchFamily="18" charset="0"/>
              </a:rPr>
              <a:t>Σ</a:t>
            </a:r>
            <a:endParaRPr lang="fr-FR" altLang="ar-DZ" sz="4000">
              <a:solidFill>
                <a:srgbClr val="000000"/>
              </a:solidFill>
            </a:endParaRPr>
          </a:p>
        </p:txBody>
      </p:sp>
      <p:sp>
        <p:nvSpPr>
          <p:cNvPr id="16388" name="Rectangle 4"/>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l" rtl="0" fontAlgn="base">
              <a:spcBef>
                <a:spcPct val="0"/>
              </a:spcBef>
              <a:spcAft>
                <a:spcPct val="0"/>
              </a:spcAft>
              <a:buFontTx/>
              <a:buNone/>
            </a:pPr>
            <a:endParaRPr lang="ar-DZ" altLang="ar-DZ" sz="1800">
              <a:solidFill>
                <a:srgbClr val="000000"/>
              </a:solidFill>
            </a:endParaRPr>
          </a:p>
        </p:txBody>
      </p:sp>
    </p:spTree>
    <p:extLst>
      <p:ext uri="{BB962C8B-B14F-4D97-AF65-F5344CB8AC3E}">
        <p14:creationId xmlns:p14="http://schemas.microsoft.com/office/powerpoint/2010/main" val="2129385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ChangeArrowheads="1"/>
          </p:cNvSpPr>
          <p:nvPr/>
        </p:nvSpPr>
        <p:spPr bwMode="auto">
          <a:xfrm>
            <a:off x="1763713" y="836613"/>
            <a:ext cx="6264275" cy="518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sz="3600" b="1">
                <a:solidFill>
                  <a:srgbClr val="000000"/>
                </a:solidFill>
                <a:latin typeface="Calibri" pitchFamily="34" charset="0"/>
                <a:ea typeface="Times New Roman" pitchFamily="18" charset="0"/>
                <a:cs typeface="Traditional Arabic" pitchFamily="18" charset="-78"/>
              </a:rPr>
              <a:t>المصاريف المباشرة</a:t>
            </a:r>
            <a:r>
              <a:rPr lang="ar-DZ" altLang="ar-DZ" sz="3600">
                <a:solidFill>
                  <a:srgbClr val="000000"/>
                </a:solidFill>
                <a:latin typeface="Calibri" pitchFamily="34" charset="0"/>
                <a:ea typeface="Times New Roman" pitchFamily="18" charset="0"/>
                <a:cs typeface="Traditional Arabic" pitchFamily="18" charset="-78"/>
              </a:rPr>
              <a:t> هي المصاريف التي لا تطرح أي إشكالية عند تحميلها للمنتجات، حيث يمكن تحديد مساهمتها في سعر تكلفة مختلف المنتوجات، تتمثل هذه المصاريف المباشرة في المواد الأولية، المواد الاستهلاكية (هي مواد مساعدة للمواد الأولية،  ليست أساسية في صناعة المنتوج وإنما تدخل في التكلفة بشكل مساعد مثل الغراء والمسامير في النجارة.)، واليد العاملة المباشرة.</a:t>
            </a:r>
            <a:endParaRPr lang="en-US" altLang="ar-DZ" sz="2400">
              <a:solidFill>
                <a:srgbClr val="000000"/>
              </a:solidFill>
              <a:latin typeface="Calibri" pitchFamily="34" charset="0"/>
              <a:ea typeface="Times New Roman" pitchFamily="18" charset="0"/>
              <a:cs typeface="Traditional Arabic" pitchFamily="18" charset="-78"/>
            </a:endParaRPr>
          </a:p>
        </p:txBody>
      </p:sp>
    </p:spTree>
    <p:extLst>
      <p:ext uri="{BB962C8B-B14F-4D97-AF65-F5344CB8AC3E}">
        <p14:creationId xmlns:p14="http://schemas.microsoft.com/office/powerpoint/2010/main" val="999772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ChangeArrowheads="1"/>
          </p:cNvSpPr>
          <p:nvPr/>
        </p:nvSpPr>
        <p:spPr bwMode="auto">
          <a:xfrm>
            <a:off x="1979613" y="765175"/>
            <a:ext cx="5400675"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just" eaLnBrk="1" fontAlgn="base" hangingPunct="1">
              <a:spcBef>
                <a:spcPct val="0"/>
              </a:spcBef>
              <a:spcAft>
                <a:spcPct val="0"/>
              </a:spcAft>
              <a:buFontTx/>
              <a:buNone/>
            </a:pPr>
            <a:r>
              <a:rPr lang="ar-DZ" altLang="ar-DZ" sz="4000" b="1">
                <a:solidFill>
                  <a:srgbClr val="FF0000"/>
                </a:solidFill>
                <a:ea typeface="Times New Roman" pitchFamily="18" charset="0"/>
                <a:cs typeface="Traditional Arabic" pitchFamily="18" charset="-78"/>
              </a:rPr>
              <a:t>المصاريف غير المباشرة</a:t>
            </a:r>
            <a:r>
              <a:rPr lang="ar-DZ" altLang="ar-DZ" sz="4000">
                <a:solidFill>
                  <a:srgbClr val="FF0000"/>
                </a:solidFill>
                <a:ea typeface="Times New Roman" pitchFamily="18" charset="0"/>
                <a:cs typeface="Traditional Arabic" pitchFamily="18" charset="-78"/>
              </a:rPr>
              <a:t> </a:t>
            </a:r>
            <a:r>
              <a:rPr lang="ar-DZ" altLang="ar-DZ" sz="4000">
                <a:solidFill>
                  <a:srgbClr val="000000"/>
                </a:solidFill>
                <a:ea typeface="Times New Roman" pitchFamily="18" charset="0"/>
                <a:cs typeface="Traditional Arabic" pitchFamily="18" charset="-78"/>
              </a:rPr>
              <a:t>هي المصاريف التي لا نستطيع ربطها بمنتوج معين دون غيره، ذلك أنها تخص مجموعة من المنتجات أو مجموعة من الأقسام، أو المؤسسة ككل، وتضم مصاريف مختلفة: رواتب، إيجار، إضاءة، تدفئة، اهتلاك، تأمين، مصاريف مالية..</a:t>
            </a:r>
          </a:p>
        </p:txBody>
      </p:sp>
    </p:spTree>
    <p:extLst>
      <p:ext uri="{BB962C8B-B14F-4D97-AF65-F5344CB8AC3E}">
        <p14:creationId xmlns:p14="http://schemas.microsoft.com/office/powerpoint/2010/main" val="3199479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ChangeArrowheads="1"/>
          </p:cNvSpPr>
          <p:nvPr/>
        </p:nvSpPr>
        <p:spPr bwMode="auto">
          <a:xfrm>
            <a:off x="1547813" y="2133600"/>
            <a:ext cx="69119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3600" b="1">
                <a:solidFill>
                  <a:srgbClr val="FF0000"/>
                </a:solidFill>
                <a:ea typeface="Times New Roman" pitchFamily="18" charset="0"/>
                <a:cs typeface="Traditional Arabic" pitchFamily="18" charset="-78"/>
              </a:rPr>
              <a:t>كيف نوزع هذه المصاريف على منتجات المؤسسة كل حسب نصيبه منها؟</a:t>
            </a:r>
            <a:endParaRPr lang="ar-DZ" altLang="ar-DZ" sz="3600">
              <a:solidFill>
                <a:srgbClr val="FF0000"/>
              </a:solidFill>
              <a:ea typeface="Times New Roman" pitchFamily="18" charset="0"/>
              <a:cs typeface="Traditional Arabic" pitchFamily="18" charset="-78"/>
            </a:endParaRPr>
          </a:p>
        </p:txBody>
      </p:sp>
    </p:spTree>
    <p:extLst>
      <p:ext uri="{BB962C8B-B14F-4D97-AF65-F5344CB8AC3E}">
        <p14:creationId xmlns:p14="http://schemas.microsoft.com/office/powerpoint/2010/main" val="3461901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ChangeArrowheads="1"/>
          </p:cNvSpPr>
          <p:nvPr/>
        </p:nvSpPr>
        <p:spPr bwMode="auto">
          <a:xfrm>
            <a:off x="3708400" y="333375"/>
            <a:ext cx="4951413"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sz="4800" b="1">
                <a:solidFill>
                  <a:srgbClr val="FF0000"/>
                </a:solidFill>
                <a:latin typeface="Calibri" pitchFamily="34" charset="0"/>
                <a:ea typeface="Times New Roman" pitchFamily="18" charset="0"/>
                <a:cs typeface="Traditional Arabic" pitchFamily="18" charset="-78"/>
              </a:rPr>
              <a:t>2/ طريقة الأقسام المتجانسة</a:t>
            </a:r>
            <a:endParaRPr lang="en-US" altLang="ar-DZ" sz="3600">
              <a:solidFill>
                <a:srgbClr val="FF0000"/>
              </a:solidFill>
              <a:latin typeface="Calibri" pitchFamily="34" charset="0"/>
              <a:ea typeface="Times New Roman" pitchFamily="18" charset="0"/>
              <a:cs typeface="Traditional Arabic" pitchFamily="18" charset="-78"/>
            </a:endParaRPr>
          </a:p>
        </p:txBody>
      </p:sp>
      <p:sp>
        <p:nvSpPr>
          <p:cNvPr id="6147" name="Rectangle 2"/>
          <p:cNvSpPr>
            <a:spLocks noChangeArrowheads="1"/>
          </p:cNvSpPr>
          <p:nvPr/>
        </p:nvSpPr>
        <p:spPr bwMode="auto">
          <a:xfrm>
            <a:off x="1403350" y="1196975"/>
            <a:ext cx="7345363"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sz="2800" b="1">
                <a:solidFill>
                  <a:srgbClr val="00B050"/>
                </a:solidFill>
                <a:latin typeface="Calibri" pitchFamily="34" charset="0"/>
                <a:ea typeface="Times New Roman" pitchFamily="18" charset="0"/>
                <a:cs typeface="Traditional Arabic" pitchFamily="18" charset="-78"/>
              </a:rPr>
              <a:t>أنواع الأقسام:</a:t>
            </a:r>
            <a:endParaRPr lang="en-US" altLang="ar-DZ" sz="1800">
              <a:solidFill>
                <a:srgbClr val="00B050"/>
              </a:solidFill>
              <a:latin typeface="Calibri" pitchFamily="34" charset="0"/>
              <a:ea typeface="Times New Roman" pitchFamily="18" charset="0"/>
              <a:cs typeface="Traditional Arabic" pitchFamily="18" charset="-78"/>
            </a:endParaRPr>
          </a:p>
          <a:p>
            <a:pPr algn="just" eaLnBrk="1" fontAlgn="base" hangingPunct="1">
              <a:lnSpc>
                <a:spcPct val="115000"/>
              </a:lnSpc>
              <a:spcBef>
                <a:spcPct val="0"/>
              </a:spcBef>
              <a:spcAft>
                <a:spcPct val="0"/>
              </a:spcAft>
              <a:buFontTx/>
              <a:buNone/>
            </a:pPr>
            <a:r>
              <a:rPr lang="ar-DZ" altLang="ar-DZ" sz="2800">
                <a:solidFill>
                  <a:srgbClr val="000000"/>
                </a:solidFill>
                <a:latin typeface="Calibri" pitchFamily="34" charset="0"/>
                <a:ea typeface="Times New Roman" pitchFamily="18" charset="0"/>
                <a:cs typeface="Traditional Arabic" pitchFamily="18" charset="-78"/>
              </a:rPr>
              <a:t>أ/ </a:t>
            </a:r>
            <a:r>
              <a:rPr lang="ar-DZ" altLang="ar-DZ" sz="2800" b="1">
                <a:solidFill>
                  <a:srgbClr val="000000"/>
                </a:solidFill>
                <a:latin typeface="Calibri" pitchFamily="34" charset="0"/>
                <a:ea typeface="Times New Roman" pitchFamily="18" charset="0"/>
                <a:cs typeface="Traditional Arabic" pitchFamily="18" charset="-78"/>
              </a:rPr>
              <a:t>الأقسام الرئيسية : </a:t>
            </a:r>
            <a:r>
              <a:rPr lang="ar-DZ" altLang="ar-DZ" sz="2800">
                <a:solidFill>
                  <a:srgbClr val="000000"/>
                </a:solidFill>
                <a:latin typeface="Calibri" pitchFamily="34" charset="0"/>
                <a:ea typeface="Times New Roman" pitchFamily="18" charset="0"/>
                <a:cs typeface="Traditional Arabic" pitchFamily="18" charset="-78"/>
              </a:rPr>
              <a:t>تمثل أقساما لها علاقة بتصنيع المنتوج النهائي، إذ تشكل العمليات التقنية الإنتاجية والتموينية وكذا العمليات التجارية (توزيع المنتوج). هذه الأقسام تحصل على نصيبها من الأقسام المساعدة، وتحمل كل مصروفها إلى سعر تكلفة المنتجات النهائية. تتمثل هذه الأقسام عموما في: التموين، الإنتاج، التوزيع.</a:t>
            </a:r>
            <a:endParaRPr lang="en-US" altLang="ar-DZ" sz="1800">
              <a:solidFill>
                <a:srgbClr val="000000"/>
              </a:solidFill>
              <a:latin typeface="Calibri" pitchFamily="34" charset="0"/>
              <a:cs typeface="Times New Roman" pitchFamily="18" charset="0"/>
            </a:endParaRPr>
          </a:p>
          <a:p>
            <a:pPr algn="just" eaLnBrk="1" fontAlgn="base" hangingPunct="1">
              <a:spcBef>
                <a:spcPct val="0"/>
              </a:spcBef>
              <a:spcAft>
                <a:spcPct val="0"/>
              </a:spcAft>
              <a:buFontTx/>
              <a:buNone/>
            </a:pPr>
            <a:r>
              <a:rPr lang="ar-DZ" altLang="ar-DZ" sz="2800" b="1">
                <a:solidFill>
                  <a:srgbClr val="000000"/>
                </a:solidFill>
                <a:cs typeface="Traditional Arabic" pitchFamily="18" charset="-78"/>
              </a:rPr>
              <a:t>ب/ الأقسام المساعدة(الثانوية):</a:t>
            </a:r>
            <a:r>
              <a:rPr lang="ar-DZ" altLang="ar-DZ" sz="2800">
                <a:solidFill>
                  <a:srgbClr val="000000"/>
                </a:solidFill>
                <a:cs typeface="Traditional Arabic" pitchFamily="18" charset="-78"/>
              </a:rPr>
              <a:t> هي الأقسام التي ليس لها علاقة مباشرة بتصنيع المنتوج النهائي، تساعد الرئيسية على أداء نشاطها، ويتم توزيع كل نصيبها من  المصاريف غير المباشرة إلى الأقسام الرئيسية. من أهم هذه الأقسام: الإدارة، المالية، الصيانة، النقل، الخدمات الاجتماعية</a:t>
            </a:r>
            <a:endParaRPr lang="ar-DZ" altLang="ar-DZ" sz="2800">
              <a:solidFill>
                <a:srgbClr val="000000"/>
              </a:solidFill>
            </a:endParaRPr>
          </a:p>
        </p:txBody>
      </p:sp>
    </p:spTree>
    <p:extLst>
      <p:ext uri="{BB962C8B-B14F-4D97-AF65-F5344CB8AC3E}">
        <p14:creationId xmlns:p14="http://schemas.microsoft.com/office/powerpoint/2010/main" val="1409687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5"/>
          <p:cNvSpPr>
            <a:spLocks noChangeArrowheads="1"/>
          </p:cNvSpPr>
          <p:nvPr/>
        </p:nvSpPr>
        <p:spPr bwMode="auto">
          <a:xfrm>
            <a:off x="-974725" y="838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fontAlgn="base">
              <a:spcBef>
                <a:spcPct val="0"/>
              </a:spcBef>
              <a:spcAft>
                <a:spcPct val="0"/>
              </a:spcAft>
              <a:buFontTx/>
              <a:buNone/>
            </a:pPr>
            <a:endParaRPr lang="en-US" altLang="ar-DZ" sz="1600" b="1">
              <a:solidFill>
                <a:srgbClr val="000000"/>
              </a:solidFill>
              <a:latin typeface="Traditional Arabic" pitchFamily="18" charset="-78"/>
            </a:endParaRPr>
          </a:p>
          <a:p>
            <a:pPr algn="l" rtl="0" fontAlgn="base">
              <a:spcBef>
                <a:spcPct val="0"/>
              </a:spcBef>
              <a:spcAft>
                <a:spcPct val="0"/>
              </a:spcAft>
              <a:buFontTx/>
              <a:buNone/>
            </a:pPr>
            <a:r>
              <a:rPr lang="en-US" altLang="ar-DZ" sz="1600" b="1">
                <a:solidFill>
                  <a:srgbClr val="000000"/>
                </a:solidFill>
                <a:latin typeface="Traditional Arabic" pitchFamily="18" charset="-78"/>
              </a:rPr>
              <a:t>	</a:t>
            </a:r>
            <a:endParaRPr lang="en-US" altLang="ar-DZ" sz="800">
              <a:solidFill>
                <a:srgbClr val="000000"/>
              </a:solidFill>
            </a:endParaRPr>
          </a:p>
          <a:p>
            <a:pPr algn="l" rtl="0" fontAlgn="base">
              <a:spcBef>
                <a:spcPct val="0"/>
              </a:spcBef>
              <a:spcAft>
                <a:spcPct val="0"/>
              </a:spcAft>
              <a:buFontTx/>
              <a:buNone/>
            </a:pPr>
            <a:endParaRPr lang="en-US" altLang="ar-DZ" sz="1800">
              <a:solidFill>
                <a:srgbClr val="000000"/>
              </a:solidFill>
            </a:endParaRPr>
          </a:p>
        </p:txBody>
      </p:sp>
      <p:sp>
        <p:nvSpPr>
          <p:cNvPr id="7171" name="Rectangle 43"/>
          <p:cNvSpPr>
            <a:spLocks noChangeArrowheads="1"/>
          </p:cNvSpPr>
          <p:nvPr/>
        </p:nvSpPr>
        <p:spPr bwMode="auto">
          <a:xfrm>
            <a:off x="152400" y="1524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fontAlgn="base">
              <a:spcBef>
                <a:spcPct val="0"/>
              </a:spcBef>
              <a:spcAft>
                <a:spcPct val="0"/>
              </a:spcAft>
              <a:buFontTx/>
              <a:buNone/>
            </a:pPr>
            <a:endParaRPr lang="en-US" altLang="ar-DZ" sz="1800">
              <a:solidFill>
                <a:srgbClr val="000000"/>
              </a:solidFill>
            </a:endParaRPr>
          </a:p>
          <a:p>
            <a:pPr algn="l" rtl="0" fontAlgn="base">
              <a:spcBef>
                <a:spcPct val="0"/>
              </a:spcBef>
              <a:spcAft>
                <a:spcPct val="0"/>
              </a:spcAft>
              <a:buFontTx/>
              <a:buNone/>
            </a:pPr>
            <a:endParaRPr lang="en-US" altLang="ar-DZ" sz="1800">
              <a:solidFill>
                <a:srgbClr val="000000"/>
              </a:solidFill>
            </a:endParaRPr>
          </a:p>
        </p:txBody>
      </p:sp>
      <p:sp>
        <p:nvSpPr>
          <p:cNvPr id="7172" name="Rectangle 44"/>
          <p:cNvSpPr>
            <a:spLocks noChangeArrowheads="1"/>
          </p:cNvSpPr>
          <p:nvPr/>
        </p:nvSpPr>
        <p:spPr bwMode="auto">
          <a:xfrm>
            <a:off x="152400" y="1524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fontAlgn="base">
              <a:spcBef>
                <a:spcPct val="0"/>
              </a:spcBef>
              <a:spcAft>
                <a:spcPct val="0"/>
              </a:spcAft>
              <a:buFontTx/>
              <a:buNone/>
            </a:pPr>
            <a:endParaRPr lang="fr-FR" altLang="ar-DZ" sz="1600">
              <a:solidFill>
                <a:srgbClr val="000000"/>
              </a:solidFill>
              <a:latin typeface="Traditional Arabic" pitchFamily="18" charset="-78"/>
            </a:endParaRPr>
          </a:p>
          <a:p>
            <a:pPr algn="l" rtl="0" fontAlgn="base">
              <a:spcBef>
                <a:spcPct val="0"/>
              </a:spcBef>
              <a:spcAft>
                <a:spcPct val="0"/>
              </a:spcAft>
              <a:buFontTx/>
              <a:buNone/>
            </a:pPr>
            <a:r>
              <a:rPr lang="fr-FR" altLang="ar-DZ" sz="1600">
                <a:solidFill>
                  <a:srgbClr val="000000"/>
                </a:solidFill>
                <a:latin typeface="Traditional Arabic" pitchFamily="18" charset="-78"/>
              </a:rPr>
              <a:t>	</a:t>
            </a:r>
            <a:r>
              <a:rPr lang="en-US" altLang="ar-DZ" sz="1600">
                <a:solidFill>
                  <a:srgbClr val="000000"/>
                </a:solidFill>
                <a:latin typeface="Traditional Arabic" pitchFamily="18" charset="-78"/>
              </a:rPr>
              <a:t>                   </a:t>
            </a:r>
            <a:r>
              <a:rPr lang="fr-FR" altLang="ar-DZ" sz="1600">
                <a:solidFill>
                  <a:srgbClr val="000000"/>
                </a:solidFill>
                <a:latin typeface="Traditional Arabic" pitchFamily="18" charset="-78"/>
              </a:rPr>
              <a:t>	</a:t>
            </a:r>
            <a:endParaRPr lang="fr-FR" altLang="ar-DZ" sz="1800">
              <a:solidFill>
                <a:srgbClr val="000000"/>
              </a:solidFill>
            </a:endParaRPr>
          </a:p>
        </p:txBody>
      </p:sp>
      <p:pic>
        <p:nvPicPr>
          <p:cNvPr id="7173" name="Picture 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1588" y="1295400"/>
            <a:ext cx="7261225" cy="465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36"/>
          <p:cNvSpPr>
            <a:spLocks noChangeArrowheads="1"/>
          </p:cNvSpPr>
          <p:nvPr/>
        </p:nvSpPr>
        <p:spPr bwMode="auto">
          <a:xfrm>
            <a:off x="2916238" y="404813"/>
            <a:ext cx="32004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l" rtl="0" eaLnBrk="1" fontAlgn="base" hangingPunct="1">
              <a:spcBef>
                <a:spcPct val="0"/>
              </a:spcBef>
              <a:spcAft>
                <a:spcPct val="0"/>
              </a:spcAft>
              <a:buFontTx/>
              <a:buNone/>
            </a:pPr>
            <a:r>
              <a:rPr lang="ar-DZ" altLang="ar-DZ" sz="2800" b="1">
                <a:solidFill>
                  <a:srgbClr val="FF0000"/>
                </a:solidFill>
                <a:ea typeface="Times New Roman" pitchFamily="18" charset="0"/>
                <a:cs typeface="Traditional Arabic" pitchFamily="18" charset="-78"/>
              </a:rPr>
              <a:t>تحميل المصاريف غير المباشرة</a:t>
            </a:r>
            <a:endParaRPr lang="ar-DZ" altLang="ar-DZ" sz="2800">
              <a:solidFill>
                <a:srgbClr val="FF0000"/>
              </a:solidFill>
              <a:ea typeface="Times New Roman" pitchFamily="18" charset="0"/>
              <a:cs typeface="Traditional Arabic" pitchFamily="18" charset="-78"/>
            </a:endParaRPr>
          </a:p>
        </p:txBody>
      </p:sp>
      <p:sp>
        <p:nvSpPr>
          <p:cNvPr id="7175" name="ZoneTexte 38"/>
          <p:cNvSpPr txBox="1">
            <a:spLocks noChangeArrowheads="1"/>
          </p:cNvSpPr>
          <p:nvPr/>
        </p:nvSpPr>
        <p:spPr bwMode="auto">
          <a:xfrm>
            <a:off x="2627313" y="1228725"/>
            <a:ext cx="16573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eaLnBrk="1" fontAlgn="base" hangingPunct="1">
              <a:spcBef>
                <a:spcPct val="0"/>
              </a:spcBef>
              <a:spcAft>
                <a:spcPct val="0"/>
              </a:spcAft>
              <a:buFontTx/>
              <a:buNone/>
            </a:pPr>
            <a:r>
              <a:rPr lang="ar-DZ" altLang="ar-DZ" sz="2000">
                <a:solidFill>
                  <a:srgbClr val="00B050"/>
                </a:solidFill>
              </a:rPr>
              <a:t>تحميل مباشر</a:t>
            </a:r>
          </a:p>
        </p:txBody>
      </p:sp>
    </p:spTree>
    <p:extLst>
      <p:ext uri="{BB962C8B-B14F-4D97-AF65-F5344CB8AC3E}">
        <p14:creationId xmlns:p14="http://schemas.microsoft.com/office/powerpoint/2010/main" val="38993051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ChangeArrowheads="1"/>
          </p:cNvSpPr>
          <p:nvPr/>
        </p:nvSpPr>
        <p:spPr bwMode="auto">
          <a:xfrm>
            <a:off x="1331913" y="1997075"/>
            <a:ext cx="7632700" cy="440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itchFamily="34" charset="0"/>
                <a:cs typeface="Arial" pitchFamily="34" charset="0"/>
              </a:defRPr>
            </a:lvl1pPr>
            <a:lvl2pPr marL="742950" indent="-285750" eaLnBrk="0" hangingPunct="0">
              <a:spcBef>
                <a:spcPct val="20000"/>
              </a:spcBef>
              <a:buChar char="–"/>
              <a:defRPr sz="2800">
                <a:solidFill>
                  <a:schemeClr val="tx1"/>
                </a:solidFill>
                <a:latin typeface="Arial" pitchFamily="34" charset="0"/>
                <a:cs typeface="Arial" pitchFamily="34" charset="0"/>
              </a:defRPr>
            </a:lvl2pPr>
            <a:lvl3pPr marL="1143000" indent="-228600" eaLnBrk="0" hangingPunct="0">
              <a:spcBef>
                <a:spcPct val="20000"/>
              </a:spcBef>
              <a:buChar char="•"/>
              <a:defRPr sz="2400">
                <a:solidFill>
                  <a:schemeClr val="tx1"/>
                </a:solidFill>
                <a:latin typeface="Arial" pitchFamily="34" charset="0"/>
                <a:cs typeface="Arial" pitchFamily="34" charset="0"/>
              </a:defRPr>
            </a:lvl3pPr>
            <a:lvl4pPr marL="1600200" indent="-228600" eaLnBrk="0" hangingPunct="0">
              <a:spcBef>
                <a:spcPct val="20000"/>
              </a:spcBef>
              <a:buChar char="–"/>
              <a:defRPr sz="2000">
                <a:solidFill>
                  <a:schemeClr val="tx1"/>
                </a:solidFill>
                <a:latin typeface="Arial" pitchFamily="34" charset="0"/>
                <a:cs typeface="Arial" pitchFamily="34" charset="0"/>
              </a:defRPr>
            </a:lvl4pPr>
            <a:lvl5pPr marL="2057400" indent="-228600" eaLnBrk="0" hangingPunct="0">
              <a:spcBef>
                <a:spcPct val="20000"/>
              </a:spcBef>
              <a:buChar char="»"/>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cs typeface="Arial" pitchFamily="34" charset="0"/>
              </a:defRPr>
            </a:lvl9pPr>
          </a:lstStyle>
          <a:p>
            <a:pPr algn="just" eaLnBrk="1" fontAlgn="base" hangingPunct="1">
              <a:spcBef>
                <a:spcPct val="0"/>
              </a:spcBef>
              <a:spcAft>
                <a:spcPct val="0"/>
              </a:spcAft>
              <a:buFontTx/>
              <a:buNone/>
            </a:pPr>
            <a:r>
              <a:rPr lang="ar-DZ" altLang="ar-DZ" sz="2800" b="1">
                <a:solidFill>
                  <a:srgbClr val="000000"/>
                </a:solidFill>
                <a:ea typeface="Times New Roman" pitchFamily="18" charset="0"/>
                <a:cs typeface="Traditional Arabic" pitchFamily="18" charset="-78"/>
              </a:rPr>
              <a:t>	ترتب وتسجل المصاريف حسب طبيعتها أو حسب تصنيفها من قبل المؤسسة (نقل ، صيانة ، كهرباء، إيجار ، ....... أو مصاريف مستخدمين ، مالية ، ضرائب .......)، ثم توزع على مختلف الأقسام الرئيسية والمساعدة وذلك حسب نصيب كل قسم من هذه المصاريف. هذا النصيب يحدد بمعدلات أو نسب مئوية أو القاعدة الثلاثية، والتي يمكن تسميتها بمفاتيح التوزيع. ثم تجمع المبالغ المحصل عليها في كل قسم لنحصل على النصيب الإجمالي للقسم الرئيسي أو المساعد من المصاريف الغير مباشرة. يسمى هذا التوزيع بالتوزيع الأولي، مع ملاحظة أن مفاتيح التوزيع تقوم بتحديدها مصلحة الدراسات بالمؤسسة بناء على دراسة معمقة لتحديد مساهمة كل عنصر تكلفة في مختلف أقسام المؤسسة .</a:t>
            </a:r>
          </a:p>
        </p:txBody>
      </p:sp>
      <p:sp>
        <p:nvSpPr>
          <p:cNvPr id="8195" name="Rectangle 2"/>
          <p:cNvSpPr>
            <a:spLocks noChangeArrowheads="1"/>
          </p:cNvSpPr>
          <p:nvPr/>
        </p:nvSpPr>
        <p:spPr bwMode="auto">
          <a:xfrm>
            <a:off x="2082800" y="1052513"/>
            <a:ext cx="5513388"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b="1">
                <a:solidFill>
                  <a:srgbClr val="FF0000"/>
                </a:solidFill>
                <a:latin typeface="Calibri" pitchFamily="34" charset="0"/>
                <a:ea typeface="Times New Roman" pitchFamily="18" charset="0"/>
                <a:cs typeface="Traditional Arabic" pitchFamily="18" charset="-78"/>
              </a:rPr>
              <a:t>أ/ تسجيل المصاريف غير المباشرة في كل قسم:</a:t>
            </a:r>
            <a:endParaRPr lang="en-US" altLang="ar-DZ" sz="2000" b="1">
              <a:solidFill>
                <a:srgbClr val="FF0000"/>
              </a:solidFill>
              <a:latin typeface="Calibri" pitchFamily="34" charset="0"/>
              <a:ea typeface="Times New Roman" pitchFamily="18" charset="0"/>
              <a:cs typeface="Traditional Arabic" pitchFamily="18" charset="-78"/>
            </a:endParaRPr>
          </a:p>
        </p:txBody>
      </p:sp>
    </p:spTree>
    <p:extLst>
      <p:ext uri="{BB962C8B-B14F-4D97-AF65-F5344CB8AC3E}">
        <p14:creationId xmlns:p14="http://schemas.microsoft.com/office/powerpoint/2010/main" val="1636268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ChangeArrowheads="1"/>
          </p:cNvSpPr>
          <p:nvPr/>
        </p:nvSpPr>
        <p:spPr bwMode="auto">
          <a:xfrm>
            <a:off x="1187450" y="2060575"/>
            <a:ext cx="7705725" cy="242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sz="4400" b="1">
                <a:solidFill>
                  <a:srgbClr val="000000"/>
                </a:solidFill>
                <a:latin typeface="Calibri" pitchFamily="34" charset="0"/>
                <a:ea typeface="Times New Roman" pitchFamily="18" charset="0"/>
                <a:cs typeface="Traditional Arabic" pitchFamily="18" charset="-78"/>
              </a:rPr>
              <a:t>أي في نهاية هذه الحالة الأولى نحمل كل قسم ثانوي أو رئيسي بنصيبه من المصاريف غير مباشرة (هذه المرحلة لا تخص المحاسبة التحليلية)</a:t>
            </a:r>
            <a:endParaRPr lang="en-US" altLang="ar-DZ">
              <a:solidFill>
                <a:srgbClr val="000000"/>
              </a:solidFill>
              <a:latin typeface="Calibri" pitchFamily="34" charset="0"/>
              <a:ea typeface="Times New Roman" pitchFamily="18" charset="0"/>
              <a:cs typeface="Traditional Arabic" pitchFamily="18" charset="-78"/>
            </a:endParaRPr>
          </a:p>
        </p:txBody>
      </p:sp>
    </p:spTree>
    <p:extLst>
      <p:ext uri="{BB962C8B-B14F-4D97-AF65-F5344CB8AC3E}">
        <p14:creationId xmlns:p14="http://schemas.microsoft.com/office/powerpoint/2010/main" val="13655090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1331914" y="1268413"/>
          <a:ext cx="7272336" cy="4206875"/>
        </p:xfrm>
        <a:graphic>
          <a:graphicData uri="http://schemas.openxmlformats.org/drawingml/2006/table">
            <a:tbl>
              <a:tblPr rtl="1" firstRow="1" firstCol="1" bandRow="1"/>
              <a:tblGrid>
                <a:gridCol w="1238166"/>
                <a:gridCol w="1114137"/>
                <a:gridCol w="723379"/>
                <a:gridCol w="749834"/>
                <a:gridCol w="861705"/>
                <a:gridCol w="861705"/>
                <a:gridCol w="861705"/>
                <a:gridCol w="861705"/>
              </a:tblGrid>
              <a:tr h="420687">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 </a:t>
                      </a:r>
                      <a:endParaRPr lang="en-US" sz="1600" dirty="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 </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  </a:t>
                      </a:r>
                      <a:r>
                        <a:rPr lang="ar-DZ" sz="2400" dirty="0" smtClean="0">
                          <a:effectLst/>
                          <a:latin typeface="Calibri"/>
                          <a:ea typeface="Times New Roman"/>
                          <a:cs typeface="Traditional Arabic"/>
                        </a:rPr>
                        <a:t>أقسام </a:t>
                      </a:r>
                      <a:endParaRPr lang="en-US" sz="1600" dirty="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ثانوية</a:t>
                      </a:r>
                      <a:endParaRPr lang="en-US" sz="1600" dirty="0">
                        <a:effectLst/>
                        <a:latin typeface="Calibri"/>
                        <a:ea typeface="Times New Roman"/>
                        <a:cs typeface="Arial"/>
                      </a:endParaRPr>
                    </a:p>
                  </a:txBody>
                  <a:tcPr marL="68576" marR="68576"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endParaRPr lang="en-US" sz="1600" dirty="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   </a:t>
                      </a:r>
                      <a:r>
                        <a:rPr lang="ar-DZ" sz="2400" dirty="0" smtClean="0">
                          <a:effectLst/>
                          <a:latin typeface="Calibri"/>
                          <a:ea typeface="Times New Roman"/>
                          <a:cs typeface="Traditional Arabic"/>
                        </a:rPr>
                        <a:t>أقسام</a:t>
                      </a:r>
                      <a:endParaRPr lang="en-US" sz="1600" dirty="0">
                        <a:effectLst/>
                        <a:latin typeface="Calibri"/>
                        <a:ea typeface="Times New Roman"/>
                        <a:cs typeface="Arial"/>
                      </a:endParaRPr>
                    </a:p>
                  </a:txBody>
                  <a:tcPr marL="68576" marR="6857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أساسية</a:t>
                      </a:r>
                      <a:endParaRPr lang="en-US" sz="1600">
                        <a:effectLst/>
                        <a:latin typeface="Calibri"/>
                        <a:ea typeface="Times New Roman"/>
                        <a:cs typeface="Arial"/>
                      </a:endParaRPr>
                    </a:p>
                  </a:txBody>
                  <a:tcPr marL="68576" marR="68576"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 </a:t>
                      </a:r>
                      <a:endParaRPr lang="en-US" sz="1600">
                        <a:effectLst/>
                        <a:latin typeface="Calibri"/>
                        <a:ea typeface="Times New Roman"/>
                        <a:cs typeface="Arial"/>
                      </a:endParaRPr>
                    </a:p>
                  </a:txBody>
                  <a:tcPr marL="68576" marR="68576"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1375">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طبيعة المصروف</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مبلغ م . غ .م</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ادارة</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صيانة</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تموين</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تحضير</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تركيب</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توزيع</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44813">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مواد أولية</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خدمات</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م.مستخدمين</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ضرائب ورسوم</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م.مالية</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م.مختلفة</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اهتلاكات</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a:effectLst/>
                          <a:latin typeface="Calibri"/>
                          <a:ea typeface="Times New Roman"/>
                          <a:cs typeface="Traditional Arabic"/>
                        </a:rPr>
                        <a:t>30000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16000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36000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14000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6000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18000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32000</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ــــــــ</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20%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40%</a:t>
                      </a:r>
                      <a:endParaRPr lang="en-US" sz="1600" dirty="0">
                        <a:effectLst/>
                        <a:latin typeface="Calibri"/>
                        <a:ea typeface="Times New Roman"/>
                        <a:cs typeface="Arial"/>
                      </a:endParaRPr>
                    </a:p>
                    <a:p>
                      <a:pPr algn="just" rtl="1">
                        <a:lnSpc>
                          <a:spcPct val="115000"/>
                        </a:lnSpc>
                        <a:spcAft>
                          <a:spcPts val="0"/>
                        </a:spcAft>
                        <a:tabLst>
                          <a:tab pos="3305175" algn="l"/>
                        </a:tabLst>
                      </a:pPr>
                      <a:r>
                        <a:rPr lang="ar-DZ" sz="2400" dirty="0">
                          <a:effectLst/>
                          <a:latin typeface="Calibri"/>
                          <a:ea typeface="Times New Roman"/>
                          <a:cs typeface="Traditional Arabic"/>
                        </a:rPr>
                        <a:t>ــــــــ</a:t>
                      </a:r>
                      <a:endParaRPr lang="en-US" sz="1600" dirty="0">
                        <a:effectLst/>
                        <a:latin typeface="Calibri"/>
                        <a:ea typeface="Times New Roman"/>
                        <a:cs typeface="Arial"/>
                      </a:endParaRPr>
                    </a:p>
                    <a:p>
                      <a:pPr algn="just" rtl="1">
                        <a:lnSpc>
                          <a:spcPct val="115000"/>
                        </a:lnSpc>
                        <a:spcAft>
                          <a:spcPts val="0"/>
                        </a:spcAft>
                        <a:tabLst>
                          <a:tab pos="3305175" algn="l"/>
                        </a:tabLst>
                      </a:pPr>
                      <a:r>
                        <a:rPr lang="ar-DZ" sz="2400" dirty="0">
                          <a:effectLst/>
                          <a:latin typeface="Calibri"/>
                          <a:ea typeface="Times New Roman"/>
                          <a:cs typeface="Traditional Arabic"/>
                        </a:rPr>
                        <a:t>ــــــــ</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30%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10%</a:t>
                      </a:r>
                      <a:endParaRPr lang="en-US" sz="1600" dirty="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a:effectLst/>
                          <a:latin typeface="Traditional Arabic"/>
                          <a:ea typeface="Times New Roman"/>
                          <a:cs typeface="Arial"/>
                        </a:rPr>
                        <a:t>20%</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10%</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10%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ــــــــــ</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20%</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10%</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5%</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dirty="0">
                          <a:effectLst/>
                          <a:latin typeface="Traditional Arabic"/>
                          <a:ea typeface="Times New Roman"/>
                          <a:cs typeface="Arial"/>
                        </a:rPr>
                        <a:t>10%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30%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5%</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40%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20%</a:t>
                      </a:r>
                      <a:endParaRPr lang="en-US" sz="1600" dirty="0">
                        <a:effectLst/>
                        <a:latin typeface="Calibri"/>
                        <a:ea typeface="Times New Roman"/>
                        <a:cs typeface="Arial"/>
                      </a:endParaRPr>
                    </a:p>
                    <a:p>
                      <a:pPr algn="just" rtl="1">
                        <a:lnSpc>
                          <a:spcPct val="115000"/>
                        </a:lnSpc>
                        <a:spcAft>
                          <a:spcPts val="0"/>
                        </a:spcAft>
                        <a:tabLst>
                          <a:tab pos="3305175" algn="l"/>
                        </a:tabLst>
                      </a:pPr>
                      <a:r>
                        <a:rPr lang="ar-DZ" sz="2400" dirty="0">
                          <a:effectLst/>
                          <a:latin typeface="Calibri"/>
                          <a:ea typeface="Times New Roman"/>
                          <a:cs typeface="Traditional Arabic"/>
                        </a:rPr>
                        <a:t>ــــــ</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15%</a:t>
                      </a:r>
                      <a:endParaRPr lang="en-US" sz="1600" dirty="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a:effectLst/>
                          <a:latin typeface="Traditional Arabic"/>
                          <a:ea typeface="Times New Roman"/>
                          <a:cs typeface="Arial"/>
                        </a:rPr>
                        <a:t>40%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ــــــــــ</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10%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ـــــــــ</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20%</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30%</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30%</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fr-FR" sz="2400">
                          <a:effectLst/>
                          <a:latin typeface="Traditional Arabic"/>
                          <a:ea typeface="Times New Roman"/>
                          <a:cs typeface="Arial"/>
                        </a:rPr>
                        <a:t>30%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ـــــــــ</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15%</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ــــــــــ</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30%</a:t>
                      </a:r>
                      <a:endParaRPr lang="en-US" sz="1600">
                        <a:effectLst/>
                        <a:latin typeface="Calibri"/>
                        <a:ea typeface="Times New Roman"/>
                        <a:cs typeface="Arial"/>
                      </a:endParaRPr>
                    </a:p>
                    <a:p>
                      <a:pPr algn="just" rtl="1">
                        <a:lnSpc>
                          <a:spcPct val="115000"/>
                        </a:lnSpc>
                        <a:spcAft>
                          <a:spcPts val="0"/>
                        </a:spcAft>
                        <a:tabLst>
                          <a:tab pos="3305175" algn="l"/>
                        </a:tabLst>
                      </a:pPr>
                      <a:r>
                        <a:rPr lang="ar-DZ" sz="2400">
                          <a:effectLst/>
                          <a:latin typeface="Calibri"/>
                          <a:ea typeface="Times New Roman"/>
                          <a:cs typeface="Traditional Arabic"/>
                        </a:rPr>
                        <a:t>ــــــــــــ</a:t>
                      </a:r>
                      <a:endParaRPr lang="en-US" sz="1600">
                        <a:effectLst/>
                        <a:latin typeface="Calibri"/>
                        <a:ea typeface="Times New Roman"/>
                        <a:cs typeface="Arial"/>
                      </a:endParaRPr>
                    </a:p>
                    <a:p>
                      <a:pPr algn="just" rtl="1">
                        <a:lnSpc>
                          <a:spcPct val="115000"/>
                        </a:lnSpc>
                        <a:spcAft>
                          <a:spcPts val="0"/>
                        </a:spcAft>
                        <a:tabLst>
                          <a:tab pos="3305175" algn="l"/>
                        </a:tabLst>
                      </a:pPr>
                      <a:r>
                        <a:rPr lang="fr-FR" sz="2400">
                          <a:effectLst/>
                          <a:latin typeface="Traditional Arabic"/>
                          <a:ea typeface="Times New Roman"/>
                          <a:cs typeface="Arial"/>
                        </a:rPr>
                        <a:t>25%</a:t>
                      </a:r>
                      <a:endParaRPr lang="en-US" sz="160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0"/>
                        </a:spcAft>
                        <a:tabLst>
                          <a:tab pos="3305175" algn="l"/>
                        </a:tabLst>
                      </a:pPr>
                      <a:r>
                        <a:rPr lang="ar-DZ" sz="2400" dirty="0">
                          <a:effectLst/>
                          <a:latin typeface="Calibri"/>
                          <a:ea typeface="Times New Roman"/>
                          <a:cs typeface="Traditional Arabic"/>
                        </a:rPr>
                        <a:t>ــــــــــــ</a:t>
                      </a:r>
                      <a:endParaRPr lang="en-US" sz="1600" dirty="0">
                        <a:effectLst/>
                        <a:latin typeface="Calibri"/>
                        <a:ea typeface="Times New Roman"/>
                        <a:cs typeface="Arial"/>
                      </a:endParaRPr>
                    </a:p>
                    <a:p>
                      <a:pPr marL="0" marR="0" lvl="0" indent="0" algn="just" defTabSz="914400" rtl="1" eaLnBrk="1" fontAlgn="auto" latinLnBrk="0" hangingPunct="1">
                        <a:lnSpc>
                          <a:spcPct val="115000"/>
                        </a:lnSpc>
                        <a:spcBef>
                          <a:spcPts val="0"/>
                        </a:spcBef>
                        <a:spcAft>
                          <a:spcPts val="0"/>
                        </a:spcAft>
                        <a:buClrTx/>
                        <a:buSzTx/>
                        <a:buFontTx/>
                        <a:buNone/>
                        <a:tabLst>
                          <a:tab pos="3305175" algn="l"/>
                        </a:tabLst>
                        <a:defRPr/>
                      </a:pPr>
                      <a:r>
                        <a:rPr kumimoji="0" lang="fr-FR" sz="2400" b="0" i="0" u="none" strike="noStrike" kern="1200" cap="none" spc="0" normalizeH="0" baseline="0" noProof="0" dirty="0" smtClean="0">
                          <a:ln>
                            <a:noFill/>
                          </a:ln>
                          <a:solidFill>
                            <a:srgbClr val="000000"/>
                          </a:solidFill>
                          <a:effectLst/>
                          <a:uLnTx/>
                          <a:uFillTx/>
                          <a:latin typeface="Traditional Arabic"/>
                          <a:ea typeface="Times New Roman"/>
                          <a:cs typeface="+mn-cs"/>
                        </a:rPr>
                        <a:t>40%</a:t>
                      </a:r>
                      <a:endParaRPr kumimoji="0" lang="en-US" sz="1600" b="0" i="0" u="none" strike="noStrike" kern="1200" cap="none" spc="0" normalizeH="0" baseline="0" noProof="0" dirty="0" smtClean="0">
                        <a:ln>
                          <a:noFill/>
                        </a:ln>
                        <a:solidFill>
                          <a:srgbClr val="000000"/>
                        </a:solidFill>
                        <a:effectLst/>
                        <a:uLnTx/>
                        <a:uFillTx/>
                        <a:latin typeface="Calibri"/>
                        <a:ea typeface="Times New Roman"/>
                        <a:cs typeface="+mn-cs"/>
                      </a:endParaRPr>
                    </a:p>
                    <a:p>
                      <a:pPr algn="just" rtl="1">
                        <a:lnSpc>
                          <a:spcPct val="115000"/>
                        </a:lnSpc>
                        <a:spcAft>
                          <a:spcPts val="0"/>
                        </a:spcAft>
                        <a:tabLst>
                          <a:tab pos="3305175" algn="l"/>
                        </a:tabLst>
                      </a:pPr>
                      <a:r>
                        <a:rPr lang="fr-FR" sz="2400" dirty="0" smtClean="0">
                          <a:effectLst/>
                          <a:latin typeface="Traditional Arabic"/>
                          <a:ea typeface="Times New Roman"/>
                          <a:cs typeface="Arial"/>
                        </a:rPr>
                        <a:t>20</a:t>
                      </a:r>
                      <a:r>
                        <a:rPr lang="fr-FR" sz="2400" dirty="0">
                          <a:effectLst/>
                          <a:latin typeface="Traditional Arabic"/>
                          <a:ea typeface="Times New Roman"/>
                          <a:cs typeface="Arial"/>
                        </a:rPr>
                        <a:t>%</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60%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10%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30%</a:t>
                      </a:r>
                      <a:endParaRPr lang="en-US" sz="1600" dirty="0">
                        <a:effectLst/>
                        <a:latin typeface="Calibri"/>
                        <a:ea typeface="Times New Roman"/>
                        <a:cs typeface="Arial"/>
                      </a:endParaRPr>
                    </a:p>
                    <a:p>
                      <a:pPr algn="just" rtl="1">
                        <a:lnSpc>
                          <a:spcPct val="115000"/>
                        </a:lnSpc>
                        <a:spcAft>
                          <a:spcPts val="0"/>
                        </a:spcAft>
                        <a:tabLst>
                          <a:tab pos="3305175" algn="l"/>
                        </a:tabLst>
                      </a:pPr>
                      <a:r>
                        <a:rPr lang="fr-FR" sz="2400" dirty="0">
                          <a:effectLst/>
                          <a:latin typeface="Traditional Arabic"/>
                          <a:ea typeface="Times New Roman"/>
                          <a:cs typeface="Arial"/>
                        </a:rPr>
                        <a:t>15%</a:t>
                      </a:r>
                      <a:endParaRPr lang="en-US" sz="1600" dirty="0">
                        <a:effectLst/>
                        <a:latin typeface="Calibri"/>
                        <a:ea typeface="Times New Roman"/>
                        <a:cs typeface="Arial"/>
                      </a:endParaRPr>
                    </a:p>
                  </a:txBody>
                  <a:tcPr marL="68576" marR="6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80" name="Rectangle 3"/>
          <p:cNvSpPr>
            <a:spLocks noChangeArrowheads="1"/>
          </p:cNvSpPr>
          <p:nvPr/>
        </p:nvSpPr>
        <p:spPr bwMode="auto">
          <a:xfrm>
            <a:off x="7581900" y="115888"/>
            <a:ext cx="889000"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b="1">
                <a:solidFill>
                  <a:srgbClr val="FF0000"/>
                </a:solidFill>
                <a:latin typeface="Calibri" pitchFamily="34" charset="0"/>
                <a:ea typeface="Times New Roman" pitchFamily="18" charset="0"/>
                <a:cs typeface="Traditional Arabic" pitchFamily="18" charset="-78"/>
              </a:rPr>
              <a:t>مثال: </a:t>
            </a:r>
            <a:endParaRPr lang="en-US" altLang="ar-DZ" sz="2000">
              <a:solidFill>
                <a:srgbClr val="FF0000"/>
              </a:solidFill>
              <a:latin typeface="Calibri" pitchFamily="34" charset="0"/>
              <a:ea typeface="Times New Roman" pitchFamily="18" charset="0"/>
              <a:cs typeface="Traditional Arabic" pitchFamily="18" charset="-78"/>
            </a:endParaRPr>
          </a:p>
        </p:txBody>
      </p:sp>
      <p:sp>
        <p:nvSpPr>
          <p:cNvPr id="10281" name="Rectangle 4"/>
          <p:cNvSpPr>
            <a:spLocks noChangeArrowheads="1"/>
          </p:cNvSpPr>
          <p:nvPr/>
        </p:nvSpPr>
        <p:spPr bwMode="auto">
          <a:xfrm>
            <a:off x="2430463" y="250825"/>
            <a:ext cx="5310187"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sz="2400">
                <a:solidFill>
                  <a:srgbClr val="000000"/>
                </a:solidFill>
                <a:latin typeface="Calibri" pitchFamily="34" charset="0"/>
                <a:ea typeface="Times New Roman" pitchFamily="18" charset="0"/>
                <a:cs typeface="Traditional Arabic" pitchFamily="18" charset="-78"/>
              </a:rPr>
              <a:t>يظهر جدول توزيع المصاريف غير مباشر للمؤسسة (</a:t>
            </a:r>
            <a:r>
              <a:rPr lang="fr-FR" altLang="ar-DZ" sz="2400">
                <a:solidFill>
                  <a:srgbClr val="000000"/>
                </a:solidFill>
                <a:latin typeface="Traditional Arabic" pitchFamily="18" charset="-78"/>
                <a:ea typeface="Times New Roman" pitchFamily="18" charset="0"/>
                <a:cs typeface="Traditional Arabic" pitchFamily="18" charset="-78"/>
              </a:rPr>
              <a:t>x</a:t>
            </a:r>
            <a:r>
              <a:rPr lang="ar-DZ" altLang="ar-DZ" sz="2400">
                <a:solidFill>
                  <a:srgbClr val="000000"/>
                </a:solidFill>
                <a:latin typeface="Calibri" pitchFamily="34" charset="0"/>
                <a:ea typeface="Times New Roman" pitchFamily="18" charset="0"/>
                <a:cs typeface="Traditional Arabic" pitchFamily="18" charset="-78"/>
              </a:rPr>
              <a:t>) كما يلي: علما أن مفاتيح التوزيع معطاة في شكل نسب مئوية.</a:t>
            </a:r>
            <a:endParaRPr lang="en-US" altLang="ar-DZ" sz="1600">
              <a:solidFill>
                <a:srgbClr val="000000"/>
              </a:solidFill>
              <a:latin typeface="Calibri" pitchFamily="34" charset="0"/>
              <a:cs typeface="Times New Roman" pitchFamily="18" charset="0"/>
            </a:endParaRPr>
          </a:p>
        </p:txBody>
      </p:sp>
      <p:sp>
        <p:nvSpPr>
          <p:cNvPr id="10282" name="Rectangle 5"/>
          <p:cNvSpPr>
            <a:spLocks noChangeArrowheads="1"/>
          </p:cNvSpPr>
          <p:nvPr/>
        </p:nvSpPr>
        <p:spPr bwMode="auto">
          <a:xfrm>
            <a:off x="1187450" y="5580063"/>
            <a:ext cx="7561263"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tabLst>
                <a:tab pos="3305175" algn="l"/>
              </a:tabLst>
              <a:defRPr sz="3200">
                <a:solidFill>
                  <a:schemeClr val="tx1"/>
                </a:solidFill>
                <a:latin typeface="Arial" pitchFamily="34" charset="0"/>
                <a:cs typeface="Arial" pitchFamily="34" charset="0"/>
              </a:defRPr>
            </a:lvl1pPr>
            <a:lvl2pPr marL="742950" indent="-285750" eaLnBrk="0" hangingPunct="0">
              <a:spcBef>
                <a:spcPct val="20000"/>
              </a:spcBef>
              <a:buChar char="–"/>
              <a:tabLst>
                <a:tab pos="3305175" algn="l"/>
              </a:tabLst>
              <a:defRPr sz="2800">
                <a:solidFill>
                  <a:schemeClr val="tx1"/>
                </a:solidFill>
                <a:latin typeface="Arial" pitchFamily="34" charset="0"/>
                <a:cs typeface="Arial" pitchFamily="34" charset="0"/>
              </a:defRPr>
            </a:lvl2pPr>
            <a:lvl3pPr marL="1143000" indent="-228600" eaLnBrk="0" hangingPunct="0">
              <a:spcBef>
                <a:spcPct val="20000"/>
              </a:spcBef>
              <a:buChar char="•"/>
              <a:tabLst>
                <a:tab pos="3305175" algn="l"/>
              </a:tabLst>
              <a:defRPr sz="2400">
                <a:solidFill>
                  <a:schemeClr val="tx1"/>
                </a:solidFill>
                <a:latin typeface="Arial" pitchFamily="34" charset="0"/>
                <a:cs typeface="Arial" pitchFamily="34" charset="0"/>
              </a:defRPr>
            </a:lvl3pPr>
            <a:lvl4pPr marL="1600200" indent="-228600" eaLnBrk="0" hangingPunct="0">
              <a:spcBef>
                <a:spcPct val="20000"/>
              </a:spcBef>
              <a:buChar char="–"/>
              <a:tabLst>
                <a:tab pos="3305175" algn="l"/>
              </a:tabLst>
              <a:defRPr sz="2000">
                <a:solidFill>
                  <a:schemeClr val="tx1"/>
                </a:solidFill>
                <a:latin typeface="Arial" pitchFamily="34" charset="0"/>
                <a:cs typeface="Arial" pitchFamily="34" charset="0"/>
              </a:defRPr>
            </a:lvl4pPr>
            <a:lvl5pPr marL="2057400" indent="-228600" eaLnBrk="0" hangingPunct="0">
              <a:spcBef>
                <a:spcPct val="20000"/>
              </a:spcBef>
              <a:buChar char="»"/>
              <a:tabLst>
                <a:tab pos="3305175" algn="l"/>
              </a:tabLst>
              <a:defRPr sz="2000">
                <a:solidFill>
                  <a:schemeClr val="tx1"/>
                </a:solidFill>
                <a:latin typeface="Arial" pitchFamily="34" charset="0"/>
                <a:cs typeface="Arial" pitchFamily="34" charset="0"/>
              </a:defRPr>
            </a:lvl5pPr>
            <a:lvl6pPr marL="25146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6pPr>
            <a:lvl7pPr marL="29718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7pPr>
            <a:lvl8pPr marL="34290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8pPr>
            <a:lvl9pPr marL="3886200" indent="-228600" algn="l" rtl="0" eaLnBrk="0" fontAlgn="base" hangingPunct="0">
              <a:spcBef>
                <a:spcPct val="20000"/>
              </a:spcBef>
              <a:spcAft>
                <a:spcPct val="0"/>
              </a:spcAft>
              <a:buChar char="»"/>
              <a:tabLst>
                <a:tab pos="3305175" algn="l"/>
              </a:tabLst>
              <a:defRPr sz="2000">
                <a:solidFill>
                  <a:schemeClr val="tx1"/>
                </a:solidFill>
                <a:latin typeface="Arial" pitchFamily="34" charset="0"/>
                <a:cs typeface="Arial" pitchFamily="34" charset="0"/>
              </a:defRPr>
            </a:lvl9pPr>
          </a:lstStyle>
          <a:p>
            <a:pPr algn="just" eaLnBrk="1" fontAlgn="base" hangingPunct="1">
              <a:lnSpc>
                <a:spcPct val="115000"/>
              </a:lnSpc>
              <a:spcBef>
                <a:spcPct val="0"/>
              </a:spcBef>
              <a:spcAft>
                <a:spcPct val="0"/>
              </a:spcAft>
              <a:buFontTx/>
              <a:buNone/>
            </a:pPr>
            <a:r>
              <a:rPr lang="ar-DZ" altLang="ar-DZ" b="1">
                <a:solidFill>
                  <a:srgbClr val="000000"/>
                </a:solidFill>
                <a:latin typeface="Calibri" pitchFamily="34" charset="0"/>
                <a:ea typeface="Times New Roman" pitchFamily="18" charset="0"/>
                <a:cs typeface="Traditional Arabic" pitchFamily="18" charset="-78"/>
              </a:rPr>
              <a:t>المطلوب: </a:t>
            </a:r>
            <a:r>
              <a:rPr lang="ar-DZ" altLang="ar-DZ">
                <a:solidFill>
                  <a:srgbClr val="000000"/>
                </a:solidFill>
                <a:latin typeface="Calibri" pitchFamily="34" charset="0"/>
                <a:ea typeface="Times New Roman" pitchFamily="18" charset="0"/>
                <a:cs typeface="Traditional Arabic" pitchFamily="18" charset="-78"/>
              </a:rPr>
              <a:t>توزيع المصاريف غير المباشرة للمؤسسة على أقسامها الأساسية والثانوية.</a:t>
            </a:r>
            <a:r>
              <a:rPr lang="ar-DZ" altLang="ar-DZ" b="1">
                <a:solidFill>
                  <a:srgbClr val="000000"/>
                </a:solidFill>
                <a:latin typeface="Calibri" pitchFamily="34" charset="0"/>
                <a:ea typeface="Times New Roman" pitchFamily="18" charset="0"/>
                <a:cs typeface="Traditional Arabic" pitchFamily="18" charset="-78"/>
              </a:rPr>
              <a:t>  </a:t>
            </a:r>
            <a:endParaRPr lang="en-US" altLang="ar-DZ" sz="2000">
              <a:solidFill>
                <a:srgbClr val="000000"/>
              </a:solidFill>
              <a:latin typeface="Calibri" pitchFamily="34" charset="0"/>
              <a:ea typeface="Times New Roman" pitchFamily="18" charset="0"/>
              <a:cs typeface="Traditional Arabic" pitchFamily="18" charset="-78"/>
            </a:endParaRPr>
          </a:p>
        </p:txBody>
      </p:sp>
    </p:spTree>
    <p:extLst>
      <p:ext uri="{BB962C8B-B14F-4D97-AF65-F5344CB8AC3E}">
        <p14:creationId xmlns:p14="http://schemas.microsoft.com/office/powerpoint/2010/main" val="2105848182"/>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ar-DZ"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ar-DZ"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ar-DZ"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altLang="ar-DZ"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TotalTime>
  <Words>798</Words>
  <Application>Microsoft Office PowerPoint</Application>
  <PresentationFormat>Affichage à l'écran (4:3)</PresentationFormat>
  <Paragraphs>248</Paragraphs>
  <Slides>15</Slides>
  <Notes>0</Notes>
  <HiddenSlides>0</HiddenSlides>
  <MMClips>0</MMClips>
  <ScaleCrop>false</ScaleCrop>
  <HeadingPairs>
    <vt:vector size="4" baseType="variant">
      <vt:variant>
        <vt:lpstr>Thème</vt:lpstr>
      </vt:variant>
      <vt:variant>
        <vt:i4>2</vt:i4>
      </vt:variant>
      <vt:variant>
        <vt:lpstr>Titres des diapositives</vt:lpstr>
      </vt:variant>
      <vt:variant>
        <vt:i4>15</vt:i4>
      </vt:variant>
    </vt:vector>
  </HeadingPairs>
  <TitlesOfParts>
    <vt:vector size="17" baseType="lpstr">
      <vt:lpstr>Diseño predeterminado</vt:lpstr>
      <vt:lpstr>1_Diseño predeterminado</vt:lpstr>
      <vt:lpstr>المصاريف غير المباشرة 1</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TAHRI</dc:creator>
  <cp:lastModifiedBy>TAHRI</cp:lastModifiedBy>
  <cp:revision>2</cp:revision>
  <dcterms:created xsi:type="dcterms:W3CDTF">2021-11-11T07:34:48Z</dcterms:created>
  <dcterms:modified xsi:type="dcterms:W3CDTF">2021-11-11T07:37:32Z</dcterms:modified>
</cp:coreProperties>
</file>