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71" r:id="rId4"/>
    <p:sldId id="273" r:id="rId5"/>
    <p:sldId id="274" r:id="rId6"/>
    <p:sldId id="275" r:id="rId7"/>
    <p:sldId id="276" r:id="rId8"/>
    <p:sldId id="269" r:id="rId9"/>
    <p:sldId id="270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520" autoAdjust="0"/>
  </p:normalViewPr>
  <p:slideViewPr>
    <p:cSldViewPr>
      <p:cViewPr varScale="1">
        <p:scale>
          <a:sx n="62" d="100"/>
          <a:sy n="62" d="100"/>
        </p:scale>
        <p:origin x="-15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5CC63-487F-470D-8DE6-4BF81A764AA0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2AD48-3F97-4805-8B9A-63721984B4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693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560B-28CC-4519-9F82-636F98C822D6}" type="datetime1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9132-F2C2-4273-8BD8-9BD7B61CE9ED}" type="datetime1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914-55E3-4F4C-B21D-5D31124FFAA7}" type="datetime1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A52F-74BC-4A36-A6E4-7C31275CF531}" type="datetime1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BCC5-89E4-4B18-B523-BF5FC077562A}" type="datetime1">
              <a:rPr lang="fr-FR" smtClean="0"/>
              <a:t>09/03/2022</a:t>
            </a:fld>
            <a:endParaRPr lang="fr-F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F0E6-1469-4380-A3BF-9D7026CD54E2}" type="datetime1">
              <a:rPr lang="fr-FR" smtClean="0"/>
              <a:t>09/03/2022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D69A-072A-4FE2-B1F2-3C908179D727}" type="datetime1">
              <a:rPr lang="fr-FR" smtClean="0"/>
              <a:t>09/03/2022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F638-1813-4195-A3C2-FB8A82298B2B}" type="datetime1">
              <a:rPr lang="fr-FR" smtClean="0"/>
              <a:t>09/03/2022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FDB3-CE6A-4CE8-BA14-6CEB8E925DA0}" type="datetime1">
              <a:rPr lang="fr-FR" smtClean="0"/>
              <a:t>09/03/2022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F5CC6-E7FF-4830-9913-6F572ED29522}" type="datetime1">
              <a:rPr lang="fr-FR" smtClean="0"/>
              <a:t>09/03/2022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CE85-19AE-4C5B-BDC4-62AC4C8AA7CA}" type="datetime1">
              <a:rPr lang="fr-FR" smtClean="0"/>
              <a:t>09/03/2022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60A4EA1-D5B1-48F6-A418-0F1B5BA1F9E3}" type="datetime1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 smtClean="0"/>
              <a:t>Sociologie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Sous-titre 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Dr. </a:t>
            </a:r>
            <a:r>
              <a:rPr lang="fr-FR" b="1" dirty="0" err="1" smtClean="0"/>
              <a:t>Soumia</a:t>
            </a:r>
            <a:r>
              <a:rPr lang="fr-FR" b="1" dirty="0" smtClean="0"/>
              <a:t> BOUZAHER</a:t>
            </a:r>
          </a:p>
          <a:p>
            <a:endParaRPr lang="fr-FR" b="1" dirty="0" smtClean="0"/>
          </a:p>
          <a:p>
            <a:r>
              <a:rPr lang="fr-FR" dirty="0" smtClean="0"/>
              <a:t>Cours présenté pour les étudiants en première année licence COP</a:t>
            </a: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0" y="5157192"/>
            <a:ext cx="4932040" cy="648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 smtClean="0">
                <a:solidFill>
                  <a:schemeClr val="bg1"/>
                </a:solidFill>
              </a:rPr>
              <a:t>C</a:t>
            </a:r>
            <a:r>
              <a:rPr lang="fr-FR" sz="2400" dirty="0" smtClean="0">
                <a:solidFill>
                  <a:schemeClr val="bg1"/>
                </a:solidFill>
              </a:rPr>
              <a:t>onduite </a:t>
            </a:r>
            <a:r>
              <a:rPr lang="fr-FR" sz="2400" b="1" dirty="0" smtClean="0">
                <a:solidFill>
                  <a:schemeClr val="bg1"/>
                </a:solidFill>
              </a:rPr>
              <a:t>O</a:t>
            </a:r>
            <a:r>
              <a:rPr lang="fr-FR" sz="2400" dirty="0" smtClean="0">
                <a:solidFill>
                  <a:schemeClr val="bg1"/>
                </a:solidFill>
              </a:rPr>
              <a:t>pérationnelle </a:t>
            </a:r>
            <a:r>
              <a:rPr lang="fr-FR" sz="1800" dirty="0" smtClean="0">
                <a:solidFill>
                  <a:schemeClr val="bg1"/>
                </a:solidFill>
              </a:rPr>
              <a:t>du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b="1" dirty="0" smtClean="0">
                <a:solidFill>
                  <a:schemeClr val="bg1"/>
                </a:solidFill>
              </a:rPr>
              <a:t>P</a:t>
            </a:r>
            <a:r>
              <a:rPr lang="fr-FR" sz="2400" dirty="0" smtClean="0">
                <a:solidFill>
                  <a:schemeClr val="bg1"/>
                </a:solidFill>
              </a:rPr>
              <a:t>rojet,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fld id="{72EBB0EA-4122-404E-9238-38F1F9CE3F51}" type="slidenum">
              <a:rPr lang="fr-FR" sz="1800" b="1" smtClean="0"/>
              <a:t>1</a:t>
            </a:fld>
            <a:endParaRPr lang="fr-FR" sz="1800" b="1"/>
          </a:p>
        </p:txBody>
      </p:sp>
    </p:spTree>
    <p:extLst>
      <p:ext uri="{BB962C8B-B14F-4D97-AF65-F5344CB8AC3E}">
        <p14:creationId xmlns:p14="http://schemas.microsoft.com/office/powerpoint/2010/main" val="85533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>
                <a:solidFill>
                  <a:srgbClr val="002060"/>
                </a:solidFill>
              </a:rPr>
              <a:t/>
            </a:r>
            <a:br>
              <a:rPr lang="fr-FR" dirty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>
                <a:solidFill>
                  <a:srgbClr val="002060"/>
                </a:solidFill>
              </a:rPr>
              <a:t/>
            </a:r>
            <a:br>
              <a:rPr lang="fr-FR" dirty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>cour N°3 Domaine </a:t>
            </a:r>
            <a:r>
              <a:rPr lang="fr-FR" dirty="0">
                <a:solidFill>
                  <a:srgbClr val="002060"/>
                </a:solidFill>
              </a:rPr>
              <a:t>d’étude de la sociologie </a:t>
            </a:r>
            <a:r>
              <a:rPr lang="fr-FR" dirty="0" smtClean="0">
                <a:solidFill>
                  <a:srgbClr val="002060"/>
                </a:solidFill>
              </a:rPr>
              <a:t>: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51720" y="2636912"/>
            <a:ext cx="4896544" cy="14687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/>
            <a:r>
              <a:rPr lang="fr-FR" sz="2400" b="1" dirty="0" smtClean="0"/>
              <a:t>la </a:t>
            </a:r>
            <a:r>
              <a:rPr lang="fr-FR" sz="2400" b="1" dirty="0"/>
              <a:t>sociologie rurale ;</a:t>
            </a:r>
          </a:p>
          <a:p>
            <a:pPr lvl="1"/>
            <a:r>
              <a:rPr lang="fr-FR" sz="2400" b="1" dirty="0"/>
              <a:t>la sociologie urbaine ;</a:t>
            </a:r>
          </a:p>
          <a:p>
            <a:pPr lvl="1"/>
            <a:r>
              <a:rPr lang="fr-FR" sz="2400" b="1" dirty="0"/>
              <a:t>la sociologie du travail ;</a:t>
            </a:r>
          </a:p>
          <a:p>
            <a:endParaRPr lang="fr-FR" sz="28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  <a:tabLst>
                <a:tab pos="3830638" algn="l"/>
              </a:tabLst>
            </a:pPr>
            <a:fld id="{72EBB0EA-4122-404E-9238-38F1F9CE3F51}" type="slidenum">
              <a:rPr lang="fr-FR" sz="1800" b="1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pPr>
                <a:spcBef>
                  <a:spcPct val="0"/>
                </a:spcBef>
                <a:tabLst>
                  <a:tab pos="3830638" algn="l"/>
                </a:tabLst>
              </a:pPr>
              <a:t>2</a:t>
            </a:fld>
            <a:endParaRPr lang="fr-FR" sz="1800" b="1" spc="50">
              <a:ln w="13335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899592" y="4725144"/>
            <a:ext cx="7119352" cy="1143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rgbClr val="002060"/>
                </a:solidFill>
              </a:rPr>
              <a:t>Cours N°04 –1- la Sociologie urbaine</a:t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83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38884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3200" b="1" u="sng" dirty="0" smtClean="0">
                <a:solidFill>
                  <a:schemeClr val="bg1"/>
                </a:solidFill>
              </a:rPr>
              <a:t>Qu’est-ce </a:t>
            </a:r>
            <a:r>
              <a:rPr lang="fr-FR" sz="3200" b="1" u="sng" dirty="0">
                <a:solidFill>
                  <a:schemeClr val="bg1"/>
                </a:solidFill>
              </a:rPr>
              <a:t>qu’une ville ? Pour Ibn </a:t>
            </a:r>
            <a:r>
              <a:rPr lang="fr-FR" sz="3200" b="1" u="sng" dirty="0" err="1">
                <a:solidFill>
                  <a:schemeClr val="bg1"/>
                </a:solidFill>
              </a:rPr>
              <a:t>Khaldûn</a:t>
            </a:r>
            <a:r>
              <a:rPr lang="fr-FR" sz="3200" b="1" u="sng" dirty="0">
                <a:solidFill>
                  <a:schemeClr val="bg1"/>
                </a:solidFill>
              </a:rPr>
              <a:t>, </a:t>
            </a:r>
            <a:endParaRPr lang="fr-FR" sz="3200" b="1" u="sng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c’est </a:t>
            </a:r>
            <a:r>
              <a:rPr lang="fr-FR" sz="2800" b="1" dirty="0">
                <a:solidFill>
                  <a:schemeClr val="bg1"/>
                </a:solidFill>
              </a:rPr>
              <a:t>un centre</a:t>
            </a:r>
            <a:r>
              <a:rPr lang="fr-FR" sz="2800" dirty="0">
                <a:solidFill>
                  <a:schemeClr val="bg1"/>
                </a:solidFill>
              </a:rPr>
              <a:t> de </a:t>
            </a:r>
            <a:r>
              <a:rPr lang="fr-FR" sz="2800" b="1" dirty="0">
                <a:solidFill>
                  <a:schemeClr val="bg1"/>
                </a:solidFill>
              </a:rPr>
              <a:t>mobilisation</a:t>
            </a:r>
            <a:r>
              <a:rPr lang="fr-FR" sz="2800" dirty="0">
                <a:solidFill>
                  <a:schemeClr val="bg1"/>
                </a:solidFill>
              </a:rPr>
              <a:t> de </a:t>
            </a:r>
            <a:r>
              <a:rPr lang="fr-FR" sz="2800" b="1" dirty="0">
                <a:solidFill>
                  <a:schemeClr val="bg1"/>
                </a:solidFill>
              </a:rPr>
              <a:t>ressources humaines </a:t>
            </a:r>
            <a:r>
              <a:rPr lang="fr-FR" sz="2800" dirty="0">
                <a:solidFill>
                  <a:schemeClr val="bg1"/>
                </a:solidFill>
              </a:rPr>
              <a:t>et </a:t>
            </a:r>
            <a:r>
              <a:rPr lang="fr-FR" sz="2800" b="1" dirty="0">
                <a:solidFill>
                  <a:schemeClr val="bg1"/>
                </a:solidFill>
              </a:rPr>
              <a:t>financières</a:t>
            </a:r>
            <a:r>
              <a:rPr lang="fr-FR" sz="2800" dirty="0">
                <a:solidFill>
                  <a:schemeClr val="bg1"/>
                </a:solidFill>
              </a:rPr>
              <a:t> fondamentalement obtenues par </a:t>
            </a:r>
            <a:r>
              <a:rPr lang="fr-FR" sz="2800" b="1" dirty="0">
                <a:solidFill>
                  <a:schemeClr val="bg1"/>
                </a:solidFill>
              </a:rPr>
              <a:t>l’impôt</a:t>
            </a:r>
            <a:r>
              <a:rPr lang="fr-FR" sz="2800" dirty="0">
                <a:solidFill>
                  <a:schemeClr val="bg1"/>
                </a:solidFill>
              </a:rPr>
              <a:t>. </a:t>
            </a:r>
            <a:endParaRPr lang="fr-FR" sz="28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La </a:t>
            </a:r>
            <a:r>
              <a:rPr lang="fr-FR" sz="2800" dirty="0">
                <a:solidFill>
                  <a:schemeClr val="bg1"/>
                </a:solidFill>
              </a:rPr>
              <a:t>ville telle qu’il la conçoit est </a:t>
            </a:r>
            <a:r>
              <a:rPr lang="fr-FR" sz="2800" b="1" dirty="0">
                <a:solidFill>
                  <a:schemeClr val="bg1"/>
                </a:solidFill>
              </a:rPr>
              <a:t>une capitale, création de l’Etat</a:t>
            </a:r>
            <a:r>
              <a:rPr lang="fr-FR" sz="2800" dirty="0">
                <a:solidFill>
                  <a:schemeClr val="bg1"/>
                </a:solidFill>
              </a:rPr>
              <a:t>, et qui profite de l’accumulation du capital, du travail, du savoir pour diversifier les métiers et réaliser des gains de productivité impensables dans une société rurale.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3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121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4900" dirty="0" smtClean="0">
                <a:solidFill>
                  <a:schemeClr val="dk1"/>
                </a:solidFill>
              </a:rPr>
              <a:t>De la ville à </a:t>
            </a:r>
            <a:r>
              <a:rPr lang="fr-FR" sz="4900" dirty="0" smtClean="0">
                <a:solidFill>
                  <a:schemeClr val="bg1"/>
                </a:solidFill>
              </a:rPr>
              <a:t>la </a:t>
            </a:r>
            <a:r>
              <a:rPr lang="fr-FR" sz="4900" dirty="0">
                <a:solidFill>
                  <a:schemeClr val="bg1"/>
                </a:solidFill>
              </a:rPr>
              <a:t>sociologie </a:t>
            </a:r>
            <a:r>
              <a:rPr lang="fr-FR" sz="4900" dirty="0" smtClean="0">
                <a:solidFill>
                  <a:schemeClr val="bg1"/>
                </a:solidFill>
              </a:rPr>
              <a:t>urbaine</a:t>
            </a:r>
            <a:r>
              <a:rPr lang="fr-FR" sz="66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fr-FR" sz="66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fr-FR" sz="3100" dirty="0" smtClean="0"/>
              <a:t>pour les </a:t>
            </a:r>
            <a:r>
              <a:rPr lang="fr-FR" sz="3100" dirty="0"/>
              <a:t>sociologues et les chercheurs</a:t>
            </a:r>
            <a:r>
              <a:rPr lang="fr-FR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  <a:endParaRPr lang="fr-FR" sz="44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5660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4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121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4900" dirty="0" smtClean="0">
                <a:solidFill>
                  <a:schemeClr val="dk1"/>
                </a:solidFill>
              </a:rPr>
              <a:t>De la ville à </a:t>
            </a:r>
            <a:r>
              <a:rPr lang="fr-FR" sz="4900" dirty="0" smtClean="0">
                <a:solidFill>
                  <a:schemeClr val="bg1"/>
                </a:solidFill>
              </a:rPr>
              <a:t>la </a:t>
            </a:r>
            <a:r>
              <a:rPr lang="fr-FR" sz="4900" dirty="0">
                <a:solidFill>
                  <a:schemeClr val="bg1"/>
                </a:solidFill>
              </a:rPr>
              <a:t>sociologie </a:t>
            </a:r>
            <a:r>
              <a:rPr lang="fr-FR" sz="4900" dirty="0" smtClean="0">
                <a:solidFill>
                  <a:schemeClr val="bg1"/>
                </a:solidFill>
              </a:rPr>
              <a:t>urbaine</a:t>
            </a:r>
            <a:r>
              <a:rPr lang="fr-FR" sz="66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fr-FR" sz="66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fr-FR" sz="3100" dirty="0" smtClean="0"/>
              <a:t>pour les </a:t>
            </a:r>
            <a:r>
              <a:rPr lang="fr-FR" sz="3100" dirty="0"/>
              <a:t>sociologues et les chercheurs</a:t>
            </a:r>
            <a:r>
              <a:rPr lang="fr-FR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  <a:endParaRPr lang="fr-FR" sz="44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38884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3200" b="1" u="sng" dirty="0" smtClean="0">
                <a:solidFill>
                  <a:schemeClr val="bg1"/>
                </a:solidFill>
              </a:rPr>
              <a:t>Qu’est-ce </a:t>
            </a:r>
            <a:r>
              <a:rPr lang="fr-FR" sz="3200" b="1" u="sng" dirty="0">
                <a:solidFill>
                  <a:schemeClr val="bg1"/>
                </a:solidFill>
              </a:rPr>
              <a:t>qu’une ville ? Pour </a:t>
            </a:r>
            <a:r>
              <a:rPr lang="fr-FR" sz="3200" b="1" u="sng" dirty="0" smtClean="0">
                <a:solidFill>
                  <a:schemeClr val="bg1"/>
                </a:solidFill>
              </a:rPr>
              <a:t>Karl Marx,</a:t>
            </a:r>
          </a:p>
          <a:p>
            <a:pPr marL="0" indent="0">
              <a:buNone/>
            </a:pPr>
            <a:endParaRPr lang="fr-FR" sz="3200" b="1" u="sng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Pense la ville comme le lieu d’exploitation ouvrière, </a:t>
            </a:r>
          </a:p>
          <a:p>
            <a:pPr marL="0" indent="0" algn="ctr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donnant ainsi naissance à la sociologie urbaine marxiste</a:t>
            </a:r>
          </a:p>
          <a:p>
            <a:pPr marL="0" indent="0" algn="ctr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 qui remet en cause l’idéologie urbaine </a:t>
            </a:r>
          </a:p>
          <a:p>
            <a:pPr marL="0" indent="0" algn="ctr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comme explication des inégalité sociales,</a:t>
            </a: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63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5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121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4900" dirty="0" smtClean="0">
                <a:solidFill>
                  <a:schemeClr val="dk1"/>
                </a:solidFill>
              </a:rPr>
              <a:t>De la ville à </a:t>
            </a:r>
            <a:r>
              <a:rPr lang="fr-FR" sz="4900" dirty="0" smtClean="0">
                <a:solidFill>
                  <a:schemeClr val="bg1"/>
                </a:solidFill>
              </a:rPr>
              <a:t>la </a:t>
            </a:r>
            <a:r>
              <a:rPr lang="fr-FR" sz="4900" dirty="0">
                <a:solidFill>
                  <a:schemeClr val="bg1"/>
                </a:solidFill>
              </a:rPr>
              <a:t>sociologie </a:t>
            </a:r>
            <a:r>
              <a:rPr lang="fr-FR" sz="4900" dirty="0" smtClean="0">
                <a:solidFill>
                  <a:schemeClr val="bg1"/>
                </a:solidFill>
              </a:rPr>
              <a:t>urbaine</a:t>
            </a:r>
            <a:r>
              <a:rPr lang="fr-FR" sz="66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fr-FR" sz="66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fr-FR" sz="3100" dirty="0" smtClean="0"/>
              <a:t>pour les </a:t>
            </a:r>
            <a:r>
              <a:rPr lang="fr-FR" sz="3100" dirty="0"/>
              <a:t>sociologues et les chercheurs</a:t>
            </a:r>
            <a:r>
              <a:rPr lang="fr-FR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  <a:endParaRPr lang="fr-FR" sz="44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38884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3200" b="1" u="sng" dirty="0" smtClean="0">
                <a:solidFill>
                  <a:schemeClr val="bg1"/>
                </a:solidFill>
              </a:rPr>
              <a:t>Qu’est-ce </a:t>
            </a:r>
            <a:r>
              <a:rPr lang="fr-FR" sz="3200" b="1" u="sng" dirty="0">
                <a:solidFill>
                  <a:schemeClr val="bg1"/>
                </a:solidFill>
              </a:rPr>
              <a:t>qu’une ville ? Pour </a:t>
            </a:r>
            <a:r>
              <a:rPr lang="fr-FR" sz="3200" b="1" u="sng" dirty="0" smtClean="0">
                <a:solidFill>
                  <a:schemeClr val="bg1"/>
                </a:solidFill>
              </a:rPr>
              <a:t>Emile Durkheim,</a:t>
            </a:r>
          </a:p>
          <a:p>
            <a:pPr marL="0" indent="0">
              <a:buNone/>
            </a:pPr>
            <a:endParaRPr lang="fr-FR" sz="3200" b="1" u="sng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Perçoit la ville comme un révélateur des faits sociaux et un facteur pouvant en être à l’origine puisque "la solidarité organique" s’y développe,</a:t>
            </a:r>
            <a:endParaRPr lang="fr-F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672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6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121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4900" dirty="0" smtClean="0">
                <a:solidFill>
                  <a:schemeClr val="dk1"/>
                </a:solidFill>
              </a:rPr>
              <a:t>De la ville à </a:t>
            </a:r>
            <a:r>
              <a:rPr lang="fr-FR" sz="4900" dirty="0" smtClean="0">
                <a:solidFill>
                  <a:schemeClr val="bg1"/>
                </a:solidFill>
              </a:rPr>
              <a:t>la </a:t>
            </a:r>
            <a:r>
              <a:rPr lang="fr-FR" sz="4900" dirty="0">
                <a:solidFill>
                  <a:schemeClr val="bg1"/>
                </a:solidFill>
              </a:rPr>
              <a:t>sociologie </a:t>
            </a:r>
            <a:r>
              <a:rPr lang="fr-FR" sz="4900" dirty="0" smtClean="0">
                <a:solidFill>
                  <a:schemeClr val="bg1"/>
                </a:solidFill>
              </a:rPr>
              <a:t>urbaine</a:t>
            </a:r>
            <a:r>
              <a:rPr lang="fr-FR" sz="66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fr-FR" sz="66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fr-FR" sz="3100" dirty="0" smtClean="0"/>
              <a:t>pour les </a:t>
            </a:r>
            <a:r>
              <a:rPr lang="fr-FR" sz="3100" dirty="0"/>
              <a:t>sociologues et les chercheurs</a:t>
            </a:r>
            <a:r>
              <a:rPr lang="fr-FR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  <a:endParaRPr lang="fr-FR" sz="44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38884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3200" b="1" u="sng" dirty="0" smtClean="0">
                <a:solidFill>
                  <a:schemeClr val="bg1"/>
                </a:solidFill>
              </a:rPr>
              <a:t>Qu’est-ce </a:t>
            </a:r>
            <a:r>
              <a:rPr lang="fr-FR" sz="3200" b="1" u="sng" dirty="0">
                <a:solidFill>
                  <a:schemeClr val="bg1"/>
                </a:solidFill>
              </a:rPr>
              <a:t>qu’une ville ? Pour </a:t>
            </a:r>
            <a:r>
              <a:rPr lang="fr-FR" sz="3200" b="1" u="sng" dirty="0" smtClean="0">
                <a:solidFill>
                  <a:schemeClr val="bg1"/>
                </a:solidFill>
              </a:rPr>
              <a:t>Max Weber,</a:t>
            </a:r>
          </a:p>
          <a:p>
            <a:pPr marL="0" indent="0">
              <a:buNone/>
            </a:pPr>
            <a:endParaRPr lang="fr-FR" sz="3200" b="1" u="sng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Rédige une texte intitulé, </a:t>
            </a:r>
            <a:r>
              <a:rPr lang="fr-FR" sz="3200" b="1" i="1" dirty="0" smtClean="0">
                <a:solidFill>
                  <a:schemeClr val="bg1"/>
                </a:solidFill>
              </a:rPr>
              <a:t>la ville </a:t>
            </a:r>
            <a:r>
              <a:rPr lang="fr-FR" sz="3200" b="1" dirty="0" smtClean="0">
                <a:solidFill>
                  <a:schemeClr val="bg1"/>
                </a:solidFill>
              </a:rPr>
              <a:t>en 1921dans le quel il représente la ville occidentale comme,</a:t>
            </a:r>
          </a:p>
          <a:p>
            <a:pPr marL="0" indent="0" algn="ctr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Une communauté et une entité autonome,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177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7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121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4900" dirty="0" smtClean="0">
                <a:solidFill>
                  <a:schemeClr val="dk1"/>
                </a:solidFill>
              </a:rPr>
              <a:t>De la ville à </a:t>
            </a:r>
            <a:r>
              <a:rPr lang="fr-FR" sz="4900" dirty="0" smtClean="0">
                <a:solidFill>
                  <a:schemeClr val="bg1"/>
                </a:solidFill>
              </a:rPr>
              <a:t>la </a:t>
            </a:r>
            <a:r>
              <a:rPr lang="fr-FR" sz="4900" dirty="0">
                <a:solidFill>
                  <a:schemeClr val="bg1"/>
                </a:solidFill>
              </a:rPr>
              <a:t>sociologie </a:t>
            </a:r>
            <a:r>
              <a:rPr lang="fr-FR" sz="4900" dirty="0" smtClean="0">
                <a:solidFill>
                  <a:schemeClr val="bg1"/>
                </a:solidFill>
              </a:rPr>
              <a:t>urbaine</a:t>
            </a:r>
            <a:r>
              <a:rPr lang="fr-FR" sz="66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fr-FR" sz="66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fr-FR" sz="3100" dirty="0" smtClean="0"/>
              <a:t>pour les </a:t>
            </a:r>
            <a:r>
              <a:rPr lang="fr-FR" sz="3100" dirty="0"/>
              <a:t>sociologues et les chercheurs</a:t>
            </a:r>
            <a:r>
              <a:rPr lang="fr-FR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  <a:endParaRPr lang="fr-FR" sz="44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38884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fr-FR" sz="2800" dirty="0" smtClean="0">
                <a:solidFill>
                  <a:schemeClr val="bg1"/>
                </a:solidFill>
              </a:rPr>
              <a:t>Nous constatons que les sociologues approchent la sociologie urbaine par la définition de la ville, en s’</a:t>
            </a:r>
            <a:r>
              <a:rPr lang="fr-FR" sz="2800" dirty="0" err="1" smtClean="0">
                <a:solidFill>
                  <a:schemeClr val="bg1"/>
                </a:solidFill>
              </a:rPr>
              <a:t>appuiant</a:t>
            </a:r>
            <a:r>
              <a:rPr lang="fr-FR" sz="2800" dirty="0" smtClean="0">
                <a:solidFill>
                  <a:schemeClr val="bg1"/>
                </a:solidFill>
              </a:rPr>
              <a:t> sur des concepts différents mais complémentaires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177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3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Théorie et Idéologie en sociologie urbaine </a:t>
            </a:r>
            <a:r>
              <a:rPr lang="fr-FR" sz="28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fr-FR" sz="28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endParaRPr lang="fr-FR" sz="28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fld id="{72EBB0EA-4122-404E-9238-38F1F9CE3F51}" type="slidenum">
              <a:rPr lang="fr-FR" sz="1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fr-FR" sz="1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1916832"/>
            <a:ext cx="8064896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Le rapport à l’espace considère la société comme articulation progressive des communautés humaines spatialement définies,</a:t>
            </a:r>
          </a:p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Postérieurement, Duncan  élabore la notion de complexe écologique, qui est une théorie de la régulation et du changement du système social de la communauté à partir de l’interaction des quatre éléments qui la composent:</a:t>
            </a:r>
          </a:p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1/ l’environnement</a:t>
            </a:r>
          </a:p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2/ la population</a:t>
            </a:r>
          </a:p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3/ la technologie</a:t>
            </a:r>
            <a:endParaRPr lang="fr-FR" sz="2400" dirty="0">
              <a:solidFill>
                <a:schemeClr val="bg1"/>
              </a:solidFill>
            </a:endParaRPr>
          </a:p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4/ l’organisation sociale,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00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0000"/>
          </a:bodyPr>
          <a:lstStyle/>
          <a:p>
            <a:pPr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3200" dirty="0" smtClean="0">
                <a:solidFill>
                  <a:schemeClr val="bg1"/>
                </a:solidFill>
              </a:rPr>
              <a:t/>
            </a:r>
            <a:br>
              <a:rPr lang="fr-FR" sz="3200" dirty="0" smtClean="0">
                <a:solidFill>
                  <a:schemeClr val="bg1"/>
                </a:solidFill>
              </a:rPr>
            </a:br>
            <a:r>
              <a:rPr lang="fr-FR" sz="3200" dirty="0">
                <a:solidFill>
                  <a:schemeClr val="bg1"/>
                </a:solidFill>
              </a:rPr>
              <a:t/>
            </a:r>
            <a:br>
              <a:rPr lang="fr-FR" sz="3200" dirty="0">
                <a:solidFill>
                  <a:schemeClr val="bg1"/>
                </a:solidFill>
              </a:rPr>
            </a:br>
            <a:r>
              <a:rPr lang="fr-FR" sz="3200" dirty="0" smtClean="0">
                <a:solidFill>
                  <a:schemeClr val="bg1"/>
                </a:solidFill>
              </a:rPr>
              <a:t>Les </a:t>
            </a:r>
            <a:r>
              <a:rPr lang="fr-FR" sz="3200" dirty="0">
                <a:solidFill>
                  <a:schemeClr val="bg1"/>
                </a:solidFill>
              </a:rPr>
              <a:t>axes de définition théorique </a:t>
            </a:r>
            <a:r>
              <a:rPr lang="fr-FR" sz="3200" dirty="0" smtClean="0">
                <a:solidFill>
                  <a:schemeClr val="bg1"/>
                </a:solidFill>
              </a:rPr>
              <a:t>la </a:t>
            </a:r>
            <a:r>
              <a:rPr lang="fr-FR" sz="3200" dirty="0">
                <a:solidFill>
                  <a:schemeClr val="bg1"/>
                </a:solidFill>
              </a:rPr>
              <a:t>sociologie </a:t>
            </a:r>
            <a:r>
              <a:rPr lang="fr-FR" sz="3200" dirty="0" smtClean="0">
                <a:solidFill>
                  <a:schemeClr val="bg1"/>
                </a:solidFill>
              </a:rPr>
              <a:t>urbaine</a:t>
            </a:r>
            <a:endParaRPr lang="fr-FR" sz="28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fld id="{72EBB0EA-4122-404E-9238-38F1F9CE3F51}" type="slidenum">
              <a:rPr lang="fr-FR" sz="1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fr-FR" sz="1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6205954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https://journals.openedition.org/etudesrurales/8895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1916832"/>
            <a:ext cx="8208912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2500" dirty="0" smtClean="0">
                <a:solidFill>
                  <a:schemeClr val="bg1"/>
                </a:solidFill>
              </a:rPr>
              <a:t>Système culturel spécifique, producteur des normes et valeurs nouvelles caractéristiques des sociétés modernes, espace façonné par les transformations de la structure socio-économique;</a:t>
            </a:r>
          </a:p>
          <a:p>
            <a:pPr algn="just"/>
            <a:endParaRPr lang="fr-FR" sz="2500" dirty="0" smtClean="0">
              <a:solidFill>
                <a:schemeClr val="bg1"/>
              </a:solidFill>
            </a:endParaRPr>
          </a:p>
          <a:p>
            <a:pPr algn="just"/>
            <a:r>
              <a:rPr lang="fr-FR" sz="2500" dirty="0" smtClean="0">
                <a:solidFill>
                  <a:schemeClr val="bg1"/>
                </a:solidFill>
              </a:rPr>
              <a:t> organisme écologique s’auto-équilibre pour répondre aux besoins suscités dans son intérieur ou induits de l’extérieur,</a:t>
            </a:r>
          </a:p>
          <a:p>
            <a:pPr algn="just"/>
            <a:endParaRPr lang="fr-FR" sz="2500" dirty="0">
              <a:solidFill>
                <a:schemeClr val="bg1"/>
              </a:solidFill>
            </a:endParaRPr>
          </a:p>
          <a:p>
            <a:pPr algn="just"/>
            <a:r>
              <a:rPr lang="fr-FR" sz="2500" dirty="0" smtClean="0">
                <a:solidFill>
                  <a:schemeClr val="bg1"/>
                </a:solidFill>
              </a:rPr>
              <a:t> tels sont les axes de définition théorique autour duquel s’est constituée la sociologie urbaine,</a:t>
            </a:r>
            <a:endParaRPr lang="fr-FR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90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illes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ailles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40474</TotalTime>
  <Words>240</Words>
  <Application>Microsoft Office PowerPoint</Application>
  <PresentationFormat>Affichage à l'écran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Mailles</vt:lpstr>
      <vt:lpstr>Sociologie </vt:lpstr>
      <vt:lpstr>     cour N°3 Domaine d’étude de la sociologie :</vt:lpstr>
      <vt:lpstr>De la ville à la sociologie urbaine pour les sociologues et les chercheurs </vt:lpstr>
      <vt:lpstr>De la ville à la sociologie urbaine pour les sociologues et les chercheurs </vt:lpstr>
      <vt:lpstr>De la ville à la sociologie urbaine pour les sociologues et les chercheurs </vt:lpstr>
      <vt:lpstr>De la ville à la sociologie urbaine pour les sociologues et les chercheurs </vt:lpstr>
      <vt:lpstr>De la ville à la sociologie urbaine pour les sociologues et les chercheurs </vt:lpstr>
      <vt:lpstr>Théorie et Idéologie en sociologie urbaine  </vt:lpstr>
      <vt:lpstr>  Les axes de définition théorique la sociologie urbaine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</dc:title>
  <dc:creator>SOUMIA BOUZAHER</dc:creator>
  <cp:lastModifiedBy>SOUMIA BOUZAHER</cp:lastModifiedBy>
  <cp:revision>41</cp:revision>
  <dcterms:created xsi:type="dcterms:W3CDTF">2021-03-22T17:12:04Z</dcterms:created>
  <dcterms:modified xsi:type="dcterms:W3CDTF">2022-03-15T11:27:41Z</dcterms:modified>
</cp:coreProperties>
</file>