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236" r:id="rId1"/>
  </p:sldMasterIdLst>
  <p:notesMasterIdLst>
    <p:notesMasterId r:id="rId36"/>
  </p:notesMasterIdLst>
  <p:sldIdLst>
    <p:sldId id="428" r:id="rId2"/>
    <p:sldId id="569" r:id="rId3"/>
    <p:sldId id="536" r:id="rId4"/>
    <p:sldId id="487" r:id="rId5"/>
    <p:sldId id="539" r:id="rId6"/>
    <p:sldId id="517" r:id="rId7"/>
    <p:sldId id="540" r:id="rId8"/>
    <p:sldId id="541" r:id="rId9"/>
    <p:sldId id="542" r:id="rId10"/>
    <p:sldId id="544" r:id="rId11"/>
    <p:sldId id="545" r:id="rId12"/>
    <p:sldId id="548" r:id="rId13"/>
    <p:sldId id="549" r:id="rId14"/>
    <p:sldId id="550" r:id="rId15"/>
    <p:sldId id="551" r:id="rId16"/>
    <p:sldId id="552" r:id="rId17"/>
    <p:sldId id="553" r:id="rId18"/>
    <p:sldId id="554" r:id="rId19"/>
    <p:sldId id="555" r:id="rId20"/>
    <p:sldId id="556" r:id="rId21"/>
    <p:sldId id="557" r:id="rId22"/>
    <p:sldId id="558" r:id="rId23"/>
    <p:sldId id="559" r:id="rId24"/>
    <p:sldId id="560" r:id="rId25"/>
    <p:sldId id="546" r:id="rId26"/>
    <p:sldId id="561" r:id="rId27"/>
    <p:sldId id="562" r:id="rId28"/>
    <p:sldId id="563" r:id="rId29"/>
    <p:sldId id="564" r:id="rId30"/>
    <p:sldId id="565" r:id="rId31"/>
    <p:sldId id="566" r:id="rId32"/>
    <p:sldId id="567" r:id="rId33"/>
    <p:sldId id="568" r:id="rId34"/>
    <p:sldId id="334" r:id="rId35"/>
  </p:sldIdLst>
  <p:sldSz cx="12190413"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588" autoAdjust="0"/>
    <p:restoredTop sz="94624" autoAdjust="0"/>
  </p:normalViewPr>
  <p:slideViewPr>
    <p:cSldViewPr>
      <p:cViewPr>
        <p:scale>
          <a:sx n="60" d="100"/>
          <a:sy n="60" d="100"/>
        </p:scale>
        <p:origin x="-522" y="-198"/>
      </p:cViewPr>
      <p:guideLst>
        <p:guide orient="horz" pos="2160"/>
        <p:guide pos="3840"/>
      </p:guideLst>
    </p:cSldViewPr>
  </p:slideViewPr>
  <p:outlineViewPr>
    <p:cViewPr>
      <p:scale>
        <a:sx n="33" d="100"/>
        <a:sy n="33" d="100"/>
      </p:scale>
      <p:origin x="24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0936D-D88F-48F1-8226-EA72C96A5829}" type="doc">
      <dgm:prSet loTypeId="urn:microsoft.com/office/officeart/2005/8/layout/chevron2" loCatId="process" qsTypeId="urn:microsoft.com/office/officeart/2005/8/quickstyle/3d1" qsCatId="3D" csTypeId="urn:microsoft.com/office/officeart/2005/8/colors/colorful3" csCatId="colorful" phldr="1"/>
      <dgm:spPr/>
      <dgm:t>
        <a:bodyPr/>
        <a:lstStyle/>
        <a:p>
          <a:endParaRPr lang="fr-FR"/>
        </a:p>
      </dgm:t>
    </dgm:pt>
    <dgm:pt modelId="{77C5ADCB-6E06-4265-A335-1A8E65055D46}">
      <dgm:prSet phldrT="[Texte]" custT="1"/>
      <dgm:spPr/>
      <dgm:t>
        <a:bodyPr/>
        <a:lstStyle/>
        <a:p>
          <a:pPr algn="ctr" rtl="1"/>
          <a:r>
            <a:rPr lang="ar-DZ" sz="2400" b="1" dirty="0" smtClean="0">
              <a:effectLst>
                <a:outerShdw blurRad="38100" dist="38100" dir="2700000" algn="tl">
                  <a:srgbClr val="000000">
                    <a:alpha val="43137"/>
                  </a:srgbClr>
                </a:outerShdw>
              </a:effectLst>
              <a:latin typeface="Simplified Arabic" pitchFamily="18" charset="-78"/>
              <a:cs typeface="Simplified Arabic" pitchFamily="18" charset="-78"/>
            </a:rPr>
            <a:t>1</a:t>
          </a:r>
          <a:endParaRPr lang="fr-FR" sz="24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5D2E326-EAC9-4579-9704-F843433F32FC}" type="parTrans" cxnId="{48046458-F442-448D-9535-85E5EF4EB400}">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599BCF55-A0A2-462B-8DED-C1808940FD2E}" type="sibTrans" cxnId="{48046458-F442-448D-9535-85E5EF4EB400}">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FD0504FE-27A5-44F7-BB51-2F9E3017BFD8}">
      <dgm:prSet phldrT="[Texte]" custT="1"/>
      <dgm:spPr/>
      <dgm:t>
        <a:bodyPr/>
        <a:lstStyle/>
        <a:p>
          <a:pPr algn="ctr" rtl="1"/>
          <a:r>
            <a:rPr lang="ar-DZ" sz="2400" b="1" dirty="0" smtClean="0">
              <a:effectLst>
                <a:outerShdw blurRad="38100" dist="38100" dir="2700000" algn="tl">
                  <a:srgbClr val="000000">
                    <a:alpha val="43137"/>
                  </a:srgbClr>
                </a:outerShdw>
              </a:effectLst>
              <a:latin typeface="Simplified Arabic" pitchFamily="18" charset="-78"/>
              <a:cs typeface="Simplified Arabic" pitchFamily="18" charset="-78"/>
            </a:rPr>
            <a:t>2</a:t>
          </a:r>
          <a:endParaRPr lang="fr-FR" sz="24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E3023D30-D5F8-4A3C-8E0D-1ADA89AB1724}" type="parTrans" cxnId="{E37778B4-64E6-46BC-8755-712C3EB387BD}">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8CB51918-F7A6-4B65-8607-9464376500A8}" type="sibTrans" cxnId="{E37778B4-64E6-46BC-8755-712C3EB387BD}">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E955D778-3807-44D8-A8D5-E8565C34E2D4}">
      <dgm:prSet phldrT="[Texte]" custT="1"/>
      <dgm:spPr/>
      <dgm:t>
        <a:bodyPr/>
        <a:lstStyle/>
        <a:p>
          <a:pPr algn="ctr" rtl="1"/>
          <a:r>
            <a:rPr lang="ar-DZ" sz="2400" b="1" dirty="0" smtClean="0">
              <a:effectLst>
                <a:outerShdw blurRad="38100" dist="38100" dir="2700000" algn="tl">
                  <a:srgbClr val="000000">
                    <a:alpha val="43137"/>
                  </a:srgbClr>
                </a:outerShdw>
              </a:effectLst>
              <a:latin typeface="Simplified Arabic" pitchFamily="18" charset="-78"/>
              <a:cs typeface="Simplified Arabic" pitchFamily="18" charset="-78"/>
            </a:rPr>
            <a:t>3</a:t>
          </a:r>
          <a:endParaRPr lang="fr-FR" sz="24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9DFFF12D-1127-47CD-B4F9-DC2ADCE762F2}" type="parTrans" cxnId="{553422BA-BB7D-461D-A50F-449B4841B375}">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8EB76909-8A5B-4BC9-91F1-07BC95C26903}" type="sibTrans" cxnId="{553422BA-BB7D-461D-A50F-449B4841B375}">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E5CB4DC-9C03-401F-A0AA-0FC1EBB1046E}">
      <dgm:prSet custT="1"/>
      <dgm:spPr/>
      <dgm:t>
        <a:bodyPr/>
        <a:lstStyle/>
        <a:p>
          <a:pPr algn="just" rtl="1"/>
          <a:r>
            <a:rPr lang="ar-SA" sz="2400" b="1" dirty="0" smtClean="0">
              <a:latin typeface="Simplified Arabic" pitchFamily="18" charset="-78"/>
              <a:cs typeface="Simplified Arabic" pitchFamily="18" charset="-78"/>
            </a:rPr>
            <a:t>أن علم الاجتماع التربية ظهر كفرع تطبيقي من فروع المعرفة طبقا للمدرسة الألمانية التي تزعمها الفيلسوف نتشه. والذي قسم المعرفة إلى علوم نظرية (عليا)، وعلوم تطبيقية (أقل مكانة) وبهذا اعتبر علم تطبيقي لعلم الاجتماع في مجال التربية.</a:t>
          </a:r>
          <a:endParaRPr lang="fr-FR" sz="2400" b="1" dirty="0">
            <a:latin typeface="Simplified Arabic" pitchFamily="18" charset="-78"/>
            <a:cs typeface="Simplified Arabic" pitchFamily="18" charset="-78"/>
          </a:endParaRPr>
        </a:p>
      </dgm:t>
    </dgm:pt>
    <dgm:pt modelId="{637B6BB5-D665-46F1-AA45-2CFEB0D49E32}" type="parTrans" cxnId="{ECF28E74-9B0A-4DBB-A9DB-36566E863824}">
      <dgm:prSet/>
      <dgm:spPr/>
      <dgm:t>
        <a:bodyPr/>
        <a:lstStyle/>
        <a:p>
          <a:pPr algn="just" rtl="1"/>
          <a:endParaRPr lang="fr-FR" sz="2400" b="1">
            <a:latin typeface="Simplified Arabic" pitchFamily="18" charset="-78"/>
            <a:cs typeface="Simplified Arabic" pitchFamily="18" charset="-78"/>
          </a:endParaRPr>
        </a:p>
      </dgm:t>
    </dgm:pt>
    <dgm:pt modelId="{94D5ABC1-C2E6-4841-925D-14F4E90DC4ED}" type="sibTrans" cxnId="{ECF28E74-9B0A-4DBB-A9DB-36566E863824}">
      <dgm:prSet/>
      <dgm:spPr/>
      <dgm:t>
        <a:bodyPr/>
        <a:lstStyle/>
        <a:p>
          <a:pPr algn="just" rtl="1"/>
          <a:endParaRPr lang="fr-FR" sz="2400" b="1">
            <a:latin typeface="Simplified Arabic" pitchFamily="18" charset="-78"/>
            <a:cs typeface="Simplified Arabic" pitchFamily="18" charset="-78"/>
          </a:endParaRPr>
        </a:p>
      </dgm:t>
    </dgm:pt>
    <dgm:pt modelId="{F7B2A480-2796-4FCD-87E4-44FD7EAB1F24}">
      <dgm:prSet custT="1"/>
      <dgm:spPr/>
      <dgm:t>
        <a:bodyPr/>
        <a:lstStyle/>
        <a:p>
          <a:pPr algn="just" rtl="1"/>
          <a:r>
            <a:rPr lang="ar-SA" sz="2400" b="1" dirty="0" smtClean="0">
              <a:latin typeface="Simplified Arabic" pitchFamily="18" charset="-78"/>
              <a:cs typeface="Simplified Arabic" pitchFamily="18" charset="-78"/>
            </a:rPr>
            <a:t>إن علماء الاجتماع العام الذين قاموا بتطبيق مفاهيمه ونظرياته في مجال التربية وهم نفسهم الذين نصبوا أنفسهم زعماء ومؤسسين هذا العلم الجديد.</a:t>
          </a:r>
          <a:endParaRPr lang="fr-FR" sz="2400" b="1" dirty="0">
            <a:latin typeface="Simplified Arabic" pitchFamily="18" charset="-78"/>
            <a:cs typeface="Simplified Arabic" pitchFamily="18" charset="-78"/>
          </a:endParaRPr>
        </a:p>
      </dgm:t>
    </dgm:pt>
    <dgm:pt modelId="{3EEEA623-1979-4549-B650-B256A3914ABF}" type="parTrans" cxnId="{0AF803EB-5703-4C43-B6FC-E18FD799FB5B}">
      <dgm:prSet/>
      <dgm:spPr/>
      <dgm:t>
        <a:bodyPr/>
        <a:lstStyle/>
        <a:p>
          <a:pPr algn="just" rtl="1"/>
          <a:endParaRPr lang="fr-FR" sz="2400" b="1">
            <a:latin typeface="Simplified Arabic" pitchFamily="18" charset="-78"/>
            <a:cs typeface="Simplified Arabic" pitchFamily="18" charset="-78"/>
          </a:endParaRPr>
        </a:p>
      </dgm:t>
    </dgm:pt>
    <dgm:pt modelId="{BC3D6145-8C5D-4D7C-B9B0-B20B9328741F}" type="sibTrans" cxnId="{0AF803EB-5703-4C43-B6FC-E18FD799FB5B}">
      <dgm:prSet/>
      <dgm:spPr/>
      <dgm:t>
        <a:bodyPr/>
        <a:lstStyle/>
        <a:p>
          <a:pPr algn="just" rtl="1"/>
          <a:endParaRPr lang="fr-FR" sz="2400" b="1">
            <a:latin typeface="Simplified Arabic" pitchFamily="18" charset="-78"/>
            <a:cs typeface="Simplified Arabic" pitchFamily="18" charset="-78"/>
          </a:endParaRPr>
        </a:p>
      </dgm:t>
    </dgm:pt>
    <dgm:pt modelId="{48E4D5F7-EDFD-40DA-AB1D-F2A6CB99E193}">
      <dgm:prSet custT="1"/>
      <dgm:spPr/>
      <dgm:t>
        <a:bodyPr/>
        <a:lstStyle/>
        <a:p>
          <a:pPr algn="just" rtl="1"/>
          <a:r>
            <a:rPr lang="ar-SA" sz="2400" b="1" dirty="0" smtClean="0">
              <a:latin typeface="Simplified Arabic" pitchFamily="18" charset="-78"/>
              <a:cs typeface="Simplified Arabic" pitchFamily="18" charset="-78"/>
            </a:rPr>
            <a:t>الاختلافات الكبيرة في أهداف ومحتويات المقررات التي تقدمها الجامعات تحت مسمى علم الاجتماع التربوي.</a:t>
          </a:r>
          <a:endParaRPr lang="fr-FR" sz="2400" b="1" dirty="0">
            <a:latin typeface="Simplified Arabic" pitchFamily="18" charset="-78"/>
            <a:cs typeface="Simplified Arabic" pitchFamily="18" charset="-78"/>
          </a:endParaRPr>
        </a:p>
      </dgm:t>
    </dgm:pt>
    <dgm:pt modelId="{D2590632-917C-4610-AD2F-C3A7BD191D7C}" type="parTrans" cxnId="{98A80788-C322-463A-AB67-38BF4F1AD244}">
      <dgm:prSet/>
      <dgm:spPr/>
      <dgm:t>
        <a:bodyPr/>
        <a:lstStyle/>
        <a:p>
          <a:pPr algn="just" rtl="1"/>
          <a:endParaRPr lang="fr-FR" sz="2400" b="1">
            <a:latin typeface="Simplified Arabic" pitchFamily="18" charset="-78"/>
            <a:cs typeface="Simplified Arabic" pitchFamily="18" charset="-78"/>
          </a:endParaRPr>
        </a:p>
      </dgm:t>
    </dgm:pt>
    <dgm:pt modelId="{F3EA2371-0AA9-47A3-B52B-80E515382CC7}" type="sibTrans" cxnId="{98A80788-C322-463A-AB67-38BF4F1AD244}">
      <dgm:prSet/>
      <dgm:spPr/>
      <dgm:t>
        <a:bodyPr/>
        <a:lstStyle/>
        <a:p>
          <a:pPr algn="just" rtl="1"/>
          <a:endParaRPr lang="fr-FR" sz="2400" b="1">
            <a:latin typeface="Simplified Arabic" pitchFamily="18" charset="-78"/>
            <a:cs typeface="Simplified Arabic" pitchFamily="18" charset="-78"/>
          </a:endParaRPr>
        </a:p>
      </dgm:t>
    </dgm:pt>
    <dgm:pt modelId="{352C604D-95C3-49BB-AB6B-BF74B9F857DD}">
      <dgm:prSet custT="1"/>
      <dgm:spPr/>
      <dgm:t>
        <a:bodyPr/>
        <a:lstStyle/>
        <a:p>
          <a:pPr rtl="1"/>
          <a:r>
            <a:rPr lang="ar-DZ" sz="2400" b="1" dirty="0" smtClean="0">
              <a:latin typeface="Simplified Arabic" pitchFamily="18" charset="-78"/>
              <a:cs typeface="Simplified Arabic" pitchFamily="18" charset="-78"/>
            </a:rPr>
            <a:t>4</a:t>
          </a:r>
          <a:endParaRPr lang="fr-FR" sz="2400" b="1" dirty="0">
            <a:latin typeface="Simplified Arabic" pitchFamily="18" charset="-78"/>
            <a:cs typeface="Simplified Arabic" pitchFamily="18" charset="-78"/>
          </a:endParaRPr>
        </a:p>
      </dgm:t>
    </dgm:pt>
    <dgm:pt modelId="{D6DBD6E7-6485-4C1D-B16F-D37C0010D11A}" type="parTrans" cxnId="{1D250BB7-A646-49F3-B4D7-3F7B3BB6F86D}">
      <dgm:prSet/>
      <dgm:spPr/>
      <dgm:t>
        <a:bodyPr/>
        <a:lstStyle/>
        <a:p>
          <a:pPr rtl="1"/>
          <a:endParaRPr lang="fr-FR" sz="2400" b="1">
            <a:latin typeface="Simplified Arabic" pitchFamily="18" charset="-78"/>
            <a:cs typeface="Simplified Arabic" pitchFamily="18" charset="-78"/>
          </a:endParaRPr>
        </a:p>
      </dgm:t>
    </dgm:pt>
    <dgm:pt modelId="{5D5BB4AC-9910-4BAE-AE6B-3153997ECF75}" type="sibTrans" cxnId="{1D250BB7-A646-49F3-B4D7-3F7B3BB6F86D}">
      <dgm:prSet/>
      <dgm:spPr/>
      <dgm:t>
        <a:bodyPr/>
        <a:lstStyle/>
        <a:p>
          <a:pPr rtl="1"/>
          <a:endParaRPr lang="fr-FR" sz="2400" b="1">
            <a:latin typeface="Simplified Arabic" pitchFamily="18" charset="-78"/>
            <a:cs typeface="Simplified Arabic" pitchFamily="18" charset="-78"/>
          </a:endParaRPr>
        </a:p>
      </dgm:t>
    </dgm:pt>
    <dgm:pt modelId="{A9A1A9DD-59A5-48C9-B527-6048306620BD}">
      <dgm:prSet custT="1"/>
      <dgm:spPr/>
      <dgm:t>
        <a:bodyPr/>
        <a:lstStyle/>
        <a:p>
          <a:pPr rtl="1"/>
          <a:r>
            <a:rPr lang="ar-SA" sz="2400" b="1" dirty="0" smtClean="0">
              <a:latin typeface="Simplified Arabic" pitchFamily="18" charset="-78"/>
              <a:cs typeface="Simplified Arabic" pitchFamily="18" charset="-78"/>
            </a:rPr>
            <a:t>احتواء دورية علم الاجتماع التربوي التي بدأ إصدارها عام 1997 على دراسات أكثر ارتباطا لموضوعات علم الاجتماع العام منها بموضوعات التربية. </a:t>
          </a:r>
          <a:endParaRPr lang="fr-FR" sz="2400" b="1" dirty="0">
            <a:latin typeface="Simplified Arabic" pitchFamily="18" charset="-78"/>
            <a:cs typeface="Simplified Arabic" pitchFamily="18" charset="-78"/>
          </a:endParaRPr>
        </a:p>
      </dgm:t>
    </dgm:pt>
    <dgm:pt modelId="{99B7608C-B11E-40EB-99CD-FE842F6E05B2}" type="parTrans" cxnId="{4BF051DE-6ADF-4AD9-9B8D-D90E2CD78358}">
      <dgm:prSet/>
      <dgm:spPr/>
      <dgm:t>
        <a:bodyPr/>
        <a:lstStyle/>
        <a:p>
          <a:pPr rtl="1"/>
          <a:endParaRPr lang="fr-FR" sz="2400" b="1">
            <a:latin typeface="Simplified Arabic" pitchFamily="18" charset="-78"/>
            <a:cs typeface="Simplified Arabic" pitchFamily="18" charset="-78"/>
          </a:endParaRPr>
        </a:p>
      </dgm:t>
    </dgm:pt>
    <dgm:pt modelId="{161A8262-BEC1-4B66-B374-B7F3C7840569}" type="sibTrans" cxnId="{4BF051DE-6ADF-4AD9-9B8D-D90E2CD78358}">
      <dgm:prSet/>
      <dgm:spPr/>
      <dgm:t>
        <a:bodyPr/>
        <a:lstStyle/>
        <a:p>
          <a:pPr rtl="1"/>
          <a:endParaRPr lang="fr-FR" sz="2400" b="1">
            <a:latin typeface="Simplified Arabic" pitchFamily="18" charset="-78"/>
            <a:cs typeface="Simplified Arabic" pitchFamily="18" charset="-78"/>
          </a:endParaRPr>
        </a:p>
      </dgm:t>
    </dgm:pt>
    <dgm:pt modelId="{83AB6EC4-02F2-42D9-BFF9-293DABCE7A9E}" type="pres">
      <dgm:prSet presAssocID="{ECA0936D-D88F-48F1-8226-EA72C96A5829}" presName="linearFlow" presStyleCnt="0">
        <dgm:presLayoutVars>
          <dgm:dir val="rev"/>
          <dgm:animLvl val="lvl"/>
          <dgm:resizeHandles val="exact"/>
        </dgm:presLayoutVars>
      </dgm:prSet>
      <dgm:spPr/>
      <dgm:t>
        <a:bodyPr/>
        <a:lstStyle/>
        <a:p>
          <a:endParaRPr lang="fr-FR"/>
        </a:p>
      </dgm:t>
    </dgm:pt>
    <dgm:pt modelId="{008C2FA3-B904-450B-BA43-9E67E0E49E5A}" type="pres">
      <dgm:prSet presAssocID="{77C5ADCB-6E06-4265-A335-1A8E65055D46}" presName="composite" presStyleCnt="0"/>
      <dgm:spPr/>
      <dgm:t>
        <a:bodyPr/>
        <a:lstStyle/>
        <a:p>
          <a:endParaRPr lang="fr-FR"/>
        </a:p>
      </dgm:t>
    </dgm:pt>
    <dgm:pt modelId="{55F02359-BB33-47FC-AB98-96DF18B65B20}" type="pres">
      <dgm:prSet presAssocID="{77C5ADCB-6E06-4265-A335-1A8E65055D46}" presName="parentText" presStyleLbl="alignNode1" presStyleIdx="0" presStyleCnt="4" custLinFactNeighborY="-8116">
        <dgm:presLayoutVars>
          <dgm:chMax val="1"/>
          <dgm:bulletEnabled val="1"/>
        </dgm:presLayoutVars>
      </dgm:prSet>
      <dgm:spPr/>
      <dgm:t>
        <a:bodyPr/>
        <a:lstStyle/>
        <a:p>
          <a:endParaRPr lang="fr-FR"/>
        </a:p>
      </dgm:t>
    </dgm:pt>
    <dgm:pt modelId="{DEB6A76A-BACD-4630-85B1-5BB41BAD770F}" type="pres">
      <dgm:prSet presAssocID="{77C5ADCB-6E06-4265-A335-1A8E65055D46}" presName="descendantText" presStyleLbl="alignAcc1" presStyleIdx="0" presStyleCnt="4" custScaleY="124346">
        <dgm:presLayoutVars>
          <dgm:bulletEnabled val="1"/>
        </dgm:presLayoutVars>
      </dgm:prSet>
      <dgm:spPr/>
      <dgm:t>
        <a:bodyPr/>
        <a:lstStyle/>
        <a:p>
          <a:endParaRPr lang="fr-FR"/>
        </a:p>
      </dgm:t>
    </dgm:pt>
    <dgm:pt modelId="{567475F8-FA4E-4264-AD1C-5EF3A6712514}" type="pres">
      <dgm:prSet presAssocID="{599BCF55-A0A2-462B-8DED-C1808940FD2E}" presName="sp" presStyleCnt="0"/>
      <dgm:spPr/>
      <dgm:t>
        <a:bodyPr/>
        <a:lstStyle/>
        <a:p>
          <a:endParaRPr lang="fr-FR"/>
        </a:p>
      </dgm:t>
    </dgm:pt>
    <dgm:pt modelId="{30EE1B77-6DEA-4287-99D1-9F2CC6F95177}" type="pres">
      <dgm:prSet presAssocID="{FD0504FE-27A5-44F7-BB51-2F9E3017BFD8}" presName="composite" presStyleCnt="0"/>
      <dgm:spPr/>
      <dgm:t>
        <a:bodyPr/>
        <a:lstStyle/>
        <a:p>
          <a:endParaRPr lang="fr-FR"/>
        </a:p>
      </dgm:t>
    </dgm:pt>
    <dgm:pt modelId="{D6360005-1E37-4240-BCC0-F19711680C07}" type="pres">
      <dgm:prSet presAssocID="{FD0504FE-27A5-44F7-BB51-2F9E3017BFD8}" presName="parentText" presStyleLbl="alignNode1" presStyleIdx="1" presStyleCnt="4">
        <dgm:presLayoutVars>
          <dgm:chMax val="1"/>
          <dgm:bulletEnabled val="1"/>
        </dgm:presLayoutVars>
      </dgm:prSet>
      <dgm:spPr/>
      <dgm:t>
        <a:bodyPr/>
        <a:lstStyle/>
        <a:p>
          <a:endParaRPr lang="fr-FR"/>
        </a:p>
      </dgm:t>
    </dgm:pt>
    <dgm:pt modelId="{E39AA992-360E-46BF-8650-4F5FA64D2820}" type="pres">
      <dgm:prSet presAssocID="{FD0504FE-27A5-44F7-BB51-2F9E3017BFD8}" presName="descendantText" presStyleLbl="alignAcc1" presStyleIdx="1" presStyleCnt="4">
        <dgm:presLayoutVars>
          <dgm:bulletEnabled val="1"/>
        </dgm:presLayoutVars>
      </dgm:prSet>
      <dgm:spPr/>
      <dgm:t>
        <a:bodyPr/>
        <a:lstStyle/>
        <a:p>
          <a:endParaRPr lang="fr-FR"/>
        </a:p>
      </dgm:t>
    </dgm:pt>
    <dgm:pt modelId="{14293211-3A15-48BF-BA7C-D347E74936C9}" type="pres">
      <dgm:prSet presAssocID="{8CB51918-F7A6-4B65-8607-9464376500A8}" presName="sp" presStyleCnt="0"/>
      <dgm:spPr/>
      <dgm:t>
        <a:bodyPr/>
        <a:lstStyle/>
        <a:p>
          <a:endParaRPr lang="fr-FR"/>
        </a:p>
      </dgm:t>
    </dgm:pt>
    <dgm:pt modelId="{81D27723-43FF-4797-B354-D9DD62E219CB}" type="pres">
      <dgm:prSet presAssocID="{E955D778-3807-44D8-A8D5-E8565C34E2D4}" presName="composite" presStyleCnt="0"/>
      <dgm:spPr/>
      <dgm:t>
        <a:bodyPr/>
        <a:lstStyle/>
        <a:p>
          <a:endParaRPr lang="fr-FR"/>
        </a:p>
      </dgm:t>
    </dgm:pt>
    <dgm:pt modelId="{6ACF0393-EB3F-4C79-8A5A-4776EA9DF930}" type="pres">
      <dgm:prSet presAssocID="{E955D778-3807-44D8-A8D5-E8565C34E2D4}" presName="parentText" presStyleLbl="alignNode1" presStyleIdx="2" presStyleCnt="4">
        <dgm:presLayoutVars>
          <dgm:chMax val="1"/>
          <dgm:bulletEnabled val="1"/>
        </dgm:presLayoutVars>
      </dgm:prSet>
      <dgm:spPr/>
      <dgm:t>
        <a:bodyPr/>
        <a:lstStyle/>
        <a:p>
          <a:endParaRPr lang="fr-FR"/>
        </a:p>
      </dgm:t>
    </dgm:pt>
    <dgm:pt modelId="{62D9DEF4-0139-46E7-AAF4-536BFC4A846A}" type="pres">
      <dgm:prSet presAssocID="{E955D778-3807-44D8-A8D5-E8565C34E2D4}" presName="descendantText" presStyleLbl="alignAcc1" presStyleIdx="2" presStyleCnt="4">
        <dgm:presLayoutVars>
          <dgm:bulletEnabled val="1"/>
        </dgm:presLayoutVars>
      </dgm:prSet>
      <dgm:spPr/>
      <dgm:t>
        <a:bodyPr/>
        <a:lstStyle/>
        <a:p>
          <a:endParaRPr lang="fr-FR"/>
        </a:p>
      </dgm:t>
    </dgm:pt>
    <dgm:pt modelId="{9BD1113A-6A86-4A6C-9936-3CB93DF8B6CD}" type="pres">
      <dgm:prSet presAssocID="{8EB76909-8A5B-4BC9-91F1-07BC95C26903}" presName="sp" presStyleCnt="0"/>
      <dgm:spPr/>
    </dgm:pt>
    <dgm:pt modelId="{1766AE65-437C-4B42-A356-A7B088741DF3}" type="pres">
      <dgm:prSet presAssocID="{352C604D-95C3-49BB-AB6B-BF74B9F857DD}" presName="composite" presStyleCnt="0"/>
      <dgm:spPr/>
    </dgm:pt>
    <dgm:pt modelId="{AA4DC904-07A2-4918-97E7-72C73522DDFB}" type="pres">
      <dgm:prSet presAssocID="{352C604D-95C3-49BB-AB6B-BF74B9F857DD}" presName="parentText" presStyleLbl="alignNode1" presStyleIdx="3" presStyleCnt="4">
        <dgm:presLayoutVars>
          <dgm:chMax val="1"/>
          <dgm:bulletEnabled val="1"/>
        </dgm:presLayoutVars>
      </dgm:prSet>
      <dgm:spPr/>
      <dgm:t>
        <a:bodyPr/>
        <a:lstStyle/>
        <a:p>
          <a:endParaRPr lang="en-US"/>
        </a:p>
      </dgm:t>
    </dgm:pt>
    <dgm:pt modelId="{E84D723B-34BF-4C0E-A98E-D5ACB4D2D492}" type="pres">
      <dgm:prSet presAssocID="{352C604D-95C3-49BB-AB6B-BF74B9F857DD}" presName="descendantText" presStyleLbl="alignAcc1" presStyleIdx="3" presStyleCnt="4">
        <dgm:presLayoutVars>
          <dgm:bulletEnabled val="1"/>
        </dgm:presLayoutVars>
      </dgm:prSet>
      <dgm:spPr/>
      <dgm:t>
        <a:bodyPr/>
        <a:lstStyle/>
        <a:p>
          <a:endParaRPr lang="fr-FR"/>
        </a:p>
      </dgm:t>
    </dgm:pt>
  </dgm:ptLst>
  <dgm:cxnLst>
    <dgm:cxn modelId="{AC65D91C-1330-47CD-9CDF-A8A7544F5D2E}" type="presOf" srcId="{3E5CB4DC-9C03-401F-A0AA-0FC1EBB1046E}" destId="{DEB6A76A-BACD-4630-85B1-5BB41BAD770F}" srcOrd="0" destOrd="0" presId="urn:microsoft.com/office/officeart/2005/8/layout/chevron2"/>
    <dgm:cxn modelId="{98A80788-C322-463A-AB67-38BF4F1AD244}" srcId="{E955D778-3807-44D8-A8D5-E8565C34E2D4}" destId="{48E4D5F7-EDFD-40DA-AB1D-F2A6CB99E193}" srcOrd="0" destOrd="0" parTransId="{D2590632-917C-4610-AD2F-C3A7BD191D7C}" sibTransId="{F3EA2371-0AA9-47A3-B52B-80E515382CC7}"/>
    <dgm:cxn modelId="{4C6F3F61-382F-4220-A9AB-1378A573B8BC}" type="presOf" srcId="{F7B2A480-2796-4FCD-87E4-44FD7EAB1F24}" destId="{E39AA992-360E-46BF-8650-4F5FA64D2820}" srcOrd="0" destOrd="0" presId="urn:microsoft.com/office/officeart/2005/8/layout/chevron2"/>
    <dgm:cxn modelId="{FC9C92C2-CB45-4F1D-83BF-9A8F05C5734C}" type="presOf" srcId="{E955D778-3807-44D8-A8D5-E8565C34E2D4}" destId="{6ACF0393-EB3F-4C79-8A5A-4776EA9DF930}" srcOrd="0" destOrd="0" presId="urn:microsoft.com/office/officeart/2005/8/layout/chevron2"/>
    <dgm:cxn modelId="{0AF803EB-5703-4C43-B6FC-E18FD799FB5B}" srcId="{FD0504FE-27A5-44F7-BB51-2F9E3017BFD8}" destId="{F7B2A480-2796-4FCD-87E4-44FD7EAB1F24}" srcOrd="0" destOrd="0" parTransId="{3EEEA623-1979-4549-B650-B256A3914ABF}" sibTransId="{BC3D6145-8C5D-4D7C-B9B0-B20B9328741F}"/>
    <dgm:cxn modelId="{B1FB4ED0-1CE7-4C95-948D-3481E701ED84}" type="presOf" srcId="{FD0504FE-27A5-44F7-BB51-2F9E3017BFD8}" destId="{D6360005-1E37-4240-BCC0-F19711680C07}" srcOrd="0" destOrd="0" presId="urn:microsoft.com/office/officeart/2005/8/layout/chevron2"/>
    <dgm:cxn modelId="{48046458-F442-448D-9535-85E5EF4EB400}" srcId="{ECA0936D-D88F-48F1-8226-EA72C96A5829}" destId="{77C5ADCB-6E06-4265-A335-1A8E65055D46}" srcOrd="0" destOrd="0" parTransId="{35D2E326-EAC9-4579-9704-F843433F32FC}" sibTransId="{599BCF55-A0A2-462B-8DED-C1808940FD2E}"/>
    <dgm:cxn modelId="{E37778B4-64E6-46BC-8755-712C3EB387BD}" srcId="{ECA0936D-D88F-48F1-8226-EA72C96A5829}" destId="{FD0504FE-27A5-44F7-BB51-2F9E3017BFD8}" srcOrd="1" destOrd="0" parTransId="{E3023D30-D5F8-4A3C-8E0D-1ADA89AB1724}" sibTransId="{8CB51918-F7A6-4B65-8607-9464376500A8}"/>
    <dgm:cxn modelId="{1D250BB7-A646-49F3-B4D7-3F7B3BB6F86D}" srcId="{ECA0936D-D88F-48F1-8226-EA72C96A5829}" destId="{352C604D-95C3-49BB-AB6B-BF74B9F857DD}" srcOrd="3" destOrd="0" parTransId="{D6DBD6E7-6485-4C1D-B16F-D37C0010D11A}" sibTransId="{5D5BB4AC-9910-4BAE-AE6B-3153997ECF75}"/>
    <dgm:cxn modelId="{A50F6A26-C5E0-4C5E-B312-9172133661FB}" type="presOf" srcId="{77C5ADCB-6E06-4265-A335-1A8E65055D46}" destId="{55F02359-BB33-47FC-AB98-96DF18B65B20}" srcOrd="0" destOrd="0" presId="urn:microsoft.com/office/officeart/2005/8/layout/chevron2"/>
    <dgm:cxn modelId="{339FFE57-D9C3-488F-BAC8-AEF0B164CFB0}" type="presOf" srcId="{A9A1A9DD-59A5-48C9-B527-6048306620BD}" destId="{E84D723B-34BF-4C0E-A98E-D5ACB4D2D492}" srcOrd="0" destOrd="0" presId="urn:microsoft.com/office/officeart/2005/8/layout/chevron2"/>
    <dgm:cxn modelId="{DD604703-BB70-40E7-9551-201CC541FAC1}" type="presOf" srcId="{352C604D-95C3-49BB-AB6B-BF74B9F857DD}" destId="{AA4DC904-07A2-4918-97E7-72C73522DDFB}" srcOrd="0" destOrd="0" presId="urn:microsoft.com/office/officeart/2005/8/layout/chevron2"/>
    <dgm:cxn modelId="{4BF051DE-6ADF-4AD9-9B8D-D90E2CD78358}" srcId="{352C604D-95C3-49BB-AB6B-BF74B9F857DD}" destId="{A9A1A9DD-59A5-48C9-B527-6048306620BD}" srcOrd="0" destOrd="0" parTransId="{99B7608C-B11E-40EB-99CD-FE842F6E05B2}" sibTransId="{161A8262-BEC1-4B66-B374-B7F3C7840569}"/>
    <dgm:cxn modelId="{ECF28E74-9B0A-4DBB-A9DB-36566E863824}" srcId="{77C5ADCB-6E06-4265-A335-1A8E65055D46}" destId="{3E5CB4DC-9C03-401F-A0AA-0FC1EBB1046E}" srcOrd="0" destOrd="0" parTransId="{637B6BB5-D665-46F1-AA45-2CFEB0D49E32}" sibTransId="{94D5ABC1-C2E6-4841-925D-14F4E90DC4ED}"/>
    <dgm:cxn modelId="{EFC6EA40-48D9-4771-84A0-F661B597C617}" type="presOf" srcId="{ECA0936D-D88F-48F1-8226-EA72C96A5829}" destId="{83AB6EC4-02F2-42D9-BFF9-293DABCE7A9E}" srcOrd="0" destOrd="0" presId="urn:microsoft.com/office/officeart/2005/8/layout/chevron2"/>
    <dgm:cxn modelId="{553422BA-BB7D-461D-A50F-449B4841B375}" srcId="{ECA0936D-D88F-48F1-8226-EA72C96A5829}" destId="{E955D778-3807-44D8-A8D5-E8565C34E2D4}" srcOrd="2" destOrd="0" parTransId="{9DFFF12D-1127-47CD-B4F9-DC2ADCE762F2}" sibTransId="{8EB76909-8A5B-4BC9-91F1-07BC95C26903}"/>
    <dgm:cxn modelId="{99213DC4-CF96-4357-BCE5-5AD59F10A886}" type="presOf" srcId="{48E4D5F7-EDFD-40DA-AB1D-F2A6CB99E193}" destId="{62D9DEF4-0139-46E7-AAF4-536BFC4A846A}" srcOrd="0" destOrd="0" presId="urn:microsoft.com/office/officeart/2005/8/layout/chevron2"/>
    <dgm:cxn modelId="{20739622-CE12-4F6D-BA37-CC51E5EE3B6E}" type="presParOf" srcId="{83AB6EC4-02F2-42D9-BFF9-293DABCE7A9E}" destId="{008C2FA3-B904-450B-BA43-9E67E0E49E5A}" srcOrd="0" destOrd="0" presId="urn:microsoft.com/office/officeart/2005/8/layout/chevron2"/>
    <dgm:cxn modelId="{C02C6BDD-C791-4274-8494-DF6800A95217}" type="presParOf" srcId="{008C2FA3-B904-450B-BA43-9E67E0E49E5A}" destId="{55F02359-BB33-47FC-AB98-96DF18B65B20}" srcOrd="0" destOrd="0" presId="urn:microsoft.com/office/officeart/2005/8/layout/chevron2"/>
    <dgm:cxn modelId="{9DECFE11-5499-40DF-9709-2227CC59E8DD}" type="presParOf" srcId="{008C2FA3-B904-450B-BA43-9E67E0E49E5A}" destId="{DEB6A76A-BACD-4630-85B1-5BB41BAD770F}" srcOrd="1" destOrd="0" presId="urn:microsoft.com/office/officeart/2005/8/layout/chevron2"/>
    <dgm:cxn modelId="{690908EC-CDFB-4A07-9AB5-F719BA8375C5}" type="presParOf" srcId="{83AB6EC4-02F2-42D9-BFF9-293DABCE7A9E}" destId="{567475F8-FA4E-4264-AD1C-5EF3A6712514}" srcOrd="1" destOrd="0" presId="urn:microsoft.com/office/officeart/2005/8/layout/chevron2"/>
    <dgm:cxn modelId="{BF2928DE-073B-424B-A635-B2103FB2F420}" type="presParOf" srcId="{83AB6EC4-02F2-42D9-BFF9-293DABCE7A9E}" destId="{30EE1B77-6DEA-4287-99D1-9F2CC6F95177}" srcOrd="2" destOrd="0" presId="urn:microsoft.com/office/officeart/2005/8/layout/chevron2"/>
    <dgm:cxn modelId="{3D278C0F-0EE2-4A10-BD23-9D61426FDD0D}" type="presParOf" srcId="{30EE1B77-6DEA-4287-99D1-9F2CC6F95177}" destId="{D6360005-1E37-4240-BCC0-F19711680C07}" srcOrd="0" destOrd="0" presId="urn:microsoft.com/office/officeart/2005/8/layout/chevron2"/>
    <dgm:cxn modelId="{5F05F8E3-6A24-4AD9-BA85-F80A1E218D60}" type="presParOf" srcId="{30EE1B77-6DEA-4287-99D1-9F2CC6F95177}" destId="{E39AA992-360E-46BF-8650-4F5FA64D2820}" srcOrd="1" destOrd="0" presId="urn:microsoft.com/office/officeart/2005/8/layout/chevron2"/>
    <dgm:cxn modelId="{F47ABC39-7B59-490B-BE31-7C089379A477}" type="presParOf" srcId="{83AB6EC4-02F2-42D9-BFF9-293DABCE7A9E}" destId="{14293211-3A15-48BF-BA7C-D347E74936C9}" srcOrd="3" destOrd="0" presId="urn:microsoft.com/office/officeart/2005/8/layout/chevron2"/>
    <dgm:cxn modelId="{9BB49A30-CFB0-4B25-A1AF-A449622DEF85}" type="presParOf" srcId="{83AB6EC4-02F2-42D9-BFF9-293DABCE7A9E}" destId="{81D27723-43FF-4797-B354-D9DD62E219CB}" srcOrd="4" destOrd="0" presId="urn:microsoft.com/office/officeart/2005/8/layout/chevron2"/>
    <dgm:cxn modelId="{5F291F2D-6898-4585-9218-14EF8B83FEBF}" type="presParOf" srcId="{81D27723-43FF-4797-B354-D9DD62E219CB}" destId="{6ACF0393-EB3F-4C79-8A5A-4776EA9DF930}" srcOrd="0" destOrd="0" presId="urn:microsoft.com/office/officeart/2005/8/layout/chevron2"/>
    <dgm:cxn modelId="{30C162F3-2169-4916-86EA-C371210927B3}" type="presParOf" srcId="{81D27723-43FF-4797-B354-D9DD62E219CB}" destId="{62D9DEF4-0139-46E7-AAF4-536BFC4A846A}" srcOrd="1" destOrd="0" presId="urn:microsoft.com/office/officeart/2005/8/layout/chevron2"/>
    <dgm:cxn modelId="{FB9A005E-2DD6-4A6D-8362-1B23725242D7}" type="presParOf" srcId="{83AB6EC4-02F2-42D9-BFF9-293DABCE7A9E}" destId="{9BD1113A-6A86-4A6C-9936-3CB93DF8B6CD}" srcOrd="5" destOrd="0" presId="urn:microsoft.com/office/officeart/2005/8/layout/chevron2"/>
    <dgm:cxn modelId="{9FE79E0F-7E64-4719-BD39-99B37CFEAC80}" type="presParOf" srcId="{83AB6EC4-02F2-42D9-BFF9-293DABCE7A9E}" destId="{1766AE65-437C-4B42-A356-A7B088741DF3}" srcOrd="6" destOrd="0" presId="urn:microsoft.com/office/officeart/2005/8/layout/chevron2"/>
    <dgm:cxn modelId="{238FF840-A5FB-47E4-8273-ECCE7E651746}" type="presParOf" srcId="{1766AE65-437C-4B42-A356-A7B088741DF3}" destId="{AA4DC904-07A2-4918-97E7-72C73522DDFB}" srcOrd="0" destOrd="0" presId="urn:microsoft.com/office/officeart/2005/8/layout/chevron2"/>
    <dgm:cxn modelId="{0FB2B09D-FAD8-41E7-8A87-18CFEB5F311E}" type="presParOf" srcId="{1766AE65-437C-4B42-A356-A7B088741DF3}" destId="{E84D723B-34BF-4C0E-A98E-D5ACB4D2D492}" srcOrd="1" destOrd="0" presId="urn:microsoft.com/office/officeart/2005/8/layout/chevron2"/>
  </dgm:cxnLst>
  <dgm:bg/>
  <dgm:whole>
    <a:ln w="28575">
      <a:noFill/>
    </a:ln>
  </dgm:whole>
</dgm:dataModel>
</file>

<file path=ppt/diagrams/data2.xml><?xml version="1.0" encoding="utf-8"?>
<dgm:dataModel xmlns:dgm="http://schemas.openxmlformats.org/drawingml/2006/diagram" xmlns:a="http://schemas.openxmlformats.org/drawingml/2006/main">
  <dgm:ptLst>
    <dgm:pt modelId="{ECA0936D-D88F-48F1-8226-EA72C96A5829}" type="doc">
      <dgm:prSet loTypeId="urn:microsoft.com/office/officeart/2005/8/layout/chevron2" loCatId="process" qsTypeId="urn:microsoft.com/office/officeart/2005/8/quickstyle/3d1" qsCatId="3D" csTypeId="urn:microsoft.com/office/officeart/2005/8/colors/colorful3" csCatId="colorful" phldr="1"/>
      <dgm:spPr/>
      <dgm:t>
        <a:bodyPr/>
        <a:lstStyle/>
        <a:p>
          <a:endParaRPr lang="fr-FR"/>
        </a:p>
      </dgm:t>
    </dgm:pt>
    <dgm:pt modelId="{77C5ADCB-6E06-4265-A335-1A8E65055D46}">
      <dgm:prSet phldrT="[Texte]" custT="1"/>
      <dgm:spPr/>
      <dgm:t>
        <a:bodyPr/>
        <a:lstStyle/>
        <a:p>
          <a:pPr algn="ctr" rtl="1"/>
          <a:r>
            <a:rPr lang="ar-DZ" sz="2000" b="1" dirty="0" smtClean="0">
              <a:effectLst>
                <a:outerShdw blurRad="38100" dist="38100" dir="2700000" algn="tl">
                  <a:srgbClr val="000000">
                    <a:alpha val="43137"/>
                  </a:srgbClr>
                </a:outerShdw>
              </a:effectLst>
              <a:latin typeface="Simplified Arabic" pitchFamily="18" charset="-78"/>
              <a:cs typeface="Simplified Arabic" pitchFamily="18" charset="-78"/>
            </a:rPr>
            <a:t>1</a:t>
          </a:r>
          <a:endParaRPr lang="fr-FR" sz="20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5D2E326-EAC9-4579-9704-F843433F32FC}" type="parTrans" cxnId="{48046458-F442-448D-9535-85E5EF4EB400}">
      <dgm:prSet/>
      <dgm:spPr/>
      <dgm:t>
        <a:bodyPr/>
        <a:lstStyle/>
        <a:p>
          <a:pPr algn="just" rtl="1"/>
          <a:endParaRPr lang="fr-FR" sz="2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599BCF55-A0A2-462B-8DED-C1808940FD2E}" type="sibTrans" cxnId="{48046458-F442-448D-9535-85E5EF4EB400}">
      <dgm:prSet/>
      <dgm:spPr/>
      <dgm:t>
        <a:bodyPr/>
        <a:lstStyle/>
        <a:p>
          <a:pPr algn="just" rtl="1"/>
          <a:endParaRPr lang="fr-FR" sz="2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FD0504FE-27A5-44F7-BB51-2F9E3017BFD8}">
      <dgm:prSet phldrT="[Texte]" custT="1"/>
      <dgm:spPr/>
      <dgm:t>
        <a:bodyPr/>
        <a:lstStyle/>
        <a:p>
          <a:pPr algn="ctr" rtl="1"/>
          <a:r>
            <a:rPr lang="ar-DZ" sz="2000" b="1" dirty="0" smtClean="0">
              <a:effectLst>
                <a:outerShdw blurRad="38100" dist="38100" dir="2700000" algn="tl">
                  <a:srgbClr val="000000">
                    <a:alpha val="43137"/>
                  </a:srgbClr>
                </a:outerShdw>
              </a:effectLst>
              <a:latin typeface="Simplified Arabic" pitchFamily="18" charset="-78"/>
              <a:cs typeface="Simplified Arabic" pitchFamily="18" charset="-78"/>
            </a:rPr>
            <a:t>2</a:t>
          </a:r>
          <a:endParaRPr lang="fr-FR" sz="20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E3023D30-D5F8-4A3C-8E0D-1ADA89AB1724}" type="parTrans" cxnId="{E37778B4-64E6-46BC-8755-712C3EB387BD}">
      <dgm:prSet/>
      <dgm:spPr/>
      <dgm:t>
        <a:bodyPr/>
        <a:lstStyle/>
        <a:p>
          <a:pPr algn="just" rtl="1"/>
          <a:endParaRPr lang="fr-FR" sz="2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8CB51918-F7A6-4B65-8607-9464376500A8}" type="sibTrans" cxnId="{E37778B4-64E6-46BC-8755-712C3EB387BD}">
      <dgm:prSet/>
      <dgm:spPr/>
      <dgm:t>
        <a:bodyPr/>
        <a:lstStyle/>
        <a:p>
          <a:pPr algn="just" rtl="1"/>
          <a:endParaRPr lang="fr-FR" sz="2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E5CB4DC-9C03-401F-A0AA-0FC1EBB1046E}">
      <dgm:prSet custT="1"/>
      <dgm:spPr/>
      <dgm:t>
        <a:bodyPr/>
        <a:lstStyle/>
        <a:p>
          <a:pPr algn="just" rtl="1"/>
          <a:r>
            <a:rPr lang="ar-SA" sz="2000" b="1" dirty="0" smtClean="0">
              <a:latin typeface="Simplified Arabic" pitchFamily="18" charset="-78"/>
              <a:cs typeface="Simplified Arabic" pitchFamily="18" charset="-78"/>
            </a:rPr>
            <a:t>يناقش علم الاجتماع التربية الموضوعات والقضايا التي يناقشها علم الاجتماع العام مثل علاقة النظام بالمجتمع الكلي. حيث لا تكتفي </a:t>
          </a:r>
          <a:r>
            <a:rPr lang="ar-SA" sz="2000" b="1" dirty="0" err="1" smtClean="0">
              <a:latin typeface="Simplified Arabic" pitchFamily="18" charset="-78"/>
              <a:cs typeface="Simplified Arabic" pitchFamily="18" charset="-78"/>
            </a:rPr>
            <a:t>سوسيولوجيا</a:t>
          </a:r>
          <a:r>
            <a:rPr lang="ar-SA" sz="2000" b="1" dirty="0" smtClean="0">
              <a:latin typeface="Simplified Arabic" pitchFamily="18" charset="-78"/>
              <a:cs typeface="Simplified Arabic" pitchFamily="18" charset="-78"/>
            </a:rPr>
            <a:t> التربية بالمقاربة </a:t>
          </a:r>
          <a:r>
            <a:rPr lang="ar-SA" sz="2000" b="1" dirty="0" err="1" smtClean="0">
              <a:latin typeface="Simplified Arabic" pitchFamily="18" charset="-78"/>
              <a:cs typeface="Simplified Arabic" pitchFamily="18" charset="-78"/>
            </a:rPr>
            <a:t>الميكروسوسيولوجية</a:t>
          </a:r>
          <a:r>
            <a:rPr lang="ar-SA" sz="2000" b="1" dirty="0" smtClean="0">
              <a:latin typeface="Simplified Arabic" pitchFamily="18" charset="-78"/>
              <a:cs typeface="Simplified Arabic" pitchFamily="18" charset="-78"/>
            </a:rPr>
            <a:t>؛ على أساس أن المدرسة مجتمع مصغر، بل تتعدى ذلك إلى التعامل معها ضمن المقاربة </a:t>
          </a:r>
          <a:r>
            <a:rPr lang="ar-SA" sz="2000" b="1" dirty="0" err="1" smtClean="0">
              <a:latin typeface="Simplified Arabic" pitchFamily="18" charset="-78"/>
              <a:cs typeface="Simplified Arabic" pitchFamily="18" charset="-78"/>
            </a:rPr>
            <a:t>الماكروسوسيولوجيا</a:t>
          </a:r>
          <a:r>
            <a:rPr lang="ar-SA" sz="2000" b="1" dirty="0" smtClean="0">
              <a:latin typeface="Simplified Arabic" pitchFamily="18" charset="-78"/>
              <a:cs typeface="Simplified Arabic" pitchFamily="18" charset="-78"/>
            </a:rPr>
            <a:t> أين لا تتوقف عند علاقة المؤسسة التربوية بباقي المنظمات المجتمعية الأخرى، ولا تعنى فقط بدراسة المدرسة أو المؤسسة التربوية فقط، بل تهتم كذلك في تصرفات الفاعلين داخل المؤسسة التربوية.</a:t>
          </a:r>
          <a:endParaRPr lang="fr-FR" sz="2000" b="1" dirty="0">
            <a:latin typeface="Simplified Arabic" pitchFamily="18" charset="-78"/>
            <a:cs typeface="Simplified Arabic" pitchFamily="18" charset="-78"/>
          </a:endParaRPr>
        </a:p>
      </dgm:t>
    </dgm:pt>
    <dgm:pt modelId="{637B6BB5-D665-46F1-AA45-2CFEB0D49E32}" type="parTrans" cxnId="{ECF28E74-9B0A-4DBB-A9DB-36566E863824}">
      <dgm:prSet/>
      <dgm:spPr/>
      <dgm:t>
        <a:bodyPr/>
        <a:lstStyle/>
        <a:p>
          <a:pPr algn="just" rtl="1"/>
          <a:endParaRPr lang="fr-FR" sz="2000" b="1">
            <a:latin typeface="Simplified Arabic" pitchFamily="18" charset="-78"/>
            <a:cs typeface="Simplified Arabic" pitchFamily="18" charset="-78"/>
          </a:endParaRPr>
        </a:p>
      </dgm:t>
    </dgm:pt>
    <dgm:pt modelId="{94D5ABC1-C2E6-4841-925D-14F4E90DC4ED}" type="sibTrans" cxnId="{ECF28E74-9B0A-4DBB-A9DB-36566E863824}">
      <dgm:prSet/>
      <dgm:spPr/>
      <dgm:t>
        <a:bodyPr/>
        <a:lstStyle/>
        <a:p>
          <a:pPr algn="just" rtl="1"/>
          <a:endParaRPr lang="fr-FR" sz="2000" b="1">
            <a:latin typeface="Simplified Arabic" pitchFamily="18" charset="-78"/>
            <a:cs typeface="Simplified Arabic" pitchFamily="18" charset="-78"/>
          </a:endParaRPr>
        </a:p>
      </dgm:t>
    </dgm:pt>
    <dgm:pt modelId="{F7B2A480-2796-4FCD-87E4-44FD7EAB1F24}">
      <dgm:prSet custT="1"/>
      <dgm:spPr/>
      <dgm:t>
        <a:bodyPr/>
        <a:lstStyle/>
        <a:p>
          <a:pPr algn="just" rtl="1"/>
          <a:r>
            <a:rPr lang="ar-SA" sz="2000" b="1" dirty="0" smtClean="0">
              <a:latin typeface="Simplified Arabic" pitchFamily="18" charset="-78"/>
              <a:cs typeface="Simplified Arabic" pitchFamily="18" charset="-78"/>
            </a:rPr>
            <a:t>تدرس </a:t>
          </a:r>
          <a:r>
            <a:rPr lang="ar-SA" sz="2000" b="1" dirty="0" err="1" smtClean="0">
              <a:latin typeface="Simplified Arabic" pitchFamily="18" charset="-78"/>
              <a:cs typeface="Simplified Arabic" pitchFamily="18" charset="-78"/>
            </a:rPr>
            <a:t>سوسيولوجيا</a:t>
          </a:r>
          <a:r>
            <a:rPr lang="ar-SA" sz="2000" b="1" dirty="0" smtClean="0">
              <a:latin typeface="Simplified Arabic" pitchFamily="18" charset="-78"/>
              <a:cs typeface="Simplified Arabic" pitchFamily="18" charset="-78"/>
            </a:rPr>
            <a:t> التربية كل الظواهر المتعلقة بمجال التربية والتعليم في علاقتها مع المجتمع حيث تعكس المدرسة محيطها الاجتماعي، ويعتبرها وسيلة للتغير الاجتماعي بشكل مباشر وغير مباشر.بينما يعتبر علم اجتماع التربوي المدرسة وسيلة وغاية للنشاط الاجتماعي.</a:t>
          </a:r>
          <a:endParaRPr lang="fr-FR" sz="2000" b="1" dirty="0">
            <a:latin typeface="Simplified Arabic" pitchFamily="18" charset="-78"/>
            <a:cs typeface="Simplified Arabic" pitchFamily="18" charset="-78"/>
          </a:endParaRPr>
        </a:p>
      </dgm:t>
    </dgm:pt>
    <dgm:pt modelId="{3EEEA623-1979-4549-B650-B256A3914ABF}" type="parTrans" cxnId="{0AF803EB-5703-4C43-B6FC-E18FD799FB5B}">
      <dgm:prSet/>
      <dgm:spPr/>
      <dgm:t>
        <a:bodyPr/>
        <a:lstStyle/>
        <a:p>
          <a:pPr algn="just" rtl="1"/>
          <a:endParaRPr lang="fr-FR" sz="2000" b="1">
            <a:latin typeface="Simplified Arabic" pitchFamily="18" charset="-78"/>
            <a:cs typeface="Simplified Arabic" pitchFamily="18" charset="-78"/>
          </a:endParaRPr>
        </a:p>
      </dgm:t>
    </dgm:pt>
    <dgm:pt modelId="{BC3D6145-8C5D-4D7C-B9B0-B20B9328741F}" type="sibTrans" cxnId="{0AF803EB-5703-4C43-B6FC-E18FD799FB5B}">
      <dgm:prSet/>
      <dgm:spPr/>
      <dgm:t>
        <a:bodyPr/>
        <a:lstStyle/>
        <a:p>
          <a:pPr algn="just" rtl="1"/>
          <a:endParaRPr lang="fr-FR" sz="2000" b="1">
            <a:latin typeface="Simplified Arabic" pitchFamily="18" charset="-78"/>
            <a:cs typeface="Simplified Arabic" pitchFamily="18" charset="-78"/>
          </a:endParaRPr>
        </a:p>
      </dgm:t>
    </dgm:pt>
    <dgm:pt modelId="{83AB6EC4-02F2-42D9-BFF9-293DABCE7A9E}" type="pres">
      <dgm:prSet presAssocID="{ECA0936D-D88F-48F1-8226-EA72C96A5829}" presName="linearFlow" presStyleCnt="0">
        <dgm:presLayoutVars>
          <dgm:dir val="rev"/>
          <dgm:animLvl val="lvl"/>
          <dgm:resizeHandles val="exact"/>
        </dgm:presLayoutVars>
      </dgm:prSet>
      <dgm:spPr/>
      <dgm:t>
        <a:bodyPr/>
        <a:lstStyle/>
        <a:p>
          <a:endParaRPr lang="fr-FR"/>
        </a:p>
      </dgm:t>
    </dgm:pt>
    <dgm:pt modelId="{008C2FA3-B904-450B-BA43-9E67E0E49E5A}" type="pres">
      <dgm:prSet presAssocID="{77C5ADCB-6E06-4265-A335-1A8E65055D46}" presName="composite" presStyleCnt="0"/>
      <dgm:spPr/>
      <dgm:t>
        <a:bodyPr/>
        <a:lstStyle/>
        <a:p>
          <a:endParaRPr lang="fr-FR"/>
        </a:p>
      </dgm:t>
    </dgm:pt>
    <dgm:pt modelId="{55F02359-BB33-47FC-AB98-96DF18B65B20}" type="pres">
      <dgm:prSet presAssocID="{77C5ADCB-6E06-4265-A335-1A8E65055D46}" presName="parentText" presStyleLbl="alignNode1" presStyleIdx="0" presStyleCnt="2">
        <dgm:presLayoutVars>
          <dgm:chMax val="1"/>
          <dgm:bulletEnabled val="1"/>
        </dgm:presLayoutVars>
      </dgm:prSet>
      <dgm:spPr/>
      <dgm:t>
        <a:bodyPr/>
        <a:lstStyle/>
        <a:p>
          <a:endParaRPr lang="fr-FR"/>
        </a:p>
      </dgm:t>
    </dgm:pt>
    <dgm:pt modelId="{DEB6A76A-BACD-4630-85B1-5BB41BAD770F}" type="pres">
      <dgm:prSet presAssocID="{77C5ADCB-6E06-4265-A335-1A8E65055D46}" presName="descendantText" presStyleLbl="alignAcc1" presStyleIdx="0" presStyleCnt="2" custScaleY="124102">
        <dgm:presLayoutVars>
          <dgm:bulletEnabled val="1"/>
        </dgm:presLayoutVars>
      </dgm:prSet>
      <dgm:spPr/>
      <dgm:t>
        <a:bodyPr/>
        <a:lstStyle/>
        <a:p>
          <a:endParaRPr lang="fr-FR"/>
        </a:p>
      </dgm:t>
    </dgm:pt>
    <dgm:pt modelId="{567475F8-FA4E-4264-AD1C-5EF3A6712514}" type="pres">
      <dgm:prSet presAssocID="{599BCF55-A0A2-462B-8DED-C1808940FD2E}" presName="sp" presStyleCnt="0"/>
      <dgm:spPr/>
      <dgm:t>
        <a:bodyPr/>
        <a:lstStyle/>
        <a:p>
          <a:endParaRPr lang="fr-FR"/>
        </a:p>
      </dgm:t>
    </dgm:pt>
    <dgm:pt modelId="{30EE1B77-6DEA-4287-99D1-9F2CC6F95177}" type="pres">
      <dgm:prSet presAssocID="{FD0504FE-27A5-44F7-BB51-2F9E3017BFD8}" presName="composite" presStyleCnt="0"/>
      <dgm:spPr/>
      <dgm:t>
        <a:bodyPr/>
        <a:lstStyle/>
        <a:p>
          <a:endParaRPr lang="fr-FR"/>
        </a:p>
      </dgm:t>
    </dgm:pt>
    <dgm:pt modelId="{D6360005-1E37-4240-BCC0-F19711680C07}" type="pres">
      <dgm:prSet presAssocID="{FD0504FE-27A5-44F7-BB51-2F9E3017BFD8}" presName="parentText" presStyleLbl="alignNode1" presStyleIdx="1" presStyleCnt="2">
        <dgm:presLayoutVars>
          <dgm:chMax val="1"/>
          <dgm:bulletEnabled val="1"/>
        </dgm:presLayoutVars>
      </dgm:prSet>
      <dgm:spPr/>
      <dgm:t>
        <a:bodyPr/>
        <a:lstStyle/>
        <a:p>
          <a:endParaRPr lang="fr-FR"/>
        </a:p>
      </dgm:t>
    </dgm:pt>
    <dgm:pt modelId="{E39AA992-360E-46BF-8650-4F5FA64D2820}" type="pres">
      <dgm:prSet presAssocID="{FD0504FE-27A5-44F7-BB51-2F9E3017BFD8}" presName="descendantText" presStyleLbl="alignAcc1" presStyleIdx="1" presStyleCnt="2">
        <dgm:presLayoutVars>
          <dgm:bulletEnabled val="1"/>
        </dgm:presLayoutVars>
      </dgm:prSet>
      <dgm:spPr/>
      <dgm:t>
        <a:bodyPr/>
        <a:lstStyle/>
        <a:p>
          <a:endParaRPr lang="fr-FR"/>
        </a:p>
      </dgm:t>
    </dgm:pt>
  </dgm:ptLst>
  <dgm:cxnLst>
    <dgm:cxn modelId="{ECF28E74-9B0A-4DBB-A9DB-36566E863824}" srcId="{77C5ADCB-6E06-4265-A335-1A8E65055D46}" destId="{3E5CB4DC-9C03-401F-A0AA-0FC1EBB1046E}" srcOrd="0" destOrd="0" parTransId="{637B6BB5-D665-46F1-AA45-2CFEB0D49E32}" sibTransId="{94D5ABC1-C2E6-4841-925D-14F4E90DC4ED}"/>
    <dgm:cxn modelId="{FFF17D65-DCEC-4EC9-A032-D144EAD98DFA}" type="presOf" srcId="{ECA0936D-D88F-48F1-8226-EA72C96A5829}" destId="{83AB6EC4-02F2-42D9-BFF9-293DABCE7A9E}" srcOrd="0" destOrd="0" presId="urn:microsoft.com/office/officeart/2005/8/layout/chevron2"/>
    <dgm:cxn modelId="{0AF803EB-5703-4C43-B6FC-E18FD799FB5B}" srcId="{FD0504FE-27A5-44F7-BB51-2F9E3017BFD8}" destId="{F7B2A480-2796-4FCD-87E4-44FD7EAB1F24}" srcOrd="0" destOrd="0" parTransId="{3EEEA623-1979-4549-B650-B256A3914ABF}" sibTransId="{BC3D6145-8C5D-4D7C-B9B0-B20B9328741F}"/>
    <dgm:cxn modelId="{938AEC77-8E92-4675-90FD-F528DF7903A6}" type="presOf" srcId="{FD0504FE-27A5-44F7-BB51-2F9E3017BFD8}" destId="{D6360005-1E37-4240-BCC0-F19711680C07}" srcOrd="0" destOrd="0" presId="urn:microsoft.com/office/officeart/2005/8/layout/chevron2"/>
    <dgm:cxn modelId="{E37778B4-64E6-46BC-8755-712C3EB387BD}" srcId="{ECA0936D-D88F-48F1-8226-EA72C96A5829}" destId="{FD0504FE-27A5-44F7-BB51-2F9E3017BFD8}" srcOrd="1" destOrd="0" parTransId="{E3023D30-D5F8-4A3C-8E0D-1ADA89AB1724}" sibTransId="{8CB51918-F7A6-4B65-8607-9464376500A8}"/>
    <dgm:cxn modelId="{317BC7E8-81CD-427E-B288-0660A66E57EF}" type="presOf" srcId="{77C5ADCB-6E06-4265-A335-1A8E65055D46}" destId="{55F02359-BB33-47FC-AB98-96DF18B65B20}" srcOrd="0" destOrd="0" presId="urn:microsoft.com/office/officeart/2005/8/layout/chevron2"/>
    <dgm:cxn modelId="{6721A4DA-52E5-465E-A771-A769D1AA9AEE}" type="presOf" srcId="{3E5CB4DC-9C03-401F-A0AA-0FC1EBB1046E}" destId="{DEB6A76A-BACD-4630-85B1-5BB41BAD770F}" srcOrd="0" destOrd="0" presId="urn:microsoft.com/office/officeart/2005/8/layout/chevron2"/>
    <dgm:cxn modelId="{5C06003B-1353-4073-9443-4753DC658E18}" type="presOf" srcId="{F7B2A480-2796-4FCD-87E4-44FD7EAB1F24}" destId="{E39AA992-360E-46BF-8650-4F5FA64D2820}" srcOrd="0" destOrd="0" presId="urn:microsoft.com/office/officeart/2005/8/layout/chevron2"/>
    <dgm:cxn modelId="{48046458-F442-448D-9535-85E5EF4EB400}" srcId="{ECA0936D-D88F-48F1-8226-EA72C96A5829}" destId="{77C5ADCB-6E06-4265-A335-1A8E65055D46}" srcOrd="0" destOrd="0" parTransId="{35D2E326-EAC9-4579-9704-F843433F32FC}" sibTransId="{599BCF55-A0A2-462B-8DED-C1808940FD2E}"/>
    <dgm:cxn modelId="{7BAB2EFD-AC3B-434C-8754-20C7D5693C7B}" type="presParOf" srcId="{83AB6EC4-02F2-42D9-BFF9-293DABCE7A9E}" destId="{008C2FA3-B904-450B-BA43-9E67E0E49E5A}" srcOrd="0" destOrd="0" presId="urn:microsoft.com/office/officeart/2005/8/layout/chevron2"/>
    <dgm:cxn modelId="{3F18ED45-D30E-4427-B269-5181E404AF3B}" type="presParOf" srcId="{008C2FA3-B904-450B-BA43-9E67E0E49E5A}" destId="{55F02359-BB33-47FC-AB98-96DF18B65B20}" srcOrd="0" destOrd="0" presId="urn:microsoft.com/office/officeart/2005/8/layout/chevron2"/>
    <dgm:cxn modelId="{F80D2BA4-517E-41B6-8EC0-627646E91580}" type="presParOf" srcId="{008C2FA3-B904-450B-BA43-9E67E0E49E5A}" destId="{DEB6A76A-BACD-4630-85B1-5BB41BAD770F}" srcOrd="1" destOrd="0" presId="urn:microsoft.com/office/officeart/2005/8/layout/chevron2"/>
    <dgm:cxn modelId="{7F18139B-44C1-4BD7-97DD-2A30B7DF25E6}" type="presParOf" srcId="{83AB6EC4-02F2-42D9-BFF9-293DABCE7A9E}" destId="{567475F8-FA4E-4264-AD1C-5EF3A6712514}" srcOrd="1" destOrd="0" presId="urn:microsoft.com/office/officeart/2005/8/layout/chevron2"/>
    <dgm:cxn modelId="{93E00E1B-1573-4600-8112-F36856F898C6}" type="presParOf" srcId="{83AB6EC4-02F2-42D9-BFF9-293DABCE7A9E}" destId="{30EE1B77-6DEA-4287-99D1-9F2CC6F95177}" srcOrd="2" destOrd="0" presId="urn:microsoft.com/office/officeart/2005/8/layout/chevron2"/>
    <dgm:cxn modelId="{2BDAECE2-35DF-4CE4-B940-704FB53666FC}" type="presParOf" srcId="{30EE1B77-6DEA-4287-99D1-9F2CC6F95177}" destId="{D6360005-1E37-4240-BCC0-F19711680C07}" srcOrd="0" destOrd="0" presId="urn:microsoft.com/office/officeart/2005/8/layout/chevron2"/>
    <dgm:cxn modelId="{CD979322-7868-469C-A1D2-4D847CAF902B}" type="presParOf" srcId="{30EE1B77-6DEA-4287-99D1-9F2CC6F95177}" destId="{E39AA992-360E-46BF-8650-4F5FA64D2820}" srcOrd="1" destOrd="0" presId="urn:microsoft.com/office/officeart/2005/8/layout/chevron2"/>
  </dgm:cxnLst>
  <dgm:bg/>
  <dgm:whole>
    <a:ln w="28575">
      <a:noFill/>
    </a:ln>
  </dgm:whole>
</dgm:dataModel>
</file>

<file path=ppt/diagrams/data3.xml><?xml version="1.0" encoding="utf-8"?>
<dgm:dataModel xmlns:dgm="http://schemas.openxmlformats.org/drawingml/2006/diagram" xmlns:a="http://schemas.openxmlformats.org/drawingml/2006/main">
  <dgm:ptLst>
    <dgm:pt modelId="{ECA0936D-D88F-48F1-8226-EA72C96A5829}" type="doc">
      <dgm:prSet loTypeId="urn:microsoft.com/office/officeart/2005/8/layout/chevron2" loCatId="process" qsTypeId="urn:microsoft.com/office/officeart/2005/8/quickstyle/3d1" qsCatId="3D" csTypeId="urn:microsoft.com/office/officeart/2005/8/colors/colorful3" csCatId="colorful" phldr="1"/>
      <dgm:spPr/>
      <dgm:t>
        <a:bodyPr/>
        <a:lstStyle/>
        <a:p>
          <a:endParaRPr lang="fr-FR"/>
        </a:p>
      </dgm:t>
    </dgm:pt>
    <dgm:pt modelId="{77C5ADCB-6E06-4265-A335-1A8E65055D46}">
      <dgm:prSet phldrT="[Texte]" custT="1"/>
      <dgm:spPr/>
      <dgm:t>
        <a:bodyPr/>
        <a:lstStyle/>
        <a:p>
          <a:pPr algn="ctr" rtl="1"/>
          <a:r>
            <a:rPr lang="ar-DZ" sz="2000" b="1" dirty="0" smtClean="0">
              <a:effectLst>
                <a:outerShdw blurRad="38100" dist="38100" dir="2700000" algn="tl">
                  <a:srgbClr val="000000">
                    <a:alpha val="43137"/>
                  </a:srgbClr>
                </a:outerShdw>
              </a:effectLst>
              <a:latin typeface="Simplified Arabic" pitchFamily="18" charset="-78"/>
              <a:cs typeface="Simplified Arabic" pitchFamily="18" charset="-78"/>
            </a:rPr>
            <a:t>3</a:t>
          </a:r>
          <a:endParaRPr lang="fr-FR" sz="20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5D2E326-EAC9-4579-9704-F843433F32FC}" type="parTrans" cxnId="{48046458-F442-448D-9535-85E5EF4EB400}">
      <dgm:prSet/>
      <dgm:spPr/>
      <dgm:t>
        <a:bodyPr/>
        <a:lstStyle/>
        <a:p>
          <a:pPr algn="just" rtl="1"/>
          <a:endParaRPr lang="fr-FR" sz="2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599BCF55-A0A2-462B-8DED-C1808940FD2E}" type="sibTrans" cxnId="{48046458-F442-448D-9535-85E5EF4EB400}">
      <dgm:prSet/>
      <dgm:spPr/>
      <dgm:t>
        <a:bodyPr/>
        <a:lstStyle/>
        <a:p>
          <a:pPr algn="just" rtl="1"/>
          <a:endParaRPr lang="fr-FR" sz="2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FD0504FE-27A5-44F7-BB51-2F9E3017BFD8}">
      <dgm:prSet phldrT="[Texte]" custT="1"/>
      <dgm:spPr/>
      <dgm:t>
        <a:bodyPr/>
        <a:lstStyle/>
        <a:p>
          <a:pPr algn="ctr" rtl="1"/>
          <a:r>
            <a:rPr lang="ar-DZ" sz="2000" b="1" dirty="0" smtClean="0">
              <a:effectLst>
                <a:outerShdw blurRad="38100" dist="38100" dir="2700000" algn="tl">
                  <a:srgbClr val="000000">
                    <a:alpha val="43137"/>
                  </a:srgbClr>
                </a:outerShdw>
              </a:effectLst>
              <a:latin typeface="Simplified Arabic" pitchFamily="18" charset="-78"/>
              <a:cs typeface="Simplified Arabic" pitchFamily="18" charset="-78"/>
            </a:rPr>
            <a:t>4</a:t>
          </a:r>
          <a:endParaRPr lang="fr-FR" sz="20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E3023D30-D5F8-4A3C-8E0D-1ADA89AB1724}" type="parTrans" cxnId="{E37778B4-64E6-46BC-8755-712C3EB387BD}">
      <dgm:prSet/>
      <dgm:spPr/>
      <dgm:t>
        <a:bodyPr/>
        <a:lstStyle/>
        <a:p>
          <a:pPr algn="just" rtl="1"/>
          <a:endParaRPr lang="fr-FR" sz="2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8CB51918-F7A6-4B65-8607-9464376500A8}" type="sibTrans" cxnId="{E37778B4-64E6-46BC-8755-712C3EB387BD}">
      <dgm:prSet/>
      <dgm:spPr/>
      <dgm:t>
        <a:bodyPr/>
        <a:lstStyle/>
        <a:p>
          <a:pPr algn="just" rtl="1"/>
          <a:endParaRPr lang="fr-FR" sz="2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E5CB4DC-9C03-401F-A0AA-0FC1EBB1046E}">
      <dgm:prSet custT="1"/>
      <dgm:spPr/>
      <dgm:t>
        <a:bodyPr/>
        <a:lstStyle/>
        <a:p>
          <a:pPr algn="just" rtl="1"/>
          <a:r>
            <a:rPr lang="ar-SA" sz="2000" b="1" dirty="0" smtClean="0">
              <a:latin typeface="Simplified Arabic" pitchFamily="18" charset="-78"/>
              <a:cs typeface="Simplified Arabic" pitchFamily="18" charset="-78"/>
            </a:rPr>
            <a:t>ترتكز </a:t>
          </a:r>
          <a:r>
            <a:rPr lang="ar-SA" sz="2000" b="1" dirty="0" err="1" smtClean="0">
              <a:latin typeface="Simplified Arabic" pitchFamily="18" charset="-78"/>
              <a:cs typeface="Simplified Arabic" pitchFamily="18" charset="-78"/>
            </a:rPr>
            <a:t>سوسيولوجيا</a:t>
          </a:r>
          <a:r>
            <a:rPr lang="ar-SA" sz="2000" b="1" dirty="0" smtClean="0">
              <a:latin typeface="Simplified Arabic" pitchFamily="18" charset="-78"/>
              <a:cs typeface="Simplified Arabic" pitchFamily="18" charset="-78"/>
            </a:rPr>
            <a:t> التربية على دراسة المؤسسة التربوية من الداخل والخارج بدراسة مكوناتها وعناصرها ونسقها الوظيفي الكلي؛ برصده مختلف الأنشطة التي تقوم فيها المؤسسة التعليمية (خصائصها، وظائفها، أدوارها المجتمعية، ومدى مساهمتها في فهم المجتمع بتحليله الاجتماعي ثقافيا وسياسيا واقتصاديا وبالتالي حضاريا). بينما ينظر علم اجتماع التربوي إلى العمليات الاجتماعية على أنها مظاهر تربوية نابعة من العمليات التربوية، بينما ينظر إليها علم اجتماع التربية على أنها ظاهرة اجتماعية أو ناتج اجتماعي.</a:t>
          </a:r>
          <a:endParaRPr lang="fr-FR" sz="2000" b="1" dirty="0">
            <a:latin typeface="Simplified Arabic" pitchFamily="18" charset="-78"/>
            <a:cs typeface="Simplified Arabic" pitchFamily="18" charset="-78"/>
          </a:endParaRPr>
        </a:p>
      </dgm:t>
    </dgm:pt>
    <dgm:pt modelId="{637B6BB5-D665-46F1-AA45-2CFEB0D49E32}" type="parTrans" cxnId="{ECF28E74-9B0A-4DBB-A9DB-36566E863824}">
      <dgm:prSet/>
      <dgm:spPr/>
      <dgm:t>
        <a:bodyPr/>
        <a:lstStyle/>
        <a:p>
          <a:pPr algn="just" rtl="1"/>
          <a:endParaRPr lang="fr-FR" sz="2000" b="1">
            <a:latin typeface="Simplified Arabic" pitchFamily="18" charset="-78"/>
            <a:cs typeface="Simplified Arabic" pitchFamily="18" charset="-78"/>
          </a:endParaRPr>
        </a:p>
      </dgm:t>
    </dgm:pt>
    <dgm:pt modelId="{94D5ABC1-C2E6-4841-925D-14F4E90DC4ED}" type="sibTrans" cxnId="{ECF28E74-9B0A-4DBB-A9DB-36566E863824}">
      <dgm:prSet/>
      <dgm:spPr/>
      <dgm:t>
        <a:bodyPr/>
        <a:lstStyle/>
        <a:p>
          <a:pPr algn="just" rtl="1"/>
          <a:endParaRPr lang="fr-FR" sz="2000" b="1">
            <a:latin typeface="Simplified Arabic" pitchFamily="18" charset="-78"/>
            <a:cs typeface="Simplified Arabic" pitchFamily="18" charset="-78"/>
          </a:endParaRPr>
        </a:p>
      </dgm:t>
    </dgm:pt>
    <dgm:pt modelId="{F7B2A480-2796-4FCD-87E4-44FD7EAB1F24}">
      <dgm:prSet custT="1"/>
      <dgm:spPr/>
      <dgm:t>
        <a:bodyPr/>
        <a:lstStyle/>
        <a:p>
          <a:pPr algn="just" rtl="1"/>
          <a:r>
            <a:rPr lang="ar-SA" sz="2000" b="1" dirty="0" smtClean="0">
              <a:latin typeface="Simplified Arabic" pitchFamily="18" charset="-78"/>
              <a:cs typeface="Simplified Arabic" pitchFamily="18" charset="-78"/>
            </a:rPr>
            <a:t>تعد مادة علم اجتماع التربية مادة عمومية والتجريد؛ ببحثه مواضيع تهم المجتمعات البشرية من خلال نتائج الفكر الاجتماعي، بينما تعد مادة علم اجتماع التربوي محددة بمجتمع معين، بتركيزه على قضايا ومشكلات خاصة.</a:t>
          </a:r>
          <a:endParaRPr lang="fr-FR" sz="2000" b="1" dirty="0">
            <a:latin typeface="Simplified Arabic" pitchFamily="18" charset="-78"/>
            <a:cs typeface="Simplified Arabic" pitchFamily="18" charset="-78"/>
          </a:endParaRPr>
        </a:p>
      </dgm:t>
    </dgm:pt>
    <dgm:pt modelId="{3EEEA623-1979-4549-B650-B256A3914ABF}" type="parTrans" cxnId="{0AF803EB-5703-4C43-B6FC-E18FD799FB5B}">
      <dgm:prSet/>
      <dgm:spPr/>
      <dgm:t>
        <a:bodyPr/>
        <a:lstStyle/>
        <a:p>
          <a:pPr algn="just" rtl="1"/>
          <a:endParaRPr lang="fr-FR" sz="2000" b="1">
            <a:latin typeface="Simplified Arabic" pitchFamily="18" charset="-78"/>
            <a:cs typeface="Simplified Arabic" pitchFamily="18" charset="-78"/>
          </a:endParaRPr>
        </a:p>
      </dgm:t>
    </dgm:pt>
    <dgm:pt modelId="{BC3D6145-8C5D-4D7C-B9B0-B20B9328741F}" type="sibTrans" cxnId="{0AF803EB-5703-4C43-B6FC-E18FD799FB5B}">
      <dgm:prSet/>
      <dgm:spPr/>
      <dgm:t>
        <a:bodyPr/>
        <a:lstStyle/>
        <a:p>
          <a:pPr algn="just" rtl="1"/>
          <a:endParaRPr lang="fr-FR" sz="2000" b="1">
            <a:latin typeface="Simplified Arabic" pitchFamily="18" charset="-78"/>
            <a:cs typeface="Simplified Arabic" pitchFamily="18" charset="-78"/>
          </a:endParaRPr>
        </a:p>
      </dgm:t>
    </dgm:pt>
    <dgm:pt modelId="{83AB6EC4-02F2-42D9-BFF9-293DABCE7A9E}" type="pres">
      <dgm:prSet presAssocID="{ECA0936D-D88F-48F1-8226-EA72C96A5829}" presName="linearFlow" presStyleCnt="0">
        <dgm:presLayoutVars>
          <dgm:dir val="rev"/>
          <dgm:animLvl val="lvl"/>
          <dgm:resizeHandles val="exact"/>
        </dgm:presLayoutVars>
      </dgm:prSet>
      <dgm:spPr/>
      <dgm:t>
        <a:bodyPr/>
        <a:lstStyle/>
        <a:p>
          <a:endParaRPr lang="fr-FR"/>
        </a:p>
      </dgm:t>
    </dgm:pt>
    <dgm:pt modelId="{008C2FA3-B904-450B-BA43-9E67E0E49E5A}" type="pres">
      <dgm:prSet presAssocID="{77C5ADCB-6E06-4265-A335-1A8E65055D46}" presName="composite" presStyleCnt="0"/>
      <dgm:spPr/>
      <dgm:t>
        <a:bodyPr/>
        <a:lstStyle/>
        <a:p>
          <a:endParaRPr lang="fr-FR"/>
        </a:p>
      </dgm:t>
    </dgm:pt>
    <dgm:pt modelId="{55F02359-BB33-47FC-AB98-96DF18B65B20}" type="pres">
      <dgm:prSet presAssocID="{77C5ADCB-6E06-4265-A335-1A8E65055D46}" presName="parentText" presStyleLbl="alignNode1" presStyleIdx="0" presStyleCnt="2">
        <dgm:presLayoutVars>
          <dgm:chMax val="1"/>
          <dgm:bulletEnabled val="1"/>
        </dgm:presLayoutVars>
      </dgm:prSet>
      <dgm:spPr/>
      <dgm:t>
        <a:bodyPr/>
        <a:lstStyle/>
        <a:p>
          <a:endParaRPr lang="fr-FR"/>
        </a:p>
      </dgm:t>
    </dgm:pt>
    <dgm:pt modelId="{DEB6A76A-BACD-4630-85B1-5BB41BAD770F}" type="pres">
      <dgm:prSet presAssocID="{77C5ADCB-6E06-4265-A335-1A8E65055D46}" presName="descendantText" presStyleLbl="alignAcc1" presStyleIdx="0" presStyleCnt="2" custScaleY="124102">
        <dgm:presLayoutVars>
          <dgm:bulletEnabled val="1"/>
        </dgm:presLayoutVars>
      </dgm:prSet>
      <dgm:spPr/>
      <dgm:t>
        <a:bodyPr/>
        <a:lstStyle/>
        <a:p>
          <a:endParaRPr lang="fr-FR"/>
        </a:p>
      </dgm:t>
    </dgm:pt>
    <dgm:pt modelId="{567475F8-FA4E-4264-AD1C-5EF3A6712514}" type="pres">
      <dgm:prSet presAssocID="{599BCF55-A0A2-462B-8DED-C1808940FD2E}" presName="sp" presStyleCnt="0"/>
      <dgm:spPr/>
      <dgm:t>
        <a:bodyPr/>
        <a:lstStyle/>
        <a:p>
          <a:endParaRPr lang="fr-FR"/>
        </a:p>
      </dgm:t>
    </dgm:pt>
    <dgm:pt modelId="{30EE1B77-6DEA-4287-99D1-9F2CC6F95177}" type="pres">
      <dgm:prSet presAssocID="{FD0504FE-27A5-44F7-BB51-2F9E3017BFD8}" presName="composite" presStyleCnt="0"/>
      <dgm:spPr/>
      <dgm:t>
        <a:bodyPr/>
        <a:lstStyle/>
        <a:p>
          <a:endParaRPr lang="fr-FR"/>
        </a:p>
      </dgm:t>
    </dgm:pt>
    <dgm:pt modelId="{D6360005-1E37-4240-BCC0-F19711680C07}" type="pres">
      <dgm:prSet presAssocID="{FD0504FE-27A5-44F7-BB51-2F9E3017BFD8}" presName="parentText" presStyleLbl="alignNode1" presStyleIdx="1" presStyleCnt="2">
        <dgm:presLayoutVars>
          <dgm:chMax val="1"/>
          <dgm:bulletEnabled val="1"/>
        </dgm:presLayoutVars>
      </dgm:prSet>
      <dgm:spPr/>
      <dgm:t>
        <a:bodyPr/>
        <a:lstStyle/>
        <a:p>
          <a:endParaRPr lang="fr-FR"/>
        </a:p>
      </dgm:t>
    </dgm:pt>
    <dgm:pt modelId="{E39AA992-360E-46BF-8650-4F5FA64D2820}" type="pres">
      <dgm:prSet presAssocID="{FD0504FE-27A5-44F7-BB51-2F9E3017BFD8}" presName="descendantText" presStyleLbl="alignAcc1" presStyleIdx="1" presStyleCnt="2">
        <dgm:presLayoutVars>
          <dgm:bulletEnabled val="1"/>
        </dgm:presLayoutVars>
      </dgm:prSet>
      <dgm:spPr/>
      <dgm:t>
        <a:bodyPr/>
        <a:lstStyle/>
        <a:p>
          <a:endParaRPr lang="fr-FR"/>
        </a:p>
      </dgm:t>
    </dgm:pt>
  </dgm:ptLst>
  <dgm:cxnLst>
    <dgm:cxn modelId="{5AC0533A-F7B2-4AB2-8FC2-B218ABCDC5A0}" type="presOf" srcId="{F7B2A480-2796-4FCD-87E4-44FD7EAB1F24}" destId="{E39AA992-360E-46BF-8650-4F5FA64D2820}" srcOrd="0" destOrd="0" presId="urn:microsoft.com/office/officeart/2005/8/layout/chevron2"/>
    <dgm:cxn modelId="{ECF28E74-9B0A-4DBB-A9DB-36566E863824}" srcId="{77C5ADCB-6E06-4265-A335-1A8E65055D46}" destId="{3E5CB4DC-9C03-401F-A0AA-0FC1EBB1046E}" srcOrd="0" destOrd="0" parTransId="{637B6BB5-D665-46F1-AA45-2CFEB0D49E32}" sibTransId="{94D5ABC1-C2E6-4841-925D-14F4E90DC4ED}"/>
    <dgm:cxn modelId="{FC33990F-1DFD-430B-B994-DCE51FC2185E}" type="presOf" srcId="{ECA0936D-D88F-48F1-8226-EA72C96A5829}" destId="{83AB6EC4-02F2-42D9-BFF9-293DABCE7A9E}" srcOrd="0" destOrd="0" presId="urn:microsoft.com/office/officeart/2005/8/layout/chevron2"/>
    <dgm:cxn modelId="{0AF803EB-5703-4C43-B6FC-E18FD799FB5B}" srcId="{FD0504FE-27A5-44F7-BB51-2F9E3017BFD8}" destId="{F7B2A480-2796-4FCD-87E4-44FD7EAB1F24}" srcOrd="0" destOrd="0" parTransId="{3EEEA623-1979-4549-B650-B256A3914ABF}" sibTransId="{BC3D6145-8C5D-4D7C-B9B0-B20B9328741F}"/>
    <dgm:cxn modelId="{7C2394A0-02CF-487F-925B-EF8383C31A1E}" type="presOf" srcId="{3E5CB4DC-9C03-401F-A0AA-0FC1EBB1046E}" destId="{DEB6A76A-BACD-4630-85B1-5BB41BAD770F}" srcOrd="0" destOrd="0" presId="urn:microsoft.com/office/officeart/2005/8/layout/chevron2"/>
    <dgm:cxn modelId="{E37778B4-64E6-46BC-8755-712C3EB387BD}" srcId="{ECA0936D-D88F-48F1-8226-EA72C96A5829}" destId="{FD0504FE-27A5-44F7-BB51-2F9E3017BFD8}" srcOrd="1" destOrd="0" parTransId="{E3023D30-D5F8-4A3C-8E0D-1ADA89AB1724}" sibTransId="{8CB51918-F7A6-4B65-8607-9464376500A8}"/>
    <dgm:cxn modelId="{B7D2D727-F283-4CD3-AD6F-C9EF8C5BDA16}" type="presOf" srcId="{77C5ADCB-6E06-4265-A335-1A8E65055D46}" destId="{55F02359-BB33-47FC-AB98-96DF18B65B20}" srcOrd="0" destOrd="0" presId="urn:microsoft.com/office/officeart/2005/8/layout/chevron2"/>
    <dgm:cxn modelId="{3BE8C72C-3BAC-41CF-842E-34A793571778}" type="presOf" srcId="{FD0504FE-27A5-44F7-BB51-2F9E3017BFD8}" destId="{D6360005-1E37-4240-BCC0-F19711680C07}" srcOrd="0" destOrd="0" presId="urn:microsoft.com/office/officeart/2005/8/layout/chevron2"/>
    <dgm:cxn modelId="{48046458-F442-448D-9535-85E5EF4EB400}" srcId="{ECA0936D-D88F-48F1-8226-EA72C96A5829}" destId="{77C5ADCB-6E06-4265-A335-1A8E65055D46}" srcOrd="0" destOrd="0" parTransId="{35D2E326-EAC9-4579-9704-F843433F32FC}" sibTransId="{599BCF55-A0A2-462B-8DED-C1808940FD2E}"/>
    <dgm:cxn modelId="{67F0AC95-E7E6-44FC-B6ED-FF720EE0C52D}" type="presParOf" srcId="{83AB6EC4-02F2-42D9-BFF9-293DABCE7A9E}" destId="{008C2FA3-B904-450B-BA43-9E67E0E49E5A}" srcOrd="0" destOrd="0" presId="urn:microsoft.com/office/officeart/2005/8/layout/chevron2"/>
    <dgm:cxn modelId="{E73767EC-2195-4E86-9193-6CF0E3A7134E}" type="presParOf" srcId="{008C2FA3-B904-450B-BA43-9E67E0E49E5A}" destId="{55F02359-BB33-47FC-AB98-96DF18B65B20}" srcOrd="0" destOrd="0" presId="urn:microsoft.com/office/officeart/2005/8/layout/chevron2"/>
    <dgm:cxn modelId="{5A3C25D8-50F6-43C3-BFFD-B2BDBA2507B4}" type="presParOf" srcId="{008C2FA3-B904-450B-BA43-9E67E0E49E5A}" destId="{DEB6A76A-BACD-4630-85B1-5BB41BAD770F}" srcOrd="1" destOrd="0" presId="urn:microsoft.com/office/officeart/2005/8/layout/chevron2"/>
    <dgm:cxn modelId="{47FB17A7-E777-475F-B1E3-8DBBDE449761}" type="presParOf" srcId="{83AB6EC4-02F2-42D9-BFF9-293DABCE7A9E}" destId="{567475F8-FA4E-4264-AD1C-5EF3A6712514}" srcOrd="1" destOrd="0" presId="urn:microsoft.com/office/officeart/2005/8/layout/chevron2"/>
    <dgm:cxn modelId="{2296C20B-25E8-4552-8579-8FCCFE8A03D5}" type="presParOf" srcId="{83AB6EC4-02F2-42D9-BFF9-293DABCE7A9E}" destId="{30EE1B77-6DEA-4287-99D1-9F2CC6F95177}" srcOrd="2" destOrd="0" presId="urn:microsoft.com/office/officeart/2005/8/layout/chevron2"/>
    <dgm:cxn modelId="{A6761A02-D076-4451-BAD5-06AB9BABAEBC}" type="presParOf" srcId="{30EE1B77-6DEA-4287-99D1-9F2CC6F95177}" destId="{D6360005-1E37-4240-BCC0-F19711680C07}" srcOrd="0" destOrd="0" presId="urn:microsoft.com/office/officeart/2005/8/layout/chevron2"/>
    <dgm:cxn modelId="{A7993573-A287-44D8-8072-3E61EF95CBAD}" type="presParOf" srcId="{30EE1B77-6DEA-4287-99D1-9F2CC6F95177}" destId="{E39AA992-360E-46BF-8650-4F5FA64D2820}" srcOrd="1" destOrd="0" presId="urn:microsoft.com/office/officeart/2005/8/layout/chevron2"/>
  </dgm:cxnLst>
  <dgm:bg/>
  <dgm:whole>
    <a:ln w="28575">
      <a:noFill/>
    </a:ln>
  </dgm:whole>
</dgm:dataModel>
</file>

<file path=ppt/diagrams/data4.xml><?xml version="1.0" encoding="utf-8"?>
<dgm:dataModel xmlns:dgm="http://schemas.openxmlformats.org/drawingml/2006/diagram" xmlns:a="http://schemas.openxmlformats.org/drawingml/2006/main">
  <dgm:ptLst>
    <dgm:pt modelId="{ECA0936D-D88F-48F1-8226-EA72C96A5829}" type="doc">
      <dgm:prSet loTypeId="urn:microsoft.com/office/officeart/2005/8/layout/chevron2" loCatId="process" qsTypeId="urn:microsoft.com/office/officeart/2005/8/quickstyle/3d1" qsCatId="3D" csTypeId="urn:microsoft.com/office/officeart/2005/8/colors/colorful3" csCatId="colorful" phldr="1"/>
      <dgm:spPr/>
      <dgm:t>
        <a:bodyPr/>
        <a:lstStyle/>
        <a:p>
          <a:endParaRPr lang="fr-FR"/>
        </a:p>
      </dgm:t>
    </dgm:pt>
    <dgm:pt modelId="{77C5ADCB-6E06-4265-A335-1A8E65055D46}">
      <dgm:prSet phldrT="[Texte]" custT="1"/>
      <dgm:spPr/>
      <dgm:t>
        <a:bodyPr/>
        <a:lstStyle/>
        <a:p>
          <a:pPr algn="ctr" rtl="1"/>
          <a:r>
            <a:rPr lang="ar-DZ" sz="2400" b="1" dirty="0" smtClean="0">
              <a:effectLst>
                <a:outerShdw blurRad="38100" dist="38100" dir="2700000" algn="tl">
                  <a:srgbClr val="000000">
                    <a:alpha val="43137"/>
                  </a:srgbClr>
                </a:outerShdw>
              </a:effectLst>
              <a:latin typeface="Simplified Arabic" pitchFamily="18" charset="-78"/>
              <a:cs typeface="Simplified Arabic" pitchFamily="18" charset="-78"/>
            </a:rPr>
            <a:t>1</a:t>
          </a:r>
          <a:endParaRPr lang="fr-FR" sz="24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5D2E326-EAC9-4579-9704-F843433F32FC}" type="parTrans" cxnId="{48046458-F442-448D-9535-85E5EF4EB400}">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599BCF55-A0A2-462B-8DED-C1808940FD2E}" type="sibTrans" cxnId="{48046458-F442-448D-9535-85E5EF4EB400}">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FD0504FE-27A5-44F7-BB51-2F9E3017BFD8}">
      <dgm:prSet phldrT="[Texte]" custT="1"/>
      <dgm:spPr/>
      <dgm:t>
        <a:bodyPr/>
        <a:lstStyle/>
        <a:p>
          <a:pPr algn="ctr" rtl="1"/>
          <a:r>
            <a:rPr lang="ar-DZ" sz="2400" b="1" dirty="0" smtClean="0">
              <a:effectLst>
                <a:outerShdw blurRad="38100" dist="38100" dir="2700000" algn="tl">
                  <a:srgbClr val="000000">
                    <a:alpha val="43137"/>
                  </a:srgbClr>
                </a:outerShdw>
              </a:effectLst>
              <a:latin typeface="Simplified Arabic" pitchFamily="18" charset="-78"/>
              <a:cs typeface="Simplified Arabic" pitchFamily="18" charset="-78"/>
            </a:rPr>
            <a:t>2</a:t>
          </a:r>
          <a:endParaRPr lang="fr-FR" sz="24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E3023D30-D5F8-4A3C-8E0D-1ADA89AB1724}" type="parTrans" cxnId="{E37778B4-64E6-46BC-8755-712C3EB387BD}">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8CB51918-F7A6-4B65-8607-9464376500A8}" type="sibTrans" cxnId="{E37778B4-64E6-46BC-8755-712C3EB387BD}">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E955D778-3807-44D8-A8D5-E8565C34E2D4}">
      <dgm:prSet phldrT="[Texte]" custT="1"/>
      <dgm:spPr/>
      <dgm:t>
        <a:bodyPr/>
        <a:lstStyle/>
        <a:p>
          <a:pPr algn="ctr" rtl="1"/>
          <a:r>
            <a:rPr lang="ar-DZ" sz="2400" b="1" dirty="0" smtClean="0">
              <a:effectLst>
                <a:outerShdw blurRad="38100" dist="38100" dir="2700000" algn="tl">
                  <a:srgbClr val="000000">
                    <a:alpha val="43137"/>
                  </a:srgbClr>
                </a:outerShdw>
              </a:effectLst>
              <a:latin typeface="Simplified Arabic" pitchFamily="18" charset="-78"/>
              <a:cs typeface="Simplified Arabic" pitchFamily="18" charset="-78"/>
            </a:rPr>
            <a:t>3</a:t>
          </a:r>
          <a:endParaRPr lang="fr-FR" sz="24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9DFFF12D-1127-47CD-B4F9-DC2ADCE762F2}" type="parTrans" cxnId="{553422BA-BB7D-461D-A50F-449B4841B375}">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8EB76909-8A5B-4BC9-91F1-07BC95C26903}" type="sibTrans" cxnId="{553422BA-BB7D-461D-A50F-449B4841B375}">
      <dgm:prSet/>
      <dgm:spPr/>
      <dgm:t>
        <a:bodyPr/>
        <a:lstStyle/>
        <a:p>
          <a:pPr algn="just" rtl="1"/>
          <a:endParaRPr lang="fr-FR" sz="24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E5CB4DC-9C03-401F-A0AA-0FC1EBB1046E}">
      <dgm:prSet custT="1"/>
      <dgm:spPr/>
      <dgm:t>
        <a:bodyPr/>
        <a:lstStyle/>
        <a:p>
          <a:pPr algn="just" rtl="1"/>
          <a:r>
            <a:rPr lang="ar-SA" sz="2400" dirty="0" smtClean="0">
              <a:latin typeface="Simplified Arabic" pitchFamily="18" charset="-78"/>
              <a:cs typeface="Simplified Arabic" pitchFamily="18" charset="-78"/>
            </a:rPr>
            <a:t>دراسة الظواهر التربوية من حيث طبيعتها وما تتم </a:t>
          </a:r>
          <a:r>
            <a:rPr lang="ar-SA" sz="2400" dirty="0" err="1" smtClean="0">
              <a:latin typeface="Simplified Arabic" pitchFamily="18" charset="-78"/>
              <a:cs typeface="Simplified Arabic" pitchFamily="18" charset="-78"/>
            </a:rPr>
            <a:t>به</a:t>
          </a:r>
          <a:r>
            <a:rPr lang="ar-SA" sz="2400" dirty="0" smtClean="0">
              <a:latin typeface="Simplified Arabic" pitchFamily="18" charset="-78"/>
              <a:cs typeface="Simplified Arabic" pitchFamily="18" charset="-78"/>
            </a:rPr>
            <a:t> من خصائص ؟</a:t>
          </a:r>
          <a:endParaRPr lang="fr-FR" sz="2400" b="1" dirty="0">
            <a:latin typeface="Simplified Arabic" pitchFamily="18" charset="-78"/>
            <a:cs typeface="Simplified Arabic" pitchFamily="18" charset="-78"/>
          </a:endParaRPr>
        </a:p>
      </dgm:t>
    </dgm:pt>
    <dgm:pt modelId="{637B6BB5-D665-46F1-AA45-2CFEB0D49E32}" type="parTrans" cxnId="{ECF28E74-9B0A-4DBB-A9DB-36566E863824}">
      <dgm:prSet/>
      <dgm:spPr/>
      <dgm:t>
        <a:bodyPr/>
        <a:lstStyle/>
        <a:p>
          <a:pPr algn="just" rtl="1"/>
          <a:endParaRPr lang="fr-FR" sz="2400" b="1">
            <a:latin typeface="Simplified Arabic" pitchFamily="18" charset="-78"/>
            <a:cs typeface="Simplified Arabic" pitchFamily="18" charset="-78"/>
          </a:endParaRPr>
        </a:p>
      </dgm:t>
    </dgm:pt>
    <dgm:pt modelId="{94D5ABC1-C2E6-4841-925D-14F4E90DC4ED}" type="sibTrans" cxnId="{ECF28E74-9B0A-4DBB-A9DB-36566E863824}">
      <dgm:prSet/>
      <dgm:spPr/>
      <dgm:t>
        <a:bodyPr/>
        <a:lstStyle/>
        <a:p>
          <a:pPr algn="just" rtl="1"/>
          <a:endParaRPr lang="fr-FR" sz="2400" b="1">
            <a:latin typeface="Simplified Arabic" pitchFamily="18" charset="-78"/>
            <a:cs typeface="Simplified Arabic" pitchFamily="18" charset="-78"/>
          </a:endParaRPr>
        </a:p>
      </dgm:t>
    </dgm:pt>
    <dgm:pt modelId="{F7B2A480-2796-4FCD-87E4-44FD7EAB1F24}">
      <dgm:prSet custT="1"/>
      <dgm:spPr/>
      <dgm:t>
        <a:bodyPr/>
        <a:lstStyle/>
        <a:p>
          <a:pPr algn="just" rtl="1"/>
          <a:r>
            <a:rPr lang="ar-SA" sz="2400" dirty="0" smtClean="0">
              <a:latin typeface="Simplified Arabic" pitchFamily="18" charset="-78"/>
              <a:cs typeface="Simplified Arabic" pitchFamily="18" charset="-78"/>
            </a:rPr>
            <a:t>الكشف عن الخلفيات الفكرية والإيديولوجية للفعل التربوي الممارس بواسطة المؤسسات الاجتماعية إلى الأفراد في الوسط الاجتماعي.</a:t>
          </a:r>
          <a:endParaRPr lang="fr-FR" sz="2400" b="1" dirty="0">
            <a:latin typeface="Simplified Arabic" pitchFamily="18" charset="-78"/>
            <a:cs typeface="Simplified Arabic" pitchFamily="18" charset="-78"/>
          </a:endParaRPr>
        </a:p>
      </dgm:t>
    </dgm:pt>
    <dgm:pt modelId="{3EEEA623-1979-4549-B650-B256A3914ABF}" type="parTrans" cxnId="{0AF803EB-5703-4C43-B6FC-E18FD799FB5B}">
      <dgm:prSet/>
      <dgm:spPr/>
      <dgm:t>
        <a:bodyPr/>
        <a:lstStyle/>
        <a:p>
          <a:pPr algn="just" rtl="1"/>
          <a:endParaRPr lang="fr-FR" sz="2400" b="1">
            <a:latin typeface="Simplified Arabic" pitchFamily="18" charset="-78"/>
            <a:cs typeface="Simplified Arabic" pitchFamily="18" charset="-78"/>
          </a:endParaRPr>
        </a:p>
      </dgm:t>
    </dgm:pt>
    <dgm:pt modelId="{BC3D6145-8C5D-4D7C-B9B0-B20B9328741F}" type="sibTrans" cxnId="{0AF803EB-5703-4C43-B6FC-E18FD799FB5B}">
      <dgm:prSet/>
      <dgm:spPr/>
      <dgm:t>
        <a:bodyPr/>
        <a:lstStyle/>
        <a:p>
          <a:pPr algn="just" rtl="1"/>
          <a:endParaRPr lang="fr-FR" sz="2400" b="1">
            <a:latin typeface="Simplified Arabic" pitchFamily="18" charset="-78"/>
            <a:cs typeface="Simplified Arabic" pitchFamily="18" charset="-78"/>
          </a:endParaRPr>
        </a:p>
      </dgm:t>
    </dgm:pt>
    <dgm:pt modelId="{48E4D5F7-EDFD-40DA-AB1D-F2A6CB99E193}">
      <dgm:prSet custT="1"/>
      <dgm:spPr/>
      <dgm:t>
        <a:bodyPr/>
        <a:lstStyle/>
        <a:p>
          <a:pPr algn="just" rtl="1"/>
          <a:r>
            <a:rPr lang="ar-SA" sz="2400" dirty="0" smtClean="0">
              <a:latin typeface="Simplified Arabic" pitchFamily="18" charset="-78"/>
              <a:cs typeface="Simplified Arabic" pitchFamily="18" charset="-78"/>
            </a:rPr>
            <a:t>دراسة وظائف التربية وتأثيرها على المنظومة الاقتصادية والسياسية </a:t>
          </a:r>
          <a:r>
            <a:rPr lang="ar-SA" sz="2400" dirty="0" err="1" smtClean="0">
              <a:latin typeface="Simplified Arabic" pitchFamily="18" charset="-78"/>
              <a:cs typeface="Simplified Arabic" pitchFamily="18" charset="-78"/>
            </a:rPr>
            <a:t>والقيمية</a:t>
          </a:r>
          <a:r>
            <a:rPr lang="ar-SA" sz="2400" dirty="0" smtClean="0">
              <a:latin typeface="Simplified Arabic" pitchFamily="18" charset="-78"/>
              <a:cs typeface="Simplified Arabic" pitchFamily="18" charset="-78"/>
            </a:rPr>
            <a:t>. </a:t>
          </a:r>
          <a:endParaRPr lang="fr-FR" sz="2400" b="1" dirty="0">
            <a:latin typeface="Simplified Arabic" pitchFamily="18" charset="-78"/>
            <a:cs typeface="Simplified Arabic" pitchFamily="18" charset="-78"/>
          </a:endParaRPr>
        </a:p>
      </dgm:t>
    </dgm:pt>
    <dgm:pt modelId="{D2590632-917C-4610-AD2F-C3A7BD191D7C}" type="parTrans" cxnId="{98A80788-C322-463A-AB67-38BF4F1AD244}">
      <dgm:prSet/>
      <dgm:spPr/>
      <dgm:t>
        <a:bodyPr/>
        <a:lstStyle/>
        <a:p>
          <a:pPr algn="just" rtl="1"/>
          <a:endParaRPr lang="fr-FR" sz="2400" b="1">
            <a:latin typeface="Simplified Arabic" pitchFamily="18" charset="-78"/>
            <a:cs typeface="Simplified Arabic" pitchFamily="18" charset="-78"/>
          </a:endParaRPr>
        </a:p>
      </dgm:t>
    </dgm:pt>
    <dgm:pt modelId="{F3EA2371-0AA9-47A3-B52B-80E515382CC7}" type="sibTrans" cxnId="{98A80788-C322-463A-AB67-38BF4F1AD244}">
      <dgm:prSet/>
      <dgm:spPr/>
      <dgm:t>
        <a:bodyPr/>
        <a:lstStyle/>
        <a:p>
          <a:pPr algn="just" rtl="1"/>
          <a:endParaRPr lang="fr-FR" sz="2400" b="1">
            <a:latin typeface="Simplified Arabic" pitchFamily="18" charset="-78"/>
            <a:cs typeface="Simplified Arabic" pitchFamily="18" charset="-78"/>
          </a:endParaRPr>
        </a:p>
      </dgm:t>
    </dgm:pt>
    <dgm:pt modelId="{54F75DAA-F33A-4F6D-A1A7-A4C129660C50}">
      <dgm:prSet custT="1"/>
      <dgm:spPr/>
      <dgm:t>
        <a:bodyPr/>
        <a:lstStyle/>
        <a:p>
          <a:r>
            <a:rPr lang="ar-DZ" sz="2400" b="1" dirty="0" smtClean="0">
              <a:latin typeface="Times New Roman" pitchFamily="18" charset="0"/>
              <a:cs typeface="Times New Roman" pitchFamily="18" charset="0"/>
            </a:rPr>
            <a:t>4</a:t>
          </a:r>
          <a:endParaRPr lang="fr-FR" sz="2400" b="1" dirty="0">
            <a:latin typeface="Times New Roman" pitchFamily="18" charset="0"/>
            <a:cs typeface="Times New Roman" pitchFamily="18" charset="0"/>
          </a:endParaRPr>
        </a:p>
      </dgm:t>
    </dgm:pt>
    <dgm:pt modelId="{28268FD3-5066-49AF-8BA1-226DC9FE969F}" type="parTrans" cxnId="{6454E1E7-DAEF-4BD7-989D-AE9223939587}">
      <dgm:prSet/>
      <dgm:spPr/>
      <dgm:t>
        <a:bodyPr/>
        <a:lstStyle/>
        <a:p>
          <a:endParaRPr lang="fr-FR" sz="2400"/>
        </a:p>
      </dgm:t>
    </dgm:pt>
    <dgm:pt modelId="{D0FE1FA2-F810-40D4-97DB-C072BDCD3841}" type="sibTrans" cxnId="{6454E1E7-DAEF-4BD7-989D-AE9223939587}">
      <dgm:prSet/>
      <dgm:spPr/>
      <dgm:t>
        <a:bodyPr/>
        <a:lstStyle/>
        <a:p>
          <a:endParaRPr lang="fr-FR" sz="2400"/>
        </a:p>
      </dgm:t>
    </dgm:pt>
    <dgm:pt modelId="{225AEFAB-8B55-4FE6-B242-0E3C7AD20B86}">
      <dgm:prSet custT="1"/>
      <dgm:spPr/>
      <dgm:t>
        <a:bodyPr/>
        <a:lstStyle/>
        <a:p>
          <a:pPr rtl="1"/>
          <a:r>
            <a:rPr lang="ar-SA" sz="2400" dirty="0" smtClean="0">
              <a:latin typeface="Simplified Arabic" pitchFamily="18" charset="-78"/>
              <a:cs typeface="Simplified Arabic" pitchFamily="18" charset="-78"/>
            </a:rPr>
            <a:t>تحليل المدرسة بصفتها مجتمعا مصغرا يخدم المجتمع الكبير مع تشخيص العلاقات الجدلية القائمة بين هذا المجتمع المصغر والمجتمع المدني بمختلف هياكله الاجتماعية </a:t>
          </a:r>
          <a:r>
            <a:rPr lang="ar-SA" sz="2400" dirty="0" err="1" smtClean="0">
              <a:latin typeface="Simplified Arabic" pitchFamily="18" charset="-78"/>
              <a:cs typeface="Simplified Arabic" pitchFamily="18" charset="-78"/>
            </a:rPr>
            <a:t>والسيوثقافية</a:t>
          </a:r>
          <a:r>
            <a:rPr lang="ar-SA" sz="2400" dirty="0" smtClean="0">
              <a:latin typeface="Simplified Arabic" pitchFamily="18" charset="-78"/>
              <a:cs typeface="Simplified Arabic" pitchFamily="18" charset="-78"/>
            </a:rPr>
            <a:t>.</a:t>
          </a:r>
          <a:endParaRPr lang="fr-FR" sz="2400" dirty="0">
            <a:latin typeface="Simplified Arabic" pitchFamily="18" charset="-78"/>
            <a:cs typeface="Simplified Arabic" pitchFamily="18" charset="-78"/>
          </a:endParaRPr>
        </a:p>
      </dgm:t>
    </dgm:pt>
    <dgm:pt modelId="{5285AA50-50CC-4360-8836-33256FC2BA3F}" type="parTrans" cxnId="{028663BC-8290-4920-83A0-108D9D293B79}">
      <dgm:prSet/>
      <dgm:spPr/>
      <dgm:t>
        <a:bodyPr/>
        <a:lstStyle/>
        <a:p>
          <a:endParaRPr lang="fr-FR" sz="2400"/>
        </a:p>
      </dgm:t>
    </dgm:pt>
    <dgm:pt modelId="{14724A6C-5540-4821-B4C4-15916EAAF83D}" type="sibTrans" cxnId="{028663BC-8290-4920-83A0-108D9D293B79}">
      <dgm:prSet/>
      <dgm:spPr/>
      <dgm:t>
        <a:bodyPr/>
        <a:lstStyle/>
        <a:p>
          <a:endParaRPr lang="fr-FR" sz="2400"/>
        </a:p>
      </dgm:t>
    </dgm:pt>
    <dgm:pt modelId="{83AB6EC4-02F2-42D9-BFF9-293DABCE7A9E}" type="pres">
      <dgm:prSet presAssocID="{ECA0936D-D88F-48F1-8226-EA72C96A5829}" presName="linearFlow" presStyleCnt="0">
        <dgm:presLayoutVars>
          <dgm:dir val="rev"/>
          <dgm:animLvl val="lvl"/>
          <dgm:resizeHandles val="exact"/>
        </dgm:presLayoutVars>
      </dgm:prSet>
      <dgm:spPr/>
      <dgm:t>
        <a:bodyPr/>
        <a:lstStyle/>
        <a:p>
          <a:endParaRPr lang="fr-FR"/>
        </a:p>
      </dgm:t>
    </dgm:pt>
    <dgm:pt modelId="{008C2FA3-B904-450B-BA43-9E67E0E49E5A}" type="pres">
      <dgm:prSet presAssocID="{77C5ADCB-6E06-4265-A335-1A8E65055D46}" presName="composite" presStyleCnt="0"/>
      <dgm:spPr/>
      <dgm:t>
        <a:bodyPr/>
        <a:lstStyle/>
        <a:p>
          <a:endParaRPr lang="fr-FR"/>
        </a:p>
      </dgm:t>
    </dgm:pt>
    <dgm:pt modelId="{55F02359-BB33-47FC-AB98-96DF18B65B20}" type="pres">
      <dgm:prSet presAssocID="{77C5ADCB-6E06-4265-A335-1A8E65055D46}" presName="parentText" presStyleLbl="alignNode1" presStyleIdx="0" presStyleCnt="4">
        <dgm:presLayoutVars>
          <dgm:chMax val="1"/>
          <dgm:bulletEnabled val="1"/>
        </dgm:presLayoutVars>
      </dgm:prSet>
      <dgm:spPr/>
      <dgm:t>
        <a:bodyPr/>
        <a:lstStyle/>
        <a:p>
          <a:endParaRPr lang="fr-FR"/>
        </a:p>
      </dgm:t>
    </dgm:pt>
    <dgm:pt modelId="{DEB6A76A-BACD-4630-85B1-5BB41BAD770F}" type="pres">
      <dgm:prSet presAssocID="{77C5ADCB-6E06-4265-A335-1A8E65055D46}" presName="descendantText" presStyleLbl="alignAcc1" presStyleIdx="0" presStyleCnt="4">
        <dgm:presLayoutVars>
          <dgm:bulletEnabled val="1"/>
        </dgm:presLayoutVars>
      </dgm:prSet>
      <dgm:spPr/>
      <dgm:t>
        <a:bodyPr/>
        <a:lstStyle/>
        <a:p>
          <a:endParaRPr lang="fr-FR"/>
        </a:p>
      </dgm:t>
    </dgm:pt>
    <dgm:pt modelId="{567475F8-FA4E-4264-AD1C-5EF3A6712514}" type="pres">
      <dgm:prSet presAssocID="{599BCF55-A0A2-462B-8DED-C1808940FD2E}" presName="sp" presStyleCnt="0"/>
      <dgm:spPr/>
      <dgm:t>
        <a:bodyPr/>
        <a:lstStyle/>
        <a:p>
          <a:endParaRPr lang="fr-FR"/>
        </a:p>
      </dgm:t>
    </dgm:pt>
    <dgm:pt modelId="{30EE1B77-6DEA-4287-99D1-9F2CC6F95177}" type="pres">
      <dgm:prSet presAssocID="{FD0504FE-27A5-44F7-BB51-2F9E3017BFD8}" presName="composite" presStyleCnt="0"/>
      <dgm:spPr/>
      <dgm:t>
        <a:bodyPr/>
        <a:lstStyle/>
        <a:p>
          <a:endParaRPr lang="fr-FR"/>
        </a:p>
      </dgm:t>
    </dgm:pt>
    <dgm:pt modelId="{D6360005-1E37-4240-BCC0-F19711680C07}" type="pres">
      <dgm:prSet presAssocID="{FD0504FE-27A5-44F7-BB51-2F9E3017BFD8}" presName="parentText" presStyleLbl="alignNode1" presStyleIdx="1" presStyleCnt="4">
        <dgm:presLayoutVars>
          <dgm:chMax val="1"/>
          <dgm:bulletEnabled val="1"/>
        </dgm:presLayoutVars>
      </dgm:prSet>
      <dgm:spPr/>
      <dgm:t>
        <a:bodyPr/>
        <a:lstStyle/>
        <a:p>
          <a:endParaRPr lang="fr-FR"/>
        </a:p>
      </dgm:t>
    </dgm:pt>
    <dgm:pt modelId="{E39AA992-360E-46BF-8650-4F5FA64D2820}" type="pres">
      <dgm:prSet presAssocID="{FD0504FE-27A5-44F7-BB51-2F9E3017BFD8}" presName="descendantText" presStyleLbl="alignAcc1" presStyleIdx="1" presStyleCnt="4">
        <dgm:presLayoutVars>
          <dgm:bulletEnabled val="1"/>
        </dgm:presLayoutVars>
      </dgm:prSet>
      <dgm:spPr/>
      <dgm:t>
        <a:bodyPr/>
        <a:lstStyle/>
        <a:p>
          <a:endParaRPr lang="fr-FR"/>
        </a:p>
      </dgm:t>
    </dgm:pt>
    <dgm:pt modelId="{14293211-3A15-48BF-BA7C-D347E74936C9}" type="pres">
      <dgm:prSet presAssocID="{8CB51918-F7A6-4B65-8607-9464376500A8}" presName="sp" presStyleCnt="0"/>
      <dgm:spPr/>
      <dgm:t>
        <a:bodyPr/>
        <a:lstStyle/>
        <a:p>
          <a:endParaRPr lang="fr-FR"/>
        </a:p>
      </dgm:t>
    </dgm:pt>
    <dgm:pt modelId="{81D27723-43FF-4797-B354-D9DD62E219CB}" type="pres">
      <dgm:prSet presAssocID="{E955D778-3807-44D8-A8D5-E8565C34E2D4}" presName="composite" presStyleCnt="0"/>
      <dgm:spPr/>
      <dgm:t>
        <a:bodyPr/>
        <a:lstStyle/>
        <a:p>
          <a:endParaRPr lang="fr-FR"/>
        </a:p>
      </dgm:t>
    </dgm:pt>
    <dgm:pt modelId="{6ACF0393-EB3F-4C79-8A5A-4776EA9DF930}" type="pres">
      <dgm:prSet presAssocID="{E955D778-3807-44D8-A8D5-E8565C34E2D4}" presName="parentText" presStyleLbl="alignNode1" presStyleIdx="2" presStyleCnt="4">
        <dgm:presLayoutVars>
          <dgm:chMax val="1"/>
          <dgm:bulletEnabled val="1"/>
        </dgm:presLayoutVars>
      </dgm:prSet>
      <dgm:spPr/>
      <dgm:t>
        <a:bodyPr/>
        <a:lstStyle/>
        <a:p>
          <a:endParaRPr lang="fr-FR"/>
        </a:p>
      </dgm:t>
    </dgm:pt>
    <dgm:pt modelId="{62D9DEF4-0139-46E7-AAF4-536BFC4A846A}" type="pres">
      <dgm:prSet presAssocID="{E955D778-3807-44D8-A8D5-E8565C34E2D4}" presName="descendantText" presStyleLbl="alignAcc1" presStyleIdx="2" presStyleCnt="4">
        <dgm:presLayoutVars>
          <dgm:bulletEnabled val="1"/>
        </dgm:presLayoutVars>
      </dgm:prSet>
      <dgm:spPr/>
      <dgm:t>
        <a:bodyPr/>
        <a:lstStyle/>
        <a:p>
          <a:endParaRPr lang="fr-FR"/>
        </a:p>
      </dgm:t>
    </dgm:pt>
    <dgm:pt modelId="{9D9574DA-C0A9-414E-8F1C-10A8300497D1}" type="pres">
      <dgm:prSet presAssocID="{8EB76909-8A5B-4BC9-91F1-07BC95C26903}" presName="sp" presStyleCnt="0"/>
      <dgm:spPr/>
    </dgm:pt>
    <dgm:pt modelId="{585EEF43-E540-4DFE-AAC7-68D393269CD1}" type="pres">
      <dgm:prSet presAssocID="{54F75DAA-F33A-4F6D-A1A7-A4C129660C50}" presName="composite" presStyleCnt="0"/>
      <dgm:spPr/>
    </dgm:pt>
    <dgm:pt modelId="{F54EE66D-ADF5-4757-81DC-5D7B842943F3}" type="pres">
      <dgm:prSet presAssocID="{54F75DAA-F33A-4F6D-A1A7-A4C129660C50}" presName="parentText" presStyleLbl="alignNode1" presStyleIdx="3" presStyleCnt="4">
        <dgm:presLayoutVars>
          <dgm:chMax val="1"/>
          <dgm:bulletEnabled val="1"/>
        </dgm:presLayoutVars>
      </dgm:prSet>
      <dgm:spPr/>
      <dgm:t>
        <a:bodyPr/>
        <a:lstStyle/>
        <a:p>
          <a:endParaRPr lang="fr-FR"/>
        </a:p>
      </dgm:t>
    </dgm:pt>
    <dgm:pt modelId="{3EB40A8F-D332-4C45-A6A0-4971E0B2D214}" type="pres">
      <dgm:prSet presAssocID="{54F75DAA-F33A-4F6D-A1A7-A4C129660C50}" presName="descendantText" presStyleLbl="alignAcc1" presStyleIdx="3" presStyleCnt="4" custScaleY="143672">
        <dgm:presLayoutVars>
          <dgm:bulletEnabled val="1"/>
        </dgm:presLayoutVars>
      </dgm:prSet>
      <dgm:spPr/>
      <dgm:t>
        <a:bodyPr/>
        <a:lstStyle/>
        <a:p>
          <a:endParaRPr lang="fr-FR"/>
        </a:p>
      </dgm:t>
    </dgm:pt>
  </dgm:ptLst>
  <dgm:cxnLst>
    <dgm:cxn modelId="{CB571DE5-DD34-49C7-8903-3F20D83F68C9}" type="presOf" srcId="{3E5CB4DC-9C03-401F-A0AA-0FC1EBB1046E}" destId="{DEB6A76A-BACD-4630-85B1-5BB41BAD770F}" srcOrd="0" destOrd="0" presId="urn:microsoft.com/office/officeart/2005/8/layout/chevron2"/>
    <dgm:cxn modelId="{98A80788-C322-463A-AB67-38BF4F1AD244}" srcId="{E955D778-3807-44D8-A8D5-E8565C34E2D4}" destId="{48E4D5F7-EDFD-40DA-AB1D-F2A6CB99E193}" srcOrd="0" destOrd="0" parTransId="{D2590632-917C-4610-AD2F-C3A7BD191D7C}" sibTransId="{F3EA2371-0AA9-47A3-B52B-80E515382CC7}"/>
    <dgm:cxn modelId="{5A8BCE1E-1030-4E94-B34E-0EB1D035F277}" type="presOf" srcId="{225AEFAB-8B55-4FE6-B242-0E3C7AD20B86}" destId="{3EB40A8F-D332-4C45-A6A0-4971E0B2D214}" srcOrd="0" destOrd="0" presId="urn:microsoft.com/office/officeart/2005/8/layout/chevron2"/>
    <dgm:cxn modelId="{0AF803EB-5703-4C43-B6FC-E18FD799FB5B}" srcId="{FD0504FE-27A5-44F7-BB51-2F9E3017BFD8}" destId="{F7B2A480-2796-4FCD-87E4-44FD7EAB1F24}" srcOrd="0" destOrd="0" parTransId="{3EEEA623-1979-4549-B650-B256A3914ABF}" sibTransId="{BC3D6145-8C5D-4D7C-B9B0-B20B9328741F}"/>
    <dgm:cxn modelId="{9130BFD1-0789-4671-8172-78B11B3011DD}" type="presOf" srcId="{E955D778-3807-44D8-A8D5-E8565C34E2D4}" destId="{6ACF0393-EB3F-4C79-8A5A-4776EA9DF930}" srcOrd="0" destOrd="0" presId="urn:microsoft.com/office/officeart/2005/8/layout/chevron2"/>
    <dgm:cxn modelId="{028663BC-8290-4920-83A0-108D9D293B79}" srcId="{54F75DAA-F33A-4F6D-A1A7-A4C129660C50}" destId="{225AEFAB-8B55-4FE6-B242-0E3C7AD20B86}" srcOrd="0" destOrd="0" parTransId="{5285AA50-50CC-4360-8836-33256FC2BA3F}" sibTransId="{14724A6C-5540-4821-B4C4-15916EAAF83D}"/>
    <dgm:cxn modelId="{CE8537D4-9F99-4BEF-8809-5A7C57A6DF80}" type="presOf" srcId="{F7B2A480-2796-4FCD-87E4-44FD7EAB1F24}" destId="{E39AA992-360E-46BF-8650-4F5FA64D2820}" srcOrd="0" destOrd="0" presId="urn:microsoft.com/office/officeart/2005/8/layout/chevron2"/>
    <dgm:cxn modelId="{020679B7-F40A-4FA6-9AF6-1C6E5317F7D4}" type="presOf" srcId="{48E4D5F7-EDFD-40DA-AB1D-F2A6CB99E193}" destId="{62D9DEF4-0139-46E7-AAF4-536BFC4A846A}" srcOrd="0" destOrd="0" presId="urn:microsoft.com/office/officeart/2005/8/layout/chevron2"/>
    <dgm:cxn modelId="{48046458-F442-448D-9535-85E5EF4EB400}" srcId="{ECA0936D-D88F-48F1-8226-EA72C96A5829}" destId="{77C5ADCB-6E06-4265-A335-1A8E65055D46}" srcOrd="0" destOrd="0" parTransId="{35D2E326-EAC9-4579-9704-F843433F32FC}" sibTransId="{599BCF55-A0A2-462B-8DED-C1808940FD2E}"/>
    <dgm:cxn modelId="{523D69A5-E1F0-4A94-8858-FF24FE48A312}" type="presOf" srcId="{ECA0936D-D88F-48F1-8226-EA72C96A5829}" destId="{83AB6EC4-02F2-42D9-BFF9-293DABCE7A9E}" srcOrd="0" destOrd="0" presId="urn:microsoft.com/office/officeart/2005/8/layout/chevron2"/>
    <dgm:cxn modelId="{6454E1E7-DAEF-4BD7-989D-AE9223939587}" srcId="{ECA0936D-D88F-48F1-8226-EA72C96A5829}" destId="{54F75DAA-F33A-4F6D-A1A7-A4C129660C50}" srcOrd="3" destOrd="0" parTransId="{28268FD3-5066-49AF-8BA1-226DC9FE969F}" sibTransId="{D0FE1FA2-F810-40D4-97DB-C072BDCD3841}"/>
    <dgm:cxn modelId="{E37778B4-64E6-46BC-8755-712C3EB387BD}" srcId="{ECA0936D-D88F-48F1-8226-EA72C96A5829}" destId="{FD0504FE-27A5-44F7-BB51-2F9E3017BFD8}" srcOrd="1" destOrd="0" parTransId="{E3023D30-D5F8-4A3C-8E0D-1ADA89AB1724}" sibTransId="{8CB51918-F7A6-4B65-8607-9464376500A8}"/>
    <dgm:cxn modelId="{1A7EE76F-7092-4DDA-B852-9E9F17499CFF}" type="presOf" srcId="{54F75DAA-F33A-4F6D-A1A7-A4C129660C50}" destId="{F54EE66D-ADF5-4757-81DC-5D7B842943F3}" srcOrd="0" destOrd="0" presId="urn:microsoft.com/office/officeart/2005/8/layout/chevron2"/>
    <dgm:cxn modelId="{F51DE5B6-ACB1-4544-AD3B-E13B19F93819}" type="presOf" srcId="{FD0504FE-27A5-44F7-BB51-2F9E3017BFD8}" destId="{D6360005-1E37-4240-BCC0-F19711680C07}" srcOrd="0" destOrd="0" presId="urn:microsoft.com/office/officeart/2005/8/layout/chevron2"/>
    <dgm:cxn modelId="{ECF28E74-9B0A-4DBB-A9DB-36566E863824}" srcId="{77C5ADCB-6E06-4265-A335-1A8E65055D46}" destId="{3E5CB4DC-9C03-401F-A0AA-0FC1EBB1046E}" srcOrd="0" destOrd="0" parTransId="{637B6BB5-D665-46F1-AA45-2CFEB0D49E32}" sibTransId="{94D5ABC1-C2E6-4841-925D-14F4E90DC4ED}"/>
    <dgm:cxn modelId="{553422BA-BB7D-461D-A50F-449B4841B375}" srcId="{ECA0936D-D88F-48F1-8226-EA72C96A5829}" destId="{E955D778-3807-44D8-A8D5-E8565C34E2D4}" srcOrd="2" destOrd="0" parTransId="{9DFFF12D-1127-47CD-B4F9-DC2ADCE762F2}" sibTransId="{8EB76909-8A5B-4BC9-91F1-07BC95C26903}"/>
    <dgm:cxn modelId="{752C4744-C9EE-4A19-9309-FFD27B998413}" type="presOf" srcId="{77C5ADCB-6E06-4265-A335-1A8E65055D46}" destId="{55F02359-BB33-47FC-AB98-96DF18B65B20}" srcOrd="0" destOrd="0" presId="urn:microsoft.com/office/officeart/2005/8/layout/chevron2"/>
    <dgm:cxn modelId="{99512F57-EB36-4AE7-88D7-C68DDD312068}" type="presParOf" srcId="{83AB6EC4-02F2-42D9-BFF9-293DABCE7A9E}" destId="{008C2FA3-B904-450B-BA43-9E67E0E49E5A}" srcOrd="0" destOrd="0" presId="urn:microsoft.com/office/officeart/2005/8/layout/chevron2"/>
    <dgm:cxn modelId="{F5D86F71-AB72-4FC6-848B-3D722A5B9C8C}" type="presParOf" srcId="{008C2FA3-B904-450B-BA43-9E67E0E49E5A}" destId="{55F02359-BB33-47FC-AB98-96DF18B65B20}" srcOrd="0" destOrd="0" presId="urn:microsoft.com/office/officeart/2005/8/layout/chevron2"/>
    <dgm:cxn modelId="{573840D7-EDE8-42AE-8541-4D3821814860}" type="presParOf" srcId="{008C2FA3-B904-450B-BA43-9E67E0E49E5A}" destId="{DEB6A76A-BACD-4630-85B1-5BB41BAD770F}" srcOrd="1" destOrd="0" presId="urn:microsoft.com/office/officeart/2005/8/layout/chevron2"/>
    <dgm:cxn modelId="{F439D8E8-82B3-40F6-986D-509DF0537E7B}" type="presParOf" srcId="{83AB6EC4-02F2-42D9-BFF9-293DABCE7A9E}" destId="{567475F8-FA4E-4264-AD1C-5EF3A6712514}" srcOrd="1" destOrd="0" presId="urn:microsoft.com/office/officeart/2005/8/layout/chevron2"/>
    <dgm:cxn modelId="{CA1FD1EC-0130-4106-A2C6-F05637CD7D5B}" type="presParOf" srcId="{83AB6EC4-02F2-42D9-BFF9-293DABCE7A9E}" destId="{30EE1B77-6DEA-4287-99D1-9F2CC6F95177}" srcOrd="2" destOrd="0" presId="urn:microsoft.com/office/officeart/2005/8/layout/chevron2"/>
    <dgm:cxn modelId="{C71BA17F-982A-4667-AF59-852DBBFC08D2}" type="presParOf" srcId="{30EE1B77-6DEA-4287-99D1-9F2CC6F95177}" destId="{D6360005-1E37-4240-BCC0-F19711680C07}" srcOrd="0" destOrd="0" presId="urn:microsoft.com/office/officeart/2005/8/layout/chevron2"/>
    <dgm:cxn modelId="{103EEDAB-E84F-4579-9D0A-EED8016744A3}" type="presParOf" srcId="{30EE1B77-6DEA-4287-99D1-9F2CC6F95177}" destId="{E39AA992-360E-46BF-8650-4F5FA64D2820}" srcOrd="1" destOrd="0" presId="urn:microsoft.com/office/officeart/2005/8/layout/chevron2"/>
    <dgm:cxn modelId="{3DC195EE-93A0-4D3B-BDB4-85F906179E08}" type="presParOf" srcId="{83AB6EC4-02F2-42D9-BFF9-293DABCE7A9E}" destId="{14293211-3A15-48BF-BA7C-D347E74936C9}" srcOrd="3" destOrd="0" presId="urn:microsoft.com/office/officeart/2005/8/layout/chevron2"/>
    <dgm:cxn modelId="{62C48615-A8A1-4A61-A20D-ED62B826C57B}" type="presParOf" srcId="{83AB6EC4-02F2-42D9-BFF9-293DABCE7A9E}" destId="{81D27723-43FF-4797-B354-D9DD62E219CB}" srcOrd="4" destOrd="0" presId="urn:microsoft.com/office/officeart/2005/8/layout/chevron2"/>
    <dgm:cxn modelId="{EE667C1C-B0F9-4D50-9810-4FF9A43D5DDB}" type="presParOf" srcId="{81D27723-43FF-4797-B354-D9DD62E219CB}" destId="{6ACF0393-EB3F-4C79-8A5A-4776EA9DF930}" srcOrd="0" destOrd="0" presId="urn:microsoft.com/office/officeart/2005/8/layout/chevron2"/>
    <dgm:cxn modelId="{3D341699-3EF5-43ED-97D6-32036A599FF5}" type="presParOf" srcId="{81D27723-43FF-4797-B354-D9DD62E219CB}" destId="{62D9DEF4-0139-46E7-AAF4-536BFC4A846A}" srcOrd="1" destOrd="0" presId="urn:microsoft.com/office/officeart/2005/8/layout/chevron2"/>
    <dgm:cxn modelId="{F37FBC94-B055-4829-B6F2-7B35ED878705}" type="presParOf" srcId="{83AB6EC4-02F2-42D9-BFF9-293DABCE7A9E}" destId="{9D9574DA-C0A9-414E-8F1C-10A8300497D1}" srcOrd="5" destOrd="0" presId="urn:microsoft.com/office/officeart/2005/8/layout/chevron2"/>
    <dgm:cxn modelId="{AD79CC7E-D22D-46AF-B01C-F36C339E2948}" type="presParOf" srcId="{83AB6EC4-02F2-42D9-BFF9-293DABCE7A9E}" destId="{585EEF43-E540-4DFE-AAC7-68D393269CD1}" srcOrd="6" destOrd="0" presId="urn:microsoft.com/office/officeart/2005/8/layout/chevron2"/>
    <dgm:cxn modelId="{6E679E7C-7C89-4269-8AD9-07B354B75845}" type="presParOf" srcId="{585EEF43-E540-4DFE-AAC7-68D393269CD1}" destId="{F54EE66D-ADF5-4757-81DC-5D7B842943F3}" srcOrd="0" destOrd="0" presId="urn:microsoft.com/office/officeart/2005/8/layout/chevron2"/>
    <dgm:cxn modelId="{251F3019-DEF4-4D2C-B2B7-552F5DE58E46}" type="presParOf" srcId="{585EEF43-E540-4DFE-AAC7-68D393269CD1}" destId="{3EB40A8F-D332-4C45-A6A0-4971E0B2D214}" srcOrd="1" destOrd="0" presId="urn:microsoft.com/office/officeart/2005/8/layout/chevron2"/>
  </dgm:cxnLst>
  <dgm:bg/>
  <dgm:whole>
    <a:ln w="28575">
      <a:noFill/>
    </a:ln>
  </dgm:whole>
</dgm:dataModel>
</file>

<file path=ppt/diagrams/data5.xml><?xml version="1.0" encoding="utf-8"?>
<dgm:dataModel xmlns:dgm="http://schemas.openxmlformats.org/drawingml/2006/diagram" xmlns:a="http://schemas.openxmlformats.org/drawingml/2006/main">
  <dgm:ptLst>
    <dgm:pt modelId="{ECA0936D-D88F-48F1-8226-EA72C96A5829}" type="doc">
      <dgm:prSet loTypeId="urn:microsoft.com/office/officeart/2005/8/layout/chevron2" loCatId="process" qsTypeId="urn:microsoft.com/office/officeart/2005/8/quickstyle/3d1" qsCatId="3D" csTypeId="urn:microsoft.com/office/officeart/2005/8/colors/colorful3" csCatId="colorful" phldr="1"/>
      <dgm:spPr/>
      <dgm:t>
        <a:bodyPr/>
        <a:lstStyle/>
        <a:p>
          <a:endParaRPr lang="fr-FR"/>
        </a:p>
      </dgm:t>
    </dgm:pt>
    <dgm:pt modelId="{77C5ADCB-6E06-4265-A335-1A8E65055D46}">
      <dgm:prSet phldrT="[Texte]" custT="1"/>
      <dgm:spPr/>
      <dgm:t>
        <a:bodyPr/>
        <a:lstStyle/>
        <a:p>
          <a:pPr algn="ctr" rtl="1"/>
          <a:r>
            <a:rPr lang="ar-DZ" sz="2600" b="1" dirty="0" smtClean="0">
              <a:effectLst>
                <a:outerShdw blurRad="38100" dist="38100" dir="2700000" algn="tl">
                  <a:srgbClr val="000000">
                    <a:alpha val="43137"/>
                  </a:srgbClr>
                </a:outerShdw>
              </a:effectLst>
              <a:latin typeface="Simplified Arabic" pitchFamily="18" charset="-78"/>
              <a:cs typeface="Simplified Arabic" pitchFamily="18" charset="-78"/>
            </a:rPr>
            <a:t>5</a:t>
          </a:r>
          <a:endParaRPr lang="fr-FR" sz="26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5D2E326-EAC9-4579-9704-F843433F32FC}" type="parTrans" cxnId="{48046458-F442-448D-9535-85E5EF4EB400}">
      <dgm:prSet/>
      <dgm:spPr/>
      <dgm:t>
        <a:bodyPr/>
        <a:lstStyle/>
        <a:p>
          <a:pPr algn="just" rtl="1"/>
          <a:endParaRPr lang="fr-FR" sz="26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599BCF55-A0A2-462B-8DED-C1808940FD2E}" type="sibTrans" cxnId="{48046458-F442-448D-9535-85E5EF4EB400}">
      <dgm:prSet/>
      <dgm:spPr/>
      <dgm:t>
        <a:bodyPr/>
        <a:lstStyle/>
        <a:p>
          <a:pPr algn="just" rtl="1"/>
          <a:endParaRPr lang="fr-FR" sz="26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FD0504FE-27A5-44F7-BB51-2F9E3017BFD8}">
      <dgm:prSet phldrT="[Texte]" custT="1"/>
      <dgm:spPr/>
      <dgm:t>
        <a:bodyPr/>
        <a:lstStyle/>
        <a:p>
          <a:pPr algn="ctr" rtl="1"/>
          <a:r>
            <a:rPr lang="ar-DZ" sz="2600" b="1" dirty="0" smtClean="0">
              <a:effectLst>
                <a:outerShdw blurRad="38100" dist="38100" dir="2700000" algn="tl">
                  <a:srgbClr val="000000">
                    <a:alpha val="43137"/>
                  </a:srgbClr>
                </a:outerShdw>
              </a:effectLst>
              <a:latin typeface="Simplified Arabic" pitchFamily="18" charset="-78"/>
              <a:cs typeface="Simplified Arabic" pitchFamily="18" charset="-78"/>
            </a:rPr>
            <a:t>6</a:t>
          </a:r>
          <a:endParaRPr lang="fr-FR" sz="26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E3023D30-D5F8-4A3C-8E0D-1ADA89AB1724}" type="parTrans" cxnId="{E37778B4-64E6-46BC-8755-712C3EB387BD}">
      <dgm:prSet/>
      <dgm:spPr/>
      <dgm:t>
        <a:bodyPr/>
        <a:lstStyle/>
        <a:p>
          <a:pPr algn="just" rtl="1"/>
          <a:endParaRPr lang="fr-FR" sz="26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8CB51918-F7A6-4B65-8607-9464376500A8}" type="sibTrans" cxnId="{E37778B4-64E6-46BC-8755-712C3EB387BD}">
      <dgm:prSet/>
      <dgm:spPr/>
      <dgm:t>
        <a:bodyPr/>
        <a:lstStyle/>
        <a:p>
          <a:pPr algn="just" rtl="1"/>
          <a:endParaRPr lang="fr-FR" sz="26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E955D778-3807-44D8-A8D5-E8565C34E2D4}">
      <dgm:prSet phldrT="[Texte]" custT="1"/>
      <dgm:spPr/>
      <dgm:t>
        <a:bodyPr/>
        <a:lstStyle/>
        <a:p>
          <a:pPr algn="ctr" rtl="1"/>
          <a:r>
            <a:rPr lang="ar-DZ" sz="2600" b="1" dirty="0" smtClean="0">
              <a:effectLst>
                <a:outerShdw blurRad="38100" dist="38100" dir="2700000" algn="tl">
                  <a:srgbClr val="000000">
                    <a:alpha val="43137"/>
                  </a:srgbClr>
                </a:outerShdw>
              </a:effectLst>
              <a:latin typeface="Simplified Arabic" pitchFamily="18" charset="-78"/>
              <a:cs typeface="Simplified Arabic" pitchFamily="18" charset="-78"/>
            </a:rPr>
            <a:t>7</a:t>
          </a:r>
          <a:endParaRPr lang="fr-FR" sz="26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9DFFF12D-1127-47CD-B4F9-DC2ADCE762F2}" type="parTrans" cxnId="{553422BA-BB7D-461D-A50F-449B4841B375}">
      <dgm:prSet/>
      <dgm:spPr/>
      <dgm:t>
        <a:bodyPr/>
        <a:lstStyle/>
        <a:p>
          <a:pPr algn="just" rtl="1"/>
          <a:endParaRPr lang="fr-FR" sz="26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8EB76909-8A5B-4BC9-91F1-07BC95C26903}" type="sibTrans" cxnId="{553422BA-BB7D-461D-A50F-449B4841B375}">
      <dgm:prSet/>
      <dgm:spPr/>
      <dgm:t>
        <a:bodyPr/>
        <a:lstStyle/>
        <a:p>
          <a:pPr algn="just" rtl="1"/>
          <a:endParaRPr lang="fr-FR" sz="26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E5CB4DC-9C03-401F-A0AA-0FC1EBB1046E}">
      <dgm:prSet custT="1"/>
      <dgm:spPr/>
      <dgm:t>
        <a:bodyPr/>
        <a:lstStyle/>
        <a:p>
          <a:pPr algn="just" rtl="1"/>
          <a:r>
            <a:rPr lang="ar-SA" sz="2600" dirty="0" smtClean="0">
              <a:latin typeface="Simplified Arabic" pitchFamily="18" charset="-78"/>
              <a:cs typeface="Simplified Arabic" pitchFamily="18" charset="-78"/>
            </a:rPr>
            <a:t>التعرف على الوقائع الثقافية والاجتماعية والشخصية المرتبطة بغيرها من الظواهر الاجتماعية.</a:t>
          </a:r>
          <a:endParaRPr lang="fr-FR" sz="2600" b="1" dirty="0">
            <a:latin typeface="Simplified Arabic" pitchFamily="18" charset="-78"/>
            <a:cs typeface="Simplified Arabic" pitchFamily="18" charset="-78"/>
          </a:endParaRPr>
        </a:p>
      </dgm:t>
    </dgm:pt>
    <dgm:pt modelId="{637B6BB5-D665-46F1-AA45-2CFEB0D49E32}" type="parTrans" cxnId="{ECF28E74-9B0A-4DBB-A9DB-36566E863824}">
      <dgm:prSet/>
      <dgm:spPr/>
      <dgm:t>
        <a:bodyPr/>
        <a:lstStyle/>
        <a:p>
          <a:pPr algn="just" rtl="1"/>
          <a:endParaRPr lang="fr-FR" sz="2600" b="1">
            <a:latin typeface="Simplified Arabic" pitchFamily="18" charset="-78"/>
            <a:cs typeface="Simplified Arabic" pitchFamily="18" charset="-78"/>
          </a:endParaRPr>
        </a:p>
      </dgm:t>
    </dgm:pt>
    <dgm:pt modelId="{94D5ABC1-C2E6-4841-925D-14F4E90DC4ED}" type="sibTrans" cxnId="{ECF28E74-9B0A-4DBB-A9DB-36566E863824}">
      <dgm:prSet/>
      <dgm:spPr/>
      <dgm:t>
        <a:bodyPr/>
        <a:lstStyle/>
        <a:p>
          <a:pPr algn="just" rtl="1"/>
          <a:endParaRPr lang="fr-FR" sz="2600" b="1">
            <a:latin typeface="Simplified Arabic" pitchFamily="18" charset="-78"/>
            <a:cs typeface="Simplified Arabic" pitchFamily="18" charset="-78"/>
          </a:endParaRPr>
        </a:p>
      </dgm:t>
    </dgm:pt>
    <dgm:pt modelId="{F7B2A480-2796-4FCD-87E4-44FD7EAB1F24}">
      <dgm:prSet custT="1"/>
      <dgm:spPr/>
      <dgm:t>
        <a:bodyPr/>
        <a:lstStyle/>
        <a:p>
          <a:pPr algn="just" rtl="1"/>
          <a:r>
            <a:rPr lang="ar-SA" sz="2600" dirty="0" smtClean="0">
              <a:latin typeface="Simplified Arabic" pitchFamily="18" charset="-78"/>
              <a:cs typeface="Simplified Arabic" pitchFamily="18" charset="-78"/>
            </a:rPr>
            <a:t>الكشف عن الأبعاد والوظائف الاجتماعية التي تؤديها الظواهر والنظم التربوية بالنسبة للجوانب الاجتماعية والثقافية في المدرسة.</a:t>
          </a:r>
          <a:endParaRPr lang="fr-FR" sz="2600" b="1" dirty="0">
            <a:latin typeface="Simplified Arabic" pitchFamily="18" charset="-78"/>
            <a:cs typeface="Simplified Arabic" pitchFamily="18" charset="-78"/>
          </a:endParaRPr>
        </a:p>
      </dgm:t>
    </dgm:pt>
    <dgm:pt modelId="{3EEEA623-1979-4549-B650-B256A3914ABF}" type="parTrans" cxnId="{0AF803EB-5703-4C43-B6FC-E18FD799FB5B}">
      <dgm:prSet/>
      <dgm:spPr/>
      <dgm:t>
        <a:bodyPr/>
        <a:lstStyle/>
        <a:p>
          <a:pPr algn="just" rtl="1"/>
          <a:endParaRPr lang="fr-FR" sz="2600" b="1">
            <a:latin typeface="Simplified Arabic" pitchFamily="18" charset="-78"/>
            <a:cs typeface="Simplified Arabic" pitchFamily="18" charset="-78"/>
          </a:endParaRPr>
        </a:p>
      </dgm:t>
    </dgm:pt>
    <dgm:pt modelId="{BC3D6145-8C5D-4D7C-B9B0-B20B9328741F}" type="sibTrans" cxnId="{0AF803EB-5703-4C43-B6FC-E18FD799FB5B}">
      <dgm:prSet/>
      <dgm:spPr/>
      <dgm:t>
        <a:bodyPr/>
        <a:lstStyle/>
        <a:p>
          <a:pPr algn="just" rtl="1"/>
          <a:endParaRPr lang="fr-FR" sz="2600" b="1">
            <a:latin typeface="Simplified Arabic" pitchFamily="18" charset="-78"/>
            <a:cs typeface="Simplified Arabic" pitchFamily="18" charset="-78"/>
          </a:endParaRPr>
        </a:p>
      </dgm:t>
    </dgm:pt>
    <dgm:pt modelId="{48E4D5F7-EDFD-40DA-AB1D-F2A6CB99E193}">
      <dgm:prSet custT="1"/>
      <dgm:spPr/>
      <dgm:t>
        <a:bodyPr/>
        <a:lstStyle/>
        <a:p>
          <a:pPr algn="just" rtl="1"/>
          <a:r>
            <a:rPr lang="ar-SA" sz="2600" dirty="0" smtClean="0">
              <a:latin typeface="Simplified Arabic" pitchFamily="18" charset="-78"/>
              <a:cs typeface="Simplified Arabic" pitchFamily="18" charset="-78"/>
            </a:rPr>
            <a:t>تحديد المضمون الإيديولوجي للتربية وآثاره على العمليات التربوية وتحديد القوانين الاجتماعية العامة التي تحكم الظواهر التربوية وما يزيد </a:t>
          </a:r>
          <a:r>
            <a:rPr lang="ar-SA" sz="2600" dirty="0" err="1" smtClean="0">
              <a:latin typeface="Simplified Arabic" pitchFamily="18" charset="-78"/>
              <a:cs typeface="Simplified Arabic" pitchFamily="18" charset="-78"/>
            </a:rPr>
            <a:t>بها</a:t>
          </a:r>
          <a:r>
            <a:rPr lang="ar-SA" sz="2600" dirty="0" smtClean="0">
              <a:latin typeface="Simplified Arabic" pitchFamily="18" charset="-78"/>
              <a:cs typeface="Simplified Arabic" pitchFamily="18" charset="-78"/>
            </a:rPr>
            <a:t> من وقائع الاجتماعية وثقافية وشخصية.</a:t>
          </a:r>
          <a:endParaRPr lang="fr-FR" sz="2600" b="1" dirty="0">
            <a:latin typeface="Simplified Arabic" pitchFamily="18" charset="-78"/>
            <a:cs typeface="Simplified Arabic" pitchFamily="18" charset="-78"/>
          </a:endParaRPr>
        </a:p>
      </dgm:t>
    </dgm:pt>
    <dgm:pt modelId="{D2590632-917C-4610-AD2F-C3A7BD191D7C}" type="parTrans" cxnId="{98A80788-C322-463A-AB67-38BF4F1AD244}">
      <dgm:prSet/>
      <dgm:spPr/>
      <dgm:t>
        <a:bodyPr/>
        <a:lstStyle/>
        <a:p>
          <a:pPr algn="just" rtl="1"/>
          <a:endParaRPr lang="fr-FR" sz="2600" b="1">
            <a:latin typeface="Simplified Arabic" pitchFamily="18" charset="-78"/>
            <a:cs typeface="Simplified Arabic" pitchFamily="18" charset="-78"/>
          </a:endParaRPr>
        </a:p>
      </dgm:t>
    </dgm:pt>
    <dgm:pt modelId="{F3EA2371-0AA9-47A3-B52B-80E515382CC7}" type="sibTrans" cxnId="{98A80788-C322-463A-AB67-38BF4F1AD244}">
      <dgm:prSet/>
      <dgm:spPr/>
      <dgm:t>
        <a:bodyPr/>
        <a:lstStyle/>
        <a:p>
          <a:pPr algn="just" rtl="1"/>
          <a:endParaRPr lang="fr-FR" sz="2600" b="1">
            <a:latin typeface="Simplified Arabic" pitchFamily="18" charset="-78"/>
            <a:cs typeface="Simplified Arabic" pitchFamily="18" charset="-78"/>
          </a:endParaRPr>
        </a:p>
      </dgm:t>
    </dgm:pt>
    <dgm:pt modelId="{54F75DAA-F33A-4F6D-A1A7-A4C129660C50}">
      <dgm:prSet custT="1"/>
      <dgm:spPr/>
      <dgm:t>
        <a:bodyPr/>
        <a:lstStyle/>
        <a:p>
          <a:r>
            <a:rPr lang="ar-DZ" sz="2600" b="1" dirty="0" smtClean="0">
              <a:latin typeface="Simplified Arabic" pitchFamily="18" charset="-78"/>
              <a:cs typeface="Simplified Arabic" pitchFamily="18" charset="-78"/>
            </a:rPr>
            <a:t>8</a:t>
          </a:r>
          <a:endParaRPr lang="fr-FR" sz="2600" b="1" dirty="0">
            <a:latin typeface="Simplified Arabic" pitchFamily="18" charset="-78"/>
            <a:cs typeface="Simplified Arabic" pitchFamily="18" charset="-78"/>
          </a:endParaRPr>
        </a:p>
      </dgm:t>
    </dgm:pt>
    <dgm:pt modelId="{28268FD3-5066-49AF-8BA1-226DC9FE969F}" type="parTrans" cxnId="{6454E1E7-DAEF-4BD7-989D-AE9223939587}">
      <dgm:prSet/>
      <dgm:spPr/>
      <dgm:t>
        <a:bodyPr/>
        <a:lstStyle/>
        <a:p>
          <a:endParaRPr lang="fr-FR" sz="2600">
            <a:latin typeface="Simplified Arabic" pitchFamily="18" charset="-78"/>
            <a:cs typeface="Simplified Arabic" pitchFamily="18" charset="-78"/>
          </a:endParaRPr>
        </a:p>
      </dgm:t>
    </dgm:pt>
    <dgm:pt modelId="{D0FE1FA2-F810-40D4-97DB-C072BDCD3841}" type="sibTrans" cxnId="{6454E1E7-DAEF-4BD7-989D-AE9223939587}">
      <dgm:prSet/>
      <dgm:spPr/>
      <dgm:t>
        <a:bodyPr/>
        <a:lstStyle/>
        <a:p>
          <a:endParaRPr lang="fr-FR" sz="2600">
            <a:latin typeface="Simplified Arabic" pitchFamily="18" charset="-78"/>
            <a:cs typeface="Simplified Arabic" pitchFamily="18" charset="-78"/>
          </a:endParaRPr>
        </a:p>
      </dgm:t>
    </dgm:pt>
    <dgm:pt modelId="{225AEFAB-8B55-4FE6-B242-0E3C7AD20B86}">
      <dgm:prSet custT="1"/>
      <dgm:spPr/>
      <dgm:t>
        <a:bodyPr/>
        <a:lstStyle/>
        <a:p>
          <a:pPr rtl="1"/>
          <a:r>
            <a:rPr lang="ar-SA" sz="2600" dirty="0" smtClean="0">
              <a:latin typeface="Simplified Arabic" pitchFamily="18" charset="-78"/>
              <a:cs typeface="Simplified Arabic" pitchFamily="18" charset="-78"/>
            </a:rPr>
            <a:t>تحليل التربية كوسيلة للتقدم الاجتماعي الحر.</a:t>
          </a:r>
          <a:endParaRPr lang="fr-FR" sz="2600" dirty="0">
            <a:latin typeface="Simplified Arabic" pitchFamily="18" charset="-78"/>
            <a:cs typeface="Simplified Arabic" pitchFamily="18" charset="-78"/>
          </a:endParaRPr>
        </a:p>
      </dgm:t>
    </dgm:pt>
    <dgm:pt modelId="{5285AA50-50CC-4360-8836-33256FC2BA3F}" type="parTrans" cxnId="{028663BC-8290-4920-83A0-108D9D293B79}">
      <dgm:prSet/>
      <dgm:spPr/>
      <dgm:t>
        <a:bodyPr/>
        <a:lstStyle/>
        <a:p>
          <a:endParaRPr lang="fr-FR" sz="2600">
            <a:latin typeface="Simplified Arabic" pitchFamily="18" charset="-78"/>
            <a:cs typeface="Simplified Arabic" pitchFamily="18" charset="-78"/>
          </a:endParaRPr>
        </a:p>
      </dgm:t>
    </dgm:pt>
    <dgm:pt modelId="{14724A6C-5540-4821-B4C4-15916EAAF83D}" type="sibTrans" cxnId="{028663BC-8290-4920-83A0-108D9D293B79}">
      <dgm:prSet/>
      <dgm:spPr/>
      <dgm:t>
        <a:bodyPr/>
        <a:lstStyle/>
        <a:p>
          <a:endParaRPr lang="fr-FR" sz="2600">
            <a:latin typeface="Simplified Arabic" pitchFamily="18" charset="-78"/>
            <a:cs typeface="Simplified Arabic" pitchFamily="18" charset="-78"/>
          </a:endParaRPr>
        </a:p>
      </dgm:t>
    </dgm:pt>
    <dgm:pt modelId="{83AB6EC4-02F2-42D9-BFF9-293DABCE7A9E}" type="pres">
      <dgm:prSet presAssocID="{ECA0936D-D88F-48F1-8226-EA72C96A5829}" presName="linearFlow" presStyleCnt="0">
        <dgm:presLayoutVars>
          <dgm:dir val="rev"/>
          <dgm:animLvl val="lvl"/>
          <dgm:resizeHandles val="exact"/>
        </dgm:presLayoutVars>
      </dgm:prSet>
      <dgm:spPr/>
      <dgm:t>
        <a:bodyPr/>
        <a:lstStyle/>
        <a:p>
          <a:endParaRPr lang="fr-FR"/>
        </a:p>
      </dgm:t>
    </dgm:pt>
    <dgm:pt modelId="{008C2FA3-B904-450B-BA43-9E67E0E49E5A}" type="pres">
      <dgm:prSet presAssocID="{77C5ADCB-6E06-4265-A335-1A8E65055D46}" presName="composite" presStyleCnt="0"/>
      <dgm:spPr/>
      <dgm:t>
        <a:bodyPr/>
        <a:lstStyle/>
        <a:p>
          <a:endParaRPr lang="fr-FR"/>
        </a:p>
      </dgm:t>
    </dgm:pt>
    <dgm:pt modelId="{55F02359-BB33-47FC-AB98-96DF18B65B20}" type="pres">
      <dgm:prSet presAssocID="{77C5ADCB-6E06-4265-A335-1A8E65055D46}" presName="parentText" presStyleLbl="alignNode1" presStyleIdx="0" presStyleCnt="4">
        <dgm:presLayoutVars>
          <dgm:chMax val="1"/>
          <dgm:bulletEnabled val="1"/>
        </dgm:presLayoutVars>
      </dgm:prSet>
      <dgm:spPr/>
      <dgm:t>
        <a:bodyPr/>
        <a:lstStyle/>
        <a:p>
          <a:endParaRPr lang="fr-FR"/>
        </a:p>
      </dgm:t>
    </dgm:pt>
    <dgm:pt modelId="{DEB6A76A-BACD-4630-85B1-5BB41BAD770F}" type="pres">
      <dgm:prSet presAssocID="{77C5ADCB-6E06-4265-A335-1A8E65055D46}" presName="descendantText" presStyleLbl="alignAcc1" presStyleIdx="0" presStyleCnt="4">
        <dgm:presLayoutVars>
          <dgm:bulletEnabled val="1"/>
        </dgm:presLayoutVars>
      </dgm:prSet>
      <dgm:spPr/>
      <dgm:t>
        <a:bodyPr/>
        <a:lstStyle/>
        <a:p>
          <a:endParaRPr lang="fr-FR"/>
        </a:p>
      </dgm:t>
    </dgm:pt>
    <dgm:pt modelId="{567475F8-FA4E-4264-AD1C-5EF3A6712514}" type="pres">
      <dgm:prSet presAssocID="{599BCF55-A0A2-462B-8DED-C1808940FD2E}" presName="sp" presStyleCnt="0"/>
      <dgm:spPr/>
      <dgm:t>
        <a:bodyPr/>
        <a:lstStyle/>
        <a:p>
          <a:endParaRPr lang="fr-FR"/>
        </a:p>
      </dgm:t>
    </dgm:pt>
    <dgm:pt modelId="{30EE1B77-6DEA-4287-99D1-9F2CC6F95177}" type="pres">
      <dgm:prSet presAssocID="{FD0504FE-27A5-44F7-BB51-2F9E3017BFD8}" presName="composite" presStyleCnt="0"/>
      <dgm:spPr/>
      <dgm:t>
        <a:bodyPr/>
        <a:lstStyle/>
        <a:p>
          <a:endParaRPr lang="fr-FR"/>
        </a:p>
      </dgm:t>
    </dgm:pt>
    <dgm:pt modelId="{D6360005-1E37-4240-BCC0-F19711680C07}" type="pres">
      <dgm:prSet presAssocID="{FD0504FE-27A5-44F7-BB51-2F9E3017BFD8}" presName="parentText" presStyleLbl="alignNode1" presStyleIdx="1" presStyleCnt="4">
        <dgm:presLayoutVars>
          <dgm:chMax val="1"/>
          <dgm:bulletEnabled val="1"/>
        </dgm:presLayoutVars>
      </dgm:prSet>
      <dgm:spPr/>
      <dgm:t>
        <a:bodyPr/>
        <a:lstStyle/>
        <a:p>
          <a:endParaRPr lang="fr-FR"/>
        </a:p>
      </dgm:t>
    </dgm:pt>
    <dgm:pt modelId="{E39AA992-360E-46BF-8650-4F5FA64D2820}" type="pres">
      <dgm:prSet presAssocID="{FD0504FE-27A5-44F7-BB51-2F9E3017BFD8}" presName="descendantText" presStyleLbl="alignAcc1" presStyleIdx="1" presStyleCnt="4">
        <dgm:presLayoutVars>
          <dgm:bulletEnabled val="1"/>
        </dgm:presLayoutVars>
      </dgm:prSet>
      <dgm:spPr/>
      <dgm:t>
        <a:bodyPr/>
        <a:lstStyle/>
        <a:p>
          <a:endParaRPr lang="fr-FR"/>
        </a:p>
      </dgm:t>
    </dgm:pt>
    <dgm:pt modelId="{14293211-3A15-48BF-BA7C-D347E74936C9}" type="pres">
      <dgm:prSet presAssocID="{8CB51918-F7A6-4B65-8607-9464376500A8}" presName="sp" presStyleCnt="0"/>
      <dgm:spPr/>
      <dgm:t>
        <a:bodyPr/>
        <a:lstStyle/>
        <a:p>
          <a:endParaRPr lang="fr-FR"/>
        </a:p>
      </dgm:t>
    </dgm:pt>
    <dgm:pt modelId="{81D27723-43FF-4797-B354-D9DD62E219CB}" type="pres">
      <dgm:prSet presAssocID="{E955D778-3807-44D8-A8D5-E8565C34E2D4}" presName="composite" presStyleCnt="0"/>
      <dgm:spPr/>
      <dgm:t>
        <a:bodyPr/>
        <a:lstStyle/>
        <a:p>
          <a:endParaRPr lang="fr-FR"/>
        </a:p>
      </dgm:t>
    </dgm:pt>
    <dgm:pt modelId="{6ACF0393-EB3F-4C79-8A5A-4776EA9DF930}" type="pres">
      <dgm:prSet presAssocID="{E955D778-3807-44D8-A8D5-E8565C34E2D4}" presName="parentText" presStyleLbl="alignNode1" presStyleIdx="2" presStyleCnt="4">
        <dgm:presLayoutVars>
          <dgm:chMax val="1"/>
          <dgm:bulletEnabled val="1"/>
        </dgm:presLayoutVars>
      </dgm:prSet>
      <dgm:spPr/>
      <dgm:t>
        <a:bodyPr/>
        <a:lstStyle/>
        <a:p>
          <a:endParaRPr lang="fr-FR"/>
        </a:p>
      </dgm:t>
    </dgm:pt>
    <dgm:pt modelId="{62D9DEF4-0139-46E7-AAF4-536BFC4A846A}" type="pres">
      <dgm:prSet presAssocID="{E955D778-3807-44D8-A8D5-E8565C34E2D4}" presName="descendantText" presStyleLbl="alignAcc1" presStyleIdx="2" presStyleCnt="4">
        <dgm:presLayoutVars>
          <dgm:bulletEnabled val="1"/>
        </dgm:presLayoutVars>
      </dgm:prSet>
      <dgm:spPr/>
      <dgm:t>
        <a:bodyPr/>
        <a:lstStyle/>
        <a:p>
          <a:endParaRPr lang="fr-FR"/>
        </a:p>
      </dgm:t>
    </dgm:pt>
    <dgm:pt modelId="{9D9574DA-C0A9-414E-8F1C-10A8300497D1}" type="pres">
      <dgm:prSet presAssocID="{8EB76909-8A5B-4BC9-91F1-07BC95C26903}" presName="sp" presStyleCnt="0"/>
      <dgm:spPr/>
    </dgm:pt>
    <dgm:pt modelId="{585EEF43-E540-4DFE-AAC7-68D393269CD1}" type="pres">
      <dgm:prSet presAssocID="{54F75DAA-F33A-4F6D-A1A7-A4C129660C50}" presName="composite" presStyleCnt="0"/>
      <dgm:spPr/>
    </dgm:pt>
    <dgm:pt modelId="{F54EE66D-ADF5-4757-81DC-5D7B842943F3}" type="pres">
      <dgm:prSet presAssocID="{54F75DAA-F33A-4F6D-A1A7-A4C129660C50}" presName="parentText" presStyleLbl="alignNode1" presStyleIdx="3" presStyleCnt="4">
        <dgm:presLayoutVars>
          <dgm:chMax val="1"/>
          <dgm:bulletEnabled val="1"/>
        </dgm:presLayoutVars>
      </dgm:prSet>
      <dgm:spPr/>
      <dgm:t>
        <a:bodyPr/>
        <a:lstStyle/>
        <a:p>
          <a:endParaRPr lang="fr-FR"/>
        </a:p>
      </dgm:t>
    </dgm:pt>
    <dgm:pt modelId="{3EB40A8F-D332-4C45-A6A0-4971E0B2D214}" type="pres">
      <dgm:prSet presAssocID="{54F75DAA-F33A-4F6D-A1A7-A4C129660C50}" presName="descendantText" presStyleLbl="alignAcc1" presStyleIdx="3" presStyleCnt="4">
        <dgm:presLayoutVars>
          <dgm:bulletEnabled val="1"/>
        </dgm:presLayoutVars>
      </dgm:prSet>
      <dgm:spPr/>
      <dgm:t>
        <a:bodyPr/>
        <a:lstStyle/>
        <a:p>
          <a:endParaRPr lang="fr-FR"/>
        </a:p>
      </dgm:t>
    </dgm:pt>
  </dgm:ptLst>
  <dgm:cxnLst>
    <dgm:cxn modelId="{98A80788-C322-463A-AB67-38BF4F1AD244}" srcId="{E955D778-3807-44D8-A8D5-E8565C34E2D4}" destId="{48E4D5F7-EDFD-40DA-AB1D-F2A6CB99E193}" srcOrd="0" destOrd="0" parTransId="{D2590632-917C-4610-AD2F-C3A7BD191D7C}" sibTransId="{F3EA2371-0AA9-47A3-B52B-80E515382CC7}"/>
    <dgm:cxn modelId="{28C1E885-4453-4A68-8E4F-20122F7C0AD4}" type="presOf" srcId="{3E5CB4DC-9C03-401F-A0AA-0FC1EBB1046E}" destId="{DEB6A76A-BACD-4630-85B1-5BB41BAD770F}" srcOrd="0" destOrd="0" presId="urn:microsoft.com/office/officeart/2005/8/layout/chevron2"/>
    <dgm:cxn modelId="{9FD5AE5B-7828-4EF4-B6E6-C76AF269D5EE}" type="presOf" srcId="{E955D778-3807-44D8-A8D5-E8565C34E2D4}" destId="{6ACF0393-EB3F-4C79-8A5A-4776EA9DF930}" srcOrd="0" destOrd="0" presId="urn:microsoft.com/office/officeart/2005/8/layout/chevron2"/>
    <dgm:cxn modelId="{0AF803EB-5703-4C43-B6FC-E18FD799FB5B}" srcId="{FD0504FE-27A5-44F7-BB51-2F9E3017BFD8}" destId="{F7B2A480-2796-4FCD-87E4-44FD7EAB1F24}" srcOrd="0" destOrd="0" parTransId="{3EEEA623-1979-4549-B650-B256A3914ABF}" sibTransId="{BC3D6145-8C5D-4D7C-B9B0-B20B9328741F}"/>
    <dgm:cxn modelId="{01D7DA5E-1248-4172-AB31-90E5E2D5AE73}" type="presOf" srcId="{FD0504FE-27A5-44F7-BB51-2F9E3017BFD8}" destId="{D6360005-1E37-4240-BCC0-F19711680C07}" srcOrd="0" destOrd="0" presId="urn:microsoft.com/office/officeart/2005/8/layout/chevron2"/>
    <dgm:cxn modelId="{028663BC-8290-4920-83A0-108D9D293B79}" srcId="{54F75DAA-F33A-4F6D-A1A7-A4C129660C50}" destId="{225AEFAB-8B55-4FE6-B242-0E3C7AD20B86}" srcOrd="0" destOrd="0" parTransId="{5285AA50-50CC-4360-8836-33256FC2BA3F}" sibTransId="{14724A6C-5540-4821-B4C4-15916EAAF83D}"/>
    <dgm:cxn modelId="{10EEFF8D-7AEA-4F4A-9514-C2EAB8AB6A00}" type="presOf" srcId="{225AEFAB-8B55-4FE6-B242-0E3C7AD20B86}" destId="{3EB40A8F-D332-4C45-A6A0-4971E0B2D214}" srcOrd="0" destOrd="0" presId="urn:microsoft.com/office/officeart/2005/8/layout/chevron2"/>
    <dgm:cxn modelId="{48046458-F442-448D-9535-85E5EF4EB400}" srcId="{ECA0936D-D88F-48F1-8226-EA72C96A5829}" destId="{77C5ADCB-6E06-4265-A335-1A8E65055D46}" srcOrd="0" destOrd="0" parTransId="{35D2E326-EAC9-4579-9704-F843433F32FC}" sibTransId="{599BCF55-A0A2-462B-8DED-C1808940FD2E}"/>
    <dgm:cxn modelId="{D0AE5CDD-D38B-452D-87D8-D1EAF8F6A173}" type="presOf" srcId="{77C5ADCB-6E06-4265-A335-1A8E65055D46}" destId="{55F02359-BB33-47FC-AB98-96DF18B65B20}" srcOrd="0" destOrd="0" presId="urn:microsoft.com/office/officeart/2005/8/layout/chevron2"/>
    <dgm:cxn modelId="{6454E1E7-DAEF-4BD7-989D-AE9223939587}" srcId="{ECA0936D-D88F-48F1-8226-EA72C96A5829}" destId="{54F75DAA-F33A-4F6D-A1A7-A4C129660C50}" srcOrd="3" destOrd="0" parTransId="{28268FD3-5066-49AF-8BA1-226DC9FE969F}" sibTransId="{D0FE1FA2-F810-40D4-97DB-C072BDCD3841}"/>
    <dgm:cxn modelId="{E37778B4-64E6-46BC-8755-712C3EB387BD}" srcId="{ECA0936D-D88F-48F1-8226-EA72C96A5829}" destId="{FD0504FE-27A5-44F7-BB51-2F9E3017BFD8}" srcOrd="1" destOrd="0" parTransId="{E3023D30-D5F8-4A3C-8E0D-1ADA89AB1724}" sibTransId="{8CB51918-F7A6-4B65-8607-9464376500A8}"/>
    <dgm:cxn modelId="{E07A28C4-ACD3-4802-8928-34237866E539}" type="presOf" srcId="{54F75DAA-F33A-4F6D-A1A7-A4C129660C50}" destId="{F54EE66D-ADF5-4757-81DC-5D7B842943F3}" srcOrd="0" destOrd="0" presId="urn:microsoft.com/office/officeart/2005/8/layout/chevron2"/>
    <dgm:cxn modelId="{94731EFB-0687-4BE2-BF8B-A84B44A2E2B0}" type="presOf" srcId="{ECA0936D-D88F-48F1-8226-EA72C96A5829}" destId="{83AB6EC4-02F2-42D9-BFF9-293DABCE7A9E}" srcOrd="0" destOrd="0" presId="urn:microsoft.com/office/officeart/2005/8/layout/chevron2"/>
    <dgm:cxn modelId="{9AE74DB7-622C-4389-8162-5B4F5E8A7513}" type="presOf" srcId="{48E4D5F7-EDFD-40DA-AB1D-F2A6CB99E193}" destId="{62D9DEF4-0139-46E7-AAF4-536BFC4A846A}" srcOrd="0" destOrd="0" presId="urn:microsoft.com/office/officeart/2005/8/layout/chevron2"/>
    <dgm:cxn modelId="{ECF28E74-9B0A-4DBB-A9DB-36566E863824}" srcId="{77C5ADCB-6E06-4265-A335-1A8E65055D46}" destId="{3E5CB4DC-9C03-401F-A0AA-0FC1EBB1046E}" srcOrd="0" destOrd="0" parTransId="{637B6BB5-D665-46F1-AA45-2CFEB0D49E32}" sibTransId="{94D5ABC1-C2E6-4841-925D-14F4E90DC4ED}"/>
    <dgm:cxn modelId="{553422BA-BB7D-461D-A50F-449B4841B375}" srcId="{ECA0936D-D88F-48F1-8226-EA72C96A5829}" destId="{E955D778-3807-44D8-A8D5-E8565C34E2D4}" srcOrd="2" destOrd="0" parTransId="{9DFFF12D-1127-47CD-B4F9-DC2ADCE762F2}" sibTransId="{8EB76909-8A5B-4BC9-91F1-07BC95C26903}"/>
    <dgm:cxn modelId="{2AB80EDB-B740-4A76-88C9-19A428001FDF}" type="presOf" srcId="{F7B2A480-2796-4FCD-87E4-44FD7EAB1F24}" destId="{E39AA992-360E-46BF-8650-4F5FA64D2820}" srcOrd="0" destOrd="0" presId="urn:microsoft.com/office/officeart/2005/8/layout/chevron2"/>
    <dgm:cxn modelId="{A7A882F6-7E72-471E-B0E0-DABE8CF12E43}" type="presParOf" srcId="{83AB6EC4-02F2-42D9-BFF9-293DABCE7A9E}" destId="{008C2FA3-B904-450B-BA43-9E67E0E49E5A}" srcOrd="0" destOrd="0" presId="urn:microsoft.com/office/officeart/2005/8/layout/chevron2"/>
    <dgm:cxn modelId="{1E4EA34C-37C6-48FD-9C37-BDFE3557EB69}" type="presParOf" srcId="{008C2FA3-B904-450B-BA43-9E67E0E49E5A}" destId="{55F02359-BB33-47FC-AB98-96DF18B65B20}" srcOrd="0" destOrd="0" presId="urn:microsoft.com/office/officeart/2005/8/layout/chevron2"/>
    <dgm:cxn modelId="{A0CEA935-D016-45A8-8349-4FA2C208BD1B}" type="presParOf" srcId="{008C2FA3-B904-450B-BA43-9E67E0E49E5A}" destId="{DEB6A76A-BACD-4630-85B1-5BB41BAD770F}" srcOrd="1" destOrd="0" presId="urn:microsoft.com/office/officeart/2005/8/layout/chevron2"/>
    <dgm:cxn modelId="{9AFB5393-C30A-40D2-BDD0-4450721A70D0}" type="presParOf" srcId="{83AB6EC4-02F2-42D9-BFF9-293DABCE7A9E}" destId="{567475F8-FA4E-4264-AD1C-5EF3A6712514}" srcOrd="1" destOrd="0" presId="urn:microsoft.com/office/officeart/2005/8/layout/chevron2"/>
    <dgm:cxn modelId="{983FB7DF-B078-4B10-B59F-6168D7A05C4A}" type="presParOf" srcId="{83AB6EC4-02F2-42D9-BFF9-293DABCE7A9E}" destId="{30EE1B77-6DEA-4287-99D1-9F2CC6F95177}" srcOrd="2" destOrd="0" presId="urn:microsoft.com/office/officeart/2005/8/layout/chevron2"/>
    <dgm:cxn modelId="{22D734C8-8644-4877-AD14-4B9009E19F9C}" type="presParOf" srcId="{30EE1B77-6DEA-4287-99D1-9F2CC6F95177}" destId="{D6360005-1E37-4240-BCC0-F19711680C07}" srcOrd="0" destOrd="0" presId="urn:microsoft.com/office/officeart/2005/8/layout/chevron2"/>
    <dgm:cxn modelId="{C9F709A3-7D94-46F0-9E62-FA6362E44081}" type="presParOf" srcId="{30EE1B77-6DEA-4287-99D1-9F2CC6F95177}" destId="{E39AA992-360E-46BF-8650-4F5FA64D2820}" srcOrd="1" destOrd="0" presId="urn:microsoft.com/office/officeart/2005/8/layout/chevron2"/>
    <dgm:cxn modelId="{79F99C5E-0659-4100-BC70-C7F6F4E91432}" type="presParOf" srcId="{83AB6EC4-02F2-42D9-BFF9-293DABCE7A9E}" destId="{14293211-3A15-48BF-BA7C-D347E74936C9}" srcOrd="3" destOrd="0" presId="urn:microsoft.com/office/officeart/2005/8/layout/chevron2"/>
    <dgm:cxn modelId="{2CB352A9-74DD-42E4-AFCC-E4A6FED3B85A}" type="presParOf" srcId="{83AB6EC4-02F2-42D9-BFF9-293DABCE7A9E}" destId="{81D27723-43FF-4797-B354-D9DD62E219CB}" srcOrd="4" destOrd="0" presId="urn:microsoft.com/office/officeart/2005/8/layout/chevron2"/>
    <dgm:cxn modelId="{9368D4DC-C9FD-45A0-8169-F7050DA7B12C}" type="presParOf" srcId="{81D27723-43FF-4797-B354-D9DD62E219CB}" destId="{6ACF0393-EB3F-4C79-8A5A-4776EA9DF930}" srcOrd="0" destOrd="0" presId="urn:microsoft.com/office/officeart/2005/8/layout/chevron2"/>
    <dgm:cxn modelId="{5254C75E-8CA2-4B42-B5DB-A7E7C24D05DF}" type="presParOf" srcId="{81D27723-43FF-4797-B354-D9DD62E219CB}" destId="{62D9DEF4-0139-46E7-AAF4-536BFC4A846A}" srcOrd="1" destOrd="0" presId="urn:microsoft.com/office/officeart/2005/8/layout/chevron2"/>
    <dgm:cxn modelId="{72446DE7-97AC-466E-8B6F-8E2C1EB72590}" type="presParOf" srcId="{83AB6EC4-02F2-42D9-BFF9-293DABCE7A9E}" destId="{9D9574DA-C0A9-414E-8F1C-10A8300497D1}" srcOrd="5" destOrd="0" presId="urn:microsoft.com/office/officeart/2005/8/layout/chevron2"/>
    <dgm:cxn modelId="{43459960-09A5-42B4-B4D2-44D0DEEAF48E}" type="presParOf" srcId="{83AB6EC4-02F2-42D9-BFF9-293DABCE7A9E}" destId="{585EEF43-E540-4DFE-AAC7-68D393269CD1}" srcOrd="6" destOrd="0" presId="urn:microsoft.com/office/officeart/2005/8/layout/chevron2"/>
    <dgm:cxn modelId="{3F70D6EF-EF78-49E6-9364-CEF8853E7BFB}" type="presParOf" srcId="{585EEF43-E540-4DFE-AAC7-68D393269CD1}" destId="{F54EE66D-ADF5-4757-81DC-5D7B842943F3}" srcOrd="0" destOrd="0" presId="urn:microsoft.com/office/officeart/2005/8/layout/chevron2"/>
    <dgm:cxn modelId="{7BF2667E-A6B6-4C6D-8090-71142B2338D5}" type="presParOf" srcId="{585EEF43-E540-4DFE-AAC7-68D393269CD1}" destId="{3EB40A8F-D332-4C45-A6A0-4971E0B2D214}" srcOrd="1" destOrd="0" presId="urn:microsoft.com/office/officeart/2005/8/layout/chevron2"/>
  </dgm:cxnLst>
  <dgm:bg/>
  <dgm:whole>
    <a:ln w="28575">
      <a:noFill/>
    </a:ln>
  </dgm:whole>
</dgm:dataModel>
</file>

<file path=ppt/diagrams/data6.xml><?xml version="1.0" encoding="utf-8"?>
<dgm:dataModel xmlns:dgm="http://schemas.openxmlformats.org/drawingml/2006/diagram" xmlns:a="http://schemas.openxmlformats.org/drawingml/2006/main">
  <dgm:ptLst>
    <dgm:pt modelId="{ECA0936D-D88F-48F1-8226-EA72C96A5829}" type="doc">
      <dgm:prSet loTypeId="urn:microsoft.com/office/officeart/2005/8/layout/cycle1" loCatId="cycle" qsTypeId="urn:microsoft.com/office/officeart/2005/8/quickstyle/3d1" qsCatId="3D" csTypeId="urn:microsoft.com/office/officeart/2005/8/colors/colorful3" csCatId="colorful" phldr="1"/>
      <dgm:spPr/>
      <dgm:t>
        <a:bodyPr/>
        <a:lstStyle/>
        <a:p>
          <a:endParaRPr lang="fr-FR"/>
        </a:p>
      </dgm:t>
    </dgm:pt>
    <dgm:pt modelId="{77C5ADCB-6E06-4265-A335-1A8E65055D46}">
      <dgm:prSet phldrT="[Texte]" custT="1"/>
      <dgm:spPr/>
      <dgm:t>
        <a:bodyPr/>
        <a:lstStyle/>
        <a:p>
          <a:pPr rtl="1"/>
          <a:r>
            <a:rPr lang="ar-SA" sz="3000" b="1" dirty="0" smtClean="0">
              <a:latin typeface="Simplified Arabic" pitchFamily="18" charset="-78"/>
              <a:cs typeface="Simplified Arabic" pitchFamily="18" charset="-78"/>
            </a:rPr>
            <a:t>البناء الاجتماعي للتنظيم التربوي</a:t>
          </a:r>
          <a:endParaRPr lang="fr-FR" sz="30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5D2E326-EAC9-4579-9704-F843433F32FC}" type="parTrans" cxnId="{48046458-F442-448D-9535-85E5EF4EB400}">
      <dgm:prSet/>
      <dgm:spPr/>
      <dgm:t>
        <a:bodyPr/>
        <a:lstStyle/>
        <a:p>
          <a:pPr rtl="1"/>
          <a:endParaRPr lang="fr-FR" sz="3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599BCF55-A0A2-462B-8DED-C1808940FD2E}" type="sibTrans" cxnId="{48046458-F442-448D-9535-85E5EF4EB400}">
      <dgm:prSet custT="1"/>
      <dgm:spPr/>
      <dgm:t>
        <a:bodyPr/>
        <a:lstStyle/>
        <a:p>
          <a:pPr rtl="1"/>
          <a:endParaRPr lang="fr-FR" sz="3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569CB78D-700B-43FE-A045-620592D5948A}">
      <dgm:prSet phldrT="[Texte]" custT="1"/>
      <dgm:spPr/>
      <dgm:t>
        <a:bodyPr/>
        <a:lstStyle/>
        <a:p>
          <a:pPr rtl="1">
            <a:lnSpc>
              <a:spcPct val="100000"/>
            </a:lnSpc>
            <a:spcAft>
              <a:spcPts val="0"/>
            </a:spcAft>
          </a:pPr>
          <a:r>
            <a:rPr lang="ar-SA" sz="3000" b="1" dirty="0" smtClean="0">
              <a:latin typeface="Simplified Arabic" pitchFamily="18" charset="-78"/>
              <a:cs typeface="Simplified Arabic" pitchFamily="18" charset="-78"/>
            </a:rPr>
            <a:t>الظاهرة التربوية كظاهرة اجتماعية</a:t>
          </a:r>
          <a:endParaRPr lang="fr-FR" sz="30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9C472C97-6ECD-461E-9F7D-BCBC7F17ACF2}" type="parTrans" cxnId="{5B55E47F-DF08-45B7-94CD-8873EC3027B7}">
      <dgm:prSet custT="1"/>
      <dgm:spPr/>
      <dgm:t>
        <a:bodyPr/>
        <a:lstStyle/>
        <a:p>
          <a:pPr rtl="1"/>
          <a:endParaRPr lang="fr-FR" sz="3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1E84393D-76E1-4F07-8BD4-D7CDD4C6AD8F}" type="sibTrans" cxnId="{5B55E47F-DF08-45B7-94CD-8873EC3027B7}">
      <dgm:prSet custT="1"/>
      <dgm:spPr/>
      <dgm:t>
        <a:bodyPr/>
        <a:lstStyle/>
        <a:p>
          <a:pPr rtl="1"/>
          <a:endParaRPr lang="fr-FR" sz="3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D1B4B0DC-DF0B-46BC-BE7E-A661268BFE80}">
      <dgm:prSet phldrT="[Texte]" custT="1"/>
      <dgm:spPr/>
      <dgm:t>
        <a:bodyPr/>
        <a:lstStyle/>
        <a:p>
          <a:pPr rtl="1"/>
          <a:r>
            <a:rPr lang="ar-SA" sz="3000" b="1" dirty="0" smtClean="0">
              <a:latin typeface="Simplified Arabic" pitchFamily="18" charset="-78"/>
              <a:cs typeface="Simplified Arabic" pitchFamily="18" charset="-78"/>
            </a:rPr>
            <a:t>الوظائف الاجتماعية للنظم التربوية</a:t>
          </a:r>
          <a:endParaRPr lang="fr-FR" sz="30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CBD6BBA-59C1-4336-AB83-C52ECD326A68}" type="parTrans" cxnId="{E4E903FA-BDCE-48E6-85D5-7E2192DAF882}">
      <dgm:prSet/>
      <dgm:spPr/>
      <dgm:t>
        <a:bodyPr/>
        <a:lstStyle/>
        <a:p>
          <a:endParaRPr lang="fr-FR" sz="3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FBA869B-CFCF-4760-9DB0-88A57C9B83EF}" type="sibTrans" cxnId="{E4E903FA-BDCE-48E6-85D5-7E2192DAF882}">
      <dgm:prSet custT="1"/>
      <dgm:spPr/>
      <dgm:t>
        <a:bodyPr/>
        <a:lstStyle/>
        <a:p>
          <a:endParaRPr lang="fr-FR" sz="3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F14B19F-8597-411C-84A7-5884AC6C5E7A}" type="pres">
      <dgm:prSet presAssocID="{ECA0936D-D88F-48F1-8226-EA72C96A5829}" presName="cycle" presStyleCnt="0">
        <dgm:presLayoutVars>
          <dgm:dir val="rev"/>
          <dgm:resizeHandles val="exact"/>
        </dgm:presLayoutVars>
      </dgm:prSet>
      <dgm:spPr/>
      <dgm:t>
        <a:bodyPr/>
        <a:lstStyle/>
        <a:p>
          <a:endParaRPr lang="fr-FR"/>
        </a:p>
      </dgm:t>
    </dgm:pt>
    <dgm:pt modelId="{4D0EAE78-512D-48A9-B712-E2166475D83E}" type="pres">
      <dgm:prSet presAssocID="{77C5ADCB-6E06-4265-A335-1A8E65055D46}" presName="dummy" presStyleCnt="0"/>
      <dgm:spPr/>
      <dgm:t>
        <a:bodyPr/>
        <a:lstStyle/>
        <a:p>
          <a:endParaRPr lang="fr-FR"/>
        </a:p>
      </dgm:t>
    </dgm:pt>
    <dgm:pt modelId="{1E3E77CD-817E-42AE-B24D-48F4A78A1043}" type="pres">
      <dgm:prSet presAssocID="{77C5ADCB-6E06-4265-A335-1A8E65055D46}" presName="node" presStyleLbl="revTx" presStyleIdx="0" presStyleCnt="3">
        <dgm:presLayoutVars>
          <dgm:bulletEnabled val="1"/>
        </dgm:presLayoutVars>
      </dgm:prSet>
      <dgm:spPr/>
      <dgm:t>
        <a:bodyPr/>
        <a:lstStyle/>
        <a:p>
          <a:endParaRPr lang="fr-FR"/>
        </a:p>
      </dgm:t>
    </dgm:pt>
    <dgm:pt modelId="{BC224BF7-F749-41F7-B272-A36828D58FCC}" type="pres">
      <dgm:prSet presAssocID="{599BCF55-A0A2-462B-8DED-C1808940FD2E}" presName="sibTrans" presStyleLbl="node1" presStyleIdx="0" presStyleCnt="3"/>
      <dgm:spPr/>
      <dgm:t>
        <a:bodyPr/>
        <a:lstStyle/>
        <a:p>
          <a:endParaRPr lang="fr-FR"/>
        </a:p>
      </dgm:t>
    </dgm:pt>
    <dgm:pt modelId="{1EF67BC3-6E64-430C-9C46-D8B008170391}" type="pres">
      <dgm:prSet presAssocID="{D1B4B0DC-DF0B-46BC-BE7E-A661268BFE80}" presName="dummy" presStyleCnt="0"/>
      <dgm:spPr/>
      <dgm:t>
        <a:bodyPr/>
        <a:lstStyle/>
        <a:p>
          <a:endParaRPr lang="fr-FR"/>
        </a:p>
      </dgm:t>
    </dgm:pt>
    <dgm:pt modelId="{574B117D-D287-4171-AB86-F069F600F2E0}" type="pres">
      <dgm:prSet presAssocID="{D1B4B0DC-DF0B-46BC-BE7E-A661268BFE80}" presName="node" presStyleLbl="revTx" presStyleIdx="1" presStyleCnt="3">
        <dgm:presLayoutVars>
          <dgm:bulletEnabled val="1"/>
        </dgm:presLayoutVars>
      </dgm:prSet>
      <dgm:spPr/>
      <dgm:t>
        <a:bodyPr/>
        <a:lstStyle/>
        <a:p>
          <a:endParaRPr lang="fr-FR"/>
        </a:p>
      </dgm:t>
    </dgm:pt>
    <dgm:pt modelId="{8A99CCB6-8202-4DCE-B118-31B1F504130A}" type="pres">
      <dgm:prSet presAssocID="{3FBA869B-CFCF-4760-9DB0-88A57C9B83EF}" presName="sibTrans" presStyleLbl="node1" presStyleIdx="1" presStyleCnt="3"/>
      <dgm:spPr/>
      <dgm:t>
        <a:bodyPr/>
        <a:lstStyle/>
        <a:p>
          <a:endParaRPr lang="fr-FR"/>
        </a:p>
      </dgm:t>
    </dgm:pt>
    <dgm:pt modelId="{74440F09-5748-4579-9700-1D74F444E3B2}" type="pres">
      <dgm:prSet presAssocID="{569CB78D-700B-43FE-A045-620592D5948A}" presName="dummy" presStyleCnt="0"/>
      <dgm:spPr/>
      <dgm:t>
        <a:bodyPr/>
        <a:lstStyle/>
        <a:p>
          <a:endParaRPr lang="fr-FR"/>
        </a:p>
      </dgm:t>
    </dgm:pt>
    <dgm:pt modelId="{B2240C66-F373-45D6-A7D3-E5B159D0AE3C}" type="pres">
      <dgm:prSet presAssocID="{569CB78D-700B-43FE-A045-620592D5948A}" presName="node" presStyleLbl="revTx" presStyleIdx="2" presStyleCnt="3">
        <dgm:presLayoutVars>
          <dgm:bulletEnabled val="1"/>
        </dgm:presLayoutVars>
      </dgm:prSet>
      <dgm:spPr/>
      <dgm:t>
        <a:bodyPr/>
        <a:lstStyle/>
        <a:p>
          <a:endParaRPr lang="fr-FR"/>
        </a:p>
      </dgm:t>
    </dgm:pt>
    <dgm:pt modelId="{8B3CDC51-D135-4FFF-9D2C-A362A1F34542}" type="pres">
      <dgm:prSet presAssocID="{1E84393D-76E1-4F07-8BD4-D7CDD4C6AD8F}" presName="sibTrans" presStyleLbl="node1" presStyleIdx="2" presStyleCnt="3"/>
      <dgm:spPr/>
      <dgm:t>
        <a:bodyPr/>
        <a:lstStyle/>
        <a:p>
          <a:endParaRPr lang="fr-FR"/>
        </a:p>
      </dgm:t>
    </dgm:pt>
  </dgm:ptLst>
  <dgm:cxnLst>
    <dgm:cxn modelId="{1907AD7C-6A06-40B1-9DBC-7E862E1C0454}" type="presOf" srcId="{77C5ADCB-6E06-4265-A335-1A8E65055D46}" destId="{1E3E77CD-817E-42AE-B24D-48F4A78A1043}" srcOrd="0" destOrd="0" presId="urn:microsoft.com/office/officeart/2005/8/layout/cycle1"/>
    <dgm:cxn modelId="{E4E903FA-BDCE-48E6-85D5-7E2192DAF882}" srcId="{ECA0936D-D88F-48F1-8226-EA72C96A5829}" destId="{D1B4B0DC-DF0B-46BC-BE7E-A661268BFE80}" srcOrd="1" destOrd="0" parTransId="{3CBD6BBA-59C1-4336-AB83-C52ECD326A68}" sibTransId="{3FBA869B-CFCF-4760-9DB0-88A57C9B83EF}"/>
    <dgm:cxn modelId="{37405019-A5E2-448E-A77C-DCECD33AF1B0}" type="presOf" srcId="{D1B4B0DC-DF0B-46BC-BE7E-A661268BFE80}" destId="{574B117D-D287-4171-AB86-F069F600F2E0}" srcOrd="0" destOrd="0" presId="urn:microsoft.com/office/officeart/2005/8/layout/cycle1"/>
    <dgm:cxn modelId="{B1F37883-A0D5-44F9-9EE4-A834DEAC29A9}" type="presOf" srcId="{599BCF55-A0A2-462B-8DED-C1808940FD2E}" destId="{BC224BF7-F749-41F7-B272-A36828D58FCC}" srcOrd="0" destOrd="0" presId="urn:microsoft.com/office/officeart/2005/8/layout/cycle1"/>
    <dgm:cxn modelId="{A595669F-9664-4F90-8E8E-FE665EF20730}" type="presOf" srcId="{1E84393D-76E1-4F07-8BD4-D7CDD4C6AD8F}" destId="{8B3CDC51-D135-4FFF-9D2C-A362A1F34542}" srcOrd="0" destOrd="0" presId="urn:microsoft.com/office/officeart/2005/8/layout/cycle1"/>
    <dgm:cxn modelId="{5B55E47F-DF08-45B7-94CD-8873EC3027B7}" srcId="{ECA0936D-D88F-48F1-8226-EA72C96A5829}" destId="{569CB78D-700B-43FE-A045-620592D5948A}" srcOrd="2" destOrd="0" parTransId="{9C472C97-6ECD-461E-9F7D-BCBC7F17ACF2}" sibTransId="{1E84393D-76E1-4F07-8BD4-D7CDD4C6AD8F}"/>
    <dgm:cxn modelId="{2D6C979E-86E9-4445-88C8-33D9538E99EA}" type="presOf" srcId="{ECA0936D-D88F-48F1-8226-EA72C96A5829}" destId="{3F14B19F-8597-411C-84A7-5884AC6C5E7A}" srcOrd="0" destOrd="0" presId="urn:microsoft.com/office/officeart/2005/8/layout/cycle1"/>
    <dgm:cxn modelId="{8AB27B5C-4942-4EBA-917B-207B612407BE}" type="presOf" srcId="{569CB78D-700B-43FE-A045-620592D5948A}" destId="{B2240C66-F373-45D6-A7D3-E5B159D0AE3C}" srcOrd="0" destOrd="0" presId="urn:microsoft.com/office/officeart/2005/8/layout/cycle1"/>
    <dgm:cxn modelId="{81A19B05-6849-4850-9408-32F5A5F500F3}" type="presOf" srcId="{3FBA869B-CFCF-4760-9DB0-88A57C9B83EF}" destId="{8A99CCB6-8202-4DCE-B118-31B1F504130A}" srcOrd="0" destOrd="0" presId="urn:microsoft.com/office/officeart/2005/8/layout/cycle1"/>
    <dgm:cxn modelId="{48046458-F442-448D-9535-85E5EF4EB400}" srcId="{ECA0936D-D88F-48F1-8226-EA72C96A5829}" destId="{77C5ADCB-6E06-4265-A335-1A8E65055D46}" srcOrd="0" destOrd="0" parTransId="{35D2E326-EAC9-4579-9704-F843433F32FC}" sibTransId="{599BCF55-A0A2-462B-8DED-C1808940FD2E}"/>
    <dgm:cxn modelId="{44D52C2D-B209-4979-939D-E3127F1A4C88}" type="presParOf" srcId="{3F14B19F-8597-411C-84A7-5884AC6C5E7A}" destId="{4D0EAE78-512D-48A9-B712-E2166475D83E}" srcOrd="0" destOrd="0" presId="urn:microsoft.com/office/officeart/2005/8/layout/cycle1"/>
    <dgm:cxn modelId="{7AB41640-1898-405E-AADD-3C0DD8420279}" type="presParOf" srcId="{3F14B19F-8597-411C-84A7-5884AC6C5E7A}" destId="{1E3E77CD-817E-42AE-B24D-48F4A78A1043}" srcOrd="1" destOrd="0" presId="urn:microsoft.com/office/officeart/2005/8/layout/cycle1"/>
    <dgm:cxn modelId="{6868EA03-9BC7-4F3D-A6A4-7BFA441CDF96}" type="presParOf" srcId="{3F14B19F-8597-411C-84A7-5884AC6C5E7A}" destId="{BC224BF7-F749-41F7-B272-A36828D58FCC}" srcOrd="2" destOrd="0" presId="urn:microsoft.com/office/officeart/2005/8/layout/cycle1"/>
    <dgm:cxn modelId="{396017AD-6F61-46B6-96EE-2BD0BC5AA69C}" type="presParOf" srcId="{3F14B19F-8597-411C-84A7-5884AC6C5E7A}" destId="{1EF67BC3-6E64-430C-9C46-D8B008170391}" srcOrd="3" destOrd="0" presId="urn:microsoft.com/office/officeart/2005/8/layout/cycle1"/>
    <dgm:cxn modelId="{F36559ED-0256-4467-9199-643CACE67ADA}" type="presParOf" srcId="{3F14B19F-8597-411C-84A7-5884AC6C5E7A}" destId="{574B117D-D287-4171-AB86-F069F600F2E0}" srcOrd="4" destOrd="0" presId="urn:microsoft.com/office/officeart/2005/8/layout/cycle1"/>
    <dgm:cxn modelId="{E394FDBC-19E9-4876-89CD-85013BA4EA0C}" type="presParOf" srcId="{3F14B19F-8597-411C-84A7-5884AC6C5E7A}" destId="{8A99CCB6-8202-4DCE-B118-31B1F504130A}" srcOrd="5" destOrd="0" presId="urn:microsoft.com/office/officeart/2005/8/layout/cycle1"/>
    <dgm:cxn modelId="{5CB45237-7F4C-469E-A571-D6EDF2D22FE3}" type="presParOf" srcId="{3F14B19F-8597-411C-84A7-5884AC6C5E7A}" destId="{74440F09-5748-4579-9700-1D74F444E3B2}" srcOrd="6" destOrd="0" presId="urn:microsoft.com/office/officeart/2005/8/layout/cycle1"/>
    <dgm:cxn modelId="{E80C97B9-9797-46A1-A13C-D9CA015D8F22}" type="presParOf" srcId="{3F14B19F-8597-411C-84A7-5884AC6C5E7A}" destId="{B2240C66-F373-45D6-A7D3-E5B159D0AE3C}" srcOrd="7" destOrd="0" presId="urn:microsoft.com/office/officeart/2005/8/layout/cycle1"/>
    <dgm:cxn modelId="{861AF1E6-288F-4F19-86C4-388ACA74E0C6}" type="presParOf" srcId="{3F14B19F-8597-411C-84A7-5884AC6C5E7A}" destId="{8B3CDC51-D135-4FFF-9D2C-A362A1F34542}" srcOrd="8" destOrd="0" presId="urn:microsoft.com/office/officeart/2005/8/layout/cycle1"/>
  </dgm:cxnLst>
  <dgm:bg/>
  <dgm:whole>
    <a:ln w="28575">
      <a:noFill/>
    </a:ln>
  </dgm:whole>
</dgm:dataModel>
</file>

<file path=ppt/diagrams/data7.xml><?xml version="1.0" encoding="utf-8"?>
<dgm:dataModel xmlns:dgm="http://schemas.openxmlformats.org/drawingml/2006/diagram" xmlns:a="http://schemas.openxmlformats.org/drawingml/2006/main">
  <dgm:ptLst>
    <dgm:pt modelId="{ECA0936D-D88F-48F1-8226-EA72C96A5829}" type="doc">
      <dgm:prSet loTypeId="urn:microsoft.com/office/officeart/2005/8/layout/cycle5" loCatId="cycle" qsTypeId="urn:microsoft.com/office/officeart/2005/8/quickstyle/3d1" qsCatId="3D" csTypeId="urn:microsoft.com/office/officeart/2005/8/colors/colorful3" csCatId="colorful" phldr="1"/>
      <dgm:spPr/>
      <dgm:t>
        <a:bodyPr/>
        <a:lstStyle/>
        <a:p>
          <a:endParaRPr lang="fr-FR"/>
        </a:p>
      </dgm:t>
    </dgm:pt>
    <dgm:pt modelId="{569CB78D-700B-43FE-A045-620592D5948A}">
      <dgm:prSet phldrT="[Texte]" custT="1"/>
      <dgm:spPr/>
      <dgm:t>
        <a:bodyPr/>
        <a:lstStyle/>
        <a:p>
          <a:pPr rtl="1">
            <a:lnSpc>
              <a:spcPct val="100000"/>
            </a:lnSpc>
            <a:spcAft>
              <a:spcPts val="0"/>
            </a:spcAft>
          </a:pPr>
          <a:r>
            <a:rPr lang="ar-DZ" sz="2000" b="1" dirty="0" smtClean="0">
              <a:latin typeface="Simplified Arabic" pitchFamily="18" charset="-78"/>
              <a:cs typeface="Simplified Arabic" pitchFamily="18" charset="-78"/>
            </a:rPr>
            <a:t>المجموعة (2): وضعها </a:t>
          </a:r>
          <a:r>
            <a:rPr lang="ar-DZ" sz="2000" b="1" dirty="0" err="1" smtClean="0">
              <a:latin typeface="Simplified Arabic" pitchFamily="18" charset="-78"/>
              <a:cs typeface="Simplified Arabic" pitchFamily="18" charset="-78"/>
            </a:rPr>
            <a:t>ميليتز</a:t>
          </a:r>
          <a:r>
            <a:rPr lang="ar-DZ" sz="2000" b="1" dirty="0" smtClean="0">
              <a:latin typeface="Simplified Arabic" pitchFamily="18" charset="-78"/>
              <a:cs typeface="Simplified Arabic" pitchFamily="18" charset="-78"/>
            </a:rPr>
            <a:t> </a:t>
          </a:r>
          <a:r>
            <a:rPr lang="ar-DZ" sz="2000" b="1" dirty="0" err="1" smtClean="0">
              <a:latin typeface="Simplified Arabic" pitchFamily="18" charset="-78"/>
              <a:cs typeface="Simplified Arabic" pitchFamily="18" charset="-78"/>
            </a:rPr>
            <a:t>وديوي</a:t>
          </a:r>
          <a:r>
            <a:rPr lang="ar-DZ" sz="2000" b="1" dirty="0" smtClean="0">
              <a:latin typeface="Simplified Arabic" pitchFamily="18" charset="-78"/>
              <a:cs typeface="Simplified Arabic" pitchFamily="18" charset="-78"/>
            </a:rPr>
            <a:t> (المدرسة الفلسفية، المدرسة التطبيقية، المدرسة الوظيفية، المدرسة </a:t>
          </a:r>
          <a:r>
            <a:rPr lang="ar-DZ" sz="2000" b="1" dirty="0" err="1" smtClean="0">
              <a:latin typeface="Simplified Arabic" pitchFamily="18" charset="-78"/>
              <a:cs typeface="Simplified Arabic" pitchFamily="18" charset="-78"/>
            </a:rPr>
            <a:t>السوسيولوجية</a:t>
          </a:r>
          <a:r>
            <a:rPr lang="ar-DZ" sz="2000" b="1" dirty="0" smtClean="0">
              <a:latin typeface="Simplified Arabic" pitchFamily="18" charset="-78"/>
              <a:cs typeface="Simplified Arabic" pitchFamily="18" charset="-78"/>
            </a:rPr>
            <a:t>)، وهي تتداخل فيما بينها؛ وتوجه أفكارها في مجملها نحو العلاقة المتبادلة، بين التربية كنظام والمدرسة من ناحية،والمجتمع الذي تعيش فيه من ناحية أخرى.</a:t>
          </a:r>
          <a:endParaRPr lang="fr-FR" sz="20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9C472C97-6ECD-461E-9F7D-BCBC7F17ACF2}" type="parTrans" cxnId="{5B55E47F-DF08-45B7-94CD-8873EC3027B7}">
      <dgm:prSet custT="1"/>
      <dgm:spPr/>
      <dgm:t>
        <a:bodyPr/>
        <a:lstStyle/>
        <a:p>
          <a:pPr rtl="1"/>
          <a:endParaRPr lang="fr-FR" sz="2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1E84393D-76E1-4F07-8BD4-D7CDD4C6AD8F}" type="sibTrans" cxnId="{5B55E47F-DF08-45B7-94CD-8873EC3027B7}">
      <dgm:prSet custT="1"/>
      <dgm:spPr/>
      <dgm:t>
        <a:bodyPr/>
        <a:lstStyle/>
        <a:p>
          <a:pPr rtl="1"/>
          <a:endParaRPr lang="fr-FR" sz="20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10EB413A-FE74-417C-8662-1DA8BFB2B63E}">
      <dgm:prSet custT="1"/>
      <dgm:spPr/>
      <dgm:t>
        <a:bodyPr/>
        <a:lstStyle/>
        <a:p>
          <a:pPr rtl="1"/>
          <a:r>
            <a:rPr lang="ar-DZ" sz="2400" b="1" dirty="0" smtClean="0">
              <a:latin typeface="Simplified Arabic" pitchFamily="18" charset="-78"/>
              <a:cs typeface="Simplified Arabic" pitchFamily="18" charset="-78"/>
            </a:rPr>
            <a:t>المجموعة (1): صنفها </a:t>
          </a:r>
          <a:r>
            <a:rPr lang="ar-DZ" sz="2400" b="1" dirty="0" err="1" smtClean="0">
              <a:latin typeface="Simplified Arabic" pitchFamily="18" charset="-78"/>
              <a:cs typeface="Simplified Arabic" pitchFamily="18" charset="-78"/>
            </a:rPr>
            <a:t>شمبوري</a:t>
          </a:r>
          <a:r>
            <a:rPr lang="ar-DZ" sz="2400" b="1" smtClean="0">
              <a:latin typeface="Simplified Arabic" pitchFamily="18" charset="-78"/>
              <a:cs typeface="Simplified Arabic" pitchFamily="18" charset="-78"/>
            </a:rPr>
            <a:t> (مدرسة التربية الاجتماعية، مدرسة التربية والثقافة، المدرسة البرجماتية).</a:t>
          </a:r>
          <a:endParaRPr lang="ar-DZ" sz="2400" b="1" dirty="0" smtClean="0">
            <a:latin typeface="Simplified Arabic" pitchFamily="18" charset="-78"/>
            <a:cs typeface="Simplified Arabic" pitchFamily="18" charset="-78"/>
          </a:endParaRPr>
        </a:p>
      </dgm:t>
    </dgm:pt>
    <dgm:pt modelId="{33392526-FC4B-40DD-BD11-45FFA175AB3D}" type="parTrans" cxnId="{66454AB3-2CB9-4C5A-B86D-FBFFE3835DD0}">
      <dgm:prSet/>
      <dgm:spPr/>
      <dgm:t>
        <a:bodyPr/>
        <a:lstStyle/>
        <a:p>
          <a:endParaRPr lang="fr-FR" sz="2000"/>
        </a:p>
      </dgm:t>
    </dgm:pt>
    <dgm:pt modelId="{57F561D0-45CB-4564-9BDF-893F11315C0B}" type="sibTrans" cxnId="{66454AB3-2CB9-4C5A-B86D-FBFFE3835DD0}">
      <dgm:prSet/>
      <dgm:spPr/>
      <dgm:t>
        <a:bodyPr/>
        <a:lstStyle/>
        <a:p>
          <a:endParaRPr lang="fr-FR" sz="2000"/>
        </a:p>
      </dgm:t>
    </dgm:pt>
    <dgm:pt modelId="{8498D955-19B2-4FA0-89BC-64C88808CE40}" type="pres">
      <dgm:prSet presAssocID="{ECA0936D-D88F-48F1-8226-EA72C96A5829}" presName="cycle" presStyleCnt="0">
        <dgm:presLayoutVars>
          <dgm:dir val="rev"/>
          <dgm:resizeHandles val="exact"/>
        </dgm:presLayoutVars>
      </dgm:prSet>
      <dgm:spPr/>
      <dgm:t>
        <a:bodyPr/>
        <a:lstStyle/>
        <a:p>
          <a:endParaRPr lang="fr-FR"/>
        </a:p>
      </dgm:t>
    </dgm:pt>
    <dgm:pt modelId="{FD63FD05-4FCE-4B47-A5FE-71FD8C76BB7D}" type="pres">
      <dgm:prSet presAssocID="{10EB413A-FE74-417C-8662-1DA8BFB2B63E}" presName="node" presStyleLbl="node1" presStyleIdx="0" presStyleCnt="2">
        <dgm:presLayoutVars>
          <dgm:bulletEnabled val="1"/>
        </dgm:presLayoutVars>
      </dgm:prSet>
      <dgm:spPr/>
      <dgm:t>
        <a:bodyPr/>
        <a:lstStyle/>
        <a:p>
          <a:endParaRPr lang="fr-FR"/>
        </a:p>
      </dgm:t>
    </dgm:pt>
    <dgm:pt modelId="{DDB02D49-B97C-42C7-8A36-572FB3C4D5DD}" type="pres">
      <dgm:prSet presAssocID="{10EB413A-FE74-417C-8662-1DA8BFB2B63E}" presName="spNode" presStyleCnt="0"/>
      <dgm:spPr/>
    </dgm:pt>
    <dgm:pt modelId="{76039514-DDC6-44A4-B9EB-3367146B5C77}" type="pres">
      <dgm:prSet presAssocID="{57F561D0-45CB-4564-9BDF-893F11315C0B}" presName="sibTrans" presStyleLbl="sibTrans1D1" presStyleIdx="0" presStyleCnt="2"/>
      <dgm:spPr/>
      <dgm:t>
        <a:bodyPr/>
        <a:lstStyle/>
        <a:p>
          <a:endParaRPr lang="fr-FR"/>
        </a:p>
      </dgm:t>
    </dgm:pt>
    <dgm:pt modelId="{C448442D-9E3B-404D-BE3B-4CD0A3644CBE}" type="pres">
      <dgm:prSet presAssocID="{569CB78D-700B-43FE-A045-620592D5948A}" presName="node" presStyleLbl="node1" presStyleIdx="1" presStyleCnt="2">
        <dgm:presLayoutVars>
          <dgm:bulletEnabled val="1"/>
        </dgm:presLayoutVars>
      </dgm:prSet>
      <dgm:spPr/>
      <dgm:t>
        <a:bodyPr/>
        <a:lstStyle/>
        <a:p>
          <a:endParaRPr lang="fr-FR"/>
        </a:p>
      </dgm:t>
    </dgm:pt>
    <dgm:pt modelId="{2DF41614-F892-4396-9580-01E8118BACF2}" type="pres">
      <dgm:prSet presAssocID="{569CB78D-700B-43FE-A045-620592D5948A}" presName="spNode" presStyleCnt="0"/>
      <dgm:spPr/>
      <dgm:t>
        <a:bodyPr/>
        <a:lstStyle/>
        <a:p>
          <a:endParaRPr lang="fr-FR"/>
        </a:p>
      </dgm:t>
    </dgm:pt>
    <dgm:pt modelId="{76ADB971-523E-42C2-840A-CBB9708A0EDF}" type="pres">
      <dgm:prSet presAssocID="{1E84393D-76E1-4F07-8BD4-D7CDD4C6AD8F}" presName="sibTrans" presStyleLbl="sibTrans1D1" presStyleIdx="1" presStyleCnt="2"/>
      <dgm:spPr/>
      <dgm:t>
        <a:bodyPr/>
        <a:lstStyle/>
        <a:p>
          <a:endParaRPr lang="fr-FR"/>
        </a:p>
      </dgm:t>
    </dgm:pt>
  </dgm:ptLst>
  <dgm:cxnLst>
    <dgm:cxn modelId="{66454AB3-2CB9-4C5A-B86D-FBFFE3835DD0}" srcId="{ECA0936D-D88F-48F1-8226-EA72C96A5829}" destId="{10EB413A-FE74-417C-8662-1DA8BFB2B63E}" srcOrd="0" destOrd="0" parTransId="{33392526-FC4B-40DD-BD11-45FFA175AB3D}" sibTransId="{57F561D0-45CB-4564-9BDF-893F11315C0B}"/>
    <dgm:cxn modelId="{5B55E47F-DF08-45B7-94CD-8873EC3027B7}" srcId="{ECA0936D-D88F-48F1-8226-EA72C96A5829}" destId="{569CB78D-700B-43FE-A045-620592D5948A}" srcOrd="1" destOrd="0" parTransId="{9C472C97-6ECD-461E-9F7D-BCBC7F17ACF2}" sibTransId="{1E84393D-76E1-4F07-8BD4-D7CDD4C6AD8F}"/>
    <dgm:cxn modelId="{C092666B-D2DC-4406-809F-09EE86DE9133}" type="presOf" srcId="{ECA0936D-D88F-48F1-8226-EA72C96A5829}" destId="{8498D955-19B2-4FA0-89BC-64C88808CE40}" srcOrd="0" destOrd="0" presId="urn:microsoft.com/office/officeart/2005/8/layout/cycle5"/>
    <dgm:cxn modelId="{307ED2DA-51A2-48FE-9F62-BFDED81976CE}" type="presOf" srcId="{569CB78D-700B-43FE-A045-620592D5948A}" destId="{C448442D-9E3B-404D-BE3B-4CD0A3644CBE}" srcOrd="0" destOrd="0" presId="urn:microsoft.com/office/officeart/2005/8/layout/cycle5"/>
    <dgm:cxn modelId="{D66A9CC3-2913-4E11-8CB8-83E1C343825A}" type="presOf" srcId="{10EB413A-FE74-417C-8662-1DA8BFB2B63E}" destId="{FD63FD05-4FCE-4B47-A5FE-71FD8C76BB7D}" srcOrd="0" destOrd="0" presId="urn:microsoft.com/office/officeart/2005/8/layout/cycle5"/>
    <dgm:cxn modelId="{F9B98CC5-B670-4620-9165-A8C6C2CB3BC9}" type="presOf" srcId="{57F561D0-45CB-4564-9BDF-893F11315C0B}" destId="{76039514-DDC6-44A4-B9EB-3367146B5C77}" srcOrd="0" destOrd="0" presId="urn:microsoft.com/office/officeart/2005/8/layout/cycle5"/>
    <dgm:cxn modelId="{54F7C866-2DE8-45A1-A53D-E975E12D5504}" type="presOf" srcId="{1E84393D-76E1-4F07-8BD4-D7CDD4C6AD8F}" destId="{76ADB971-523E-42C2-840A-CBB9708A0EDF}" srcOrd="0" destOrd="0" presId="urn:microsoft.com/office/officeart/2005/8/layout/cycle5"/>
    <dgm:cxn modelId="{8E9CCC3F-4597-4055-AB78-303744312393}" type="presParOf" srcId="{8498D955-19B2-4FA0-89BC-64C88808CE40}" destId="{FD63FD05-4FCE-4B47-A5FE-71FD8C76BB7D}" srcOrd="0" destOrd="0" presId="urn:microsoft.com/office/officeart/2005/8/layout/cycle5"/>
    <dgm:cxn modelId="{A74A16B5-5CEC-4D84-97C9-05011BC58F9E}" type="presParOf" srcId="{8498D955-19B2-4FA0-89BC-64C88808CE40}" destId="{DDB02D49-B97C-42C7-8A36-572FB3C4D5DD}" srcOrd="1" destOrd="0" presId="urn:microsoft.com/office/officeart/2005/8/layout/cycle5"/>
    <dgm:cxn modelId="{8DBFC741-5F6B-415D-A632-36B9F4DE8A0B}" type="presParOf" srcId="{8498D955-19B2-4FA0-89BC-64C88808CE40}" destId="{76039514-DDC6-44A4-B9EB-3367146B5C77}" srcOrd="2" destOrd="0" presId="urn:microsoft.com/office/officeart/2005/8/layout/cycle5"/>
    <dgm:cxn modelId="{177965B3-F7C6-4DA6-BA6C-7AC5FEB6978D}" type="presParOf" srcId="{8498D955-19B2-4FA0-89BC-64C88808CE40}" destId="{C448442D-9E3B-404D-BE3B-4CD0A3644CBE}" srcOrd="3" destOrd="0" presId="urn:microsoft.com/office/officeart/2005/8/layout/cycle5"/>
    <dgm:cxn modelId="{939AEF20-DAC6-4080-86A0-76B5C0FE2B9F}" type="presParOf" srcId="{8498D955-19B2-4FA0-89BC-64C88808CE40}" destId="{2DF41614-F892-4396-9580-01E8118BACF2}" srcOrd="4" destOrd="0" presId="urn:microsoft.com/office/officeart/2005/8/layout/cycle5"/>
    <dgm:cxn modelId="{83161480-FCE7-42B2-8C14-C49D34D78A20}" type="presParOf" srcId="{8498D955-19B2-4FA0-89BC-64C88808CE40}" destId="{76ADB971-523E-42C2-840A-CBB9708A0EDF}" srcOrd="5" destOrd="0" presId="urn:microsoft.com/office/officeart/2005/8/layout/cycle5"/>
  </dgm:cxnLst>
  <dgm:bg/>
  <dgm:whole>
    <a:ln w="28575">
      <a:noFill/>
    </a:ln>
  </dgm:whole>
</dgm:dataModel>
</file>

<file path=ppt/diagrams/data8.xml><?xml version="1.0" encoding="utf-8"?>
<dgm:dataModel xmlns:dgm="http://schemas.openxmlformats.org/drawingml/2006/diagram" xmlns:a="http://schemas.openxmlformats.org/drawingml/2006/main">
  <dgm:ptLst>
    <dgm:pt modelId="{ECA0936D-D88F-48F1-8226-EA72C96A5829}" type="doc">
      <dgm:prSet loTypeId="urn:microsoft.com/office/officeart/2005/8/layout/bProcess2" loCatId="process" qsTypeId="urn:microsoft.com/office/officeart/2005/8/quickstyle/simple3" qsCatId="simple" csTypeId="urn:microsoft.com/office/officeart/2005/8/colors/colorful3" csCatId="colorful" phldr="1"/>
      <dgm:spPr/>
      <dgm:t>
        <a:bodyPr/>
        <a:lstStyle/>
        <a:p>
          <a:endParaRPr lang="fr-FR"/>
        </a:p>
      </dgm:t>
    </dgm:pt>
    <dgm:pt modelId="{FD0504FE-27A5-44F7-BB51-2F9E3017BFD8}">
      <dgm:prSet phldrT="[Texte]" custT="1"/>
      <dgm:spPr/>
      <dgm:t>
        <a:bodyPr/>
        <a:lstStyle/>
        <a:p>
          <a:pPr rtl="1"/>
          <a:r>
            <a:rPr lang="ar-DZ" sz="2600" b="1" dirty="0" smtClean="0">
              <a:latin typeface="Simplified Arabic" pitchFamily="18" charset="-78"/>
              <a:cs typeface="Simplified Arabic" pitchFamily="18" charset="-78"/>
            </a:rPr>
            <a:t>مرحلة علم الاجتماع للتربية</a:t>
          </a:r>
          <a:r>
            <a:rPr lang="ar-DZ" sz="2600" dirty="0" smtClean="0">
              <a:latin typeface="Simplified Arabic" pitchFamily="18" charset="-78"/>
              <a:cs typeface="Simplified Arabic" pitchFamily="18" charset="-78"/>
            </a:rPr>
            <a:t>: مرحلة علم اجتماع المشكلات التربوية؛ وهي من المراحل الفعلية التي بدأت تظهر فيها الأسس الأكاديمية الأولى لعلم الاجتماع التربوي.</a:t>
          </a:r>
          <a:endParaRPr lang="fr-FR" sz="26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E3023D30-D5F8-4A3C-8E0D-1ADA89AB1724}" type="parTrans" cxnId="{E37778B4-64E6-46BC-8755-712C3EB387BD}">
      <dgm:prSet custT="1"/>
      <dgm:spPr/>
      <dgm:t>
        <a:bodyPr/>
        <a:lstStyle/>
        <a:p>
          <a:pPr rtl="1"/>
          <a:endParaRPr lang="fr-FR" sz="26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8CB51918-F7A6-4B65-8607-9464376500A8}" type="sibTrans" cxnId="{E37778B4-64E6-46BC-8755-712C3EB387BD}">
      <dgm:prSet/>
      <dgm:spPr/>
      <dgm:t>
        <a:bodyPr/>
        <a:lstStyle/>
        <a:p>
          <a:pPr rtl="1"/>
          <a:endParaRPr lang="fr-FR" sz="26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77C5ADCB-6E06-4265-A335-1A8E65055D46}">
      <dgm:prSet phldrT="[Texte]" custT="1"/>
      <dgm:spPr/>
      <dgm:t>
        <a:bodyPr/>
        <a:lstStyle/>
        <a:p>
          <a:pPr rtl="1"/>
          <a:r>
            <a:rPr lang="ar-DZ" sz="2600" b="1" dirty="0" smtClean="0">
              <a:latin typeface="Simplified Arabic" pitchFamily="18" charset="-78"/>
              <a:cs typeface="Simplified Arabic" pitchFamily="18" charset="-78"/>
            </a:rPr>
            <a:t>مرحلة علم اجتماع المعلمين</a:t>
          </a:r>
          <a:r>
            <a:rPr lang="ar-DZ" sz="2600" dirty="0" smtClean="0">
              <a:latin typeface="Simplified Arabic" pitchFamily="18" charset="-78"/>
              <a:cs typeface="Simplified Arabic" pitchFamily="18" charset="-78"/>
            </a:rPr>
            <a:t>: إعداد المدرسين وتدريبهم حول طرق البحث العلمي الحديثة في معالجة قضايا ومشكلات علم الاجتماع التربوي.</a:t>
          </a:r>
          <a:endParaRPr lang="fr-FR" sz="2600" b="1" dirty="0">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599BCF55-A0A2-462B-8DED-C1808940FD2E}" type="sibTrans" cxnId="{48046458-F442-448D-9535-85E5EF4EB400}">
      <dgm:prSet/>
      <dgm:spPr/>
      <dgm:t>
        <a:bodyPr/>
        <a:lstStyle/>
        <a:p>
          <a:pPr rtl="1"/>
          <a:endParaRPr lang="fr-FR" sz="26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35D2E326-EAC9-4579-9704-F843433F32FC}" type="parTrans" cxnId="{48046458-F442-448D-9535-85E5EF4EB400}">
      <dgm:prSet/>
      <dgm:spPr/>
      <dgm:t>
        <a:bodyPr/>
        <a:lstStyle/>
        <a:p>
          <a:pPr rtl="1"/>
          <a:endParaRPr lang="fr-FR" sz="2600" b="1">
            <a:solidFill>
              <a:schemeClr val="tx1"/>
            </a:solidFill>
            <a:effectLst>
              <a:outerShdw blurRad="38100" dist="38100" dir="2700000" algn="tl">
                <a:srgbClr val="000000">
                  <a:alpha val="43137"/>
                </a:srgbClr>
              </a:outerShdw>
            </a:effectLst>
            <a:latin typeface="Simplified Arabic" pitchFamily="18" charset="-78"/>
            <a:cs typeface="Simplified Arabic" pitchFamily="18" charset="-78"/>
          </a:endParaRPr>
        </a:p>
      </dgm:t>
    </dgm:pt>
    <dgm:pt modelId="{EFBC6C79-69ED-40FF-AD07-4B6D45719107}" type="pres">
      <dgm:prSet presAssocID="{ECA0936D-D88F-48F1-8226-EA72C96A5829}" presName="diagram" presStyleCnt="0">
        <dgm:presLayoutVars>
          <dgm:dir val="rev"/>
          <dgm:resizeHandles/>
        </dgm:presLayoutVars>
      </dgm:prSet>
      <dgm:spPr/>
      <dgm:t>
        <a:bodyPr/>
        <a:lstStyle/>
        <a:p>
          <a:endParaRPr lang="fr-FR"/>
        </a:p>
      </dgm:t>
    </dgm:pt>
    <dgm:pt modelId="{3CEF0F8A-EE5F-4036-969D-ED13DA6FE55C}" type="pres">
      <dgm:prSet presAssocID="{77C5ADCB-6E06-4265-A335-1A8E65055D46}" presName="firstNode" presStyleLbl="node1" presStyleIdx="0" presStyleCnt="2">
        <dgm:presLayoutVars>
          <dgm:bulletEnabled val="1"/>
        </dgm:presLayoutVars>
      </dgm:prSet>
      <dgm:spPr/>
      <dgm:t>
        <a:bodyPr/>
        <a:lstStyle/>
        <a:p>
          <a:endParaRPr lang="fr-FR"/>
        </a:p>
      </dgm:t>
    </dgm:pt>
    <dgm:pt modelId="{454E3561-9A11-4595-9464-9DEC39D272D0}" type="pres">
      <dgm:prSet presAssocID="{599BCF55-A0A2-462B-8DED-C1808940FD2E}" presName="sibTrans" presStyleLbl="sibTrans2D1" presStyleIdx="0" presStyleCnt="1"/>
      <dgm:spPr/>
      <dgm:t>
        <a:bodyPr/>
        <a:lstStyle/>
        <a:p>
          <a:endParaRPr lang="fr-FR"/>
        </a:p>
      </dgm:t>
    </dgm:pt>
    <dgm:pt modelId="{83F78778-BA1A-4CBC-AD7A-C51AD50FBFEB}" type="pres">
      <dgm:prSet presAssocID="{FD0504FE-27A5-44F7-BB51-2F9E3017BFD8}" presName="lastNode" presStyleLbl="node1" presStyleIdx="1" presStyleCnt="2">
        <dgm:presLayoutVars>
          <dgm:bulletEnabled val="1"/>
        </dgm:presLayoutVars>
      </dgm:prSet>
      <dgm:spPr/>
      <dgm:t>
        <a:bodyPr/>
        <a:lstStyle/>
        <a:p>
          <a:endParaRPr lang="fr-FR"/>
        </a:p>
      </dgm:t>
    </dgm:pt>
  </dgm:ptLst>
  <dgm:cxnLst>
    <dgm:cxn modelId="{18611F42-F737-4BA8-B6C4-F520129DCB94}" type="presOf" srcId="{599BCF55-A0A2-462B-8DED-C1808940FD2E}" destId="{454E3561-9A11-4595-9464-9DEC39D272D0}" srcOrd="0" destOrd="0" presId="urn:microsoft.com/office/officeart/2005/8/layout/bProcess2"/>
    <dgm:cxn modelId="{9848E3D3-92B3-49C7-84B1-FC330A2AE3C2}" type="presOf" srcId="{77C5ADCB-6E06-4265-A335-1A8E65055D46}" destId="{3CEF0F8A-EE5F-4036-969D-ED13DA6FE55C}" srcOrd="0" destOrd="0" presId="urn:microsoft.com/office/officeart/2005/8/layout/bProcess2"/>
    <dgm:cxn modelId="{E37778B4-64E6-46BC-8755-712C3EB387BD}" srcId="{ECA0936D-D88F-48F1-8226-EA72C96A5829}" destId="{FD0504FE-27A5-44F7-BB51-2F9E3017BFD8}" srcOrd="1" destOrd="0" parTransId="{E3023D30-D5F8-4A3C-8E0D-1ADA89AB1724}" sibTransId="{8CB51918-F7A6-4B65-8607-9464376500A8}"/>
    <dgm:cxn modelId="{4804BB60-2CC0-4CD2-B327-875A2AF51F7F}" type="presOf" srcId="{ECA0936D-D88F-48F1-8226-EA72C96A5829}" destId="{EFBC6C79-69ED-40FF-AD07-4B6D45719107}" srcOrd="0" destOrd="0" presId="urn:microsoft.com/office/officeart/2005/8/layout/bProcess2"/>
    <dgm:cxn modelId="{44C273A3-90AC-463C-9B5A-0A2BD819CD22}" type="presOf" srcId="{FD0504FE-27A5-44F7-BB51-2F9E3017BFD8}" destId="{83F78778-BA1A-4CBC-AD7A-C51AD50FBFEB}" srcOrd="0" destOrd="0" presId="urn:microsoft.com/office/officeart/2005/8/layout/bProcess2"/>
    <dgm:cxn modelId="{48046458-F442-448D-9535-85E5EF4EB400}" srcId="{ECA0936D-D88F-48F1-8226-EA72C96A5829}" destId="{77C5ADCB-6E06-4265-A335-1A8E65055D46}" srcOrd="0" destOrd="0" parTransId="{35D2E326-EAC9-4579-9704-F843433F32FC}" sibTransId="{599BCF55-A0A2-462B-8DED-C1808940FD2E}"/>
    <dgm:cxn modelId="{02CBD7A5-602D-4E12-9AB2-56AD4D66F707}" type="presParOf" srcId="{EFBC6C79-69ED-40FF-AD07-4B6D45719107}" destId="{3CEF0F8A-EE5F-4036-969D-ED13DA6FE55C}" srcOrd="0" destOrd="0" presId="urn:microsoft.com/office/officeart/2005/8/layout/bProcess2"/>
    <dgm:cxn modelId="{1B19879E-6AA2-4668-97D1-5516DD2CDDC4}" type="presParOf" srcId="{EFBC6C79-69ED-40FF-AD07-4B6D45719107}" destId="{454E3561-9A11-4595-9464-9DEC39D272D0}" srcOrd="1" destOrd="0" presId="urn:microsoft.com/office/officeart/2005/8/layout/bProcess2"/>
    <dgm:cxn modelId="{C33BE81E-3305-4C63-902C-7679A2B31CA1}" type="presParOf" srcId="{EFBC6C79-69ED-40FF-AD07-4B6D45719107}" destId="{83F78778-BA1A-4CBC-AD7A-C51AD50FBFEB}" srcOrd="2" destOrd="0" presId="urn:microsoft.com/office/officeart/2005/8/layout/bProcess2"/>
  </dgm:cxnLst>
  <dgm:bg/>
  <dgm:whole>
    <a:ln w="28575">
      <a:noFill/>
    </a:ln>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DDCDC0-3E8F-473F-95D8-41C0C251E1E4}" type="datetimeFigureOut">
              <a:rPr lang="fr-FR" smtClean="0"/>
              <a:pPr/>
              <a:t>07/09/2022</a:t>
            </a:fld>
            <a:endParaRPr lang="fr-FR"/>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E76CB-1C0B-4258-B86B-4CA31AB3442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12199864"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914281" y="1752602"/>
            <a:ext cx="10361851"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914281" y="3611607"/>
            <a:ext cx="10361851"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5019" y="4953000"/>
            <a:ext cx="12195432"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C6430DBB-9FD5-43E7-88F1-55A569E9525E}" type="datetimeFigureOut">
              <a:rPr lang="nl-BE" smtClean="0"/>
              <a:pPr/>
              <a:t>7/09/2022</a:t>
            </a:fld>
            <a:endParaRPr lang="nl-BE"/>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nl-BE"/>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521" y="1481330"/>
            <a:ext cx="10971372"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7/09/2022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24163" y="274641"/>
            <a:ext cx="2369652"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521" y="274641"/>
            <a:ext cx="8431702"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7/09/2022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3EB09AAE-0DB1-43A2-A5DB-E2B844558742}"/>
              </a:ext>
            </a:extLst>
          </p:cNvPr>
          <p:cNvSpPr>
            <a:spLocks noGrp="1"/>
          </p:cNvSpPr>
          <p:nvPr>
            <p:ph type="pic" sz="quarter" idx="10"/>
          </p:nvPr>
        </p:nvSpPr>
        <p:spPr>
          <a:xfrm>
            <a:off x="0" y="0"/>
            <a:ext cx="12190413" cy="6858000"/>
          </a:xfrm>
        </p:spPr>
        <p:txBody>
          <a:bodyPr rtlCol="0">
            <a:normAutofit/>
          </a:bodyPr>
          <a:lstStyle/>
          <a:p>
            <a:pPr lvl="0"/>
            <a:endParaRPr lang="en-US" noProof="0"/>
          </a:p>
        </p:txBody>
      </p:sp>
    </p:spTree>
    <p:extLst>
      <p:ext uri="{BB962C8B-B14F-4D97-AF65-F5344CB8AC3E}">
        <p14:creationId xmlns:p14="http://schemas.microsoft.com/office/powerpoint/2010/main" xmlns="" val="4094912097"/>
      </p:ext>
    </p:extLst>
  </p:cSld>
  <p:clrMapOvr>
    <a:masterClrMapping/>
  </p:clrMapOvr>
  <p:transition spd="med" advTm="30000">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3EB09AAE-0DB1-43A2-A5DB-E2B844558742}"/>
              </a:ext>
            </a:extLst>
          </p:cNvPr>
          <p:cNvSpPr>
            <a:spLocks noGrp="1"/>
          </p:cNvSpPr>
          <p:nvPr>
            <p:ph type="pic" sz="quarter" idx="10"/>
          </p:nvPr>
        </p:nvSpPr>
        <p:spPr>
          <a:xfrm>
            <a:off x="0" y="0"/>
            <a:ext cx="12190413" cy="6858000"/>
          </a:xfrm>
        </p:spPr>
        <p:txBody>
          <a:bodyPr rtlCol="0">
            <a:normAutofit/>
          </a:bodyPr>
          <a:lstStyle/>
          <a:p>
            <a:pPr lvl="0"/>
            <a:endParaRPr lang="en-US" noProof="0"/>
          </a:p>
        </p:txBody>
      </p:sp>
    </p:spTree>
    <p:extLst>
      <p:ext uri="{BB962C8B-B14F-4D97-AF65-F5344CB8AC3E}">
        <p14:creationId xmlns:p14="http://schemas.microsoft.com/office/powerpoint/2010/main" xmlns="" val="4094912097"/>
      </p:ext>
    </p:extLst>
  </p:cSld>
  <p:clrMapOvr>
    <a:masterClrMapping/>
  </p:clrMapOvr>
  <p:transition spd="med" advTm="30000">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3EB09AAE-0DB1-43A2-A5DB-E2B844558742}"/>
              </a:ext>
            </a:extLst>
          </p:cNvPr>
          <p:cNvSpPr>
            <a:spLocks noGrp="1"/>
          </p:cNvSpPr>
          <p:nvPr>
            <p:ph type="pic" sz="quarter" idx="10"/>
          </p:nvPr>
        </p:nvSpPr>
        <p:spPr>
          <a:xfrm>
            <a:off x="0" y="0"/>
            <a:ext cx="12190413" cy="6858000"/>
          </a:xfrm>
        </p:spPr>
        <p:txBody>
          <a:bodyPr rtlCol="0">
            <a:normAutofit/>
          </a:bodyPr>
          <a:lstStyle/>
          <a:p>
            <a:pPr lvl="0"/>
            <a:endParaRPr lang="en-US" noProof="0"/>
          </a:p>
        </p:txBody>
      </p:sp>
    </p:spTree>
    <p:extLst>
      <p:ext uri="{BB962C8B-B14F-4D97-AF65-F5344CB8AC3E}">
        <p14:creationId xmlns:p14="http://schemas.microsoft.com/office/powerpoint/2010/main" xmlns="" val="4094912097"/>
      </p:ext>
    </p:extLst>
  </p:cSld>
  <p:clrMapOvr>
    <a:masterClrMapping/>
  </p:clrMapOvr>
  <p:transition spd="med" advTm="30000">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7/09/2022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transition spd="med" advTm="30000">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63043" y="1059712"/>
            <a:ext cx="10361851"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229603" y="2931712"/>
            <a:ext cx="6095207"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C6430DBB-9FD5-43E7-88F1-55A569E9525E}" type="datetimeFigureOut">
              <a:rPr lang="nl-BE" smtClean="0"/>
              <a:pPr/>
              <a:t>7/09/2022</a:t>
            </a:fld>
            <a:endParaRPr lang="nl-BE"/>
          </a:p>
        </p:txBody>
      </p:sp>
      <p:sp>
        <p:nvSpPr>
          <p:cNvPr id="5" name="Espace réservé du pied de page 4"/>
          <p:cNvSpPr>
            <a:spLocks noGrp="1"/>
          </p:cNvSpPr>
          <p:nvPr>
            <p:ph type="ftr" sz="quarter" idx="11"/>
          </p:nvPr>
        </p:nvSpPr>
        <p:spPr/>
        <p:txBody>
          <a:bodyPr/>
          <a:lstStyle>
            <a:extLst/>
          </a:lstStyle>
          <a:p>
            <a:endParaRPr lang="nl-BE"/>
          </a:p>
        </p:txBody>
      </p:sp>
      <p:sp>
        <p:nvSpPr>
          <p:cNvPr id="6" name="Espace réservé du numéro de diapositive 5"/>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7" name="Chevron 6"/>
          <p:cNvSpPr/>
          <p:nvPr/>
        </p:nvSpPr>
        <p:spPr>
          <a:xfrm>
            <a:off x="4848276" y="3005472"/>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599753" y="3005472"/>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09521" y="1481329"/>
            <a:ext cx="5384099"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6793" y="1481329"/>
            <a:ext cx="5384099"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6430DBB-9FD5-43E7-88F1-55A569E9525E}" type="datetimeFigureOut">
              <a:rPr lang="nl-BE" smtClean="0"/>
              <a:pPr/>
              <a:t>7/09/2022</a:t>
            </a:fld>
            <a:endParaRPr lang="nl-BE"/>
          </a:p>
        </p:txBody>
      </p:sp>
      <p:sp>
        <p:nvSpPr>
          <p:cNvPr id="6" name="Espace réservé du pied de page 5"/>
          <p:cNvSpPr>
            <a:spLocks noGrp="1"/>
          </p:cNvSpPr>
          <p:nvPr>
            <p:ph type="ftr" sz="quarter" idx="11"/>
          </p:nvPr>
        </p:nvSpPr>
        <p:spPr/>
        <p:txBody>
          <a:bodyPr/>
          <a:lstStyle>
            <a:extLst/>
          </a:lstStyle>
          <a:p>
            <a:endParaRPr lang="nl-BE"/>
          </a:p>
        </p:txBody>
      </p:sp>
      <p:sp>
        <p:nvSpPr>
          <p:cNvPr id="7" name="Espace réservé du numéro de diapositive 6"/>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521" y="273050"/>
            <a:ext cx="10971372"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521" y="5410200"/>
            <a:ext cx="5386216"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192562" y="5410200"/>
            <a:ext cx="5388332"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521" y="1444295"/>
            <a:ext cx="5386216"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2561" y="1444295"/>
            <a:ext cx="5388332"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C6430DBB-9FD5-43E7-88F1-55A569E9525E}" type="datetimeFigureOut">
              <a:rPr lang="nl-BE" smtClean="0"/>
              <a:pPr/>
              <a:t>7/09/2022</a:t>
            </a:fld>
            <a:endParaRPr lang="nl-BE"/>
          </a:p>
        </p:txBody>
      </p:sp>
      <p:sp>
        <p:nvSpPr>
          <p:cNvPr id="8" name="Espace réservé du pied de page 7"/>
          <p:cNvSpPr>
            <a:spLocks noGrp="1"/>
          </p:cNvSpPr>
          <p:nvPr>
            <p:ph type="ftr" sz="quarter" idx="11"/>
          </p:nvPr>
        </p:nvSpPr>
        <p:spPr/>
        <p:txBody>
          <a:bodyPr/>
          <a:lstStyle>
            <a:extLst/>
          </a:lstStyle>
          <a:p>
            <a:endParaRPr lang="nl-BE"/>
          </a:p>
        </p:txBody>
      </p:sp>
      <p:sp>
        <p:nvSpPr>
          <p:cNvPr id="9" name="Espace réservé du numéro de diapositive 8"/>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overrideClrMapping bg1="lt1" tx1="dk1" bg2="lt2" tx2="dk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C6430DBB-9FD5-43E7-88F1-55A569E9525E}" type="datetimeFigureOut">
              <a:rPr lang="nl-BE" smtClean="0"/>
              <a:pPr/>
              <a:t>7/09/2022</a:t>
            </a:fld>
            <a:endParaRPr lang="nl-BE"/>
          </a:p>
        </p:txBody>
      </p:sp>
      <p:sp>
        <p:nvSpPr>
          <p:cNvPr id="4" name="Espace réservé du pied de page 3"/>
          <p:cNvSpPr>
            <a:spLocks noGrp="1"/>
          </p:cNvSpPr>
          <p:nvPr>
            <p:ph type="ftr" sz="quarter" idx="11"/>
          </p:nvPr>
        </p:nvSpPr>
        <p:spPr/>
        <p:txBody>
          <a:bodyPr/>
          <a:lstStyle>
            <a:extLst/>
          </a:lstStyle>
          <a:p>
            <a:endParaRPr lang="nl-BE"/>
          </a:p>
        </p:txBody>
      </p:sp>
      <p:sp>
        <p:nvSpPr>
          <p:cNvPr id="5" name="Espace réservé du numéro de diapositive 4"/>
          <p:cNvSpPr>
            <a:spLocks noGrp="1"/>
          </p:cNvSpPr>
          <p:nvPr>
            <p:ph type="sldNum" sz="quarter" idx="12"/>
          </p:nvPr>
        </p:nvSpPr>
        <p:spPr/>
        <p:txBody>
          <a:bodyPr/>
          <a:lstStyle>
            <a:extLst/>
          </a:lstStyle>
          <a:p>
            <a:fld id="{EE336665-E7E9-4861-9ADF-F11A47CBAD79}" type="slidenum">
              <a:rPr lang="nl-BE" smtClean="0"/>
              <a:pPr/>
              <a:t>‹N°›</a:t>
            </a:fld>
            <a:endParaRPr lang="nl-BE"/>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C6430DBB-9FD5-43E7-88F1-55A569E9525E}" type="datetimeFigureOut">
              <a:rPr lang="nl-BE" smtClean="0"/>
              <a:pPr/>
              <a:t>7/09/2022</a:t>
            </a:fld>
            <a:endParaRPr lang="nl-BE"/>
          </a:p>
        </p:txBody>
      </p:sp>
      <p:sp>
        <p:nvSpPr>
          <p:cNvPr id="3" name="Espace réservé du pied de page 2"/>
          <p:cNvSpPr>
            <a:spLocks noGrp="1"/>
          </p:cNvSpPr>
          <p:nvPr>
            <p:ph type="ftr" sz="quarter" idx="11"/>
          </p:nvPr>
        </p:nvSpPr>
        <p:spPr/>
        <p:txBody>
          <a:bodyPr/>
          <a:lstStyle>
            <a:extLst/>
          </a:lstStyle>
          <a:p>
            <a:endParaRPr lang="nl-BE"/>
          </a:p>
        </p:txBody>
      </p:sp>
      <p:sp>
        <p:nvSpPr>
          <p:cNvPr id="4" name="Espace réservé du numéro de diapositive 3"/>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masterClrMapping/>
  </p:clrMapOvr>
  <p:transition spd="med" advTm="30000">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041" y="4876800"/>
            <a:ext cx="9974403"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892033" y="5355102"/>
            <a:ext cx="529876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1219041" y="274320"/>
            <a:ext cx="9971758"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8968208" y="6407944"/>
            <a:ext cx="2559987" cy="365760"/>
          </a:xfrm>
        </p:spPr>
        <p:txBody>
          <a:bodyPr/>
          <a:lstStyle>
            <a:extLst/>
          </a:lstStyle>
          <a:p>
            <a:fld id="{C6430DBB-9FD5-43E7-88F1-55A569E9525E}" type="datetimeFigureOut">
              <a:rPr lang="nl-BE" smtClean="0"/>
              <a:pPr/>
              <a:t>7/09/2022</a:t>
            </a:fld>
            <a:endParaRPr lang="nl-BE"/>
          </a:p>
        </p:txBody>
      </p:sp>
      <p:sp>
        <p:nvSpPr>
          <p:cNvPr id="6" name="Espace réservé du pied de page 5"/>
          <p:cNvSpPr>
            <a:spLocks noGrp="1"/>
          </p:cNvSpPr>
          <p:nvPr>
            <p:ph type="ftr" sz="quarter" idx="11"/>
          </p:nvPr>
        </p:nvSpPr>
        <p:spPr/>
        <p:txBody>
          <a:bodyPr/>
          <a:lstStyle>
            <a:extLst/>
          </a:lstStyle>
          <a:p>
            <a:endParaRPr lang="nl-BE"/>
          </a:p>
        </p:txBody>
      </p:sp>
      <p:sp>
        <p:nvSpPr>
          <p:cNvPr id="7" name="Espace réservé du numéro de diapositive 6"/>
          <p:cNvSpPr>
            <a:spLocks noGrp="1"/>
          </p:cNvSpPr>
          <p:nvPr>
            <p:ph type="sldNum" sz="quarter" idx="12"/>
          </p:nvPr>
        </p:nvSpPr>
        <p:spPr/>
        <p:txBody>
          <a:bodyPr/>
          <a:lstStyle>
            <a:extLst/>
          </a:lstStyle>
          <a:p>
            <a:fld id="{EE336665-E7E9-4861-9ADF-F11A47CBAD79}" type="slidenum">
              <a:rPr lang="nl-BE" smtClean="0"/>
              <a:pPr/>
              <a:t>‹N°›</a:t>
            </a:fld>
            <a:endParaRPr lang="nl-BE"/>
          </a:p>
        </p:txBody>
      </p:sp>
    </p:spTree>
  </p:cSld>
  <p:clrMapOvr>
    <a:overrideClrMapping bg1="lt1" tx1="dk1" bg2="lt2" tx2="dk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521445" y="5443402"/>
            <a:ext cx="9549157"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304761" y="189968"/>
            <a:ext cx="11580892"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C6430DBB-9FD5-43E7-88F1-55A569E9525E}" type="datetimeFigureOut">
              <a:rPr lang="nl-BE" smtClean="0"/>
              <a:pPr/>
              <a:t>7/09/2022</a:t>
            </a:fld>
            <a:endParaRPr lang="nl-BE"/>
          </a:p>
        </p:txBody>
      </p:sp>
      <p:sp>
        <p:nvSpPr>
          <p:cNvPr id="6" name="Espace réservé du pied de page 5"/>
          <p:cNvSpPr>
            <a:spLocks noGrp="1"/>
          </p:cNvSpPr>
          <p:nvPr>
            <p:ph type="ftr" sz="quarter" idx="11"/>
          </p:nvPr>
        </p:nvSpPr>
        <p:spPr>
          <a:xfrm>
            <a:off x="5839337" y="6407945"/>
            <a:ext cx="3133833" cy="365125"/>
          </a:xfrm>
        </p:spPr>
        <p:txBody>
          <a:bodyPr/>
          <a:lstStyle>
            <a:lvl1pPr>
              <a:defRPr>
                <a:solidFill>
                  <a:schemeClr val="tx1"/>
                </a:solidFill>
              </a:defRPr>
            </a:lvl1pPr>
            <a:extLst/>
          </a:lstStyle>
          <a:p>
            <a:endParaRPr lang="nl-BE"/>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EE336665-E7E9-4861-9ADF-F11A47CBAD79}" type="slidenum">
              <a:rPr lang="nl-BE" smtClean="0"/>
              <a:pPr/>
              <a:t>‹N°›</a:t>
            </a:fld>
            <a:endParaRPr lang="nl-BE"/>
          </a:p>
        </p:txBody>
      </p:sp>
      <p:sp>
        <p:nvSpPr>
          <p:cNvPr id="2" name="Titre 1"/>
          <p:cNvSpPr>
            <a:spLocks noGrp="1"/>
          </p:cNvSpPr>
          <p:nvPr>
            <p:ph type="title"/>
          </p:nvPr>
        </p:nvSpPr>
        <p:spPr>
          <a:xfrm>
            <a:off x="304760" y="4865122"/>
            <a:ext cx="10765841"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955125" y="5001994"/>
            <a:ext cx="506867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71404" y="5785023"/>
            <a:ext cx="506867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8055" y="5791253"/>
            <a:ext cx="4535828"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12314" y="5787739"/>
            <a:ext cx="4540088"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0646" y="4988440"/>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2123" y="4988440"/>
            <a:ext cx="24380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advTm="30000">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955125" y="5001994"/>
            <a:ext cx="506867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71404" y="5785023"/>
            <a:ext cx="506867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8055" y="5791253"/>
            <a:ext cx="4535828"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12314" y="5787739"/>
            <a:ext cx="4540088"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609521" y="274638"/>
            <a:ext cx="10971372"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609521" y="1481329"/>
            <a:ext cx="10971372"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8968208" y="6407944"/>
            <a:ext cx="2559987" cy="365760"/>
          </a:xfrm>
          <a:prstGeom prst="rect">
            <a:avLst/>
          </a:prstGeom>
        </p:spPr>
        <p:txBody>
          <a:bodyPr vert="horz" anchor="b"/>
          <a:lstStyle>
            <a:lvl1pPr algn="l" eaLnBrk="1" latinLnBrk="0" hangingPunct="1">
              <a:defRPr kumimoji="0" sz="1000">
                <a:solidFill>
                  <a:schemeClr val="tx1"/>
                </a:solidFill>
              </a:defRPr>
            </a:lvl1pPr>
            <a:extLst/>
          </a:lstStyle>
          <a:p>
            <a:fld id="{C6430DBB-9FD5-43E7-88F1-55A569E9525E}" type="datetimeFigureOut">
              <a:rPr lang="nl-BE" smtClean="0"/>
              <a:pPr/>
              <a:t>7/09/2022</a:t>
            </a:fld>
            <a:endParaRPr lang="nl-BE"/>
          </a:p>
        </p:txBody>
      </p:sp>
      <p:sp>
        <p:nvSpPr>
          <p:cNvPr id="22" name="Espace réservé du pied de page 21"/>
          <p:cNvSpPr>
            <a:spLocks noGrp="1"/>
          </p:cNvSpPr>
          <p:nvPr>
            <p:ph type="ftr" sz="quarter" idx="3"/>
          </p:nvPr>
        </p:nvSpPr>
        <p:spPr>
          <a:xfrm>
            <a:off x="5839337" y="6407945"/>
            <a:ext cx="3133833" cy="365125"/>
          </a:xfrm>
          <a:prstGeom prst="rect">
            <a:avLst/>
          </a:prstGeom>
        </p:spPr>
        <p:txBody>
          <a:bodyPr vert="horz" anchor="b"/>
          <a:lstStyle>
            <a:lvl1pPr algn="r" eaLnBrk="1" latinLnBrk="0" hangingPunct="1">
              <a:defRPr kumimoji="0" sz="1000">
                <a:solidFill>
                  <a:schemeClr val="tx1"/>
                </a:solidFill>
              </a:defRPr>
            </a:lvl1pPr>
            <a:extLst/>
          </a:lstStyle>
          <a:p>
            <a:endParaRPr lang="nl-BE"/>
          </a:p>
        </p:txBody>
      </p:sp>
      <p:sp>
        <p:nvSpPr>
          <p:cNvPr id="18" name="Espace réservé du numéro de diapositive 17"/>
          <p:cNvSpPr>
            <a:spLocks noGrp="1"/>
          </p:cNvSpPr>
          <p:nvPr>
            <p:ph type="sldNum" sz="quarter" idx="4"/>
          </p:nvPr>
        </p:nvSpPr>
        <p:spPr>
          <a:xfrm>
            <a:off x="11528195" y="6407945"/>
            <a:ext cx="487617" cy="365125"/>
          </a:xfrm>
          <a:prstGeom prst="rect">
            <a:avLst/>
          </a:prstGeom>
        </p:spPr>
        <p:txBody>
          <a:bodyPr vert="horz" anchor="b"/>
          <a:lstStyle>
            <a:lvl1pPr algn="r" eaLnBrk="1" latinLnBrk="0" hangingPunct="1">
              <a:defRPr kumimoji="0" sz="1000" b="0">
                <a:solidFill>
                  <a:schemeClr val="tx1"/>
                </a:solidFill>
              </a:defRPr>
            </a:lvl1pPr>
            <a:extLst/>
          </a:lstStyle>
          <a:p>
            <a:fld id="{EE336665-E7E9-4861-9ADF-F11A47CBAD79}" type="slidenum">
              <a:rPr lang="nl-BE" smtClean="0"/>
              <a:pPr/>
              <a:t>‹N°›</a:t>
            </a:fld>
            <a:endParaRPr lang="nl-BE"/>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3968" r:id="rId13"/>
    <p:sldLayoutId id="2147483969" r:id="rId14"/>
  </p:sldLayoutIdLst>
  <p:transition spd="med" advTm="30000">
    <p:pull dir="d"/>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d8a7d984d8b3d984d8a7d9851.gif"/>
          <p:cNvPicPr>
            <a:picLocks noChangeAspect="1"/>
          </p:cNvPicPr>
          <p:nvPr/>
        </p:nvPicPr>
        <p:blipFill>
          <a:blip r:embed="rId2"/>
          <a:stretch>
            <a:fillRect/>
          </a:stretch>
        </p:blipFill>
        <p:spPr>
          <a:xfrm>
            <a:off x="380166" y="571480"/>
            <a:ext cx="11501518" cy="5572164"/>
          </a:xfrm>
          <a:prstGeom prst="rect">
            <a:avLst/>
          </a:prstGeom>
        </p:spPr>
      </p:pic>
    </p:spTree>
  </p:cSld>
  <p:clrMapOvr>
    <a:masterClrMapping/>
  </p:clrMapOvr>
  <p:transition spd="med" advTm="30000">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p:cNvGraphicFramePr/>
          <p:nvPr>
            <p:extLst>
              <p:ext uri="{D42A27DB-BD31-4B8C-83A1-F6EECF244321}">
                <p14:modId xmlns:p14="http://schemas.microsoft.com/office/powerpoint/2010/main" xmlns="" val="1968696701"/>
              </p:ext>
            </p:extLst>
          </p:nvPr>
        </p:nvGraphicFramePr>
        <p:xfrm>
          <a:off x="665918" y="500042"/>
          <a:ext cx="11001452"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advTm="60000">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graphicEl>
                                              <a:dgm id="{55F02359-BB33-47FC-AB98-96DF18B65B20}"/>
                                            </p:graphicEl>
                                          </p:spTgt>
                                        </p:tgtEl>
                                        <p:attrNameLst>
                                          <p:attrName>style.visibility</p:attrName>
                                        </p:attrNameLst>
                                      </p:cBhvr>
                                      <p:to>
                                        <p:strVal val="visible"/>
                                      </p:to>
                                    </p:set>
                                    <p:animEffect transition="in" filter="wheel(4)">
                                      <p:cBhvr>
                                        <p:cTn id="7" dur="2000"/>
                                        <p:tgtEl>
                                          <p:spTgt spid="11">
                                            <p:graphicEl>
                                              <a:dgm id="{55F02359-BB33-47FC-AB98-96DF18B65B2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
                                            <p:graphicEl>
                                              <a:dgm id="{DEB6A76A-BACD-4630-85B1-5BB41BAD770F}"/>
                                            </p:graphicEl>
                                          </p:spTgt>
                                        </p:tgtEl>
                                        <p:attrNameLst>
                                          <p:attrName>style.visibility</p:attrName>
                                        </p:attrNameLst>
                                      </p:cBhvr>
                                      <p:to>
                                        <p:strVal val="visible"/>
                                      </p:to>
                                    </p:set>
                                    <p:animEffect transition="in" filter="wheel(4)">
                                      <p:cBhvr>
                                        <p:cTn id="12" dur="2000"/>
                                        <p:tgtEl>
                                          <p:spTgt spid="11">
                                            <p:graphicEl>
                                              <a:dgm id="{DEB6A76A-BACD-4630-85B1-5BB41BAD770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1">
                                            <p:graphicEl>
                                              <a:dgm id="{D6360005-1E37-4240-BCC0-F19711680C07}"/>
                                            </p:graphicEl>
                                          </p:spTgt>
                                        </p:tgtEl>
                                        <p:attrNameLst>
                                          <p:attrName>style.visibility</p:attrName>
                                        </p:attrNameLst>
                                      </p:cBhvr>
                                      <p:to>
                                        <p:strVal val="visible"/>
                                      </p:to>
                                    </p:set>
                                    <p:animEffect transition="in" filter="wheel(4)">
                                      <p:cBhvr>
                                        <p:cTn id="17" dur="2000"/>
                                        <p:tgtEl>
                                          <p:spTgt spid="11">
                                            <p:graphicEl>
                                              <a:dgm id="{D6360005-1E37-4240-BCC0-F19711680C0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1">
                                            <p:graphicEl>
                                              <a:dgm id="{E39AA992-360E-46BF-8650-4F5FA64D2820}"/>
                                            </p:graphicEl>
                                          </p:spTgt>
                                        </p:tgtEl>
                                        <p:attrNameLst>
                                          <p:attrName>style.visibility</p:attrName>
                                        </p:attrNameLst>
                                      </p:cBhvr>
                                      <p:to>
                                        <p:strVal val="visible"/>
                                      </p:to>
                                    </p:set>
                                    <p:animEffect transition="in" filter="wheel(4)">
                                      <p:cBhvr>
                                        <p:cTn id="22" dur="2000"/>
                                        <p:tgtEl>
                                          <p:spTgt spid="11">
                                            <p:graphicEl>
                                              <a:dgm id="{E39AA992-360E-46BF-8650-4F5FA64D28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p:cNvGraphicFramePr/>
          <p:nvPr>
            <p:extLst>
              <p:ext uri="{D42A27DB-BD31-4B8C-83A1-F6EECF244321}">
                <p14:modId xmlns:p14="http://schemas.microsoft.com/office/powerpoint/2010/main" xmlns="" val="1968696701"/>
              </p:ext>
            </p:extLst>
          </p:nvPr>
        </p:nvGraphicFramePr>
        <p:xfrm>
          <a:off x="665918" y="500042"/>
          <a:ext cx="11001452"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advTm="60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graphicEl>
                                              <a:dgm id="{55F02359-BB33-47FC-AB98-96DF18B65B20}"/>
                                            </p:graphicEl>
                                          </p:spTgt>
                                        </p:tgtEl>
                                        <p:attrNameLst>
                                          <p:attrName>style.visibility</p:attrName>
                                        </p:attrNameLst>
                                      </p:cBhvr>
                                      <p:to>
                                        <p:strVal val="visible"/>
                                      </p:to>
                                    </p:set>
                                    <p:animEffect transition="in" filter="wheel(4)">
                                      <p:cBhvr>
                                        <p:cTn id="7" dur="2000"/>
                                        <p:tgtEl>
                                          <p:spTgt spid="11">
                                            <p:graphicEl>
                                              <a:dgm id="{55F02359-BB33-47FC-AB98-96DF18B65B2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
                                            <p:graphicEl>
                                              <a:dgm id="{DEB6A76A-BACD-4630-85B1-5BB41BAD770F}"/>
                                            </p:graphicEl>
                                          </p:spTgt>
                                        </p:tgtEl>
                                        <p:attrNameLst>
                                          <p:attrName>style.visibility</p:attrName>
                                        </p:attrNameLst>
                                      </p:cBhvr>
                                      <p:to>
                                        <p:strVal val="visible"/>
                                      </p:to>
                                    </p:set>
                                    <p:animEffect transition="in" filter="wheel(4)">
                                      <p:cBhvr>
                                        <p:cTn id="12" dur="2000"/>
                                        <p:tgtEl>
                                          <p:spTgt spid="11">
                                            <p:graphicEl>
                                              <a:dgm id="{DEB6A76A-BACD-4630-85B1-5BB41BAD770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1">
                                            <p:graphicEl>
                                              <a:dgm id="{D6360005-1E37-4240-BCC0-F19711680C07}"/>
                                            </p:graphicEl>
                                          </p:spTgt>
                                        </p:tgtEl>
                                        <p:attrNameLst>
                                          <p:attrName>style.visibility</p:attrName>
                                        </p:attrNameLst>
                                      </p:cBhvr>
                                      <p:to>
                                        <p:strVal val="visible"/>
                                      </p:to>
                                    </p:set>
                                    <p:animEffect transition="in" filter="wheel(4)">
                                      <p:cBhvr>
                                        <p:cTn id="17" dur="2000"/>
                                        <p:tgtEl>
                                          <p:spTgt spid="11">
                                            <p:graphicEl>
                                              <a:dgm id="{D6360005-1E37-4240-BCC0-F19711680C0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1">
                                            <p:graphicEl>
                                              <a:dgm id="{E39AA992-360E-46BF-8650-4F5FA64D2820}"/>
                                            </p:graphicEl>
                                          </p:spTgt>
                                        </p:tgtEl>
                                        <p:attrNameLst>
                                          <p:attrName>style.visibility</p:attrName>
                                        </p:attrNameLst>
                                      </p:cBhvr>
                                      <p:to>
                                        <p:strVal val="visible"/>
                                      </p:to>
                                    </p:set>
                                    <p:animEffect transition="in" filter="wheel(4)">
                                      <p:cBhvr>
                                        <p:cTn id="22" dur="2000"/>
                                        <p:tgtEl>
                                          <p:spTgt spid="11">
                                            <p:graphicEl>
                                              <a:dgm id="{E39AA992-360E-46BF-8650-4F5FA64D28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166" y="714356"/>
            <a:ext cx="11381699" cy="617292"/>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0" indent="0" algn="just" rtl="1">
              <a:buNone/>
            </a:pPr>
            <a:r>
              <a:rPr lang="ar-SA" dirty="0" smtClean="0">
                <a:latin typeface="Simplified Arabic" pitchFamily="18" charset="-78"/>
                <a:cs typeface="Simplified Arabic" pitchFamily="18" charset="-78"/>
              </a:rPr>
              <a:t>من هنا يمكن استنتاج فرق إجرائي بين علم الاجتماع التربوي وعلم اجتماع التربية:</a:t>
            </a:r>
            <a:endParaRPr lang="fr-FR" dirty="0" smtClean="0">
              <a:latin typeface="Simplified Arabic" pitchFamily="18" charset="-78"/>
              <a:cs typeface="Simplified Arabic" pitchFamily="18" charset="-78"/>
            </a:endParaRPr>
          </a:p>
          <a:p>
            <a:pPr marL="0" indent="0" algn="just" rtl="1">
              <a:buNone/>
            </a:pPr>
            <a:endParaRPr lang="fr-FR" b="1" dirty="0">
              <a:solidFill>
                <a:schemeClr val="tx1"/>
              </a:solidFill>
              <a:latin typeface="Simplified Arabic" pitchFamily="18" charset="-78"/>
              <a:cs typeface="Simplified Arabic" pitchFamily="18" charset="-78"/>
            </a:endParaRPr>
          </a:p>
        </p:txBody>
      </p:sp>
      <p:sp>
        <p:nvSpPr>
          <p:cNvPr id="5" name="Espace réservé du contenu 2"/>
          <p:cNvSpPr txBox="1">
            <a:spLocks/>
          </p:cNvSpPr>
          <p:nvPr/>
        </p:nvSpPr>
        <p:spPr>
          <a:xfrm>
            <a:off x="3737752" y="1500174"/>
            <a:ext cx="7928093" cy="1428760"/>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lvl="0" indent="-342900" algn="just" rtl="1">
              <a:spcBef>
                <a:spcPct val="20000"/>
              </a:spcBef>
              <a:buFont typeface="Wingdings" pitchFamily="2" charset="2"/>
              <a:buChar char=""/>
            </a:pPr>
            <a:r>
              <a:rPr lang="ar-SA" sz="2800" dirty="0" smtClean="0">
                <a:latin typeface="Simplified Arabic" pitchFamily="18" charset="-78"/>
                <a:cs typeface="Simplified Arabic" pitchFamily="18" charset="-78"/>
              </a:rPr>
              <a:t>علم اجتماع التربوي؛ العلم الذي يهتم بمعالجة القضايا الاجتماعية والتربية (أي تطبق المبادئ والنتائج العامة لعلم الاجتماع على الأنماط والعمليات التربوية).</a:t>
            </a: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sp>
        <p:nvSpPr>
          <p:cNvPr id="7" name="Espace réservé du contenu 2"/>
          <p:cNvSpPr txBox="1">
            <a:spLocks/>
          </p:cNvSpPr>
          <p:nvPr/>
        </p:nvSpPr>
        <p:spPr>
          <a:xfrm>
            <a:off x="3809190" y="3071810"/>
            <a:ext cx="7929618" cy="2357454"/>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000" lvl="0" indent="-342000" algn="just" rtl="1">
              <a:spcBef>
                <a:spcPts val="672"/>
              </a:spcBef>
              <a:buFont typeface="Wingdings" pitchFamily="2" charset="2"/>
              <a:buChar char="×"/>
            </a:pPr>
            <a:r>
              <a:rPr lang="ar-SA" sz="2800" dirty="0" smtClean="0">
                <a:latin typeface="Simplified Arabic" pitchFamily="18" charset="-78"/>
                <a:cs typeface="Simplified Arabic" pitchFamily="18" charset="-78"/>
              </a:rPr>
              <a:t>علم اجتماع التربية يقوم بتحليل المشاكل </a:t>
            </a:r>
            <a:r>
              <a:rPr lang="ar-SA" sz="2800" dirty="0" err="1" smtClean="0">
                <a:latin typeface="Simplified Arabic" pitchFamily="18" charset="-78"/>
                <a:cs typeface="Simplified Arabic" pitchFamily="18" charset="-78"/>
              </a:rPr>
              <a:t>السوسيولوجية</a:t>
            </a:r>
            <a:r>
              <a:rPr lang="ar-SA" sz="2800" dirty="0" smtClean="0">
                <a:latin typeface="Simplified Arabic" pitchFamily="18" charset="-78"/>
                <a:cs typeface="Simplified Arabic" pitchFamily="18" charset="-78"/>
              </a:rPr>
              <a:t> التربوية أي يعالج النظم والمؤسسات. أي يعالج النظم والمؤسسات. حيث يدرس كل الطرائق المتعلقة بمجال التربية والتعليم والمؤسسات الدراسية في علاقة تؤمن بالمجتمع، ويعني أن المدرسة والنظام التربوي يعكس المحيط الاجتماعي والثقافي بشكل مباشر وغير مباشر.</a:t>
            </a:r>
            <a:endParaRPr lang="fr-FR" sz="2800" dirty="0" smtClean="0">
              <a:latin typeface="Simplified Arabic" pitchFamily="18" charset="-78"/>
              <a:cs typeface="Simplified Arabic" pitchFamily="18" charset="-78"/>
            </a:endParaRPr>
          </a:p>
          <a:p>
            <a:pPr marL="342000" marR="0" lvl="0" indent="-342000" algn="just" defTabSz="914400" rtl="1" eaLnBrk="1" fontAlgn="auto" latinLnBrk="0" hangingPunct="1">
              <a:lnSpc>
                <a:spcPct val="100000"/>
              </a:lnSpc>
              <a:spcBef>
                <a:spcPts val="672"/>
              </a:spcBef>
              <a:spcAft>
                <a:spcPts val="0"/>
              </a:spcAft>
              <a:buClrTx/>
              <a:buSzTx/>
              <a:buFont typeface="Wingdings" pitchFamily="2" charset="2"/>
              <a:buChar char="×"/>
              <a:tabLst/>
              <a:defRPr/>
            </a:pP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sp>
        <p:nvSpPr>
          <p:cNvPr id="9" name="Espace réservé du contenu 2"/>
          <p:cNvSpPr txBox="1">
            <a:spLocks/>
          </p:cNvSpPr>
          <p:nvPr/>
        </p:nvSpPr>
        <p:spPr>
          <a:xfrm>
            <a:off x="451604" y="5643578"/>
            <a:ext cx="11428555" cy="61729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lvl="0" algn="just" rtl="1">
              <a:spcBef>
                <a:spcPct val="20000"/>
              </a:spcBef>
              <a:defRPr/>
            </a:pPr>
            <a:r>
              <a:rPr lang="ar-SA" sz="2800" dirty="0" smtClean="0">
                <a:latin typeface="Simplified Arabic" pitchFamily="18" charset="-78"/>
                <a:cs typeface="Simplified Arabic" pitchFamily="18" charset="-78"/>
              </a:rPr>
              <a:t>من خلال التحليل السابق يمكننا التحديد الاصطلاحي لعلم اجتماع التربية أو </a:t>
            </a:r>
            <a:r>
              <a:rPr lang="ar-SA" sz="2800" dirty="0" err="1" smtClean="0">
                <a:latin typeface="Simplified Arabic" pitchFamily="18" charset="-78"/>
                <a:cs typeface="Simplified Arabic" pitchFamily="18" charset="-78"/>
              </a:rPr>
              <a:t>سوسيولوجيا</a:t>
            </a:r>
            <a:r>
              <a:rPr lang="ar-SA" sz="2800" dirty="0" smtClean="0">
                <a:latin typeface="Simplified Arabic" pitchFamily="18" charset="-78"/>
                <a:cs typeface="Simplified Arabic" pitchFamily="18" charset="-78"/>
              </a:rPr>
              <a:t> التربية.</a:t>
            </a: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pic>
        <p:nvPicPr>
          <p:cNvPr id="11" name="Picture 2" descr="306764_513790645306139_80541800_n"/>
          <p:cNvPicPr>
            <a:picLocks noChangeAspect="1" noChangeArrowheads="1"/>
          </p:cNvPicPr>
          <p:nvPr/>
        </p:nvPicPr>
        <p:blipFill>
          <a:blip r:embed="rId2"/>
          <a:stretch>
            <a:fillRect/>
          </a:stretch>
        </p:blipFill>
        <p:spPr bwMode="auto">
          <a:xfrm>
            <a:off x="451604" y="1285860"/>
            <a:ext cx="3286148" cy="421484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advTm="60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xit" presetSubtype="10" fill="hold" nodeType="clickEffect">
                                  <p:stCondLst>
                                    <p:cond delay="0"/>
                                  </p:stCondLst>
                                  <p:childTnLst>
                                    <p:anim calcmode="lin" valueType="num">
                                      <p:cBhvr>
                                        <p:cTn id="11" dur="5000"/>
                                        <p:tgtEl>
                                          <p:spTgt spid="11"/>
                                        </p:tgtEl>
                                        <p:attrNameLst>
                                          <p:attrName>ppt_h</p:attrName>
                                        </p:attrNameLst>
                                      </p:cBhvr>
                                      <p:tavLst>
                                        <p:tav tm="0">
                                          <p:val>
                                            <p:strVal val="ppt_h"/>
                                          </p:val>
                                        </p:tav>
                                        <p:tav tm="100000">
                                          <p:val>
                                            <p:strVal val="ppt_h"/>
                                          </p:val>
                                        </p:tav>
                                      </p:tavLst>
                                    </p:anim>
                                    <p:anim calcmode="lin" valueType="num">
                                      <p:cBhvr>
                                        <p:cTn id="12" dur="5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3" dur="1" fill="hold">
                                          <p:stCondLst>
                                            <p:cond delay="49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trips(downLeft)">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à un seul coin 3"/>
          <p:cNvSpPr/>
          <p:nvPr/>
        </p:nvSpPr>
        <p:spPr>
          <a:xfrm>
            <a:off x="1451736" y="357166"/>
            <a:ext cx="9827371" cy="767578"/>
          </a:xfrm>
          <a:prstGeom prst="round1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SA" sz="3600" b="1" dirty="0" smtClean="0">
                <a:latin typeface="Simplified Arabic" pitchFamily="18" charset="-78"/>
                <a:cs typeface="Simplified Arabic" pitchFamily="18" charset="-78"/>
              </a:rPr>
              <a:t>3- مفهوم </a:t>
            </a:r>
            <a:r>
              <a:rPr lang="ar-SA" sz="3600" b="1" dirty="0" err="1" smtClean="0">
                <a:latin typeface="Simplified Arabic" pitchFamily="18" charset="-78"/>
                <a:cs typeface="Simplified Arabic" pitchFamily="18" charset="-78"/>
              </a:rPr>
              <a:t>سوسيولوجيا</a:t>
            </a:r>
            <a:r>
              <a:rPr lang="ar-SA" sz="3600" b="1" dirty="0" smtClean="0">
                <a:latin typeface="Simplified Arabic" pitchFamily="18" charset="-78"/>
                <a:cs typeface="Simplified Arabic" pitchFamily="18" charset="-78"/>
              </a:rPr>
              <a:t> التربية:</a:t>
            </a:r>
            <a:endParaRPr lang="fr-FR" sz="3600" dirty="0">
              <a:latin typeface="Simplified Arabic" pitchFamily="18" charset="-78"/>
              <a:cs typeface="Simplified Arabic" pitchFamily="18" charset="-78"/>
            </a:endParaRPr>
          </a:p>
        </p:txBody>
      </p:sp>
      <p:cxnSp>
        <p:nvCxnSpPr>
          <p:cNvPr id="10" name="Connecteur en angle 9"/>
          <p:cNvCxnSpPr/>
          <p:nvPr/>
        </p:nvCxnSpPr>
        <p:spPr>
          <a:xfrm flipH="1">
            <a:off x="10895116" y="692696"/>
            <a:ext cx="383993" cy="936104"/>
          </a:xfrm>
          <a:prstGeom prst="bentConnector3">
            <a:avLst>
              <a:gd name="adj1" fmla="val -79366"/>
            </a:avLst>
          </a:prstGeom>
          <a:ln w="57150">
            <a:solidFill>
              <a:srgbClr val="C00000"/>
            </a:solidFill>
            <a:headEnd type="none" w="med" len="med"/>
            <a:tailEnd type="none" w="med" len="med"/>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Arrondir un rectangle avec un coin diagonal 5"/>
          <p:cNvSpPr/>
          <p:nvPr/>
        </p:nvSpPr>
        <p:spPr>
          <a:xfrm>
            <a:off x="4023504" y="1500174"/>
            <a:ext cx="7143800" cy="4809146"/>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441325" algn="just" rtl="1"/>
            <a:r>
              <a:rPr lang="ar-SA" sz="2800" dirty="0" smtClean="0">
                <a:latin typeface="Simplified Arabic" pitchFamily="18" charset="-78"/>
                <a:cs typeface="Simplified Arabic" pitchFamily="18" charset="-78"/>
              </a:rPr>
              <a:t>يعرفها </a:t>
            </a:r>
            <a:r>
              <a:rPr lang="ar-SA" sz="2800" b="1" dirty="0" smtClean="0">
                <a:latin typeface="Simplified Arabic" pitchFamily="18" charset="-78"/>
                <a:cs typeface="Simplified Arabic" pitchFamily="18" charset="-78"/>
              </a:rPr>
              <a:t>عبد الكريم غريب</a:t>
            </a:r>
            <a:r>
              <a:rPr lang="ar-SA" sz="2800" dirty="0" smtClean="0">
                <a:latin typeface="Simplified Arabic" pitchFamily="18" charset="-78"/>
                <a:cs typeface="Simplified Arabic" pitchFamily="18" charset="-78"/>
              </a:rPr>
              <a:t> بأنها: علم يدرس التأثيرات الاجتماعية التي تؤثر في المستقبل الدراسي للأفراد. حيث يرى أن </a:t>
            </a:r>
            <a:r>
              <a:rPr lang="ar-SA" sz="2800" dirty="0" err="1" smtClean="0">
                <a:latin typeface="Simplified Arabic" pitchFamily="18" charset="-78"/>
                <a:cs typeface="Simplified Arabic" pitchFamily="18" charset="-78"/>
              </a:rPr>
              <a:t>سوسيولوجيا</a:t>
            </a:r>
            <a:r>
              <a:rPr lang="ar-SA" sz="2800" dirty="0" smtClean="0">
                <a:latin typeface="Simplified Arabic" pitchFamily="18" charset="-78"/>
                <a:cs typeface="Simplified Arabic" pitchFamily="18" charset="-78"/>
              </a:rPr>
              <a:t> التربية: هو في واقع الأمر شكل من أشكال توسع </a:t>
            </a:r>
            <a:r>
              <a:rPr lang="ar-SA" sz="2800" dirty="0" err="1" smtClean="0">
                <a:latin typeface="Simplified Arabic" pitchFamily="18" charset="-78"/>
                <a:cs typeface="Simplified Arabic" pitchFamily="18" charset="-78"/>
              </a:rPr>
              <a:t>كفايات</a:t>
            </a:r>
            <a:r>
              <a:rPr lang="ar-SA" sz="2800" dirty="0" smtClean="0">
                <a:latin typeface="Simplified Arabic" pitchFamily="18" charset="-78"/>
                <a:cs typeface="Simplified Arabic" pitchFamily="18" charset="-78"/>
              </a:rPr>
              <a:t> </a:t>
            </a:r>
            <a:r>
              <a:rPr lang="ar-SA" sz="2800" dirty="0" err="1" smtClean="0">
                <a:latin typeface="Simplified Arabic" pitchFamily="18" charset="-78"/>
                <a:cs typeface="Simplified Arabic" pitchFamily="18" charset="-78"/>
              </a:rPr>
              <a:t>السوسيولوجيا</a:t>
            </a:r>
            <a:r>
              <a:rPr lang="ar-SA" sz="2800" dirty="0" smtClean="0">
                <a:latin typeface="Simplified Arabic" pitchFamily="18" charset="-78"/>
                <a:cs typeface="Simplified Arabic" pitchFamily="18" charset="-78"/>
              </a:rPr>
              <a:t>، فهي تسأل حول دور المعارف وحول دور أجهزة، وأدوات الإنتاج داخل المجتمع المعاصر، وهي تتساءل حول نفسها بالمعنى </a:t>
            </a:r>
            <a:r>
              <a:rPr lang="ar-SA" sz="2800" dirty="0" err="1" smtClean="0">
                <a:latin typeface="Simplified Arabic" pitchFamily="18" charset="-78"/>
                <a:cs typeface="Simplified Arabic" pitchFamily="18" charset="-78"/>
              </a:rPr>
              <a:t>الإبستيمولوجي</a:t>
            </a:r>
            <a:r>
              <a:rPr lang="ar-SA" sz="2800" dirty="0" smtClean="0">
                <a:latin typeface="Simplified Arabic" pitchFamily="18" charset="-78"/>
                <a:cs typeface="Simplified Arabic" pitchFamily="18" charset="-78"/>
              </a:rPr>
              <a:t>. حيث أن التربية في حد ذاتها مشكل راسخ في قلب وجود الإنسان الجماعي، وهي بذلك معيارية أكثر من غيرها لأنها تحيل على تصور وأخلاق المجتمع والأفراد، ولها أيضا تصور حول غايات إنسان.</a:t>
            </a:r>
            <a:endParaRPr lang="fr-FR" sz="2800" b="1" dirty="0">
              <a:latin typeface="Simplified Arabic" pitchFamily="18" charset="-78"/>
              <a:cs typeface="Simplified Arabic" pitchFamily="18" charset="-78"/>
            </a:endParaRPr>
          </a:p>
        </p:txBody>
      </p:sp>
      <p:sp>
        <p:nvSpPr>
          <p:cNvPr id="9" name="Organigramme : Connecteur 8"/>
          <p:cNvSpPr/>
          <p:nvPr/>
        </p:nvSpPr>
        <p:spPr>
          <a:xfrm>
            <a:off x="10738676" y="142873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11" name="Image 10" descr="trainingame.jpg"/>
          <p:cNvPicPr>
            <a:picLocks noChangeAspect="1"/>
          </p:cNvPicPr>
          <p:nvPr/>
        </p:nvPicPr>
        <p:blipFill>
          <a:blip r:embed="rId2"/>
          <a:stretch>
            <a:fillRect/>
          </a:stretch>
        </p:blipFill>
        <p:spPr>
          <a:xfrm>
            <a:off x="308728" y="1500174"/>
            <a:ext cx="3522688" cy="4714908"/>
          </a:xfrm>
          <a:prstGeom prst="rect">
            <a:avLst/>
          </a:prstGeom>
        </p:spPr>
      </p:pic>
    </p:spTree>
  </p:cSld>
  <p:clrMapOvr>
    <a:masterClrMapping/>
  </p:clrMapOvr>
  <p:transition spd="med" advTm="6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48" presetClass="entr" presetSubtype="0" accel="500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fade">
                                      <p:cBhvr>
                                        <p:cTn id="16" dur="1000"/>
                                        <p:tgtEl>
                                          <p:spTgt spid="10"/>
                                        </p:tgtEl>
                                      </p:cBhvr>
                                    </p:animEffect>
                                  </p:childTnLst>
                                </p:cTn>
                              </p:par>
                            </p:childTnLst>
                          </p:cTn>
                        </p:par>
                        <p:par>
                          <p:cTn id="17" fill="hold">
                            <p:stCondLst>
                              <p:cond delay="2000"/>
                            </p:stCondLst>
                            <p:childTnLst>
                              <p:par>
                                <p:cTn id="18" presetID="18" presetClass="entr" presetSubtype="12"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2000"/>
                                        <p:tgtEl>
                                          <p:spTgt spid="6"/>
                                        </p:tgtEl>
                                      </p:cBhvr>
                                    </p:animEffect>
                                  </p:childTnLst>
                                </p:cTn>
                              </p:par>
                            </p:childTnLst>
                          </p:cTn>
                        </p:par>
                        <p:par>
                          <p:cTn id="21" fill="hold">
                            <p:stCondLst>
                              <p:cond delay="4500"/>
                            </p:stCondLst>
                            <p:childTnLst>
                              <p:par>
                                <p:cTn id="22" presetID="9"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21" presetClass="entr" presetSubtype="4"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heel(4)">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71480"/>
            <a:ext cx="6911868" cy="5737840"/>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441325" algn="just" rtl="1"/>
            <a:r>
              <a:rPr lang="ar-SA" sz="3600" dirty="0" smtClean="0">
                <a:latin typeface="Simplified Arabic" pitchFamily="18" charset="-78"/>
                <a:cs typeface="Simplified Arabic" pitchFamily="18" charset="-78"/>
              </a:rPr>
              <a:t>أيضا تعرف بأنه: العلم الذي يعني بدراسة الظواهر الاجتماعية للتربية، وإبراز أصل العملية التربوية وتطورها ووظيفتها في المجتمع الإنساني، وذلك بالنظر إلى عملية التفاعل بين أعضاء المجتمع التربوية أساس لفهم التربية، واستخدام </a:t>
            </a:r>
            <a:r>
              <a:rPr lang="ar-SA" sz="3600" dirty="0" err="1" smtClean="0">
                <a:latin typeface="Simplified Arabic" pitchFamily="18" charset="-78"/>
                <a:cs typeface="Simplified Arabic" pitchFamily="18" charset="-78"/>
              </a:rPr>
              <a:t>المفاهيمى</a:t>
            </a:r>
            <a:r>
              <a:rPr lang="ar-SA" sz="3600" dirty="0" smtClean="0">
                <a:latin typeface="Simplified Arabic" pitchFamily="18" charset="-78"/>
                <a:cs typeface="Simplified Arabic" pitchFamily="18" charset="-78"/>
              </a:rPr>
              <a:t> المبادئ والنظريات الاجتماعية؛ لتفسير عمليات التربية ووسائلها، على أساس أن التربية مجموعة من الأفعال الاجتماعية، وعلم الاجتماع هو تحليل التفاعل الإنساني.</a:t>
            </a:r>
            <a:endParaRPr lang="fr-FR" sz="3600" dirty="0">
              <a:latin typeface="Simplified Arabic" pitchFamily="18" charset="-78"/>
              <a:cs typeface="Simplified Arabic" pitchFamily="18" charset="-78"/>
            </a:endParaRPr>
          </a:p>
        </p:txBody>
      </p:sp>
      <p:sp>
        <p:nvSpPr>
          <p:cNvPr id="7" name="Organigramme : Connecteur 6"/>
          <p:cNvSpPr/>
          <p:nvPr/>
        </p:nvSpPr>
        <p:spPr>
          <a:xfrm>
            <a:off x="11381618" y="285728"/>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239319" y="571480"/>
            <a:ext cx="3855624" cy="57150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Tm="60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00042"/>
            <a:ext cx="6911868" cy="59293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441325" algn="just" rtl="1"/>
            <a:r>
              <a:rPr lang="ar-SA" sz="3600" dirty="0" smtClean="0">
                <a:latin typeface="Simplified Arabic" pitchFamily="18" charset="-78"/>
                <a:cs typeface="Simplified Arabic" pitchFamily="18" charset="-78"/>
              </a:rPr>
              <a:t>وهي بذلك بمثابة علم يدرس التأثيرات الاجتماعية التي تؤثر في المستقبل الدراسي للأفراد، كما هو الشأن بالنسبة لتنظيم المنظومة المدرسية </a:t>
            </a:r>
            <a:r>
              <a:rPr lang="ar-SA" sz="3600" dirty="0" err="1" smtClean="0">
                <a:latin typeface="Simplified Arabic" pitchFamily="18" charset="-78"/>
                <a:cs typeface="Simplified Arabic" pitchFamily="18" charset="-78"/>
              </a:rPr>
              <a:t>وميكانيزمات</a:t>
            </a:r>
            <a:r>
              <a:rPr lang="ar-SA" sz="3600" dirty="0" smtClean="0">
                <a:latin typeface="Simplified Arabic" pitchFamily="18" charset="-78"/>
                <a:cs typeface="Simplified Arabic" pitchFamily="18" charset="-78"/>
              </a:rPr>
              <a:t> التوجيه والمستوى </a:t>
            </a:r>
            <a:r>
              <a:rPr lang="ar-SA" sz="3600" dirty="0" err="1" smtClean="0">
                <a:latin typeface="Simplified Arabic" pitchFamily="18" charset="-78"/>
                <a:cs typeface="Simplified Arabic" pitchFamily="18" charset="-78"/>
              </a:rPr>
              <a:t>السوسيوثقافي</a:t>
            </a:r>
            <a:r>
              <a:rPr lang="ar-SA" sz="3600" dirty="0" smtClean="0">
                <a:latin typeface="Simplified Arabic" pitchFamily="18" charset="-78"/>
                <a:cs typeface="Simplified Arabic" pitchFamily="18" charset="-78"/>
              </a:rPr>
              <a:t> في أسر </a:t>
            </a:r>
            <a:r>
              <a:rPr lang="ar-SA" sz="3600" dirty="0" err="1" smtClean="0">
                <a:latin typeface="Simplified Arabic" pitchFamily="18" charset="-78"/>
                <a:cs typeface="Simplified Arabic" pitchFamily="18" charset="-78"/>
              </a:rPr>
              <a:t>المتمدرسين</a:t>
            </a:r>
            <a:r>
              <a:rPr lang="ar-SA" sz="3600" dirty="0" smtClean="0">
                <a:latin typeface="Simplified Arabic" pitchFamily="18" charset="-78"/>
                <a:cs typeface="Simplified Arabic" pitchFamily="18" charset="-78"/>
              </a:rPr>
              <a:t>، وتوقعات المدرسين والآباء وإدماج المعايير والقيم الاجتماعية من خلال التلاميذ ووكل مخرجات الأنظمة التربوية.</a:t>
            </a:r>
            <a:endParaRPr lang="fr-FR" sz="3600" dirty="0">
              <a:latin typeface="Simplified Arabic" pitchFamily="18" charset="-78"/>
              <a:cs typeface="Simplified Arabic" pitchFamily="18" charset="-78"/>
            </a:endParaRPr>
          </a:p>
        </p:txBody>
      </p:sp>
      <p:sp>
        <p:nvSpPr>
          <p:cNvPr id="7" name="Organigramme : Connecteur 6"/>
          <p:cNvSpPr/>
          <p:nvPr/>
        </p:nvSpPr>
        <p:spPr>
          <a:xfrm>
            <a:off x="11238742"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239319" y="642918"/>
            <a:ext cx="3855624" cy="58579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Tm="6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594482" y="357166"/>
            <a:ext cx="11038756" cy="2500330"/>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marL="361950" indent="-361950" algn="just" rtl="1"/>
            <a:r>
              <a:rPr lang="ar-DZ" sz="3200" dirty="0" smtClean="0">
                <a:latin typeface="Simplified Arabic" pitchFamily="18" charset="-78"/>
                <a:cs typeface="Simplified Arabic" pitchFamily="18" charset="-78"/>
              </a:rPr>
              <a:t>- </a:t>
            </a:r>
            <a:r>
              <a:rPr lang="ar-SA" sz="3200" dirty="0" smtClean="0">
                <a:latin typeface="Simplified Arabic" pitchFamily="18" charset="-78"/>
                <a:cs typeface="Simplified Arabic" pitchFamily="18" charset="-78"/>
              </a:rPr>
              <a:t>الحديث عن </a:t>
            </a:r>
            <a:r>
              <a:rPr lang="ar-SA" sz="3200" dirty="0" err="1" smtClean="0">
                <a:latin typeface="Simplified Arabic" pitchFamily="18" charset="-78"/>
                <a:cs typeface="Simplified Arabic" pitchFamily="18" charset="-78"/>
              </a:rPr>
              <a:t>سوسيولوجيا</a:t>
            </a:r>
            <a:r>
              <a:rPr lang="ar-SA" sz="3200" dirty="0" smtClean="0">
                <a:latin typeface="Simplified Arabic" pitchFamily="18" charset="-78"/>
                <a:cs typeface="Simplified Arabic" pitchFamily="18" charset="-78"/>
              </a:rPr>
              <a:t> التربية أو المقاربة </a:t>
            </a:r>
            <a:r>
              <a:rPr lang="ar-SA" sz="3200" dirty="0" err="1" smtClean="0">
                <a:latin typeface="Simplified Arabic" pitchFamily="18" charset="-78"/>
                <a:cs typeface="Simplified Arabic" pitchFamily="18" charset="-78"/>
              </a:rPr>
              <a:t>السوسيولوجية</a:t>
            </a:r>
            <a:r>
              <a:rPr lang="ar-SA" sz="3200" dirty="0" smtClean="0">
                <a:latin typeface="Simplified Arabic" pitchFamily="18" charset="-78"/>
                <a:cs typeface="Simplified Arabic" pitchFamily="18" charset="-78"/>
              </a:rPr>
              <a:t> للتربية قد تأخذ في الواقع دلالة محددة مفادها تحويل للنظريات والقوانين </a:t>
            </a:r>
            <a:r>
              <a:rPr lang="ar-SA" sz="3200" dirty="0" err="1" smtClean="0">
                <a:latin typeface="Simplified Arabic" pitchFamily="18" charset="-78"/>
                <a:cs typeface="Simplified Arabic" pitchFamily="18" charset="-78"/>
              </a:rPr>
              <a:t>السوسيولوجية</a:t>
            </a:r>
            <a:r>
              <a:rPr lang="ar-SA" sz="3200" dirty="0" smtClean="0">
                <a:latin typeface="Simplified Arabic" pitchFamily="18" charset="-78"/>
                <a:cs typeface="Simplified Arabic" pitchFamily="18" charset="-78"/>
              </a:rPr>
              <a:t> على الوضع التربوية والتعليمي، من خلال دراسة وتحليل النماذج التربوية وطرق التقنيات والإرسال التربوية.</a:t>
            </a:r>
            <a:endParaRPr lang="fr-FR" sz="3200" dirty="0">
              <a:latin typeface="Simplified Arabic" pitchFamily="18" charset="-78"/>
              <a:cs typeface="Simplified Arabic" pitchFamily="18" charset="-78"/>
            </a:endParaRPr>
          </a:p>
        </p:txBody>
      </p:sp>
      <p:sp>
        <p:nvSpPr>
          <p:cNvPr id="4" name="Arrondir un rectangle avec un coin diagonal 3"/>
          <p:cNvSpPr/>
          <p:nvPr/>
        </p:nvSpPr>
        <p:spPr>
          <a:xfrm>
            <a:off x="665918" y="3357562"/>
            <a:ext cx="11038756" cy="2928958"/>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marL="361950" indent="-361950" algn="just" rtl="1"/>
            <a:r>
              <a:rPr lang="ar-DZ" sz="3200" dirty="0" smtClean="0">
                <a:latin typeface="Simplified Arabic" pitchFamily="18" charset="-78"/>
                <a:cs typeface="Simplified Arabic" pitchFamily="18" charset="-78"/>
              </a:rPr>
              <a:t>- </a:t>
            </a:r>
            <a:r>
              <a:rPr lang="ar-SA" sz="3200" dirty="0" smtClean="0">
                <a:latin typeface="Simplified Arabic" pitchFamily="18" charset="-78"/>
                <a:cs typeface="Simplified Arabic" pitchFamily="18" charset="-78"/>
              </a:rPr>
              <a:t>تكون بذلك </a:t>
            </a:r>
            <a:r>
              <a:rPr lang="ar-SA" sz="3200" dirty="0" err="1" smtClean="0">
                <a:latin typeface="Simplified Arabic" pitchFamily="18" charset="-78"/>
                <a:cs typeface="Simplified Arabic" pitchFamily="18" charset="-78"/>
              </a:rPr>
              <a:t>سوسيولوجيا</a:t>
            </a:r>
            <a:r>
              <a:rPr lang="ar-SA" sz="3200" dirty="0" smtClean="0">
                <a:latin typeface="Simplified Arabic" pitchFamily="18" charset="-78"/>
                <a:cs typeface="Simplified Arabic" pitchFamily="18" charset="-78"/>
              </a:rPr>
              <a:t> التربية تبحث في نوعية الروابط القائمة بين المؤسسات التربية المختلفة وبين باقي البنيات والأطر الاجتماعية الأخرى؛ ما هي الوضعية التي تقوم </a:t>
            </a:r>
            <a:r>
              <a:rPr lang="ar-SA" sz="3200" dirty="0" err="1" smtClean="0">
                <a:latin typeface="Simplified Arabic" pitchFamily="18" charset="-78"/>
                <a:cs typeface="Simplified Arabic" pitchFamily="18" charset="-78"/>
              </a:rPr>
              <a:t>بها</a:t>
            </a:r>
            <a:r>
              <a:rPr lang="ar-SA" sz="3200" dirty="0" smtClean="0">
                <a:latin typeface="Simplified Arabic" pitchFamily="18" charset="-78"/>
                <a:cs typeface="Simplified Arabic" pitchFamily="18" charset="-78"/>
              </a:rPr>
              <a:t> تلك المؤسسات داخل المجتمع ؟ وما مدى مساهمتها في تنشئة الأفراد ؟ و</a:t>
            </a:r>
            <a:r>
              <a:rPr lang="ar-DZ" sz="3200" dirty="0" smtClean="0">
                <a:latin typeface="Simplified Arabic" pitchFamily="18" charset="-78"/>
                <a:cs typeface="Simplified Arabic" pitchFamily="18" charset="-78"/>
              </a:rPr>
              <a:t>إ</a:t>
            </a:r>
            <a:r>
              <a:rPr lang="ar-SA" sz="3200" dirty="0" err="1" smtClean="0">
                <a:latin typeface="Simplified Arabic" pitchFamily="18" charset="-78"/>
                <a:cs typeface="Simplified Arabic" pitchFamily="18" charset="-78"/>
              </a:rPr>
              <a:t>لى</a:t>
            </a:r>
            <a:r>
              <a:rPr lang="ar-SA" sz="3200" dirty="0" smtClean="0">
                <a:latin typeface="Simplified Arabic" pitchFamily="18" charset="-78"/>
                <a:cs typeface="Simplified Arabic" pitchFamily="18" charset="-78"/>
              </a:rPr>
              <a:t> أي حد تحدث تعديلات في الهرمية الاجتماعية القائمة (الحركية الاجتماعية)؟، وما مدى تأثيرها على البنيات الثقافية الموجودة ؟ </a:t>
            </a:r>
            <a:endParaRPr lang="fr-FR" sz="3200" dirty="0">
              <a:latin typeface="Simplified Arabic" pitchFamily="18" charset="-78"/>
              <a:cs typeface="Simplified Arabic" pitchFamily="18" charset="-78"/>
            </a:endParaRPr>
          </a:p>
        </p:txBody>
      </p:sp>
    </p:spTree>
  </p:cSld>
  <p:clrMapOvr>
    <a:masterClrMapping/>
  </p:clrMapOvr>
  <p:transition spd="med" advTm="60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2000"/>
                                        <p:tgtEl>
                                          <p:spTgt spid="5"/>
                                        </p:tgtEl>
                                      </p:cBhvr>
                                    </p:animEffect>
                                  </p:childTnLst>
                                </p:cTn>
                              </p:par>
                            </p:childTnLst>
                          </p:cTn>
                        </p:par>
                        <p:par>
                          <p:cTn id="8" fill="hold">
                            <p:stCondLst>
                              <p:cond delay="2500"/>
                            </p:stCondLst>
                            <p:childTnLst>
                              <p:par>
                                <p:cTn id="9" presetID="18" presetClass="entr" presetSubtype="12"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à un seul coin 3"/>
          <p:cNvSpPr/>
          <p:nvPr/>
        </p:nvSpPr>
        <p:spPr>
          <a:xfrm>
            <a:off x="1594612" y="357166"/>
            <a:ext cx="9684495" cy="928694"/>
          </a:xfrm>
          <a:prstGeom prst="round1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SA" sz="4400" b="1" dirty="0" smtClean="0">
                <a:latin typeface="Simplified Arabic" pitchFamily="18" charset="-78"/>
                <a:cs typeface="Simplified Arabic" pitchFamily="18" charset="-78"/>
              </a:rPr>
              <a:t>4- أهداف وموضوعات </a:t>
            </a:r>
            <a:r>
              <a:rPr lang="ar-SA" sz="4400" b="1" dirty="0" err="1" smtClean="0">
                <a:latin typeface="Simplified Arabic" pitchFamily="18" charset="-78"/>
                <a:cs typeface="Simplified Arabic" pitchFamily="18" charset="-78"/>
              </a:rPr>
              <a:t>سوسيولوجيا</a:t>
            </a:r>
            <a:r>
              <a:rPr lang="ar-SA" sz="4400" b="1" dirty="0" smtClean="0">
                <a:latin typeface="Simplified Arabic" pitchFamily="18" charset="-78"/>
                <a:cs typeface="Simplified Arabic" pitchFamily="18" charset="-78"/>
              </a:rPr>
              <a:t> التربية:</a:t>
            </a:r>
            <a:endParaRPr lang="fr-FR" sz="4400" dirty="0">
              <a:latin typeface="Simplified Arabic" pitchFamily="18" charset="-78"/>
              <a:cs typeface="Simplified Arabic" pitchFamily="18" charset="-78"/>
            </a:endParaRPr>
          </a:p>
        </p:txBody>
      </p:sp>
      <p:graphicFrame>
        <p:nvGraphicFramePr>
          <p:cNvPr id="11" name="Diagramme 10"/>
          <p:cNvGraphicFramePr/>
          <p:nvPr>
            <p:extLst>
              <p:ext uri="{D42A27DB-BD31-4B8C-83A1-F6EECF244321}">
                <p14:modId xmlns:p14="http://schemas.microsoft.com/office/powerpoint/2010/main" xmlns="" val="1968696701"/>
              </p:ext>
            </p:extLst>
          </p:nvPr>
        </p:nvGraphicFramePr>
        <p:xfrm>
          <a:off x="594480" y="2071678"/>
          <a:ext cx="11001452"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contenu 2"/>
          <p:cNvSpPr>
            <a:spLocks noGrp="1"/>
          </p:cNvSpPr>
          <p:nvPr>
            <p:ph idx="1"/>
          </p:nvPr>
        </p:nvSpPr>
        <p:spPr>
          <a:xfrm>
            <a:off x="951669" y="1428736"/>
            <a:ext cx="10072759" cy="617292"/>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r" rtl="1"/>
            <a:r>
              <a:rPr lang="ar-SA" dirty="0" smtClean="0">
                <a:latin typeface="Simplified Arabic" pitchFamily="18" charset="-78"/>
                <a:cs typeface="Simplified Arabic" pitchFamily="18" charset="-78"/>
              </a:rPr>
              <a:t>من خلال مفهوم وطبيعة هذا العلم يمكننا أن نستنتج أهدافه العلمية وهي:</a:t>
            </a:r>
            <a:endParaRPr lang="fr-FR" dirty="0" smtClean="0">
              <a:latin typeface="Simplified Arabic" pitchFamily="18" charset="-78"/>
              <a:cs typeface="Simplified Arabic" pitchFamily="18" charset="-78"/>
            </a:endParaRPr>
          </a:p>
          <a:p>
            <a:pPr marL="0" indent="0" algn="r" rtl="1">
              <a:buNone/>
            </a:pPr>
            <a:endParaRPr lang="fr-FR" b="1" dirty="0">
              <a:solidFill>
                <a:schemeClr val="tx1"/>
              </a:solidFill>
              <a:latin typeface="Simplified Arabic" pitchFamily="18" charset="-78"/>
              <a:cs typeface="Simplified Arabic" pitchFamily="18" charset="-78"/>
            </a:endParaRPr>
          </a:p>
        </p:txBody>
      </p:sp>
    </p:spTree>
  </p:cSld>
  <p:clrMapOvr>
    <a:masterClrMapping/>
  </p:clrMapOvr>
  <p:transition spd="med" advTm="6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11">
                                            <p:graphicEl>
                                              <a:dgm id="{55F02359-BB33-47FC-AB98-96DF18B65B20}"/>
                                            </p:graphicEl>
                                          </p:spTgt>
                                        </p:tgtEl>
                                        <p:attrNameLst>
                                          <p:attrName>style.visibility</p:attrName>
                                        </p:attrNameLst>
                                      </p:cBhvr>
                                      <p:to>
                                        <p:strVal val="visible"/>
                                      </p:to>
                                    </p:set>
                                    <p:animEffect transition="in" filter="wheel(4)">
                                      <p:cBhvr>
                                        <p:cTn id="14" dur="2000"/>
                                        <p:tgtEl>
                                          <p:spTgt spid="11">
                                            <p:graphicEl>
                                              <a:dgm id="{55F02359-BB33-47FC-AB98-96DF18B65B20}"/>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11">
                                            <p:graphicEl>
                                              <a:dgm id="{DEB6A76A-BACD-4630-85B1-5BB41BAD770F}"/>
                                            </p:graphicEl>
                                          </p:spTgt>
                                        </p:tgtEl>
                                        <p:attrNameLst>
                                          <p:attrName>style.visibility</p:attrName>
                                        </p:attrNameLst>
                                      </p:cBhvr>
                                      <p:to>
                                        <p:strVal val="visible"/>
                                      </p:to>
                                    </p:set>
                                    <p:animEffect transition="in" filter="wheel(4)">
                                      <p:cBhvr>
                                        <p:cTn id="19" dur="2000"/>
                                        <p:tgtEl>
                                          <p:spTgt spid="11">
                                            <p:graphicEl>
                                              <a:dgm id="{DEB6A76A-BACD-4630-85B1-5BB41BAD770F}"/>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11">
                                            <p:graphicEl>
                                              <a:dgm id="{D6360005-1E37-4240-BCC0-F19711680C07}"/>
                                            </p:graphicEl>
                                          </p:spTgt>
                                        </p:tgtEl>
                                        <p:attrNameLst>
                                          <p:attrName>style.visibility</p:attrName>
                                        </p:attrNameLst>
                                      </p:cBhvr>
                                      <p:to>
                                        <p:strVal val="visible"/>
                                      </p:to>
                                    </p:set>
                                    <p:animEffect transition="in" filter="wheel(4)">
                                      <p:cBhvr>
                                        <p:cTn id="24" dur="2000"/>
                                        <p:tgtEl>
                                          <p:spTgt spid="11">
                                            <p:graphicEl>
                                              <a:dgm id="{D6360005-1E37-4240-BCC0-F19711680C07}"/>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11">
                                            <p:graphicEl>
                                              <a:dgm id="{E39AA992-360E-46BF-8650-4F5FA64D2820}"/>
                                            </p:graphicEl>
                                          </p:spTgt>
                                        </p:tgtEl>
                                        <p:attrNameLst>
                                          <p:attrName>style.visibility</p:attrName>
                                        </p:attrNameLst>
                                      </p:cBhvr>
                                      <p:to>
                                        <p:strVal val="visible"/>
                                      </p:to>
                                    </p:set>
                                    <p:animEffect transition="in" filter="wheel(4)">
                                      <p:cBhvr>
                                        <p:cTn id="29" dur="2000"/>
                                        <p:tgtEl>
                                          <p:spTgt spid="11">
                                            <p:graphicEl>
                                              <a:dgm id="{E39AA992-360E-46BF-8650-4F5FA64D2820}"/>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11">
                                            <p:graphicEl>
                                              <a:dgm id="{6ACF0393-EB3F-4C79-8A5A-4776EA9DF930}"/>
                                            </p:graphicEl>
                                          </p:spTgt>
                                        </p:tgtEl>
                                        <p:attrNameLst>
                                          <p:attrName>style.visibility</p:attrName>
                                        </p:attrNameLst>
                                      </p:cBhvr>
                                      <p:to>
                                        <p:strVal val="visible"/>
                                      </p:to>
                                    </p:set>
                                    <p:animEffect transition="in" filter="wheel(4)">
                                      <p:cBhvr>
                                        <p:cTn id="34" dur="2000"/>
                                        <p:tgtEl>
                                          <p:spTgt spid="11">
                                            <p:graphicEl>
                                              <a:dgm id="{6ACF0393-EB3F-4C79-8A5A-4776EA9DF930}"/>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11">
                                            <p:graphicEl>
                                              <a:dgm id="{62D9DEF4-0139-46E7-AAF4-536BFC4A846A}"/>
                                            </p:graphicEl>
                                          </p:spTgt>
                                        </p:tgtEl>
                                        <p:attrNameLst>
                                          <p:attrName>style.visibility</p:attrName>
                                        </p:attrNameLst>
                                      </p:cBhvr>
                                      <p:to>
                                        <p:strVal val="visible"/>
                                      </p:to>
                                    </p:set>
                                    <p:animEffect transition="in" filter="wheel(4)">
                                      <p:cBhvr>
                                        <p:cTn id="39" dur="2000"/>
                                        <p:tgtEl>
                                          <p:spTgt spid="11">
                                            <p:graphicEl>
                                              <a:dgm id="{62D9DEF4-0139-46E7-AAF4-536BFC4A846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11">
                                            <p:graphicEl>
                                              <a:dgm id="{F54EE66D-ADF5-4757-81DC-5D7B842943F3}"/>
                                            </p:graphicEl>
                                          </p:spTgt>
                                        </p:tgtEl>
                                        <p:attrNameLst>
                                          <p:attrName>style.visibility</p:attrName>
                                        </p:attrNameLst>
                                      </p:cBhvr>
                                      <p:to>
                                        <p:strVal val="visible"/>
                                      </p:to>
                                    </p:set>
                                    <p:animEffect transition="in" filter="wheel(4)">
                                      <p:cBhvr>
                                        <p:cTn id="44" dur="2000"/>
                                        <p:tgtEl>
                                          <p:spTgt spid="11">
                                            <p:graphicEl>
                                              <a:dgm id="{F54EE66D-ADF5-4757-81DC-5D7B842943F3}"/>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4" fill="hold" grpId="0" nodeType="clickEffect">
                                  <p:stCondLst>
                                    <p:cond delay="0"/>
                                  </p:stCondLst>
                                  <p:childTnLst>
                                    <p:set>
                                      <p:cBhvr>
                                        <p:cTn id="48" dur="1" fill="hold">
                                          <p:stCondLst>
                                            <p:cond delay="0"/>
                                          </p:stCondLst>
                                        </p:cTn>
                                        <p:tgtEl>
                                          <p:spTgt spid="11">
                                            <p:graphicEl>
                                              <a:dgm id="{3EB40A8F-D332-4C45-A6A0-4971E0B2D214}"/>
                                            </p:graphicEl>
                                          </p:spTgt>
                                        </p:tgtEl>
                                        <p:attrNameLst>
                                          <p:attrName>style.visibility</p:attrName>
                                        </p:attrNameLst>
                                      </p:cBhvr>
                                      <p:to>
                                        <p:strVal val="visible"/>
                                      </p:to>
                                    </p:set>
                                    <p:animEffect transition="in" filter="wheel(4)">
                                      <p:cBhvr>
                                        <p:cTn id="49" dur="2000"/>
                                        <p:tgtEl>
                                          <p:spTgt spid="11">
                                            <p:graphicEl>
                                              <a:dgm id="{3EB40A8F-D332-4C45-A6A0-4971E0B2D21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11"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p:cNvGraphicFramePr/>
          <p:nvPr>
            <p:extLst>
              <p:ext uri="{D42A27DB-BD31-4B8C-83A1-F6EECF244321}">
                <p14:modId xmlns:p14="http://schemas.microsoft.com/office/powerpoint/2010/main" xmlns="" val="1968696701"/>
              </p:ext>
            </p:extLst>
          </p:nvPr>
        </p:nvGraphicFramePr>
        <p:xfrm>
          <a:off x="594480" y="642918"/>
          <a:ext cx="11001452"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advTm="60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graphicEl>
                                              <a:dgm id="{55F02359-BB33-47FC-AB98-96DF18B65B20}"/>
                                            </p:graphicEl>
                                          </p:spTgt>
                                        </p:tgtEl>
                                        <p:attrNameLst>
                                          <p:attrName>style.visibility</p:attrName>
                                        </p:attrNameLst>
                                      </p:cBhvr>
                                      <p:to>
                                        <p:strVal val="visible"/>
                                      </p:to>
                                    </p:set>
                                    <p:animEffect transition="in" filter="wheel(4)">
                                      <p:cBhvr>
                                        <p:cTn id="7" dur="2000"/>
                                        <p:tgtEl>
                                          <p:spTgt spid="11">
                                            <p:graphicEl>
                                              <a:dgm id="{55F02359-BB33-47FC-AB98-96DF18B65B2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
                                            <p:graphicEl>
                                              <a:dgm id="{DEB6A76A-BACD-4630-85B1-5BB41BAD770F}"/>
                                            </p:graphicEl>
                                          </p:spTgt>
                                        </p:tgtEl>
                                        <p:attrNameLst>
                                          <p:attrName>style.visibility</p:attrName>
                                        </p:attrNameLst>
                                      </p:cBhvr>
                                      <p:to>
                                        <p:strVal val="visible"/>
                                      </p:to>
                                    </p:set>
                                    <p:animEffect transition="in" filter="wheel(4)">
                                      <p:cBhvr>
                                        <p:cTn id="12" dur="2000"/>
                                        <p:tgtEl>
                                          <p:spTgt spid="11">
                                            <p:graphicEl>
                                              <a:dgm id="{DEB6A76A-BACD-4630-85B1-5BB41BAD770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1">
                                            <p:graphicEl>
                                              <a:dgm id="{D6360005-1E37-4240-BCC0-F19711680C07}"/>
                                            </p:graphicEl>
                                          </p:spTgt>
                                        </p:tgtEl>
                                        <p:attrNameLst>
                                          <p:attrName>style.visibility</p:attrName>
                                        </p:attrNameLst>
                                      </p:cBhvr>
                                      <p:to>
                                        <p:strVal val="visible"/>
                                      </p:to>
                                    </p:set>
                                    <p:animEffect transition="in" filter="wheel(4)">
                                      <p:cBhvr>
                                        <p:cTn id="17" dur="2000"/>
                                        <p:tgtEl>
                                          <p:spTgt spid="11">
                                            <p:graphicEl>
                                              <a:dgm id="{D6360005-1E37-4240-BCC0-F19711680C0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1">
                                            <p:graphicEl>
                                              <a:dgm id="{E39AA992-360E-46BF-8650-4F5FA64D2820}"/>
                                            </p:graphicEl>
                                          </p:spTgt>
                                        </p:tgtEl>
                                        <p:attrNameLst>
                                          <p:attrName>style.visibility</p:attrName>
                                        </p:attrNameLst>
                                      </p:cBhvr>
                                      <p:to>
                                        <p:strVal val="visible"/>
                                      </p:to>
                                    </p:set>
                                    <p:animEffect transition="in" filter="wheel(4)">
                                      <p:cBhvr>
                                        <p:cTn id="22" dur="2000"/>
                                        <p:tgtEl>
                                          <p:spTgt spid="11">
                                            <p:graphicEl>
                                              <a:dgm id="{E39AA992-360E-46BF-8650-4F5FA64D282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1">
                                            <p:graphicEl>
                                              <a:dgm id="{6ACF0393-EB3F-4C79-8A5A-4776EA9DF930}"/>
                                            </p:graphicEl>
                                          </p:spTgt>
                                        </p:tgtEl>
                                        <p:attrNameLst>
                                          <p:attrName>style.visibility</p:attrName>
                                        </p:attrNameLst>
                                      </p:cBhvr>
                                      <p:to>
                                        <p:strVal val="visible"/>
                                      </p:to>
                                    </p:set>
                                    <p:animEffect transition="in" filter="wheel(4)">
                                      <p:cBhvr>
                                        <p:cTn id="27" dur="2000"/>
                                        <p:tgtEl>
                                          <p:spTgt spid="11">
                                            <p:graphicEl>
                                              <a:dgm id="{6ACF0393-EB3F-4C79-8A5A-4776EA9DF93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1">
                                            <p:graphicEl>
                                              <a:dgm id="{62D9DEF4-0139-46E7-AAF4-536BFC4A846A}"/>
                                            </p:graphicEl>
                                          </p:spTgt>
                                        </p:tgtEl>
                                        <p:attrNameLst>
                                          <p:attrName>style.visibility</p:attrName>
                                        </p:attrNameLst>
                                      </p:cBhvr>
                                      <p:to>
                                        <p:strVal val="visible"/>
                                      </p:to>
                                    </p:set>
                                    <p:animEffect transition="in" filter="wheel(4)">
                                      <p:cBhvr>
                                        <p:cTn id="32" dur="2000"/>
                                        <p:tgtEl>
                                          <p:spTgt spid="11">
                                            <p:graphicEl>
                                              <a:dgm id="{62D9DEF4-0139-46E7-AAF4-536BFC4A846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11">
                                            <p:graphicEl>
                                              <a:dgm id="{F54EE66D-ADF5-4757-81DC-5D7B842943F3}"/>
                                            </p:graphicEl>
                                          </p:spTgt>
                                        </p:tgtEl>
                                        <p:attrNameLst>
                                          <p:attrName>style.visibility</p:attrName>
                                        </p:attrNameLst>
                                      </p:cBhvr>
                                      <p:to>
                                        <p:strVal val="visible"/>
                                      </p:to>
                                    </p:set>
                                    <p:animEffect transition="in" filter="wheel(4)">
                                      <p:cBhvr>
                                        <p:cTn id="37" dur="2000"/>
                                        <p:tgtEl>
                                          <p:spTgt spid="11">
                                            <p:graphicEl>
                                              <a:dgm id="{F54EE66D-ADF5-4757-81DC-5D7B842943F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11">
                                            <p:graphicEl>
                                              <a:dgm id="{3EB40A8F-D332-4C45-A6A0-4971E0B2D214}"/>
                                            </p:graphicEl>
                                          </p:spTgt>
                                        </p:tgtEl>
                                        <p:attrNameLst>
                                          <p:attrName>style.visibility</p:attrName>
                                        </p:attrNameLst>
                                      </p:cBhvr>
                                      <p:to>
                                        <p:strVal val="visible"/>
                                      </p:to>
                                    </p:set>
                                    <p:animEffect transition="in" filter="wheel(4)">
                                      <p:cBhvr>
                                        <p:cTn id="42" dur="2000"/>
                                        <p:tgtEl>
                                          <p:spTgt spid="11">
                                            <p:graphicEl>
                                              <a:dgm id="{3EB40A8F-D332-4C45-A6A0-4971E0B2D21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548680"/>
            <a:ext cx="6911868" cy="595215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441325" algn="just" rtl="1"/>
            <a:r>
              <a:rPr lang="ar-SA" sz="3000" dirty="0" smtClean="0">
                <a:latin typeface="Simplified Arabic" pitchFamily="18" charset="-78"/>
                <a:cs typeface="Simplified Arabic" pitchFamily="18" charset="-78"/>
              </a:rPr>
              <a:t>تساق أهداف </a:t>
            </a:r>
            <a:r>
              <a:rPr lang="ar-SA" sz="3000" dirty="0" err="1" smtClean="0">
                <a:latin typeface="Simplified Arabic" pitchFamily="18" charset="-78"/>
                <a:cs typeface="Simplified Arabic" pitchFamily="18" charset="-78"/>
              </a:rPr>
              <a:t>سوسيولوجيا</a:t>
            </a:r>
            <a:r>
              <a:rPr lang="ar-SA" sz="3000" dirty="0" smtClean="0">
                <a:latin typeface="Simplified Arabic" pitchFamily="18" charset="-78"/>
                <a:cs typeface="Simplified Arabic" pitchFamily="18" charset="-78"/>
              </a:rPr>
              <a:t> التربية من خلال العمل الميداني في مجالات بحثه، حيث تسعى في هذا المساق إلي الكشف عن روابط بعض المتغيرات </a:t>
            </a:r>
            <a:r>
              <a:rPr lang="ar-SA" sz="3000" dirty="0" err="1" smtClean="0">
                <a:latin typeface="Simplified Arabic" pitchFamily="18" charset="-78"/>
                <a:cs typeface="Simplified Arabic" pitchFamily="18" charset="-78"/>
              </a:rPr>
              <a:t>السوسيوتربوية</a:t>
            </a:r>
            <a:r>
              <a:rPr lang="ar-SA" sz="3000" dirty="0" smtClean="0">
                <a:latin typeface="Simplified Arabic" pitchFamily="18" charset="-78"/>
                <a:cs typeface="Simplified Arabic" pitchFamily="18" charset="-78"/>
              </a:rPr>
              <a:t>، والتي تقع في شكل تساؤلات وإشكاليات بحثية تطرح بالاستمرار وفي أشكال مختلفة ضمن مجال وأهداف هذا العلم، إذ تكون </a:t>
            </a:r>
            <a:r>
              <a:rPr lang="ar-SA" sz="3000" dirty="0" err="1" smtClean="0">
                <a:latin typeface="Simplified Arabic" pitchFamily="18" charset="-78"/>
                <a:cs typeface="Simplified Arabic" pitchFamily="18" charset="-78"/>
              </a:rPr>
              <a:t>سوسيولوجيا</a:t>
            </a:r>
            <a:r>
              <a:rPr lang="ar-SA" sz="3000" dirty="0" smtClean="0">
                <a:latin typeface="Simplified Arabic" pitchFamily="18" charset="-78"/>
                <a:cs typeface="Simplified Arabic" pitchFamily="18" charset="-78"/>
              </a:rPr>
              <a:t> التربية هنا</a:t>
            </a:r>
            <a:r>
              <a:rPr lang="ar-DZ" sz="3000" dirty="0" smtClean="0">
                <a:latin typeface="Simplified Arabic" pitchFamily="18" charset="-78"/>
                <a:cs typeface="Simplified Arabic" pitchFamily="18" charset="-78"/>
              </a:rPr>
              <a:t> </a:t>
            </a:r>
            <a:r>
              <a:rPr lang="ar-SA" sz="3000" dirty="0" smtClean="0">
                <a:latin typeface="Simplified Arabic" pitchFamily="18" charset="-78"/>
                <a:cs typeface="Simplified Arabic" pitchFamily="18" charset="-78"/>
              </a:rPr>
              <a:t>تجيب على</a:t>
            </a:r>
            <a:r>
              <a:rPr lang="ar-DZ" sz="3000" dirty="0" smtClean="0">
                <a:latin typeface="Simplified Arabic" pitchFamily="18" charset="-78"/>
                <a:cs typeface="Simplified Arabic" pitchFamily="18" charset="-78"/>
              </a:rPr>
              <a:t>:</a:t>
            </a:r>
            <a:r>
              <a:rPr lang="ar-SA" sz="3000" dirty="0" smtClean="0">
                <a:latin typeface="Simplified Arabic" pitchFamily="18" charset="-78"/>
                <a:cs typeface="Simplified Arabic" pitchFamily="18" charset="-78"/>
              </a:rPr>
              <a:t> لماذا أحدثت الوقائع التربوية بهذه الصورة ؟ ما هي القوى والعوامل التي أدت إلى حدوثها ؟ وما هي العوامل التي تؤثر في أداء النظم التربوية وعلى كيفية هذا الأداء ؟، وبهذا تكون تحقق أهداف العلم الأساسية وهي؛ (لفهم، التنبؤ، التحكم والسيطرة).</a:t>
            </a:r>
            <a:endParaRPr lang="fr-FR" sz="3000" dirty="0">
              <a:latin typeface="Simplified Arabic" pitchFamily="18" charset="-78"/>
              <a:cs typeface="Simplified Arabic" pitchFamily="18" charset="-78"/>
            </a:endParaRPr>
          </a:p>
        </p:txBody>
      </p:sp>
      <p:sp>
        <p:nvSpPr>
          <p:cNvPr id="7" name="Organigramme : Connecteur 6"/>
          <p:cNvSpPr/>
          <p:nvPr/>
        </p:nvSpPr>
        <p:spPr>
          <a:xfrm>
            <a:off x="11310180" y="35716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239319" y="785794"/>
            <a:ext cx="3855624" cy="55007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Tm="6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C:\Users\a'\Downloads\images (2).jpg"/>
          <p:cNvPicPr>
            <a:picLocks noChangeAspect="1" noChangeArrowheads="1"/>
          </p:cNvPicPr>
          <p:nvPr/>
        </p:nvPicPr>
        <p:blipFill>
          <a:blip r:embed="rId2"/>
          <a:stretch>
            <a:fillRect/>
          </a:stretch>
        </p:blipFill>
        <p:spPr bwMode="auto">
          <a:xfrm>
            <a:off x="0" y="0"/>
            <a:ext cx="12190413" cy="6858000"/>
          </a:xfrm>
          <a:prstGeom prst="rect">
            <a:avLst/>
          </a:prstGeom>
          <a:noFill/>
        </p:spPr>
      </p:pic>
      <p:sp>
        <p:nvSpPr>
          <p:cNvPr id="4" name="Rectangle à coins arrondis 3"/>
          <p:cNvSpPr/>
          <p:nvPr/>
        </p:nvSpPr>
        <p:spPr>
          <a:xfrm>
            <a:off x="1808926" y="3071810"/>
            <a:ext cx="8643998" cy="1714512"/>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rtl="1"/>
            <a:endParaRPr lang="ar-DZ" dirty="0" smtClean="0">
              <a:solidFill>
                <a:schemeClr val="tx1"/>
              </a:solidFill>
              <a:latin typeface="Traditional Arabic" pitchFamily="18" charset="-78"/>
              <a:cs typeface="Traditional Arabic" pitchFamily="18" charset="-78"/>
            </a:endParaRPr>
          </a:p>
          <a:p>
            <a:pPr algn="ctr" rtl="1"/>
            <a:r>
              <a:rPr lang="ar-DZ" sz="5400" b="1" dirty="0" smtClean="0">
                <a:solidFill>
                  <a:schemeClr val="tx1"/>
                </a:solidFill>
                <a:latin typeface="Traditional Arabic" pitchFamily="18" charset="-78"/>
                <a:cs typeface="Traditional Arabic" pitchFamily="18" charset="-78"/>
              </a:rPr>
              <a:t>محاضرات النظريات </a:t>
            </a:r>
            <a:r>
              <a:rPr lang="ar-DZ" sz="5400" b="1" dirty="0" err="1" smtClean="0">
                <a:solidFill>
                  <a:schemeClr val="tx1"/>
                </a:solidFill>
                <a:latin typeface="Traditional Arabic" pitchFamily="18" charset="-78"/>
                <a:cs typeface="Traditional Arabic" pitchFamily="18" charset="-78"/>
              </a:rPr>
              <a:t>السوسيولوجية</a:t>
            </a:r>
            <a:r>
              <a:rPr lang="ar-DZ" sz="5400" b="1" dirty="0" smtClean="0">
                <a:solidFill>
                  <a:schemeClr val="tx1"/>
                </a:solidFill>
                <a:latin typeface="Traditional Arabic" pitchFamily="18" charset="-78"/>
                <a:cs typeface="Traditional Arabic" pitchFamily="18" charset="-78"/>
              </a:rPr>
              <a:t> للتربية </a:t>
            </a:r>
            <a:endParaRPr lang="ar-DZ" sz="5400" b="1" dirty="0">
              <a:solidFill>
                <a:schemeClr val="tx1"/>
              </a:solidFill>
              <a:latin typeface="Traditional Arabic" pitchFamily="18" charset="-78"/>
              <a:cs typeface="Traditional Arabic" pitchFamily="18" charset="-78"/>
            </a:endParaRPr>
          </a:p>
        </p:txBody>
      </p:sp>
      <p:sp>
        <p:nvSpPr>
          <p:cNvPr id="5" name="Rectangle 25"/>
          <p:cNvSpPr>
            <a:spLocks noChangeArrowheads="1"/>
          </p:cNvSpPr>
          <p:nvPr/>
        </p:nvSpPr>
        <p:spPr bwMode="auto">
          <a:xfrm>
            <a:off x="4666446" y="5072074"/>
            <a:ext cx="4357718" cy="892552"/>
          </a:xfrm>
          <a:prstGeom prst="rect">
            <a:avLst/>
          </a:prstGeom>
          <a:noFill/>
          <a:ln w="9525">
            <a:noFill/>
            <a:miter lim="800000"/>
            <a:headEnd/>
            <a:tailEnd/>
          </a:ln>
        </p:spPr>
        <p:txBody>
          <a:bodyPr wrap="square">
            <a:spAutoFit/>
          </a:bodyPr>
          <a:lstStyle/>
          <a:p>
            <a:pPr algn="ctr" rtl="1"/>
            <a:endParaRPr lang="ar-DZ" sz="2000" b="1" dirty="0">
              <a:effectLst>
                <a:outerShdw blurRad="38100" dist="38100" dir="2700000" algn="tl">
                  <a:srgbClr val="000000">
                    <a:alpha val="43137"/>
                  </a:srgbClr>
                </a:outerShdw>
              </a:effectLst>
            </a:endParaRPr>
          </a:p>
          <a:p>
            <a:pPr algn="ctr" rtl="1"/>
            <a:r>
              <a:rPr lang="ar-DZ" sz="2800" b="1" dirty="0" smtClean="0">
                <a:latin typeface="Traditional Arabic" pitchFamily="2" charset="-78"/>
                <a:cs typeface="Traditional Arabic" pitchFamily="2" charset="-78"/>
              </a:rPr>
              <a:t>من </a:t>
            </a:r>
            <a:r>
              <a:rPr lang="ar-DZ" sz="2800" b="1" dirty="0">
                <a:latin typeface="Traditional Arabic" pitchFamily="2" charset="-78"/>
                <a:cs typeface="Traditional Arabic" pitchFamily="2" charset="-78"/>
              </a:rPr>
              <a:t>إعداد الدكتورة: </a:t>
            </a:r>
            <a:r>
              <a:rPr lang="ar-DZ" sz="3200" b="1" dirty="0" err="1" smtClean="0">
                <a:effectLst>
                  <a:outerShdw blurRad="38100" dist="38100" dir="2700000" algn="tl">
                    <a:srgbClr val="000000">
                      <a:alpha val="43137"/>
                    </a:srgbClr>
                  </a:outerShdw>
                </a:effectLst>
                <a:latin typeface="Traditional Arabic" pitchFamily="2" charset="-78"/>
                <a:cs typeface="Traditional Arabic" pitchFamily="2" charset="-78"/>
              </a:rPr>
              <a:t>هنيّـــــــــــــــــة</a:t>
            </a:r>
            <a:r>
              <a:rPr lang="ar-DZ" sz="3200" b="1" dirty="0" smtClean="0">
                <a:effectLst>
                  <a:outerShdw blurRad="38100" dist="38100" dir="2700000" algn="tl">
                    <a:srgbClr val="000000">
                      <a:alpha val="43137"/>
                    </a:srgbClr>
                  </a:outerShdw>
                </a:effectLst>
                <a:latin typeface="Traditional Arabic" pitchFamily="2" charset="-78"/>
                <a:cs typeface="Traditional Arabic" pitchFamily="2" charset="-78"/>
              </a:rPr>
              <a:t> حسني</a:t>
            </a:r>
            <a:endParaRPr lang="ar-DZ" sz="3200" b="1" dirty="0">
              <a:effectLst>
                <a:outerShdw blurRad="38100" dist="38100" dir="2700000" algn="tl">
                  <a:srgbClr val="000000">
                    <a:alpha val="43137"/>
                  </a:srgbClr>
                </a:outerShdw>
              </a:effectLst>
              <a:latin typeface="Traditional Arabic" pitchFamily="2" charset="-78"/>
              <a:cs typeface="Traditional Arabic" pitchFamily="2" charset="-78"/>
            </a:endParaRPr>
          </a:p>
        </p:txBody>
      </p:sp>
      <p:pic>
        <p:nvPicPr>
          <p:cNvPr id="6" name="Picture 85" descr="Image1"/>
          <p:cNvPicPr>
            <a:picLocks noChangeAspect="1" noChangeArrowheads="1"/>
          </p:cNvPicPr>
          <p:nvPr/>
        </p:nvPicPr>
        <p:blipFill>
          <a:blip r:embed="rId3" cstate="print"/>
          <a:srcRect/>
          <a:stretch>
            <a:fillRect/>
          </a:stretch>
        </p:blipFill>
        <p:spPr bwMode="auto">
          <a:xfrm>
            <a:off x="9024164" y="954554"/>
            <a:ext cx="1129790" cy="1260000"/>
          </a:xfrm>
          <a:prstGeom prst="rect">
            <a:avLst/>
          </a:prstGeom>
          <a:noFill/>
          <a:ln w="9525">
            <a:noFill/>
            <a:miter lim="800000"/>
            <a:headEnd/>
            <a:tailEnd/>
          </a:ln>
        </p:spPr>
      </p:pic>
      <p:sp>
        <p:nvSpPr>
          <p:cNvPr id="7" name="Rectangle 6"/>
          <p:cNvSpPr/>
          <p:nvPr/>
        </p:nvSpPr>
        <p:spPr>
          <a:xfrm>
            <a:off x="1451736" y="714356"/>
            <a:ext cx="8501122" cy="1815882"/>
          </a:xfrm>
          <a:prstGeom prst="rect">
            <a:avLst/>
          </a:prstGeom>
        </p:spPr>
        <p:txBody>
          <a:bodyPr wrap="square">
            <a:spAutoFit/>
          </a:bodyPr>
          <a:lstStyle/>
          <a:p>
            <a:pPr algn="ctr" rtl="1"/>
            <a:r>
              <a:rPr lang="ar-DZ" sz="2800" b="1" dirty="0" smtClean="0">
                <a:latin typeface="Traditional Arabic" pitchFamily="18" charset="-78"/>
                <a:cs typeface="Traditional Arabic" pitchFamily="18" charset="-78"/>
              </a:rPr>
              <a:t>جامعة محمد </a:t>
            </a:r>
            <a:r>
              <a:rPr lang="ar-DZ" sz="2800" b="1" dirty="0" err="1" smtClean="0">
                <a:latin typeface="Traditional Arabic" pitchFamily="18" charset="-78"/>
                <a:cs typeface="Traditional Arabic" pitchFamily="18" charset="-78"/>
              </a:rPr>
              <a:t>خيضر</a:t>
            </a:r>
            <a:r>
              <a:rPr lang="ar-DZ" sz="2800" b="1" dirty="0" smtClean="0">
                <a:latin typeface="Traditional Arabic" pitchFamily="18" charset="-78"/>
                <a:cs typeface="Traditional Arabic" pitchFamily="18" charset="-78"/>
              </a:rPr>
              <a:t>- بسكرة</a:t>
            </a:r>
            <a:endParaRPr lang="fr-FR" sz="2800" b="1" dirty="0" smtClean="0">
              <a:latin typeface="Traditional Arabic" pitchFamily="18" charset="-78"/>
              <a:cs typeface="Traditional Arabic" pitchFamily="18" charset="-78"/>
            </a:endParaRPr>
          </a:p>
          <a:p>
            <a:pPr algn="ctr" rtl="1"/>
            <a:r>
              <a:rPr lang="ar-DZ" sz="2800" b="1" dirty="0" smtClean="0">
                <a:latin typeface="Traditional Arabic" pitchFamily="18" charset="-78"/>
                <a:cs typeface="Traditional Arabic" pitchFamily="18" charset="-78"/>
              </a:rPr>
              <a:t>كلية العلوم الإنسانية والاجتماعية</a:t>
            </a:r>
            <a:endParaRPr lang="fr-FR" sz="2800" b="1" dirty="0" smtClean="0">
              <a:latin typeface="Traditional Arabic" pitchFamily="18" charset="-78"/>
              <a:cs typeface="Traditional Arabic" pitchFamily="18" charset="-78"/>
            </a:endParaRPr>
          </a:p>
          <a:p>
            <a:pPr algn="ctr" rtl="1"/>
            <a:r>
              <a:rPr lang="ar-DZ" sz="2800" b="1" dirty="0" smtClean="0">
                <a:latin typeface="Traditional Arabic" pitchFamily="18" charset="-78"/>
                <a:cs typeface="Traditional Arabic" pitchFamily="18" charset="-78"/>
              </a:rPr>
              <a:t>قسم العلوم الاجتماعية</a:t>
            </a:r>
          </a:p>
          <a:p>
            <a:pPr algn="ctr" rtl="1"/>
            <a:r>
              <a:rPr lang="ar-DZ" sz="2800" b="1" dirty="0" smtClean="0">
                <a:latin typeface="Traditional Arabic" pitchFamily="18" charset="-78"/>
                <a:cs typeface="Traditional Arabic" pitchFamily="18" charset="-78"/>
              </a:rPr>
              <a:t>شعبة علم الاجتماع</a:t>
            </a:r>
          </a:p>
        </p:txBody>
      </p:sp>
      <p:pic>
        <p:nvPicPr>
          <p:cNvPr id="8" name="Picture 85" descr="Image1"/>
          <p:cNvPicPr>
            <a:picLocks noChangeAspect="1" noChangeArrowheads="1"/>
          </p:cNvPicPr>
          <p:nvPr/>
        </p:nvPicPr>
        <p:blipFill>
          <a:blip r:embed="rId3" cstate="print"/>
          <a:srcRect/>
          <a:stretch>
            <a:fillRect/>
          </a:stretch>
        </p:blipFill>
        <p:spPr bwMode="auto">
          <a:xfrm>
            <a:off x="2166116" y="954554"/>
            <a:ext cx="1129790" cy="1260000"/>
          </a:xfrm>
          <a:prstGeom prst="rect">
            <a:avLst/>
          </a:prstGeom>
          <a:noFill/>
          <a:ln w="9525">
            <a:noFill/>
            <a:miter lim="800000"/>
            <a:headEnd/>
            <a:tailEnd/>
          </a:ln>
        </p:spPr>
      </p:pic>
    </p:spTree>
  </p:cSld>
  <p:clrMapOvr>
    <a:masterClrMapping/>
  </p:clrMapOvr>
  <p:transition spd="med" advTm="30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2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par>
                          <p:cTn id="15" fill="hold">
                            <p:stCondLst>
                              <p:cond delay="25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5150"/>
                            </p:stCondLst>
                            <p:childTnLst>
                              <p:par>
                                <p:cTn id="23" presetID="3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166" y="428604"/>
            <a:ext cx="11381699" cy="617292"/>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0" indent="0" algn="r" rtl="1">
              <a:buNone/>
            </a:pPr>
            <a:r>
              <a:rPr lang="ar-SA" dirty="0" smtClean="0">
                <a:latin typeface="Simplified Arabic" pitchFamily="18" charset="-78"/>
                <a:cs typeface="Simplified Arabic" pitchFamily="18" charset="-78"/>
              </a:rPr>
              <a:t>حيث أجاب علم الاجتماع التربية على عدة أسئلة منذ نشأته إلي الآن كان أهمها:</a:t>
            </a:r>
            <a:endParaRPr lang="fr-FR" dirty="0" smtClean="0">
              <a:latin typeface="Simplified Arabic" pitchFamily="18" charset="-78"/>
              <a:cs typeface="Simplified Arabic" pitchFamily="18" charset="-78"/>
            </a:endParaRPr>
          </a:p>
          <a:p>
            <a:pPr marL="0" indent="0" algn="r" rtl="1">
              <a:buNone/>
            </a:pPr>
            <a:endParaRPr lang="fr-FR" b="1" dirty="0">
              <a:solidFill>
                <a:schemeClr val="tx1"/>
              </a:solidFill>
              <a:latin typeface="Simplified Arabic" pitchFamily="18" charset="-78"/>
              <a:cs typeface="Simplified Arabic" pitchFamily="18" charset="-78"/>
            </a:endParaRPr>
          </a:p>
        </p:txBody>
      </p:sp>
      <p:sp>
        <p:nvSpPr>
          <p:cNvPr id="5" name="Espace réservé du contenu 2"/>
          <p:cNvSpPr txBox="1">
            <a:spLocks/>
          </p:cNvSpPr>
          <p:nvPr/>
        </p:nvSpPr>
        <p:spPr>
          <a:xfrm>
            <a:off x="3737752" y="1357298"/>
            <a:ext cx="7928093" cy="100013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lvl="0" indent="-342900" algn="just" rtl="1">
              <a:spcBef>
                <a:spcPct val="20000"/>
              </a:spcBef>
              <a:buFont typeface="Wingdings" pitchFamily="2" charset="2"/>
              <a:buChar char=""/>
            </a:pPr>
            <a:r>
              <a:rPr lang="ar-SA" sz="2800" dirty="0" smtClean="0">
                <a:latin typeface="Simplified Arabic" pitchFamily="18" charset="-78"/>
                <a:cs typeface="Simplified Arabic" pitchFamily="18" charset="-78"/>
              </a:rPr>
              <a:t>سؤال الانضباط الاجتماعي أو دور المدرسة في التنشئة الاجتماعية مع </a:t>
            </a:r>
            <a:r>
              <a:rPr lang="ar-SA" sz="2800" dirty="0" err="1" smtClean="0">
                <a:latin typeface="Simplified Arabic" pitchFamily="18" charset="-78"/>
                <a:cs typeface="Simplified Arabic" pitchFamily="18" charset="-78"/>
              </a:rPr>
              <a:t>اميل</a:t>
            </a:r>
            <a:r>
              <a:rPr lang="ar-SA" sz="2800" dirty="0" smtClean="0">
                <a:latin typeface="Simplified Arabic" pitchFamily="18" charset="-78"/>
                <a:cs typeface="Simplified Arabic" pitchFamily="18" charset="-78"/>
              </a:rPr>
              <a:t> </a:t>
            </a:r>
            <a:r>
              <a:rPr lang="ar-SA" sz="2800" dirty="0" err="1" smtClean="0">
                <a:latin typeface="Simplified Arabic" pitchFamily="18" charset="-78"/>
                <a:cs typeface="Simplified Arabic" pitchFamily="18" charset="-78"/>
              </a:rPr>
              <a:t>دوركاتم</a:t>
            </a:r>
            <a:r>
              <a:rPr lang="ar-SA" sz="2800" dirty="0" smtClean="0">
                <a:latin typeface="Simplified Arabic" pitchFamily="18" charset="-78"/>
                <a:cs typeface="Simplified Arabic" pitchFamily="18" charset="-78"/>
              </a:rPr>
              <a:t>.</a:t>
            </a: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pic>
        <p:nvPicPr>
          <p:cNvPr id="11" name="Picture 2" descr="306764_513790645306139_80541800_n"/>
          <p:cNvPicPr>
            <a:picLocks noChangeAspect="1" noChangeArrowheads="1"/>
          </p:cNvPicPr>
          <p:nvPr/>
        </p:nvPicPr>
        <p:blipFill>
          <a:blip r:embed="rId2"/>
          <a:stretch>
            <a:fillRect/>
          </a:stretch>
        </p:blipFill>
        <p:spPr bwMode="auto">
          <a:xfrm>
            <a:off x="451604" y="1214422"/>
            <a:ext cx="3286148" cy="4929222"/>
          </a:xfrm>
          <a:prstGeom prst="rect">
            <a:avLst/>
          </a:prstGeom>
          <a:ln>
            <a:noFill/>
          </a:ln>
          <a:effectLst>
            <a:outerShdw blurRad="292100" dist="139700" dir="2700000" algn="tl" rotWithShape="0">
              <a:srgbClr val="333333">
                <a:alpha val="65000"/>
              </a:srgbClr>
            </a:outerShdw>
          </a:effectLst>
        </p:spPr>
      </p:pic>
      <p:sp>
        <p:nvSpPr>
          <p:cNvPr id="8" name="Espace réservé du contenu 2"/>
          <p:cNvSpPr txBox="1">
            <a:spLocks/>
          </p:cNvSpPr>
          <p:nvPr/>
        </p:nvSpPr>
        <p:spPr>
          <a:xfrm>
            <a:off x="3809190" y="2500306"/>
            <a:ext cx="7928093" cy="64294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indent="-342900" algn="just" rtl="1">
              <a:spcBef>
                <a:spcPct val="20000"/>
              </a:spcBef>
              <a:buFont typeface="Wingdings" pitchFamily="2" charset="2"/>
              <a:buChar char=""/>
            </a:pPr>
            <a:r>
              <a:rPr lang="ar-SA" sz="2800" dirty="0" smtClean="0">
                <a:latin typeface="Simplified Arabic" pitchFamily="18" charset="-78"/>
                <a:cs typeface="Simplified Arabic" pitchFamily="18" charset="-78"/>
              </a:rPr>
              <a:t>سؤال </a:t>
            </a:r>
            <a:r>
              <a:rPr lang="ar-SA" sz="2800" dirty="0" err="1" smtClean="0">
                <a:latin typeface="Simplified Arabic" pitchFamily="18" charset="-78"/>
                <a:cs typeface="Simplified Arabic" pitchFamily="18" charset="-78"/>
              </a:rPr>
              <a:t>اللامساواة</a:t>
            </a:r>
            <a:r>
              <a:rPr lang="ar-SA" sz="2800" dirty="0" smtClean="0">
                <a:latin typeface="Simplified Arabic" pitchFamily="18" charset="-78"/>
                <a:cs typeface="Simplified Arabic" pitchFamily="18" charset="-78"/>
              </a:rPr>
              <a:t> مع </a:t>
            </a:r>
            <a:r>
              <a:rPr lang="ar-SA" sz="2800" dirty="0" err="1" smtClean="0">
                <a:latin typeface="Simplified Arabic" pitchFamily="18" charset="-78"/>
                <a:cs typeface="Simplified Arabic" pitchFamily="18" charset="-78"/>
              </a:rPr>
              <a:t>بيار</a:t>
            </a:r>
            <a:r>
              <a:rPr lang="ar-SA" sz="2800" dirty="0" smtClean="0">
                <a:latin typeface="Simplified Arabic" pitchFamily="18" charset="-78"/>
                <a:cs typeface="Simplified Arabic" pitchFamily="18" charset="-78"/>
              </a:rPr>
              <a:t> </a:t>
            </a:r>
            <a:r>
              <a:rPr lang="ar-SA" sz="2800" dirty="0" err="1" smtClean="0">
                <a:latin typeface="Simplified Arabic" pitchFamily="18" charset="-78"/>
                <a:cs typeface="Simplified Arabic" pitchFamily="18" charset="-78"/>
              </a:rPr>
              <a:t>بورديو</a:t>
            </a:r>
            <a:r>
              <a:rPr lang="ar-SA" sz="2800" dirty="0" smtClean="0">
                <a:latin typeface="Simplified Arabic" pitchFamily="18" charset="-78"/>
                <a:cs typeface="Simplified Arabic" pitchFamily="18" charset="-78"/>
              </a:rPr>
              <a:t> </a:t>
            </a:r>
            <a:r>
              <a:rPr lang="ar-SA" sz="2800" dirty="0" err="1" smtClean="0">
                <a:latin typeface="Simplified Arabic" pitchFamily="18" charset="-78"/>
                <a:cs typeface="Simplified Arabic" pitchFamily="18" charset="-78"/>
              </a:rPr>
              <a:t>وكلودباسرون</a:t>
            </a:r>
            <a:r>
              <a:rPr lang="ar-SA" sz="2800" dirty="0" smtClean="0">
                <a:latin typeface="Simplified Arabic" pitchFamily="18" charset="-78"/>
                <a:cs typeface="Simplified Arabic" pitchFamily="18" charset="-78"/>
              </a:rPr>
              <a:t> </a:t>
            </a:r>
            <a:r>
              <a:rPr lang="ar-SA" sz="2800" dirty="0" err="1" smtClean="0">
                <a:latin typeface="Simplified Arabic" pitchFamily="18" charset="-78"/>
                <a:cs typeface="Simplified Arabic" pitchFamily="18" charset="-78"/>
              </a:rPr>
              <a:t>وبير</a:t>
            </a:r>
            <a:r>
              <a:rPr lang="ar-SA" sz="2800" dirty="0" smtClean="0">
                <a:latin typeface="Simplified Arabic" pitchFamily="18" charset="-78"/>
                <a:cs typeface="Simplified Arabic" pitchFamily="18" charset="-78"/>
              </a:rPr>
              <a:t> </a:t>
            </a:r>
            <a:r>
              <a:rPr lang="ar-SA" sz="2800" dirty="0" err="1" smtClean="0">
                <a:latin typeface="Simplified Arabic" pitchFamily="18" charset="-78"/>
                <a:cs typeface="Simplified Arabic" pitchFamily="18" charset="-78"/>
              </a:rPr>
              <a:t>شتاين</a:t>
            </a:r>
            <a:r>
              <a:rPr lang="ar-SA" sz="2800" dirty="0" smtClean="0">
                <a:latin typeface="Simplified Arabic" pitchFamily="18" charset="-78"/>
                <a:cs typeface="Simplified Arabic" pitchFamily="18" charset="-78"/>
              </a:rPr>
              <a:t>.</a:t>
            </a:r>
            <a:endParaRPr lang="fr-FR" sz="2800" dirty="0" smtClean="0">
              <a:latin typeface="Simplified Arabic" pitchFamily="18" charset="-78"/>
              <a:cs typeface="Simplified Arabic" pitchFamily="18" charset="-78"/>
            </a:endParaRPr>
          </a:p>
        </p:txBody>
      </p:sp>
      <p:sp>
        <p:nvSpPr>
          <p:cNvPr id="10" name="Espace réservé du contenu 2"/>
          <p:cNvSpPr txBox="1">
            <a:spLocks/>
          </p:cNvSpPr>
          <p:nvPr/>
        </p:nvSpPr>
        <p:spPr>
          <a:xfrm>
            <a:off x="3809190" y="3357562"/>
            <a:ext cx="7928093" cy="64294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indent="-342900" algn="just" rtl="1">
              <a:spcBef>
                <a:spcPct val="20000"/>
              </a:spcBef>
              <a:buFont typeface="Wingdings" pitchFamily="2" charset="2"/>
              <a:buChar char=""/>
            </a:pPr>
            <a:r>
              <a:rPr lang="ar-SA" sz="2800" dirty="0" smtClean="0">
                <a:latin typeface="Simplified Arabic" pitchFamily="18" charset="-78"/>
                <a:cs typeface="Simplified Arabic" pitchFamily="18" charset="-78"/>
              </a:rPr>
              <a:t>سؤال العنف والمستوى </a:t>
            </a:r>
            <a:r>
              <a:rPr lang="ar-SA" sz="2800" dirty="0" err="1" smtClean="0">
                <a:latin typeface="Simplified Arabic" pitchFamily="18" charset="-78"/>
                <a:cs typeface="Simplified Arabic" pitchFamily="18" charset="-78"/>
              </a:rPr>
              <a:t>اللأخلاقي</a:t>
            </a:r>
            <a:r>
              <a:rPr lang="ar-SA" sz="2800" dirty="0" smtClean="0">
                <a:latin typeface="Simplified Arabic" pitchFamily="18" charset="-78"/>
                <a:cs typeface="Simplified Arabic" pitchFamily="18" charset="-78"/>
              </a:rPr>
              <a:t> اريك </a:t>
            </a:r>
            <a:r>
              <a:rPr lang="ar-SA" sz="2800" dirty="0" err="1" smtClean="0">
                <a:latin typeface="Simplified Arabic" pitchFamily="18" charset="-78"/>
                <a:cs typeface="Simplified Arabic" pitchFamily="18" charset="-78"/>
              </a:rPr>
              <a:t>ديبابيو</a:t>
            </a:r>
            <a:r>
              <a:rPr lang="ar-SA" sz="2800" dirty="0" smtClean="0">
                <a:latin typeface="Simplified Arabic" pitchFamily="18" charset="-78"/>
                <a:cs typeface="Simplified Arabic" pitchFamily="18" charset="-78"/>
              </a:rPr>
              <a:t>.</a:t>
            </a:r>
            <a:endParaRPr lang="fr-FR" sz="2800" dirty="0" smtClean="0">
              <a:latin typeface="Simplified Arabic" pitchFamily="18" charset="-78"/>
              <a:cs typeface="Simplified Arabic" pitchFamily="18" charset="-78"/>
            </a:endParaRPr>
          </a:p>
        </p:txBody>
      </p:sp>
      <p:sp>
        <p:nvSpPr>
          <p:cNvPr id="12" name="Espace réservé du contenu 2"/>
          <p:cNvSpPr txBox="1">
            <a:spLocks/>
          </p:cNvSpPr>
          <p:nvPr/>
        </p:nvSpPr>
        <p:spPr>
          <a:xfrm>
            <a:off x="3880628" y="4214818"/>
            <a:ext cx="7928093" cy="1928826"/>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342900" indent="-342900" algn="just" rtl="1">
              <a:spcBef>
                <a:spcPct val="20000"/>
              </a:spcBef>
              <a:buFont typeface="Wingdings" pitchFamily="2" charset="2"/>
              <a:buChar char=""/>
            </a:pPr>
            <a:r>
              <a:rPr lang="ar-SA" sz="2800" dirty="0" smtClean="0"/>
              <a:t>سؤال </a:t>
            </a:r>
            <a:r>
              <a:rPr lang="ar-SA" sz="2800" dirty="0" err="1" smtClean="0"/>
              <a:t>سلوكات</a:t>
            </a:r>
            <a:r>
              <a:rPr lang="ar-SA" sz="2800" dirty="0" smtClean="0"/>
              <a:t> المدرسة والعلاقات التربوية داخل المؤسسة، سؤال </a:t>
            </a:r>
            <a:r>
              <a:rPr lang="ar-SA" sz="2800" dirty="0" err="1" smtClean="0"/>
              <a:t>الهدر</a:t>
            </a:r>
            <a:r>
              <a:rPr lang="ar-SA" sz="2800" dirty="0" smtClean="0"/>
              <a:t> المدرسي، سؤال الجودة، وبطالة الكفاءات، سؤال التكوين التربوي، سؤال المفاضلة بين المدرسة العمومية والخصوصية... الإخفاق، التوجيه، الانقطاع، سؤال المدرسة وسوق العمل...</a:t>
            </a:r>
            <a:endParaRPr lang="fr-FR" sz="2800" dirty="0" smtClean="0"/>
          </a:p>
          <a:p>
            <a:pPr marL="342900" lvl="0" indent="-342900" algn="just" rtl="1">
              <a:spcBef>
                <a:spcPct val="20000"/>
              </a:spcBef>
              <a:buFont typeface="Wingdings" pitchFamily="2" charset="2"/>
              <a:buChar char=""/>
            </a:pPr>
            <a:endParaRPr kumimoji="0" lang="fr-FR" sz="2800" b="1" i="0" u="none" strike="noStrike" kern="1200" cap="none" spc="0" normalizeH="0" baseline="0" noProof="0" dirty="0">
              <a:ln>
                <a:noFill/>
              </a:ln>
              <a:solidFill>
                <a:schemeClr val="tx1"/>
              </a:solidFill>
              <a:effectLst/>
              <a:uLnTx/>
              <a:uFillTx/>
              <a:latin typeface="Simplified Arabic" pitchFamily="18" charset="-78"/>
              <a:cs typeface="Simplified Arabic" pitchFamily="18" charset="-78"/>
            </a:endParaRPr>
          </a:p>
        </p:txBody>
      </p:sp>
    </p:spTree>
  </p:cSld>
  <p:clrMapOvr>
    <a:masterClrMapping/>
  </p:clrMapOvr>
  <p:transition spd="med" advTm="60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0" fill="hold"/>
                                        <p:tgtEl>
                                          <p:spTgt spid="11"/>
                                        </p:tgtEl>
                                        <p:attrNameLst>
                                          <p:attrName>ppt_w</p:attrName>
                                        </p:attrNameLst>
                                      </p:cBhvr>
                                      <p:tavLst>
                                        <p:tav tm="0" fmla="#ppt_w*sin(2.5*pi*$)">
                                          <p:val>
                                            <p:fltVal val="0"/>
                                          </p:val>
                                        </p:tav>
                                        <p:tav tm="100000">
                                          <p:val>
                                            <p:fltVal val="1"/>
                                          </p:val>
                                        </p:tav>
                                      </p:tavLst>
                                    </p:anim>
                                    <p:anim calcmode="lin" valueType="num">
                                      <p:cBhvr>
                                        <p:cTn id="13" dur="5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down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trips(down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65918" y="357166"/>
            <a:ext cx="11095947" cy="1071570"/>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95250" indent="14288" algn="just" rtl="1">
              <a:buNone/>
            </a:pPr>
            <a:r>
              <a:rPr lang="ar-SA" sz="2800" dirty="0" smtClean="0">
                <a:latin typeface="Simplified Arabic" pitchFamily="18" charset="-78"/>
                <a:cs typeface="Simplified Arabic" pitchFamily="18" charset="-78"/>
              </a:rPr>
              <a:t>وهنا يمكن استنتاج موضوع أو موضوعات </a:t>
            </a:r>
            <a:r>
              <a:rPr lang="ar-SA" sz="2800" dirty="0" err="1" smtClean="0">
                <a:latin typeface="Simplified Arabic" pitchFamily="18" charset="-78"/>
                <a:cs typeface="Simplified Arabic" pitchFamily="18" charset="-78"/>
              </a:rPr>
              <a:t>سوسيولوجيا</a:t>
            </a:r>
            <a:r>
              <a:rPr lang="ar-SA" sz="2800" dirty="0" smtClean="0">
                <a:latin typeface="Simplified Arabic" pitchFamily="18" charset="-78"/>
                <a:cs typeface="Simplified Arabic" pitchFamily="18" charset="-78"/>
              </a:rPr>
              <a:t> التربية انطلاقا من أهدافها تكون موضوعاتها هي:</a:t>
            </a:r>
            <a:endParaRPr lang="fr-FR" sz="2800" dirty="0" smtClean="0">
              <a:latin typeface="Simplified Arabic" pitchFamily="18" charset="-78"/>
              <a:cs typeface="Simplified Arabic" pitchFamily="18" charset="-78"/>
            </a:endParaRPr>
          </a:p>
          <a:p>
            <a:pPr marL="0" indent="0" algn="just" rtl="1">
              <a:buNone/>
            </a:pPr>
            <a:endParaRPr lang="fr-FR" sz="2800" b="1" dirty="0">
              <a:solidFill>
                <a:schemeClr val="tx1"/>
              </a:solidFill>
              <a:latin typeface="Simplified Arabic" pitchFamily="18" charset="-78"/>
              <a:cs typeface="Simplified Arabic" pitchFamily="18" charset="-78"/>
            </a:endParaRPr>
          </a:p>
        </p:txBody>
      </p:sp>
      <p:graphicFrame>
        <p:nvGraphicFramePr>
          <p:cNvPr id="9" name="Diagramme 8"/>
          <p:cNvGraphicFramePr/>
          <p:nvPr/>
        </p:nvGraphicFramePr>
        <p:xfrm>
          <a:off x="5023636" y="1071546"/>
          <a:ext cx="6500858"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descr="téléchargement (1).jpg"/>
          <p:cNvPicPr>
            <a:picLocks noChangeAspect="1"/>
          </p:cNvPicPr>
          <p:nvPr/>
        </p:nvPicPr>
        <p:blipFill>
          <a:blip r:embed="rId6" cstate="print"/>
          <a:stretch>
            <a:fillRect/>
          </a:stretch>
        </p:blipFill>
        <p:spPr>
          <a:xfrm>
            <a:off x="665918" y="1500174"/>
            <a:ext cx="3643338" cy="4643470"/>
          </a:xfrm>
          <a:prstGeom prst="rect">
            <a:avLst/>
          </a:prstGeom>
        </p:spPr>
      </p:pic>
    </p:spTree>
  </p:cSld>
  <p:clrMapOvr>
    <a:masterClrMapping/>
  </p:clrMapOvr>
  <p:transition spd="med" advTm="60000">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9">
                                            <p:graphicEl>
                                              <a:dgm id="{1E3E77CD-817E-42AE-B24D-48F4A78A1043}"/>
                                            </p:graphicEl>
                                          </p:spTgt>
                                        </p:tgtEl>
                                        <p:attrNameLst>
                                          <p:attrName>style.visibility</p:attrName>
                                        </p:attrNameLst>
                                      </p:cBhvr>
                                      <p:to>
                                        <p:strVal val="visible"/>
                                      </p:to>
                                    </p:set>
                                    <p:animEffect transition="in" filter="wheel(4)">
                                      <p:cBhvr>
                                        <p:cTn id="12" dur="2000"/>
                                        <p:tgtEl>
                                          <p:spTgt spid="9">
                                            <p:graphicEl>
                                              <a:dgm id="{1E3E77CD-817E-42AE-B24D-48F4A78A104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9">
                                            <p:graphicEl>
                                              <a:dgm id="{BC224BF7-F749-41F7-B272-A36828D58FCC}"/>
                                            </p:graphicEl>
                                          </p:spTgt>
                                        </p:tgtEl>
                                        <p:attrNameLst>
                                          <p:attrName>style.visibility</p:attrName>
                                        </p:attrNameLst>
                                      </p:cBhvr>
                                      <p:to>
                                        <p:strVal val="visible"/>
                                      </p:to>
                                    </p:set>
                                    <p:animEffect transition="in" filter="wheel(4)">
                                      <p:cBhvr>
                                        <p:cTn id="17" dur="2000"/>
                                        <p:tgtEl>
                                          <p:spTgt spid="9">
                                            <p:graphicEl>
                                              <a:dgm id="{BC224BF7-F749-41F7-B272-A36828D58FCC}"/>
                                            </p:graphicEl>
                                          </p:spTgt>
                                        </p:tgtEl>
                                      </p:cBhvr>
                                    </p:animEffect>
                                  </p:childTnLst>
                                </p:cTn>
                              </p:par>
                              <p:par>
                                <p:cTn id="18" presetID="21" presetClass="entr" presetSubtype="4" fill="hold" grpId="0" nodeType="withEffect">
                                  <p:stCondLst>
                                    <p:cond delay="0"/>
                                  </p:stCondLst>
                                  <p:childTnLst>
                                    <p:set>
                                      <p:cBhvr>
                                        <p:cTn id="19" dur="1" fill="hold">
                                          <p:stCondLst>
                                            <p:cond delay="0"/>
                                          </p:stCondLst>
                                        </p:cTn>
                                        <p:tgtEl>
                                          <p:spTgt spid="9">
                                            <p:graphicEl>
                                              <a:dgm id="{574B117D-D287-4171-AB86-F069F600F2E0}"/>
                                            </p:graphicEl>
                                          </p:spTgt>
                                        </p:tgtEl>
                                        <p:attrNameLst>
                                          <p:attrName>style.visibility</p:attrName>
                                        </p:attrNameLst>
                                      </p:cBhvr>
                                      <p:to>
                                        <p:strVal val="visible"/>
                                      </p:to>
                                    </p:set>
                                    <p:animEffect transition="in" filter="wheel(4)">
                                      <p:cBhvr>
                                        <p:cTn id="20" dur="2000"/>
                                        <p:tgtEl>
                                          <p:spTgt spid="9">
                                            <p:graphicEl>
                                              <a:dgm id="{574B117D-D287-4171-AB86-F069F600F2E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9">
                                            <p:graphicEl>
                                              <a:dgm id="{8A99CCB6-8202-4DCE-B118-31B1F504130A}"/>
                                            </p:graphicEl>
                                          </p:spTgt>
                                        </p:tgtEl>
                                        <p:attrNameLst>
                                          <p:attrName>style.visibility</p:attrName>
                                        </p:attrNameLst>
                                      </p:cBhvr>
                                      <p:to>
                                        <p:strVal val="visible"/>
                                      </p:to>
                                    </p:set>
                                    <p:animEffect transition="in" filter="wheel(4)">
                                      <p:cBhvr>
                                        <p:cTn id="25" dur="2000"/>
                                        <p:tgtEl>
                                          <p:spTgt spid="9">
                                            <p:graphicEl>
                                              <a:dgm id="{8A99CCB6-8202-4DCE-B118-31B1F504130A}"/>
                                            </p:graphicEl>
                                          </p:spTgt>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9">
                                            <p:graphicEl>
                                              <a:dgm id="{B2240C66-F373-45D6-A7D3-E5B159D0AE3C}"/>
                                            </p:graphicEl>
                                          </p:spTgt>
                                        </p:tgtEl>
                                        <p:attrNameLst>
                                          <p:attrName>style.visibility</p:attrName>
                                        </p:attrNameLst>
                                      </p:cBhvr>
                                      <p:to>
                                        <p:strVal val="visible"/>
                                      </p:to>
                                    </p:set>
                                    <p:animEffect transition="in" filter="wheel(4)">
                                      <p:cBhvr>
                                        <p:cTn id="28" dur="2000"/>
                                        <p:tgtEl>
                                          <p:spTgt spid="9">
                                            <p:graphicEl>
                                              <a:dgm id="{B2240C66-F373-45D6-A7D3-E5B159D0AE3C}"/>
                                            </p:graphicEl>
                                          </p:spTgt>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9">
                                            <p:graphicEl>
                                              <a:dgm id="{8B3CDC51-D135-4FFF-9D2C-A362A1F34542}"/>
                                            </p:graphicEl>
                                          </p:spTgt>
                                        </p:tgtEl>
                                        <p:attrNameLst>
                                          <p:attrName>style.visibility</p:attrName>
                                        </p:attrNameLst>
                                      </p:cBhvr>
                                      <p:to>
                                        <p:strVal val="visible"/>
                                      </p:to>
                                    </p:set>
                                    <p:animEffect transition="in" filter="wheel(4)">
                                      <p:cBhvr>
                                        <p:cTn id="31" dur="2000"/>
                                        <p:tgtEl>
                                          <p:spTgt spid="9">
                                            <p:graphicEl>
                                              <a:dgm id="{8B3CDC51-D135-4FFF-9D2C-A362A1F3454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edge">
                                      <p:cBhvr>
                                        <p:cTn id="3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9"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à un seul coin 3"/>
          <p:cNvSpPr/>
          <p:nvPr/>
        </p:nvSpPr>
        <p:spPr>
          <a:xfrm>
            <a:off x="1451736" y="357166"/>
            <a:ext cx="9827371" cy="767578"/>
          </a:xfrm>
          <a:prstGeom prst="round1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DZ" sz="3600" b="1" dirty="0" smtClean="0">
                <a:latin typeface="Simplified Arabic" pitchFamily="18" charset="-78"/>
                <a:cs typeface="Simplified Arabic" pitchFamily="18" charset="-78"/>
              </a:rPr>
              <a:t>5- مراحل تطور علم اجتماع التربية- </a:t>
            </a:r>
            <a:r>
              <a:rPr lang="ar-DZ" sz="3600" b="1" dirty="0" err="1" smtClean="0">
                <a:latin typeface="Simplified Arabic" pitchFamily="18" charset="-78"/>
                <a:cs typeface="Simplified Arabic" pitchFamily="18" charset="-78"/>
              </a:rPr>
              <a:t>سوسيولوجيا</a:t>
            </a:r>
            <a:r>
              <a:rPr lang="ar-DZ" sz="3600" b="1" dirty="0" smtClean="0">
                <a:latin typeface="Simplified Arabic" pitchFamily="18" charset="-78"/>
                <a:cs typeface="Simplified Arabic" pitchFamily="18" charset="-78"/>
              </a:rPr>
              <a:t> التربية:</a:t>
            </a:r>
            <a:endParaRPr lang="fr-FR" sz="3600" dirty="0">
              <a:latin typeface="Simplified Arabic" pitchFamily="18" charset="-78"/>
              <a:cs typeface="Simplified Arabic" pitchFamily="18" charset="-78"/>
            </a:endParaRPr>
          </a:p>
        </p:txBody>
      </p:sp>
      <p:cxnSp>
        <p:nvCxnSpPr>
          <p:cNvPr id="10" name="Connecteur en angle 9"/>
          <p:cNvCxnSpPr/>
          <p:nvPr/>
        </p:nvCxnSpPr>
        <p:spPr>
          <a:xfrm flipH="1">
            <a:off x="10895116" y="692696"/>
            <a:ext cx="383993" cy="936104"/>
          </a:xfrm>
          <a:prstGeom prst="bentConnector3">
            <a:avLst>
              <a:gd name="adj1" fmla="val -79366"/>
            </a:avLst>
          </a:prstGeom>
          <a:ln w="57150">
            <a:solidFill>
              <a:srgbClr val="C00000"/>
            </a:solidFill>
            <a:headEnd type="none" w="med" len="med"/>
            <a:tailEnd type="none" w="med" len="med"/>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Arrondir un rectangle avec un coin diagonal 5"/>
          <p:cNvSpPr/>
          <p:nvPr/>
        </p:nvSpPr>
        <p:spPr>
          <a:xfrm>
            <a:off x="4023504" y="1500174"/>
            <a:ext cx="7143800" cy="4809146"/>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441325" algn="just" rtl="1"/>
            <a:r>
              <a:rPr lang="ar-DZ" sz="3200" dirty="0" smtClean="0">
                <a:latin typeface="Simplified Arabic" pitchFamily="18" charset="-78"/>
                <a:cs typeface="Simplified Arabic" pitchFamily="18" charset="-78"/>
              </a:rPr>
              <a:t>قبل الخوض في مراحل تطور علم اجتماع التربية، نوضح حقيقة هامة مفادها؛ أن عملية التصنيف لمراحل تطور هذا العلم، ما هي إلا عملية تقريبية تسهم بالدرجة الأولى في زيادة مستويات الفهم والدراسة والتحليل لعملية النشأة والتطور، حيث ظهرت عدة تصنيفات، لكن نحاول هنا التقريب الموضوعي في تقصي المعرفة أثناء عرض هذه المراحل اعتمادًا على المرحلة التاريخية وفق أعمال وتصورات المنظرين المؤسسين </a:t>
            </a:r>
            <a:r>
              <a:rPr lang="ar-DZ" sz="3200" dirty="0" err="1" smtClean="0">
                <a:latin typeface="Simplified Arabic" pitchFamily="18" charset="-78"/>
                <a:cs typeface="Simplified Arabic" pitchFamily="18" charset="-78"/>
              </a:rPr>
              <a:t>كمايلي</a:t>
            </a:r>
            <a:r>
              <a:rPr lang="ar-DZ" sz="3200" dirty="0" smtClean="0">
                <a:latin typeface="Simplified Arabic" pitchFamily="18" charset="-78"/>
                <a:cs typeface="Simplified Arabic" pitchFamily="18" charset="-78"/>
              </a:rPr>
              <a:t>:</a:t>
            </a:r>
            <a:endParaRPr lang="fr-FR" sz="3200" dirty="0">
              <a:latin typeface="Simplified Arabic" pitchFamily="18" charset="-78"/>
              <a:cs typeface="Simplified Arabic" pitchFamily="18" charset="-78"/>
            </a:endParaRPr>
          </a:p>
        </p:txBody>
      </p:sp>
      <p:sp>
        <p:nvSpPr>
          <p:cNvPr id="9" name="Organigramme : Connecteur 8"/>
          <p:cNvSpPr/>
          <p:nvPr/>
        </p:nvSpPr>
        <p:spPr>
          <a:xfrm>
            <a:off x="10810114" y="1357298"/>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11" name="Image 10" descr="trainingame.jpg"/>
          <p:cNvPicPr>
            <a:picLocks noChangeAspect="1"/>
          </p:cNvPicPr>
          <p:nvPr/>
        </p:nvPicPr>
        <p:blipFill>
          <a:blip r:embed="rId2"/>
          <a:stretch>
            <a:fillRect/>
          </a:stretch>
        </p:blipFill>
        <p:spPr>
          <a:xfrm>
            <a:off x="237290" y="1643050"/>
            <a:ext cx="3522688" cy="4643470"/>
          </a:xfrm>
          <a:prstGeom prst="rect">
            <a:avLst/>
          </a:prstGeom>
        </p:spPr>
      </p:pic>
    </p:spTree>
  </p:cSld>
  <p:clrMapOvr>
    <a:masterClrMapping/>
  </p:clrMapOvr>
  <p:transition spd="med" advTm="6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48" presetClass="entr" presetSubtype="0" accel="500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fade">
                                      <p:cBhvr>
                                        <p:cTn id="16" dur="1000"/>
                                        <p:tgtEl>
                                          <p:spTgt spid="10"/>
                                        </p:tgtEl>
                                      </p:cBhvr>
                                    </p:animEffect>
                                  </p:childTnLst>
                                </p:cTn>
                              </p:par>
                            </p:childTnLst>
                          </p:cTn>
                        </p:par>
                        <p:par>
                          <p:cTn id="17" fill="hold">
                            <p:stCondLst>
                              <p:cond delay="2000"/>
                            </p:stCondLst>
                            <p:childTnLst>
                              <p:par>
                                <p:cTn id="18" presetID="18" presetClass="entr" presetSubtype="12"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2000"/>
                                        <p:tgtEl>
                                          <p:spTgt spid="6"/>
                                        </p:tgtEl>
                                      </p:cBhvr>
                                    </p:animEffect>
                                  </p:childTnLst>
                                </p:cTn>
                              </p:par>
                            </p:childTnLst>
                          </p:cTn>
                        </p:par>
                        <p:par>
                          <p:cTn id="21" fill="hold">
                            <p:stCondLst>
                              <p:cond delay="4500"/>
                            </p:stCondLst>
                            <p:childTnLst>
                              <p:par>
                                <p:cTn id="22" presetID="9"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21" presetClass="entr" presetSubtype="4"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heel(4)">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ndir un rectangle avec un coin du même côté 6"/>
          <p:cNvSpPr/>
          <p:nvPr/>
        </p:nvSpPr>
        <p:spPr>
          <a:xfrm>
            <a:off x="1380298" y="500042"/>
            <a:ext cx="9695815" cy="720080"/>
          </a:xfrm>
          <a:prstGeom prst="round2Same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2800" b="1" dirty="0" smtClean="0">
                <a:latin typeface="Simplified Arabic" pitchFamily="18" charset="-78"/>
                <a:cs typeface="Simplified Arabic" pitchFamily="18" charset="-78"/>
              </a:rPr>
              <a:t>5-1 المرحلة الأولى: ما قبل منتصف القرن التاسع عشر (1850):</a:t>
            </a:r>
            <a:endParaRPr lang="fr-FR" sz="2800" dirty="0">
              <a:latin typeface="Simplified Arabic" pitchFamily="18" charset="-78"/>
              <a:cs typeface="Simplified Arabic" pitchFamily="18" charset="-78"/>
            </a:endParaRPr>
          </a:p>
        </p:txBody>
      </p:sp>
      <p:sp>
        <p:nvSpPr>
          <p:cNvPr id="6" name="Arrondir un rectangle avec un coin diagonal 5"/>
          <p:cNvSpPr/>
          <p:nvPr/>
        </p:nvSpPr>
        <p:spPr>
          <a:xfrm>
            <a:off x="4721368" y="1500174"/>
            <a:ext cx="6911868" cy="4809146"/>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r>
              <a:rPr lang="ar-DZ" sz="2800" dirty="0" smtClean="0">
                <a:latin typeface="Simplified Arabic" pitchFamily="18" charset="-78"/>
                <a:cs typeface="Simplified Arabic" pitchFamily="18" charset="-78"/>
              </a:rPr>
              <a:t>كانت عبارة عن اهتمامات المفكرين الفلاسفة ورجال السياسة والدين بقضايا التربية وأهمية التعليم والمدرسة، أي ما عرف </a:t>
            </a:r>
            <a:r>
              <a:rPr lang="ar-DZ" sz="2800" b="1" dirty="0" smtClean="0">
                <a:latin typeface="Simplified Arabic" pitchFamily="18" charset="-78"/>
                <a:cs typeface="Simplified Arabic" pitchFamily="18" charset="-78"/>
              </a:rPr>
              <a:t>بالفكر التربوي للمجتمعات والحضارات القديمة</a:t>
            </a:r>
            <a:r>
              <a:rPr lang="ar-DZ" sz="2800" dirty="0" smtClean="0">
                <a:latin typeface="Simplified Arabic" pitchFamily="18" charset="-78"/>
                <a:cs typeface="Simplified Arabic" pitchFamily="18" charset="-78"/>
              </a:rPr>
              <a:t>، والذي وضح رغبة العقل البشري آنذاك من خلال أنماط الفكر التربوي في الخروج من التحليلات </a:t>
            </a:r>
            <a:r>
              <a:rPr lang="ar-DZ" sz="2800" dirty="0" err="1" smtClean="0">
                <a:latin typeface="Simplified Arabic" pitchFamily="18" charset="-78"/>
                <a:cs typeface="Simplified Arabic" pitchFamily="18" charset="-78"/>
              </a:rPr>
              <a:t>الميتافريقية</a:t>
            </a:r>
            <a:r>
              <a:rPr lang="ar-DZ" sz="2800" dirty="0" smtClean="0">
                <a:latin typeface="Simplified Arabic" pitchFamily="18" charset="-78"/>
                <a:cs typeface="Simplified Arabic" pitchFamily="18" charset="-78"/>
              </a:rPr>
              <a:t> والفلسفة والدينية الجامدة، إلى العالم الخارجي اعتمادا على العقل والتحليل المنطقي للظواهر والمشكلات الاجتماعية والتربوية. وهو ما مهد لنشأة التحليل الاجتماعي للتعليم ومؤسساته المختلفة.</a:t>
            </a:r>
            <a:endParaRPr lang="fr-FR" sz="2800" dirty="0">
              <a:latin typeface="Simplified Arabic" pitchFamily="18" charset="-78"/>
              <a:cs typeface="Simplified Arabic" pitchFamily="18" charset="-78"/>
            </a:endParaRPr>
          </a:p>
        </p:txBody>
      </p:sp>
      <p:pic>
        <p:nvPicPr>
          <p:cNvPr id="8" name="Image 7" descr="natrue_walk.jpg"/>
          <p:cNvPicPr>
            <a:picLocks noChangeAspect="1"/>
          </p:cNvPicPr>
          <p:nvPr/>
        </p:nvPicPr>
        <p:blipFill>
          <a:blip r:embed="rId2"/>
          <a:stretch>
            <a:fillRect/>
          </a:stretch>
        </p:blipFill>
        <p:spPr>
          <a:xfrm>
            <a:off x="411050" y="1714489"/>
            <a:ext cx="3880455" cy="45948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Organigramme : Connecteur 4"/>
          <p:cNvSpPr/>
          <p:nvPr/>
        </p:nvSpPr>
        <p:spPr>
          <a:xfrm>
            <a:off x="11167304" y="1285860"/>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Tm="6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18" presetClass="entr" presetSubtype="12" fill="hold" grpId="0"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2000"/>
                                        <p:tgtEl>
                                          <p:spTgt spid="6"/>
                                        </p:tgtEl>
                                      </p:cBhvr>
                                    </p:animEffect>
                                  </p:childTnLst>
                                </p:cTn>
                              </p:par>
                              <p:par>
                                <p:cTn id="25" presetID="9" presetClass="entr" presetSubtype="0" fill="hold" nodeType="with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p:stCondLst>
                              <p:cond delay="4500"/>
                            </p:stCondLst>
                            <p:childTnLst>
                              <p:par>
                                <p:cTn id="29" presetID="9"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ndir un rectangle avec un coin du même côté 6"/>
          <p:cNvSpPr/>
          <p:nvPr/>
        </p:nvSpPr>
        <p:spPr>
          <a:xfrm>
            <a:off x="1380298" y="500042"/>
            <a:ext cx="9695815" cy="720080"/>
          </a:xfrm>
          <a:prstGeom prst="round2Same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2800" b="1" dirty="0" smtClean="0">
                <a:latin typeface="Simplified Arabic" pitchFamily="18" charset="-78"/>
                <a:cs typeface="Simplified Arabic" pitchFamily="18" charset="-78"/>
              </a:rPr>
              <a:t>5-2- المرحلة الثانية: </a:t>
            </a:r>
            <a:r>
              <a:rPr lang="ar-DZ" sz="2800" b="1" dirty="0" err="1" smtClean="0">
                <a:latin typeface="Simplified Arabic" pitchFamily="18" charset="-78"/>
                <a:cs typeface="Simplified Arabic" pitchFamily="18" charset="-78"/>
              </a:rPr>
              <a:t>الريادة</a:t>
            </a:r>
            <a:r>
              <a:rPr lang="ar-DZ" sz="2800" b="1" dirty="0" smtClean="0">
                <a:latin typeface="Simplified Arabic" pitchFamily="18" charset="-78"/>
                <a:cs typeface="Simplified Arabic" pitchFamily="18" charset="-78"/>
              </a:rPr>
              <a:t> والتأسيس (1850-1900):</a:t>
            </a:r>
            <a:endParaRPr lang="fr-FR" sz="2800" dirty="0">
              <a:latin typeface="Simplified Arabic" pitchFamily="18" charset="-78"/>
              <a:cs typeface="Simplified Arabic" pitchFamily="18" charset="-78"/>
            </a:endParaRPr>
          </a:p>
        </p:txBody>
      </p:sp>
      <p:sp>
        <p:nvSpPr>
          <p:cNvPr id="6" name="Arrondir un rectangle avec un coin diagonal 5"/>
          <p:cNvSpPr/>
          <p:nvPr/>
        </p:nvSpPr>
        <p:spPr>
          <a:xfrm>
            <a:off x="5309388" y="1500174"/>
            <a:ext cx="6323848" cy="4809146"/>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r>
              <a:rPr lang="ar-DZ" sz="3200" dirty="0" smtClean="0">
                <a:latin typeface="Simplified Arabic" pitchFamily="18" charset="-78"/>
                <a:cs typeface="Simplified Arabic" pitchFamily="18" charset="-78"/>
              </a:rPr>
              <a:t>أولى المراحل التطورية التي تشير بوضوح إلى البدايات الأولى لنشأة علم الاجتماع التربية، وانفصال التربية والتحليلات الفلسفية، وبدء الاهتمام الفعلي بالدراسات الاجتماعية التربوية، حيث ظهرت المدارس الاجتماعية للتربية إلى نهاية القرن 19، والتي حددت وظائف التربية حسب تصور ومفاهيم كل مدرسة.</a:t>
            </a:r>
            <a:endParaRPr lang="fr-FR" sz="3200" dirty="0">
              <a:latin typeface="Simplified Arabic" pitchFamily="18" charset="-78"/>
              <a:cs typeface="Simplified Arabic" pitchFamily="18" charset="-78"/>
            </a:endParaRPr>
          </a:p>
        </p:txBody>
      </p:sp>
      <p:pic>
        <p:nvPicPr>
          <p:cNvPr id="10" name="Image 9" descr="natrue_walk.jpg"/>
          <p:cNvPicPr>
            <a:picLocks noChangeAspect="1"/>
          </p:cNvPicPr>
          <p:nvPr/>
        </p:nvPicPr>
        <p:blipFill>
          <a:blip r:embed="rId2"/>
          <a:stretch>
            <a:fillRect/>
          </a:stretch>
        </p:blipFill>
        <p:spPr>
          <a:xfrm>
            <a:off x="523042" y="1714489"/>
            <a:ext cx="4166207" cy="46434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Organigramme : Connecteur 4"/>
          <p:cNvSpPr/>
          <p:nvPr/>
        </p:nvSpPr>
        <p:spPr>
          <a:xfrm>
            <a:off x="11310180" y="1357298"/>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Tm="60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18" presetClass="entr" presetSubtype="12" fill="hold" grpId="0"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2000"/>
                                        <p:tgtEl>
                                          <p:spTgt spid="6"/>
                                        </p:tgtEl>
                                      </p:cBhvr>
                                    </p:animEffect>
                                  </p:childTnLst>
                                </p:cTn>
                              </p:par>
                              <p:par>
                                <p:cTn id="25" presetID="9"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par>
                          <p:cTn id="28" fill="hold">
                            <p:stCondLst>
                              <p:cond delay="4500"/>
                            </p:stCondLst>
                            <p:childTnLst>
                              <p:par>
                                <p:cTn id="29" presetID="9"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665918" y="214290"/>
          <a:ext cx="10572824"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advTm="60000">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graphicEl>
                                              <a:dgm id="{FD63FD05-4FCE-4B47-A5FE-71FD8C76BB7D}"/>
                                            </p:graphicEl>
                                          </p:spTgt>
                                        </p:tgtEl>
                                        <p:attrNameLst>
                                          <p:attrName>style.visibility</p:attrName>
                                        </p:attrNameLst>
                                      </p:cBhvr>
                                      <p:to>
                                        <p:strVal val="visible"/>
                                      </p:to>
                                    </p:set>
                                    <p:animEffect transition="in" filter="wheel(4)">
                                      <p:cBhvr>
                                        <p:cTn id="7" dur="2000"/>
                                        <p:tgtEl>
                                          <p:spTgt spid="3">
                                            <p:graphicEl>
                                              <a:dgm id="{FD63FD05-4FCE-4B47-A5FE-71FD8C76BB7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graphicEl>
                                              <a:dgm id="{76039514-DDC6-44A4-B9EB-3367146B5C77}"/>
                                            </p:graphicEl>
                                          </p:spTgt>
                                        </p:tgtEl>
                                        <p:attrNameLst>
                                          <p:attrName>style.visibility</p:attrName>
                                        </p:attrNameLst>
                                      </p:cBhvr>
                                      <p:to>
                                        <p:strVal val="visible"/>
                                      </p:to>
                                    </p:set>
                                    <p:animEffect transition="in" filter="wheel(4)">
                                      <p:cBhvr>
                                        <p:cTn id="12" dur="2000"/>
                                        <p:tgtEl>
                                          <p:spTgt spid="3">
                                            <p:graphicEl>
                                              <a:dgm id="{76039514-DDC6-44A4-B9EB-3367146B5C77}"/>
                                            </p:graphicEl>
                                          </p:spTgt>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3">
                                            <p:graphicEl>
                                              <a:dgm id="{C448442D-9E3B-404D-BE3B-4CD0A3644CBE}"/>
                                            </p:graphicEl>
                                          </p:spTgt>
                                        </p:tgtEl>
                                        <p:attrNameLst>
                                          <p:attrName>style.visibility</p:attrName>
                                        </p:attrNameLst>
                                      </p:cBhvr>
                                      <p:to>
                                        <p:strVal val="visible"/>
                                      </p:to>
                                    </p:set>
                                    <p:animEffect transition="in" filter="wheel(4)">
                                      <p:cBhvr>
                                        <p:cTn id="15" dur="2000"/>
                                        <p:tgtEl>
                                          <p:spTgt spid="3">
                                            <p:graphicEl>
                                              <a:dgm id="{C448442D-9E3B-404D-BE3B-4CD0A3644CBE}"/>
                                            </p:graphicEl>
                                          </p:spTgt>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3">
                                            <p:graphicEl>
                                              <a:dgm id="{76ADB971-523E-42C2-840A-CBB9708A0EDF}"/>
                                            </p:graphicEl>
                                          </p:spTgt>
                                        </p:tgtEl>
                                        <p:attrNameLst>
                                          <p:attrName>style.visibility</p:attrName>
                                        </p:attrNameLst>
                                      </p:cBhvr>
                                      <p:to>
                                        <p:strVal val="visible"/>
                                      </p:to>
                                    </p:set>
                                    <p:animEffect transition="in" filter="wheel(4)">
                                      <p:cBhvr>
                                        <p:cTn id="18" dur="2000"/>
                                        <p:tgtEl>
                                          <p:spTgt spid="3">
                                            <p:graphicEl>
                                              <a:dgm id="{76ADB971-523E-42C2-840A-CBB9708A0ED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594482" y="642918"/>
            <a:ext cx="11038756" cy="2214578"/>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marL="361950" indent="-361950" algn="just" rtl="1"/>
            <a:r>
              <a:rPr lang="ar-DZ" sz="3200" dirty="0" smtClean="0">
                <a:latin typeface="Simplified Arabic" pitchFamily="18" charset="-78"/>
                <a:cs typeface="Simplified Arabic" pitchFamily="18" charset="-78"/>
              </a:rPr>
              <a:t>- كذلك في هذه المرحلة انتبه كثير من المفكرين </a:t>
            </a:r>
            <a:r>
              <a:rPr lang="ar-DZ" sz="3200" dirty="0" err="1" smtClean="0">
                <a:latin typeface="Simplified Arabic" pitchFamily="18" charset="-78"/>
                <a:cs typeface="Simplified Arabic" pitchFamily="18" charset="-78"/>
              </a:rPr>
              <a:t>والسوسيولوجيين</a:t>
            </a:r>
            <a:r>
              <a:rPr lang="ar-DZ" sz="3200" dirty="0" smtClean="0">
                <a:latin typeface="Simplified Arabic" pitchFamily="18" charset="-78"/>
                <a:cs typeface="Simplified Arabic" pitchFamily="18" charset="-78"/>
              </a:rPr>
              <a:t> أمثال: سبنسر، </a:t>
            </a:r>
            <a:r>
              <a:rPr lang="ar-DZ" sz="3200" dirty="0" err="1" smtClean="0">
                <a:latin typeface="Simplified Arabic" pitchFamily="18" charset="-78"/>
                <a:cs typeface="Simplified Arabic" pitchFamily="18" charset="-78"/>
              </a:rPr>
              <a:t>دوكايم</a:t>
            </a:r>
            <a:r>
              <a:rPr lang="ar-DZ" sz="3200" dirty="0" smtClean="0">
                <a:latin typeface="Simplified Arabic" pitchFamily="18" charset="-78"/>
                <a:cs typeface="Simplified Arabic" pitchFamily="18" charset="-78"/>
              </a:rPr>
              <a:t> </a:t>
            </a:r>
            <a:r>
              <a:rPr lang="ar-DZ" sz="3200" dirty="0" err="1" smtClean="0">
                <a:latin typeface="Simplified Arabic" pitchFamily="18" charset="-78"/>
                <a:cs typeface="Simplified Arabic" pitchFamily="18" charset="-78"/>
              </a:rPr>
              <a:t>وديوي</a:t>
            </a:r>
            <a:r>
              <a:rPr lang="ar-DZ" sz="3200" dirty="0" smtClean="0">
                <a:latin typeface="Simplified Arabic" pitchFamily="18" charset="-78"/>
                <a:cs typeface="Simplified Arabic" pitchFamily="18" charset="-78"/>
              </a:rPr>
              <a:t>... إلى الدور الاجتماعي للتربية والتركيز على أهمية المدرسة والمدرسين ووظيفتهم في عمليات التنشئة الاجتماعية والتعليم.</a:t>
            </a:r>
            <a:endParaRPr lang="fr-FR" sz="3200" dirty="0">
              <a:latin typeface="Simplified Arabic" pitchFamily="18" charset="-78"/>
              <a:cs typeface="Simplified Arabic" pitchFamily="18" charset="-78"/>
            </a:endParaRPr>
          </a:p>
        </p:txBody>
      </p:sp>
      <p:sp>
        <p:nvSpPr>
          <p:cNvPr id="4" name="Arrondir un rectangle avec un coin diagonal 3"/>
          <p:cNvSpPr/>
          <p:nvPr/>
        </p:nvSpPr>
        <p:spPr>
          <a:xfrm>
            <a:off x="665918" y="3357562"/>
            <a:ext cx="11038756" cy="2928958"/>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marL="361950" indent="-361950" algn="just" rtl="1"/>
            <a:r>
              <a:rPr lang="ar-DZ" sz="3200" dirty="0" smtClean="0">
                <a:latin typeface="Simplified Arabic" pitchFamily="18" charset="-78"/>
                <a:cs typeface="Simplified Arabic" pitchFamily="18" charset="-78"/>
              </a:rPr>
              <a:t>- وبإيجاز لقد كشفت هذه الفترة عن مدى تطور الاهتمام بالتربية من خلال تبني الاتجاه الاجتماعي الذين اتخذ مداخل وأبعاد فلسفية، اجتماعية برجماتية ووضعية </a:t>
            </a:r>
            <a:r>
              <a:rPr lang="ar-DZ" sz="3200" dirty="0" err="1" smtClean="0">
                <a:latin typeface="Simplified Arabic" pitchFamily="18" charset="-78"/>
                <a:cs typeface="Simplified Arabic" pitchFamily="18" charset="-78"/>
              </a:rPr>
              <a:t>سوسولوجية</a:t>
            </a:r>
            <a:r>
              <a:rPr lang="ar-DZ" sz="3200" dirty="0" smtClean="0">
                <a:latin typeface="Simplified Arabic" pitchFamily="18" charset="-78"/>
                <a:cs typeface="Simplified Arabic" pitchFamily="18" charset="-78"/>
              </a:rPr>
              <a:t>، وأدى إلى ظهور علم اجتماع التربوي التقليدي في الأوساط العلمية والأكاديمية.</a:t>
            </a:r>
            <a:endParaRPr lang="fr-FR" sz="3200" dirty="0">
              <a:latin typeface="Simplified Arabic" pitchFamily="18" charset="-78"/>
              <a:cs typeface="Simplified Arabic" pitchFamily="18" charset="-78"/>
            </a:endParaRPr>
          </a:p>
        </p:txBody>
      </p:sp>
    </p:spTree>
  </p:cSld>
  <p:clrMapOvr>
    <a:masterClrMapping/>
  </p:clrMapOvr>
  <p:transition spd="med" advTm="60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2000"/>
                                        <p:tgtEl>
                                          <p:spTgt spid="5"/>
                                        </p:tgtEl>
                                      </p:cBhvr>
                                    </p:animEffect>
                                  </p:childTnLst>
                                </p:cTn>
                              </p:par>
                            </p:childTnLst>
                          </p:cTn>
                        </p:par>
                        <p:par>
                          <p:cTn id="8" fill="hold">
                            <p:stCondLst>
                              <p:cond delay="2500"/>
                            </p:stCondLst>
                            <p:childTnLst>
                              <p:par>
                                <p:cTn id="9" presetID="18" presetClass="entr" presetSubtype="12"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ndir un rectangle avec un coin du même côté 6"/>
          <p:cNvSpPr/>
          <p:nvPr/>
        </p:nvSpPr>
        <p:spPr>
          <a:xfrm>
            <a:off x="1380298" y="500042"/>
            <a:ext cx="9695815" cy="720080"/>
          </a:xfrm>
          <a:prstGeom prst="round2Same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2800" b="1" dirty="0" smtClean="0">
                <a:latin typeface="Simplified Arabic" pitchFamily="18" charset="-78"/>
                <a:cs typeface="Simplified Arabic" pitchFamily="18" charset="-78"/>
              </a:rPr>
              <a:t>5-3- المرحلة الثالثة: 1900-1940:</a:t>
            </a:r>
            <a:endParaRPr lang="fr-FR" sz="2800" dirty="0">
              <a:latin typeface="Simplified Arabic" pitchFamily="18" charset="-78"/>
              <a:cs typeface="Simplified Arabic" pitchFamily="18" charset="-78"/>
            </a:endParaRPr>
          </a:p>
        </p:txBody>
      </p:sp>
      <p:sp>
        <p:nvSpPr>
          <p:cNvPr id="6" name="Arrondir un rectangle avec un coin diagonal 5"/>
          <p:cNvSpPr/>
          <p:nvPr/>
        </p:nvSpPr>
        <p:spPr>
          <a:xfrm>
            <a:off x="4721368" y="1500174"/>
            <a:ext cx="6911868" cy="4809146"/>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1950" algn="just" rtl="1"/>
            <a:r>
              <a:rPr lang="ar-DZ" sz="3200" dirty="0" smtClean="0">
                <a:latin typeface="Simplified Arabic" pitchFamily="18" charset="-78"/>
                <a:cs typeface="Simplified Arabic" pitchFamily="18" charset="-78"/>
              </a:rPr>
              <a:t>كانت لجهود المدارس الاجتماعية التي ظهرت أواخر القرن 19 أصداء علمية واسعة النطاق على دراسة وتحليل مشكلات التربية وربطها بالواقع الاجتماعي المتغير، وهذا ما ظهر بوضوح في اهتمامات رواد هذا الاتجاه من أمثال </a:t>
            </a:r>
            <a:r>
              <a:rPr lang="ar-DZ" sz="3200" b="1" dirty="0" smtClean="0">
                <a:latin typeface="Simplified Arabic" pitchFamily="18" charset="-78"/>
                <a:cs typeface="Simplified Arabic" pitchFamily="18" charset="-78"/>
              </a:rPr>
              <a:t>(جون </a:t>
            </a:r>
            <a:r>
              <a:rPr lang="ar-DZ" sz="3200" b="1" dirty="0" err="1" smtClean="0">
                <a:latin typeface="Simplified Arabic" pitchFamily="18" charset="-78"/>
                <a:cs typeface="Simplified Arabic" pitchFamily="18" charset="-78"/>
              </a:rPr>
              <a:t>ديوي</a:t>
            </a:r>
            <a:r>
              <a:rPr lang="ar-DZ" sz="3200" b="1" dirty="0" smtClean="0">
                <a:latin typeface="Simplified Arabic" pitchFamily="18" charset="-78"/>
                <a:cs typeface="Simplified Arabic" pitchFamily="18" charset="-78"/>
              </a:rPr>
              <a:t>) </a:t>
            </a:r>
            <a:r>
              <a:rPr lang="ar-DZ" sz="3200" dirty="0" smtClean="0">
                <a:latin typeface="Simplified Arabic" pitchFamily="18" charset="-78"/>
                <a:cs typeface="Simplified Arabic" pitchFamily="18" charset="-78"/>
              </a:rPr>
              <a:t>في </a:t>
            </a:r>
            <a:r>
              <a:rPr lang="ar-DZ" sz="3200" dirty="0" err="1" smtClean="0">
                <a:latin typeface="Simplified Arabic" pitchFamily="18" charset="-78"/>
                <a:cs typeface="Simplified Arabic" pitchFamily="18" charset="-78"/>
              </a:rPr>
              <a:t>و</a:t>
            </a:r>
            <a:r>
              <a:rPr lang="ar-DZ" sz="3200" dirty="0" smtClean="0">
                <a:latin typeface="Simplified Arabic" pitchFamily="18" charset="-78"/>
                <a:cs typeface="Simplified Arabic" pitchFamily="18" charset="-78"/>
              </a:rPr>
              <a:t>.م.أ؛ ورواد المدرسة الألمانية (</a:t>
            </a:r>
            <a:r>
              <a:rPr lang="ar-DZ" sz="3200" b="1" dirty="0" err="1" smtClean="0">
                <a:latin typeface="Simplified Arabic" pitchFamily="18" charset="-78"/>
                <a:cs typeface="Simplified Arabic" pitchFamily="18" charset="-78"/>
              </a:rPr>
              <a:t>سمل</a:t>
            </a:r>
            <a:r>
              <a:rPr lang="ar-DZ" sz="3200" b="1" dirty="0" smtClean="0">
                <a:latin typeface="Simplified Arabic" pitchFamily="18" charset="-78"/>
                <a:cs typeface="Simplified Arabic" pitchFamily="18" charset="-78"/>
              </a:rPr>
              <a:t> </a:t>
            </a:r>
            <a:r>
              <a:rPr lang="ar-DZ" sz="3200" b="1" dirty="0" err="1" smtClean="0">
                <a:latin typeface="Simplified Arabic" pitchFamily="18" charset="-78"/>
                <a:cs typeface="Simplified Arabic" pitchFamily="18" charset="-78"/>
              </a:rPr>
              <a:t>دايلني</a:t>
            </a:r>
            <a:r>
              <a:rPr lang="ar-DZ" sz="3200" b="1" dirty="0" smtClean="0">
                <a:latin typeface="Simplified Arabic" pitchFamily="18" charset="-78"/>
                <a:cs typeface="Simplified Arabic" pitchFamily="18" charset="-78"/>
              </a:rPr>
              <a:t>، </a:t>
            </a:r>
            <a:r>
              <a:rPr lang="ar-DZ" sz="3200" b="1" dirty="0" err="1" smtClean="0">
                <a:latin typeface="Simplified Arabic" pitchFamily="18" charset="-78"/>
                <a:cs typeface="Simplified Arabic" pitchFamily="18" charset="-78"/>
              </a:rPr>
              <a:t>اسبرنحبر</a:t>
            </a:r>
            <a:r>
              <a:rPr lang="ar-DZ" sz="3200" b="1" dirty="0" smtClean="0">
                <a:latin typeface="Simplified Arabic" pitchFamily="18" charset="-78"/>
                <a:cs typeface="Simplified Arabic" pitchFamily="18" charset="-78"/>
              </a:rPr>
              <a:t>)، </a:t>
            </a:r>
            <a:r>
              <a:rPr lang="ar-DZ" sz="3200" dirty="0" smtClean="0">
                <a:latin typeface="Simplified Arabic" pitchFamily="18" charset="-78"/>
                <a:cs typeface="Simplified Arabic" pitchFamily="18" charset="-78"/>
              </a:rPr>
              <a:t>وأيضا تحليلات </a:t>
            </a:r>
            <a:r>
              <a:rPr lang="ar-DZ" sz="3200" dirty="0" err="1" smtClean="0">
                <a:latin typeface="Simplified Arabic" pitchFamily="18" charset="-78"/>
                <a:cs typeface="Simplified Arabic" pitchFamily="18" charset="-78"/>
              </a:rPr>
              <a:t>دوركايم</a:t>
            </a:r>
            <a:r>
              <a:rPr lang="ar-DZ" sz="3200" dirty="0" smtClean="0">
                <a:latin typeface="Simplified Arabic" pitchFamily="18" charset="-78"/>
                <a:cs typeface="Simplified Arabic" pitchFamily="18" charset="-78"/>
              </a:rPr>
              <a:t> في فرنسا، وغيرهم (</a:t>
            </a:r>
            <a:r>
              <a:rPr lang="ar-DZ" sz="3200" b="1" dirty="0" smtClean="0">
                <a:latin typeface="Simplified Arabic" pitchFamily="18" charset="-78"/>
                <a:cs typeface="Simplified Arabic" pitchFamily="18" charset="-78"/>
              </a:rPr>
              <a:t>تعرض لأعمال في المحاضرات القادمة.</a:t>
            </a:r>
            <a:endParaRPr lang="fr-FR" sz="3200" dirty="0">
              <a:latin typeface="Simplified Arabic" pitchFamily="18" charset="-78"/>
              <a:cs typeface="Simplified Arabic" pitchFamily="18" charset="-78"/>
            </a:endParaRPr>
          </a:p>
        </p:txBody>
      </p:sp>
      <p:pic>
        <p:nvPicPr>
          <p:cNvPr id="8" name="Image 7" descr="natrue_walk.jpg"/>
          <p:cNvPicPr>
            <a:picLocks noChangeAspect="1"/>
          </p:cNvPicPr>
          <p:nvPr/>
        </p:nvPicPr>
        <p:blipFill>
          <a:blip r:embed="rId2"/>
          <a:srcRect t="10145" b="8696"/>
          <a:stretch>
            <a:fillRect/>
          </a:stretch>
        </p:blipFill>
        <p:spPr>
          <a:xfrm>
            <a:off x="411050" y="1643050"/>
            <a:ext cx="3880455" cy="48577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Organigramme : Connecteur 4"/>
          <p:cNvSpPr/>
          <p:nvPr/>
        </p:nvSpPr>
        <p:spPr>
          <a:xfrm>
            <a:off x="11238742" y="1285860"/>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Tm="6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18" presetClass="entr" presetSubtype="12" fill="hold" grpId="0"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2000"/>
                                        <p:tgtEl>
                                          <p:spTgt spid="6"/>
                                        </p:tgtEl>
                                      </p:cBhvr>
                                    </p:animEffect>
                                  </p:childTnLst>
                                </p:cTn>
                              </p:par>
                              <p:par>
                                <p:cTn id="25" presetID="9" presetClass="entr" presetSubtype="0" fill="hold" nodeType="with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p:stCondLst>
                              <p:cond delay="4500"/>
                            </p:stCondLst>
                            <p:childTnLst>
                              <p:par>
                                <p:cTn id="29" presetID="9"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166" y="428604"/>
            <a:ext cx="11381699" cy="928694"/>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95250" indent="14288" algn="just" rtl="1">
              <a:buNone/>
            </a:pPr>
            <a:r>
              <a:rPr lang="ar-DZ" dirty="0" smtClean="0">
                <a:latin typeface="Simplified Arabic" pitchFamily="18" charset="-78"/>
                <a:cs typeface="Simplified Arabic" pitchFamily="18" charset="-78"/>
              </a:rPr>
              <a:t>كما ظهرت في هذه المرحلة بعض الملامح العلمية والفكرية؛ التي أدت إلى ظهور علم الاجتماع التربوي وهي:</a:t>
            </a:r>
            <a:endParaRPr lang="fr-FR" dirty="0" smtClean="0">
              <a:latin typeface="Simplified Arabic" pitchFamily="18" charset="-78"/>
              <a:cs typeface="Simplified Arabic" pitchFamily="18" charset="-78"/>
            </a:endParaRPr>
          </a:p>
          <a:p>
            <a:pPr marL="0" indent="0" algn="just" rtl="1">
              <a:buNone/>
            </a:pPr>
            <a:endParaRPr lang="fr-FR" b="1" dirty="0">
              <a:solidFill>
                <a:schemeClr val="tx1"/>
              </a:solidFill>
              <a:latin typeface="Simplified Arabic" pitchFamily="18" charset="-78"/>
              <a:cs typeface="Simplified Arabic" pitchFamily="18" charset="-78"/>
            </a:endParaRPr>
          </a:p>
        </p:txBody>
      </p:sp>
      <p:sp>
        <p:nvSpPr>
          <p:cNvPr id="5" name="Espace réservé du contenu 2"/>
          <p:cNvSpPr txBox="1">
            <a:spLocks/>
          </p:cNvSpPr>
          <p:nvPr/>
        </p:nvSpPr>
        <p:spPr>
          <a:xfrm>
            <a:off x="3737752" y="1500174"/>
            <a:ext cx="7928093" cy="714380"/>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lvl="0" algn="just" rtl="1"/>
            <a:r>
              <a:rPr lang="ar-DZ" sz="2800" dirty="0" smtClean="0">
                <a:latin typeface="Simplified Arabic" pitchFamily="18" charset="-78"/>
                <a:cs typeface="Simplified Arabic" pitchFamily="18" charset="-78"/>
              </a:rPr>
              <a:t>1. الدعوة إلى ظهور الدوريات والمراجع العلمية.</a:t>
            </a:r>
            <a:endParaRPr lang="fr-FR" sz="2800" dirty="0">
              <a:latin typeface="Simplified Arabic" pitchFamily="18" charset="-78"/>
              <a:cs typeface="Simplified Arabic" pitchFamily="18" charset="-78"/>
            </a:endParaRPr>
          </a:p>
        </p:txBody>
      </p:sp>
      <p:pic>
        <p:nvPicPr>
          <p:cNvPr id="11" name="Picture 2" descr="306764_513790645306139_80541800_n"/>
          <p:cNvPicPr>
            <a:picLocks noChangeAspect="1" noChangeArrowheads="1"/>
          </p:cNvPicPr>
          <p:nvPr/>
        </p:nvPicPr>
        <p:blipFill>
          <a:blip r:embed="rId2">
            <a:lum bright="10000"/>
          </a:blip>
          <a:stretch>
            <a:fillRect/>
          </a:stretch>
        </p:blipFill>
        <p:spPr bwMode="auto">
          <a:xfrm>
            <a:off x="451604" y="1285860"/>
            <a:ext cx="3214710" cy="4929221"/>
          </a:xfrm>
          <a:prstGeom prst="rect">
            <a:avLst/>
          </a:prstGeom>
          <a:ln>
            <a:noFill/>
          </a:ln>
          <a:effectLst>
            <a:outerShdw blurRad="292100" dist="139700" dir="2700000" algn="tl" rotWithShape="0">
              <a:srgbClr val="333333">
                <a:alpha val="65000"/>
              </a:srgbClr>
            </a:outerShdw>
          </a:effectLst>
        </p:spPr>
      </p:pic>
      <p:sp>
        <p:nvSpPr>
          <p:cNvPr id="8" name="Espace réservé du contenu 2"/>
          <p:cNvSpPr txBox="1">
            <a:spLocks/>
          </p:cNvSpPr>
          <p:nvPr/>
        </p:nvSpPr>
        <p:spPr>
          <a:xfrm>
            <a:off x="3809190" y="2143116"/>
            <a:ext cx="7928093" cy="857256"/>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lvl="0" algn="just" rtl="1"/>
            <a:r>
              <a:rPr lang="ar-DZ" sz="2800" dirty="0" smtClean="0">
                <a:latin typeface="Simplified Arabic" pitchFamily="18" charset="-78"/>
                <a:cs typeface="Simplified Arabic" pitchFamily="18" charset="-78"/>
              </a:rPr>
              <a:t>2. تطبيق عدد من الجامعات والمعاهد مناهج ومقررات دراسية لعلم الاجتماع التربوي.</a:t>
            </a:r>
            <a:endParaRPr lang="fr-FR" sz="2800" dirty="0">
              <a:latin typeface="Simplified Arabic" pitchFamily="18" charset="-78"/>
              <a:cs typeface="Simplified Arabic" pitchFamily="18" charset="-78"/>
            </a:endParaRPr>
          </a:p>
        </p:txBody>
      </p:sp>
      <p:sp>
        <p:nvSpPr>
          <p:cNvPr id="10" name="Espace réservé du contenu 2"/>
          <p:cNvSpPr txBox="1">
            <a:spLocks/>
          </p:cNvSpPr>
          <p:nvPr/>
        </p:nvSpPr>
        <p:spPr>
          <a:xfrm>
            <a:off x="3809190" y="3214686"/>
            <a:ext cx="7928093" cy="642942"/>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lvl="0" algn="just" rtl="1"/>
            <a:r>
              <a:rPr lang="ar-DZ" sz="2800" dirty="0" smtClean="0">
                <a:latin typeface="Simplified Arabic" pitchFamily="18" charset="-78"/>
                <a:cs typeface="Simplified Arabic" pitchFamily="18" charset="-78"/>
              </a:rPr>
              <a:t>3. نشأة الجمعية اللغوية لدراسة علم الاجتماع التربوي.</a:t>
            </a:r>
            <a:endParaRPr lang="fr-FR" sz="2800" dirty="0">
              <a:latin typeface="Simplified Arabic" pitchFamily="18" charset="-78"/>
              <a:cs typeface="Simplified Arabic" pitchFamily="18" charset="-78"/>
            </a:endParaRPr>
          </a:p>
        </p:txBody>
      </p:sp>
      <p:sp>
        <p:nvSpPr>
          <p:cNvPr id="12" name="Espace réservé du contenu 2"/>
          <p:cNvSpPr txBox="1">
            <a:spLocks/>
          </p:cNvSpPr>
          <p:nvPr/>
        </p:nvSpPr>
        <p:spPr>
          <a:xfrm>
            <a:off x="3880628" y="3929066"/>
            <a:ext cx="7928093" cy="1071570"/>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lvl="0" algn="just" rtl="1"/>
            <a:r>
              <a:rPr lang="ar-DZ" sz="2800" dirty="0" smtClean="0">
                <a:latin typeface="Simplified Arabic" pitchFamily="18" charset="-78"/>
                <a:cs typeface="Simplified Arabic" pitchFamily="18" charset="-78"/>
              </a:rPr>
              <a:t>4. إنشاء أقسام أكاديمية لعلم الاجتماع التربوي بالجامعات والمعاهد، خاصة في الجامعات الأمريكية.</a:t>
            </a:r>
            <a:endParaRPr lang="fr-FR" sz="2800" dirty="0" smtClean="0">
              <a:latin typeface="Simplified Arabic" pitchFamily="18" charset="-78"/>
              <a:cs typeface="Simplified Arabic" pitchFamily="18" charset="-78"/>
            </a:endParaRPr>
          </a:p>
        </p:txBody>
      </p:sp>
      <p:sp>
        <p:nvSpPr>
          <p:cNvPr id="9" name="Espace réservé du contenu 2"/>
          <p:cNvSpPr txBox="1">
            <a:spLocks/>
          </p:cNvSpPr>
          <p:nvPr/>
        </p:nvSpPr>
        <p:spPr>
          <a:xfrm>
            <a:off x="3952066" y="5072074"/>
            <a:ext cx="7928093" cy="1500198"/>
          </a:xfrm>
          <a:prstGeom prst="rect">
            <a:avLst/>
          </a:prstGeom>
          <a:noFill/>
          <a:ln w="9525" cap="flat" cmpd="sng" algn="ctr">
            <a:noFill/>
            <a:prstDash val="soli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lvl="0" algn="just" rtl="1"/>
            <a:r>
              <a:rPr lang="ar-DZ" sz="2800" dirty="0" smtClean="0">
                <a:latin typeface="Simplified Arabic" pitchFamily="18" charset="-78"/>
                <a:cs typeface="Simplified Arabic" pitchFamily="18" charset="-78"/>
              </a:rPr>
              <a:t>5. كان أول قسم ينشئ في كلية التربية بجامعة نيويورك تحت رئاسة جورج باني، وأول مقرر دراسي يحمل اسم علم الاجتماع التربوي، دُرس بواسطة </a:t>
            </a:r>
            <a:r>
              <a:rPr lang="ar-DZ" sz="2800" b="1" dirty="0" smtClean="0">
                <a:latin typeface="Simplified Arabic" pitchFamily="18" charset="-78"/>
                <a:cs typeface="Simplified Arabic" pitchFamily="18" charset="-78"/>
              </a:rPr>
              <a:t>هنري </a:t>
            </a:r>
            <a:r>
              <a:rPr lang="ar-DZ" sz="2800" b="1" dirty="0" err="1" smtClean="0">
                <a:latin typeface="Simplified Arabic" pitchFamily="18" charset="-78"/>
                <a:cs typeface="Simplified Arabic" pitchFamily="18" charset="-78"/>
              </a:rPr>
              <a:t>بوزالو</a:t>
            </a:r>
            <a:r>
              <a:rPr lang="ar-DZ" sz="2800" dirty="0" smtClean="0">
                <a:latin typeface="Simplified Arabic" pitchFamily="18" charset="-78"/>
                <a:cs typeface="Simplified Arabic" pitchFamily="18" charset="-78"/>
              </a:rPr>
              <a:t> 1910.</a:t>
            </a:r>
            <a:endParaRPr lang="fr-FR" sz="2800" dirty="0">
              <a:latin typeface="Simplified Arabic" pitchFamily="18" charset="-78"/>
              <a:cs typeface="Simplified Arabic" pitchFamily="18" charset="-78"/>
            </a:endParaRPr>
          </a:p>
        </p:txBody>
      </p:sp>
    </p:spTree>
  </p:cSld>
  <p:clrMapOvr>
    <a:masterClrMapping/>
  </p:clrMapOvr>
  <p:transition spd="med" advTm="60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down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down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p:bldP spid="10" grpId="0"/>
      <p:bldP spid="12"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166" y="285728"/>
            <a:ext cx="11381699" cy="1214446"/>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0" indent="361950" algn="just" rtl="1">
              <a:lnSpc>
                <a:spcPct val="150000"/>
              </a:lnSpc>
              <a:buNone/>
            </a:pPr>
            <a:r>
              <a:rPr lang="ar-DZ" sz="2800" dirty="0" smtClean="0">
                <a:latin typeface="Simplified Arabic" pitchFamily="18" charset="-78"/>
                <a:cs typeface="Simplified Arabic" pitchFamily="18" charset="-78"/>
              </a:rPr>
              <a:t>عمومًا ومًا التطور التاريخي لدراسة علم اجتماع التربوي علميا وأكاديميا، ومن ناحية مجالات البحث وطرق الدراسة ونوعيتها، قسم إلى ثلاث مراحل وهي:</a:t>
            </a:r>
            <a:endParaRPr lang="fr-FR" sz="2800" dirty="0" smtClean="0">
              <a:latin typeface="Simplified Arabic" pitchFamily="18" charset="-78"/>
              <a:cs typeface="Simplified Arabic" pitchFamily="18" charset="-78"/>
            </a:endParaRPr>
          </a:p>
        </p:txBody>
      </p:sp>
      <p:graphicFrame>
        <p:nvGraphicFramePr>
          <p:cNvPr id="13" name="Diagramme 12"/>
          <p:cNvGraphicFramePr/>
          <p:nvPr/>
        </p:nvGraphicFramePr>
        <p:xfrm>
          <a:off x="380166" y="1571612"/>
          <a:ext cx="11453057"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advTm="60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13">
                                            <p:graphicEl>
                                              <a:dgm id="{3CEF0F8A-EE5F-4036-969D-ED13DA6FE55C}"/>
                                            </p:graphicEl>
                                          </p:spTgt>
                                        </p:tgtEl>
                                        <p:attrNameLst>
                                          <p:attrName>style.visibility</p:attrName>
                                        </p:attrNameLst>
                                      </p:cBhvr>
                                      <p:to>
                                        <p:strVal val="visible"/>
                                      </p:to>
                                    </p:set>
                                    <p:animEffect transition="in" filter="wheel(4)">
                                      <p:cBhvr>
                                        <p:cTn id="15" dur="2000"/>
                                        <p:tgtEl>
                                          <p:spTgt spid="13">
                                            <p:graphicEl>
                                              <a:dgm id="{3CEF0F8A-EE5F-4036-969D-ED13DA6FE55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13">
                                            <p:graphicEl>
                                              <a:dgm id="{454E3561-9A11-4595-9464-9DEC39D272D0}"/>
                                            </p:graphicEl>
                                          </p:spTgt>
                                        </p:tgtEl>
                                        <p:attrNameLst>
                                          <p:attrName>style.visibility</p:attrName>
                                        </p:attrNameLst>
                                      </p:cBhvr>
                                      <p:to>
                                        <p:strVal val="visible"/>
                                      </p:to>
                                    </p:set>
                                    <p:animEffect transition="in" filter="wheel(4)">
                                      <p:cBhvr>
                                        <p:cTn id="20" dur="2000"/>
                                        <p:tgtEl>
                                          <p:spTgt spid="13">
                                            <p:graphicEl>
                                              <a:dgm id="{454E3561-9A11-4595-9464-9DEC39D272D0}"/>
                                            </p:graphicEl>
                                          </p:spTgt>
                                        </p:tgtEl>
                                      </p:cBhvr>
                                    </p:animEffect>
                                  </p:childTnLst>
                                </p:cTn>
                              </p:par>
                              <p:par>
                                <p:cTn id="21" presetID="21" presetClass="entr" presetSubtype="4" fill="hold" grpId="0" nodeType="withEffect">
                                  <p:stCondLst>
                                    <p:cond delay="0"/>
                                  </p:stCondLst>
                                  <p:childTnLst>
                                    <p:set>
                                      <p:cBhvr>
                                        <p:cTn id="22" dur="1" fill="hold">
                                          <p:stCondLst>
                                            <p:cond delay="0"/>
                                          </p:stCondLst>
                                        </p:cTn>
                                        <p:tgtEl>
                                          <p:spTgt spid="13">
                                            <p:graphicEl>
                                              <a:dgm id="{83F78778-BA1A-4CBC-AD7A-C51AD50FBFEB}"/>
                                            </p:graphicEl>
                                          </p:spTgt>
                                        </p:tgtEl>
                                        <p:attrNameLst>
                                          <p:attrName>style.visibility</p:attrName>
                                        </p:attrNameLst>
                                      </p:cBhvr>
                                      <p:to>
                                        <p:strVal val="visible"/>
                                      </p:to>
                                    </p:set>
                                    <p:animEffect transition="in" filter="wheel(4)">
                                      <p:cBhvr>
                                        <p:cTn id="23" dur="2000"/>
                                        <p:tgtEl>
                                          <p:spTgt spid="13">
                                            <p:graphicEl>
                                              <a:dgm id="{83F78778-BA1A-4CBC-AD7A-C51AD50FBF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13"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descr="last-300618-5.jpg"/>
          <p:cNvPicPr>
            <a:picLocks noGrp="1" noChangeAspect="1"/>
          </p:cNvPicPr>
          <p:nvPr>
            <p:ph type="pic" sz="quarter" idx="10"/>
          </p:nvPr>
        </p:nvPicPr>
        <p:blipFill>
          <a:blip r:embed="rId2"/>
          <a:stretch>
            <a:fillRect/>
          </a:stretch>
        </p:blipFill>
        <p:spPr>
          <a:xfrm>
            <a:off x="0" y="4269"/>
            <a:ext cx="12190413" cy="6849462"/>
          </a:xfrm>
        </p:spPr>
      </p:pic>
    </p:spTree>
  </p:cSld>
  <p:clrMapOvr>
    <a:masterClrMapping/>
  </p:clrMapOvr>
  <p:transition spd="med" advTm="30000">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ndir un rectangle avec un coin du même côté 6"/>
          <p:cNvSpPr/>
          <p:nvPr/>
        </p:nvSpPr>
        <p:spPr>
          <a:xfrm>
            <a:off x="1380298" y="500042"/>
            <a:ext cx="9695815" cy="720080"/>
          </a:xfrm>
          <a:prstGeom prst="round2Same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2800" b="1" dirty="0" smtClean="0">
                <a:latin typeface="Simplified Arabic" pitchFamily="18" charset="-78"/>
                <a:cs typeface="Simplified Arabic" pitchFamily="18" charset="-78"/>
              </a:rPr>
              <a:t>5-4- المرحلة الرابعة: 1940-1960:</a:t>
            </a:r>
            <a:endParaRPr lang="fr-FR" sz="2800" dirty="0">
              <a:latin typeface="Simplified Arabic" pitchFamily="18" charset="-78"/>
              <a:cs typeface="Simplified Arabic" pitchFamily="18" charset="-78"/>
            </a:endParaRPr>
          </a:p>
        </p:txBody>
      </p:sp>
      <p:sp>
        <p:nvSpPr>
          <p:cNvPr id="6" name="Arrondir un rectangle avec un coin diagonal 5"/>
          <p:cNvSpPr/>
          <p:nvPr/>
        </p:nvSpPr>
        <p:spPr>
          <a:xfrm>
            <a:off x="4721368" y="1500174"/>
            <a:ext cx="6911868" cy="4809146"/>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441325" algn="just" rtl="1"/>
            <a:r>
              <a:rPr lang="ar-DZ" sz="2600" dirty="0" smtClean="0">
                <a:latin typeface="Simplified Arabic" pitchFamily="18" charset="-78"/>
                <a:cs typeface="Simplified Arabic" pitchFamily="18" charset="-78"/>
              </a:rPr>
              <a:t>تعتبر المرحلة الفعلية لنشأة وتطور مفهوم علم الاجتماع التربية، أطلق عليها مرحلة التطور والازدهار، وهي مرحلة تلت الانتقادات التي طالت علم الاجتماع التربوي التقليدي، أين ظهرت محاولات جادة لتجاوز تلك الانتقادات وبناء مفهوم جديد يقوم على تجريد المعرفة اعتمادا على قواعد البحث العلمي، حيث استخدم مفهوم علم اجتماع التربية أول مرة على يد العالم </a:t>
            </a:r>
            <a:r>
              <a:rPr lang="ar-DZ" sz="2600" b="1" dirty="0" smtClean="0">
                <a:latin typeface="Simplified Arabic" pitchFamily="18" charset="-78"/>
                <a:cs typeface="Simplified Arabic" pitchFamily="18" charset="-78"/>
              </a:rPr>
              <a:t>أنجل</a:t>
            </a:r>
            <a:r>
              <a:rPr lang="ar-DZ" sz="2600" dirty="0" smtClean="0">
                <a:latin typeface="Simplified Arabic" pitchFamily="18" charset="-78"/>
                <a:cs typeface="Simplified Arabic" pitchFamily="18" charset="-78"/>
              </a:rPr>
              <a:t> الذي عرفه " بالعلم الجديد وفرع من فروع المعرفة بقضايا التربية والتعليم وأهدافها ومجالاتها وعملياتها إضافة إلى الظروف الاجتماعية ". </a:t>
            </a:r>
            <a:endParaRPr lang="fr-FR" sz="2600" dirty="0" smtClean="0">
              <a:latin typeface="Simplified Arabic" pitchFamily="18" charset="-78"/>
              <a:cs typeface="Simplified Arabic" pitchFamily="18" charset="-78"/>
            </a:endParaRPr>
          </a:p>
          <a:p>
            <a:pPr indent="361950" algn="just" rtl="1"/>
            <a:r>
              <a:rPr lang="ar-DZ" sz="2600" dirty="0" smtClean="0">
                <a:latin typeface="Simplified Arabic" pitchFamily="18" charset="-78"/>
                <a:cs typeface="Simplified Arabic" pitchFamily="18" charset="-78"/>
              </a:rPr>
              <a:t>كما حدد " انجل " الفرق بين علم اجتماع التربية وعلم اجتماع التربوي.</a:t>
            </a:r>
            <a:endParaRPr lang="fr-FR" sz="2600" dirty="0">
              <a:latin typeface="Simplified Arabic" pitchFamily="18" charset="-78"/>
              <a:cs typeface="Simplified Arabic" pitchFamily="18" charset="-78"/>
            </a:endParaRPr>
          </a:p>
        </p:txBody>
      </p:sp>
      <p:pic>
        <p:nvPicPr>
          <p:cNvPr id="8" name="Image 7" descr="natrue_walk.jpg"/>
          <p:cNvPicPr>
            <a:picLocks noChangeAspect="1"/>
          </p:cNvPicPr>
          <p:nvPr/>
        </p:nvPicPr>
        <p:blipFill>
          <a:blip r:embed="rId2"/>
          <a:srcRect b="45429"/>
          <a:stretch>
            <a:fillRect/>
          </a:stretch>
        </p:blipFill>
        <p:spPr>
          <a:xfrm>
            <a:off x="411050" y="1571612"/>
            <a:ext cx="3880455" cy="47149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Organigramme : Connecteur 4"/>
          <p:cNvSpPr/>
          <p:nvPr/>
        </p:nvSpPr>
        <p:spPr>
          <a:xfrm>
            <a:off x="11238742" y="1285860"/>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Tm="60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18" presetClass="entr" presetSubtype="12" fill="hold" grpId="0"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2000"/>
                                        <p:tgtEl>
                                          <p:spTgt spid="6"/>
                                        </p:tgtEl>
                                      </p:cBhvr>
                                    </p:animEffect>
                                  </p:childTnLst>
                                </p:cTn>
                              </p:par>
                              <p:par>
                                <p:cTn id="25" presetID="9" presetClass="entr" presetSubtype="0" fill="hold" nodeType="with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p:stCondLst>
                              <p:cond delay="4500"/>
                            </p:stCondLst>
                            <p:childTnLst>
                              <p:par>
                                <p:cTn id="29" presetID="9"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594482" y="642918"/>
            <a:ext cx="11038756" cy="5666402"/>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r>
              <a:rPr lang="ar-DZ" sz="3200" dirty="0" smtClean="0">
                <a:latin typeface="Simplified Arabic" pitchFamily="18" charset="-78"/>
                <a:cs typeface="Simplified Arabic" pitchFamily="18" charset="-78"/>
              </a:rPr>
              <a:t>وعلى حد تعبير عالم اجتماع التربية </a:t>
            </a:r>
            <a:r>
              <a:rPr lang="ar-DZ" sz="3200" dirty="0" err="1" smtClean="0">
                <a:latin typeface="Simplified Arabic" pitchFamily="18" charset="-78"/>
                <a:cs typeface="Simplified Arabic" pitchFamily="18" charset="-78"/>
              </a:rPr>
              <a:t>ا</a:t>
            </a:r>
            <a:r>
              <a:rPr lang="ar-DZ" sz="3200" b="1" dirty="0" err="1" smtClean="0">
                <a:latin typeface="Simplified Arabic" pitchFamily="18" charset="-78"/>
                <a:cs typeface="Simplified Arabic" pitchFamily="18" charset="-78"/>
              </a:rPr>
              <a:t>يغرموريش</a:t>
            </a:r>
            <a:r>
              <a:rPr lang="ar-DZ" sz="3200" dirty="0" smtClean="0">
                <a:latin typeface="Simplified Arabic" pitchFamily="18" charset="-78"/>
                <a:cs typeface="Simplified Arabic" pitchFamily="18" charset="-78"/>
              </a:rPr>
              <a:t> يقول أن: فترة الستينيات تقريبا شهدت طفرة قوية في هذا العلم، من حيث التسمية والموضوع والأهداف؛ نتيجة بعض الدراسات لكل من </a:t>
            </a:r>
            <a:r>
              <a:rPr lang="ar-DZ" sz="3200" b="1" dirty="0" smtClean="0">
                <a:latin typeface="Simplified Arabic" pitchFamily="18" charset="-78"/>
                <a:cs typeface="Simplified Arabic" pitchFamily="18" charset="-78"/>
              </a:rPr>
              <a:t>كارل </a:t>
            </a:r>
            <a:r>
              <a:rPr lang="ar-DZ" sz="3200" b="1" dirty="0" err="1" smtClean="0">
                <a:latin typeface="Simplified Arabic" pitchFamily="18" charset="-78"/>
                <a:cs typeface="Simplified Arabic" pitchFamily="18" charset="-78"/>
              </a:rPr>
              <a:t>مانهايم</a:t>
            </a:r>
            <a:r>
              <a:rPr lang="ar-DZ" sz="3200" dirty="0" smtClean="0">
                <a:latin typeface="Simplified Arabic" pitchFamily="18" charset="-78"/>
                <a:cs typeface="Simplified Arabic" pitchFamily="18" charset="-78"/>
              </a:rPr>
              <a:t>، </a:t>
            </a:r>
            <a:r>
              <a:rPr lang="ar-DZ" sz="3200" b="1" dirty="0" err="1" smtClean="0">
                <a:latin typeface="Simplified Arabic" pitchFamily="18" charset="-78"/>
                <a:cs typeface="Simplified Arabic" pitchFamily="18" charset="-78"/>
              </a:rPr>
              <a:t>اميل</a:t>
            </a:r>
            <a:r>
              <a:rPr lang="ar-DZ" sz="3200" b="1" dirty="0" smtClean="0">
                <a:latin typeface="Simplified Arabic" pitchFamily="18" charset="-78"/>
                <a:cs typeface="Simplified Arabic" pitchFamily="18" charset="-78"/>
              </a:rPr>
              <a:t> </a:t>
            </a:r>
            <a:r>
              <a:rPr lang="ar-DZ" sz="3200" b="1" dirty="0" err="1" smtClean="0">
                <a:latin typeface="Simplified Arabic" pitchFamily="18" charset="-78"/>
                <a:cs typeface="Simplified Arabic" pitchFamily="18" charset="-78"/>
              </a:rPr>
              <a:t>دوكايم</a:t>
            </a:r>
            <a:r>
              <a:rPr lang="ar-DZ" sz="3200" dirty="0" smtClean="0">
                <a:latin typeface="Simplified Arabic" pitchFamily="18" charset="-78"/>
                <a:cs typeface="Simplified Arabic" pitchFamily="18" charset="-78"/>
              </a:rPr>
              <a:t>، وغيرها من ربطوا التربية وعلم الاجتماع وميزا علم اجتماع التربوي وعلم اجتماع التربية الذي شمل الفكر الاجتماع التربوي.</a:t>
            </a:r>
            <a:endParaRPr lang="fr-FR" sz="3200" dirty="0" smtClean="0">
              <a:latin typeface="Simplified Arabic" pitchFamily="18" charset="-78"/>
              <a:cs typeface="Simplified Arabic" pitchFamily="18" charset="-78"/>
            </a:endParaRPr>
          </a:p>
          <a:p>
            <a:pPr indent="360000" algn="just" rtl="1"/>
            <a:r>
              <a:rPr lang="ar-DZ" sz="3200" dirty="0" smtClean="0">
                <a:latin typeface="Simplified Arabic" pitchFamily="18" charset="-78"/>
                <a:cs typeface="Simplified Arabic" pitchFamily="18" charset="-78"/>
              </a:rPr>
              <a:t>قضايا مثل المدرسة والمجتمع، علاقة المدرية بالنظام الاجتماعي، تحليل الطبيعة التربية وعلاقتها بالنظام الاجتماعي، تأثير الفرد في العامة ونوعية النظام...</a:t>
            </a:r>
            <a:endParaRPr lang="fr-FR" sz="3200" dirty="0" smtClean="0">
              <a:latin typeface="Simplified Arabic" pitchFamily="18" charset="-78"/>
              <a:cs typeface="Simplified Arabic" pitchFamily="18" charset="-78"/>
            </a:endParaRPr>
          </a:p>
          <a:p>
            <a:pPr indent="360000" algn="just" rtl="1"/>
            <a:r>
              <a:rPr lang="ar-DZ" sz="3200" dirty="0" smtClean="0">
                <a:latin typeface="Simplified Arabic" pitchFamily="18" charset="-78"/>
                <a:cs typeface="Simplified Arabic" pitchFamily="18" charset="-78"/>
              </a:rPr>
              <a:t>حيث أطلق </a:t>
            </a:r>
            <a:r>
              <a:rPr lang="ar-DZ" sz="3200" dirty="0" err="1" smtClean="0">
                <a:latin typeface="Simplified Arabic" pitchFamily="18" charset="-78"/>
                <a:cs typeface="Simplified Arabic" pitchFamily="18" charset="-78"/>
              </a:rPr>
              <a:t>مانهايم</a:t>
            </a:r>
            <a:r>
              <a:rPr lang="ar-DZ" sz="3200" dirty="0" smtClean="0">
                <a:latin typeface="Simplified Arabic" pitchFamily="18" charset="-78"/>
                <a:cs typeface="Simplified Arabic" pitchFamily="18" charset="-78"/>
              </a:rPr>
              <a:t> مفاهيم فرعية لهذا التخصص مثل </a:t>
            </a:r>
            <a:r>
              <a:rPr lang="ar-DZ" sz="3200" dirty="0" err="1" smtClean="0">
                <a:latin typeface="Simplified Arabic" pitchFamily="18" charset="-78"/>
                <a:cs typeface="Simplified Arabic" pitchFamily="18" charset="-78"/>
              </a:rPr>
              <a:t>سوسيولوجيا</a:t>
            </a:r>
            <a:r>
              <a:rPr lang="ar-DZ" sz="3200" dirty="0" smtClean="0">
                <a:latin typeface="Simplified Arabic" pitchFamily="18" charset="-78"/>
                <a:cs typeface="Simplified Arabic" pitchFamily="18" charset="-78"/>
              </a:rPr>
              <a:t> المتعلم، </a:t>
            </a:r>
            <a:r>
              <a:rPr lang="ar-DZ" sz="3200" dirty="0" err="1" smtClean="0">
                <a:latin typeface="Simplified Arabic" pitchFamily="18" charset="-78"/>
                <a:cs typeface="Simplified Arabic" pitchFamily="18" charset="-78"/>
              </a:rPr>
              <a:t>سوسيولوجيا</a:t>
            </a:r>
            <a:r>
              <a:rPr lang="ar-DZ" sz="3200" dirty="0" smtClean="0">
                <a:latin typeface="Simplified Arabic" pitchFamily="18" charset="-78"/>
                <a:cs typeface="Simplified Arabic" pitchFamily="18" charset="-78"/>
              </a:rPr>
              <a:t> التدريس، </a:t>
            </a:r>
            <a:r>
              <a:rPr lang="ar-DZ" sz="3200" dirty="0" err="1" smtClean="0">
                <a:latin typeface="Simplified Arabic" pitchFamily="18" charset="-78"/>
                <a:cs typeface="Simplified Arabic" pitchFamily="18" charset="-78"/>
              </a:rPr>
              <a:t>سوسيولوجيا</a:t>
            </a:r>
            <a:r>
              <a:rPr lang="ar-DZ" sz="3200" dirty="0" smtClean="0">
                <a:latin typeface="Simplified Arabic" pitchFamily="18" charset="-78"/>
                <a:cs typeface="Simplified Arabic" pitchFamily="18" charset="-78"/>
              </a:rPr>
              <a:t> الحياة المدرسية اليومية، والتي كان لها أصداء واسعة عند تصورات العلماء المهتمين بقضايا علم اجتماع التربية. </a:t>
            </a:r>
            <a:endParaRPr lang="fr-FR" sz="3200" dirty="0">
              <a:latin typeface="Simplified Arabic" pitchFamily="18" charset="-78"/>
              <a:cs typeface="Simplified Arabic" pitchFamily="18" charset="-78"/>
            </a:endParaRPr>
          </a:p>
        </p:txBody>
      </p:sp>
      <p:sp>
        <p:nvSpPr>
          <p:cNvPr id="7" name="Organigramme : Connecteur 6"/>
          <p:cNvSpPr/>
          <p:nvPr/>
        </p:nvSpPr>
        <p:spPr>
          <a:xfrm>
            <a:off x="11310183" y="50004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Tm="6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ndir un rectangle avec un coin du même côté 6"/>
          <p:cNvSpPr/>
          <p:nvPr/>
        </p:nvSpPr>
        <p:spPr>
          <a:xfrm>
            <a:off x="1380298" y="500042"/>
            <a:ext cx="9695815" cy="720080"/>
          </a:xfrm>
          <a:prstGeom prst="round2Same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DZ" sz="2800" b="1" dirty="0" smtClean="0">
                <a:latin typeface="Simplified Arabic" pitchFamily="18" charset="-78"/>
                <a:cs typeface="Simplified Arabic" pitchFamily="18" charset="-78"/>
              </a:rPr>
              <a:t>5-5- المرحلة الخامسة: 1960-1998:</a:t>
            </a:r>
            <a:endParaRPr lang="fr-FR" sz="2800" dirty="0">
              <a:latin typeface="Simplified Arabic" pitchFamily="18" charset="-78"/>
              <a:cs typeface="Simplified Arabic" pitchFamily="18" charset="-78"/>
            </a:endParaRPr>
          </a:p>
        </p:txBody>
      </p:sp>
      <p:sp>
        <p:nvSpPr>
          <p:cNvPr id="6" name="Arrondir un rectangle avec un coin diagonal 5"/>
          <p:cNvSpPr/>
          <p:nvPr/>
        </p:nvSpPr>
        <p:spPr>
          <a:xfrm>
            <a:off x="4721368" y="1500174"/>
            <a:ext cx="6911868" cy="4809146"/>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360000" algn="just" rtl="1"/>
            <a:r>
              <a:rPr lang="ar-DZ" sz="3000" dirty="0" smtClean="0">
                <a:latin typeface="Simplified Arabic" pitchFamily="18" charset="-78"/>
                <a:cs typeface="Simplified Arabic" pitchFamily="18" charset="-78"/>
              </a:rPr>
              <a:t>في هذه المرحلة تبلورت معالم علم اجتماع التربية الحديث، ووضحت مفاهيمه وتصوراته وأهدافه العامة نحو عملية التربية والتعليم، وطبيعة استقلاليته كفرع مستقل خاص بعدما تضافرت جهود علماء الاجتماع والتربية والنفس والاجتماع والاقتصاد والسياسة </a:t>
            </a:r>
            <a:r>
              <a:rPr lang="ar-DZ" sz="3000" dirty="0" err="1" smtClean="0">
                <a:latin typeface="Simplified Arabic" pitchFamily="18" charset="-78"/>
                <a:cs typeface="Simplified Arabic" pitchFamily="18" charset="-78"/>
              </a:rPr>
              <a:t>الأنثروبولوجيا</a:t>
            </a:r>
            <a:r>
              <a:rPr lang="ar-DZ" sz="3000" dirty="0" smtClean="0">
                <a:latin typeface="Simplified Arabic" pitchFamily="18" charset="-78"/>
                <a:cs typeface="Simplified Arabic" pitchFamily="18" charset="-78"/>
              </a:rPr>
              <a:t>؛ في الإسهام الفعلي لتطوير وتحديث مجال علم اجتماع التربية بصورة عامة. </a:t>
            </a:r>
            <a:endParaRPr lang="fr-FR" sz="3000" dirty="0" smtClean="0">
              <a:latin typeface="Simplified Arabic" pitchFamily="18" charset="-78"/>
              <a:cs typeface="Simplified Arabic" pitchFamily="18" charset="-78"/>
            </a:endParaRPr>
          </a:p>
          <a:p>
            <a:pPr indent="360000" algn="just" rtl="1"/>
            <a:r>
              <a:rPr lang="ar-DZ" sz="3000" dirty="0" smtClean="0">
                <a:latin typeface="Simplified Arabic" pitchFamily="18" charset="-78"/>
                <a:cs typeface="Simplified Arabic" pitchFamily="18" charset="-78"/>
              </a:rPr>
              <a:t>لقد ظهر في هذه الفترة بعض المؤشرات والدلائل العلمية والمعرفية رسمت القاعدة الأساسية لعلم اجتماع التربية الحديث وأكدت وجوده الفعلي منها:</a:t>
            </a:r>
            <a:endParaRPr lang="fr-FR" sz="3000" dirty="0">
              <a:latin typeface="Simplified Arabic" pitchFamily="18" charset="-78"/>
              <a:cs typeface="Simplified Arabic" pitchFamily="18" charset="-78"/>
            </a:endParaRPr>
          </a:p>
        </p:txBody>
      </p:sp>
      <p:pic>
        <p:nvPicPr>
          <p:cNvPr id="8" name="Image 7" descr="natrue_walk.jpg"/>
          <p:cNvPicPr>
            <a:picLocks noChangeAspect="1"/>
          </p:cNvPicPr>
          <p:nvPr/>
        </p:nvPicPr>
        <p:blipFill>
          <a:blip r:embed="rId2"/>
          <a:stretch>
            <a:fillRect/>
          </a:stretch>
        </p:blipFill>
        <p:spPr>
          <a:xfrm>
            <a:off x="411050" y="1571612"/>
            <a:ext cx="3880455" cy="46434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Organigramme : Connecteur 4"/>
          <p:cNvSpPr/>
          <p:nvPr/>
        </p:nvSpPr>
        <p:spPr>
          <a:xfrm>
            <a:off x="11238742" y="1357298"/>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Tm="6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18" presetClass="entr" presetSubtype="12" fill="hold" grpId="0"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strips(downLeft)">
                                      <p:cBhvr>
                                        <p:cTn id="24" dur="2000"/>
                                        <p:tgtEl>
                                          <p:spTgt spid="6"/>
                                        </p:tgtEl>
                                      </p:cBhvr>
                                    </p:animEffect>
                                  </p:childTnLst>
                                </p:cTn>
                              </p:par>
                              <p:par>
                                <p:cTn id="25" presetID="9" presetClass="entr" presetSubtype="0" fill="hold" nodeType="with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p:stCondLst>
                              <p:cond delay="4500"/>
                            </p:stCondLst>
                            <p:childTnLst>
                              <p:par>
                                <p:cTn id="29" presetID="9"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380166" y="357166"/>
            <a:ext cx="11501518" cy="6215106"/>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marL="441325" lvl="0" indent="-441325" algn="just" rtl="1">
              <a:buFont typeface="Lucida Sans Unicode" pitchFamily="34" charset="0"/>
              <a:buChar char="-"/>
            </a:pPr>
            <a:r>
              <a:rPr lang="ar-DZ" sz="3000" dirty="0" smtClean="0">
                <a:latin typeface="Simplified Arabic" pitchFamily="18" charset="-78"/>
                <a:cs typeface="Simplified Arabic" pitchFamily="18" charset="-78"/>
              </a:rPr>
              <a:t>تركز معظم الحكومات والدول الأوروبية والأمريكية على تطوير النظم التعليمية.</a:t>
            </a:r>
            <a:endParaRPr lang="fr-FR" sz="3000" dirty="0" smtClean="0">
              <a:latin typeface="Simplified Arabic" pitchFamily="18" charset="-78"/>
              <a:cs typeface="Simplified Arabic" pitchFamily="18" charset="-78"/>
            </a:endParaRPr>
          </a:p>
          <a:p>
            <a:pPr marL="441325" lvl="0" indent="-441325" algn="just" rtl="1">
              <a:buFont typeface="Lucida Sans Unicode" pitchFamily="34" charset="0"/>
              <a:buChar char="-"/>
            </a:pPr>
            <a:r>
              <a:rPr lang="ar-DZ" sz="3000" dirty="0" smtClean="0">
                <a:latin typeface="Simplified Arabic" pitchFamily="18" charset="-78"/>
                <a:cs typeface="Simplified Arabic" pitchFamily="18" charset="-78"/>
              </a:rPr>
              <a:t>تقيم سير العملية التربوية.</a:t>
            </a:r>
            <a:endParaRPr lang="fr-FR" sz="3000" dirty="0" smtClean="0">
              <a:latin typeface="Simplified Arabic" pitchFamily="18" charset="-78"/>
              <a:cs typeface="Simplified Arabic" pitchFamily="18" charset="-78"/>
            </a:endParaRPr>
          </a:p>
          <a:p>
            <a:pPr marL="441325" lvl="0" indent="-441325" algn="just" rtl="1">
              <a:buFont typeface="Lucida Sans Unicode" pitchFamily="34" charset="0"/>
              <a:buChar char="-"/>
            </a:pPr>
            <a:r>
              <a:rPr lang="ar-DZ" sz="3000" dirty="0" smtClean="0">
                <a:latin typeface="Simplified Arabic" pitchFamily="18" charset="-78"/>
                <a:cs typeface="Simplified Arabic" pitchFamily="18" charset="-78"/>
              </a:rPr>
              <a:t>تقيم المؤسسات التعليمية المحلية، ودراسة طبيعة المناهج والمقررات الدراسية. </a:t>
            </a:r>
            <a:endParaRPr lang="fr-FR" sz="3000" dirty="0" smtClean="0">
              <a:latin typeface="Simplified Arabic" pitchFamily="18" charset="-78"/>
              <a:cs typeface="Simplified Arabic" pitchFamily="18" charset="-78"/>
            </a:endParaRPr>
          </a:p>
          <a:p>
            <a:pPr marL="441325" lvl="0" indent="-441325" algn="just" rtl="1">
              <a:buFont typeface="Lucida Sans Unicode" pitchFamily="34" charset="0"/>
              <a:buChar char="-"/>
            </a:pPr>
            <a:r>
              <a:rPr lang="ar-DZ" sz="3000" dirty="0" smtClean="0">
                <a:latin typeface="Simplified Arabic" pitchFamily="18" charset="-78"/>
                <a:cs typeface="Simplified Arabic" pitchFamily="18" charset="-78"/>
              </a:rPr>
              <a:t>تطوير نظم التعليم الرسمي.</a:t>
            </a:r>
            <a:endParaRPr lang="fr-FR" sz="3000" dirty="0" smtClean="0">
              <a:latin typeface="Simplified Arabic" pitchFamily="18" charset="-78"/>
              <a:cs typeface="Simplified Arabic" pitchFamily="18" charset="-78"/>
            </a:endParaRPr>
          </a:p>
          <a:p>
            <a:pPr marL="441325" lvl="0" indent="-441325" algn="just" rtl="1">
              <a:buFont typeface="Lucida Sans Unicode" pitchFamily="34" charset="0"/>
              <a:buChar char="-"/>
            </a:pPr>
            <a:r>
              <a:rPr lang="ar-DZ" sz="3000" dirty="0" smtClean="0">
                <a:latin typeface="Simplified Arabic" pitchFamily="18" charset="-78"/>
                <a:cs typeface="Simplified Arabic" pitchFamily="18" charset="-78"/>
              </a:rPr>
              <a:t> ظهور مراكز بحث ميدانية لمعالجة هذه القضايا.</a:t>
            </a:r>
            <a:endParaRPr lang="fr-FR" sz="3000" dirty="0" smtClean="0">
              <a:latin typeface="Simplified Arabic" pitchFamily="18" charset="-78"/>
              <a:cs typeface="Simplified Arabic" pitchFamily="18" charset="-78"/>
            </a:endParaRPr>
          </a:p>
          <a:p>
            <a:pPr marL="441325" lvl="0" indent="-441325" algn="just" rtl="1">
              <a:buFont typeface="Lucida Sans Unicode" pitchFamily="34" charset="0"/>
              <a:buChar char="-"/>
            </a:pPr>
            <a:r>
              <a:rPr lang="ar-DZ" sz="3000" dirty="0" smtClean="0">
                <a:latin typeface="Simplified Arabic" pitchFamily="18" charset="-78"/>
                <a:cs typeface="Simplified Arabic" pitchFamily="18" charset="-78"/>
              </a:rPr>
              <a:t> أيضا البحث في السياسات التعليمية وفكرة تكافؤ الغرض التعليمة وديمقراطية التعلم.</a:t>
            </a:r>
            <a:endParaRPr lang="fr-FR" sz="3000" dirty="0" smtClean="0">
              <a:latin typeface="Simplified Arabic" pitchFamily="18" charset="-78"/>
              <a:cs typeface="Simplified Arabic" pitchFamily="18" charset="-78"/>
            </a:endParaRPr>
          </a:p>
          <a:p>
            <a:pPr marL="441325" lvl="0" indent="-441325" algn="just" rtl="1">
              <a:buFont typeface="Lucida Sans Unicode" pitchFamily="34" charset="0"/>
              <a:buChar char="-"/>
            </a:pPr>
            <a:r>
              <a:rPr lang="ar-DZ" sz="3000" dirty="0" smtClean="0">
                <a:latin typeface="Simplified Arabic" pitchFamily="18" charset="-78"/>
                <a:cs typeface="Simplified Arabic" pitchFamily="18" charset="-78"/>
              </a:rPr>
              <a:t>ظهور الاتجاه البنائي الوظيفي وسيطرته على العلوم الاجتماعية في أمريكا وأوروبا (لاحقا).</a:t>
            </a:r>
            <a:endParaRPr lang="fr-FR" sz="3000" dirty="0" smtClean="0">
              <a:latin typeface="Simplified Arabic" pitchFamily="18" charset="-78"/>
              <a:cs typeface="Simplified Arabic" pitchFamily="18" charset="-78"/>
            </a:endParaRPr>
          </a:p>
          <a:p>
            <a:pPr marL="441325" lvl="0" indent="-441325" algn="just" rtl="1">
              <a:buFont typeface="Lucida Sans Unicode" pitchFamily="34" charset="0"/>
              <a:buChar char="-"/>
            </a:pPr>
            <a:r>
              <a:rPr lang="ar-DZ" sz="3000" dirty="0" smtClean="0">
                <a:latin typeface="Simplified Arabic" pitchFamily="18" charset="-78"/>
                <a:cs typeface="Simplified Arabic" pitchFamily="18" charset="-78"/>
              </a:rPr>
              <a:t>تطور أهداف الجمعية القومية لدراسة علم اجتماع التربية.</a:t>
            </a:r>
            <a:endParaRPr lang="fr-FR" sz="3000" dirty="0" smtClean="0">
              <a:latin typeface="Simplified Arabic" pitchFamily="18" charset="-78"/>
              <a:cs typeface="Simplified Arabic" pitchFamily="18" charset="-78"/>
            </a:endParaRPr>
          </a:p>
          <a:p>
            <a:pPr marL="441325" lvl="0" indent="-441325" algn="just" rtl="1">
              <a:buFont typeface="Lucida Sans Unicode" pitchFamily="34" charset="0"/>
              <a:buChar char="-"/>
            </a:pPr>
            <a:r>
              <a:rPr lang="ar-DZ" sz="3000" dirty="0" smtClean="0">
                <a:latin typeface="Simplified Arabic" pitchFamily="18" charset="-78"/>
                <a:cs typeface="Simplified Arabic" pitchFamily="18" charset="-78"/>
              </a:rPr>
              <a:t>زيادة الاهتمام الدولي لمنظمات الأمم المتحدة بقضايا التربية والتعلم.</a:t>
            </a:r>
            <a:endParaRPr lang="fr-FR" sz="3000" dirty="0" smtClean="0">
              <a:latin typeface="Simplified Arabic" pitchFamily="18" charset="-78"/>
              <a:cs typeface="Simplified Arabic" pitchFamily="18" charset="-78"/>
            </a:endParaRPr>
          </a:p>
          <a:p>
            <a:pPr marL="441325" lvl="0" indent="-441325" algn="just" rtl="1">
              <a:buFont typeface="Lucida Sans Unicode" pitchFamily="34" charset="0"/>
              <a:buChar char="-"/>
            </a:pPr>
            <a:r>
              <a:rPr lang="ar-DZ" sz="3000" dirty="0" smtClean="0">
                <a:latin typeface="Simplified Arabic" pitchFamily="18" charset="-78"/>
                <a:cs typeface="Simplified Arabic" pitchFamily="18" charset="-78"/>
              </a:rPr>
              <a:t>ظهور الفكري النقدي والجمعيات الطلابية والثورات الثقافية الفكرية.حيث تبلورت اتجاهات التيارات الراديكالية النقدية، والتي على أساسها تأسست </a:t>
            </a:r>
            <a:r>
              <a:rPr lang="ar-DZ" sz="3000" dirty="0" err="1" smtClean="0">
                <a:latin typeface="Simplified Arabic" pitchFamily="18" charset="-78"/>
                <a:cs typeface="Simplified Arabic" pitchFamily="18" charset="-78"/>
              </a:rPr>
              <a:t>سوسيولوجيا</a:t>
            </a:r>
            <a:r>
              <a:rPr lang="ar-DZ" sz="3000" dirty="0" smtClean="0">
                <a:latin typeface="Simplified Arabic" pitchFamily="18" charset="-78"/>
                <a:cs typeface="Simplified Arabic" pitchFamily="18" charset="-78"/>
              </a:rPr>
              <a:t> التربية الحديثة (المتقدمة).</a:t>
            </a:r>
            <a:endParaRPr lang="fr-FR" sz="3000" dirty="0">
              <a:latin typeface="Simplified Arabic" pitchFamily="18" charset="-78"/>
              <a:cs typeface="Simplified Arabic" pitchFamily="18" charset="-78"/>
            </a:endParaRPr>
          </a:p>
        </p:txBody>
      </p:sp>
    </p:spTree>
  </p:cSld>
  <p:clrMapOvr>
    <a:masterClrMapping/>
  </p:clrMapOvr>
  <p:transition spd="med" advTm="6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a'\Downloads\filemanager.jpg"/>
          <p:cNvPicPr>
            <a:picLocks noGrp="1" noChangeAspect="1" noChangeArrowheads="1"/>
          </p:cNvPicPr>
          <p:nvPr>
            <p:ph idx="1"/>
          </p:nvPr>
        </p:nvPicPr>
        <p:blipFill>
          <a:blip r:embed="rId2"/>
          <a:stretch>
            <a:fillRect/>
          </a:stretch>
        </p:blipFill>
        <p:spPr bwMode="auto">
          <a:xfrm>
            <a:off x="0" y="816770"/>
            <a:ext cx="12190413" cy="6041230"/>
          </a:xfrm>
          <a:prstGeom prst="rect">
            <a:avLst/>
          </a:prstGeom>
          <a:noFill/>
        </p:spPr>
      </p:pic>
    </p:spTree>
  </p:cSld>
  <p:clrMapOvr>
    <a:masterClrMapping/>
  </p:clrMapOvr>
  <p:transition spd="med" advTm="30000">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avec un coin du même côté 3"/>
          <p:cNvSpPr/>
          <p:nvPr/>
        </p:nvSpPr>
        <p:spPr>
          <a:xfrm>
            <a:off x="737356" y="214290"/>
            <a:ext cx="10634690" cy="1071570"/>
          </a:xfrm>
          <a:prstGeom prst="round2Same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DZ" sz="4800" b="1" dirty="0" smtClean="0">
                <a:latin typeface="Traditional Arabic" pitchFamily="18" charset="-78"/>
                <a:cs typeface="Traditional Arabic" pitchFamily="18" charset="-78"/>
              </a:rPr>
              <a:t>المحاضرة 01: ماهية </a:t>
            </a:r>
            <a:r>
              <a:rPr lang="ar-SA" sz="4800" b="1" dirty="0" smtClean="0">
                <a:latin typeface="Traditional Arabic" pitchFamily="18" charset="-78"/>
                <a:cs typeface="Traditional Arabic" pitchFamily="18" charset="-78"/>
              </a:rPr>
              <a:t>علم اجتماع التربية (</a:t>
            </a:r>
            <a:r>
              <a:rPr lang="ar-SA" sz="4800" b="1" dirty="0" err="1" smtClean="0">
                <a:latin typeface="Traditional Arabic" pitchFamily="18" charset="-78"/>
                <a:cs typeface="Traditional Arabic" pitchFamily="18" charset="-78"/>
              </a:rPr>
              <a:t>سوسيولوجيا</a:t>
            </a:r>
            <a:r>
              <a:rPr lang="ar-SA" sz="4800" b="1" dirty="0" smtClean="0">
                <a:latin typeface="Traditional Arabic" pitchFamily="18" charset="-78"/>
                <a:cs typeface="Traditional Arabic" pitchFamily="18" charset="-78"/>
              </a:rPr>
              <a:t> التربية) </a:t>
            </a:r>
            <a:endParaRPr lang="ar-SA" sz="4800" b="1" dirty="0">
              <a:solidFill>
                <a:schemeClr val="bg1"/>
              </a:solidFill>
              <a:latin typeface="Traditional Arabic" pitchFamily="18" charset="-78"/>
              <a:cs typeface="Traditional Arabic" pitchFamily="18" charset="-78"/>
            </a:endParaRPr>
          </a:p>
        </p:txBody>
      </p:sp>
      <p:pic>
        <p:nvPicPr>
          <p:cNvPr id="8" name="Image 7" descr="natrue_walk.jpg"/>
          <p:cNvPicPr>
            <a:picLocks noChangeAspect="1"/>
          </p:cNvPicPr>
          <p:nvPr/>
        </p:nvPicPr>
        <p:blipFill>
          <a:blip r:embed="rId2"/>
          <a:stretch>
            <a:fillRect/>
          </a:stretch>
        </p:blipFill>
        <p:spPr>
          <a:xfrm>
            <a:off x="380166" y="1643050"/>
            <a:ext cx="11287204" cy="50006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Tm="30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9" presetClass="entr" presetSubtype="0"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à un seul coin 3"/>
          <p:cNvSpPr/>
          <p:nvPr/>
        </p:nvSpPr>
        <p:spPr>
          <a:xfrm>
            <a:off x="3119263" y="357166"/>
            <a:ext cx="8159844" cy="767578"/>
          </a:xfrm>
          <a:prstGeom prst="round1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DZ" sz="3600" b="1" dirty="0" smtClean="0">
                <a:latin typeface="Traditional Arabic" pitchFamily="18" charset="-78"/>
                <a:cs typeface="Traditional Arabic" pitchFamily="18" charset="-78"/>
              </a:rPr>
              <a:t>1- مدخل:</a:t>
            </a:r>
            <a:endParaRPr lang="fr-FR" sz="3600" dirty="0">
              <a:latin typeface="Traditional Arabic" pitchFamily="18" charset="-78"/>
              <a:cs typeface="Traditional Arabic" pitchFamily="18" charset="-78"/>
            </a:endParaRPr>
          </a:p>
        </p:txBody>
      </p:sp>
      <p:sp>
        <p:nvSpPr>
          <p:cNvPr id="6" name="Arrondir un rectangle avec un coin diagonal 5"/>
          <p:cNvSpPr/>
          <p:nvPr/>
        </p:nvSpPr>
        <p:spPr>
          <a:xfrm>
            <a:off x="665918" y="1571612"/>
            <a:ext cx="10215634" cy="4857784"/>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just" rtl="1"/>
            <a:r>
              <a:rPr lang="ar-SA" sz="2800" dirty="0" smtClean="0">
                <a:latin typeface="Simplified Arabic" pitchFamily="18" charset="-78"/>
                <a:cs typeface="Simplified Arabic" pitchFamily="18" charset="-78"/>
              </a:rPr>
              <a:t>على الرغم من العلاقة العضوية بين التربية وطبيعتها الاجتماعية، إلا أن هذه العلاقة لم تتشكل وتبرز إلى الواقع إلا في بداية القرن العشرين كعلم له أسسه ومنهجه العلمي، وذلك لارتباطها الوثيق بالعلم الاجتماع العام، كون التربية ضرورة حياتية، باعتبارها ظاهرة اجتماعية لوجود أي مجتمع بشري، وأداة الاستمرار الاجتماعي لحياة المجتمع. لذلك فالتربية ترتبط بشكل كبير ومستمر بالمجتمع، وبالتالي بتخصص علم الاجتماع العام، موضوعا ومنهجا في بداية تأسيسه، ولكن سرعان ما رسم هذا التخصص موضوعا ومنهجا واتجاه نظري خاص </a:t>
            </a:r>
            <a:r>
              <a:rPr lang="ar-SA" sz="2800" dirty="0" err="1" smtClean="0">
                <a:latin typeface="Simplified Arabic" pitchFamily="18" charset="-78"/>
                <a:cs typeface="Simplified Arabic" pitchFamily="18" charset="-78"/>
              </a:rPr>
              <a:t>به</a:t>
            </a:r>
            <a:r>
              <a:rPr lang="ar-SA" sz="2800" dirty="0" smtClean="0">
                <a:latin typeface="Simplified Arabic" pitchFamily="18" charset="-78"/>
                <a:cs typeface="Simplified Arabic" pitchFamily="18" charset="-78"/>
              </a:rPr>
              <a:t>؛ رغم نقاط </a:t>
            </a:r>
            <a:r>
              <a:rPr lang="ar-SA" sz="2800" dirty="0" err="1" smtClean="0">
                <a:latin typeface="Simplified Arabic" pitchFamily="18" charset="-78"/>
                <a:cs typeface="Simplified Arabic" pitchFamily="18" charset="-78"/>
              </a:rPr>
              <a:t>لاصلة</a:t>
            </a:r>
            <a:r>
              <a:rPr lang="ar-SA" sz="2800" dirty="0" smtClean="0">
                <a:latin typeface="Simplified Arabic" pitchFamily="18" charset="-78"/>
                <a:cs typeface="Simplified Arabic" pitchFamily="18" charset="-78"/>
              </a:rPr>
              <a:t> والتواصل التي تجمعه بعلم اجتماع العام كون علم اجتماع التربية يشتغل على التصورات الاجتماعية والمقاربات المنهجية والتطبيقية التي لم يركز عليها علم الاجتماع العام، وفي الوقت نفسه يستفيد علم الاجتماع العام من نتائج علم اجتماع التربية </a:t>
            </a:r>
            <a:r>
              <a:rPr lang="ar-SA" sz="2800" dirty="0" err="1" smtClean="0">
                <a:latin typeface="Simplified Arabic" pitchFamily="18" charset="-78"/>
                <a:cs typeface="Simplified Arabic" pitchFamily="18" charset="-78"/>
              </a:rPr>
              <a:t>المخبرية</a:t>
            </a:r>
            <a:r>
              <a:rPr lang="ar-SA" sz="2800" dirty="0" smtClean="0">
                <a:latin typeface="Simplified Arabic" pitchFamily="18" charset="-78"/>
                <a:cs typeface="Simplified Arabic" pitchFamily="18" charset="-78"/>
              </a:rPr>
              <a:t> والميدانية والتحليلية.</a:t>
            </a:r>
            <a:endParaRPr lang="fr-FR" sz="2800" dirty="0">
              <a:latin typeface="Simplified Arabic" pitchFamily="18" charset="-78"/>
              <a:cs typeface="Simplified Arabic" pitchFamily="18" charset="-78"/>
            </a:endParaRPr>
          </a:p>
        </p:txBody>
      </p:sp>
      <p:cxnSp>
        <p:nvCxnSpPr>
          <p:cNvPr id="10" name="Connecteur en angle 9"/>
          <p:cNvCxnSpPr/>
          <p:nvPr/>
        </p:nvCxnSpPr>
        <p:spPr>
          <a:xfrm flipH="1">
            <a:off x="10810114" y="785794"/>
            <a:ext cx="383993" cy="936104"/>
          </a:xfrm>
          <a:prstGeom prst="bentConnector3">
            <a:avLst>
              <a:gd name="adj1" fmla="val -79366"/>
            </a:avLst>
          </a:prstGeom>
          <a:ln w="57150">
            <a:solidFill>
              <a:srgbClr val="C00000"/>
            </a:solidFill>
            <a:headEnd type="none" w="med" len="med"/>
            <a:tailEnd type="none" w="med" len="med"/>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Organigramme : Connecteur 10"/>
          <p:cNvSpPr/>
          <p:nvPr/>
        </p:nvSpPr>
        <p:spPr>
          <a:xfrm>
            <a:off x="10452924" y="142873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ransition spd="med" advTm="60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48" presetClass="entr" presetSubtype="0" accel="500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fade">
                                      <p:cBhvr>
                                        <p:cTn id="16" dur="1000"/>
                                        <p:tgtEl>
                                          <p:spTgt spid="10"/>
                                        </p:tgtEl>
                                      </p:cBhvr>
                                    </p:animEffect>
                                  </p:childTnLst>
                                </p:cTn>
                              </p:par>
                            </p:childTnLst>
                          </p:cTn>
                        </p:par>
                        <p:par>
                          <p:cTn id="17" fill="hold">
                            <p:stCondLst>
                              <p:cond delay="2000"/>
                            </p:stCondLst>
                            <p:childTnLst>
                              <p:par>
                                <p:cTn id="18" presetID="18" presetClass="entr" presetSubtype="12"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2000"/>
                                        <p:tgtEl>
                                          <p:spTgt spid="6"/>
                                        </p:tgtEl>
                                      </p:cBhvr>
                                    </p:animEffect>
                                  </p:childTnLst>
                                </p:cTn>
                              </p:par>
                            </p:childTnLst>
                          </p:cTn>
                        </p:par>
                        <p:par>
                          <p:cTn id="21" fill="hold">
                            <p:stCondLst>
                              <p:cond delay="4500"/>
                            </p:stCondLst>
                            <p:childTnLst>
                              <p:par>
                                <p:cTn id="22" presetID="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5" name="Arrondir un rectangle avec un coin diagonal 4"/>
          <p:cNvSpPr/>
          <p:nvPr/>
        </p:nvSpPr>
        <p:spPr>
          <a:xfrm>
            <a:off x="5309388" y="642918"/>
            <a:ext cx="6323850" cy="5666402"/>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just" rtl="1"/>
            <a:r>
              <a:rPr lang="ar-SA" sz="3600" dirty="0" smtClean="0">
                <a:latin typeface="Simplified Arabic" pitchFamily="18" charset="-78"/>
                <a:cs typeface="Simplified Arabic" pitchFamily="18" charset="-78"/>
              </a:rPr>
              <a:t>كما يستفيد علم الاجتماع التربية من معظم النظريات المقاربات التي اعتمدتها </a:t>
            </a:r>
            <a:r>
              <a:rPr lang="ar-SA" sz="3600" dirty="0" err="1" smtClean="0">
                <a:latin typeface="Simplified Arabic" pitchFamily="18" charset="-78"/>
                <a:cs typeface="Simplified Arabic" pitchFamily="18" charset="-78"/>
              </a:rPr>
              <a:t>السوسيولوجيا</a:t>
            </a:r>
            <a:r>
              <a:rPr lang="ar-SA" sz="3600" dirty="0" smtClean="0">
                <a:latin typeface="Simplified Arabic" pitchFamily="18" charset="-78"/>
                <a:cs typeface="Simplified Arabic" pitchFamily="18" charset="-78"/>
              </a:rPr>
              <a:t> العامة مثل (المادية التاريخية) </a:t>
            </a:r>
            <a:r>
              <a:rPr lang="ar-SA" sz="3600" b="1" dirty="0" smtClean="0">
                <a:latin typeface="Simplified Arabic" pitchFamily="18" charset="-78"/>
                <a:cs typeface="Simplified Arabic" pitchFamily="18" charset="-78"/>
              </a:rPr>
              <a:t>كارل ماركس،</a:t>
            </a:r>
            <a:r>
              <a:rPr lang="ar-SA" sz="3600" dirty="0" smtClean="0">
                <a:latin typeface="Simplified Arabic" pitchFamily="18" charset="-78"/>
                <a:cs typeface="Simplified Arabic" pitchFamily="18" charset="-78"/>
              </a:rPr>
              <a:t> والبنيوية </a:t>
            </a:r>
            <a:r>
              <a:rPr lang="ar-SA" sz="3600" b="1" dirty="0" smtClean="0">
                <a:latin typeface="Simplified Arabic" pitchFamily="18" charset="-78"/>
                <a:cs typeface="Simplified Arabic" pitchFamily="18" charset="-78"/>
              </a:rPr>
              <a:t>لويس </a:t>
            </a:r>
            <a:r>
              <a:rPr lang="ar-SA" sz="3600" b="1" dirty="0" err="1" smtClean="0">
                <a:latin typeface="Simplified Arabic" pitchFamily="18" charset="-78"/>
                <a:cs typeface="Simplified Arabic" pitchFamily="18" charset="-78"/>
              </a:rPr>
              <a:t>ألتوسر</a:t>
            </a:r>
            <a:r>
              <a:rPr lang="ar-SA" sz="3600" dirty="0" smtClean="0">
                <a:latin typeface="Simplified Arabic" pitchFamily="18" charset="-78"/>
                <a:cs typeface="Simplified Arabic" pitchFamily="18" charset="-78"/>
              </a:rPr>
              <a:t> والبنيوية الوظيفية </a:t>
            </a:r>
            <a:r>
              <a:rPr lang="ar-SA" sz="3600" b="1" dirty="0" err="1" smtClean="0">
                <a:latin typeface="Simplified Arabic" pitchFamily="18" charset="-78"/>
                <a:cs typeface="Simplified Arabic" pitchFamily="18" charset="-78"/>
              </a:rPr>
              <a:t>بارسنز</a:t>
            </a:r>
            <a:r>
              <a:rPr lang="ar-SA" sz="3600" b="1" dirty="0" smtClean="0">
                <a:latin typeface="Simplified Arabic" pitchFamily="18" charset="-78"/>
                <a:cs typeface="Simplified Arabic" pitchFamily="18" charset="-78"/>
              </a:rPr>
              <a:t> </a:t>
            </a:r>
            <a:r>
              <a:rPr lang="ar-SA" sz="3600" b="1" dirty="0" err="1" smtClean="0">
                <a:latin typeface="Simplified Arabic" pitchFamily="18" charset="-78"/>
                <a:cs typeface="Simplified Arabic" pitchFamily="18" charset="-78"/>
              </a:rPr>
              <a:t>وميرتون</a:t>
            </a:r>
            <a:r>
              <a:rPr lang="ar-SA" sz="3600" b="1" dirty="0" smtClean="0">
                <a:latin typeface="Simplified Arabic" pitchFamily="18" charset="-78"/>
                <a:cs typeface="Simplified Arabic" pitchFamily="18" charset="-78"/>
              </a:rPr>
              <a:t>،</a:t>
            </a:r>
            <a:r>
              <a:rPr lang="ar-SA" sz="3600" dirty="0" smtClean="0">
                <a:latin typeface="Simplified Arabic" pitchFamily="18" charset="-78"/>
                <a:cs typeface="Simplified Arabic" pitchFamily="18" charset="-78"/>
              </a:rPr>
              <a:t> </a:t>
            </a:r>
            <a:r>
              <a:rPr lang="ar-SA" sz="3600" dirty="0" err="1" smtClean="0">
                <a:latin typeface="Simplified Arabic" pitchFamily="18" charset="-78"/>
                <a:cs typeface="Simplified Arabic" pitchFamily="18" charset="-78"/>
              </a:rPr>
              <a:t>و</a:t>
            </a:r>
            <a:r>
              <a:rPr lang="ar-SA" sz="3600" dirty="0" smtClean="0">
                <a:latin typeface="Simplified Arabic" pitchFamily="18" charset="-78"/>
                <a:cs typeface="Simplified Arabic" pitchFamily="18" charset="-78"/>
              </a:rPr>
              <a:t>(النفسية) </a:t>
            </a:r>
            <a:r>
              <a:rPr lang="ar-SA" sz="3600" b="1" dirty="0" err="1" smtClean="0">
                <a:latin typeface="Simplified Arabic" pitchFamily="18" charset="-78"/>
                <a:cs typeface="Simplified Arabic" pitchFamily="18" charset="-78"/>
              </a:rPr>
              <a:t>كومبر</a:t>
            </a:r>
            <a:r>
              <a:rPr lang="ar-SA" sz="3600" b="1" dirty="0" smtClean="0">
                <a:latin typeface="Simplified Arabic" pitchFamily="18" charset="-78"/>
                <a:cs typeface="Simplified Arabic" pitchFamily="18" charset="-78"/>
              </a:rPr>
              <a:t> </a:t>
            </a:r>
            <a:r>
              <a:rPr lang="ar-SA" sz="3600" b="1" dirty="0" err="1" smtClean="0">
                <a:latin typeface="Simplified Arabic" pitchFamily="18" charset="-78"/>
                <a:cs typeface="Simplified Arabic" pitchFamily="18" charset="-78"/>
              </a:rPr>
              <a:t>وبودون</a:t>
            </a:r>
            <a:r>
              <a:rPr lang="ar-SA" sz="3600" dirty="0" smtClean="0">
                <a:latin typeface="Simplified Arabic" pitchFamily="18" charset="-78"/>
                <a:cs typeface="Simplified Arabic" pitchFamily="18" charset="-78"/>
              </a:rPr>
              <a:t>، ومن جهة أخرى يستعمل هذا العلم الأدوات والمفاهيم نفسها التي يستفيد منها الاجتماع العام.</a:t>
            </a:r>
            <a:endParaRPr lang="fr-FR" sz="3600" b="1" dirty="0">
              <a:latin typeface="Simplified Arabic" pitchFamily="18" charset="-78"/>
              <a:cs typeface="Simplified Arabic" pitchFamily="18" charset="-78"/>
            </a:endParaRPr>
          </a:p>
        </p:txBody>
      </p:sp>
      <p:sp>
        <p:nvSpPr>
          <p:cNvPr id="7" name="Organigramme : Connecteur 6"/>
          <p:cNvSpPr/>
          <p:nvPr/>
        </p:nvSpPr>
        <p:spPr>
          <a:xfrm>
            <a:off x="11310183" y="50004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4" name="Image 3" descr="téléchargement (1).jpg"/>
          <p:cNvPicPr>
            <a:picLocks noChangeAspect="1"/>
          </p:cNvPicPr>
          <p:nvPr/>
        </p:nvPicPr>
        <p:blipFill>
          <a:blip r:embed="rId2"/>
          <a:stretch>
            <a:fillRect/>
          </a:stretch>
        </p:blipFill>
        <p:spPr>
          <a:xfrm>
            <a:off x="880232" y="928670"/>
            <a:ext cx="3643338" cy="5286412"/>
          </a:xfrm>
          <a:prstGeom prst="rect">
            <a:avLst/>
          </a:prstGeom>
        </p:spPr>
      </p:pic>
    </p:spTree>
  </p:cSld>
  <p:clrMapOvr>
    <a:masterClrMapping/>
  </p:clrMapOvr>
  <p:transition spd="med" advTm="60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ndir un rectangle à un seul coin 3"/>
          <p:cNvSpPr/>
          <p:nvPr/>
        </p:nvSpPr>
        <p:spPr>
          <a:xfrm>
            <a:off x="1451736" y="357166"/>
            <a:ext cx="9827371" cy="767578"/>
          </a:xfrm>
          <a:prstGeom prst="round1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rtl="1"/>
            <a:r>
              <a:rPr lang="ar-DZ" sz="3600" b="1" dirty="0" smtClean="0">
                <a:cs typeface="Simplified Arabic" pitchFamily="18" charset="-78"/>
              </a:rPr>
              <a:t>2- </a:t>
            </a:r>
            <a:r>
              <a:rPr lang="ar-SA" sz="3600" b="1" dirty="0" smtClean="0">
                <a:cs typeface="Simplified Arabic" pitchFamily="18" charset="-78"/>
              </a:rPr>
              <a:t>علاقة </a:t>
            </a:r>
            <a:r>
              <a:rPr lang="ar-SA" sz="3600" b="1" dirty="0" err="1" smtClean="0">
                <a:cs typeface="Simplified Arabic" pitchFamily="18" charset="-78"/>
              </a:rPr>
              <a:t>سوسيولوجيا</a:t>
            </a:r>
            <a:r>
              <a:rPr lang="ar-SA" sz="3600" b="1" dirty="0" smtClean="0">
                <a:cs typeface="Simplified Arabic" pitchFamily="18" charset="-78"/>
              </a:rPr>
              <a:t> التربية </a:t>
            </a:r>
            <a:r>
              <a:rPr lang="ar-SA" sz="3600" b="1" dirty="0" err="1" smtClean="0">
                <a:cs typeface="Simplified Arabic" pitchFamily="18" charset="-78"/>
              </a:rPr>
              <a:t>بالسوسيولوجيا</a:t>
            </a:r>
            <a:r>
              <a:rPr lang="ar-SA" sz="3600" b="1" dirty="0" smtClean="0">
                <a:cs typeface="Simplified Arabic" pitchFamily="18" charset="-78"/>
              </a:rPr>
              <a:t> العامة</a:t>
            </a:r>
            <a:endParaRPr lang="fr-FR" sz="3600" dirty="0">
              <a:latin typeface="Traditional Arabic" pitchFamily="18" charset="-78"/>
              <a:cs typeface="Simplified Arabic" pitchFamily="18" charset="-78"/>
            </a:endParaRPr>
          </a:p>
        </p:txBody>
      </p:sp>
      <p:cxnSp>
        <p:nvCxnSpPr>
          <p:cNvPr id="10" name="Connecteur en angle 9"/>
          <p:cNvCxnSpPr/>
          <p:nvPr/>
        </p:nvCxnSpPr>
        <p:spPr>
          <a:xfrm flipH="1">
            <a:off x="10895116" y="692696"/>
            <a:ext cx="383993" cy="936104"/>
          </a:xfrm>
          <a:prstGeom prst="bentConnector3">
            <a:avLst>
              <a:gd name="adj1" fmla="val -79366"/>
            </a:avLst>
          </a:prstGeom>
          <a:ln w="57150">
            <a:solidFill>
              <a:srgbClr val="C00000"/>
            </a:solidFill>
            <a:headEnd type="none" w="med" len="med"/>
            <a:tailEnd type="none" w="med" len="med"/>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 name="Arrondir un rectangle avec un coin diagonal 5"/>
          <p:cNvSpPr/>
          <p:nvPr/>
        </p:nvSpPr>
        <p:spPr>
          <a:xfrm>
            <a:off x="4721368" y="1500174"/>
            <a:ext cx="6445936" cy="4809146"/>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algn="just" rtl="1"/>
            <a:r>
              <a:rPr lang="ar-SA" sz="3600" dirty="0" smtClean="0">
                <a:latin typeface="Simplified Arabic" pitchFamily="18" charset="-78"/>
                <a:cs typeface="Simplified Arabic" pitchFamily="18" charset="-78"/>
              </a:rPr>
              <a:t>يعد الاختلاف في التسمية والموضوع ومنهجية البحث في </a:t>
            </a:r>
            <a:r>
              <a:rPr lang="ar-SA" sz="3600" dirty="0" err="1" smtClean="0">
                <a:latin typeface="Simplified Arabic" pitchFamily="18" charset="-78"/>
                <a:cs typeface="Simplified Arabic" pitchFamily="18" charset="-78"/>
              </a:rPr>
              <a:t>سوسيولوجيا</a:t>
            </a:r>
            <a:r>
              <a:rPr lang="ar-SA" sz="3600" dirty="0" smtClean="0">
                <a:latin typeface="Simplified Arabic" pitchFamily="18" charset="-78"/>
                <a:cs typeface="Simplified Arabic" pitchFamily="18" charset="-78"/>
              </a:rPr>
              <a:t> التربية تبعية هذا العلم والتخصص لعلم الاجتماع العام، خاصة في البدايات الأولى لتأسيسه تخصص منفصل عن علم الاجتماع، ومن أوجه النقد التي تعرض لها علم الاجتماع التربوي والتي تؤكد تبعيته لعلم الاجتماع </a:t>
            </a:r>
            <a:r>
              <a:rPr lang="ar-SA" sz="3600" dirty="0" err="1" smtClean="0">
                <a:latin typeface="Simplified Arabic" pitchFamily="18" charset="-78"/>
                <a:cs typeface="Simplified Arabic" pitchFamily="18" charset="-78"/>
              </a:rPr>
              <a:t>مايلي</a:t>
            </a:r>
            <a:r>
              <a:rPr lang="ar-SA" sz="3600" dirty="0" smtClean="0">
                <a:latin typeface="Simplified Arabic" pitchFamily="18" charset="-78"/>
                <a:cs typeface="Simplified Arabic" pitchFamily="18" charset="-78"/>
              </a:rPr>
              <a:t>:</a:t>
            </a:r>
            <a:endParaRPr lang="fr-FR" sz="3600" dirty="0">
              <a:latin typeface="Simplified Arabic" pitchFamily="18" charset="-78"/>
              <a:cs typeface="Simplified Arabic" pitchFamily="18" charset="-78"/>
            </a:endParaRPr>
          </a:p>
        </p:txBody>
      </p:sp>
      <p:sp>
        <p:nvSpPr>
          <p:cNvPr id="9" name="Organigramme : Connecteur 8"/>
          <p:cNvSpPr/>
          <p:nvPr/>
        </p:nvSpPr>
        <p:spPr>
          <a:xfrm>
            <a:off x="10738676" y="142873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11" name="Image 10" descr="trainingame.jpg"/>
          <p:cNvPicPr>
            <a:picLocks noChangeAspect="1"/>
          </p:cNvPicPr>
          <p:nvPr/>
        </p:nvPicPr>
        <p:blipFill>
          <a:blip r:embed="rId2" cstate="print"/>
          <a:stretch>
            <a:fillRect/>
          </a:stretch>
        </p:blipFill>
        <p:spPr>
          <a:xfrm>
            <a:off x="594480" y="1571612"/>
            <a:ext cx="3522688" cy="4445000"/>
          </a:xfrm>
          <a:prstGeom prst="rect">
            <a:avLst/>
          </a:prstGeom>
        </p:spPr>
      </p:pic>
    </p:spTree>
  </p:cSld>
  <p:clrMapOvr>
    <a:masterClrMapping/>
  </p:clrMapOvr>
  <p:transition spd="med" advTm="6000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48" presetClass="entr" presetSubtype="0" accel="5000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fade">
                                      <p:cBhvr>
                                        <p:cTn id="16" dur="1000"/>
                                        <p:tgtEl>
                                          <p:spTgt spid="10"/>
                                        </p:tgtEl>
                                      </p:cBhvr>
                                    </p:animEffect>
                                  </p:childTnLst>
                                </p:cTn>
                              </p:par>
                            </p:childTnLst>
                          </p:cTn>
                        </p:par>
                        <p:par>
                          <p:cTn id="17" fill="hold">
                            <p:stCondLst>
                              <p:cond delay="2000"/>
                            </p:stCondLst>
                            <p:childTnLst>
                              <p:par>
                                <p:cTn id="18" presetID="18" presetClass="entr" presetSubtype="12" fill="hold" grpId="0" nodeType="after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2000"/>
                                        <p:tgtEl>
                                          <p:spTgt spid="6"/>
                                        </p:tgtEl>
                                      </p:cBhvr>
                                    </p:animEffect>
                                  </p:childTnLst>
                                </p:cTn>
                              </p:par>
                            </p:childTnLst>
                          </p:cTn>
                        </p:par>
                        <p:par>
                          <p:cTn id="21" fill="hold">
                            <p:stCondLst>
                              <p:cond delay="4500"/>
                            </p:stCondLst>
                            <p:childTnLst>
                              <p:par>
                                <p:cTn id="22" presetID="9"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21" presetClass="entr" presetSubtype="4"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wheel(4)">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p:cNvGraphicFramePr/>
          <p:nvPr>
            <p:extLst>
              <p:ext uri="{D42A27DB-BD31-4B8C-83A1-F6EECF244321}">
                <p14:modId xmlns:p14="http://schemas.microsoft.com/office/powerpoint/2010/main" xmlns="" val="1968696701"/>
              </p:ext>
            </p:extLst>
          </p:nvPr>
        </p:nvGraphicFramePr>
        <p:xfrm>
          <a:off x="594480" y="428604"/>
          <a:ext cx="11001452"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advTm="60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1">
                                            <p:graphicEl>
                                              <a:dgm id="{55F02359-BB33-47FC-AB98-96DF18B65B20}"/>
                                            </p:graphicEl>
                                          </p:spTgt>
                                        </p:tgtEl>
                                        <p:attrNameLst>
                                          <p:attrName>style.visibility</p:attrName>
                                        </p:attrNameLst>
                                      </p:cBhvr>
                                      <p:to>
                                        <p:strVal val="visible"/>
                                      </p:to>
                                    </p:set>
                                    <p:animEffect transition="in" filter="wheel(4)">
                                      <p:cBhvr>
                                        <p:cTn id="7" dur="2000"/>
                                        <p:tgtEl>
                                          <p:spTgt spid="11">
                                            <p:graphicEl>
                                              <a:dgm id="{55F02359-BB33-47FC-AB98-96DF18B65B2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
                                            <p:graphicEl>
                                              <a:dgm id="{DEB6A76A-BACD-4630-85B1-5BB41BAD770F}"/>
                                            </p:graphicEl>
                                          </p:spTgt>
                                        </p:tgtEl>
                                        <p:attrNameLst>
                                          <p:attrName>style.visibility</p:attrName>
                                        </p:attrNameLst>
                                      </p:cBhvr>
                                      <p:to>
                                        <p:strVal val="visible"/>
                                      </p:to>
                                    </p:set>
                                    <p:animEffect transition="in" filter="wheel(4)">
                                      <p:cBhvr>
                                        <p:cTn id="12" dur="2000"/>
                                        <p:tgtEl>
                                          <p:spTgt spid="11">
                                            <p:graphicEl>
                                              <a:dgm id="{DEB6A76A-BACD-4630-85B1-5BB41BAD770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1">
                                            <p:graphicEl>
                                              <a:dgm id="{D6360005-1E37-4240-BCC0-F19711680C07}"/>
                                            </p:graphicEl>
                                          </p:spTgt>
                                        </p:tgtEl>
                                        <p:attrNameLst>
                                          <p:attrName>style.visibility</p:attrName>
                                        </p:attrNameLst>
                                      </p:cBhvr>
                                      <p:to>
                                        <p:strVal val="visible"/>
                                      </p:to>
                                    </p:set>
                                    <p:animEffect transition="in" filter="wheel(4)">
                                      <p:cBhvr>
                                        <p:cTn id="17" dur="2000"/>
                                        <p:tgtEl>
                                          <p:spTgt spid="11">
                                            <p:graphicEl>
                                              <a:dgm id="{D6360005-1E37-4240-BCC0-F19711680C0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1">
                                            <p:graphicEl>
                                              <a:dgm id="{E39AA992-360E-46BF-8650-4F5FA64D2820}"/>
                                            </p:graphicEl>
                                          </p:spTgt>
                                        </p:tgtEl>
                                        <p:attrNameLst>
                                          <p:attrName>style.visibility</p:attrName>
                                        </p:attrNameLst>
                                      </p:cBhvr>
                                      <p:to>
                                        <p:strVal val="visible"/>
                                      </p:to>
                                    </p:set>
                                    <p:animEffect transition="in" filter="wheel(4)">
                                      <p:cBhvr>
                                        <p:cTn id="22" dur="2000"/>
                                        <p:tgtEl>
                                          <p:spTgt spid="11">
                                            <p:graphicEl>
                                              <a:dgm id="{E39AA992-360E-46BF-8650-4F5FA64D282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1">
                                            <p:graphicEl>
                                              <a:dgm id="{6ACF0393-EB3F-4C79-8A5A-4776EA9DF930}"/>
                                            </p:graphicEl>
                                          </p:spTgt>
                                        </p:tgtEl>
                                        <p:attrNameLst>
                                          <p:attrName>style.visibility</p:attrName>
                                        </p:attrNameLst>
                                      </p:cBhvr>
                                      <p:to>
                                        <p:strVal val="visible"/>
                                      </p:to>
                                    </p:set>
                                    <p:animEffect transition="in" filter="wheel(4)">
                                      <p:cBhvr>
                                        <p:cTn id="27" dur="2000"/>
                                        <p:tgtEl>
                                          <p:spTgt spid="11">
                                            <p:graphicEl>
                                              <a:dgm id="{6ACF0393-EB3F-4C79-8A5A-4776EA9DF93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1">
                                            <p:graphicEl>
                                              <a:dgm id="{62D9DEF4-0139-46E7-AAF4-536BFC4A846A}"/>
                                            </p:graphicEl>
                                          </p:spTgt>
                                        </p:tgtEl>
                                        <p:attrNameLst>
                                          <p:attrName>style.visibility</p:attrName>
                                        </p:attrNameLst>
                                      </p:cBhvr>
                                      <p:to>
                                        <p:strVal val="visible"/>
                                      </p:to>
                                    </p:set>
                                    <p:animEffect transition="in" filter="wheel(4)">
                                      <p:cBhvr>
                                        <p:cTn id="32" dur="2000"/>
                                        <p:tgtEl>
                                          <p:spTgt spid="11">
                                            <p:graphicEl>
                                              <a:dgm id="{62D9DEF4-0139-46E7-AAF4-536BFC4A846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11">
                                            <p:graphicEl>
                                              <a:dgm id="{AA4DC904-07A2-4918-97E7-72C73522DDFB}"/>
                                            </p:graphicEl>
                                          </p:spTgt>
                                        </p:tgtEl>
                                        <p:attrNameLst>
                                          <p:attrName>style.visibility</p:attrName>
                                        </p:attrNameLst>
                                      </p:cBhvr>
                                      <p:to>
                                        <p:strVal val="visible"/>
                                      </p:to>
                                    </p:set>
                                    <p:animEffect transition="in" filter="wheel(4)">
                                      <p:cBhvr>
                                        <p:cTn id="37" dur="2000"/>
                                        <p:tgtEl>
                                          <p:spTgt spid="11">
                                            <p:graphicEl>
                                              <a:dgm id="{AA4DC904-07A2-4918-97E7-72C73522DDF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11">
                                            <p:graphicEl>
                                              <a:dgm id="{E84D723B-34BF-4C0E-A98E-D5ACB4D2D492}"/>
                                            </p:graphicEl>
                                          </p:spTgt>
                                        </p:tgtEl>
                                        <p:attrNameLst>
                                          <p:attrName>style.visibility</p:attrName>
                                        </p:attrNameLst>
                                      </p:cBhvr>
                                      <p:to>
                                        <p:strVal val="visible"/>
                                      </p:to>
                                    </p:set>
                                    <p:animEffect transition="in" filter="wheel(4)">
                                      <p:cBhvr>
                                        <p:cTn id="42" dur="2000"/>
                                        <p:tgtEl>
                                          <p:spTgt spid="11">
                                            <p:graphicEl>
                                              <a:dgm id="{E84D723B-34BF-4C0E-A98E-D5ACB4D2D49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ndir un rectangle avec un coin diagonal 4"/>
          <p:cNvSpPr/>
          <p:nvPr/>
        </p:nvSpPr>
        <p:spPr>
          <a:xfrm>
            <a:off x="4721368" y="857232"/>
            <a:ext cx="6911868" cy="5452088"/>
          </a:xfrm>
          <a:prstGeom prst="round2DiagRect">
            <a:avLst>
              <a:gd name="adj1" fmla="val 16667"/>
              <a:gd name="adj2" fmla="val 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rtlCol="0" anchor="ctr"/>
          <a:lstStyle/>
          <a:p>
            <a:pPr indent="441325" algn="just" rtl="1"/>
            <a:r>
              <a:rPr lang="ar-SA" sz="3600" dirty="0" smtClean="0">
                <a:latin typeface="Simplified Arabic" pitchFamily="18" charset="-78"/>
                <a:cs typeface="Simplified Arabic" pitchFamily="18" charset="-78"/>
              </a:rPr>
              <a:t>تعتبر هذه أهم النقاط التي ربطت وفصلت في نفس الوقت بين هذين التخصصين، رغم هذا فإن علم اجتماع التربية حدد مجالا معرفيا وطريقا منهجيا خاص </a:t>
            </a:r>
            <a:r>
              <a:rPr lang="ar-SA" sz="3600" dirty="0" err="1" smtClean="0">
                <a:latin typeface="Simplified Arabic" pitchFamily="18" charset="-78"/>
                <a:cs typeface="Simplified Arabic" pitchFamily="18" charset="-78"/>
              </a:rPr>
              <a:t>به</a:t>
            </a:r>
            <a:r>
              <a:rPr lang="ar-SA" sz="3600" dirty="0" smtClean="0">
                <a:latin typeface="Simplified Arabic" pitchFamily="18" charset="-78"/>
                <a:cs typeface="Simplified Arabic" pitchFamily="18" charset="-78"/>
              </a:rPr>
              <a:t> بمجموعة خصائص معرفية امتاز </a:t>
            </a:r>
            <a:r>
              <a:rPr lang="ar-SA" sz="3600" dirty="0" err="1" smtClean="0">
                <a:latin typeface="Simplified Arabic" pitchFamily="18" charset="-78"/>
                <a:cs typeface="Simplified Arabic" pitchFamily="18" charset="-78"/>
              </a:rPr>
              <a:t>بها</a:t>
            </a:r>
            <a:r>
              <a:rPr lang="ar-SA" sz="3600" dirty="0" smtClean="0">
                <a:latin typeface="Simplified Arabic" pitchFamily="18" charset="-78"/>
                <a:cs typeface="Simplified Arabic" pitchFamily="18" charset="-78"/>
              </a:rPr>
              <a:t> علم اجتماع التربية وحددت </a:t>
            </a:r>
            <a:r>
              <a:rPr lang="ar-SA" sz="3600" dirty="0" err="1" smtClean="0">
                <a:latin typeface="Simplified Arabic" pitchFamily="18" charset="-78"/>
                <a:cs typeface="Simplified Arabic" pitchFamily="18" charset="-78"/>
              </a:rPr>
              <a:t>الفروقات</a:t>
            </a:r>
            <a:r>
              <a:rPr lang="ar-SA" sz="3600" dirty="0" smtClean="0">
                <a:latin typeface="Simplified Arabic" pitchFamily="18" charset="-78"/>
                <a:cs typeface="Simplified Arabic" pitchFamily="18" charset="-78"/>
              </a:rPr>
              <a:t> بينه وبين علم اجتماع العام وحتى علم اجتماع التربوي أهمها:</a:t>
            </a:r>
            <a:endParaRPr lang="fr-FR" sz="3600" dirty="0">
              <a:latin typeface="Simplified Arabic" pitchFamily="18" charset="-78"/>
              <a:cs typeface="Simplified Arabic" pitchFamily="18" charset="-78"/>
            </a:endParaRPr>
          </a:p>
        </p:txBody>
      </p:sp>
      <p:sp>
        <p:nvSpPr>
          <p:cNvPr id="7" name="Organigramme : Connecteur 6"/>
          <p:cNvSpPr/>
          <p:nvPr/>
        </p:nvSpPr>
        <p:spPr>
          <a:xfrm>
            <a:off x="11310180" y="714356"/>
            <a:ext cx="509855" cy="481653"/>
          </a:xfrm>
          <a:prstGeom prst="flowChartConnector">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pic>
        <p:nvPicPr>
          <p:cNvPr id="8" name="Image 7" descr="natrue_walk.jpg"/>
          <p:cNvPicPr>
            <a:picLocks noChangeAspect="1"/>
          </p:cNvPicPr>
          <p:nvPr/>
        </p:nvPicPr>
        <p:blipFill>
          <a:blip r:embed="rId2"/>
          <a:stretch>
            <a:fillRect/>
          </a:stretch>
        </p:blipFill>
        <p:spPr>
          <a:xfrm>
            <a:off x="239319" y="714356"/>
            <a:ext cx="3855624" cy="5429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Tm="6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2000"/>
                                        <p:tgtEl>
                                          <p:spTgt spid="5"/>
                                        </p:tgtEl>
                                      </p:cBhvr>
                                    </p:animEffect>
                                  </p:childTnLst>
                                </p:cTn>
                              </p:par>
                              <p:par>
                                <p:cTn id="12" presetID="9"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3309</TotalTime>
  <Words>2400</Words>
  <Application>Microsoft Office PowerPoint</Application>
  <PresentationFormat>Personnalisé</PresentationFormat>
  <Paragraphs>109</Paragraphs>
  <Slides>34</Slides>
  <Notes>0</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Rotonde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creator>Unknown Creator</dc:creator>
  <cp:lastModifiedBy>Raed-inf</cp:lastModifiedBy>
  <cp:revision>375</cp:revision>
  <dcterms:created xsi:type="dcterms:W3CDTF">2019-10-06T17:17:35Z</dcterms:created>
  <dcterms:modified xsi:type="dcterms:W3CDTF">2022-09-07T18:47:39Z</dcterms:modified>
</cp:coreProperties>
</file>