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  <p:sldId id="268" r:id="rId13"/>
    <p:sldId id="266" r:id="rId14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ABFCF23-3B69-468F-B69F-88F6DE6A72F2}" styleName="Style moyen 1 - Accentuation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5A111915-BE36-4E01-A7E5-04B1672EAD32}" styleName="Style léger 2 - Accentuation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123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367AC-0820-45A6-9AB6-988D80DE7B24}" type="datetimeFigureOut">
              <a:rPr lang="fr-FR" smtClean="0"/>
              <a:pPr/>
              <a:t>21/03/2020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57401-0B81-4059-8F09-85CCAD92056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367AC-0820-45A6-9AB6-988D80DE7B24}" type="datetimeFigureOut">
              <a:rPr lang="fr-FR" smtClean="0"/>
              <a:pPr/>
              <a:t>21/03/2020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57401-0B81-4059-8F09-85CCAD92056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367AC-0820-45A6-9AB6-988D80DE7B24}" type="datetimeFigureOut">
              <a:rPr lang="fr-FR" smtClean="0"/>
              <a:pPr/>
              <a:t>21/03/2020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57401-0B81-4059-8F09-85CCAD92056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367AC-0820-45A6-9AB6-988D80DE7B24}" type="datetimeFigureOut">
              <a:rPr lang="fr-FR" smtClean="0"/>
              <a:pPr/>
              <a:t>21/03/2020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57401-0B81-4059-8F09-85CCAD92056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367AC-0820-45A6-9AB6-988D80DE7B24}" type="datetimeFigureOut">
              <a:rPr lang="fr-FR" smtClean="0"/>
              <a:pPr/>
              <a:t>21/03/2020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57401-0B81-4059-8F09-85CCAD92056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367AC-0820-45A6-9AB6-988D80DE7B24}" type="datetimeFigureOut">
              <a:rPr lang="fr-FR" smtClean="0"/>
              <a:pPr/>
              <a:t>21/03/2020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57401-0B81-4059-8F09-85CCAD92056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367AC-0820-45A6-9AB6-988D80DE7B24}" type="datetimeFigureOut">
              <a:rPr lang="fr-FR" smtClean="0"/>
              <a:pPr/>
              <a:t>21/03/2020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57401-0B81-4059-8F09-85CCAD92056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367AC-0820-45A6-9AB6-988D80DE7B24}" type="datetimeFigureOut">
              <a:rPr lang="fr-FR" smtClean="0"/>
              <a:pPr/>
              <a:t>21/03/2020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57401-0B81-4059-8F09-85CCAD92056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367AC-0820-45A6-9AB6-988D80DE7B24}" type="datetimeFigureOut">
              <a:rPr lang="fr-FR" smtClean="0"/>
              <a:pPr/>
              <a:t>21/03/2020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57401-0B81-4059-8F09-85CCAD92056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367AC-0820-45A6-9AB6-988D80DE7B24}" type="datetimeFigureOut">
              <a:rPr lang="fr-FR" smtClean="0"/>
              <a:pPr/>
              <a:t>21/03/2020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57401-0B81-4059-8F09-85CCAD92056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367AC-0820-45A6-9AB6-988D80DE7B24}" type="datetimeFigureOut">
              <a:rPr lang="fr-FR" smtClean="0"/>
              <a:pPr/>
              <a:t>21/03/2020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57401-0B81-4059-8F09-85CCAD92056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B367AC-0820-45A6-9AB6-988D80DE7B24}" type="datetimeFigureOut">
              <a:rPr lang="fr-FR" smtClean="0"/>
              <a:pPr/>
              <a:t>21/03/2020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957401-0B81-4059-8F09-85CCAD92056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OSTEFA\Desktop\My%20courses\academic%20writing\essay%20writing\Argument%20essay\Argumentative_Essay.pdf" TargetMode="Externa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oleObject" Target="file:///C:\Users\MOSTEFA\Desktop\My%20courses\academic%20writing\essay%20writing\Argument%20essay\Sample%20Short%20Argumentative%20Essay.pdf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OSTEFA\Desktop\My%20courses\academic%20writing\essay%20writing\Argument%20essay\200%20Prompts%20Argumentative%20Writing.pdf" TargetMode="Externa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accent2"/>
                </a:solidFill>
              </a:rPr>
              <a:t>Unit 3</a:t>
            </a:r>
            <a:endParaRPr lang="fr-FR" b="1" dirty="0">
              <a:solidFill>
                <a:schemeClr val="accent2"/>
              </a:solidFill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tx2"/>
                </a:solidFill>
              </a:rPr>
              <a:t>Argumentative essay </a:t>
            </a:r>
            <a:endParaRPr lang="fr-FR" b="1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28596" y="428604"/>
            <a:ext cx="8229600" cy="4525963"/>
          </a:xfrm>
        </p:spPr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(x) </a:t>
            </a:r>
            <a:r>
              <a:rPr lang="en-US" dirty="0" smtClean="0"/>
              <a:t>I feel that school tests for young learners are not beneficial. (feeling) </a:t>
            </a:r>
          </a:p>
          <a:p>
            <a:r>
              <a:rPr lang="en-US" b="1" dirty="0" smtClean="0">
                <a:solidFill>
                  <a:srgbClr val="92D050"/>
                </a:solidFill>
              </a:rPr>
              <a:t>(√) </a:t>
            </a:r>
            <a:r>
              <a:rPr lang="en-US" dirty="0" smtClean="0"/>
              <a:t>Young learners are not supposed to be tested </a:t>
            </a:r>
            <a:endParaRPr lang="fr-F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4000" b="1" dirty="0" smtClean="0">
                <a:solidFill>
                  <a:schemeClr val="accent2"/>
                </a:solidFill>
              </a:rPr>
              <a:t>Patterns of organization</a:t>
            </a:r>
            <a:endParaRPr lang="fr-FR" sz="4000" b="1" dirty="0">
              <a:solidFill>
                <a:schemeClr val="accent2"/>
              </a:solidFill>
            </a:endParaRPr>
          </a:p>
        </p:txBody>
      </p:sp>
      <p:pic>
        <p:nvPicPr>
          <p:cNvPr id="3075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57158" y="1357298"/>
            <a:ext cx="8358246" cy="50720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00034" y="285728"/>
            <a:ext cx="8143932" cy="61436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4000" b="1" dirty="0" smtClean="0">
                <a:solidFill>
                  <a:schemeClr val="accent2"/>
                </a:solidFill>
              </a:rPr>
              <a:t>Further practice: worksheets</a:t>
            </a:r>
            <a:endParaRPr lang="fr-FR" sz="4000" b="1" dirty="0">
              <a:solidFill>
                <a:schemeClr val="accent2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en-US" b="1" dirty="0" smtClean="0">
                <a:solidFill>
                  <a:schemeClr val="accent1"/>
                </a:solidFill>
              </a:rPr>
              <a:t>taking and supporting a position</a:t>
            </a:r>
          </a:p>
          <a:p>
            <a:pPr marL="514350" indent="-514350">
              <a:buNone/>
            </a:pPr>
            <a:endParaRPr lang="en-US" b="1" dirty="0" smtClean="0">
              <a:solidFill>
                <a:schemeClr val="accent2"/>
              </a:solidFill>
            </a:endParaRPr>
          </a:p>
          <a:p>
            <a:pPr marL="514350" indent="-514350">
              <a:buAutoNum type="arabicPeriod"/>
            </a:pPr>
            <a:endParaRPr lang="en-US" b="1" dirty="0" smtClean="0">
              <a:solidFill>
                <a:schemeClr val="accent2"/>
              </a:solidFill>
            </a:endParaRPr>
          </a:p>
          <a:p>
            <a:pPr marL="514350" indent="-514350">
              <a:buAutoNum type="arabicPeriod"/>
            </a:pPr>
            <a:endParaRPr lang="en-US" b="1" dirty="0" smtClean="0">
              <a:solidFill>
                <a:schemeClr val="accent2"/>
              </a:solidFill>
            </a:endParaRPr>
          </a:p>
          <a:p>
            <a:pPr marL="514350" indent="-514350">
              <a:buAutoNum type="arabicPeriod"/>
            </a:pPr>
            <a:r>
              <a:rPr lang="en-US" b="1" dirty="0" smtClean="0">
                <a:solidFill>
                  <a:schemeClr val="accent1"/>
                </a:solidFill>
              </a:rPr>
              <a:t>Sample essay </a:t>
            </a:r>
            <a:endParaRPr lang="fr-FR" b="1" dirty="0">
              <a:solidFill>
                <a:schemeClr val="accent1"/>
              </a:solidFill>
            </a:endParaRPr>
          </a:p>
        </p:txBody>
      </p:sp>
      <p:graphicFrame>
        <p:nvGraphicFramePr>
          <p:cNvPr id="4" name="Objet 3"/>
          <p:cNvGraphicFramePr>
            <a:graphicFrameLocks noChangeAspect="1"/>
          </p:cNvGraphicFramePr>
          <p:nvPr/>
        </p:nvGraphicFramePr>
        <p:xfrm>
          <a:off x="2857488" y="2214554"/>
          <a:ext cx="1985970" cy="1643074"/>
        </p:xfrm>
        <a:graphic>
          <a:graphicData uri="http://schemas.openxmlformats.org/presentationml/2006/ole">
            <p:oleObj spid="_x0000_s5122" name="Acrobat Document" showAsIcon="1" r:id="rId3" imgW="914400" imgH="771480" progId="AcroExch.Document.11">
              <p:link updateAutomatic="1"/>
            </p:oleObj>
          </a:graphicData>
        </a:graphic>
      </p:graphicFrame>
      <p:graphicFrame>
        <p:nvGraphicFramePr>
          <p:cNvPr id="5" name="Objet 4"/>
          <p:cNvGraphicFramePr>
            <a:graphicFrameLocks noChangeAspect="1"/>
          </p:cNvGraphicFramePr>
          <p:nvPr/>
        </p:nvGraphicFramePr>
        <p:xfrm>
          <a:off x="2714612" y="4643446"/>
          <a:ext cx="1714512" cy="1785950"/>
        </p:xfrm>
        <a:graphic>
          <a:graphicData uri="http://schemas.openxmlformats.org/presentationml/2006/ole">
            <p:oleObj spid="_x0000_s5123" name="Acrobat Document" showAsIcon="1" r:id="rId4" imgW="914400" imgH="771480" progId="AcroExch.Document.11">
              <p:link updateAutomatic="1"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4000" b="1" dirty="0" smtClean="0">
                <a:solidFill>
                  <a:schemeClr val="accent2"/>
                </a:solidFill>
              </a:rPr>
              <a:t>Objectives </a:t>
            </a:r>
            <a:endParaRPr lang="fr-FR" sz="4000" b="1" dirty="0">
              <a:solidFill>
                <a:schemeClr val="accent2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dirty="0" smtClean="0"/>
              <a:t>By the end of this unit, students will be able to: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/>
              <a:t>Distinguish between fact and opinion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/>
              <a:t>State their opinions on a controversial topic to convince others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/>
              <a:t>Support their opinions with strong arguments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/>
              <a:t>Argue against the opposite argument, i.e. refute the counterargument  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/>
              <a:t>Develop a balanced essay which includes arguments and counterarguments</a:t>
            </a:r>
          </a:p>
          <a:p>
            <a:pPr>
              <a:buNone/>
            </a:pPr>
            <a:endParaRPr lang="fr-F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4000" b="1" dirty="0" smtClean="0">
                <a:solidFill>
                  <a:schemeClr val="accent2"/>
                </a:solidFill>
              </a:rPr>
              <a:t>Structure </a:t>
            </a:r>
            <a:endParaRPr lang="fr-FR" sz="4000" b="1" dirty="0">
              <a:solidFill>
                <a:schemeClr val="accent2"/>
              </a:solidFill>
            </a:endParaRP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642910" y="1214422"/>
            <a:ext cx="8143932" cy="53578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4000" b="1" dirty="0" smtClean="0">
                <a:solidFill>
                  <a:schemeClr val="accent2"/>
                </a:solidFill>
              </a:rPr>
              <a:t>Choosing the topic </a:t>
            </a:r>
            <a:endParaRPr lang="fr-FR" sz="4000" b="1" dirty="0">
              <a:solidFill>
                <a:schemeClr val="accent2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topic must be arguable and controversial (there is no absolute agreement)</a:t>
            </a:r>
          </a:p>
          <a:p>
            <a:r>
              <a:rPr lang="en-US" dirty="0" smtClean="0"/>
              <a:t>The topic should have both sides (pros and cons)</a:t>
            </a:r>
          </a:p>
          <a:p>
            <a:r>
              <a:rPr lang="en-US" dirty="0" smtClean="0"/>
              <a:t>You need to be knowledgeable about the topic and you give your opinion with arguments to support your tendency (with or against) </a:t>
            </a:r>
            <a:endParaRPr lang="fr-F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4000" b="1" dirty="0" smtClean="0">
                <a:solidFill>
                  <a:schemeClr val="accent2"/>
                </a:solidFill>
              </a:rPr>
              <a:t>Examples of argumentative topics</a:t>
            </a:r>
            <a:endParaRPr lang="fr-FR" sz="4000" b="1" dirty="0">
              <a:solidFill>
                <a:schemeClr val="accent2"/>
              </a:solidFill>
            </a:endParaRPr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428596" y="1214422"/>
          <a:ext cx="8229600" cy="5182354"/>
        </p:xfrm>
        <a:graphic>
          <a:graphicData uri="http://schemas.openxmlformats.org/drawingml/2006/table">
            <a:tbl>
              <a:tblPr firstRow="1" bandRow="1">
                <a:tableStyleId>{5A111915-BE36-4E01-A7E5-04B1672EAD32}</a:tableStyleId>
              </a:tblPr>
              <a:tblGrid>
                <a:gridCol w="8229600"/>
              </a:tblGrid>
              <a:tr h="976114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Topics </a:t>
                      </a:r>
                      <a:endParaRPr lang="fr-FR" sz="3200" dirty="0"/>
                    </a:p>
                  </a:txBody>
                  <a:tcPr/>
                </a:tc>
              </a:tr>
              <a:tr h="3853082">
                <a:tc>
                  <a:txBody>
                    <a:bodyPr/>
                    <a:lstStyle/>
                    <a:p>
                      <a:pPr>
                        <a:buFont typeface="Courier New" pitchFamily="49" charset="0"/>
                        <a:buChar char="o"/>
                      </a:pPr>
                      <a:r>
                        <a:rPr lang="en-US" sz="2800" dirty="0" smtClean="0"/>
                        <a:t>     Banning cell phones in classes</a:t>
                      </a:r>
                    </a:p>
                    <a:p>
                      <a:pPr>
                        <a:buFont typeface="Courier New" pitchFamily="49" charset="0"/>
                        <a:buChar char="o"/>
                      </a:pPr>
                      <a:r>
                        <a:rPr lang="en-US" sz="2800" dirty="0" smtClean="0"/>
                        <a:t>     Using animals for medical research</a:t>
                      </a:r>
                    </a:p>
                    <a:p>
                      <a:pPr>
                        <a:buFont typeface="Courier New" pitchFamily="49" charset="0"/>
                        <a:buChar char="o"/>
                      </a:pPr>
                      <a:r>
                        <a:rPr lang="en-US" sz="2800" dirty="0" smtClean="0"/>
                        <a:t>     Banning smoking in public places</a:t>
                      </a:r>
                    </a:p>
                    <a:p>
                      <a:pPr>
                        <a:buFont typeface="Courier New" pitchFamily="49" charset="0"/>
                        <a:buChar char="o"/>
                      </a:pPr>
                      <a:r>
                        <a:rPr lang="en-US" sz="2800" dirty="0" smtClean="0"/>
                        <a:t>     Requiring</a:t>
                      </a:r>
                      <a:r>
                        <a:rPr lang="en-US" sz="2800" baseline="0" dirty="0" smtClean="0"/>
                        <a:t> certain scoring to enroll in  programs</a:t>
                      </a:r>
                    </a:p>
                    <a:p>
                      <a:pPr>
                        <a:buFont typeface="Courier New" pitchFamily="49" charset="0"/>
                        <a:buChar char="o"/>
                      </a:pPr>
                      <a:r>
                        <a:rPr lang="en-US" sz="2800" baseline="0" dirty="0" smtClean="0"/>
                        <a:t>     Leaving school for job hunting</a:t>
                      </a:r>
                    </a:p>
                    <a:p>
                      <a:pPr>
                        <a:buFont typeface="Courier New" pitchFamily="49" charset="0"/>
                        <a:buChar char="o"/>
                      </a:pPr>
                      <a:r>
                        <a:rPr lang="en-US" sz="2800" baseline="0" dirty="0" smtClean="0"/>
                        <a:t>     Measuring success  with grades</a:t>
                      </a:r>
                    </a:p>
                    <a:p>
                      <a:pPr>
                        <a:buFont typeface="Courier New" pitchFamily="49" charset="0"/>
                        <a:buChar char="o"/>
                      </a:pPr>
                      <a:r>
                        <a:rPr lang="en-US" sz="2800" baseline="0" dirty="0" smtClean="0"/>
                        <a:t>     Privileging elders and women in public </a:t>
                      </a:r>
                      <a:r>
                        <a:rPr lang="en-US" sz="2800" baseline="0" dirty="0" smtClean="0"/>
                        <a:t>transportation</a:t>
                      </a:r>
                    </a:p>
                    <a:p>
                      <a:pPr>
                        <a:buFont typeface="Wingdings" pitchFamily="2" charset="2"/>
                        <a:buChar char="Ø"/>
                      </a:pPr>
                      <a:r>
                        <a:rPr lang="en-US" sz="2800" baseline="0" dirty="0" smtClean="0"/>
                        <a:t>  More prompts can be found here. </a:t>
                      </a:r>
                      <a:endParaRPr lang="en-US" sz="2800" baseline="0" dirty="0" smtClean="0"/>
                    </a:p>
                    <a:p>
                      <a:r>
                        <a:rPr lang="en-US" baseline="0" dirty="0" smtClean="0"/>
                        <a:t> </a:t>
                      </a:r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Objet 4"/>
          <p:cNvGraphicFramePr>
            <a:graphicFrameLocks noChangeAspect="1"/>
          </p:cNvGraphicFramePr>
          <p:nvPr/>
        </p:nvGraphicFramePr>
        <p:xfrm>
          <a:off x="6643702" y="5072074"/>
          <a:ext cx="1500198" cy="1485905"/>
        </p:xfrm>
        <a:graphic>
          <a:graphicData uri="http://schemas.openxmlformats.org/presentationml/2006/ole">
            <p:oleObj spid="_x0000_s1026" name="Acrobat Document" showAsIcon="1" r:id="rId3" imgW="914400" imgH="771480" progId="AcroExch.Document.11">
              <p:link updateAutomatic="1"/>
            </p:oleObj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4000" b="1" dirty="0" smtClean="0">
                <a:solidFill>
                  <a:schemeClr val="accent2"/>
                </a:solidFill>
              </a:rPr>
              <a:t>Practice </a:t>
            </a:r>
            <a:endParaRPr lang="fr-FR" sz="4000" b="1" dirty="0">
              <a:solidFill>
                <a:schemeClr val="accent2"/>
              </a:solidFill>
            </a:endParaRPr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68632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q"/>
            </a:pPr>
            <a:r>
              <a:rPr lang="en-US" dirty="0" smtClean="0"/>
              <a:t> Put a check mark next to the topics that could be suitable for an argumentative essay.</a:t>
            </a:r>
          </a:p>
          <a:p>
            <a:pPr>
              <a:buFont typeface="Courier New" pitchFamily="49" charset="0"/>
              <a:buChar char="o"/>
            </a:pPr>
            <a:r>
              <a:rPr lang="en-US" dirty="0" smtClean="0"/>
              <a:t>------- How to become a yoga master</a:t>
            </a:r>
          </a:p>
          <a:p>
            <a:pPr>
              <a:buFont typeface="Courier New" pitchFamily="49" charset="0"/>
              <a:buChar char="o"/>
            </a:pPr>
            <a:r>
              <a:rPr lang="en-US" dirty="0" smtClean="0"/>
              <a:t>------- Legalizing taking drugs in cafés</a:t>
            </a:r>
          </a:p>
          <a:p>
            <a:pPr>
              <a:buFont typeface="Courier New" pitchFamily="49" charset="0"/>
              <a:buChar char="o"/>
            </a:pPr>
            <a:r>
              <a:rPr lang="en-US" dirty="0" smtClean="0"/>
              <a:t>------- Increasing salary for emergency doctors</a:t>
            </a:r>
          </a:p>
          <a:p>
            <a:pPr>
              <a:buFont typeface="Courier New" pitchFamily="49" charset="0"/>
              <a:buChar char="o"/>
            </a:pPr>
            <a:r>
              <a:rPr lang="en-US" dirty="0" smtClean="0"/>
              <a:t>------- The advantages of taking online courses</a:t>
            </a:r>
          </a:p>
          <a:p>
            <a:pPr>
              <a:buFont typeface="Courier New" pitchFamily="49" charset="0"/>
              <a:buChar char="o"/>
            </a:pPr>
            <a:r>
              <a:rPr lang="en-US" dirty="0" smtClean="0"/>
              <a:t>------- The effects of school bullying</a:t>
            </a:r>
          </a:p>
          <a:p>
            <a:pPr>
              <a:buFont typeface="Courier New" pitchFamily="49" charset="0"/>
              <a:buChar char="o"/>
            </a:pPr>
            <a:r>
              <a:rPr lang="en-US" dirty="0" smtClean="0"/>
              <a:t>------- Requiring school uniforms in colleges</a:t>
            </a:r>
            <a:endParaRPr lang="en-US" dirty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fr-F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4000" b="1" dirty="0" smtClean="0">
                <a:solidFill>
                  <a:schemeClr val="accent2"/>
                </a:solidFill>
              </a:rPr>
              <a:t>Thesis statement</a:t>
            </a:r>
            <a:endParaRPr lang="fr-FR" sz="4000" b="1" dirty="0">
              <a:solidFill>
                <a:schemeClr val="accent2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State where you stand on the issue and why</a:t>
            </a:r>
          </a:p>
          <a:p>
            <a:r>
              <a:rPr lang="en-US" dirty="0" smtClean="0"/>
              <a:t>State which side of the argument you are taking and why</a:t>
            </a:r>
          </a:p>
          <a:p>
            <a:r>
              <a:rPr lang="en-US" dirty="0" smtClean="0"/>
              <a:t>Do not give information, show a strong position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b="1" dirty="0" smtClean="0">
                <a:solidFill>
                  <a:schemeClr val="tx2"/>
                </a:solidFill>
              </a:rPr>
              <a:t>Example:</a:t>
            </a:r>
            <a:r>
              <a:rPr lang="en-US" dirty="0" smtClean="0"/>
              <a:t> the government must take more strict procedures to ban smoking in public places </a:t>
            </a:r>
            <a:endParaRPr lang="fr-F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28596" y="642918"/>
            <a:ext cx="8429684" cy="5857916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b="1" dirty="0" smtClean="0">
                <a:solidFill>
                  <a:schemeClr val="accent1"/>
                </a:solidFill>
              </a:rPr>
              <a:t>1. strong thesis must be specific.</a:t>
            </a:r>
          </a:p>
          <a:p>
            <a:pPr>
              <a:buFont typeface="Courier New" pitchFamily="49" charset="0"/>
              <a:buChar char="o"/>
            </a:pPr>
            <a:r>
              <a:rPr lang="en-US" dirty="0" smtClean="0"/>
              <a:t>Plagiarism in writing is unethical. </a:t>
            </a:r>
            <a:r>
              <a:rPr lang="en-US" dirty="0" smtClean="0">
                <a:solidFill>
                  <a:srgbClr val="FF0000"/>
                </a:solidFill>
              </a:rPr>
              <a:t>(General)</a:t>
            </a:r>
          </a:p>
          <a:p>
            <a:pPr>
              <a:buFont typeface="Courier New" pitchFamily="49" charset="0"/>
              <a:buChar char="o"/>
            </a:pPr>
            <a:r>
              <a:rPr lang="en-US" dirty="0" smtClean="0"/>
              <a:t>Plagiarism in writing graduation dissertations must be regarded unethical and therefore any act of plagiarism should be sanctioned. </a:t>
            </a:r>
            <a:r>
              <a:rPr lang="en-US" dirty="0" smtClean="0">
                <a:solidFill>
                  <a:srgbClr val="00B050"/>
                </a:solidFill>
              </a:rPr>
              <a:t>(specific)</a:t>
            </a:r>
          </a:p>
          <a:p>
            <a:pPr>
              <a:buNone/>
            </a:pPr>
            <a:r>
              <a:rPr lang="en-US" b="1" dirty="0" smtClean="0">
                <a:solidFill>
                  <a:schemeClr val="accent1"/>
                </a:solidFill>
              </a:rPr>
              <a:t>2. Strong thesis must contain </a:t>
            </a:r>
            <a:r>
              <a:rPr lang="en-US" b="1" dirty="0" smtClean="0">
                <a:solidFill>
                  <a:schemeClr val="accent1"/>
                </a:solidFill>
              </a:rPr>
              <a:t>a strong argument (stand)</a:t>
            </a:r>
          </a:p>
          <a:p>
            <a:pPr>
              <a:buFont typeface="Courier New" pitchFamily="49" charset="0"/>
              <a:buChar char="o"/>
            </a:pPr>
            <a:r>
              <a:rPr lang="en-US" dirty="0" smtClean="0"/>
              <a:t>As adults under 30, We should decide whether to have a bicycle or a car </a:t>
            </a:r>
            <a:r>
              <a:rPr lang="en-US" dirty="0" smtClean="0">
                <a:solidFill>
                  <a:srgbClr val="FF0000"/>
                </a:solidFill>
              </a:rPr>
              <a:t>(no clear stand)</a:t>
            </a:r>
          </a:p>
          <a:p>
            <a:pPr>
              <a:buFont typeface="Courier New" pitchFamily="49" charset="0"/>
              <a:buChar char="o"/>
            </a:pPr>
            <a:r>
              <a:rPr lang="en-US" dirty="0" smtClean="0"/>
              <a:t>For a healthier life, any body under 30 needs to have a bicycle instead of a car. </a:t>
            </a:r>
            <a:r>
              <a:rPr lang="en-US" dirty="0" smtClean="0">
                <a:solidFill>
                  <a:srgbClr val="00B050"/>
                </a:solidFill>
              </a:rPr>
              <a:t>(strong </a:t>
            </a:r>
            <a:r>
              <a:rPr lang="en-US" dirty="0" smtClean="0">
                <a:solidFill>
                  <a:srgbClr val="00B050"/>
                </a:solidFill>
              </a:rPr>
              <a:t>stand)</a:t>
            </a:r>
            <a:endParaRPr lang="en-US" b="1" dirty="0" smtClean="0">
              <a:solidFill>
                <a:schemeClr val="accent1"/>
              </a:solidFill>
            </a:endParaRPr>
          </a:p>
          <a:p>
            <a:pPr>
              <a:buNone/>
            </a:pPr>
            <a:endParaRPr lang="fr-FR" b="1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158" y="642918"/>
            <a:ext cx="8229600" cy="5786478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b="1" dirty="0" smtClean="0">
                <a:solidFill>
                  <a:schemeClr val="accent1"/>
                </a:solidFill>
              </a:rPr>
              <a:t>3.</a:t>
            </a:r>
            <a:r>
              <a:rPr lang="en-US" dirty="0" smtClean="0">
                <a:solidFill>
                  <a:schemeClr val="accent1"/>
                </a:solidFill>
              </a:rPr>
              <a:t> </a:t>
            </a:r>
            <a:r>
              <a:rPr lang="en-US" b="1" dirty="0" smtClean="0">
                <a:solidFill>
                  <a:schemeClr val="accent1"/>
                </a:solidFill>
              </a:rPr>
              <a:t>questions, facts, feelings can not be arguable theses statements.</a:t>
            </a:r>
          </a:p>
          <a:p>
            <a:r>
              <a:rPr lang="en-US" b="1" dirty="0" smtClean="0">
                <a:solidFill>
                  <a:srgbClr val="FF0000"/>
                </a:solidFill>
              </a:rPr>
              <a:t>(x)</a:t>
            </a:r>
            <a:r>
              <a:rPr lang="en-US" dirty="0" smtClean="0"/>
              <a:t> which country is the best destination for a low-budget tourists? </a:t>
            </a:r>
            <a:r>
              <a:rPr lang="en-US" b="1" dirty="0" smtClean="0">
                <a:solidFill>
                  <a:schemeClr val="accent6"/>
                </a:solidFill>
              </a:rPr>
              <a:t>A question</a:t>
            </a:r>
          </a:p>
          <a:p>
            <a:r>
              <a:rPr lang="en-US" b="1" dirty="0" smtClean="0">
                <a:solidFill>
                  <a:srgbClr val="92D050"/>
                </a:solidFill>
              </a:rPr>
              <a:t>(√)</a:t>
            </a:r>
            <a:r>
              <a:rPr lang="en-US" dirty="0" smtClean="0"/>
              <a:t>Taiwan has become the first destination for low-budget tourists. </a:t>
            </a:r>
            <a:endParaRPr lang="en-US" b="1" dirty="0" smtClean="0">
              <a:solidFill>
                <a:srgbClr val="92D050"/>
              </a:solidFill>
            </a:endParaRPr>
          </a:p>
          <a:p>
            <a:r>
              <a:rPr lang="en-US" b="1" dirty="0" smtClean="0">
                <a:solidFill>
                  <a:srgbClr val="FF0000"/>
                </a:solidFill>
              </a:rPr>
              <a:t>(x</a:t>
            </a:r>
            <a:r>
              <a:rPr lang="en-US" b="1" dirty="0" smtClean="0">
                <a:solidFill>
                  <a:srgbClr val="FF0000"/>
                </a:solidFill>
              </a:rPr>
              <a:t>) </a:t>
            </a:r>
            <a:r>
              <a:rPr lang="en-US" dirty="0" smtClean="0"/>
              <a:t>Considering </a:t>
            </a:r>
            <a:r>
              <a:rPr lang="en-US" dirty="0" smtClean="0"/>
              <a:t>its geological position, Turkey has an important </a:t>
            </a:r>
            <a:r>
              <a:rPr lang="en-US" dirty="0" smtClean="0"/>
              <a:t>geopolitical role </a:t>
            </a:r>
            <a:r>
              <a:rPr lang="en-US" dirty="0" smtClean="0"/>
              <a:t>in the EU. </a:t>
            </a:r>
            <a:r>
              <a:rPr lang="en-US" dirty="0" smtClean="0"/>
              <a:t>(</a:t>
            </a:r>
            <a:r>
              <a:rPr lang="en-US" b="1" dirty="0" smtClean="0">
                <a:solidFill>
                  <a:schemeClr val="accent6"/>
                </a:solidFill>
              </a:rPr>
              <a:t>facts</a:t>
            </a:r>
            <a:r>
              <a:rPr lang="en-US" dirty="0" smtClean="0"/>
              <a:t> cannot be arguments</a:t>
            </a:r>
            <a:r>
              <a:rPr lang="en-US" dirty="0" smtClean="0"/>
              <a:t>)</a:t>
            </a:r>
          </a:p>
          <a:p>
            <a:r>
              <a:rPr lang="en-US" b="1" dirty="0" smtClean="0">
                <a:solidFill>
                  <a:srgbClr val="92D050"/>
                </a:solidFill>
              </a:rPr>
              <a:t>(√) </a:t>
            </a:r>
            <a:r>
              <a:rPr lang="en-US" dirty="0" smtClean="0"/>
              <a:t>Considering </a:t>
            </a:r>
            <a:r>
              <a:rPr lang="en-US" dirty="0" smtClean="0"/>
              <a:t>its geopolitical role, we can clearly say that the EU </a:t>
            </a:r>
            <a:r>
              <a:rPr lang="en-US" dirty="0" smtClean="0"/>
              <a:t>cannot </a:t>
            </a:r>
            <a:r>
              <a:rPr lang="fr-FR" dirty="0" err="1" smtClean="0"/>
              <a:t>be</a:t>
            </a:r>
            <a:r>
              <a:rPr lang="fr-FR" dirty="0" smtClean="0"/>
              <a:t> </a:t>
            </a:r>
            <a:r>
              <a:rPr lang="fr-FR" dirty="0" err="1" smtClean="0"/>
              <a:t>without</a:t>
            </a:r>
            <a:r>
              <a:rPr lang="fr-FR" dirty="0" smtClean="0"/>
              <a:t> </a:t>
            </a:r>
            <a:r>
              <a:rPr lang="fr-FR" dirty="0" err="1" smtClean="0"/>
              <a:t>Turkey</a:t>
            </a:r>
            <a:r>
              <a:rPr lang="fr-FR" dirty="0" smtClean="0"/>
              <a:t>.</a:t>
            </a:r>
            <a:endParaRPr lang="fr-FR" b="1" dirty="0">
              <a:solidFill>
                <a:srgbClr val="92D05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4507</TotalTime>
  <Words>499</Words>
  <Application>Microsoft Office PowerPoint</Application>
  <PresentationFormat>Affichage à l'écran (4:3)</PresentationFormat>
  <Paragraphs>61</Paragraphs>
  <Slides>13</Slides>
  <Notes>0</Notes>
  <HiddenSlides>0</HiddenSlides>
  <MMClips>0</MMClips>
  <ScaleCrop>false</ScaleCrop>
  <HeadingPairs>
    <vt:vector size="6" baseType="variant">
      <vt:variant>
        <vt:lpstr>Thème</vt:lpstr>
      </vt:variant>
      <vt:variant>
        <vt:i4>1</vt:i4>
      </vt:variant>
      <vt:variant>
        <vt:lpstr>Liaisons</vt:lpstr>
      </vt:variant>
      <vt:variant>
        <vt:i4>3</vt:i4>
      </vt:variant>
      <vt:variant>
        <vt:lpstr>Titres des diapositives</vt:lpstr>
      </vt:variant>
      <vt:variant>
        <vt:i4>13</vt:i4>
      </vt:variant>
    </vt:vector>
  </HeadingPairs>
  <TitlesOfParts>
    <vt:vector size="17" baseType="lpstr">
      <vt:lpstr>Thème Office</vt:lpstr>
      <vt:lpstr>C:\Users\MOSTEFA\Desktop\My courses\academic writing\essay writing\Argument essay\200 Prompts Argumentative Writing.pdf</vt:lpstr>
      <vt:lpstr>C:\Users\MOSTEFA\Desktop\My courses\academic writing\essay writing\Argument essay\Argumentative_Essay.pdf</vt:lpstr>
      <vt:lpstr>C:\Users\MOSTEFA\Desktop\My courses\academic writing\essay writing\Argument essay\Sample Short Argumentative Essay.pdf</vt:lpstr>
      <vt:lpstr>Unit 3</vt:lpstr>
      <vt:lpstr>Objectives </vt:lpstr>
      <vt:lpstr>Structure </vt:lpstr>
      <vt:lpstr>Choosing the topic </vt:lpstr>
      <vt:lpstr>Examples of argumentative topics</vt:lpstr>
      <vt:lpstr>Practice </vt:lpstr>
      <vt:lpstr>Thesis statement</vt:lpstr>
      <vt:lpstr>Diapositive 8</vt:lpstr>
      <vt:lpstr>Diapositive 9</vt:lpstr>
      <vt:lpstr>Diapositive 10</vt:lpstr>
      <vt:lpstr>Patterns of organization</vt:lpstr>
      <vt:lpstr>Diapositive 12</vt:lpstr>
      <vt:lpstr>Further practice: worksheets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3</dc:title>
  <dc:creator>MOSTEFA</dc:creator>
  <cp:lastModifiedBy>MOSTEFA</cp:lastModifiedBy>
  <cp:revision>28</cp:revision>
  <dcterms:created xsi:type="dcterms:W3CDTF">2020-03-17T22:57:15Z</dcterms:created>
  <dcterms:modified xsi:type="dcterms:W3CDTF">2020-03-21T17:39:20Z</dcterms:modified>
</cp:coreProperties>
</file>