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E7ABEFA5-6A6E-41D1-BBD6-1750F0249B6F}" type="datetimeFigureOut">
              <a:rPr lang="fr-FR" smtClean="0"/>
              <a:t>06/12/2021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0253EDBE-7D4B-4AD8-AF2D-B4DA1883B5D2}"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7ABEFA5-6A6E-41D1-BBD6-1750F0249B6F}" type="datetimeFigureOut">
              <a:rPr lang="fr-FR" smtClean="0"/>
              <a:t>06/12/2021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253EDBE-7D4B-4AD8-AF2D-B4DA1883B5D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7ABEFA5-6A6E-41D1-BBD6-1750F0249B6F}" type="datetimeFigureOut">
              <a:rPr lang="fr-FR" smtClean="0"/>
              <a:t>06/12/2021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253EDBE-7D4B-4AD8-AF2D-B4DA1883B5D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7ABEFA5-6A6E-41D1-BBD6-1750F0249B6F}" type="datetimeFigureOut">
              <a:rPr lang="fr-FR" smtClean="0"/>
              <a:t>06/12/2021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253EDBE-7D4B-4AD8-AF2D-B4DA1883B5D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E7ABEFA5-6A6E-41D1-BBD6-1750F0249B6F}" type="datetimeFigureOut">
              <a:rPr lang="fr-FR" smtClean="0"/>
              <a:t>06/12/2021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0253EDBE-7D4B-4AD8-AF2D-B4DA1883B5D2}"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7ABEFA5-6A6E-41D1-BBD6-1750F0249B6F}" type="datetimeFigureOut">
              <a:rPr lang="fr-FR" smtClean="0"/>
              <a:t>06/12/2021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253EDBE-7D4B-4AD8-AF2D-B4DA1883B5D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7ABEFA5-6A6E-41D1-BBD6-1750F0249B6F}" type="datetimeFigureOut">
              <a:rPr lang="fr-FR" smtClean="0"/>
              <a:t>06/12/2021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0253EDBE-7D4B-4AD8-AF2D-B4DA1883B5D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E7ABEFA5-6A6E-41D1-BBD6-1750F0249B6F}" type="datetimeFigureOut">
              <a:rPr lang="fr-FR" smtClean="0"/>
              <a:t>06/12/2021</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0253EDBE-7D4B-4AD8-AF2D-B4DA1883B5D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E7ABEFA5-6A6E-41D1-BBD6-1750F0249B6F}" type="datetimeFigureOut">
              <a:rPr lang="fr-FR" smtClean="0"/>
              <a:t>06/12/2021</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0253EDBE-7D4B-4AD8-AF2D-B4DA1883B5D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7ABEFA5-6A6E-41D1-BBD6-1750F0249B6F}" type="datetimeFigureOut">
              <a:rPr lang="fr-FR" smtClean="0"/>
              <a:t>06/12/2021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253EDBE-7D4B-4AD8-AF2D-B4DA1883B5D2}"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7ABEFA5-6A6E-41D1-BBD6-1750F0249B6F}" type="datetimeFigureOut">
              <a:rPr lang="fr-FR" smtClean="0"/>
              <a:t>06/12/2021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0253EDBE-7D4B-4AD8-AF2D-B4DA1883B5D2}" type="slidenum">
              <a:rPr lang="fr-FR" smtClean="0"/>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E7ABEFA5-6A6E-41D1-BBD6-1750F0249B6F}" type="datetimeFigureOut">
              <a:rPr lang="fr-FR" smtClean="0"/>
              <a:t>06/12/2021</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253EDBE-7D4B-4AD8-AF2D-B4DA1883B5D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571480"/>
            <a:ext cx="7772400" cy="1470025"/>
          </a:xfrm>
        </p:spPr>
        <p:txBody>
          <a:bodyPr/>
          <a:lstStyle/>
          <a:p>
            <a:r>
              <a:rPr lang="ar-DZ" dirty="0" smtClean="0"/>
              <a:t>جودة الحياة الوظيفية </a:t>
            </a:r>
            <a:endParaRPr lang="fr-FR" dirty="0"/>
          </a:p>
        </p:txBody>
      </p:sp>
      <p:sp>
        <p:nvSpPr>
          <p:cNvPr id="3" name="Sous-titre 2"/>
          <p:cNvSpPr>
            <a:spLocks noGrp="1"/>
          </p:cNvSpPr>
          <p:nvPr>
            <p:ph type="subTitle" idx="1"/>
          </p:nvPr>
        </p:nvSpPr>
        <p:spPr/>
        <p:txBody>
          <a:bodyPr>
            <a:normAutofit lnSpcReduction="10000"/>
          </a:bodyPr>
          <a:lstStyle/>
          <a:p>
            <a:r>
              <a:rPr lang="ar-DZ" dirty="0" smtClean="0"/>
              <a:t>من إعداد : </a:t>
            </a:r>
          </a:p>
          <a:p>
            <a:r>
              <a:rPr lang="ar-DZ" dirty="0" smtClean="0"/>
              <a:t>بن يسري هاجر </a:t>
            </a:r>
          </a:p>
          <a:p>
            <a:r>
              <a:rPr lang="ar-DZ" dirty="0" smtClean="0"/>
              <a:t>بو شارب شمس الضحى </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00034" y="571480"/>
            <a:ext cx="8183562" cy="5786478"/>
          </a:xfrm>
        </p:spPr>
        <p:txBody>
          <a:bodyPr/>
          <a:lstStyle/>
          <a:p>
            <a:pPr lvl="0" algn="r" rtl="1">
              <a:buNone/>
            </a:pPr>
            <a:r>
              <a:rPr lang="ar-DZ" sz="1500" b="1" i="1" u="sng" dirty="0" smtClean="0">
                <a:effectLst>
                  <a:outerShdw blurRad="38100" dist="38100" dir="2700000" algn="tl">
                    <a:srgbClr val="000000">
                      <a:alpha val="43137"/>
                    </a:srgbClr>
                  </a:outerShdw>
                </a:effectLst>
              </a:rPr>
              <a:t>  </a:t>
            </a:r>
            <a:r>
              <a:rPr lang="ar-SA" sz="1500" b="1" i="1" u="sng" dirty="0" smtClean="0">
                <a:effectLst>
                  <a:outerShdw blurRad="38100" dist="38100" dir="2700000" algn="tl">
                    <a:srgbClr val="000000">
                      <a:alpha val="43137"/>
                    </a:srgbClr>
                  </a:outerShdw>
                </a:effectLst>
              </a:rPr>
              <a:t>المبحث </a:t>
            </a:r>
            <a:r>
              <a:rPr lang="ar-SA" sz="1500" b="1" i="1" u="sng" dirty="0" smtClean="0">
                <a:effectLst>
                  <a:outerShdw blurRad="38100" dist="38100" dir="2700000" algn="tl">
                    <a:srgbClr val="000000">
                      <a:alpha val="43137"/>
                    </a:srgbClr>
                  </a:outerShdw>
                </a:effectLst>
              </a:rPr>
              <a:t>الثاني :  تطبيق جودة الحياة الوظيفية </a:t>
            </a:r>
            <a:r>
              <a:rPr lang="ar-SA" sz="1500" b="1" i="1" u="sng" dirty="0" err="1" smtClean="0">
                <a:effectLst>
                  <a:outerShdw blurRad="38100" dist="38100" dir="2700000" algn="tl">
                    <a:srgbClr val="000000">
                      <a:alpha val="43137"/>
                    </a:srgbClr>
                  </a:outerShdw>
                </a:effectLst>
              </a:rPr>
              <a:t>و</a:t>
            </a:r>
            <a:r>
              <a:rPr lang="ar-SA" sz="1500" b="1" i="1" u="sng" dirty="0" smtClean="0">
                <a:effectLst>
                  <a:outerShdw blurRad="38100" dist="38100" dir="2700000" algn="tl">
                    <a:srgbClr val="000000">
                      <a:alpha val="43137"/>
                    </a:srgbClr>
                  </a:outerShdw>
                </a:effectLst>
              </a:rPr>
              <a:t> معيقاتها </a:t>
            </a:r>
            <a:endParaRPr lang="fr-FR" sz="1500" b="1" i="1" u="sng" dirty="0" smtClean="0">
              <a:effectLst>
                <a:outerShdw blurRad="38100" dist="38100" dir="2700000" algn="tl">
                  <a:srgbClr val="000000">
                    <a:alpha val="43137"/>
                  </a:srgbClr>
                </a:outerShdw>
              </a:effectLst>
            </a:endParaRPr>
          </a:p>
          <a:p>
            <a:pPr algn="r" rtl="1">
              <a:buNone/>
            </a:pPr>
            <a:r>
              <a:rPr lang="ar-DZ" sz="1400" i="1" u="sng" dirty="0" smtClean="0"/>
              <a:t> </a:t>
            </a:r>
            <a:r>
              <a:rPr lang="ar-SA" sz="1400" i="1" u="sng" dirty="0" smtClean="0"/>
              <a:t>المطلب </a:t>
            </a:r>
            <a:r>
              <a:rPr lang="ar-SA" sz="1400" i="1" u="sng" dirty="0" smtClean="0"/>
              <a:t>الأول : مراحل جودة الحياة </a:t>
            </a:r>
            <a:r>
              <a:rPr lang="ar-SA" sz="1400" i="1" u="sng" dirty="0" smtClean="0"/>
              <a:t>الوظيفية</a:t>
            </a:r>
            <a:endParaRPr lang="ar-DZ" sz="1400" i="1" u="sng" dirty="0" smtClean="0"/>
          </a:p>
          <a:p>
            <a:pPr algn="r" rtl="1">
              <a:buFont typeface="Wingdings" pitchFamily="2" charset="2"/>
              <a:buChar char="Ø"/>
            </a:pPr>
            <a:r>
              <a:rPr lang="ar-SA" sz="1400" dirty="0" smtClean="0"/>
              <a:t>قدم </a:t>
            </a:r>
            <a:r>
              <a:rPr lang="fr-FR" sz="1400" dirty="0" smtClean="0"/>
              <a:t>Gilbert  </a:t>
            </a:r>
            <a:r>
              <a:rPr lang="ar-DZ" sz="1400" dirty="0" smtClean="0"/>
              <a:t>نموذج يعتبر من أفضل نماذج التغيير التنظيمي التي من الممكن أن تصف المراحل الرئيسية التي تمر بها عملية تطبيق جودة الحياة الوظيفية ، ويتضح من خلال النموذج أن تنفيذ برنامج جودة الحياة الوظيفية هي عملية متكاملة تتطلب تضافر </a:t>
            </a:r>
            <a:r>
              <a:rPr lang="ar-DZ" sz="1400" dirty="0" smtClean="0"/>
              <a:t>وتعاون </a:t>
            </a:r>
            <a:r>
              <a:rPr lang="ar-DZ" sz="1400" dirty="0" smtClean="0"/>
              <a:t>جميع الجهود في المنضمة </a:t>
            </a:r>
            <a:r>
              <a:rPr lang="ar-DZ" sz="1400" dirty="0" smtClean="0"/>
              <a:t>وأنها </a:t>
            </a:r>
            <a:r>
              <a:rPr lang="ar-DZ" sz="1400" dirty="0" smtClean="0"/>
              <a:t>عملية تطوير مستمرة تعتمد على التغذية العكسية لمعرفة اثر تطبيق البرنامج على المنضمة </a:t>
            </a:r>
            <a:r>
              <a:rPr lang="ar-DZ" sz="1400" dirty="0" smtClean="0"/>
              <a:t>والعاملين </a:t>
            </a:r>
            <a:r>
              <a:rPr lang="ar-DZ" sz="1400" dirty="0" smtClean="0"/>
              <a:t>فيها ، للوقوف على درجة التقدم لاتخاذ القرارات المناسبة بشان تطبيق برنامج الجودة المناسبة ،تتمثل هذه المراحل في </a:t>
            </a:r>
            <a:r>
              <a:rPr lang="ar-DZ" sz="1400" dirty="0" smtClean="0"/>
              <a:t>:</a:t>
            </a:r>
          </a:p>
          <a:p>
            <a:pPr marL="342900" lvl="0" indent="-342900" algn="r" rtl="1">
              <a:buFont typeface="+mj-lt"/>
              <a:buAutoNum type="arabicPeriod"/>
            </a:pPr>
            <a:r>
              <a:rPr lang="ar-DZ" sz="1400" dirty="0" smtClean="0"/>
              <a:t>إلقاء </a:t>
            </a:r>
            <a:r>
              <a:rPr lang="ar-DZ" sz="1400" dirty="0" smtClean="0"/>
              <a:t>الرقابة </a:t>
            </a:r>
            <a:r>
              <a:rPr lang="ar-DZ" sz="1400" dirty="0" smtClean="0"/>
              <a:t>والإدارة </a:t>
            </a:r>
            <a:r>
              <a:rPr lang="ar-DZ" sz="1400" dirty="0" smtClean="0"/>
              <a:t>نضرة مبدئية على جودة الحياة الوظيفية في مكان العمل </a:t>
            </a:r>
            <a:r>
              <a:rPr lang="ar-DZ" sz="1400" dirty="0" smtClean="0"/>
              <a:t> </a:t>
            </a:r>
          </a:p>
          <a:p>
            <a:pPr marL="342900" lvl="0" indent="-342900" algn="r" rtl="1">
              <a:buFont typeface="+mj-lt"/>
              <a:buAutoNum type="arabicPeriod"/>
            </a:pPr>
            <a:r>
              <a:rPr lang="ar-DZ" sz="1400" dirty="0" smtClean="0"/>
              <a:t>ا</a:t>
            </a:r>
            <a:r>
              <a:rPr lang="ar-DZ" sz="1400" dirty="0" smtClean="0"/>
              <a:t>تخاذ </a:t>
            </a:r>
            <a:r>
              <a:rPr lang="ar-DZ" sz="1400" dirty="0" smtClean="0"/>
              <a:t>القرارات المناسبة بخصوص جودة الحياة الوظيفية </a:t>
            </a:r>
            <a:r>
              <a:rPr lang="ar-DZ" sz="1400" dirty="0" smtClean="0"/>
              <a:t> </a:t>
            </a:r>
          </a:p>
          <a:p>
            <a:pPr marL="342900" lvl="0" indent="-342900" algn="r" rtl="1">
              <a:buFont typeface="+mj-lt"/>
              <a:buAutoNum type="arabicPeriod"/>
            </a:pPr>
            <a:r>
              <a:rPr lang="ar-DZ" sz="1400" dirty="0" smtClean="0"/>
              <a:t>إعداد </a:t>
            </a:r>
            <a:r>
              <a:rPr lang="ar-DZ" sz="1400" dirty="0" smtClean="0"/>
              <a:t>برنامج جودة الحياة الوظيفية </a:t>
            </a:r>
            <a:r>
              <a:rPr lang="ar-DZ" sz="1400" dirty="0" smtClean="0"/>
              <a:t>ويتضمن : </a:t>
            </a:r>
            <a:r>
              <a:rPr lang="ar-DZ" sz="1400" dirty="0" smtClean="0"/>
              <a:t>تشكيل لجنة مشتركة </a:t>
            </a:r>
            <a:r>
              <a:rPr lang="ar-DZ" sz="1400" dirty="0" smtClean="0"/>
              <a:t>،</a:t>
            </a:r>
            <a:r>
              <a:rPr lang="ar-DZ" sz="1400" dirty="0" smtClean="0"/>
              <a:t> المناقشة بين المستويات الدنيا </a:t>
            </a:r>
            <a:r>
              <a:rPr lang="ar-DZ" sz="1400" dirty="0" smtClean="0"/>
              <a:t>والنقابة وقوة </a:t>
            </a:r>
            <a:r>
              <a:rPr lang="ar-DZ" sz="1400" dirty="0" smtClean="0"/>
              <a:t>العمل </a:t>
            </a:r>
            <a:r>
              <a:rPr lang="ar-DZ" sz="1400" dirty="0" smtClean="0"/>
              <a:t>، </a:t>
            </a:r>
            <a:r>
              <a:rPr lang="ar-DZ" sz="1400" dirty="0" smtClean="0"/>
              <a:t>التصميم (النطاق ،الهيكل ،المكان </a:t>
            </a:r>
            <a:r>
              <a:rPr lang="ar-DZ" sz="1400" dirty="0" smtClean="0"/>
              <a:t>) والتدريب . </a:t>
            </a:r>
          </a:p>
          <a:p>
            <a:pPr marL="342900" lvl="0" indent="-342900" algn="r" rtl="1">
              <a:buFont typeface="+mj-lt"/>
              <a:buAutoNum type="arabicPeriod"/>
            </a:pPr>
            <a:r>
              <a:rPr lang="ar-DZ" sz="1400" dirty="0" smtClean="0"/>
              <a:t>تقديم </a:t>
            </a:r>
            <a:r>
              <a:rPr lang="ar-DZ" sz="1400" dirty="0" smtClean="0"/>
              <a:t>برنامج جودة الحياة الوظيفية </a:t>
            </a:r>
            <a:r>
              <a:rPr lang="ar-DZ" sz="1400" dirty="0" smtClean="0"/>
              <a:t>للموظفين </a:t>
            </a:r>
            <a:endParaRPr lang="ar-DZ" sz="1400" dirty="0" smtClean="0"/>
          </a:p>
          <a:p>
            <a:pPr marL="342900" lvl="0" indent="-342900" algn="r" rtl="1">
              <a:buFont typeface="+mj-lt"/>
              <a:buAutoNum type="arabicPeriod"/>
            </a:pPr>
            <a:r>
              <a:rPr lang="ar-DZ" sz="1400" dirty="0" smtClean="0"/>
              <a:t>التعرف </a:t>
            </a:r>
            <a:r>
              <a:rPr lang="ar-DZ" sz="1400" dirty="0" smtClean="0"/>
              <a:t>على ردة فعل الموظفين </a:t>
            </a:r>
            <a:r>
              <a:rPr lang="ar-DZ" sz="1400" dirty="0" smtClean="0"/>
              <a:t> </a:t>
            </a:r>
          </a:p>
          <a:p>
            <a:pPr marL="342900" lvl="0" indent="-342900" algn="r" rtl="1">
              <a:buFont typeface="+mj-lt"/>
              <a:buAutoNum type="arabicPeriod"/>
            </a:pPr>
            <a:r>
              <a:rPr lang="ar-DZ" sz="1400" dirty="0" smtClean="0"/>
              <a:t>ن</a:t>
            </a:r>
            <a:r>
              <a:rPr lang="ar-DZ" sz="1400" dirty="0" smtClean="0"/>
              <a:t>قل </a:t>
            </a:r>
            <a:r>
              <a:rPr lang="ar-DZ" sz="1400" dirty="0" smtClean="0"/>
              <a:t>برنامج جودة الحياة الوظيفية إلى مستويات دنيا في المنظمة عن طريق الاتصال ،التدريب </a:t>
            </a:r>
            <a:r>
              <a:rPr lang="ar-DZ" sz="1400" dirty="0" err="1" smtClean="0"/>
              <a:t>و</a:t>
            </a:r>
            <a:r>
              <a:rPr lang="ar-DZ" sz="1400" dirty="0" smtClean="0"/>
              <a:t> الاتفاق الجماعي </a:t>
            </a:r>
            <a:endParaRPr lang="ar-DZ" sz="1400" dirty="0" smtClean="0"/>
          </a:p>
          <a:p>
            <a:pPr marL="342900" lvl="0" indent="-342900" algn="r" rtl="1">
              <a:buFont typeface="+mj-lt"/>
              <a:buAutoNum type="arabicPeriod"/>
            </a:pPr>
            <a:r>
              <a:rPr lang="ar-DZ" sz="1400" dirty="0" smtClean="0"/>
              <a:t>متابعة </a:t>
            </a:r>
            <a:r>
              <a:rPr lang="ar-DZ" sz="1400" dirty="0" smtClean="0"/>
              <a:t>سلوك برنامج جودة الحياة الوظيفية في بيئة العمل </a:t>
            </a:r>
            <a:endParaRPr lang="ar-DZ" sz="1400" dirty="0" smtClean="0"/>
          </a:p>
          <a:p>
            <a:pPr marL="342900" lvl="0" indent="-342900" algn="r" rtl="1">
              <a:buFont typeface="+mj-lt"/>
              <a:buAutoNum type="arabicPeriod"/>
            </a:pPr>
            <a:r>
              <a:rPr lang="ar-DZ" sz="1400" dirty="0" smtClean="0"/>
              <a:t>متابعة </a:t>
            </a:r>
            <a:r>
              <a:rPr lang="ar-DZ" sz="1400" dirty="0" smtClean="0"/>
              <a:t>التطور الجاري </a:t>
            </a:r>
            <a:r>
              <a:rPr lang="ar-DZ" sz="1400" dirty="0" smtClean="0"/>
              <a:t>والاستمرارية </a:t>
            </a:r>
            <a:r>
              <a:rPr lang="ar-DZ" sz="1400" dirty="0" smtClean="0"/>
              <a:t>في التطوير من خلال الرقابة ،التدريب المستمر ،التغذية المرتدة </a:t>
            </a:r>
            <a:r>
              <a:rPr lang="ar-DZ" sz="1400" dirty="0" err="1" smtClean="0"/>
              <a:t>و</a:t>
            </a:r>
            <a:r>
              <a:rPr lang="ar-DZ" sz="1400" dirty="0" smtClean="0"/>
              <a:t> التصحيح </a:t>
            </a:r>
            <a:r>
              <a:rPr lang="ar-DZ" sz="1400" dirty="0" smtClean="0"/>
              <a:t>وتقليل </a:t>
            </a:r>
            <a:r>
              <a:rPr lang="ar-DZ" sz="1400" dirty="0" smtClean="0"/>
              <a:t>التوتر ،الالتزام ،تحديد المكافآت </a:t>
            </a:r>
            <a:r>
              <a:rPr lang="ar-DZ" sz="1400" dirty="0" smtClean="0"/>
              <a:t>والتقييم  </a:t>
            </a:r>
          </a:p>
          <a:p>
            <a:pPr marL="342900" lvl="0" indent="-342900" algn="r" rtl="1">
              <a:buFont typeface="+mj-lt"/>
              <a:buAutoNum type="arabicPeriod"/>
            </a:pPr>
            <a:r>
              <a:rPr lang="ar-DZ" sz="1400" dirty="0" smtClean="0"/>
              <a:t>قياس </a:t>
            </a:r>
            <a:r>
              <a:rPr lang="ar-DZ" sz="1400" dirty="0" smtClean="0"/>
              <a:t>نتائج تطبيق برنامج جودة الحياة الوظيفية من خلال الإنتاجية </a:t>
            </a:r>
            <a:r>
              <a:rPr lang="ar-DZ" sz="1400" dirty="0" smtClean="0"/>
              <a:t>والاتصالات </a:t>
            </a:r>
          </a:p>
          <a:p>
            <a:pPr marL="342900" lvl="0" indent="-342900" algn="r" rtl="1">
              <a:buFont typeface="+mj-lt"/>
              <a:buAutoNum type="arabicPeriod"/>
            </a:pPr>
            <a:r>
              <a:rPr lang="ar-DZ" sz="1400" dirty="0" smtClean="0"/>
              <a:t>إتباع </a:t>
            </a:r>
            <a:r>
              <a:rPr lang="ar-DZ" sz="1400" dirty="0" smtClean="0"/>
              <a:t>العمل المؤسسي على المدى الطويل </a:t>
            </a:r>
            <a:endParaRPr lang="ar-DZ" sz="1400" dirty="0" smtClean="0"/>
          </a:p>
          <a:p>
            <a:pPr marL="342900" lvl="0" indent="-342900" algn="r" rtl="1">
              <a:buNone/>
            </a:pPr>
            <a:r>
              <a:rPr lang="ar-DZ" sz="1400" dirty="0" smtClean="0"/>
              <a:t> </a:t>
            </a:r>
            <a:r>
              <a:rPr lang="ar-DZ" sz="1400" dirty="0" smtClean="0"/>
              <a:t>                                       </a:t>
            </a:r>
            <a:endParaRPr lang="fr-FR" sz="1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71472" y="500042"/>
            <a:ext cx="8183562" cy="6072230"/>
          </a:xfrm>
        </p:spPr>
        <p:txBody>
          <a:bodyPr>
            <a:normAutofit/>
          </a:bodyPr>
          <a:lstStyle/>
          <a:p>
            <a:pPr algn="r" rtl="1">
              <a:buNone/>
            </a:pPr>
            <a:r>
              <a:rPr lang="ar-SA" sz="1400" i="1" u="sng" dirty="0" smtClean="0"/>
              <a:t>المطلب الثاني :قياس جودة الحياة الوظيفية </a:t>
            </a:r>
            <a:endParaRPr lang="ar-DZ" sz="1400" i="1" u="sng" dirty="0" smtClean="0"/>
          </a:p>
          <a:p>
            <a:pPr algn="r" rtl="1">
              <a:buNone/>
            </a:pPr>
            <a:endParaRPr lang="ar-DZ" sz="1400" i="1" u="sng" dirty="0" smtClean="0"/>
          </a:p>
          <a:p>
            <a:pPr algn="r" rtl="1">
              <a:buNone/>
            </a:pPr>
            <a:endParaRPr lang="ar-DZ" sz="1400" i="1" u="sng" dirty="0" smtClean="0"/>
          </a:p>
          <a:p>
            <a:pPr algn="r" rtl="1">
              <a:buFont typeface="Wingdings" pitchFamily="2" charset="2"/>
              <a:buChar char="Ø"/>
            </a:pPr>
            <a:r>
              <a:rPr lang="ar-SA" sz="1400" dirty="0" smtClean="0"/>
              <a:t>تتم عملية القياس بجمع المعلومات </a:t>
            </a:r>
            <a:r>
              <a:rPr lang="ar-SA" sz="1400" dirty="0" smtClean="0"/>
              <a:t>والبيانات </a:t>
            </a:r>
            <a:r>
              <a:rPr lang="ar-SA" sz="1400" dirty="0" smtClean="0"/>
              <a:t>حول مستوى جودة الحياة الوظيفية سواء قبل الشروع في رسم السياسات </a:t>
            </a:r>
            <a:r>
              <a:rPr lang="ar-SA" sz="1400" dirty="0" smtClean="0"/>
              <a:t>واتخاذ </a:t>
            </a:r>
            <a:r>
              <a:rPr lang="ar-SA" sz="1400" dirty="0" smtClean="0"/>
              <a:t>الخطوات اللازمة لمعالجة أوجه القصور فيها بين العاملين أو عند الشروع في تطبيق بعض النظم أو البرامج المستحدثة </a:t>
            </a:r>
            <a:r>
              <a:rPr lang="ar-SA" sz="1400" dirty="0" smtClean="0"/>
              <a:t>والسياسات </a:t>
            </a:r>
            <a:r>
              <a:rPr lang="ar-SA" sz="1400" dirty="0" smtClean="0"/>
              <a:t>أو حتى بمجرد الوقوف على الوضع الحالي </a:t>
            </a:r>
            <a:r>
              <a:rPr lang="ar-SA" sz="1400" dirty="0" smtClean="0"/>
              <a:t>ومقارنته </a:t>
            </a:r>
            <a:r>
              <a:rPr lang="ar-SA" sz="1400" dirty="0" smtClean="0"/>
              <a:t>بفترات قياسية سابقة  ، حيث يرى البعض من الباحثين إن قياس مستوى جودة الحياة الوظيفية يعتمد على قياس أداء إدارة الموارد البشرية في المنضمة من كفاءة </a:t>
            </a:r>
            <a:r>
              <a:rPr lang="ar-SA" sz="1400" dirty="0" smtClean="0"/>
              <a:t>واستقطاب </a:t>
            </a:r>
            <a:r>
              <a:rPr lang="ar-SA" sz="1400" dirty="0" smtClean="0"/>
              <a:t>للعاملين </a:t>
            </a:r>
            <a:r>
              <a:rPr lang="ar-SA" sz="1400" dirty="0" smtClean="0"/>
              <a:t>وتحفيزهم والاختيار </a:t>
            </a:r>
            <a:r>
              <a:rPr lang="ar-SA" sz="1400" dirty="0" smtClean="0"/>
              <a:t>السليم للقيادات ..... ينعكس إيجابا على أداء العاملين </a:t>
            </a:r>
            <a:r>
              <a:rPr lang="ar-SA" sz="1400" dirty="0" smtClean="0"/>
              <a:t>وبالتالي </a:t>
            </a:r>
            <a:r>
              <a:rPr lang="ar-SA" sz="1400" dirty="0" smtClean="0"/>
              <a:t>المنضمة ككل </a:t>
            </a:r>
            <a:endParaRPr lang="ar-DZ" sz="1400" dirty="0" smtClean="0"/>
          </a:p>
          <a:p>
            <a:pPr algn="r" rtl="1">
              <a:buFont typeface="Wingdings" pitchFamily="2" charset="2"/>
              <a:buChar char="Ø"/>
            </a:pPr>
            <a:r>
              <a:rPr lang="ar-DZ" sz="1400" dirty="0" smtClean="0">
                <a:effectLst>
                  <a:outerShdw blurRad="38100" dist="38100" dir="2700000" algn="tl">
                    <a:srgbClr val="000000">
                      <a:alpha val="43137"/>
                    </a:srgbClr>
                  </a:outerShdw>
                </a:effectLst>
              </a:rPr>
              <a:t>وأيضا </a:t>
            </a:r>
            <a:r>
              <a:rPr lang="ar-DZ" sz="1400" dirty="0" smtClean="0"/>
              <a:t>:  </a:t>
            </a:r>
          </a:p>
          <a:p>
            <a:pPr lvl="0" algn="r" rtl="1"/>
            <a:r>
              <a:rPr lang="ar-SA" sz="1400" dirty="0" smtClean="0"/>
              <a:t>مقاييس إنتاجية .</a:t>
            </a:r>
            <a:endParaRPr lang="fr-FR" sz="1400" dirty="0" smtClean="0"/>
          </a:p>
          <a:p>
            <a:pPr lvl="0" algn="r" rtl="1"/>
            <a:r>
              <a:rPr lang="ar-SA" sz="1400" dirty="0" smtClean="0"/>
              <a:t>قياس درجة الرضا .</a:t>
            </a:r>
            <a:endParaRPr lang="fr-FR" sz="1400" dirty="0" smtClean="0"/>
          </a:p>
          <a:p>
            <a:pPr lvl="0" algn="r" rtl="1"/>
            <a:r>
              <a:rPr lang="ar-SA" sz="1400" dirty="0" smtClean="0"/>
              <a:t>مقاييس حركة </a:t>
            </a:r>
            <a:r>
              <a:rPr lang="ar-SA" sz="1400" dirty="0" smtClean="0"/>
              <a:t>وتدفق </a:t>
            </a:r>
            <a:r>
              <a:rPr lang="ar-SA" sz="1400" dirty="0" smtClean="0"/>
              <a:t>العمالة .</a:t>
            </a:r>
            <a:endParaRPr lang="fr-FR" sz="1400" dirty="0" smtClean="0"/>
          </a:p>
          <a:p>
            <a:pPr algn="r" rtl="1"/>
            <a:r>
              <a:rPr lang="ar-SA" sz="1400" dirty="0" smtClean="0"/>
              <a:t>المراجعة </a:t>
            </a:r>
            <a:r>
              <a:rPr lang="ar-SA" sz="1400" dirty="0" smtClean="0"/>
              <a:t>الإدارية لجودة الحياة الوظيفية </a:t>
            </a:r>
            <a:endParaRPr lang="ar-DZ" sz="1400" dirty="0" smtClean="0"/>
          </a:p>
          <a:p>
            <a:pPr algn="r" rtl="1">
              <a:buFont typeface="Wingdings" pitchFamily="2" charset="2"/>
              <a:buChar char="Ø"/>
            </a:pPr>
            <a:endParaRPr lang="fr-FR"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00034" y="500042"/>
            <a:ext cx="8183562" cy="4572032"/>
          </a:xfrm>
        </p:spPr>
        <p:txBody>
          <a:bodyPr>
            <a:normAutofit/>
          </a:bodyPr>
          <a:lstStyle/>
          <a:p>
            <a:pPr algn="r" rtl="1">
              <a:buFont typeface="Wingdings" pitchFamily="2" charset="2"/>
              <a:buChar char="Ø"/>
            </a:pPr>
            <a:r>
              <a:rPr lang="ar-SA" sz="1200" dirty="0" smtClean="0">
                <a:effectLst>
                  <a:outerShdw blurRad="38100" dist="38100" dir="2700000" algn="tl">
                    <a:srgbClr val="000000">
                      <a:alpha val="43137"/>
                    </a:srgbClr>
                  </a:outerShdw>
                </a:effectLst>
              </a:rPr>
              <a:t>أو من خلال الأبعاد التالية </a:t>
            </a:r>
            <a:r>
              <a:rPr lang="ar-DZ" sz="1200" dirty="0" smtClean="0">
                <a:effectLst>
                  <a:outerShdw blurRad="38100" dist="38100" dir="2700000" algn="tl">
                    <a:srgbClr val="000000">
                      <a:alpha val="43137"/>
                    </a:srgbClr>
                  </a:outerShdw>
                </a:effectLst>
              </a:rPr>
              <a:t>: </a:t>
            </a:r>
          </a:p>
          <a:p>
            <a:pPr lvl="0" algn="r" rtl="1"/>
            <a:r>
              <a:rPr lang="ar-SA" sz="1200" dirty="0" smtClean="0"/>
              <a:t>السلامة والصحة المهنية </a:t>
            </a:r>
            <a:endParaRPr lang="fr-FR" sz="1200" dirty="0" smtClean="0"/>
          </a:p>
          <a:p>
            <a:pPr lvl="0" algn="r" rtl="1"/>
            <a:r>
              <a:rPr lang="ar-SA" sz="1200" dirty="0" smtClean="0"/>
              <a:t>الأجور والمكافآت </a:t>
            </a:r>
            <a:endParaRPr lang="fr-FR" sz="1200" dirty="0" smtClean="0"/>
          </a:p>
          <a:p>
            <a:pPr lvl="0" algn="r" rtl="1"/>
            <a:r>
              <a:rPr lang="ar-SA" sz="1200" dirty="0" smtClean="0"/>
              <a:t>الاحتياجات الاجتماعية للعاملين</a:t>
            </a:r>
            <a:endParaRPr lang="fr-FR" sz="1200" dirty="0" smtClean="0"/>
          </a:p>
          <a:p>
            <a:pPr lvl="0" algn="r" rtl="1"/>
            <a:r>
              <a:rPr lang="ar-SA" sz="1200" dirty="0" smtClean="0"/>
              <a:t> الثناء </a:t>
            </a:r>
            <a:r>
              <a:rPr lang="ar-SA" sz="1200" dirty="0" err="1" smtClean="0"/>
              <a:t>و</a:t>
            </a:r>
            <a:r>
              <a:rPr lang="ar-DZ" sz="1200" dirty="0" smtClean="0"/>
              <a:t>ا</a:t>
            </a:r>
            <a:r>
              <a:rPr lang="ar-SA" sz="1200" dirty="0" smtClean="0"/>
              <a:t>لتقدير </a:t>
            </a:r>
            <a:endParaRPr lang="fr-FR" sz="1200" dirty="0" smtClean="0"/>
          </a:p>
          <a:p>
            <a:pPr lvl="0" algn="r" rtl="1"/>
            <a:r>
              <a:rPr lang="ar-SA" sz="1200" dirty="0" smtClean="0"/>
              <a:t>النمو الوظيفي وتنمية المهارات </a:t>
            </a:r>
            <a:endParaRPr lang="fr-FR" sz="1200" dirty="0" smtClean="0"/>
          </a:p>
          <a:p>
            <a:pPr algn="r" rtl="1"/>
            <a:r>
              <a:rPr lang="ar-SA" sz="1200" dirty="0" smtClean="0"/>
              <a:t>الإبداع في العمل </a:t>
            </a:r>
            <a:endParaRPr lang="ar-DZ" sz="1200" dirty="0" smtClean="0"/>
          </a:p>
          <a:p>
            <a:pPr algn="r" rtl="1">
              <a:buFont typeface="Wingdings" pitchFamily="2" charset="2"/>
              <a:buChar char="Ø"/>
            </a:pPr>
            <a:r>
              <a:rPr lang="ar-DZ" sz="1200" dirty="0" smtClean="0">
                <a:effectLst>
                  <a:outerShdw blurRad="38100" dist="38100" dir="2700000" algn="tl">
                    <a:srgbClr val="000000">
                      <a:alpha val="43137"/>
                    </a:srgbClr>
                  </a:outerShdw>
                </a:effectLst>
              </a:rPr>
              <a:t>ا</a:t>
            </a:r>
            <a:r>
              <a:rPr lang="ar-SA" sz="1200" dirty="0" smtClean="0">
                <a:effectLst>
                  <a:outerShdw blurRad="38100" dist="38100" dir="2700000" algn="tl">
                    <a:srgbClr val="000000">
                      <a:alpha val="43137"/>
                    </a:srgbClr>
                  </a:outerShdw>
                </a:effectLst>
              </a:rPr>
              <a:t>و </a:t>
            </a:r>
            <a:r>
              <a:rPr lang="ar-SA" sz="1200" dirty="0" smtClean="0">
                <a:effectLst>
                  <a:outerShdw blurRad="38100" dist="38100" dir="2700000" algn="tl">
                    <a:srgbClr val="000000">
                      <a:alpha val="43137"/>
                    </a:srgbClr>
                  </a:outerShdw>
                </a:effectLst>
              </a:rPr>
              <a:t>من خلال قياس الجوانب التالية : </a:t>
            </a:r>
            <a:endParaRPr lang="ar-DZ" sz="1200" dirty="0" smtClean="0">
              <a:effectLst>
                <a:outerShdw blurRad="38100" dist="38100" dir="2700000" algn="tl">
                  <a:srgbClr val="000000">
                    <a:alpha val="43137"/>
                  </a:srgbClr>
                </a:outerShdw>
              </a:effectLst>
            </a:endParaRPr>
          </a:p>
          <a:p>
            <a:pPr algn="r" rtl="1"/>
            <a:r>
              <a:rPr lang="ar-SA" sz="1200" dirty="0" smtClean="0"/>
              <a:t>الرضا </a:t>
            </a:r>
            <a:r>
              <a:rPr lang="ar-SA" sz="1200" dirty="0" smtClean="0"/>
              <a:t>الوظيفي </a:t>
            </a:r>
            <a:endParaRPr lang="ar-DZ" sz="1200" dirty="0" smtClean="0"/>
          </a:p>
          <a:p>
            <a:pPr algn="r" rtl="1"/>
            <a:r>
              <a:rPr lang="ar-SA" sz="1200" dirty="0" smtClean="0"/>
              <a:t>الالتزام التنظيمي</a:t>
            </a:r>
            <a:endParaRPr lang="ar-DZ" sz="1200" dirty="0" smtClean="0"/>
          </a:p>
          <a:p>
            <a:pPr algn="r" rtl="1"/>
            <a:r>
              <a:rPr lang="ar-SA" sz="1200" dirty="0" smtClean="0"/>
              <a:t>سيادة </a:t>
            </a:r>
            <a:r>
              <a:rPr lang="ar-SA" sz="1200" dirty="0" smtClean="0"/>
              <a:t>روح الفريق وكل ما يتعلق بالعاملين من رعاية صحية وسلامة مهنية .... بالإضافة إلى إشباع الحاجات الاجتماعية والاحترام وتأكيد الذات </a:t>
            </a:r>
            <a:endParaRPr lang="ar-DZ" sz="1200" dirty="0" smtClean="0"/>
          </a:p>
          <a:p>
            <a:pPr lvl="0" algn="r" rtl="1">
              <a:buFont typeface="Wingdings" pitchFamily="2" charset="2"/>
              <a:buChar char="Ø"/>
            </a:pPr>
            <a:r>
              <a:rPr lang="ar-SA" sz="1200" dirty="0" smtClean="0"/>
              <a:t>و منه نستنتج أن اختلاف معايير قياس جودة الحياة الوظيفية يختلف من باحث إلى أخر طبقا للهدف من بحثه  وللنتائج المراد الحصول عليها </a:t>
            </a:r>
            <a:r>
              <a:rPr lang="ar-SA" sz="1200" dirty="0" err="1" smtClean="0"/>
              <a:t>و</a:t>
            </a:r>
            <a:r>
              <a:rPr lang="ar-SA" sz="1200" dirty="0" smtClean="0"/>
              <a:t> كذالك اختلاف طبيعة العمل لكل منضمة </a:t>
            </a:r>
            <a:endParaRPr lang="fr-FR" sz="1200" dirty="0" smtClean="0"/>
          </a:p>
          <a:p>
            <a:pPr algn="r" rtl="1">
              <a:buNone/>
            </a:pP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00034" y="571480"/>
            <a:ext cx="8183562" cy="5715040"/>
          </a:xfrm>
        </p:spPr>
        <p:txBody>
          <a:bodyPr>
            <a:normAutofit/>
          </a:bodyPr>
          <a:lstStyle/>
          <a:p>
            <a:pPr algn="r" rtl="1">
              <a:buNone/>
            </a:pPr>
            <a:r>
              <a:rPr lang="ar-SA" sz="1200" i="1" u="sng" dirty="0" smtClean="0"/>
              <a:t>المطلب الثالث  : عوائق تطبيق جودة الحياة </a:t>
            </a:r>
            <a:r>
              <a:rPr lang="ar-SA" sz="1200" i="1" u="sng" dirty="0" smtClean="0"/>
              <a:t>الوظيفية</a:t>
            </a:r>
            <a:endParaRPr lang="ar-DZ" sz="1200" i="1" u="sng" dirty="0" smtClean="0"/>
          </a:p>
          <a:p>
            <a:pPr algn="r" rtl="1">
              <a:buNone/>
            </a:pPr>
            <a:r>
              <a:rPr lang="ar-SA" sz="1200" i="1" u="sng" dirty="0" smtClean="0"/>
              <a:t> </a:t>
            </a:r>
            <a:r>
              <a:rPr lang="ar-DZ" sz="1200" i="1" u="sng" dirty="0" smtClean="0"/>
              <a:t> </a:t>
            </a:r>
          </a:p>
          <a:p>
            <a:pPr algn="r" rtl="1">
              <a:buNone/>
            </a:pPr>
            <a:r>
              <a:rPr lang="ar-SA" sz="1200" dirty="0" smtClean="0"/>
              <a:t>نظرا للنظرة القصيرة الأمد الهادفة فقط إلى تحقيق العوائد والإيرادات </a:t>
            </a:r>
            <a:r>
              <a:rPr lang="ar-SA" sz="1200" dirty="0" smtClean="0"/>
              <a:t>أدى إلى </a:t>
            </a:r>
            <a:r>
              <a:rPr lang="ar-SA" sz="1200" dirty="0" smtClean="0"/>
              <a:t>ظهور عوامل ساهمت في تدني جودة الحياة الوظيفية واعتبرت </a:t>
            </a:r>
            <a:r>
              <a:rPr lang="ar-SA" sz="1200" dirty="0" smtClean="0"/>
              <a:t>كعوائق ومنها</a:t>
            </a:r>
            <a:r>
              <a:rPr lang="ar-DZ" sz="1200" dirty="0" smtClean="0"/>
              <a:t> : </a:t>
            </a:r>
          </a:p>
          <a:p>
            <a:pPr lvl="0" algn="r" rtl="1"/>
            <a:r>
              <a:rPr lang="ar-SA" sz="1200" dirty="0" smtClean="0"/>
              <a:t>ضعف ثقافة المنظمة  والتي تصنف جودة الحياة الوظيفية كفلسفة ثانوية أي غير أساسية وذلك راجع إلى الإدارة العليا لنقص التوعية والمركزية وعدم الاستعداد لتفويض السلطة</a:t>
            </a:r>
            <a:endParaRPr lang="fr-FR" sz="1200" dirty="0" smtClean="0"/>
          </a:p>
          <a:p>
            <a:pPr lvl="0" algn="r" rtl="1"/>
            <a:r>
              <a:rPr lang="ar-SA" sz="1200" dirty="0" smtClean="0"/>
              <a:t>ارتفاع تكلفة توفير بيئة مناسبة ومحفزة للعمل تعد أيضا عائق بالنظر إلى ارتفاع تكلفة تهيئة الظروف المادية وكذلك زيادة الأجور والمكافآت والتي قد تزيد من أجمالي التكاليف</a:t>
            </a:r>
            <a:r>
              <a:rPr lang="fr-FR" sz="1200" dirty="0" smtClean="0"/>
              <a:t>.</a:t>
            </a:r>
          </a:p>
          <a:p>
            <a:pPr lvl="0" algn="r" rtl="1"/>
            <a:r>
              <a:rPr lang="ar-SA" sz="1200" dirty="0" smtClean="0"/>
              <a:t>عدم التوافق بين فلسفة جودة الحياة الوظيفية وتعلم الأفراد ، وذلك لافتقادهم للتدريب والتطوير</a:t>
            </a:r>
            <a:endParaRPr lang="fr-FR" sz="1200" dirty="0" smtClean="0"/>
          </a:p>
          <a:p>
            <a:pPr algn="r" rtl="1"/>
            <a:r>
              <a:rPr lang="ar-SA" sz="1200" dirty="0" smtClean="0"/>
              <a:t>هياكل تنظيمية معقدة وقيادة تقليدية غير داعمة للفلسفة الجديدة</a:t>
            </a:r>
            <a:endParaRPr lang="fr-FR" sz="1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00034" y="500042"/>
            <a:ext cx="8183562" cy="5857916"/>
          </a:xfrm>
        </p:spPr>
        <p:txBody>
          <a:bodyPr>
            <a:normAutofit/>
          </a:bodyPr>
          <a:lstStyle/>
          <a:p>
            <a:pPr algn="r" rtl="1">
              <a:buNone/>
            </a:pPr>
            <a:r>
              <a:rPr lang="ar-SA" sz="1400" i="1" u="sng" dirty="0" smtClean="0"/>
              <a:t>المطلب الرابع : تحسين جودة الحياة الوظيفية </a:t>
            </a:r>
            <a:endParaRPr lang="ar-DZ" sz="1400" i="1" u="sng" dirty="0" smtClean="0"/>
          </a:p>
          <a:p>
            <a:pPr algn="r" rtl="1">
              <a:buNone/>
            </a:pPr>
            <a:r>
              <a:rPr lang="ar-SA" sz="1200" dirty="0" smtClean="0"/>
              <a:t>يرى الباحثين أن هنالـك جوانـب إذا تـم تحسـينها والارتقاء </a:t>
            </a:r>
            <a:r>
              <a:rPr lang="ar-SA" sz="1200" dirty="0" err="1" smtClean="0"/>
              <a:t>بهـا</a:t>
            </a:r>
            <a:r>
              <a:rPr lang="ar-SA" sz="1200" dirty="0" smtClean="0"/>
              <a:t>، كان لذلـك عظيـم الأثر فـي النهـوض بالمؤسسـة، ومن ثم الارتقاء بمستوى الحياة الوظيفية، حيث إن بعضها يندرج تحت محور التحسيـن في أداء الموظف ، والثاني يقع ضمن ما يمكن تحسينه في مهام </a:t>
            </a:r>
            <a:r>
              <a:rPr lang="ar-SA" sz="1200" dirty="0" smtClean="0"/>
              <a:t>الموظف </a:t>
            </a:r>
            <a:r>
              <a:rPr lang="ar-SA" sz="1200" dirty="0" smtClean="0"/>
              <a:t>، وأما الأخير فيتمثل في المناخ الذي يعمل فيه الموظف، وتفصيل ذلك على النحو </a:t>
            </a:r>
            <a:r>
              <a:rPr lang="ar-SA" sz="1200" dirty="0" smtClean="0"/>
              <a:t>التالي</a:t>
            </a:r>
            <a:r>
              <a:rPr lang="ar-DZ" sz="1200" dirty="0" smtClean="0"/>
              <a:t> : </a:t>
            </a:r>
          </a:p>
          <a:p>
            <a:pPr lvl="0" algn="r" rtl="1">
              <a:buFont typeface="Wingdings" pitchFamily="2" charset="2"/>
              <a:buChar char="Ø"/>
            </a:pPr>
            <a:r>
              <a:rPr lang="ar-SA" sz="1200" i="1" dirty="0" smtClean="0">
                <a:effectLst>
                  <a:outerShdw blurRad="38100" dist="38100" dir="2700000" algn="tl">
                    <a:srgbClr val="000000">
                      <a:alpha val="43137"/>
                    </a:srgbClr>
                  </a:outerShdw>
                </a:effectLst>
              </a:rPr>
              <a:t>تحسين أداء الموظف :</a:t>
            </a:r>
            <a:endParaRPr lang="fr-FR" sz="1200" dirty="0" smtClean="0">
              <a:effectLst>
                <a:outerShdw blurRad="38100" dist="38100" dir="2700000" algn="tl">
                  <a:srgbClr val="000000">
                    <a:alpha val="43137"/>
                  </a:srgbClr>
                </a:outerShdw>
              </a:effectLst>
            </a:endParaRPr>
          </a:p>
          <a:p>
            <a:pPr algn="r" rtl="1">
              <a:buNone/>
            </a:pPr>
            <a:r>
              <a:rPr lang="ar-DZ" sz="1200" dirty="0" smtClean="0"/>
              <a:t>ت</a:t>
            </a:r>
            <a:r>
              <a:rPr lang="ar-SA" sz="1200" dirty="0" smtClean="0"/>
              <a:t>تعتبر أكثر </a:t>
            </a:r>
            <a:r>
              <a:rPr lang="ar-SA" sz="1200" dirty="0" smtClean="0"/>
              <a:t>مداخل تحسيـن الأداء صعوبة؛ لارتباطه المباشر بالموارد البشرية، فهو يـركز في تحليله للعوامل المؤثـرة في الأداء الكلي للمؤسسة على تلك العوامل البشرية المتعلقة بـرغبة الموظف في العمل وقدرته على أدائه .  وعليه، فإن مسـتوى الأداء الكلي للمؤسسـة يــرتبط بالمجهود البشـري المبذول في سـبيل بلوغ الأهداف المسـطرة للعمل المطلوب إنجازه، حيث يتحدد ذلك المجهود البشري بـرغبة الموارد البشرية في العمل وقدرتها على أدائه، وأي نقص أو تعطل في إحداهما مقارنة بالأخرى، من شأنه أن يؤدي إلى عدم توازن المجهود البشري المبذول، وبالتالي يكون الأداء البشري للعمل  المراد تنفيذه سيئا، والأداء الكلي للمؤسسة منخفضا  تبعا لذلك </a:t>
            </a:r>
            <a:endParaRPr lang="ar-DZ" sz="1200" dirty="0" smtClean="0"/>
          </a:p>
          <a:p>
            <a:pPr lvl="0" algn="r" rtl="1">
              <a:buFont typeface="Wingdings" pitchFamily="2" charset="2"/>
              <a:buChar char="Ø"/>
            </a:pPr>
            <a:r>
              <a:rPr lang="ar-DZ" sz="1200" dirty="0" smtClean="0">
                <a:effectLst>
                  <a:outerShdw blurRad="38100" dist="38100" dir="2700000" algn="tl">
                    <a:srgbClr val="000000">
                      <a:alpha val="43137"/>
                    </a:srgbClr>
                  </a:outerShdw>
                </a:effectLst>
              </a:rPr>
              <a:t> </a:t>
            </a:r>
            <a:r>
              <a:rPr lang="ar-SA" sz="1200" i="1" dirty="0" smtClean="0">
                <a:effectLst>
                  <a:outerShdw blurRad="38100" dist="38100" dir="2700000" algn="tl">
                    <a:srgbClr val="000000">
                      <a:alpha val="43137"/>
                    </a:srgbClr>
                  </a:outerShdw>
                </a:effectLst>
              </a:rPr>
              <a:t>تحسيـن مهام </a:t>
            </a:r>
            <a:r>
              <a:rPr lang="ar-SA" sz="1200" i="1" dirty="0" smtClean="0">
                <a:effectLst>
                  <a:outerShdw blurRad="38100" dist="38100" dir="2700000" algn="tl">
                    <a:srgbClr val="000000">
                      <a:alpha val="43137"/>
                    </a:srgbClr>
                  </a:outerShdw>
                </a:effectLst>
              </a:rPr>
              <a:t>الوظيفة</a:t>
            </a:r>
            <a:r>
              <a:rPr lang="ar-DZ" sz="1200" i="1" dirty="0" smtClean="0">
                <a:effectLst>
                  <a:outerShdw blurRad="38100" dist="38100" dir="2700000" algn="tl">
                    <a:srgbClr val="000000">
                      <a:alpha val="43137"/>
                    </a:srgbClr>
                  </a:outerShdw>
                </a:effectLst>
              </a:rPr>
              <a:t>: </a:t>
            </a:r>
          </a:p>
          <a:p>
            <a:pPr algn="r" rtl="1">
              <a:buNone/>
            </a:pPr>
            <a:r>
              <a:rPr lang="ar-SA" sz="1200" dirty="0" smtClean="0"/>
              <a:t>يـركز هذا المدخل في تحليله للعوامل المؤثـرة في الأداء الكلي للمؤسسة، على مجموعة من العوامل الفنية تتمثل أساسا في نوعية المواد المستخدمة للإنتاج وكذا طرائق العمل وأساليبه، حيث كانت الإدارات التقليدية تعتقد بأن العوامل الفنية هي العوامل الوحيدة التـي تحدد كفاءة المؤسسة في الإنتاج ، فالمواد الأولية تعتبـر من أهم العناصر المؤثـرة على نشاط المؤسسة كما ونوعا </a:t>
            </a:r>
            <a:r>
              <a:rPr lang="ar-DZ" sz="1200" dirty="0" smtClean="0"/>
              <a:t>حيث </a:t>
            </a:r>
            <a:r>
              <a:rPr lang="ar-DZ" sz="1200" dirty="0" smtClean="0"/>
              <a:t>أن </a:t>
            </a:r>
            <a:r>
              <a:rPr lang="ar-DZ" sz="1200" dirty="0" smtClean="0"/>
              <a:t>توفرها بشكل كاف </a:t>
            </a:r>
            <a:r>
              <a:rPr lang="ar-DZ" sz="1200" dirty="0" smtClean="0"/>
              <a:t>ومستمر وبنوعيات </a:t>
            </a:r>
            <a:r>
              <a:rPr lang="ar-DZ" sz="1200" dirty="0" smtClean="0"/>
              <a:t>جيدة  </a:t>
            </a:r>
            <a:r>
              <a:rPr lang="ar-DZ" sz="1200" dirty="0" smtClean="0"/>
              <a:t>وفي </a:t>
            </a:r>
            <a:r>
              <a:rPr lang="ar-DZ" sz="1200" dirty="0" smtClean="0"/>
              <a:t>الوقت المناسب يبعد المؤسسة عن أي تطلعات فجائية للإنتاج </a:t>
            </a:r>
            <a:r>
              <a:rPr lang="ar-SA" sz="1200" dirty="0" smtClean="0"/>
              <a:t>كمــا </a:t>
            </a:r>
            <a:r>
              <a:rPr lang="ar-SA" sz="1200" dirty="0" smtClean="0"/>
              <a:t>أن طبيعــة العمــل الــذي تؤديــه المــوارد البشــرية، ومــا يتصــف بــه مــن متطلبات وتحديات، وما يقدمه من فرص العمل الممتع، له بالغ الأثـر على كفاءة الأداء البشري في المؤسسة، فمن جهة نجاح العمليـة الإنتاجيـة رهيــن بمـدى تطـور وسـائل الإنتـاج، ومـن جهـة أخـرى فـالأداء الناجـح للمـوارد البشـرية رهيــن بمـدى جـودة ومناسـبة تلـك الوسـائل والتقنيـات للمـوارد البشـرية أثنـاء تنفيـذ العمليـات </a:t>
            </a:r>
            <a:r>
              <a:rPr lang="ar-SA" sz="1200" dirty="0" smtClean="0"/>
              <a:t>الإنتاجيـة</a:t>
            </a:r>
            <a:endParaRPr lang="ar-DZ" sz="1200" dirty="0" smtClean="0"/>
          </a:p>
          <a:p>
            <a:pPr lvl="0" algn="r" rtl="1">
              <a:buFont typeface="Wingdings" pitchFamily="2" charset="2"/>
              <a:buChar char="Ø"/>
            </a:pPr>
            <a:r>
              <a:rPr lang="ar-DZ" sz="1200" dirty="0" smtClean="0">
                <a:effectLst>
                  <a:outerShdw blurRad="38100" dist="38100" dir="2700000" algn="tl">
                    <a:srgbClr val="000000">
                      <a:alpha val="43137"/>
                    </a:srgbClr>
                  </a:outerShdw>
                </a:effectLst>
              </a:rPr>
              <a:t> </a:t>
            </a:r>
            <a:r>
              <a:rPr lang="ar-SA" sz="1200" dirty="0" smtClean="0">
                <a:effectLst>
                  <a:outerShdw blurRad="38100" dist="38100" dir="2700000" algn="tl">
                    <a:srgbClr val="000000">
                      <a:alpha val="43137"/>
                    </a:srgbClr>
                  </a:outerShdw>
                </a:effectLst>
              </a:rPr>
              <a:t>تحسيـن المناخ </a:t>
            </a:r>
            <a:r>
              <a:rPr lang="ar-SA" sz="1200" dirty="0" smtClean="0">
                <a:effectLst>
                  <a:outerShdw blurRad="38100" dist="38100" dir="2700000" algn="tl">
                    <a:srgbClr val="000000">
                      <a:alpha val="43137"/>
                    </a:srgbClr>
                  </a:outerShdw>
                </a:effectLst>
              </a:rPr>
              <a:t>الوظيفي</a:t>
            </a:r>
            <a:r>
              <a:rPr lang="ar-DZ" sz="1200" dirty="0" smtClean="0">
                <a:effectLst>
                  <a:outerShdw blurRad="38100" dist="38100" dir="2700000" algn="tl">
                    <a:srgbClr val="000000">
                      <a:alpha val="43137"/>
                    </a:srgbClr>
                  </a:outerShdw>
                </a:effectLst>
              </a:rPr>
              <a:t> : </a:t>
            </a:r>
          </a:p>
          <a:p>
            <a:pPr lvl="0" algn="r" rtl="1">
              <a:buNone/>
            </a:pPr>
            <a:r>
              <a:rPr lang="ar-DZ" sz="1200" dirty="0" smtClean="0"/>
              <a:t>يق</a:t>
            </a:r>
            <a:r>
              <a:rPr lang="ar-SA" sz="1200" dirty="0" smtClean="0"/>
              <a:t>ـع </a:t>
            </a:r>
            <a:r>
              <a:rPr lang="ar-SA" sz="1200" dirty="0" smtClean="0"/>
              <a:t>علـى عاتـق إدارة المؤسسـة توضيـح القيـم التنظيميـة للمـوارد البشـرية، وخاصـة تلـك التــي تعمـل فـي المسـتوى التنفيذي، فتدني مستويات الأداء البشري تكون </a:t>
            </a:r>
            <a:r>
              <a:rPr lang="ar-SA" sz="1200" dirty="0" err="1" smtClean="0"/>
              <a:t>ً</a:t>
            </a:r>
            <a:r>
              <a:rPr lang="ar-SA" sz="1200" dirty="0" smtClean="0"/>
              <a:t> غالبا نتيجة ضعف الاتصال بيــن إدارة المؤسسة والموارد البشرية العاملة تحـت إشـرافها، بالإضافة إلى    </a:t>
            </a:r>
            <a:endParaRPr lang="fr-FR" sz="1200" dirty="0" smtClean="0"/>
          </a:p>
          <a:p>
            <a:pPr algn="r" rtl="1">
              <a:buFont typeface="Wingdings" pitchFamily="2" charset="2"/>
              <a:buChar char="Ø"/>
            </a:pPr>
            <a:r>
              <a:rPr lang="ar-DZ" sz="1200" dirty="0" smtClean="0"/>
              <a:t>ا</a:t>
            </a:r>
            <a:r>
              <a:rPr lang="ar-SA" sz="1200" dirty="0" smtClean="0"/>
              <a:t>ن </a:t>
            </a:r>
            <a:r>
              <a:rPr lang="ar-SA" sz="1200" dirty="0" smtClean="0"/>
              <a:t>هـذه المحـاور الثلاثـة تتكامـل لتمنـح المؤسسـة مجموعـة مـن العوامـل الهامـة والتــي لهـا أثــرها الفعـال فـي إرسـاء </a:t>
            </a:r>
            <a:r>
              <a:rPr lang="ar-SA" sz="1200" dirty="0" smtClean="0"/>
              <a:t>مبـادئ</a:t>
            </a:r>
            <a:r>
              <a:rPr lang="ar-DZ" sz="1200" dirty="0" smtClean="0"/>
              <a:t> </a:t>
            </a:r>
            <a:r>
              <a:rPr lang="ar-SA" sz="1200" dirty="0" smtClean="0"/>
              <a:t>وقيم</a:t>
            </a:r>
            <a:r>
              <a:rPr lang="ar-SA" sz="1200" dirty="0" smtClean="0"/>
              <a:t>، ومنح صلاحيات وحوافز للعامليـن، إضافة إلى توفيـر مناخ حيوي ملائم، يدفع عجلة العمل المؤسسي ، والذي</a:t>
            </a:r>
            <a:r>
              <a:rPr lang="fr-FR" sz="1200" dirty="0" smtClean="0"/>
              <a:t/>
            </a:r>
            <a:br>
              <a:rPr lang="fr-FR" sz="1200" dirty="0" smtClean="0"/>
            </a:br>
            <a:r>
              <a:rPr lang="ar-SA" sz="1200" dirty="0" smtClean="0"/>
              <a:t>بـدوره يدفـع عجلـة التنميـة المسـتدامة</a:t>
            </a:r>
            <a:endParaRPr lang="fr-FR" sz="1200" dirty="0" smtClean="0"/>
          </a:p>
          <a:p>
            <a:pPr lvl="0" algn="r" rtl="1">
              <a:buNone/>
            </a:pPr>
            <a:endParaRPr lang="fr-FR" sz="1200" dirty="0" smtClean="0">
              <a:effectLst>
                <a:outerShdw blurRad="38100" dist="38100" dir="2700000" algn="tl">
                  <a:srgbClr val="000000">
                    <a:alpha val="43137"/>
                  </a:srgbClr>
                </a:outerShdw>
              </a:effectLst>
            </a:endParaRPr>
          </a:p>
          <a:p>
            <a:pPr algn="r" rtl="1">
              <a:buFont typeface="Wingdings" pitchFamily="2" charset="2"/>
              <a:buChar char="Ø"/>
            </a:pPr>
            <a:endParaRPr lang="fr-FR" sz="1200" dirty="0" smtClean="0"/>
          </a:p>
          <a:p>
            <a:pPr algn="r" rtl="1">
              <a:buFont typeface="Wingdings" pitchFamily="2" charset="2"/>
              <a:buChar char="Ø"/>
            </a:pPr>
            <a:endParaRPr lang="fr-FR" sz="1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00034" y="428604"/>
            <a:ext cx="8183562" cy="5929354"/>
          </a:xfrm>
        </p:spPr>
        <p:txBody>
          <a:bodyPr/>
          <a:lstStyle/>
          <a:p>
            <a:pPr algn="r" rtl="1">
              <a:buNone/>
            </a:pPr>
            <a:r>
              <a:rPr lang="ar-DZ" dirty="0" smtClean="0"/>
              <a:t> الخاتمة : </a:t>
            </a:r>
          </a:p>
          <a:p>
            <a:pPr algn="r" rtl="1">
              <a:buNone/>
            </a:pP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00034" y="642918"/>
            <a:ext cx="8183562" cy="5715040"/>
          </a:xfrm>
        </p:spPr>
        <p:txBody>
          <a:bodyPr>
            <a:normAutofit/>
          </a:bodyPr>
          <a:lstStyle/>
          <a:p>
            <a:pPr algn="r" rtl="1">
              <a:buNone/>
            </a:pPr>
            <a:r>
              <a:rPr lang="ar-DZ" dirty="0" smtClean="0"/>
              <a:t> خطة البحث : </a:t>
            </a:r>
          </a:p>
          <a:p>
            <a:pPr algn="r" rtl="1">
              <a:buNone/>
            </a:pPr>
            <a:endParaRPr lang="ar-DZ" dirty="0" smtClean="0"/>
          </a:p>
          <a:p>
            <a:pPr algn="r" rtl="1"/>
            <a:r>
              <a:rPr lang="ar-DZ" dirty="0" smtClean="0"/>
              <a:t> </a:t>
            </a:r>
            <a:r>
              <a:rPr lang="ar-DZ" sz="1600" b="1" i="1" u="sng" dirty="0" smtClean="0">
                <a:effectLst>
                  <a:outerShdw blurRad="38100" dist="38100" dir="2700000" algn="tl">
                    <a:srgbClr val="000000">
                      <a:alpha val="43137"/>
                    </a:srgbClr>
                  </a:outerShdw>
                </a:effectLst>
              </a:rPr>
              <a:t>المبحث الأول : ماهية جودة الحياة الوظيفية </a:t>
            </a:r>
            <a:endParaRPr lang="fr-FR" sz="1600" b="1" i="1" u="sng" dirty="0" smtClean="0">
              <a:effectLst>
                <a:outerShdw blurRad="38100" dist="38100" dir="2700000" algn="tl">
                  <a:srgbClr val="000000">
                    <a:alpha val="43137"/>
                  </a:srgbClr>
                </a:outerShdw>
              </a:effectLst>
            </a:endParaRPr>
          </a:p>
          <a:p>
            <a:pPr algn="r" rtl="1"/>
            <a:r>
              <a:rPr lang="ar-DZ" sz="1500" i="1" u="sng" dirty="0" smtClean="0">
                <a:effectLst>
                  <a:outerShdw blurRad="38100" dist="38100" dir="2700000" algn="tl">
                    <a:srgbClr val="000000">
                      <a:alpha val="43137"/>
                    </a:srgbClr>
                  </a:outerShdw>
                </a:effectLst>
              </a:rPr>
              <a:t>المطلب الأول: تعريف جودة الحياة الوظيفية</a:t>
            </a:r>
            <a:endParaRPr lang="fr-FR" sz="1500" i="1" u="sng" dirty="0" smtClean="0">
              <a:effectLst>
                <a:outerShdw blurRad="38100" dist="38100" dir="2700000" algn="tl">
                  <a:srgbClr val="000000">
                    <a:alpha val="43137"/>
                  </a:srgbClr>
                </a:outerShdw>
              </a:effectLst>
            </a:endParaRPr>
          </a:p>
          <a:p>
            <a:pPr algn="r" rtl="1"/>
            <a:r>
              <a:rPr lang="ar-DZ" sz="1500" i="1" u="sng" dirty="0" smtClean="0">
                <a:effectLst>
                  <a:outerShdw blurRad="38100" dist="38100" dir="2700000" algn="tl">
                    <a:srgbClr val="000000">
                      <a:alpha val="43137"/>
                    </a:srgbClr>
                  </a:outerShdw>
                </a:effectLst>
              </a:rPr>
              <a:t>المطلب الثاني : التطور التاريخي لجودة الحياة الوظيفية </a:t>
            </a:r>
            <a:endParaRPr lang="fr-FR" sz="1500" i="1" u="sng" dirty="0" smtClean="0">
              <a:effectLst>
                <a:outerShdw blurRad="38100" dist="38100" dir="2700000" algn="tl">
                  <a:srgbClr val="000000">
                    <a:alpha val="43137"/>
                  </a:srgbClr>
                </a:outerShdw>
              </a:effectLst>
            </a:endParaRPr>
          </a:p>
          <a:p>
            <a:pPr algn="r" rtl="1"/>
            <a:r>
              <a:rPr lang="ar-DZ" sz="1500" i="1" u="sng" dirty="0" smtClean="0">
                <a:effectLst>
                  <a:outerShdw blurRad="38100" dist="38100" dir="2700000" algn="tl">
                    <a:srgbClr val="000000">
                      <a:alpha val="43137"/>
                    </a:srgbClr>
                  </a:outerShdw>
                </a:effectLst>
              </a:rPr>
              <a:t>المطلب الثالث :أبعاد </a:t>
            </a:r>
            <a:r>
              <a:rPr lang="ar-DZ" sz="1500" i="1" u="sng" dirty="0" err="1" smtClean="0">
                <a:effectLst>
                  <a:outerShdw blurRad="38100" dist="38100" dir="2700000" algn="tl">
                    <a:srgbClr val="000000">
                      <a:alpha val="43137"/>
                    </a:srgbClr>
                  </a:outerShdw>
                </a:effectLst>
              </a:rPr>
              <a:t>و</a:t>
            </a:r>
            <a:r>
              <a:rPr lang="ar-DZ" sz="1500" i="1" u="sng" dirty="0" smtClean="0">
                <a:effectLst>
                  <a:outerShdw blurRad="38100" dist="38100" dir="2700000" algn="tl">
                    <a:srgbClr val="000000">
                      <a:alpha val="43137"/>
                    </a:srgbClr>
                  </a:outerShdw>
                </a:effectLst>
              </a:rPr>
              <a:t> عناصر جودة الحياة الوظيفية </a:t>
            </a:r>
            <a:endParaRPr lang="fr-FR" sz="1500" i="1" u="sng" dirty="0" smtClean="0">
              <a:effectLst>
                <a:outerShdw blurRad="38100" dist="38100" dir="2700000" algn="tl">
                  <a:srgbClr val="000000">
                    <a:alpha val="43137"/>
                  </a:srgbClr>
                </a:outerShdw>
              </a:effectLst>
            </a:endParaRPr>
          </a:p>
          <a:p>
            <a:pPr algn="r" rtl="1"/>
            <a:r>
              <a:rPr lang="ar-DZ" sz="1500" i="1" u="sng" dirty="0" smtClean="0">
                <a:effectLst>
                  <a:outerShdw blurRad="38100" dist="38100" dir="2700000" algn="tl">
                    <a:srgbClr val="000000">
                      <a:alpha val="43137"/>
                    </a:srgbClr>
                  </a:outerShdw>
                </a:effectLst>
              </a:rPr>
              <a:t>المطلب الرابع :أهداف </a:t>
            </a:r>
            <a:r>
              <a:rPr lang="ar-DZ" sz="1500" i="1" u="sng" dirty="0" err="1" smtClean="0">
                <a:effectLst>
                  <a:outerShdw blurRad="38100" dist="38100" dir="2700000" algn="tl">
                    <a:srgbClr val="000000">
                      <a:alpha val="43137"/>
                    </a:srgbClr>
                  </a:outerShdw>
                </a:effectLst>
              </a:rPr>
              <a:t>و</a:t>
            </a:r>
            <a:r>
              <a:rPr lang="ar-DZ" sz="1500" i="1" u="sng" dirty="0" smtClean="0">
                <a:effectLst>
                  <a:outerShdw blurRad="38100" dist="38100" dir="2700000" algn="tl">
                    <a:srgbClr val="000000">
                      <a:alpha val="43137"/>
                    </a:srgbClr>
                  </a:outerShdw>
                </a:effectLst>
              </a:rPr>
              <a:t> أهمية جودة الحياة الوظيفية  </a:t>
            </a:r>
            <a:endParaRPr lang="fr-FR" sz="1500" i="1" u="sng" dirty="0" smtClean="0">
              <a:effectLst>
                <a:outerShdw blurRad="38100" dist="38100" dir="2700000" algn="tl">
                  <a:srgbClr val="000000">
                    <a:alpha val="43137"/>
                  </a:srgbClr>
                </a:outerShdw>
              </a:effectLst>
            </a:endParaRPr>
          </a:p>
          <a:p>
            <a:pPr algn="r" rtl="1"/>
            <a:r>
              <a:rPr lang="ar-DZ" sz="1600" b="1" i="1" u="sng" dirty="0" smtClean="0">
                <a:effectLst>
                  <a:outerShdw blurRad="38100" dist="38100" dir="2700000" algn="tl">
                    <a:srgbClr val="000000">
                      <a:alpha val="43137"/>
                    </a:srgbClr>
                  </a:outerShdw>
                </a:effectLst>
              </a:rPr>
              <a:t>المبحث الثاني : تطبيق جودة الحياة الوظيفية </a:t>
            </a:r>
            <a:r>
              <a:rPr lang="ar-DZ" sz="1600" b="1" i="1" u="sng" dirty="0" err="1" smtClean="0">
                <a:effectLst>
                  <a:outerShdw blurRad="38100" dist="38100" dir="2700000" algn="tl">
                    <a:srgbClr val="000000">
                      <a:alpha val="43137"/>
                    </a:srgbClr>
                  </a:outerShdw>
                </a:effectLst>
              </a:rPr>
              <a:t>و</a:t>
            </a:r>
            <a:r>
              <a:rPr lang="ar-DZ" sz="1600" b="1" i="1" u="sng" dirty="0" smtClean="0">
                <a:effectLst>
                  <a:outerShdw blurRad="38100" dist="38100" dir="2700000" algn="tl">
                    <a:srgbClr val="000000">
                      <a:alpha val="43137"/>
                    </a:srgbClr>
                  </a:outerShdw>
                </a:effectLst>
              </a:rPr>
              <a:t> معيقاتها </a:t>
            </a:r>
            <a:endParaRPr lang="fr-FR" sz="1600" b="1" i="1" u="sng" dirty="0" smtClean="0">
              <a:effectLst>
                <a:outerShdw blurRad="38100" dist="38100" dir="2700000" algn="tl">
                  <a:srgbClr val="000000">
                    <a:alpha val="43137"/>
                  </a:srgbClr>
                </a:outerShdw>
              </a:effectLst>
            </a:endParaRPr>
          </a:p>
          <a:p>
            <a:pPr algn="r" rtl="1"/>
            <a:r>
              <a:rPr lang="ar-DZ" sz="1500" i="1" u="sng" dirty="0" smtClean="0">
                <a:effectLst>
                  <a:outerShdw blurRad="38100" dist="38100" dir="2700000" algn="tl">
                    <a:srgbClr val="000000">
                      <a:alpha val="43137"/>
                    </a:srgbClr>
                  </a:outerShdw>
                </a:effectLst>
              </a:rPr>
              <a:t>المطلب الأول :مراحل جودة الحياة الوظيفية </a:t>
            </a:r>
            <a:endParaRPr lang="fr-FR" sz="1500" i="1" u="sng" dirty="0" smtClean="0">
              <a:effectLst>
                <a:outerShdw blurRad="38100" dist="38100" dir="2700000" algn="tl">
                  <a:srgbClr val="000000">
                    <a:alpha val="43137"/>
                  </a:srgbClr>
                </a:outerShdw>
              </a:effectLst>
            </a:endParaRPr>
          </a:p>
          <a:p>
            <a:pPr algn="r" rtl="1"/>
            <a:r>
              <a:rPr lang="ar-DZ" sz="1500" i="1" u="sng" dirty="0" smtClean="0">
                <a:effectLst>
                  <a:outerShdw blurRad="38100" dist="38100" dir="2700000" algn="tl">
                    <a:srgbClr val="000000">
                      <a:alpha val="43137"/>
                    </a:srgbClr>
                  </a:outerShdw>
                </a:effectLst>
              </a:rPr>
              <a:t>المطلب الثاني: قياس جودة الحياة الوظيفية </a:t>
            </a:r>
            <a:endParaRPr lang="fr-FR" sz="1500" i="1" u="sng" dirty="0" smtClean="0">
              <a:effectLst>
                <a:outerShdw blurRad="38100" dist="38100" dir="2700000" algn="tl">
                  <a:srgbClr val="000000">
                    <a:alpha val="43137"/>
                  </a:srgbClr>
                </a:outerShdw>
              </a:effectLst>
            </a:endParaRPr>
          </a:p>
          <a:p>
            <a:pPr algn="r" rtl="1"/>
            <a:r>
              <a:rPr lang="ar-DZ" sz="1500" i="1" u="sng" dirty="0" smtClean="0">
                <a:effectLst>
                  <a:outerShdw blurRad="38100" dist="38100" dir="2700000" algn="tl">
                    <a:srgbClr val="000000">
                      <a:alpha val="43137"/>
                    </a:srgbClr>
                  </a:outerShdw>
                </a:effectLst>
              </a:rPr>
              <a:t>المطلب الثالث : عوائق جودة الحياة الوظيفية </a:t>
            </a:r>
            <a:endParaRPr lang="fr-FR" sz="1500" i="1" u="sng" dirty="0" smtClean="0">
              <a:effectLst>
                <a:outerShdw blurRad="38100" dist="38100" dir="2700000" algn="tl">
                  <a:srgbClr val="000000">
                    <a:alpha val="43137"/>
                  </a:srgbClr>
                </a:outerShdw>
              </a:effectLst>
            </a:endParaRPr>
          </a:p>
          <a:p>
            <a:pPr algn="r" rtl="1"/>
            <a:r>
              <a:rPr lang="ar-DZ" sz="1500" i="1" u="sng" dirty="0" smtClean="0">
                <a:effectLst>
                  <a:outerShdw blurRad="38100" dist="38100" dir="2700000" algn="tl">
                    <a:srgbClr val="000000">
                      <a:alpha val="43137"/>
                    </a:srgbClr>
                  </a:outerShdw>
                </a:effectLst>
              </a:rPr>
              <a:t>المطلب الرابع : طرق تحسين جودة الحياة الوظيفية </a:t>
            </a:r>
            <a:endParaRPr lang="fr-FR" sz="1500" i="1" u="sng"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00034" y="714356"/>
            <a:ext cx="8183562" cy="5643602"/>
          </a:xfrm>
        </p:spPr>
        <p:txBody>
          <a:bodyPr/>
          <a:lstStyle/>
          <a:p>
            <a:pPr algn="r" rtl="1"/>
            <a:r>
              <a:rPr lang="ar-DZ" dirty="0" smtClean="0"/>
              <a:t>المقدمة : </a:t>
            </a:r>
          </a:p>
          <a:p>
            <a:pPr algn="r" rtl="1">
              <a:buNone/>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00034" y="571480"/>
            <a:ext cx="8183562" cy="5786478"/>
          </a:xfrm>
        </p:spPr>
        <p:txBody>
          <a:bodyPr/>
          <a:lstStyle/>
          <a:p>
            <a:pPr algn="r" rtl="1"/>
            <a:r>
              <a:rPr lang="ar-DZ" sz="1500" b="1" i="1" u="sng" dirty="0" smtClean="0">
                <a:effectLst>
                  <a:outerShdw blurRad="38100" dist="38100" dir="2700000" algn="tl">
                    <a:srgbClr val="000000">
                      <a:alpha val="43137"/>
                    </a:srgbClr>
                  </a:outerShdw>
                </a:effectLst>
              </a:rPr>
              <a:t>المبحث الأول :  ماهية جودة الحياة الوظيفة</a:t>
            </a:r>
            <a:endParaRPr lang="fr-FR" sz="1500" b="1" i="1" u="sng" dirty="0" smtClean="0">
              <a:effectLst>
                <a:outerShdw blurRad="38100" dist="38100" dir="2700000" algn="tl">
                  <a:srgbClr val="000000">
                    <a:alpha val="43137"/>
                  </a:srgbClr>
                </a:outerShdw>
              </a:effectLst>
            </a:endParaRPr>
          </a:p>
          <a:p>
            <a:pPr algn="r" rtl="1"/>
            <a:r>
              <a:rPr lang="ar-DZ" sz="1400" i="1" u="sng" dirty="0" smtClean="0"/>
              <a:t>المطلب الأول : تعريف </a:t>
            </a:r>
            <a:r>
              <a:rPr lang="ar-DZ" sz="1400" i="1" u="sng" dirty="0" smtClean="0"/>
              <a:t>جودة </a:t>
            </a:r>
            <a:r>
              <a:rPr lang="ar-DZ" sz="1400" i="1" u="sng" dirty="0" smtClean="0"/>
              <a:t>الحياة </a:t>
            </a:r>
            <a:r>
              <a:rPr lang="ar-DZ" sz="1400" i="1" u="sng" dirty="0" smtClean="0"/>
              <a:t>الوظيفة</a:t>
            </a:r>
          </a:p>
          <a:p>
            <a:pPr algn="r" rtl="1">
              <a:buNone/>
            </a:pPr>
            <a:endParaRPr lang="ar-DZ" sz="1400" i="1" u="sng" dirty="0" smtClean="0"/>
          </a:p>
          <a:p>
            <a:pPr algn="r" rtl="1">
              <a:buFont typeface="Wingdings" pitchFamily="2" charset="2"/>
              <a:buChar char="Ø"/>
            </a:pPr>
            <a:r>
              <a:rPr lang="ar-DZ" sz="1200" dirty="0" smtClean="0"/>
              <a:t>شهد مفهوم </a:t>
            </a:r>
            <a:r>
              <a:rPr lang="fr-FR" sz="1200" dirty="0" smtClean="0"/>
              <a:t>  Quality of Work life </a:t>
            </a:r>
            <a:r>
              <a:rPr lang="ar-DZ" sz="1200" dirty="0" smtClean="0"/>
              <a:t>العديدة من الاختلافات بين الباحثين بشان ترجمته </a:t>
            </a:r>
            <a:r>
              <a:rPr lang="ar-DZ" sz="1200" dirty="0" smtClean="0"/>
              <a:t>وتعريفه وتحديد </a:t>
            </a:r>
            <a:r>
              <a:rPr lang="ar-DZ" sz="1200" dirty="0" smtClean="0"/>
              <a:t>مكوناته ، فعلى مستوى الترجمة فله عدة ترجمات من أبرزها :</a:t>
            </a:r>
            <a:r>
              <a:rPr lang="fr-FR" sz="1200" dirty="0" smtClean="0"/>
              <a:t>                                                                                         </a:t>
            </a:r>
            <a:endParaRPr lang="ar-DZ" sz="1200" dirty="0" smtClean="0"/>
          </a:p>
          <a:p>
            <a:pPr algn="r" rtl="1">
              <a:buFont typeface="Wingdings" pitchFamily="2" charset="2"/>
              <a:buChar char="Ø"/>
            </a:pPr>
            <a:r>
              <a:rPr lang="ar-DZ" sz="1200" dirty="0" smtClean="0"/>
              <a:t>جودة </a:t>
            </a:r>
            <a:r>
              <a:rPr lang="ar-DZ" sz="1200" dirty="0" smtClean="0"/>
              <a:t>الحياة الوظيفية ، جودة حياة العمل ، نوعية حيات العمل ، تحسين نوعية الحياة </a:t>
            </a:r>
            <a:r>
              <a:rPr lang="ar-DZ" sz="1200" dirty="0" smtClean="0"/>
              <a:t>وجودة </a:t>
            </a:r>
            <a:r>
              <a:rPr lang="ar-DZ" sz="1200" dirty="0" smtClean="0"/>
              <a:t>نوعية حياة بيئة العمل </a:t>
            </a:r>
            <a:endParaRPr lang="ar-DZ" sz="1200" dirty="0" smtClean="0"/>
          </a:p>
          <a:p>
            <a:pPr algn="r" rtl="1">
              <a:buFont typeface="Wingdings" pitchFamily="2" charset="2"/>
              <a:buChar char="Ø"/>
            </a:pPr>
            <a:r>
              <a:rPr lang="ar-DZ" sz="1200" dirty="0" smtClean="0"/>
              <a:t>أما </a:t>
            </a:r>
            <a:r>
              <a:rPr lang="ar-DZ" sz="1200" dirty="0" smtClean="0"/>
              <a:t>فيما يتعلق بتعريفه فقد ظهرت العديد من التعريفات   لمفهوم جودة الحياة الوظيفية تعكس تنوعا </a:t>
            </a:r>
            <a:r>
              <a:rPr lang="ar-DZ" sz="1200" dirty="0" smtClean="0"/>
              <a:t>وتناقضا </a:t>
            </a:r>
            <a:r>
              <a:rPr lang="ar-DZ" sz="1200" dirty="0" smtClean="0"/>
              <a:t>بين الباحثين  </a:t>
            </a:r>
            <a:r>
              <a:rPr lang="ar-DZ" sz="1200" dirty="0" smtClean="0"/>
              <a:t>ومن </a:t>
            </a:r>
            <a:r>
              <a:rPr lang="ar-DZ" sz="1200" dirty="0" smtClean="0"/>
              <a:t>التعريفات التي طرحت لمفهوم الحياة الوظيفية : </a:t>
            </a:r>
            <a:endParaRPr lang="fr-FR" sz="1200" dirty="0" smtClean="0"/>
          </a:p>
          <a:p>
            <a:pPr algn="r" rtl="1">
              <a:buFont typeface="Wingdings" pitchFamily="2" charset="2"/>
              <a:buChar char="Ø"/>
            </a:pPr>
            <a:r>
              <a:rPr lang="ar-DZ" sz="1200" dirty="0" smtClean="0"/>
              <a:t> </a:t>
            </a:r>
            <a:r>
              <a:rPr lang="ar-DZ" sz="1200" dirty="0" smtClean="0"/>
              <a:t>انه مجموعة من العمليات المتكاملة المخططة </a:t>
            </a:r>
            <a:r>
              <a:rPr lang="ar-DZ" sz="1200" dirty="0" smtClean="0"/>
              <a:t>و</a:t>
            </a:r>
            <a:r>
              <a:rPr lang="ar-DZ" sz="1200" dirty="0" smtClean="0"/>
              <a:t>ا</a:t>
            </a:r>
            <a:r>
              <a:rPr lang="ar-DZ" sz="1200" dirty="0" smtClean="0"/>
              <a:t>لمستمرة </a:t>
            </a:r>
            <a:r>
              <a:rPr lang="ar-DZ" sz="1200" dirty="0" smtClean="0"/>
              <a:t>التي تستهدف تحسين مختلف الجوانب التي تؤثر على الحياة  الوظيفية للعاملين </a:t>
            </a:r>
            <a:r>
              <a:rPr lang="ar-DZ" sz="1200" dirty="0" smtClean="0"/>
              <a:t>وحياتهم </a:t>
            </a:r>
            <a:r>
              <a:rPr lang="ar-DZ" sz="1200" dirty="0" smtClean="0"/>
              <a:t>الشخصية </a:t>
            </a:r>
            <a:r>
              <a:rPr lang="ar-DZ" sz="1200" dirty="0" smtClean="0"/>
              <a:t>والذي </a:t>
            </a:r>
            <a:r>
              <a:rPr lang="ar-DZ" sz="1200" dirty="0" smtClean="0"/>
              <a:t>يساهم بدوره في تحقيق الأهداف الإستراتيجية للمنضمة </a:t>
            </a:r>
            <a:r>
              <a:rPr lang="ar-DZ" sz="1200" dirty="0" smtClean="0"/>
              <a:t>والعاملين </a:t>
            </a:r>
            <a:r>
              <a:rPr lang="ar-DZ" sz="1200" dirty="0" smtClean="0"/>
              <a:t>فيها </a:t>
            </a:r>
            <a:r>
              <a:rPr lang="ar-DZ" sz="1200" dirty="0" smtClean="0"/>
              <a:t>والمتعاملين </a:t>
            </a:r>
            <a:r>
              <a:rPr lang="ar-DZ" sz="1200" dirty="0" smtClean="0"/>
              <a:t>معها   </a:t>
            </a:r>
          </a:p>
          <a:p>
            <a:pPr algn="r" rtl="1">
              <a:buFont typeface="Wingdings" pitchFamily="2" charset="2"/>
              <a:buChar char="Ø"/>
            </a:pPr>
            <a:r>
              <a:rPr lang="ar-DZ" sz="1200" dirty="0" smtClean="0"/>
              <a:t>هو </a:t>
            </a:r>
            <a:r>
              <a:rPr lang="ar-DZ" sz="1200" dirty="0" smtClean="0"/>
              <a:t>كذلك الجهود التي تبذلها المنضمة لتحسين الحياة الوظيفية من خلال إجراء التغييرات التي تركز على البحث عن أفضل الطرق لتحسين بيئة العمل  </a:t>
            </a:r>
            <a:r>
              <a:rPr lang="ar-DZ" sz="1200" dirty="0" smtClean="0"/>
              <a:t>وتخفيض </a:t>
            </a:r>
            <a:r>
              <a:rPr lang="ar-DZ" sz="1200" dirty="0" smtClean="0"/>
              <a:t>القلق </a:t>
            </a:r>
            <a:r>
              <a:rPr lang="ar-DZ" sz="1200" dirty="0" smtClean="0"/>
              <a:t>والضغوطات </a:t>
            </a:r>
            <a:r>
              <a:rPr lang="ar-DZ" sz="1200" dirty="0" smtClean="0"/>
              <a:t>لدى </a:t>
            </a:r>
            <a:r>
              <a:rPr lang="ar-DZ" sz="1200" dirty="0" smtClean="0"/>
              <a:t>العاملين</a:t>
            </a:r>
          </a:p>
          <a:p>
            <a:pPr algn="r" rtl="1">
              <a:buNone/>
            </a:pPr>
            <a:endParaRPr lang="ar-DZ" sz="1200" dirty="0" smtClean="0"/>
          </a:p>
          <a:p>
            <a:pPr algn="r" rtl="1">
              <a:buFont typeface="Wingdings" pitchFamily="2" charset="2"/>
              <a:buChar char="Ø"/>
            </a:pPr>
            <a:r>
              <a:rPr lang="ar-SA" sz="1200" dirty="0" smtClean="0"/>
              <a:t>تعريف </a:t>
            </a:r>
            <a:r>
              <a:rPr lang="fr-FR" sz="1200" dirty="0" smtClean="0"/>
              <a:t>: suttle</a:t>
            </a:r>
            <a:r>
              <a:rPr lang="ar-SA" sz="1200" dirty="0" smtClean="0"/>
              <a:t>هي أقصى مدى يستطيع أعضاء منظمة الأعمال الوصول إليه في تلبية الاحتياجات الشخصية الهامة وذلك من خلال خبرتهم في العمل</a:t>
            </a:r>
            <a:r>
              <a:rPr lang="fr-FR" sz="1200" dirty="0" smtClean="0"/>
              <a:t>. </a:t>
            </a:r>
          </a:p>
          <a:p>
            <a:pPr algn="r" rtl="1">
              <a:buFont typeface="Wingdings" pitchFamily="2" charset="2"/>
              <a:buChar char="Ø"/>
            </a:pPr>
            <a:r>
              <a:rPr lang="ar-SA" sz="1200" dirty="0" smtClean="0"/>
              <a:t>في ضوء التعريفات السابقة أتقف الباحثين على تعريف جودة الحياة الوظيفية على أنها عبارة عن مجموعة من العمليات والإجراءات تنفذها المنظمة بهدف الوصول إلى تلبية الاحتياجات الشخصية </a:t>
            </a:r>
            <a:r>
              <a:rPr lang="ar-SA" sz="1200" dirty="0" err="1" smtClean="0"/>
              <a:t>ل</a:t>
            </a:r>
            <a:r>
              <a:rPr lang="ar-DZ" sz="1200" dirty="0" smtClean="0"/>
              <a:t>ل</a:t>
            </a:r>
            <a:r>
              <a:rPr lang="ar-SA" sz="1200" dirty="0" smtClean="0"/>
              <a:t>عاملين </a:t>
            </a:r>
            <a:r>
              <a:rPr lang="ar-SA" sz="1200" dirty="0" smtClean="0"/>
              <a:t>فيها </a:t>
            </a:r>
            <a:r>
              <a:rPr lang="fr-FR" sz="1200" dirty="0" smtClean="0"/>
              <a:t> </a:t>
            </a:r>
            <a:r>
              <a:rPr lang="ar-DZ" sz="1200" dirty="0" smtClean="0"/>
              <a:t>.</a:t>
            </a:r>
            <a:r>
              <a:rPr lang="fr-FR" sz="1200" dirty="0" smtClean="0"/>
              <a:t/>
            </a:r>
            <a:br>
              <a:rPr lang="fr-FR" sz="1200" dirty="0" smtClean="0"/>
            </a:br>
            <a:endParaRPr lang="fr-FR" sz="1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428596" y="500042"/>
            <a:ext cx="8183562" cy="5929354"/>
          </a:xfrm>
        </p:spPr>
        <p:txBody>
          <a:bodyPr>
            <a:normAutofit/>
          </a:bodyPr>
          <a:lstStyle/>
          <a:p>
            <a:pPr algn="r" rtl="1">
              <a:buNone/>
            </a:pPr>
            <a:r>
              <a:rPr lang="ar-DZ" sz="1400" i="1" u="sng" dirty="0" smtClean="0"/>
              <a:t>المطلب الثاني : التطور التاريخي لجودة الحياة الوظيفية </a:t>
            </a:r>
            <a:r>
              <a:rPr lang="ar-DZ" dirty="0" smtClean="0"/>
              <a:t> </a:t>
            </a:r>
          </a:p>
          <a:p>
            <a:pPr algn="r" rtl="1">
              <a:buNone/>
            </a:pPr>
            <a:endParaRPr lang="fr-FR" dirty="0" smtClean="0"/>
          </a:p>
          <a:p>
            <a:pPr algn="r" rtl="1">
              <a:buFont typeface="Wingdings" pitchFamily="2" charset="2"/>
              <a:buChar char="Ø"/>
            </a:pPr>
            <a:r>
              <a:rPr lang="ar-DZ" sz="1200" dirty="0" smtClean="0"/>
              <a:t>وفقا </a:t>
            </a:r>
            <a:r>
              <a:rPr lang="ar-DZ" sz="1200" dirty="0" smtClean="0"/>
              <a:t>ل </a:t>
            </a:r>
            <a:r>
              <a:rPr lang="fr-FR" sz="1200" dirty="0" smtClean="0"/>
              <a:t>(Anderson)</a:t>
            </a:r>
            <a:r>
              <a:rPr lang="ar-DZ" sz="1200" dirty="0" smtClean="0"/>
              <a:t> فان مفهوم جودة الحياة الوظيفية قد ظهر في الفترة في نهاية الستينيات إلى بداية السبعينيات من القرن الماضي في الولايات المتحدة الأمريكية ، بسبب انتشار السلوكيات السلبية في بيئة العمل الأمريكية كمعدلات الغياب ، التخريب </a:t>
            </a:r>
            <a:r>
              <a:rPr lang="ar-DZ" sz="1200" dirty="0" smtClean="0"/>
              <a:t>وكذلك  </a:t>
            </a:r>
            <a:r>
              <a:rPr lang="ar-DZ" sz="1200" dirty="0" smtClean="0"/>
              <a:t>غلبة الإضرابات كسمة سائدة مما أدى في النهاية إلى ارتفاع تكاليف الإنتاج    </a:t>
            </a:r>
            <a:endParaRPr lang="ar-DZ" sz="1200" dirty="0" smtClean="0"/>
          </a:p>
          <a:p>
            <a:pPr algn="r" rtl="1">
              <a:buFont typeface="Wingdings" pitchFamily="2" charset="2"/>
              <a:buChar char="Ø"/>
            </a:pPr>
            <a:r>
              <a:rPr lang="ar-DZ" sz="1200" dirty="0" smtClean="0"/>
              <a:t> </a:t>
            </a:r>
            <a:r>
              <a:rPr lang="ar-DZ" sz="1200" dirty="0" smtClean="0"/>
              <a:t>أما عن أول بدايات تطبيق برنامج جودة الحيات الوظيفية فانه يمكن اعتبار تجربة شركة جنرال </a:t>
            </a:r>
            <a:r>
              <a:rPr lang="ar-DZ" sz="1200" dirty="0" err="1" smtClean="0"/>
              <a:t>موتورز</a:t>
            </a:r>
            <a:r>
              <a:rPr lang="ar-DZ" sz="1200" dirty="0" smtClean="0"/>
              <a:t> في </a:t>
            </a:r>
            <a:r>
              <a:rPr lang="fr-FR" sz="1200" dirty="0" smtClean="0"/>
              <a:t> </a:t>
            </a:r>
            <a:r>
              <a:rPr lang="fr-FR" sz="1200" dirty="0" smtClean="0"/>
              <a:t>(Terry </a:t>
            </a:r>
            <a:r>
              <a:rPr lang="fr-FR" sz="1200" dirty="0" smtClean="0"/>
              <a:t>town)   </a:t>
            </a:r>
            <a:r>
              <a:rPr lang="ar-DZ" sz="1200" dirty="0" smtClean="0"/>
              <a:t>بالولايات المتحدة الأمريكية عام  1971 من أوائل البرنامج التي تم تطبيقها في هذا الصدد ،  عن طريق تشكيل لجنة مشتركة على مستوى هذه المدينة الصناعية لإنقاذها من البطالة </a:t>
            </a:r>
            <a:r>
              <a:rPr lang="ar-DZ" sz="1200" dirty="0" smtClean="0"/>
              <a:t>وتدهور </a:t>
            </a:r>
            <a:r>
              <a:rPr lang="ar-DZ" sz="1200" dirty="0" smtClean="0"/>
              <a:t>كثير من المصانع  بها </a:t>
            </a:r>
            <a:endParaRPr lang="fr-FR" sz="1200" dirty="0" smtClean="0"/>
          </a:p>
          <a:p>
            <a:pPr algn="r" rtl="1">
              <a:buNone/>
            </a:pPr>
            <a:r>
              <a:rPr lang="ar-DZ" sz="1200" dirty="0" smtClean="0"/>
              <a:t> </a:t>
            </a:r>
            <a:r>
              <a:rPr lang="ar-DZ" sz="1200" dirty="0" smtClean="0"/>
              <a:t>     بالإضافة </a:t>
            </a:r>
            <a:r>
              <a:rPr lang="ar-DZ" sz="1200" dirty="0" smtClean="0"/>
              <a:t>إلى شركات أخرى </a:t>
            </a:r>
            <a:r>
              <a:rPr lang="ar-DZ" sz="1200" dirty="0" smtClean="0"/>
              <a:t>.</a:t>
            </a:r>
            <a:endParaRPr lang="ar-DZ" sz="1200" dirty="0" smtClean="0"/>
          </a:p>
          <a:p>
            <a:pPr algn="r" rtl="1">
              <a:buFont typeface="Wingdings" pitchFamily="2" charset="2"/>
              <a:buChar char="Ø"/>
            </a:pPr>
            <a:r>
              <a:rPr lang="ar-DZ" sz="1200" dirty="0" smtClean="0"/>
              <a:t>و</a:t>
            </a:r>
            <a:r>
              <a:rPr lang="ar-DZ" sz="1200" dirty="0" smtClean="0"/>
              <a:t> </a:t>
            </a:r>
            <a:r>
              <a:rPr lang="ar-DZ" sz="1200" dirty="0" smtClean="0"/>
              <a:t>جاءت الفترة من منتصف  السبعينيات </a:t>
            </a:r>
            <a:r>
              <a:rPr lang="ar-DZ" sz="1200" dirty="0" smtClean="0"/>
              <a:t>وحتى </a:t>
            </a:r>
            <a:r>
              <a:rPr lang="ar-DZ" sz="1200" dirty="0" smtClean="0"/>
              <a:t>بداية الثمانينيات لتشهد انخفاض الاهتمام ببرنامج تحسين الحياة الوظيفية ، نتيجة لعدة عوامل منها زيادة معدلات  التضخم </a:t>
            </a:r>
            <a:r>
              <a:rPr lang="ar-DZ" sz="1200" dirty="0" err="1" smtClean="0"/>
              <a:t>و</a:t>
            </a:r>
            <a:r>
              <a:rPr lang="ar-DZ" sz="1200" dirty="0" smtClean="0"/>
              <a:t> أزمة الطاقة .....الأمر الذي جعل المنضمات الصناعية بشكل خاص تقوم بتوجيه معظم خططها لمواجهة ارتفاع تكاليف الصناعة </a:t>
            </a:r>
            <a:r>
              <a:rPr lang="ar-DZ" sz="1200" dirty="0" smtClean="0"/>
              <a:t>والطاقة </a:t>
            </a:r>
            <a:r>
              <a:rPr lang="ar-DZ" sz="1200" dirty="0" smtClean="0"/>
              <a:t>،بالإضافة إلى زيادة حد المنافسة الخارجية للشركات الأمريكية ، ولذلك زاد حجم الاندماج بين الشركات خلال هذه الفترة </a:t>
            </a:r>
            <a:r>
              <a:rPr lang="ar-DZ" sz="1200" dirty="0" smtClean="0"/>
              <a:t>وبالتالي </a:t>
            </a:r>
            <a:r>
              <a:rPr lang="ar-DZ" sz="1200" dirty="0" smtClean="0"/>
              <a:t>انخفاض الاهتمام برضا العمال عن وظائفهم </a:t>
            </a:r>
            <a:r>
              <a:rPr lang="ar-DZ" sz="1200" dirty="0" smtClean="0"/>
              <a:t>وحياتهم الوظيفية </a:t>
            </a:r>
            <a:r>
              <a:rPr lang="ar-DZ" sz="1200" dirty="0" smtClean="0"/>
              <a:t>، </a:t>
            </a:r>
            <a:r>
              <a:rPr lang="ar-DZ" sz="1200" dirty="0" smtClean="0"/>
              <a:t>وكل ذلك </a:t>
            </a:r>
            <a:r>
              <a:rPr lang="ar-DZ" sz="1200" dirty="0" smtClean="0"/>
              <a:t>جعل برنامج جودة </a:t>
            </a:r>
            <a:r>
              <a:rPr lang="ar-DZ" sz="1200" dirty="0" smtClean="0"/>
              <a:t>وتحسين </a:t>
            </a:r>
            <a:r>
              <a:rPr lang="ar-DZ" sz="1200" dirty="0" smtClean="0"/>
              <a:t>العمل تأتي في المرتبة الثانوية في تلك الفترة </a:t>
            </a:r>
            <a:endParaRPr lang="ar-DZ" sz="1200" dirty="0" smtClean="0"/>
          </a:p>
          <a:p>
            <a:pPr algn="r" rtl="1">
              <a:buFont typeface="Wingdings" pitchFamily="2" charset="2"/>
              <a:buChar char="Ø"/>
            </a:pPr>
            <a:r>
              <a:rPr lang="ar-DZ" sz="1200" dirty="0" smtClean="0"/>
              <a:t>و</a:t>
            </a:r>
            <a:r>
              <a:rPr lang="ar-DZ" sz="1200" dirty="0" smtClean="0"/>
              <a:t> </a:t>
            </a:r>
            <a:r>
              <a:rPr lang="ar-DZ" sz="1200" dirty="0" smtClean="0"/>
              <a:t>في الثمانينيات </a:t>
            </a:r>
            <a:r>
              <a:rPr lang="ar-DZ" sz="1200" dirty="0" smtClean="0"/>
              <a:t>وحتى </a:t>
            </a:r>
            <a:r>
              <a:rPr lang="ar-DZ" sz="1200" dirty="0" smtClean="0"/>
              <a:t>منتصف التسعينيات زاد الاهتمام مرة أخرى ببرنامج جودة حياة العمل في الشركات </a:t>
            </a:r>
            <a:r>
              <a:rPr lang="ar-DZ" sz="1200" dirty="0" smtClean="0"/>
              <a:t>والمؤسسات </a:t>
            </a:r>
            <a:r>
              <a:rPr lang="ar-DZ" sz="1200" dirty="0" smtClean="0"/>
              <a:t>الأمريكية لنفس الأسباب السابقة بالإضافة إلى القوانين الفدرالية المستحدثة ، </a:t>
            </a:r>
            <a:r>
              <a:rPr lang="ar-DZ" sz="1200" dirty="0" smtClean="0"/>
              <a:t>واستجابة </a:t>
            </a:r>
            <a:r>
              <a:rPr lang="ar-DZ" sz="1200" dirty="0" smtClean="0"/>
              <a:t>للنجاح الذي حققه اليابان </a:t>
            </a:r>
            <a:r>
              <a:rPr lang="ar-DZ" sz="1200" dirty="0" smtClean="0"/>
              <a:t>وبعض </a:t>
            </a:r>
            <a:r>
              <a:rPr lang="ar-DZ" sz="1200" dirty="0" smtClean="0"/>
              <a:t>الدول الأوروبية في هذا </a:t>
            </a:r>
            <a:r>
              <a:rPr lang="ar-DZ" sz="1200" dirty="0" smtClean="0"/>
              <a:t>الصدد</a:t>
            </a:r>
          </a:p>
          <a:p>
            <a:pPr algn="r" rtl="1">
              <a:buFont typeface="Wingdings" pitchFamily="2" charset="2"/>
              <a:buChar char="Ø"/>
            </a:pPr>
            <a:r>
              <a:rPr lang="ar-DZ" sz="1200" dirty="0" smtClean="0"/>
              <a:t>م</a:t>
            </a:r>
            <a:r>
              <a:rPr lang="ar-DZ" sz="1200" dirty="0" smtClean="0"/>
              <a:t>نذ </a:t>
            </a:r>
            <a:r>
              <a:rPr lang="ar-DZ" sz="1200" dirty="0" smtClean="0"/>
              <a:t>التسعينيات قامت شركات عالمية عديدة في دول العالم بتطبيق برنامج جودة الحياة الوظيفية ، كما ازداد الاهتمام بها نتيجة التركيز على إشباع حاجات العميل الداخلي </a:t>
            </a:r>
            <a:r>
              <a:rPr lang="ar-DZ" sz="1200" dirty="0" smtClean="0"/>
              <a:t>والخارجي </a:t>
            </a:r>
            <a:r>
              <a:rPr lang="ar-DZ" sz="1200" dirty="0" smtClean="0"/>
              <a:t>، </a:t>
            </a:r>
            <a:r>
              <a:rPr lang="ar-DZ" sz="1200" dirty="0" smtClean="0"/>
              <a:t>وتطبيق </a:t>
            </a:r>
            <a:r>
              <a:rPr lang="ar-DZ" sz="1200" dirty="0" smtClean="0"/>
              <a:t>أسلوب هندرة الموارد البشرية </a:t>
            </a:r>
            <a:r>
              <a:rPr lang="ar-DZ" sz="1200" dirty="0" smtClean="0"/>
              <a:t>وإكسابها </a:t>
            </a:r>
            <a:r>
              <a:rPr lang="ar-DZ" sz="1200" dirty="0" smtClean="0"/>
              <a:t>مهارات متنوعة </a:t>
            </a:r>
            <a:r>
              <a:rPr lang="ar-DZ" sz="1200" dirty="0" smtClean="0"/>
              <a:t>والنظر </a:t>
            </a:r>
            <a:r>
              <a:rPr lang="ar-DZ" sz="1200" dirty="0" smtClean="0"/>
              <a:t>إليها كأحد الاستراتيجيات المهمة للتنافسية </a:t>
            </a:r>
            <a:r>
              <a:rPr lang="ar-DZ" sz="1200" dirty="0" smtClean="0"/>
              <a:t>.</a:t>
            </a:r>
            <a:endParaRPr lang="fr-FR" sz="1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00034" y="571480"/>
            <a:ext cx="8183562" cy="5715040"/>
          </a:xfrm>
        </p:spPr>
        <p:txBody>
          <a:bodyPr>
            <a:normAutofit/>
          </a:bodyPr>
          <a:lstStyle/>
          <a:p>
            <a:pPr algn="r" rtl="1"/>
            <a:r>
              <a:rPr lang="ar-DZ" sz="1400" i="1" u="sng" dirty="0" smtClean="0"/>
              <a:t>المطلب الثالث : أبعاد </a:t>
            </a:r>
            <a:r>
              <a:rPr lang="ar-DZ" sz="1400" i="1" u="sng" dirty="0" err="1" smtClean="0"/>
              <a:t>و</a:t>
            </a:r>
            <a:r>
              <a:rPr lang="ar-DZ" sz="1400" i="1" u="sng" dirty="0" smtClean="0"/>
              <a:t> عناصر جودة الحياة </a:t>
            </a:r>
            <a:r>
              <a:rPr lang="ar-DZ" sz="1400" i="1" u="sng" dirty="0" smtClean="0"/>
              <a:t>الوظيفية</a:t>
            </a:r>
          </a:p>
          <a:p>
            <a:pPr algn="r" rtl="1">
              <a:buNone/>
            </a:pPr>
            <a:endParaRPr lang="ar-DZ" sz="1400" b="1" i="1" u="sng" dirty="0" smtClean="0">
              <a:effectLst>
                <a:outerShdw blurRad="38100" dist="38100" dir="2700000" algn="tl">
                  <a:srgbClr val="000000">
                    <a:alpha val="43137"/>
                  </a:srgbClr>
                </a:outerShdw>
              </a:effectLst>
            </a:endParaRPr>
          </a:p>
          <a:p>
            <a:pPr algn="r" rtl="1">
              <a:buNone/>
            </a:pPr>
            <a:r>
              <a:rPr lang="ar-DZ" sz="1200" i="1" u="sng" dirty="0" smtClean="0"/>
              <a:t>أولا </a:t>
            </a:r>
            <a:r>
              <a:rPr lang="ar-DZ" sz="1200" i="1" u="sng" dirty="0" smtClean="0"/>
              <a:t>:  أبعاد جودة الحياة الوظيفة </a:t>
            </a:r>
          </a:p>
          <a:p>
            <a:pPr algn="r" rtl="1">
              <a:buNone/>
            </a:pPr>
            <a:endParaRPr lang="fr-FR" sz="1200" dirty="0" smtClean="0"/>
          </a:p>
          <a:p>
            <a:pPr lvl="0" algn="r" rtl="1">
              <a:buNone/>
            </a:pPr>
            <a:r>
              <a:rPr lang="ar-SA" sz="1400" dirty="0" smtClean="0"/>
              <a:t>تعددت أبعاد جودة الحياة الوظيفية باختلاف الظروف السائدة في ذلك الوقت، فاختلفت وجهات النظر حول الأبعاد </a:t>
            </a:r>
            <a:r>
              <a:rPr lang="ar-SA" sz="1400" dirty="0" smtClean="0"/>
              <a:t>ويمكن</a:t>
            </a:r>
            <a:r>
              <a:rPr lang="ar-DZ" sz="1400" dirty="0" smtClean="0"/>
              <a:t> </a:t>
            </a:r>
            <a:r>
              <a:rPr lang="ar-SA" sz="1400" dirty="0" smtClean="0"/>
              <a:t>استعراض </a:t>
            </a:r>
            <a:r>
              <a:rPr lang="ar-SA" sz="1400" dirty="0" smtClean="0"/>
              <a:t>بعضها فيما يلي : </a:t>
            </a:r>
            <a:endParaRPr lang="fr-FR" sz="1400" dirty="0" smtClean="0"/>
          </a:p>
          <a:p>
            <a:pPr lvl="0" algn="r" rtl="1">
              <a:buFont typeface="Wingdings" pitchFamily="2" charset="2"/>
              <a:buChar char="Ø"/>
            </a:pPr>
            <a:r>
              <a:rPr lang="ar-SA" sz="1400" dirty="0" smtClean="0">
                <a:effectLst>
                  <a:outerShdw blurRad="38100" dist="38100" dir="2700000" algn="tl">
                    <a:srgbClr val="000000">
                      <a:alpha val="43137"/>
                    </a:srgbClr>
                  </a:outerShdw>
                </a:effectLst>
              </a:rPr>
              <a:t>حسب  عبد </a:t>
            </a:r>
            <a:r>
              <a:rPr lang="ar-SA" sz="1400" dirty="0" smtClean="0">
                <a:effectLst>
                  <a:outerShdw blurRad="38100" dist="38100" dir="2700000" algn="tl">
                    <a:srgbClr val="000000">
                      <a:alpha val="43137"/>
                    </a:srgbClr>
                  </a:outerShdw>
                </a:effectLst>
              </a:rPr>
              <a:t>العزيز</a:t>
            </a:r>
            <a:r>
              <a:rPr lang="fr-FR" sz="1400" dirty="0" smtClean="0">
                <a:effectLst>
                  <a:outerShdw blurRad="38100" dist="38100" dir="2700000" algn="tl">
                    <a:srgbClr val="000000">
                      <a:alpha val="43137"/>
                    </a:srgbClr>
                  </a:outerShdw>
                </a:effectLst>
              </a:rPr>
              <a:t> </a:t>
            </a:r>
            <a:r>
              <a:rPr lang="ar-SA" sz="1400" dirty="0" smtClean="0"/>
              <a:t>: </a:t>
            </a:r>
            <a:r>
              <a:rPr lang="ar-SA" sz="1400" dirty="0" smtClean="0"/>
              <a:t>فإن أبعاد جودة الحياة الوظيفية تتمثل في:  </a:t>
            </a:r>
            <a:endParaRPr lang="fr-FR" sz="1400" dirty="0" smtClean="0"/>
          </a:p>
          <a:p>
            <a:pPr lvl="0" algn="r" rtl="1"/>
            <a:r>
              <a:rPr lang="ar-SA" sz="1400" dirty="0" smtClean="0"/>
              <a:t>لمشاركة </a:t>
            </a:r>
            <a:r>
              <a:rPr lang="ar-SA" sz="1400" dirty="0" smtClean="0"/>
              <a:t>الطوعية للموظفين. </a:t>
            </a:r>
            <a:endParaRPr lang="fr-FR" sz="1400" dirty="0" smtClean="0"/>
          </a:p>
          <a:p>
            <a:pPr lvl="0" algn="r" rtl="1"/>
            <a:r>
              <a:rPr lang="ar-SA" sz="1400" dirty="0" smtClean="0"/>
              <a:t>موافقة النقابة على المشاركة.</a:t>
            </a:r>
            <a:endParaRPr lang="fr-FR" sz="1400" dirty="0" smtClean="0"/>
          </a:p>
          <a:p>
            <a:pPr lvl="0" algn="r" rtl="1"/>
            <a:r>
              <a:rPr lang="ar-SA" sz="1400" dirty="0" smtClean="0"/>
              <a:t> </a:t>
            </a:r>
            <a:r>
              <a:rPr lang="ar-SA" sz="1400" dirty="0" smtClean="0"/>
              <a:t>تدريب العاملين على حل المشكلة كفريق.</a:t>
            </a:r>
            <a:endParaRPr lang="fr-FR" sz="1400" dirty="0" smtClean="0"/>
          </a:p>
          <a:p>
            <a:pPr lvl="0" algn="r" rtl="1"/>
            <a:r>
              <a:rPr lang="ar-SA" sz="1400" dirty="0" smtClean="0"/>
              <a:t> استخدام حلقة الجودة</a:t>
            </a:r>
            <a:endParaRPr lang="fr-FR" sz="1400" dirty="0" smtClean="0"/>
          </a:p>
          <a:p>
            <a:pPr lvl="0" algn="r" rtl="1">
              <a:buFont typeface="Wingdings" pitchFamily="2" charset="2"/>
              <a:buChar char="Ø"/>
            </a:pPr>
            <a:r>
              <a:rPr lang="ar-DZ" sz="1400" dirty="0" smtClean="0"/>
              <a:t>و</a:t>
            </a:r>
            <a:r>
              <a:rPr lang="ar-SA" sz="1400" dirty="0" smtClean="0">
                <a:effectLst>
                  <a:outerShdw blurRad="38100" dist="38100" dir="2700000" algn="tl">
                    <a:srgbClr val="000000">
                      <a:alpha val="43137"/>
                    </a:srgbClr>
                  </a:outerShdw>
                </a:effectLst>
              </a:rPr>
              <a:t>ذكر </a:t>
            </a:r>
            <a:r>
              <a:rPr lang="fr-FR" sz="1400" dirty="0" smtClean="0">
                <a:effectLst>
                  <a:outerShdw blurRad="38100" dist="38100" dir="2700000" algn="tl">
                    <a:srgbClr val="000000">
                      <a:alpha val="43137"/>
                    </a:srgbClr>
                  </a:outerShdw>
                </a:effectLst>
              </a:rPr>
              <a:t>  </a:t>
            </a:r>
            <a:r>
              <a:rPr lang="fr-FR" sz="1400" dirty="0" smtClean="0">
                <a:effectLst>
                  <a:outerShdw blurRad="38100" dist="38100" dir="2700000" algn="tl">
                    <a:srgbClr val="000000">
                      <a:alpha val="43137"/>
                    </a:srgbClr>
                  </a:outerShdw>
                </a:effectLst>
              </a:rPr>
              <a:t>Ayesha Tabassum, 2012</a:t>
            </a:r>
            <a:r>
              <a:rPr lang="ar-SA" sz="1400" dirty="0" smtClean="0"/>
              <a:t>: بأنها تمثل كل من: </a:t>
            </a:r>
            <a:endParaRPr lang="fr-FR" sz="1400" dirty="0" smtClean="0"/>
          </a:p>
          <a:p>
            <a:pPr lvl="0" algn="r" rtl="1"/>
            <a:r>
              <a:rPr lang="ar-SA" sz="1400" dirty="0" smtClean="0"/>
              <a:t>عدالة الأجور والتعويضات. </a:t>
            </a:r>
            <a:endParaRPr lang="fr-FR" sz="1400" dirty="0" smtClean="0"/>
          </a:p>
          <a:p>
            <a:pPr lvl="0" algn="r" rtl="1"/>
            <a:r>
              <a:rPr lang="ar-SA" sz="1400" dirty="0" smtClean="0"/>
              <a:t>ظروف العمل الصحية</a:t>
            </a:r>
            <a:endParaRPr lang="fr-FR" sz="1400" dirty="0" smtClean="0"/>
          </a:p>
          <a:p>
            <a:pPr lvl="0" algn="r" rtl="1"/>
            <a:r>
              <a:rPr lang="ar-SA" sz="1400" dirty="0" smtClean="0"/>
              <a:t>الفرص المتاحة لتنمية وتطوير القدرات البشرية.</a:t>
            </a:r>
            <a:endParaRPr lang="fr-FR" sz="1400" dirty="0" smtClean="0"/>
          </a:p>
          <a:p>
            <a:pPr lvl="0" algn="r" rtl="1"/>
            <a:r>
              <a:rPr lang="ar-SA" sz="1400" dirty="0" smtClean="0"/>
              <a:t>الفرص المستقبلية للنمو والأمان الوظيفي.</a:t>
            </a:r>
            <a:endParaRPr lang="fr-FR" sz="1400" dirty="0" smtClean="0"/>
          </a:p>
          <a:p>
            <a:pPr lvl="0" algn="r" rtl="1"/>
            <a:r>
              <a:rPr lang="ar-SA" sz="1400" dirty="0" smtClean="0"/>
              <a:t> الحقوق الدستورية للعاملين بالمنظمة.</a:t>
            </a:r>
            <a:endParaRPr lang="fr-FR" sz="1400" dirty="0" smtClean="0"/>
          </a:p>
          <a:p>
            <a:pPr lvl="0" algn="r" rtl="1"/>
            <a:r>
              <a:rPr lang="ar-SA" sz="1400" dirty="0" smtClean="0"/>
              <a:t> التوازن بين الحياة الشخصية والوظيفية</a:t>
            </a:r>
            <a:r>
              <a:rPr lang="fr-FR" sz="1400" dirty="0" smtClean="0"/>
              <a:t>.</a:t>
            </a:r>
          </a:p>
          <a:p>
            <a:pPr lvl="0" algn="r" rtl="1">
              <a:buFont typeface="Wingdings" pitchFamily="2" charset="2"/>
              <a:buChar char="Ø"/>
            </a:pPr>
            <a:r>
              <a:rPr lang="ar-SA" sz="1400" dirty="0" smtClean="0">
                <a:effectLst>
                  <a:outerShdw blurRad="38100" dist="38100" dir="2700000" algn="tl">
                    <a:srgbClr val="000000">
                      <a:alpha val="43137"/>
                    </a:srgbClr>
                  </a:outerShdw>
                </a:effectLst>
              </a:rPr>
              <a:t>كما حدد  </a:t>
            </a:r>
            <a:r>
              <a:rPr lang="fr-FR" sz="1400" dirty="0" smtClean="0">
                <a:effectLst>
                  <a:outerShdw blurRad="38100" dist="38100" dir="2700000" algn="tl">
                    <a:srgbClr val="000000">
                      <a:alpha val="43137"/>
                    </a:srgbClr>
                  </a:outerShdw>
                </a:effectLst>
              </a:rPr>
              <a:t>Ahmadi et salavati, 2012</a:t>
            </a:r>
            <a:r>
              <a:rPr lang="ar-SA" sz="1400" dirty="0" smtClean="0">
                <a:effectLst>
                  <a:outerShdw blurRad="38100" dist="38100" dir="2700000" algn="tl">
                    <a:srgbClr val="000000">
                      <a:alpha val="43137"/>
                    </a:srgbClr>
                  </a:outerShdw>
                </a:effectLst>
              </a:rPr>
              <a:t> </a:t>
            </a:r>
            <a:r>
              <a:rPr lang="ar-SA" sz="1400" dirty="0" smtClean="0"/>
              <a:t>: أبعاد جودة الحياة الوظيفية بأنها  : </a:t>
            </a:r>
            <a:endParaRPr lang="fr-FR" sz="1400" dirty="0" smtClean="0"/>
          </a:p>
          <a:p>
            <a:pPr lvl="0" algn="r" rtl="1"/>
            <a:r>
              <a:rPr lang="ar-SA" sz="1400" dirty="0" smtClean="0"/>
              <a:t>الأمان الوظيفي والنظام الأفضل للمكافآت والأجور العادلة والمرتفعة. </a:t>
            </a:r>
            <a:endParaRPr lang="fr-FR" sz="1400" dirty="0" smtClean="0"/>
          </a:p>
          <a:p>
            <a:pPr lvl="0" algn="r" rtl="1"/>
            <a:r>
              <a:rPr lang="ar-SA" sz="1400" dirty="0" smtClean="0"/>
              <a:t>فرص الترقية والتقدم الوظيفي</a:t>
            </a:r>
            <a:endParaRPr lang="fr-FR" sz="1400" dirty="0" smtClean="0"/>
          </a:p>
          <a:p>
            <a:pPr algn="r" rtl="1"/>
            <a:endParaRPr lang="fr-FR" sz="2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4294967295"/>
          </p:nvPr>
        </p:nvSpPr>
        <p:spPr>
          <a:xfrm>
            <a:off x="500034" y="1000108"/>
            <a:ext cx="8183562" cy="5000660"/>
          </a:xfrm>
        </p:spPr>
        <p:txBody>
          <a:bodyPr>
            <a:normAutofit/>
          </a:bodyPr>
          <a:lstStyle/>
          <a:p>
            <a:pPr algn="r" rtl="1">
              <a:buNone/>
            </a:pPr>
            <a:r>
              <a:rPr lang="ar-SA" sz="1200" i="1" u="sng" dirty="0" smtClean="0"/>
              <a:t>ثانيا : عناصر جودة الحياة الوظيفية </a:t>
            </a:r>
            <a:endParaRPr lang="ar-DZ" sz="1200" i="1" u="sng" dirty="0" smtClean="0"/>
          </a:p>
          <a:p>
            <a:pPr algn="r" rtl="1">
              <a:buNone/>
            </a:pPr>
            <a:endParaRPr lang="fr-FR" sz="1200" u="sng" dirty="0" smtClean="0"/>
          </a:p>
          <a:p>
            <a:pPr lvl="0" algn="r" rtl="1">
              <a:buFont typeface="Wingdings" pitchFamily="2" charset="2"/>
              <a:buChar char="Ø"/>
            </a:pPr>
            <a:r>
              <a:rPr lang="ar-DZ" sz="1200" dirty="0" smtClean="0"/>
              <a:t>ق</a:t>
            </a:r>
            <a:r>
              <a:rPr lang="ar-SA" sz="1200" dirty="0" smtClean="0"/>
              <a:t>دمت </a:t>
            </a:r>
            <a:r>
              <a:rPr lang="ar-SA" sz="1200" dirty="0" smtClean="0"/>
              <a:t>المؤسسة الأمريكية لإدارة الجودة بغية تحسين ظروف الحياة الوظيفية مجموعة من العناصر وهي :</a:t>
            </a:r>
            <a:endParaRPr lang="fr-FR" sz="1200" dirty="0" smtClean="0"/>
          </a:p>
          <a:p>
            <a:pPr lvl="0" algn="r" rtl="1"/>
            <a:r>
              <a:rPr lang="ar-SA" sz="1200" dirty="0" smtClean="0">
                <a:effectLst>
                  <a:outerShdw blurRad="38100" dist="38100" dir="2700000" algn="tl">
                    <a:srgbClr val="000000">
                      <a:alpha val="43137"/>
                    </a:srgbClr>
                  </a:outerShdw>
                </a:effectLst>
              </a:rPr>
              <a:t>الصحة </a:t>
            </a:r>
            <a:r>
              <a:rPr lang="ar-SA" sz="1200" dirty="0" smtClean="0">
                <a:effectLst>
                  <a:outerShdw blurRad="38100" dist="38100" dir="2700000" algn="tl">
                    <a:srgbClr val="000000">
                      <a:alpha val="43137"/>
                    </a:srgbClr>
                  </a:outerShdw>
                </a:effectLst>
              </a:rPr>
              <a:t>والسلامة </a:t>
            </a:r>
            <a:r>
              <a:rPr lang="ar-SA" sz="1200" dirty="0" smtClean="0"/>
              <a:t>: وتشمل العناصر الفسيولوجية </a:t>
            </a:r>
            <a:r>
              <a:rPr lang="ar-SA" sz="1200" dirty="0" smtClean="0"/>
              <a:t>والنفسية </a:t>
            </a:r>
            <a:r>
              <a:rPr lang="ar-SA" sz="1200" dirty="0" smtClean="0"/>
              <a:t>للفرد في بيئة العمل </a:t>
            </a:r>
            <a:endParaRPr lang="fr-FR" sz="1200" dirty="0" smtClean="0"/>
          </a:p>
          <a:p>
            <a:pPr lvl="0" algn="r" rtl="1"/>
            <a:r>
              <a:rPr lang="ar-SA" sz="1200" dirty="0" smtClean="0">
                <a:effectLst>
                  <a:outerShdw blurRad="38100" dist="38100" dir="2700000" algn="tl">
                    <a:srgbClr val="000000">
                      <a:alpha val="43137"/>
                    </a:srgbClr>
                  </a:outerShdw>
                </a:effectLst>
              </a:rPr>
              <a:t>الأمن الوظيفي </a:t>
            </a:r>
            <a:r>
              <a:rPr lang="ar-SA" sz="1200" dirty="0" smtClean="0"/>
              <a:t>: ويرتبط بتطبيق </a:t>
            </a:r>
            <a:r>
              <a:rPr lang="ar-SA" sz="1200" dirty="0" smtClean="0"/>
              <a:t>بتطبيق </a:t>
            </a:r>
            <a:r>
              <a:rPr lang="ar-SA" sz="1200" dirty="0" smtClean="0"/>
              <a:t>سياسات تقليص حجم العمالة وإعادة الهيكلة والتي تؤثر على الولاء </a:t>
            </a:r>
            <a:r>
              <a:rPr lang="ar-SA" sz="1200" dirty="0" smtClean="0"/>
              <a:t>والروح </a:t>
            </a:r>
            <a:r>
              <a:rPr lang="ar-SA" sz="1200" dirty="0" smtClean="0"/>
              <a:t>المعنوية للفرد </a:t>
            </a:r>
            <a:endParaRPr lang="fr-FR" sz="1200" dirty="0" smtClean="0"/>
          </a:p>
          <a:p>
            <a:pPr lvl="0" algn="r" rtl="1"/>
            <a:r>
              <a:rPr lang="ar-SA" sz="1200" dirty="0" smtClean="0">
                <a:effectLst>
                  <a:outerShdw blurRad="38100" dist="38100" dir="2700000" algn="tl">
                    <a:srgbClr val="000000">
                      <a:alpha val="43137"/>
                    </a:srgbClr>
                  </a:outerShdw>
                </a:effectLst>
              </a:rPr>
              <a:t>الرضا الوظيفي </a:t>
            </a:r>
            <a:r>
              <a:rPr lang="ar-SA" sz="1200" dirty="0" smtClean="0"/>
              <a:t>: </a:t>
            </a:r>
            <a:r>
              <a:rPr lang="ar-SA" sz="1200" dirty="0" smtClean="0"/>
              <a:t>ويتعلق </a:t>
            </a:r>
            <a:r>
              <a:rPr lang="ar-SA" sz="1200" dirty="0" smtClean="0"/>
              <a:t>بالظروف المادية التي تسمح باستخدام قدرات الأفراد </a:t>
            </a:r>
            <a:r>
              <a:rPr lang="ar-SA" sz="1200" dirty="0" smtClean="0"/>
              <a:t>والافتخار </a:t>
            </a:r>
            <a:r>
              <a:rPr lang="ar-SA" sz="1200" dirty="0" smtClean="0"/>
              <a:t>بالعمل </a:t>
            </a:r>
            <a:endParaRPr lang="fr-FR" sz="1200" dirty="0" smtClean="0"/>
          </a:p>
          <a:p>
            <a:pPr lvl="0" algn="r" rtl="1"/>
            <a:r>
              <a:rPr lang="ar-SA" sz="1200" dirty="0" smtClean="0">
                <a:effectLst>
                  <a:outerShdw blurRad="38100" dist="38100" dir="2700000" algn="tl">
                    <a:srgbClr val="000000">
                      <a:alpha val="43137"/>
                    </a:srgbClr>
                  </a:outerShdw>
                </a:effectLst>
              </a:rPr>
              <a:t>تطور الكفاءات </a:t>
            </a:r>
            <a:r>
              <a:rPr lang="ar-SA" sz="1200" dirty="0" smtClean="0"/>
              <a:t>: وذلك من خلال التدريب </a:t>
            </a:r>
            <a:r>
              <a:rPr lang="ar-SA" sz="1200" dirty="0" smtClean="0"/>
              <a:t>وإكساب </a:t>
            </a:r>
            <a:r>
              <a:rPr lang="ar-SA" sz="1200" dirty="0" smtClean="0"/>
              <a:t>الفرد المهارات الجديدة </a:t>
            </a:r>
            <a:r>
              <a:rPr lang="ar-SA" sz="1200" dirty="0" smtClean="0"/>
              <a:t>والاهتمام </a:t>
            </a:r>
            <a:r>
              <a:rPr lang="ar-SA" sz="1200" dirty="0" smtClean="0"/>
              <a:t>بالتعليم في بيئة العمل </a:t>
            </a:r>
            <a:endParaRPr lang="fr-FR" sz="1200" dirty="0" smtClean="0"/>
          </a:p>
          <a:p>
            <a:pPr algn="r" rtl="1"/>
            <a:r>
              <a:rPr lang="ar-SA" sz="1200" dirty="0" smtClean="0">
                <a:effectLst>
                  <a:outerShdw blurRad="38100" dist="38100" dir="2700000" algn="tl">
                    <a:srgbClr val="000000">
                      <a:alpha val="43137"/>
                    </a:srgbClr>
                  </a:outerShdw>
                </a:effectLst>
              </a:rPr>
              <a:t>التوازن بين الحياة الوظيفية </a:t>
            </a:r>
            <a:r>
              <a:rPr lang="ar-SA" sz="1200" dirty="0" smtClean="0">
                <a:effectLst>
                  <a:outerShdw blurRad="38100" dist="38100" dir="2700000" algn="tl">
                    <a:srgbClr val="000000">
                      <a:alpha val="43137"/>
                    </a:srgbClr>
                  </a:outerShdw>
                </a:effectLst>
              </a:rPr>
              <a:t>وغير </a:t>
            </a:r>
            <a:r>
              <a:rPr lang="ar-SA" sz="1200" dirty="0" smtClean="0">
                <a:effectLst>
                  <a:outerShdw blurRad="38100" dist="38100" dir="2700000" algn="tl">
                    <a:srgbClr val="000000">
                      <a:alpha val="43137"/>
                    </a:srgbClr>
                  </a:outerShdw>
                </a:effectLst>
              </a:rPr>
              <a:t>الوظيفية  : </a:t>
            </a:r>
            <a:r>
              <a:rPr lang="ar-SA" sz="1200" dirty="0" smtClean="0"/>
              <a:t>والذي يعبر عن العلاقة بين العمل </a:t>
            </a:r>
            <a:r>
              <a:rPr lang="ar-SA" sz="1200" dirty="0" smtClean="0"/>
              <a:t>والحياة </a:t>
            </a:r>
            <a:r>
              <a:rPr lang="ar-SA" sz="1200" dirty="0" smtClean="0"/>
              <a:t>الشخصية في المنزل وإمكانية الفصل بينهما </a:t>
            </a:r>
            <a:r>
              <a:rPr lang="ar-SA" sz="1200" dirty="0" smtClean="0"/>
              <a:t>وتحقيق </a:t>
            </a:r>
            <a:r>
              <a:rPr lang="ar-SA" sz="1200" dirty="0" smtClean="0"/>
              <a:t>التوازن بين العمل وأنشطة الرفاهة </a:t>
            </a:r>
            <a:r>
              <a:rPr lang="ar-DZ" sz="1200" dirty="0" smtClean="0"/>
              <a:t>.</a:t>
            </a:r>
          </a:p>
          <a:p>
            <a:pPr lvl="0" algn="r" rtl="1">
              <a:buFont typeface="Wingdings" pitchFamily="2" charset="2"/>
              <a:buChar char="Ø"/>
            </a:pPr>
            <a:r>
              <a:rPr lang="ar-DZ" sz="1200" dirty="0" smtClean="0"/>
              <a:t>ب</a:t>
            </a:r>
            <a:r>
              <a:rPr lang="ar-SA" sz="1200" dirty="0" smtClean="0"/>
              <a:t>الإضافة </a:t>
            </a:r>
            <a:r>
              <a:rPr lang="ar-SA" sz="1200" dirty="0" smtClean="0"/>
              <a:t>إلى عناصر أخرى تمثل عناصر مفاهيمية أساسية ترتبط بجودة الحياة الوظيفية كتلك التي قدمها </a:t>
            </a:r>
            <a:r>
              <a:rPr lang="ar-SA" sz="1200" dirty="0" err="1" smtClean="0"/>
              <a:t>وولتون</a:t>
            </a:r>
            <a:r>
              <a:rPr lang="ar-SA" sz="1200" dirty="0" smtClean="0"/>
              <a:t> والتي تشمل على: </a:t>
            </a:r>
            <a:endParaRPr lang="fr-FR" sz="1200" dirty="0" smtClean="0"/>
          </a:p>
          <a:p>
            <a:pPr lvl="0" algn="r" rtl="1"/>
            <a:r>
              <a:rPr lang="ar-SA" sz="1200" dirty="0" smtClean="0"/>
              <a:t>العدالة وملائمة التعويضات </a:t>
            </a:r>
            <a:endParaRPr lang="fr-FR" sz="1200" dirty="0" smtClean="0"/>
          </a:p>
          <a:p>
            <a:pPr lvl="0" algn="r" rtl="1"/>
            <a:r>
              <a:rPr lang="ar-SA" sz="1200" dirty="0" smtClean="0"/>
              <a:t>ظروف عمل صحية وآمنة </a:t>
            </a:r>
            <a:endParaRPr lang="fr-FR" sz="1200" dirty="0" smtClean="0"/>
          </a:p>
          <a:p>
            <a:pPr lvl="0" algn="r" rtl="1"/>
            <a:r>
              <a:rPr lang="ar-SA" sz="1200" dirty="0" smtClean="0"/>
              <a:t>فرص مناسبة لاستخدام قدرات العنصر البشري </a:t>
            </a:r>
            <a:endParaRPr lang="fr-FR" sz="1200" dirty="0" smtClean="0"/>
          </a:p>
          <a:p>
            <a:pPr lvl="0" algn="r" rtl="1"/>
            <a:r>
              <a:rPr lang="ar-SA" sz="1200" dirty="0" smtClean="0"/>
              <a:t>فرص ملائمة لاستمرار النمو </a:t>
            </a:r>
            <a:r>
              <a:rPr lang="ar-SA" sz="1200" dirty="0" smtClean="0"/>
              <a:t>والأمن </a:t>
            </a:r>
            <a:r>
              <a:rPr lang="ar-SA" sz="1200" dirty="0" smtClean="0"/>
              <a:t>الوظيفي </a:t>
            </a:r>
            <a:endParaRPr lang="fr-FR" sz="1200" dirty="0" smtClean="0"/>
          </a:p>
          <a:p>
            <a:pPr lvl="0" algn="r" rtl="1"/>
            <a:r>
              <a:rPr lang="ar-SA" sz="1200" dirty="0" smtClean="0"/>
              <a:t>الاندماج الاجتماعي في العمل داخل المنضمة </a:t>
            </a:r>
            <a:r>
              <a:rPr lang="ar-SA" sz="1200" dirty="0" smtClean="0"/>
              <a:t>ودستورية </a:t>
            </a:r>
            <a:r>
              <a:rPr lang="ar-SA" sz="1200" dirty="0" smtClean="0"/>
              <a:t>عمل المنضمة </a:t>
            </a:r>
            <a:endParaRPr lang="fr-FR" sz="1200" dirty="0" smtClean="0"/>
          </a:p>
          <a:p>
            <a:pPr algn="r" rtl="1"/>
            <a:r>
              <a:rPr lang="ar-SA" sz="1200" dirty="0" smtClean="0"/>
              <a:t>الارتباط الاجتماعي مع حياة </a:t>
            </a:r>
            <a:r>
              <a:rPr lang="ar-SA" sz="1200" dirty="0" smtClean="0"/>
              <a:t>العمل</a:t>
            </a:r>
            <a:endParaRPr lang="ar-DZ" sz="1200" dirty="0" smtClean="0"/>
          </a:p>
          <a:p>
            <a:pPr lvl="0" algn="r" rtl="1">
              <a:buFont typeface="Wingdings" pitchFamily="2" charset="2"/>
              <a:buChar char="Ø"/>
            </a:pPr>
            <a:r>
              <a:rPr lang="ar-DZ" sz="1200" dirty="0" smtClean="0"/>
              <a:t>ينما يرى </a:t>
            </a:r>
            <a:r>
              <a:rPr lang="fr-FR" sz="1200" dirty="0" smtClean="0"/>
              <a:t>BENDERS </a:t>
            </a:r>
            <a:r>
              <a:rPr lang="fr-FR" sz="1200" dirty="0" smtClean="0"/>
              <a:t>&amp; VAN DE LOOIJ </a:t>
            </a:r>
            <a:r>
              <a:rPr lang="ar-DZ" sz="1200" dirty="0" smtClean="0"/>
              <a:t> انه لا يوجد اتفاق بين الباحثين على عناصر جودة الحياة الوظيفية </a:t>
            </a:r>
            <a:r>
              <a:rPr lang="ar-DZ" sz="1200" dirty="0" smtClean="0"/>
              <a:t>. </a:t>
            </a:r>
          </a:p>
          <a:p>
            <a:pPr lvl="0" algn="r" rtl="1">
              <a:buFont typeface="Wingdings" pitchFamily="2" charset="2"/>
              <a:buChar char="Ø"/>
            </a:pPr>
            <a:r>
              <a:rPr lang="ar-DZ" sz="1200" dirty="0" smtClean="0"/>
              <a:t>فأورد  </a:t>
            </a:r>
            <a:r>
              <a:rPr lang="fr-FR" sz="1200" dirty="0" smtClean="0"/>
              <a:t>  </a:t>
            </a:r>
            <a:r>
              <a:rPr lang="fr-FR" sz="1200" dirty="0" smtClean="0"/>
              <a:t>MOSKOWITZ &amp; LEVERING </a:t>
            </a:r>
            <a:r>
              <a:rPr lang="ar-DZ" sz="1200" dirty="0" smtClean="0"/>
              <a:t>نموذج يصف العناصر التي تجمع أفضل 100 شركة للعمل في الولايات المتحدة الأمريكية ، والذي يتكون من خمسة أبعاد هي : المصداقية ،الاحترام ، العدالة ،الاعتزاز </a:t>
            </a:r>
            <a:r>
              <a:rPr lang="ar-DZ" sz="1200" dirty="0" smtClean="0"/>
              <a:t>والزمالة </a:t>
            </a:r>
            <a:endParaRPr lang="fr-FR"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00034" y="571480"/>
            <a:ext cx="8183562" cy="5786478"/>
          </a:xfrm>
        </p:spPr>
        <p:txBody>
          <a:bodyPr/>
          <a:lstStyle/>
          <a:p>
            <a:pPr algn="r" rtl="1">
              <a:buNone/>
            </a:pPr>
            <a:r>
              <a:rPr lang="ar-DZ" sz="1400" i="1" u="sng" dirty="0" smtClean="0"/>
              <a:t>  المطلب </a:t>
            </a:r>
            <a:r>
              <a:rPr lang="ar-DZ" sz="1400" i="1" u="sng" dirty="0" smtClean="0"/>
              <a:t>الرابع : أهداف </a:t>
            </a:r>
            <a:r>
              <a:rPr lang="ar-DZ" sz="1400" i="1" u="sng" dirty="0" smtClean="0"/>
              <a:t>وأهمية </a:t>
            </a:r>
            <a:r>
              <a:rPr lang="ar-DZ" sz="1400" i="1" u="sng" dirty="0" smtClean="0"/>
              <a:t>جودة الحياة الوظيفية</a:t>
            </a:r>
            <a:endParaRPr lang="fr-FR" sz="1400" i="1" u="sng" dirty="0" smtClean="0"/>
          </a:p>
          <a:p>
            <a:pPr algn="r" rtl="1">
              <a:buNone/>
            </a:pPr>
            <a:r>
              <a:rPr lang="ar-DZ" sz="1200" i="1" u="sng" dirty="0" smtClean="0"/>
              <a:t>أولا </a:t>
            </a:r>
            <a:r>
              <a:rPr lang="ar-DZ" sz="1200" i="1" u="sng" dirty="0" smtClean="0"/>
              <a:t>: أهداف جودة الحياة </a:t>
            </a:r>
            <a:r>
              <a:rPr lang="ar-DZ" sz="1200" i="1" u="sng" dirty="0" smtClean="0"/>
              <a:t>الوظيفية</a:t>
            </a:r>
          </a:p>
          <a:p>
            <a:pPr algn="r" rtl="1">
              <a:buNone/>
            </a:pPr>
            <a:endParaRPr lang="ar-DZ" sz="1200" i="1" u="sng" dirty="0" smtClean="0"/>
          </a:p>
          <a:p>
            <a:pPr lvl="0" algn="r" rtl="1">
              <a:buFont typeface="Wingdings" pitchFamily="2" charset="2"/>
              <a:buChar char="Ø"/>
            </a:pPr>
            <a:r>
              <a:rPr lang="ar-DZ" sz="1200" dirty="0" smtClean="0"/>
              <a:t>ا</a:t>
            </a:r>
            <a:r>
              <a:rPr lang="ar-SA" sz="1200" dirty="0" smtClean="0"/>
              <a:t>ن </a:t>
            </a:r>
            <a:r>
              <a:rPr lang="ar-SA" sz="1200" dirty="0" smtClean="0"/>
              <a:t>الهدف الأساسي من محاولات تحسين جودة حياة العمل يتمثل في إعداد قوة عمل راضية ومندفعة ومحفزة وذات ولاء عال لأعمالها وعلى درجة عالية وقدرة فائقة في الإبداع والابتكار،تهدف برامج الحياة الوظيفية إلى</a:t>
            </a:r>
            <a:r>
              <a:rPr lang="fr-FR" sz="1200" dirty="0" smtClean="0"/>
              <a:t>:</a:t>
            </a:r>
          </a:p>
          <a:p>
            <a:pPr lvl="0" algn="r" rtl="1"/>
            <a:r>
              <a:rPr lang="ar-SA" sz="1200" dirty="0" smtClean="0"/>
              <a:t>تحقيق مستويات عالية من الرضا والولاء التنظيمي لمعاملين</a:t>
            </a:r>
            <a:endParaRPr lang="fr-FR" sz="1200" dirty="0" smtClean="0"/>
          </a:p>
          <a:p>
            <a:pPr lvl="0" algn="r" rtl="1"/>
            <a:r>
              <a:rPr lang="ar-SA" sz="1200" dirty="0" smtClean="0"/>
              <a:t>تحقيق مستويات عالية من رضا العملاء والبيئة الخارجية للمنظمة</a:t>
            </a:r>
            <a:endParaRPr lang="fr-FR" sz="1200" dirty="0" smtClean="0"/>
          </a:p>
          <a:p>
            <a:pPr lvl="0" algn="r" rtl="1"/>
            <a:r>
              <a:rPr lang="ar-SA" sz="1200" dirty="0" smtClean="0"/>
              <a:t>تحقيق مستويات عالية من رضا أصحاب الأعمال</a:t>
            </a:r>
            <a:endParaRPr lang="fr-FR" sz="1200" dirty="0" smtClean="0"/>
          </a:p>
          <a:p>
            <a:pPr lvl="0" algn="r" rtl="1">
              <a:buFont typeface="Wingdings" pitchFamily="2" charset="2"/>
              <a:buChar char="Ø"/>
            </a:pPr>
            <a:r>
              <a:rPr lang="ar-DZ" sz="1200" dirty="0" smtClean="0"/>
              <a:t>ك</a:t>
            </a:r>
            <a:r>
              <a:rPr lang="ar-SA" sz="1200" dirty="0" smtClean="0"/>
              <a:t>ما </a:t>
            </a:r>
            <a:r>
              <a:rPr lang="ar-SA" sz="1200" dirty="0" smtClean="0"/>
              <a:t>يؤدي الالتزام ببرامج جودة الحياة الوظيفية إلى تحسين مختلف الجوانب التي تؤثر على الحياة الوظيفية لمعاملين وحياتهم الشخصية من خلال : </a:t>
            </a:r>
            <a:endParaRPr lang="fr-FR" sz="1200" dirty="0" smtClean="0"/>
          </a:p>
          <a:p>
            <a:pPr lvl="0" algn="r" rtl="1"/>
            <a:r>
              <a:rPr lang="ar-SA" sz="1200" dirty="0" smtClean="0"/>
              <a:t> توفير بيئة عمل أكثر مرونة </a:t>
            </a:r>
            <a:r>
              <a:rPr lang="ar-SA" sz="1200" dirty="0" smtClean="0"/>
              <a:t>وتنافس</a:t>
            </a:r>
            <a:r>
              <a:rPr lang="ar-DZ" sz="1200" dirty="0" smtClean="0"/>
              <a:t>ي</a:t>
            </a:r>
            <a:r>
              <a:rPr lang="ar-SA" sz="1200" dirty="0" smtClean="0"/>
              <a:t>ة</a:t>
            </a:r>
            <a:r>
              <a:rPr lang="ar-SA" sz="1200" dirty="0" smtClean="0"/>
              <a:t>، وولاء،ودافعية</a:t>
            </a:r>
            <a:r>
              <a:rPr lang="fr-FR" sz="1200" dirty="0" smtClean="0"/>
              <a:t>.</a:t>
            </a:r>
          </a:p>
          <a:p>
            <a:pPr lvl="0" algn="r" rtl="1">
              <a:buFont typeface="Wingdings" pitchFamily="2" charset="2"/>
              <a:buChar char="Ø"/>
            </a:pPr>
            <a:r>
              <a:rPr lang="ar-SA" sz="1200" dirty="0" smtClean="0"/>
              <a:t>ويرى المغربي أن المنظمات تسعى إلى تحقيق المزايا والأهداف المتعددة نتيجة تبني لبرامج جودة الحياة الوظيفية وهي :</a:t>
            </a:r>
            <a:endParaRPr lang="fr-FR" sz="1200" dirty="0" smtClean="0"/>
          </a:p>
          <a:p>
            <a:pPr lvl="0" algn="r" rtl="1"/>
            <a:r>
              <a:rPr lang="ar-SA" sz="1200" dirty="0" smtClean="0"/>
              <a:t>توفير ظروف عمل محسنة ومطورة ومن جهة نظر العاملين</a:t>
            </a:r>
            <a:endParaRPr lang="fr-FR" sz="1200" dirty="0" smtClean="0"/>
          </a:p>
          <a:p>
            <a:pPr lvl="0" algn="r" rtl="1"/>
            <a:r>
              <a:rPr lang="ar-SA" sz="1200" dirty="0" smtClean="0"/>
              <a:t>التأثير الإيجابي على الأداء التسويقي</a:t>
            </a:r>
            <a:endParaRPr lang="fr-FR" sz="1200" dirty="0" smtClean="0"/>
          </a:p>
          <a:p>
            <a:pPr lvl="0" algn="r" rtl="1"/>
            <a:r>
              <a:rPr lang="ar-SA" sz="1200" dirty="0" smtClean="0"/>
              <a:t>التأثير الإيجابي على ممارسات إدارة الموارد البشرية مثال :التدريب وانتقاء فريق</a:t>
            </a:r>
            <a:r>
              <a:rPr lang="fr-FR" sz="1200" dirty="0" smtClean="0"/>
              <a:t/>
            </a:r>
            <a:br>
              <a:rPr lang="fr-FR" sz="1200" dirty="0" smtClean="0"/>
            </a:br>
            <a:r>
              <a:rPr lang="ar-SA" sz="1200" dirty="0" smtClean="0"/>
              <a:t>العمل واستقطاب العاملين</a:t>
            </a:r>
            <a:r>
              <a:rPr lang="fr-FR" sz="1200" dirty="0" smtClean="0"/>
              <a:t>.</a:t>
            </a:r>
          </a:p>
          <a:p>
            <a:pPr lvl="0" algn="r" rtl="1">
              <a:buFont typeface="Wingdings" pitchFamily="2" charset="2"/>
              <a:buChar char="Ø"/>
            </a:pPr>
            <a:r>
              <a:rPr lang="ar-SA" sz="1200" dirty="0" smtClean="0"/>
              <a:t>ومن أبرز الأهداف التي تسعى إلى تحقيقها إدارة الموارد البشرية من خلال برامج تطوير جودة حياة بيئة العمل ما يمي</a:t>
            </a:r>
            <a:r>
              <a:rPr lang="fr-FR" sz="1200" dirty="0" smtClean="0"/>
              <a:t>:</a:t>
            </a:r>
          </a:p>
          <a:p>
            <a:pPr lvl="0" algn="r" rtl="1"/>
            <a:r>
              <a:rPr lang="ar-SA" sz="1200" dirty="0" smtClean="0"/>
              <a:t>جعل بيئة العمل مصدر جذب لمعاملين الجيدين والمساعدة عمى زيادة انتماء العاملين إلى المنظمة وعدم الهجرة إلى المنظمات الأخرى.</a:t>
            </a:r>
            <a:endParaRPr lang="fr-FR" sz="1200" dirty="0" smtClean="0"/>
          </a:p>
          <a:p>
            <a:pPr lvl="0" algn="r" rtl="1"/>
            <a:r>
              <a:rPr lang="ar-SA" sz="1200" dirty="0" smtClean="0"/>
              <a:t>زيادة انتماء العامين وولاءهم وتحقيق التكامل والتفاعل بين أهداف المنظمة وأهدافهم .</a:t>
            </a:r>
            <a:endParaRPr lang="fr-FR" sz="1200" dirty="0" smtClean="0"/>
          </a:p>
          <a:p>
            <a:pPr lvl="0" algn="r" rtl="1"/>
            <a:r>
              <a:rPr lang="ar-SA" sz="1200" dirty="0" smtClean="0"/>
              <a:t>وتقليص </a:t>
            </a:r>
            <a:r>
              <a:rPr lang="ar-SA" sz="1200" dirty="0" smtClean="0"/>
              <a:t>عدد الحوادث وحجمها ونوعها إلى أدنى مستوى ممكن.</a:t>
            </a:r>
            <a:endParaRPr lang="fr-FR" sz="1200" dirty="0" smtClean="0"/>
          </a:p>
          <a:p>
            <a:pPr algn="r" rtl="1"/>
            <a:r>
              <a:rPr lang="ar-SA" sz="1200" dirty="0" smtClean="0"/>
              <a:t>المساهمة في تعزيز الجودة والتعلم والإبداع</a:t>
            </a:r>
            <a:endParaRPr lang="fr-FR" sz="1200" u="sn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00034" y="571480"/>
            <a:ext cx="8183562" cy="5643602"/>
          </a:xfrm>
        </p:spPr>
        <p:txBody>
          <a:bodyPr>
            <a:normAutofit/>
          </a:bodyPr>
          <a:lstStyle/>
          <a:p>
            <a:pPr algn="r" rtl="1">
              <a:buNone/>
            </a:pPr>
            <a:r>
              <a:rPr lang="ar-DZ" sz="1200" i="1" u="sng" dirty="0" smtClean="0"/>
              <a:t>ثانيا </a:t>
            </a:r>
            <a:r>
              <a:rPr lang="ar-SA" sz="1200" i="1" u="sng" dirty="0" smtClean="0"/>
              <a:t>: أهمية </a:t>
            </a:r>
            <a:r>
              <a:rPr lang="ar-SA" sz="1200" i="1" u="sng" dirty="0" smtClean="0"/>
              <a:t>جودة الحيات الوظيفية </a:t>
            </a:r>
            <a:endParaRPr lang="ar-DZ" sz="1200" i="1" u="sng" dirty="0" smtClean="0"/>
          </a:p>
          <a:p>
            <a:pPr algn="r" rtl="1">
              <a:buNone/>
            </a:pPr>
            <a:endParaRPr lang="ar-DZ" sz="1200" i="1" u="sng" dirty="0" smtClean="0"/>
          </a:p>
          <a:p>
            <a:pPr algn="r" rtl="1">
              <a:buFont typeface="Wingdings" pitchFamily="2" charset="2"/>
              <a:buChar char="Ø"/>
            </a:pPr>
            <a:r>
              <a:rPr lang="fr-FR" sz="1200" dirty="0" smtClean="0"/>
              <a:t> </a:t>
            </a:r>
            <a:r>
              <a:rPr lang="ar-SA" sz="1200" dirty="0" smtClean="0"/>
              <a:t>تسعى المنظمات إلى تحقيق مزايا عديدة عند تبنيها لبرامج جودة الحياة الوظيفية، </a:t>
            </a:r>
            <a:r>
              <a:rPr lang="ar-SA" sz="1200" dirty="0" smtClean="0"/>
              <a:t>وهي</a:t>
            </a:r>
            <a:r>
              <a:rPr lang="ar-DZ" sz="1200" dirty="0" smtClean="0"/>
              <a:t> </a:t>
            </a:r>
            <a:r>
              <a:rPr lang="ar-SA" sz="1200" dirty="0" smtClean="0"/>
              <a:t>على </a:t>
            </a:r>
            <a:r>
              <a:rPr lang="ar-SA" sz="1200" dirty="0" smtClean="0"/>
              <a:t>النحو التالي : </a:t>
            </a:r>
            <a:endParaRPr lang="fr-FR" sz="1200" dirty="0" smtClean="0"/>
          </a:p>
          <a:p>
            <a:pPr lvl="0" algn="r" rtl="1"/>
            <a:r>
              <a:rPr lang="ar-SA" sz="1200" dirty="0" smtClean="0"/>
              <a:t>جودة الحياة الوظيفية لا تساهم في تنمية قدرة المنظمة على توظيف أشاخص أكفاء فقط، ولكنها تعظم أيضا قدرة المنظمة التنافسية</a:t>
            </a:r>
            <a:endParaRPr lang="fr-FR" sz="1200" dirty="0" smtClean="0"/>
          </a:p>
          <a:p>
            <a:pPr lvl="0" algn="r" rtl="1"/>
            <a:r>
              <a:rPr lang="ar-SA" sz="1200" dirty="0" smtClean="0"/>
              <a:t>تساهم جودة الحياة الوظيفية بشكل ايجابي في توفير قوة عمال أكثر مرونة، وولاء، ودافعية</a:t>
            </a:r>
            <a:r>
              <a:rPr lang="fr-FR" sz="1200" dirty="0" smtClean="0"/>
              <a:t>.</a:t>
            </a:r>
          </a:p>
          <a:p>
            <a:pPr lvl="0" algn="r" rtl="1"/>
            <a:r>
              <a:rPr lang="ar-SA" sz="1200" dirty="0" smtClean="0"/>
              <a:t>توفير ظروف عمل مطورة من وجهة نظر المنظمة</a:t>
            </a:r>
            <a:endParaRPr lang="fr-FR" sz="1200" dirty="0" smtClean="0"/>
          </a:p>
          <a:p>
            <a:pPr lvl="0" algn="r" rtl="1"/>
            <a:r>
              <a:rPr lang="ar-SA" sz="1200" dirty="0" smtClean="0"/>
              <a:t>التأثير الايجابي على ممارسات إدارة الموارد البشرية مثال: التدريب، وانتقاء فريق العمل، واستقطاب العاملين</a:t>
            </a:r>
            <a:endParaRPr lang="fr-FR" sz="1200" dirty="0" smtClean="0"/>
          </a:p>
          <a:p>
            <a:pPr lvl="0" algn="r" rtl="1"/>
            <a:r>
              <a:rPr lang="ar-SA" sz="1200" dirty="0" smtClean="0"/>
              <a:t>تساعد على تعظيم الفعالية التنظيمية من وجهة نظر المنظمة</a:t>
            </a:r>
            <a:endParaRPr lang="fr-FR" sz="1200" dirty="0" smtClean="0"/>
          </a:p>
          <a:p>
            <a:pPr lvl="0" algn="r" rtl="1"/>
            <a:r>
              <a:rPr lang="ar-SA" sz="1200" dirty="0" smtClean="0"/>
              <a:t>تحقيق التفوق عمى المنافسين من خلال حرص </a:t>
            </a:r>
            <a:r>
              <a:rPr lang="ar-SA" sz="1200" dirty="0" err="1" smtClean="0"/>
              <a:t>و</a:t>
            </a:r>
            <a:r>
              <a:rPr lang="ar-DZ" sz="1200" dirty="0" smtClean="0"/>
              <a:t>ا</a:t>
            </a:r>
            <a:r>
              <a:rPr lang="ar-SA" sz="1200" dirty="0" err="1" smtClean="0"/>
              <a:t>ندفاع</a:t>
            </a:r>
            <a:r>
              <a:rPr lang="ar-SA" sz="1200" dirty="0" smtClean="0"/>
              <a:t> </a:t>
            </a:r>
            <a:r>
              <a:rPr lang="ar-SA" sz="1200" dirty="0" smtClean="0"/>
              <a:t>العاملين على تحسين الأداء والإنتاجية والجودة في نفس الوقت</a:t>
            </a:r>
            <a:endParaRPr lang="fr-FR" sz="1200" dirty="0" smtClean="0"/>
          </a:p>
          <a:p>
            <a:pPr lvl="0" algn="r" rtl="1"/>
            <a:r>
              <a:rPr lang="ar-SA" sz="1200" dirty="0" smtClean="0"/>
              <a:t>فرصة الحصول والاحتفاظ بالموارد البشرية ذات الكفاءة المهارية والمعرفية</a:t>
            </a:r>
            <a:endParaRPr lang="fr-FR" sz="1200" dirty="0" smtClean="0"/>
          </a:p>
          <a:p>
            <a:pPr lvl="0" algn="r" rtl="1"/>
            <a:r>
              <a:rPr lang="ar-SA" sz="1200" dirty="0" smtClean="0"/>
              <a:t>فرصة الإبقاء بالمسؤولية الاجتماعية ، والأخلاقية اتجاه المجتمع</a:t>
            </a:r>
            <a:endParaRPr lang="fr-FR" sz="1200" dirty="0" smtClean="0"/>
          </a:p>
          <a:p>
            <a:pPr lvl="0" algn="r" rtl="1"/>
            <a:r>
              <a:rPr lang="ar-SA" sz="1200" dirty="0" smtClean="0"/>
              <a:t>فرصة تفوق العامين إلى جانب الإدارة في حالة تعارض المنظمة لمشاكل قد تعرقل من نشاطيا وتعطل برامجها</a:t>
            </a:r>
            <a:endParaRPr lang="fr-FR" sz="1200" dirty="0" smtClean="0"/>
          </a:p>
          <a:p>
            <a:pPr lvl="0" algn="r" rtl="1"/>
            <a:r>
              <a:rPr lang="ar-SA" sz="1200" dirty="0" smtClean="0"/>
              <a:t> مكانية الحصول على ولاء عالي من قبل المستفيدين لسمع المنظمة أو خدماتها </a:t>
            </a:r>
            <a:endParaRPr lang="fr-FR" sz="1200" dirty="0" smtClean="0"/>
          </a:p>
          <a:p>
            <a:pPr algn="r" rtl="1"/>
            <a:r>
              <a:rPr lang="ar-SA" sz="1200" dirty="0" smtClean="0"/>
              <a:t>النمو والتطور إذ أثبتت الدراسات الميدانية أن المنظمات تحقق ذلك من خلال امتلاكها موارد بشرية ذات خبرة عالية، ومعرفة عالية </a:t>
            </a:r>
            <a:r>
              <a:rPr lang="ar-SA" sz="1200" dirty="0" smtClean="0"/>
              <a:t>بالمنظمة</a:t>
            </a:r>
            <a:r>
              <a:rPr lang="ar-DZ" sz="1200" dirty="0" smtClean="0"/>
              <a:t> </a:t>
            </a:r>
            <a:endParaRPr lang="fr-FR" sz="1200" u="sng"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104</TotalTime>
  <Words>1954</Words>
  <Application>Microsoft Office PowerPoint</Application>
  <PresentationFormat>Affichage à l'écran (4:3)</PresentationFormat>
  <Paragraphs>158</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Aspect</vt:lpstr>
      <vt:lpstr>جودة الحياة الوظيفية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جودة الحياة الوظيفية </dc:title>
  <dc:creator>poste</dc:creator>
  <cp:lastModifiedBy>poste</cp:lastModifiedBy>
  <cp:revision>33</cp:revision>
  <dcterms:created xsi:type="dcterms:W3CDTF">2021-12-06T20:28:08Z</dcterms:created>
  <dcterms:modified xsi:type="dcterms:W3CDTF">2021-12-06T22:12:16Z</dcterms:modified>
</cp:coreProperties>
</file>