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tiff" ContentType="image/tif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6"/>
  </p:notesMasterIdLst>
  <p:sldIdLst>
    <p:sldId id="339" r:id="rId2"/>
    <p:sldId id="340" r:id="rId3"/>
    <p:sldId id="341" r:id="rId4"/>
    <p:sldId id="353" r:id="rId5"/>
    <p:sldId id="343" r:id="rId6"/>
    <p:sldId id="345" r:id="rId7"/>
    <p:sldId id="344" r:id="rId8"/>
    <p:sldId id="346" r:id="rId9"/>
    <p:sldId id="347" r:id="rId10"/>
    <p:sldId id="348" r:id="rId11"/>
    <p:sldId id="349" r:id="rId12"/>
    <p:sldId id="350" r:id="rId13"/>
    <p:sldId id="354" r:id="rId14"/>
    <p:sldId id="352"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FF0066"/>
    <a:srgbClr val="FF6600"/>
    <a:srgbClr val="FF9999"/>
    <a:srgbClr val="CC99FF"/>
    <a:srgbClr val="00FF00"/>
    <a:srgbClr val="6699FF"/>
    <a:srgbClr val="FF99FF"/>
    <a:srgbClr val="FFCCFF"/>
    <a:srgbClr val="66FF66"/>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82" d="100"/>
          <a:sy n="82" d="100"/>
        </p:scale>
        <p:origin x="-1614" y="-18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9" d="100"/>
          <a:sy n="69" d="100"/>
        </p:scale>
        <p:origin x="-3270"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8BE4DD-101F-40BE-A306-E2EE5D65B82F}" type="datetimeFigureOut">
              <a:rPr lang="fr-FR" smtClean="0"/>
              <a:pPr/>
              <a:t>01/12/2021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F58B8D-0102-4F1C-B689-9ADDBAAACBF5}"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8FFCB099-69A0-4540-ACE1-F99F1F6B6A65}" type="datetimeFigureOut">
              <a:rPr lang="fr-FR" smtClean="0"/>
              <a:pPr/>
              <a:t>01/12/2021</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E5654776-371C-4206-8C50-DBA5E831F755}"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FFCB099-69A0-4540-ACE1-F99F1F6B6A65}" type="datetimeFigureOut">
              <a:rPr lang="fr-FR" smtClean="0"/>
              <a:pPr/>
              <a:t>01/12/2021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5654776-371C-4206-8C50-DBA5E831F755}"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FFCB099-69A0-4540-ACE1-F99F1F6B6A65}" type="datetimeFigureOut">
              <a:rPr lang="fr-FR" smtClean="0"/>
              <a:pPr/>
              <a:t>01/12/2021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5654776-371C-4206-8C50-DBA5E831F755}"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FFCB099-69A0-4540-ACE1-F99F1F6B6A65}" type="datetimeFigureOut">
              <a:rPr lang="fr-FR" smtClean="0"/>
              <a:pPr/>
              <a:t>01/12/2021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5654776-371C-4206-8C50-DBA5E831F755}"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8FFCB099-69A0-4540-ACE1-F99F1F6B6A65}" type="datetimeFigureOut">
              <a:rPr lang="fr-FR" smtClean="0"/>
              <a:pPr/>
              <a:t>01/12/2021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5654776-371C-4206-8C50-DBA5E831F755}"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8FFCB099-69A0-4540-ACE1-F99F1F6B6A65}" type="datetimeFigureOut">
              <a:rPr lang="fr-FR" smtClean="0"/>
              <a:pPr/>
              <a:t>01/12/2021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5654776-371C-4206-8C50-DBA5E831F755}"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8FFCB099-69A0-4540-ACE1-F99F1F6B6A65}" type="datetimeFigureOut">
              <a:rPr lang="fr-FR" smtClean="0"/>
              <a:pPr/>
              <a:t>01/12/2021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5654776-371C-4206-8C50-DBA5E831F755}"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8FFCB099-69A0-4540-ACE1-F99F1F6B6A65}" type="datetimeFigureOut">
              <a:rPr lang="fr-FR" smtClean="0"/>
              <a:pPr/>
              <a:t>01/12/2021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5654776-371C-4206-8C50-DBA5E831F755}"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FFCB099-69A0-4540-ACE1-F99F1F6B6A65}" type="datetimeFigureOut">
              <a:rPr lang="fr-FR" smtClean="0"/>
              <a:pPr/>
              <a:t>01/12/2021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5654776-371C-4206-8C50-DBA5E831F755}"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8FFCB099-69A0-4540-ACE1-F99F1F6B6A65}" type="datetimeFigureOut">
              <a:rPr lang="fr-FR" smtClean="0"/>
              <a:pPr/>
              <a:t>01/12/2021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5654776-371C-4206-8C50-DBA5E831F755}"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8FFCB099-69A0-4540-ACE1-F99F1F6B6A65}" type="datetimeFigureOut">
              <a:rPr lang="fr-FR" smtClean="0"/>
              <a:pPr/>
              <a:t>01/12/2021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E5654776-371C-4206-8C50-DBA5E831F755}"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FFCB099-69A0-4540-ACE1-F99F1F6B6A65}" type="datetimeFigureOut">
              <a:rPr lang="fr-FR" smtClean="0"/>
              <a:pPr/>
              <a:t>01/12/2021</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5654776-371C-4206-8C50-DBA5E831F755}"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Documents and Settings\Utilisateur\Mes documents\أجمل الإطارات\61L.BMP"/>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pic>
        <p:nvPicPr>
          <p:cNvPr id="1026" name="Picture 2" descr="C:\Documents and Settings\Utilisateur\Mes documents\أجمل الإطارات\A019.TIF"/>
          <p:cNvPicPr>
            <a:picLocks noChangeAspect="1" noChangeArrowheads="1"/>
          </p:cNvPicPr>
          <p:nvPr/>
        </p:nvPicPr>
        <p:blipFill>
          <a:blip r:embed="rId3" cstate="print"/>
          <a:srcRect/>
          <a:stretch>
            <a:fillRect/>
          </a:stretch>
        </p:blipFill>
        <p:spPr bwMode="auto">
          <a:xfrm>
            <a:off x="3086090" y="2643182"/>
            <a:ext cx="2986108" cy="135732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428604"/>
            <a:ext cx="8821644" cy="6429396"/>
          </a:xfrm>
        </p:spPr>
        <p:txBody>
          <a:bodyPr>
            <a:normAutofit fontScale="85000" lnSpcReduction="20000"/>
          </a:bodyPr>
          <a:lstStyle/>
          <a:p>
            <a:pPr algn="just" rtl="1">
              <a:buNone/>
            </a:pPr>
            <a:endParaRPr lang="ar-DZ" sz="2800" b="1" dirty="0" smtClean="0">
              <a:latin typeface="Traditional Arabic" pitchFamily="18" charset="-78"/>
              <a:cs typeface="Traditional Arabic" pitchFamily="18" charset="-78"/>
            </a:endParaRPr>
          </a:p>
          <a:p>
            <a:pPr algn="r" rtl="1">
              <a:buNone/>
            </a:pPr>
            <a:r>
              <a:rPr lang="ar-DZ" sz="2800" b="1" dirty="0" smtClean="0">
                <a:solidFill>
                  <a:srgbClr val="006600"/>
                </a:solidFill>
              </a:rPr>
              <a:t> </a:t>
            </a:r>
            <a:r>
              <a:rPr lang="ar-DZ" sz="2800" b="1" dirty="0" smtClean="0">
                <a:solidFill>
                  <a:srgbClr val="006600"/>
                </a:solidFill>
              </a:rPr>
              <a:t>  4-2</a:t>
            </a:r>
            <a:r>
              <a:rPr lang="ar-SA" sz="2800" b="1" dirty="0" smtClean="0">
                <a:solidFill>
                  <a:srgbClr val="006600"/>
                </a:solidFill>
              </a:rPr>
              <a:t>-عوامل </a:t>
            </a:r>
            <a:r>
              <a:rPr lang="ar-SA" sz="2800" b="1" dirty="0" smtClean="0">
                <a:solidFill>
                  <a:srgbClr val="006600"/>
                </a:solidFill>
              </a:rPr>
              <a:t>المحيط الخارجي:</a:t>
            </a:r>
            <a:endParaRPr lang="fr-FR" sz="2800" dirty="0" smtClean="0">
              <a:solidFill>
                <a:srgbClr val="006600"/>
              </a:solidFill>
            </a:endParaRPr>
          </a:p>
          <a:p>
            <a:pPr lvl="0" algn="r" rtl="1">
              <a:buNone/>
            </a:pPr>
            <a:r>
              <a:rPr lang="ar-DZ" sz="2800" b="1" dirty="0" smtClean="0">
                <a:solidFill>
                  <a:srgbClr val="FF0066"/>
                </a:solidFill>
              </a:rPr>
              <a:t>   </a:t>
            </a:r>
            <a:r>
              <a:rPr lang="ar-SA" sz="2800" b="1" dirty="0" smtClean="0">
                <a:solidFill>
                  <a:srgbClr val="FF0066"/>
                </a:solidFill>
              </a:rPr>
              <a:t>جنسية </a:t>
            </a:r>
            <a:r>
              <a:rPr lang="ar-SA" sz="2800" b="1" dirty="0" smtClean="0">
                <a:solidFill>
                  <a:srgbClr val="FF0066"/>
                </a:solidFill>
              </a:rPr>
              <a:t>البلد الأم للشركة:</a:t>
            </a:r>
            <a:endParaRPr lang="fr-FR" sz="2800" dirty="0" smtClean="0">
              <a:solidFill>
                <a:srgbClr val="FF0066"/>
              </a:solidFill>
            </a:endParaRPr>
          </a:p>
          <a:p>
            <a:pPr algn="justLow" rtl="1">
              <a:buNone/>
            </a:pPr>
            <a:r>
              <a:rPr lang="ar-DZ" sz="2800" dirty="0" smtClean="0"/>
              <a:t>     </a:t>
            </a:r>
            <a:r>
              <a:rPr lang="ar-SA" sz="2800" dirty="0" smtClean="0"/>
              <a:t>یتضمن </a:t>
            </a:r>
            <a:r>
              <a:rPr lang="ar-SA" sz="2800" dirty="0" smtClean="0"/>
              <a:t>ذلك جنسیة البلد الأم من حیث الثقافة المحددة للقیم والمواقف اتجاه سیاسة التعویضات وممارساتها</a:t>
            </a:r>
            <a:r>
              <a:rPr lang="fr-FR" sz="2800" dirty="0" smtClean="0"/>
              <a:t>. </a:t>
            </a:r>
            <a:r>
              <a:rPr lang="ar-SA" sz="2800" dirty="0" smtClean="0"/>
              <a:t>كذلك الثقافة المحلیة(الفرع)تؤثر على إستراتيجية التعویضات الدولیة من خلال القیم الاجتماعیة السائدة، العادات، المواقف والمعتقدات مثل أسس اختلاف التعویضات بین الإداریین وغیر الإداریین، ودوافع استخدام نوع معین من التعویضات (كدافع الحوافز والفوائد).</a:t>
            </a:r>
            <a:endParaRPr lang="fr-FR" sz="2800" dirty="0" smtClean="0"/>
          </a:p>
          <a:p>
            <a:pPr lvl="0" algn="justLow" rtl="1">
              <a:buNone/>
            </a:pPr>
            <a:r>
              <a:rPr lang="ar-DZ" sz="2800" b="1" dirty="0" smtClean="0">
                <a:solidFill>
                  <a:srgbClr val="FF0066"/>
                </a:solidFill>
              </a:rPr>
              <a:t>   </a:t>
            </a:r>
            <a:r>
              <a:rPr lang="ar-SA" sz="2800" b="1" dirty="0" smtClean="0">
                <a:solidFill>
                  <a:srgbClr val="FF0066"/>
                </a:solidFill>
              </a:rPr>
              <a:t>خصائص </a:t>
            </a:r>
            <a:r>
              <a:rPr lang="ar-SA" sz="2800" b="1" dirty="0" smtClean="0">
                <a:solidFill>
                  <a:srgbClr val="FF0066"/>
                </a:solidFill>
              </a:rPr>
              <a:t>سوق العمل:</a:t>
            </a:r>
            <a:endParaRPr lang="fr-FR" sz="2800" dirty="0" smtClean="0">
              <a:solidFill>
                <a:srgbClr val="FF0066"/>
              </a:solidFill>
            </a:endParaRPr>
          </a:p>
          <a:p>
            <a:pPr algn="justLow" rtl="1"/>
            <a:r>
              <a:rPr lang="ar-SA" sz="2800" dirty="0" smtClean="0"/>
              <a:t>من مستوى الطلب وعرض  العمالة ،مستويات التعليم والمهارة، العمر والخبرة .</a:t>
            </a:r>
            <a:endParaRPr lang="fr-FR" sz="2800" dirty="0" smtClean="0"/>
          </a:p>
          <a:p>
            <a:pPr lvl="0" algn="justLow" rtl="1">
              <a:buNone/>
            </a:pPr>
            <a:r>
              <a:rPr lang="ar-DZ" sz="2800" b="1" dirty="0" smtClean="0">
                <a:solidFill>
                  <a:srgbClr val="FF0066"/>
                </a:solidFill>
              </a:rPr>
              <a:t>   </a:t>
            </a:r>
            <a:r>
              <a:rPr lang="ar-SA" sz="2800" b="1" dirty="0" smtClean="0">
                <a:solidFill>
                  <a:srgbClr val="FF0066"/>
                </a:solidFill>
              </a:rPr>
              <a:t>دور </a:t>
            </a:r>
            <a:r>
              <a:rPr lang="ar-SA" sz="2800" b="1" dirty="0" smtClean="0">
                <a:solidFill>
                  <a:srgbClr val="FF0066"/>
                </a:solidFill>
              </a:rPr>
              <a:t>الحكومات في البلد الأم والبلد المضيف:</a:t>
            </a:r>
            <a:endParaRPr lang="fr-FR" sz="2800" dirty="0" smtClean="0">
              <a:solidFill>
                <a:srgbClr val="FF0066"/>
              </a:solidFill>
            </a:endParaRPr>
          </a:p>
          <a:p>
            <a:pPr algn="justLow" rtl="1">
              <a:buNone/>
            </a:pPr>
            <a:r>
              <a:rPr lang="ar-DZ" sz="2800" dirty="0" smtClean="0"/>
              <a:t>   </a:t>
            </a:r>
            <a:r>
              <a:rPr lang="ar-SA" sz="2800" dirty="0" smtClean="0"/>
              <a:t>له </a:t>
            </a:r>
            <a:r>
              <a:rPr lang="ar-SA" sz="2800" dirty="0" smtClean="0"/>
              <a:t>تأثیر على التشریعات الحكومیة الخاصة بسوق العمل، وسیاسات التشغیل خاصة ما یرتبط بتعویض قوى العمل</a:t>
            </a:r>
            <a:r>
              <a:rPr lang="fr-FR" sz="2800" dirty="0" smtClean="0"/>
              <a:t>.</a:t>
            </a:r>
          </a:p>
          <a:p>
            <a:pPr lvl="0" algn="justLow" rtl="1">
              <a:buNone/>
            </a:pPr>
            <a:r>
              <a:rPr lang="ar-DZ" sz="2800" b="1" dirty="0" smtClean="0">
                <a:solidFill>
                  <a:srgbClr val="FF0066"/>
                </a:solidFill>
              </a:rPr>
              <a:t>   </a:t>
            </a:r>
            <a:r>
              <a:rPr lang="ar-SA" sz="2800" b="1" dirty="0" err="1" smtClean="0">
                <a:solidFill>
                  <a:srgbClr val="FF0066"/>
                </a:solidFill>
              </a:rPr>
              <a:t>استراتيجية</a:t>
            </a:r>
            <a:r>
              <a:rPr lang="ar-SA" sz="2800" b="1" dirty="0" smtClean="0">
                <a:solidFill>
                  <a:srgbClr val="FF0066"/>
                </a:solidFill>
              </a:rPr>
              <a:t> </a:t>
            </a:r>
            <a:r>
              <a:rPr lang="ar-SA" sz="2800" b="1" dirty="0" smtClean="0">
                <a:solidFill>
                  <a:srgbClr val="FF0066"/>
                </a:solidFill>
              </a:rPr>
              <a:t>المنافسين:</a:t>
            </a:r>
            <a:endParaRPr lang="fr-FR" sz="2800" dirty="0" smtClean="0">
              <a:solidFill>
                <a:srgbClr val="FF0066"/>
              </a:solidFill>
            </a:endParaRPr>
          </a:p>
          <a:p>
            <a:pPr lvl="0" algn="justLow" rtl="1">
              <a:buNone/>
            </a:pPr>
            <a:r>
              <a:rPr lang="ar-DZ" sz="2800" dirty="0" smtClean="0"/>
              <a:t>  </a:t>
            </a:r>
            <a:r>
              <a:rPr lang="ar-SA" sz="2800" dirty="0" err="1" smtClean="0"/>
              <a:t>استراتیجیة</a:t>
            </a:r>
            <a:r>
              <a:rPr lang="ar-SA" sz="2800" dirty="0" smtClean="0"/>
              <a:t> </a:t>
            </a:r>
            <a:r>
              <a:rPr lang="ar-SA" sz="2800" dirty="0" smtClean="0"/>
              <a:t>المنافسین تؤثر على </a:t>
            </a:r>
            <a:r>
              <a:rPr lang="ar-SA" sz="2800" dirty="0" err="1" smtClean="0"/>
              <a:t>استراتیجیة</a:t>
            </a:r>
            <a:r>
              <a:rPr lang="ar-SA" sz="2800" dirty="0" smtClean="0"/>
              <a:t> التعویضات الدولیة، إذ حتى لو لم تسعى الشركة متعددة الجنسیات إلى أن تكون رائدة في سوق العمل من حیث التعویضات فهي لا تستطیع أن تقدم </a:t>
            </a:r>
            <a:r>
              <a:rPr lang="ar-SA" sz="2800" dirty="0" smtClean="0"/>
              <a:t>معدلات</a:t>
            </a:r>
            <a:r>
              <a:rPr lang="ar-DZ" sz="2800" dirty="0" smtClean="0"/>
              <a:t> </a:t>
            </a:r>
            <a:r>
              <a:rPr lang="ar-SA" sz="2800" dirty="0" smtClean="0"/>
              <a:t>تعویض </a:t>
            </a:r>
            <a:r>
              <a:rPr lang="ar-SA" sz="2800" dirty="0" smtClean="0"/>
              <a:t>منخفضة جدا كون أن ذلك یعتبر خطر خسارة موظفیها وتوجههم إلى المنافسین</a:t>
            </a:r>
            <a:r>
              <a:rPr lang="fr-FR" sz="2800" dirty="0" smtClean="0"/>
              <a:t>.</a:t>
            </a:r>
          </a:p>
          <a:p>
            <a:pPr algn="just" rtl="1">
              <a:buNone/>
            </a:pPr>
            <a:endParaRPr lang="ar-DZ" sz="2800" b="1" dirty="0" smtClean="0">
              <a:latin typeface="Traditional Arabic" pitchFamily="18" charset="-78"/>
              <a:cs typeface="Traditional Arabic" pitchFamily="18" charset="-78"/>
            </a:endParaRPr>
          </a:p>
          <a:p>
            <a:pPr algn="just" rtl="1">
              <a:buNone/>
            </a:pPr>
            <a:endParaRPr lang="ar-DZ" sz="2800" b="1" dirty="0" smtClean="0">
              <a:latin typeface="Traditional Arabic" pitchFamily="18" charset="-78"/>
              <a:cs typeface="Traditional Arabic" pitchFamily="18" charset="-7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428604"/>
            <a:ext cx="8821644" cy="6286544"/>
          </a:xfrm>
        </p:spPr>
        <p:txBody>
          <a:bodyPr>
            <a:normAutofit/>
          </a:bodyPr>
          <a:lstStyle/>
          <a:p>
            <a:pPr algn="r" rtl="1">
              <a:buNone/>
            </a:pPr>
            <a:r>
              <a:rPr lang="ar-DZ" sz="2800" b="1" dirty="0" smtClean="0">
                <a:solidFill>
                  <a:srgbClr val="C00000"/>
                </a:solidFill>
              </a:rPr>
              <a:t> 5</a:t>
            </a:r>
            <a:r>
              <a:rPr lang="ar-SA" sz="2800" b="1" dirty="0" smtClean="0">
                <a:solidFill>
                  <a:srgbClr val="C00000"/>
                </a:solidFill>
              </a:rPr>
              <a:t>- </a:t>
            </a:r>
            <a:r>
              <a:rPr lang="ar-SA" sz="2800" b="1" dirty="0" smtClean="0">
                <a:solidFill>
                  <a:srgbClr val="C00000"/>
                </a:solidFill>
              </a:rPr>
              <a:t>المحتويات الرئيسية لبرنامج التعويضات:</a:t>
            </a:r>
            <a:endParaRPr lang="fr-FR" sz="2800" b="1" dirty="0" smtClean="0">
              <a:solidFill>
                <a:srgbClr val="C00000"/>
              </a:solidFill>
            </a:endParaRPr>
          </a:p>
          <a:p>
            <a:pPr algn="r" rtl="1"/>
            <a:r>
              <a:rPr lang="ar-SA" sz="2800" b="1" dirty="0" smtClean="0">
                <a:solidFill>
                  <a:srgbClr val="006600"/>
                </a:solidFill>
              </a:rPr>
              <a:t>1-الراتب الأساسي: </a:t>
            </a:r>
            <a:endParaRPr lang="fr-FR" sz="2800" dirty="0" smtClean="0">
              <a:solidFill>
                <a:srgbClr val="006600"/>
              </a:solidFill>
            </a:endParaRPr>
          </a:p>
          <a:p>
            <a:pPr algn="just" rtl="1">
              <a:buNone/>
            </a:pPr>
            <a:r>
              <a:rPr lang="ar-DZ" sz="2800" dirty="0" smtClean="0"/>
              <a:t>   </a:t>
            </a:r>
            <a:r>
              <a:rPr lang="ar-SA" sz="2800" dirty="0" smtClean="0"/>
              <a:t>يعني </a:t>
            </a:r>
            <a:r>
              <a:rPr lang="ar-SA" sz="2800" dirty="0" smtClean="0"/>
              <a:t>مجموعة متكاملة من العلاوات المختلفة بعضها يرتبط بالراتب الأساسي (مثل المكافآت على الخدمة في الخارج،تكاليف المعيشة،علاوة </a:t>
            </a:r>
            <a:r>
              <a:rPr lang="ar-SA" sz="2800" dirty="0" smtClean="0"/>
              <a:t>السكن</a:t>
            </a:r>
            <a:r>
              <a:rPr lang="ar-SA" sz="2800" dirty="0" smtClean="0"/>
              <a:t>،...)بالإضافة إلى الفوائد الأخرى التي يحصل عليها الموظف أثناء الخدمة مثل مكافأة التميز،والعمل الإضافي ...)والتقاعد والضمان الاجتماعي الذي يدفع إما بعملة بلد الشركة الأم أو بعملة البلد المضيف.</a:t>
            </a:r>
            <a:endParaRPr lang="fr-FR" sz="2800" dirty="0" smtClean="0"/>
          </a:p>
          <a:p>
            <a:pPr algn="r" rtl="1"/>
            <a:r>
              <a:rPr lang="ar-SA" sz="2800" b="1" dirty="0" smtClean="0">
                <a:solidFill>
                  <a:srgbClr val="006600"/>
                </a:solidFill>
              </a:rPr>
              <a:t>2-إغراءات الخدمة في الخارج:</a:t>
            </a:r>
            <a:endParaRPr lang="fr-FR" sz="2800" dirty="0" smtClean="0">
              <a:solidFill>
                <a:srgbClr val="006600"/>
              </a:solidFill>
            </a:endParaRPr>
          </a:p>
          <a:p>
            <a:pPr algn="just" rtl="1">
              <a:buNone/>
            </a:pPr>
            <a:r>
              <a:rPr lang="ar-DZ" sz="2800" dirty="0" smtClean="0"/>
              <a:t>  </a:t>
            </a:r>
            <a:r>
              <a:rPr lang="ar-SA" sz="2800" dirty="0" smtClean="0"/>
              <a:t>غالبا </a:t>
            </a:r>
            <a:r>
              <a:rPr lang="ar-SA" sz="2800" dirty="0" smtClean="0"/>
              <a:t>ما يمنح لموظفي الشركة الأم علاوات إضافية لإغرائهم لقبول تعيينهم في الخارج ،وكذلك منحهم تعويضات إضافية لأي مهام صعبة تقتضي التنقل والسفر،وفي ظروف معينة يتم تحديد حجم المهمة ومدتها ،ومكانها، وحجم التعويض.</a:t>
            </a:r>
            <a:endParaRPr lang="fr-FR" sz="2800" dirty="0" smtClean="0"/>
          </a:p>
          <a:p>
            <a:pPr algn="r" rtl="1">
              <a:buNone/>
            </a:pPr>
            <a:endParaRPr lang="ar-DZ" sz="2800" b="1" dirty="0" smtClean="0">
              <a:solidFill>
                <a:schemeClr val="accent4">
                  <a:lumMod val="50000"/>
                </a:schemeClr>
              </a:solidFill>
              <a:latin typeface="Traditional Arabic" pitchFamily="18" charset="-78"/>
              <a:cs typeface="Traditional Arabic" pitchFamily="18" charset="-7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428604"/>
            <a:ext cx="8964488" cy="6601366"/>
          </a:xfrm>
        </p:spPr>
        <p:txBody>
          <a:bodyPr>
            <a:normAutofit fontScale="92500" lnSpcReduction="20000"/>
          </a:bodyPr>
          <a:lstStyle/>
          <a:p>
            <a:pPr algn="r" rtl="1"/>
            <a:r>
              <a:rPr lang="ar-SA" sz="2800" b="1" u="sng" dirty="0" smtClean="0">
                <a:solidFill>
                  <a:srgbClr val="006600"/>
                </a:solidFill>
              </a:rPr>
              <a:t>3-علاوة المشقة</a:t>
            </a:r>
            <a:r>
              <a:rPr lang="fr-FR" sz="2800" dirty="0" smtClean="0">
                <a:solidFill>
                  <a:srgbClr val="006600"/>
                </a:solidFill>
              </a:rPr>
              <a:t>: </a:t>
            </a:r>
            <a:r>
              <a:rPr lang="ar-SA" sz="2800" dirty="0" smtClean="0"/>
              <a:t>تأخذ في عین الاعتبار العزلة، الجریمة، الأخطار الطبیعیة، العنف السیاسي، وهذا اعتمادا على البیانات الحكومیة المستندة على معدلات العلاوات التي تقدمها المنظمات الاستشارية، المنظمة الطبیة العالمیة، مؤسسة المساعدة الأمنیة </a:t>
            </a:r>
            <a:r>
              <a:rPr lang="fr-FR" sz="2800" dirty="0" smtClean="0"/>
              <a:t>SOS : </a:t>
            </a:r>
            <a:r>
              <a:rPr lang="ar-SA" sz="2800" dirty="0" smtClean="0"/>
              <a:t>الدولية.</a:t>
            </a:r>
            <a:endParaRPr lang="fr-FR" sz="2800" dirty="0" smtClean="0"/>
          </a:p>
          <a:p>
            <a:pPr lvl="0" algn="r" rtl="1"/>
            <a:r>
              <a:rPr lang="ar-DZ" sz="2800" b="1" u="sng" dirty="0" smtClean="0">
                <a:solidFill>
                  <a:srgbClr val="006600"/>
                </a:solidFill>
              </a:rPr>
              <a:t>4-</a:t>
            </a:r>
            <a:r>
              <a:rPr lang="ar-SA" sz="2800" b="1" u="sng" dirty="0" smtClean="0">
                <a:solidFill>
                  <a:srgbClr val="006600"/>
                </a:solidFill>
              </a:rPr>
              <a:t>علاوة </a:t>
            </a:r>
            <a:r>
              <a:rPr lang="ar-SA" sz="2800" b="1" u="sng" dirty="0" smtClean="0">
                <a:solidFill>
                  <a:srgbClr val="006600"/>
                </a:solidFill>
              </a:rPr>
              <a:t>تكاليف المعيشة</a:t>
            </a:r>
            <a:r>
              <a:rPr lang="ar-SA" sz="2800" dirty="0" smtClean="0">
                <a:solidFill>
                  <a:srgbClr val="006600"/>
                </a:solidFill>
              </a:rPr>
              <a:t>:</a:t>
            </a:r>
            <a:r>
              <a:rPr lang="ar-DZ" sz="2800" dirty="0" smtClean="0"/>
              <a:t>تحسب على أساس الاختلاف في حجم الإنفاق على المعيشة بين البلد الأصلي والبلد المضيف مثلا الاختلاف في معدلات التضخم في الأسعار) وفي هذه الحالة يكون من الصعب تحديد هذه العلاوة.</a:t>
            </a:r>
            <a:endParaRPr lang="fr-FR" sz="2800" dirty="0" smtClean="0"/>
          </a:p>
          <a:p>
            <a:pPr lvl="0" algn="r" rtl="1"/>
            <a:r>
              <a:rPr lang="ar-DZ" sz="2800" b="1" u="sng" dirty="0" smtClean="0">
                <a:solidFill>
                  <a:srgbClr val="006600"/>
                </a:solidFill>
              </a:rPr>
              <a:t>5-</a:t>
            </a:r>
            <a:r>
              <a:rPr lang="ar-SA" sz="2800" b="1" u="sng" dirty="0" smtClean="0">
                <a:solidFill>
                  <a:srgbClr val="006600"/>
                </a:solidFill>
              </a:rPr>
              <a:t>علاوات </a:t>
            </a:r>
            <a:r>
              <a:rPr lang="ar-SA" sz="2800" b="1" u="sng" dirty="0" smtClean="0">
                <a:solidFill>
                  <a:srgbClr val="006600"/>
                </a:solidFill>
              </a:rPr>
              <a:t>الانتقال</a:t>
            </a:r>
            <a:r>
              <a:rPr lang="ar-SA" sz="2800" dirty="0" smtClean="0">
                <a:solidFill>
                  <a:srgbClr val="006600"/>
                </a:solidFill>
              </a:rPr>
              <a:t>:</a:t>
            </a:r>
            <a:endParaRPr lang="fr-FR" sz="2800" dirty="0" smtClean="0">
              <a:solidFill>
                <a:srgbClr val="006600"/>
              </a:solidFill>
            </a:endParaRPr>
          </a:p>
          <a:p>
            <a:pPr algn="r" rtl="1"/>
            <a:r>
              <a:rPr lang="ar-SA" sz="2800" dirty="0" smtClean="0"/>
              <a:t>تعویض عن التكالیف مثل تكالیف المواصلات، السكن المؤقت، شراء الأدوات للاستعمال، تأجیر السیارات، إذ ارتبطت هذه التكالیف بالانتقال إلى البلد المضیف</a:t>
            </a:r>
            <a:r>
              <a:rPr lang="fr-FR" sz="2800" dirty="0" smtClean="0"/>
              <a:t>.</a:t>
            </a:r>
          </a:p>
          <a:p>
            <a:pPr lvl="0" algn="r" rtl="1"/>
            <a:r>
              <a:rPr lang="ar-DZ" sz="2800" b="1" u="sng" dirty="0" smtClean="0">
                <a:solidFill>
                  <a:srgbClr val="006600"/>
                </a:solidFill>
              </a:rPr>
              <a:t>6-</a:t>
            </a:r>
            <a:r>
              <a:rPr lang="ar-SA" sz="2800" b="1" u="sng" dirty="0" smtClean="0">
                <a:solidFill>
                  <a:srgbClr val="006600"/>
                </a:solidFill>
              </a:rPr>
              <a:t>علاوة </a:t>
            </a:r>
            <a:r>
              <a:rPr lang="ar-SA" sz="2800" b="1" u="sng" dirty="0" smtClean="0">
                <a:solidFill>
                  <a:srgbClr val="006600"/>
                </a:solidFill>
              </a:rPr>
              <a:t>السكن</a:t>
            </a:r>
            <a:r>
              <a:rPr lang="ar-SA" sz="2800" dirty="0" smtClean="0"/>
              <a:t>:تستند على مستوى ذلك المنزل الذي يسكنه الموظف في بلده الأم ،ومدى قبوله بمستوى المنازل المخصصة لنظرائه المغتربين ،وبعض علاوات السكن تدفع على أساس تقديري أو فعلي .</a:t>
            </a:r>
            <a:endParaRPr lang="fr-FR" sz="2800" dirty="0" smtClean="0"/>
          </a:p>
          <a:p>
            <a:pPr lvl="0" algn="r" rtl="1"/>
            <a:r>
              <a:rPr lang="ar-DZ" sz="2800" b="1" u="sng" dirty="0" smtClean="0">
                <a:solidFill>
                  <a:srgbClr val="006600"/>
                </a:solidFill>
              </a:rPr>
              <a:t>7-</a:t>
            </a:r>
            <a:r>
              <a:rPr lang="ar-SA" sz="2800" b="1" u="sng" dirty="0" smtClean="0">
                <a:solidFill>
                  <a:srgbClr val="006600"/>
                </a:solidFill>
              </a:rPr>
              <a:t>علاوات </a:t>
            </a:r>
            <a:r>
              <a:rPr lang="ar-SA" sz="2800" b="1" u="sng" dirty="0" smtClean="0">
                <a:solidFill>
                  <a:srgbClr val="006600"/>
                </a:solidFill>
              </a:rPr>
              <a:t>تعليم الأطفال:</a:t>
            </a:r>
            <a:r>
              <a:rPr lang="ar-SA" sz="2800" dirty="0" smtClean="0"/>
              <a:t>وهذا</a:t>
            </a:r>
            <a:r>
              <a:rPr lang="ar-SA" sz="2800" dirty="0" smtClean="0">
                <a:solidFill>
                  <a:srgbClr val="006600"/>
                </a:solidFill>
              </a:rPr>
              <a:t> </a:t>
            </a:r>
            <a:r>
              <a:rPr lang="ar-SA" sz="2800" dirty="0" smtClean="0"/>
              <a:t>قد یتضمن تعویض عن تعلیم اللغة، شراء الكتب، وأجور المدرسة، وقد یتضمن التكفل بالموظفین الذین لا یرغبون في أخذ أطفالهم للتعلیم في مناطق معزولة أو یوجد </a:t>
            </a:r>
            <a:r>
              <a:rPr lang="ar-SA" sz="2800" dirty="0" err="1" smtClean="0"/>
              <a:t>بها</a:t>
            </a:r>
            <a:r>
              <a:rPr lang="ar-SA" sz="2800" dirty="0" smtClean="0"/>
              <a:t> عنف سیاسي</a:t>
            </a:r>
            <a:r>
              <a:rPr lang="fr-FR" sz="2800" dirty="0" smtClean="0"/>
              <a:t>.</a:t>
            </a:r>
          </a:p>
          <a:p>
            <a:pPr algn="r" rtl="1"/>
            <a:r>
              <a:rPr lang="ar-SA" sz="2800" dirty="0" smtClean="0">
                <a:solidFill>
                  <a:srgbClr val="006600"/>
                </a:solidFill>
              </a:rPr>
              <a:t>8-</a:t>
            </a:r>
            <a:r>
              <a:rPr lang="ar-SA" sz="2800" b="1" u="sng" dirty="0" smtClean="0">
                <a:solidFill>
                  <a:srgbClr val="006600"/>
                </a:solidFill>
              </a:rPr>
              <a:t>إجازات البلد الأم</a:t>
            </a:r>
            <a:r>
              <a:rPr lang="fr-FR" sz="2800" b="1" u="sng" dirty="0" smtClean="0">
                <a:solidFill>
                  <a:srgbClr val="006600"/>
                </a:solidFill>
              </a:rPr>
              <a:t>:</a:t>
            </a:r>
            <a:r>
              <a:rPr lang="fr-FR" sz="2800" dirty="0" smtClean="0">
                <a:solidFill>
                  <a:srgbClr val="006600"/>
                </a:solidFill>
              </a:rPr>
              <a:t> </a:t>
            </a:r>
            <a:r>
              <a:rPr lang="ar-SA" sz="2800" dirty="0" smtClean="0"/>
              <a:t>وتتعلق بالموظفین الذین لهم عقد طویل المدى لزیارة بلدهم الأم بین فترة وأخرى مع عائلاتهم</a:t>
            </a:r>
            <a:r>
              <a:rPr lang="fr-FR" sz="2800" dirty="0" smtClean="0"/>
              <a:t>.</a:t>
            </a:r>
          </a:p>
          <a:p>
            <a:pPr algn="just" rtl="1">
              <a:buNone/>
            </a:pPr>
            <a:endParaRPr lang="ar-DZ" sz="2800" b="1" u="sng" dirty="0" smtClean="0">
              <a:solidFill>
                <a:srgbClr val="FF0000"/>
              </a:solidFill>
              <a:latin typeface="Traditional Arabic" pitchFamily="18" charset="-78"/>
              <a:cs typeface="Traditional Arabic" pitchFamily="18" charset="-7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0"/>
            <a:ext cx="8784976" cy="6357958"/>
          </a:xfrm>
        </p:spPr>
        <p:txBody>
          <a:bodyPr>
            <a:normAutofit/>
          </a:bodyPr>
          <a:lstStyle/>
          <a:p>
            <a:pPr algn="r" rtl="1"/>
            <a:r>
              <a:rPr lang="ar-DZ" sz="2800" b="1" dirty="0" smtClean="0">
                <a:solidFill>
                  <a:srgbClr val="C00000"/>
                </a:solidFill>
              </a:rPr>
              <a:t>خاتمــــــــة</a:t>
            </a:r>
            <a:endParaRPr lang="fr-FR" sz="2800" b="1" dirty="0" smtClean="0">
              <a:solidFill>
                <a:srgbClr val="C00000"/>
              </a:solidFill>
            </a:endParaRPr>
          </a:p>
          <a:p>
            <a:pPr algn="justLow">
              <a:lnSpc>
                <a:spcPct val="150000"/>
              </a:lnSpc>
            </a:pPr>
            <a:r>
              <a:rPr lang="ar-DZ" sz="2800" dirty="0" smtClean="0"/>
              <a:t>         </a:t>
            </a:r>
            <a:r>
              <a:rPr lang="ar-DZ" sz="2800" dirty="0" smtClean="0"/>
              <a:t>إن الإدارة الناجحة لتعويضات الموارد البشرية في الأعمال الدولية تتطلب معرفة قوانين العمل وقوانين البيئة وخبرات المستخدمين في كل دولة أجنبية على </a:t>
            </a:r>
            <a:r>
              <a:rPr lang="ar-DZ" sz="2800" dirty="0" err="1" smtClean="0"/>
              <a:t>حدى</a:t>
            </a:r>
            <a:r>
              <a:rPr lang="ar-DZ" sz="2800" dirty="0" smtClean="0"/>
              <a:t>،كما تحتاج إلى التآلف مع المتغيرات المستمرة في أسعار العملة وتأثير التضخم على رواتب وأجور العاملين ،كما </a:t>
            </a:r>
            <a:r>
              <a:rPr lang="ar-DZ" sz="2800" dirty="0" smtClean="0"/>
              <a:t>تحتاج أيضا </a:t>
            </a:r>
            <a:r>
              <a:rPr lang="ar-DZ" sz="2800" dirty="0" smtClean="0"/>
              <a:t>إلى فهم لماذا ومتى عليها تقديم الحوافز الضرورية في بلد ما،وعليه ينبغي على الشركات إنجاز كل هذه الحاجات ضمن البيئة السياسية والاقتصادية والظروف الاجتماعية السائدة .</a:t>
            </a:r>
            <a:r>
              <a:rPr lang="fr-FR" sz="2800" dirty="0" smtClean="0"/>
              <a:t/>
            </a:r>
            <a:br>
              <a:rPr lang="fr-FR" sz="2800" dirty="0" smtClean="0"/>
            </a:br>
            <a:r>
              <a:rPr lang="ar-DZ" sz="3200" b="1" dirty="0" smtClean="0">
                <a:latin typeface="Traditional Arabic" pitchFamily="18" charset="-78"/>
                <a:cs typeface="Traditional Arabic" pitchFamily="18" charset="-78"/>
              </a:rPr>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DJ-Said\Desktop\نشكركم+على+حسن+الإصغاء+والمتابعة.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à coins arrondis 6"/>
          <p:cNvSpPr/>
          <p:nvPr/>
        </p:nvSpPr>
        <p:spPr>
          <a:xfrm>
            <a:off x="0" y="4071942"/>
            <a:ext cx="9144000" cy="1013242"/>
          </a:xfrm>
          <a:prstGeom prst="roundRect">
            <a:avLst/>
          </a:prstGeom>
          <a:solidFill>
            <a:schemeClr val="accent6">
              <a:lumMod val="60000"/>
              <a:lumOff val="4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r" rtl="1"/>
            <a:r>
              <a:rPr lang="ar-DZ" sz="2000" b="1" u="sng" dirty="0" smtClean="0">
                <a:solidFill>
                  <a:srgbClr val="003300"/>
                </a:solidFill>
                <a:latin typeface="Traditional Arabic" pitchFamily="18" charset="-78"/>
                <a:cs typeface="Traditional Arabic" pitchFamily="18" charset="-78"/>
              </a:rPr>
              <a:t>الطلبـــــــــــــــة:</a:t>
            </a:r>
            <a:r>
              <a:rPr lang="ar-DZ" sz="2000" b="1" dirty="0" smtClean="0">
                <a:solidFill>
                  <a:schemeClr val="bg1"/>
                </a:solidFill>
                <a:latin typeface="Traditional Arabic" pitchFamily="18" charset="-78"/>
                <a:cs typeface="Traditional Arabic" pitchFamily="18" charset="-78"/>
              </a:rPr>
              <a:t>                  </a:t>
            </a:r>
            <a:r>
              <a:rPr lang="ar-DZ" sz="2000" b="1" dirty="0" smtClean="0">
                <a:solidFill>
                  <a:schemeClr val="bg1"/>
                </a:solidFill>
                <a:latin typeface="Traditional Arabic" pitchFamily="18" charset="-78"/>
                <a:cs typeface="Traditional Arabic" pitchFamily="18" charset="-78"/>
              </a:rPr>
              <a:t>                </a:t>
            </a:r>
            <a:r>
              <a:rPr lang="ar-DZ" sz="2000" b="1" u="sng" dirty="0" smtClean="0">
                <a:solidFill>
                  <a:schemeClr val="bg1"/>
                </a:solidFill>
                <a:latin typeface="Traditional Arabic" pitchFamily="18" charset="-78"/>
                <a:cs typeface="Traditional Arabic" pitchFamily="18" charset="-78"/>
              </a:rPr>
              <a:t>الفــــــــــــوج</a:t>
            </a:r>
            <a:r>
              <a:rPr lang="ar-DZ" sz="2000" b="1" dirty="0" smtClean="0">
                <a:solidFill>
                  <a:schemeClr val="bg1"/>
                </a:solidFill>
                <a:latin typeface="Traditional Arabic" pitchFamily="18" charset="-78"/>
                <a:cs typeface="Traditional Arabic" pitchFamily="18" charset="-78"/>
              </a:rPr>
              <a:t>: </a:t>
            </a:r>
            <a:r>
              <a:rPr lang="ar-DZ" sz="2000" b="1" dirty="0" smtClean="0">
                <a:solidFill>
                  <a:srgbClr val="FF0000"/>
                </a:solidFill>
                <a:latin typeface="Traditional Arabic" pitchFamily="18" charset="-78"/>
                <a:cs typeface="Traditional Arabic" pitchFamily="18" charset="-78"/>
              </a:rPr>
              <a:t>0</a:t>
            </a:r>
            <a:r>
              <a:rPr lang="ar-DZ" sz="2000" b="1" dirty="0" smtClean="0">
                <a:solidFill>
                  <a:srgbClr val="C00000"/>
                </a:solidFill>
                <a:latin typeface="Traditional Arabic" pitchFamily="18" charset="-78"/>
                <a:cs typeface="Traditional Arabic" pitchFamily="18" charset="-78"/>
              </a:rPr>
              <a:t>2</a:t>
            </a:r>
            <a:r>
              <a:rPr lang="ar-DZ" sz="2000" b="1" dirty="0" smtClean="0">
                <a:solidFill>
                  <a:schemeClr val="bg1"/>
                </a:solidFill>
                <a:latin typeface="Traditional Arabic" pitchFamily="18" charset="-78"/>
                <a:cs typeface="Traditional Arabic" pitchFamily="18" charset="-78"/>
              </a:rPr>
              <a:t>         </a:t>
            </a:r>
            <a:r>
              <a:rPr lang="fr-FR" sz="2000" b="1" dirty="0" smtClean="0">
                <a:solidFill>
                  <a:schemeClr val="bg1"/>
                </a:solidFill>
                <a:latin typeface="Traditional Arabic" pitchFamily="18" charset="-78"/>
                <a:cs typeface="Traditional Arabic" pitchFamily="18" charset="-78"/>
              </a:rPr>
              <a:t>   </a:t>
            </a:r>
            <a:r>
              <a:rPr lang="ar-DZ" sz="2000" b="1" dirty="0" smtClean="0">
                <a:solidFill>
                  <a:schemeClr val="bg1"/>
                </a:solidFill>
                <a:latin typeface="Traditional Arabic" pitchFamily="18" charset="-78"/>
                <a:cs typeface="Traditional Arabic" pitchFamily="18" charset="-78"/>
              </a:rPr>
              <a:t>              </a:t>
            </a:r>
            <a:r>
              <a:rPr lang="fr-FR" sz="2000" b="1" dirty="0" smtClean="0">
                <a:solidFill>
                  <a:schemeClr val="bg1"/>
                </a:solidFill>
                <a:latin typeface="Traditional Arabic" pitchFamily="18" charset="-78"/>
                <a:cs typeface="Traditional Arabic" pitchFamily="18" charset="-78"/>
              </a:rPr>
              <a:t> </a:t>
            </a:r>
            <a:r>
              <a:rPr lang="ar-DZ" sz="2000" b="1" dirty="0" smtClean="0">
                <a:solidFill>
                  <a:schemeClr val="bg1"/>
                </a:solidFill>
                <a:latin typeface="Traditional Arabic" pitchFamily="18" charset="-78"/>
                <a:cs typeface="Traditional Arabic" pitchFamily="18" charset="-78"/>
              </a:rPr>
              <a:t>      </a:t>
            </a:r>
            <a:r>
              <a:rPr lang="ar-DZ" sz="2000" b="1" u="sng" dirty="0" smtClean="0">
                <a:solidFill>
                  <a:srgbClr val="006600"/>
                </a:solidFill>
                <a:effectLst>
                  <a:outerShdw blurRad="38100" dist="38100" dir="2700000" algn="tl">
                    <a:srgbClr val="000000">
                      <a:alpha val="43137"/>
                    </a:srgbClr>
                  </a:outerShdw>
                </a:effectLst>
                <a:latin typeface="Traditional Arabic" pitchFamily="18" charset="-78"/>
                <a:cs typeface="Traditional Arabic" pitchFamily="18" charset="-78"/>
              </a:rPr>
              <a:t>تحت إشراف الأستــــــاذة</a:t>
            </a:r>
            <a:r>
              <a:rPr lang="ar-DZ" sz="2000" b="1" u="sng" dirty="0" smtClean="0">
                <a:solidFill>
                  <a:srgbClr val="003300"/>
                </a:solidFill>
                <a:effectLst>
                  <a:outerShdw blurRad="38100" dist="38100" dir="2700000" algn="tl">
                    <a:srgbClr val="000000">
                      <a:alpha val="43137"/>
                    </a:srgbClr>
                  </a:outerShdw>
                </a:effectLst>
                <a:latin typeface="Traditional Arabic" pitchFamily="18" charset="-78"/>
                <a:cs typeface="Traditional Arabic" pitchFamily="18" charset="-78"/>
              </a:rPr>
              <a:t>:</a:t>
            </a:r>
            <a:r>
              <a:rPr lang="ar-DZ" sz="2000" b="1" u="sng" dirty="0" smtClean="0">
                <a:solidFill>
                  <a:schemeClr val="bg1"/>
                </a:solidFill>
                <a:effectLst>
                  <a:outerShdw blurRad="38100" dist="38100" dir="2700000" algn="tl">
                    <a:srgbClr val="000000">
                      <a:alpha val="43137"/>
                    </a:srgbClr>
                  </a:outerShdw>
                </a:effectLst>
                <a:latin typeface="Traditional Arabic" pitchFamily="18" charset="-78"/>
                <a:cs typeface="Traditional Arabic" pitchFamily="18" charset="-78"/>
              </a:rPr>
              <a:t>                                             </a:t>
            </a:r>
          </a:p>
          <a:p>
            <a:pPr algn="r" rtl="1"/>
            <a:r>
              <a:rPr lang="ar-DZ" sz="2000" b="1" dirty="0" smtClean="0">
                <a:solidFill>
                  <a:schemeClr val="bg1"/>
                </a:solidFill>
                <a:latin typeface="Traditional Arabic" pitchFamily="18" charset="-78"/>
                <a:cs typeface="Traditional Arabic" pitchFamily="18" charset="-78"/>
              </a:rPr>
              <a:t> * </a:t>
            </a:r>
            <a:r>
              <a:rPr lang="ar-DZ" sz="2000" b="1" dirty="0" err="1" smtClean="0">
                <a:solidFill>
                  <a:schemeClr val="bg1"/>
                </a:solidFill>
                <a:latin typeface="Traditional Arabic" pitchFamily="18" charset="-78"/>
                <a:cs typeface="Traditional Arabic" pitchFamily="18" charset="-78"/>
              </a:rPr>
              <a:t>جغروري</a:t>
            </a:r>
            <a:r>
              <a:rPr lang="ar-DZ" sz="2000" b="1" dirty="0" smtClean="0">
                <a:solidFill>
                  <a:schemeClr val="bg1"/>
                </a:solidFill>
                <a:latin typeface="Traditional Arabic" pitchFamily="18" charset="-78"/>
                <a:cs typeface="Traditional Arabic" pitchFamily="18" charset="-78"/>
              </a:rPr>
              <a:t> السعيد                                                      </a:t>
            </a:r>
            <a:r>
              <a:rPr lang="ar-DZ" sz="2000" b="1" dirty="0" smtClean="0">
                <a:solidFill>
                  <a:schemeClr val="bg1"/>
                </a:solidFill>
                <a:latin typeface="Traditional Arabic" pitchFamily="18" charset="-78"/>
                <a:cs typeface="Traditional Arabic" pitchFamily="18" charset="-78"/>
              </a:rPr>
              <a:t>                         </a:t>
            </a:r>
            <a:r>
              <a:rPr lang="ar-DZ" sz="2000" b="1" dirty="0" smtClean="0">
                <a:solidFill>
                  <a:schemeClr val="bg1"/>
                </a:solidFill>
                <a:latin typeface="Traditional Arabic" pitchFamily="18" charset="-78"/>
                <a:cs typeface="Traditional Arabic" pitchFamily="18" charset="-78"/>
              </a:rPr>
              <a:t>أقطي جوهرة</a:t>
            </a:r>
          </a:p>
          <a:p>
            <a:pPr algn="r" rtl="1"/>
            <a:r>
              <a:rPr lang="ar-DZ" sz="2000" b="1" dirty="0" smtClean="0">
                <a:solidFill>
                  <a:schemeClr val="bg1"/>
                </a:solidFill>
                <a:latin typeface="Traditional Arabic" pitchFamily="18" charset="-78"/>
                <a:cs typeface="Traditional Arabic" pitchFamily="18" charset="-78"/>
              </a:rPr>
              <a:t> </a:t>
            </a:r>
            <a:r>
              <a:rPr lang="ar-DZ" sz="2000" b="1" dirty="0" smtClean="0">
                <a:solidFill>
                  <a:schemeClr val="bg1"/>
                </a:solidFill>
                <a:latin typeface="Traditional Arabic" pitchFamily="18" charset="-78"/>
                <a:cs typeface="Traditional Arabic" pitchFamily="18" charset="-78"/>
              </a:rPr>
              <a:t>*</a:t>
            </a:r>
            <a:r>
              <a:rPr lang="ar-DZ" sz="2000" b="1" dirty="0" err="1" smtClean="0">
                <a:solidFill>
                  <a:schemeClr val="bg1"/>
                </a:solidFill>
                <a:latin typeface="Traditional Arabic" pitchFamily="18" charset="-78"/>
                <a:cs typeface="Traditional Arabic" pitchFamily="18" charset="-78"/>
              </a:rPr>
              <a:t>جغلافي</a:t>
            </a:r>
            <a:r>
              <a:rPr lang="ar-DZ" sz="2000" b="1" dirty="0" smtClean="0">
                <a:solidFill>
                  <a:schemeClr val="bg1"/>
                </a:solidFill>
                <a:latin typeface="Traditional Arabic" pitchFamily="18" charset="-78"/>
                <a:cs typeface="Traditional Arabic" pitchFamily="18" charset="-78"/>
              </a:rPr>
              <a:t> سهــــــــــام</a:t>
            </a:r>
            <a:endParaRPr lang="fr-FR" sz="2000" b="1" dirty="0">
              <a:solidFill>
                <a:schemeClr val="bg1"/>
              </a:solidFill>
              <a:latin typeface="Traditional Arabic" pitchFamily="18" charset="-78"/>
              <a:cs typeface="Traditional Arabic" pitchFamily="18" charset="-78"/>
            </a:endParaRPr>
          </a:p>
        </p:txBody>
      </p:sp>
      <p:sp>
        <p:nvSpPr>
          <p:cNvPr id="6" name="Rectangle à coins arrondis 5"/>
          <p:cNvSpPr/>
          <p:nvPr/>
        </p:nvSpPr>
        <p:spPr>
          <a:xfrm>
            <a:off x="0" y="2214554"/>
            <a:ext cx="9144000" cy="1714512"/>
          </a:xfrm>
          <a:prstGeom prst="roundRect">
            <a:avLst/>
          </a:prstGeom>
          <a:solidFill>
            <a:schemeClr val="accent3">
              <a:lumMod val="40000"/>
              <a:lumOff val="6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ctr" rtl="1"/>
            <a:r>
              <a:rPr lang="ar-DZ" sz="8000" b="1" dirty="0" smtClean="0">
                <a:solidFill>
                  <a:srgbClr val="FF0000"/>
                </a:solidFill>
                <a:latin typeface="Traditional Arabic" pitchFamily="18" charset="-78"/>
                <a:cs typeface="Traditional Arabic" pitchFamily="18" charset="-78"/>
              </a:rPr>
              <a:t>التعويضات الدولية</a:t>
            </a:r>
            <a:endParaRPr lang="ar-DZ" sz="8000" b="1" dirty="0" smtClean="0">
              <a:solidFill>
                <a:srgbClr val="FF0000"/>
              </a:solidFill>
              <a:latin typeface="Traditional Arabic" pitchFamily="18" charset="-78"/>
              <a:cs typeface="Traditional Arabic" pitchFamily="18" charset="-78"/>
            </a:endParaRPr>
          </a:p>
        </p:txBody>
      </p:sp>
      <p:sp>
        <p:nvSpPr>
          <p:cNvPr id="2" name="Titre 1"/>
          <p:cNvSpPr>
            <a:spLocks noGrp="1"/>
          </p:cNvSpPr>
          <p:nvPr>
            <p:ph type="ctrTitle"/>
          </p:nvPr>
        </p:nvSpPr>
        <p:spPr>
          <a:xfrm>
            <a:off x="467544" y="188640"/>
            <a:ext cx="8229600" cy="2168790"/>
          </a:xfrm>
        </p:spPr>
        <p:txBody>
          <a:bodyPr>
            <a:normAutofit fontScale="90000"/>
          </a:bodyPr>
          <a:lstStyle/>
          <a:p>
            <a:pPr lvl="0" algn="ctr" rtl="1" fontAlgn="base">
              <a:spcAft>
                <a:spcPct val="0"/>
              </a:spcAft>
            </a:pPr>
            <a:r>
              <a:rPr lang="ar-DZ" sz="2000" cap="none" dirty="0" smtClean="0">
                <a:ln>
                  <a:noFill/>
                </a:ln>
                <a:solidFill>
                  <a:schemeClr val="bg1"/>
                </a:solidFill>
                <a:effectLst/>
                <a:latin typeface="Traditional Arabic" pitchFamily="18" charset="-78"/>
                <a:ea typeface="Times New Roman" pitchFamily="18" charset="0"/>
                <a:cs typeface="Traditional Arabic" pitchFamily="18" charset="-78"/>
              </a:rPr>
              <a:t>الجمهــورية الجزائــرية الديمقــراطية الشعبيـــة</a:t>
            </a:r>
            <a:r>
              <a:rPr lang="fr-FR" sz="2000" cap="none" dirty="0" smtClean="0">
                <a:ln>
                  <a:noFill/>
                </a:ln>
                <a:solidFill>
                  <a:schemeClr val="bg1"/>
                </a:solidFill>
                <a:effectLst/>
                <a:latin typeface="Traditional Arabic" pitchFamily="18" charset="-78"/>
                <a:cs typeface="Traditional Arabic" pitchFamily="18" charset="-78"/>
              </a:rPr>
              <a:t/>
            </a:r>
            <a:br>
              <a:rPr lang="fr-FR" sz="2000" cap="none" dirty="0" smtClean="0">
                <a:ln>
                  <a:noFill/>
                </a:ln>
                <a:solidFill>
                  <a:schemeClr val="bg1"/>
                </a:solidFill>
                <a:effectLst/>
                <a:latin typeface="Traditional Arabic" pitchFamily="18" charset="-78"/>
                <a:cs typeface="Traditional Arabic" pitchFamily="18" charset="-78"/>
              </a:rPr>
            </a:br>
            <a:r>
              <a:rPr lang="ar-DZ" sz="2000" cap="none" dirty="0" smtClean="0">
                <a:ln>
                  <a:noFill/>
                </a:ln>
                <a:solidFill>
                  <a:schemeClr val="bg1"/>
                </a:solidFill>
                <a:effectLst/>
                <a:latin typeface="Traditional Arabic" pitchFamily="18" charset="-78"/>
                <a:ea typeface="Times New Roman" pitchFamily="18" charset="0"/>
                <a:cs typeface="Traditional Arabic" pitchFamily="18" charset="-78"/>
              </a:rPr>
              <a:t>وزارة التعليــم العــالي والبحــث العلمـي</a:t>
            </a:r>
            <a:r>
              <a:rPr lang="fr-FR" sz="2000" cap="none" dirty="0" smtClean="0">
                <a:ln>
                  <a:noFill/>
                </a:ln>
                <a:solidFill>
                  <a:schemeClr val="bg1"/>
                </a:solidFill>
                <a:effectLst/>
                <a:latin typeface="Traditional Arabic" pitchFamily="18" charset="-78"/>
                <a:cs typeface="Traditional Arabic" pitchFamily="18" charset="-78"/>
              </a:rPr>
              <a:t/>
            </a:r>
            <a:br>
              <a:rPr lang="fr-FR" sz="2000" cap="none" dirty="0" smtClean="0">
                <a:ln>
                  <a:noFill/>
                </a:ln>
                <a:solidFill>
                  <a:schemeClr val="bg1"/>
                </a:solidFill>
                <a:effectLst/>
                <a:latin typeface="Traditional Arabic" pitchFamily="18" charset="-78"/>
                <a:cs typeface="Traditional Arabic" pitchFamily="18" charset="-78"/>
              </a:rPr>
            </a:br>
            <a:r>
              <a:rPr lang="ar-DZ" sz="2000" cap="none" dirty="0" smtClean="0">
                <a:ln>
                  <a:noFill/>
                </a:ln>
                <a:solidFill>
                  <a:schemeClr val="bg1"/>
                </a:solidFill>
                <a:effectLst/>
                <a:latin typeface="Traditional Arabic" pitchFamily="18" charset="-78"/>
                <a:ea typeface="Times New Roman" pitchFamily="18" charset="0"/>
                <a:cs typeface="Traditional Arabic" pitchFamily="18" charset="-78"/>
              </a:rPr>
              <a:t>جــامعة محــمد </a:t>
            </a:r>
            <a:r>
              <a:rPr lang="ar-DZ" sz="2000" cap="none" dirty="0" err="1" smtClean="0">
                <a:ln>
                  <a:noFill/>
                </a:ln>
                <a:solidFill>
                  <a:schemeClr val="bg1"/>
                </a:solidFill>
                <a:effectLst/>
                <a:latin typeface="Traditional Arabic" pitchFamily="18" charset="-78"/>
                <a:ea typeface="Times New Roman" pitchFamily="18" charset="0"/>
                <a:cs typeface="Traditional Arabic" pitchFamily="18" charset="-78"/>
              </a:rPr>
              <a:t>خيضــر</a:t>
            </a:r>
            <a:r>
              <a:rPr lang="ar-DZ" sz="2000" cap="none" dirty="0" smtClean="0">
                <a:ln>
                  <a:noFill/>
                </a:ln>
                <a:solidFill>
                  <a:schemeClr val="bg1"/>
                </a:solidFill>
                <a:effectLst/>
                <a:latin typeface="Traditional Arabic" pitchFamily="18" charset="-78"/>
                <a:ea typeface="Times New Roman" pitchFamily="18" charset="0"/>
                <a:cs typeface="Traditional Arabic" pitchFamily="18" charset="-78"/>
              </a:rPr>
              <a:t> – بسكرة</a:t>
            </a:r>
            <a:r>
              <a:rPr lang="en-US" sz="2000" cap="none" dirty="0" smtClean="0">
                <a:ln>
                  <a:noFill/>
                </a:ln>
                <a:solidFill>
                  <a:schemeClr val="bg1"/>
                </a:solidFill>
                <a:effectLst/>
                <a:latin typeface="Traditional Arabic" pitchFamily="18" charset="-78"/>
                <a:ea typeface="Times New Roman" pitchFamily="18" charset="0"/>
                <a:cs typeface="Traditional Arabic" pitchFamily="18" charset="-78"/>
              </a:rPr>
              <a:t> –</a:t>
            </a:r>
            <a:r>
              <a:rPr lang="fr-FR" sz="2000" cap="none" dirty="0" smtClean="0">
                <a:ln>
                  <a:noFill/>
                </a:ln>
                <a:solidFill>
                  <a:schemeClr val="bg1"/>
                </a:solidFill>
                <a:effectLst/>
                <a:latin typeface="Traditional Arabic" pitchFamily="18" charset="-78"/>
                <a:cs typeface="Traditional Arabic" pitchFamily="18" charset="-78"/>
              </a:rPr>
              <a:t/>
            </a:r>
            <a:br>
              <a:rPr lang="fr-FR" sz="2000" cap="none" dirty="0" smtClean="0">
                <a:ln>
                  <a:noFill/>
                </a:ln>
                <a:solidFill>
                  <a:schemeClr val="bg1"/>
                </a:solidFill>
                <a:effectLst/>
                <a:latin typeface="Traditional Arabic" pitchFamily="18" charset="-78"/>
                <a:cs typeface="Traditional Arabic" pitchFamily="18" charset="-78"/>
              </a:rPr>
            </a:br>
            <a:r>
              <a:rPr lang="ar-DZ" sz="2000" cap="none" dirty="0" smtClean="0">
                <a:ln>
                  <a:noFill/>
                </a:ln>
                <a:solidFill>
                  <a:schemeClr val="bg1"/>
                </a:solidFill>
                <a:effectLst/>
                <a:latin typeface="Traditional Arabic" pitchFamily="18" charset="-78"/>
                <a:ea typeface="Times New Roman" pitchFamily="18" charset="0"/>
                <a:cs typeface="Traditional Arabic" pitchFamily="18" charset="-78"/>
              </a:rPr>
              <a:t>كــلية العلــوم الاقتصــادية والتجــارية وعلــوم التسييــر</a:t>
            </a:r>
            <a:r>
              <a:rPr lang="fr-FR" sz="2000" cap="none" dirty="0" smtClean="0">
                <a:ln>
                  <a:noFill/>
                </a:ln>
                <a:solidFill>
                  <a:schemeClr val="bg1"/>
                </a:solidFill>
                <a:effectLst/>
                <a:latin typeface="Traditional Arabic" pitchFamily="18" charset="-78"/>
                <a:cs typeface="Traditional Arabic" pitchFamily="18" charset="-78"/>
              </a:rPr>
              <a:t/>
            </a:r>
            <a:br>
              <a:rPr lang="fr-FR" sz="2000" cap="none" dirty="0" smtClean="0">
                <a:ln>
                  <a:noFill/>
                </a:ln>
                <a:solidFill>
                  <a:schemeClr val="bg1"/>
                </a:solidFill>
                <a:effectLst/>
                <a:latin typeface="Traditional Arabic" pitchFamily="18" charset="-78"/>
                <a:cs typeface="Traditional Arabic" pitchFamily="18" charset="-78"/>
              </a:rPr>
            </a:br>
            <a:r>
              <a:rPr lang="ar-DZ" sz="2000" cap="none" dirty="0" smtClean="0">
                <a:ln>
                  <a:noFill/>
                </a:ln>
                <a:solidFill>
                  <a:schemeClr val="bg1"/>
                </a:solidFill>
                <a:effectLst/>
                <a:latin typeface="Traditional Arabic" pitchFamily="18" charset="-78"/>
                <a:ea typeface="Times New Roman" pitchFamily="18" charset="0"/>
                <a:cs typeface="Traditional Arabic" pitchFamily="18" charset="-78"/>
              </a:rPr>
              <a:t>قســـم علـــوم التسييــر</a:t>
            </a:r>
            <a:r>
              <a:rPr lang="fr-FR" sz="2000" cap="none" dirty="0" smtClean="0">
                <a:ln>
                  <a:noFill/>
                </a:ln>
                <a:solidFill>
                  <a:schemeClr val="bg1"/>
                </a:solidFill>
                <a:effectLst/>
                <a:latin typeface="Traditional Arabic" pitchFamily="18" charset="-78"/>
                <a:ea typeface="Times New Roman" pitchFamily="18" charset="0"/>
                <a:cs typeface="Traditional Arabic" pitchFamily="18" charset="-78"/>
              </a:rPr>
              <a:t> </a:t>
            </a:r>
            <a:r>
              <a:rPr lang="fr-FR" sz="2000" dirty="0" smtClean="0">
                <a:solidFill>
                  <a:schemeClr val="bg1"/>
                </a:solidFill>
                <a:effectLst/>
                <a:latin typeface="Traditional Arabic" pitchFamily="18" charset="-78"/>
                <a:ea typeface="Times New Roman" pitchFamily="18" charset="0"/>
                <a:cs typeface="Traditional Arabic" pitchFamily="18" charset="-78"/>
              </a:rPr>
              <a:t/>
            </a:r>
            <a:br>
              <a:rPr lang="fr-FR" sz="2000" dirty="0" smtClean="0">
                <a:solidFill>
                  <a:schemeClr val="bg1"/>
                </a:solidFill>
                <a:effectLst/>
                <a:latin typeface="Traditional Arabic" pitchFamily="18" charset="-78"/>
                <a:ea typeface="Times New Roman" pitchFamily="18" charset="0"/>
                <a:cs typeface="Traditional Arabic" pitchFamily="18" charset="-78"/>
              </a:rPr>
            </a:br>
            <a:r>
              <a:rPr lang="ar-DZ" sz="2000" dirty="0" smtClean="0">
                <a:solidFill>
                  <a:schemeClr val="bg1"/>
                </a:solidFill>
                <a:effectLst/>
                <a:latin typeface="Traditional Arabic" pitchFamily="18" charset="-78"/>
                <a:ea typeface="Times New Roman" pitchFamily="18" charset="0"/>
                <a:cs typeface="Traditional Arabic" pitchFamily="18" charset="-78"/>
              </a:rPr>
              <a:t>السنة </a:t>
            </a:r>
            <a:r>
              <a:rPr lang="ar-DZ" sz="2000" dirty="0" smtClean="0">
                <a:solidFill>
                  <a:schemeClr val="bg1"/>
                </a:solidFill>
                <a:effectLst/>
                <a:latin typeface="Traditional Arabic" pitchFamily="18" charset="-78"/>
                <a:ea typeface="Times New Roman" pitchFamily="18" charset="0"/>
                <a:cs typeface="Traditional Arabic" pitchFamily="18" charset="-78"/>
              </a:rPr>
              <a:t>الثانية </a:t>
            </a:r>
            <a:r>
              <a:rPr lang="ar-DZ" sz="2000" dirty="0" err="1" smtClean="0">
                <a:solidFill>
                  <a:schemeClr val="bg1"/>
                </a:solidFill>
                <a:effectLst/>
                <a:latin typeface="Traditional Arabic" pitchFamily="18" charset="-78"/>
                <a:ea typeface="Times New Roman" pitchFamily="18" charset="0"/>
                <a:cs typeface="Traditional Arabic" pitchFamily="18" charset="-78"/>
              </a:rPr>
              <a:t>ماستر</a:t>
            </a:r>
            <a:r>
              <a:rPr lang="ar-DZ" sz="2000" dirty="0" smtClean="0">
                <a:solidFill>
                  <a:schemeClr val="bg1"/>
                </a:solidFill>
                <a:effectLst/>
                <a:latin typeface="Traditional Arabic" pitchFamily="18" charset="-78"/>
                <a:ea typeface="Times New Roman" pitchFamily="18" charset="0"/>
                <a:cs typeface="Traditional Arabic" pitchFamily="18" charset="-78"/>
              </a:rPr>
              <a:t/>
            </a:r>
            <a:br>
              <a:rPr lang="ar-DZ" sz="2000" dirty="0" smtClean="0">
                <a:solidFill>
                  <a:schemeClr val="bg1"/>
                </a:solidFill>
                <a:effectLst/>
                <a:latin typeface="Traditional Arabic" pitchFamily="18" charset="-78"/>
                <a:ea typeface="Times New Roman" pitchFamily="18" charset="0"/>
                <a:cs typeface="Traditional Arabic" pitchFamily="18" charset="-78"/>
              </a:rPr>
            </a:br>
            <a:r>
              <a:rPr lang="ar-DZ" sz="2000" dirty="0" smtClean="0">
                <a:solidFill>
                  <a:schemeClr val="bg1"/>
                </a:solidFill>
                <a:effectLst/>
                <a:latin typeface="Traditional Arabic" pitchFamily="18" charset="-78"/>
                <a:ea typeface="Times New Roman" pitchFamily="18" charset="0"/>
                <a:cs typeface="Traditional Arabic" pitchFamily="18" charset="-78"/>
              </a:rPr>
              <a:t>تخصص: إدارة الموارد البشرية</a:t>
            </a:r>
            <a:r>
              <a:rPr lang="en-US" sz="1400" b="0" cap="none" dirty="0" smtClean="0">
                <a:ln>
                  <a:noFill/>
                </a:ln>
                <a:solidFill>
                  <a:schemeClr val="bg1"/>
                </a:solidFill>
                <a:effectLst/>
                <a:latin typeface="Traditional Arabic" pitchFamily="18" charset="-78"/>
                <a:cs typeface="Traditional Arabic" pitchFamily="18" charset="-78"/>
              </a:rPr>
              <a:t/>
            </a:r>
            <a:br>
              <a:rPr lang="en-US" sz="1400" b="0" cap="none" dirty="0" smtClean="0">
                <a:ln>
                  <a:noFill/>
                </a:ln>
                <a:solidFill>
                  <a:schemeClr val="bg1"/>
                </a:solidFill>
                <a:effectLst/>
                <a:latin typeface="Traditional Arabic" pitchFamily="18" charset="-78"/>
                <a:cs typeface="Traditional Arabic" pitchFamily="18" charset="-78"/>
              </a:rPr>
            </a:br>
            <a:endParaRPr lang="fr-FR" sz="1400" dirty="0">
              <a:latin typeface="Traditional Arabic" pitchFamily="18" charset="-78"/>
              <a:cs typeface="Traditional Arabic" pitchFamily="18" charset="-78"/>
            </a:endParaRPr>
          </a:p>
        </p:txBody>
      </p:sp>
      <p:pic>
        <p:nvPicPr>
          <p:cNvPr id="4" name="Picture 5"/>
          <p:cNvPicPr/>
          <p:nvPr/>
        </p:nvPicPr>
        <p:blipFill>
          <a:blip r:embed="rId2" cstate="print"/>
          <a:srcRect/>
          <a:stretch>
            <a:fillRect/>
          </a:stretch>
        </p:blipFill>
        <p:spPr bwMode="auto">
          <a:xfrm>
            <a:off x="1115616" y="404664"/>
            <a:ext cx="1384682" cy="1667014"/>
          </a:xfrm>
          <a:prstGeom prst="rect">
            <a:avLst/>
          </a:prstGeom>
          <a:noFill/>
          <a:ln w="9525">
            <a:noFill/>
            <a:miter lim="800000"/>
            <a:headEnd/>
            <a:tailEnd/>
          </a:ln>
        </p:spPr>
      </p:pic>
      <p:pic>
        <p:nvPicPr>
          <p:cNvPr id="5" name="Picture 5"/>
          <p:cNvPicPr/>
          <p:nvPr/>
        </p:nvPicPr>
        <p:blipFill>
          <a:blip r:embed="rId2" cstate="print"/>
          <a:srcRect/>
          <a:stretch>
            <a:fillRect/>
          </a:stretch>
        </p:blipFill>
        <p:spPr bwMode="auto">
          <a:xfrm>
            <a:off x="7164288" y="404664"/>
            <a:ext cx="1336802" cy="1595576"/>
          </a:xfrm>
          <a:prstGeom prst="rect">
            <a:avLst/>
          </a:prstGeom>
          <a:noFill/>
          <a:ln w="9525">
            <a:noFill/>
            <a:miter lim="800000"/>
            <a:headEnd/>
            <a:tailEnd/>
          </a:ln>
        </p:spPr>
      </p:pic>
      <p:pic>
        <p:nvPicPr>
          <p:cNvPr id="1026" name="Picture 2" descr="C:\Users\Elbordji\Desktop\الأجر-في-قانون-العمل-في-القطاع-الأهلي-الكويتي.jpg"/>
          <p:cNvPicPr>
            <a:picLocks noChangeAspect="1" noChangeArrowheads="1"/>
          </p:cNvPicPr>
          <p:nvPr/>
        </p:nvPicPr>
        <p:blipFill>
          <a:blip r:embed="rId3" cstate="print"/>
          <a:srcRect/>
          <a:stretch>
            <a:fillRect/>
          </a:stretch>
        </p:blipFill>
        <p:spPr bwMode="auto">
          <a:xfrm>
            <a:off x="0" y="5157192"/>
            <a:ext cx="4716016" cy="1700808"/>
          </a:xfrm>
          <a:prstGeom prst="rect">
            <a:avLst/>
          </a:prstGeom>
          <a:noFill/>
        </p:spPr>
      </p:pic>
      <p:pic>
        <p:nvPicPr>
          <p:cNvPr id="1027" name="Picture 3" descr="C:\Users\Elbordji\Desktop\تعريف_الأجر_ومكوناته.jpeg"/>
          <p:cNvPicPr>
            <a:picLocks noChangeAspect="1" noChangeArrowheads="1"/>
          </p:cNvPicPr>
          <p:nvPr/>
        </p:nvPicPr>
        <p:blipFill>
          <a:blip r:embed="rId4" cstate="print"/>
          <a:srcRect/>
          <a:stretch>
            <a:fillRect/>
          </a:stretch>
        </p:blipFill>
        <p:spPr bwMode="auto">
          <a:xfrm>
            <a:off x="4716016" y="5141218"/>
            <a:ext cx="4427984" cy="1716782"/>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428604"/>
            <a:ext cx="9144000" cy="6601366"/>
          </a:xfrm>
        </p:spPr>
        <p:txBody>
          <a:bodyPr>
            <a:normAutofit fontScale="70000" lnSpcReduction="20000"/>
          </a:bodyPr>
          <a:lstStyle/>
          <a:p>
            <a:pPr algn="r" rtl="1"/>
            <a:r>
              <a:rPr lang="ar-DZ" sz="3200" b="1" dirty="0" smtClean="0">
                <a:solidFill>
                  <a:srgbClr val="FF0000"/>
                </a:solidFill>
              </a:rPr>
              <a:t>خطة البحث:</a:t>
            </a:r>
            <a:endParaRPr lang="fr-FR" sz="3200" b="1" dirty="0" smtClean="0">
              <a:solidFill>
                <a:srgbClr val="FF0000"/>
              </a:solidFill>
            </a:endParaRPr>
          </a:p>
          <a:p>
            <a:pPr algn="r" rtl="1"/>
            <a:r>
              <a:rPr lang="ar-DZ" sz="3200" b="1" dirty="0" smtClean="0"/>
              <a:t>مقدمــــــة</a:t>
            </a:r>
            <a:endParaRPr lang="fr-FR" sz="3200" b="1" dirty="0" smtClean="0"/>
          </a:p>
          <a:p>
            <a:pPr lvl="0" algn="r" rtl="1"/>
            <a:r>
              <a:rPr lang="ar-DZ" sz="3200" b="1" dirty="0" smtClean="0">
                <a:solidFill>
                  <a:srgbClr val="006600"/>
                </a:solidFill>
              </a:rPr>
              <a:t>1-</a:t>
            </a:r>
            <a:r>
              <a:rPr lang="ar-SA" sz="3200" b="1" dirty="0" smtClean="0"/>
              <a:t>مفهوم </a:t>
            </a:r>
            <a:r>
              <a:rPr lang="ar-SA" sz="3200" b="1" dirty="0" smtClean="0"/>
              <a:t>التعويضات الدولية</a:t>
            </a:r>
            <a:endParaRPr lang="fr-FR" sz="3200" b="1" dirty="0" smtClean="0"/>
          </a:p>
          <a:p>
            <a:pPr lvl="0" algn="r" rtl="1"/>
            <a:r>
              <a:rPr lang="ar-DZ" sz="3200" b="1" dirty="0" smtClean="0">
                <a:solidFill>
                  <a:srgbClr val="006600"/>
                </a:solidFill>
              </a:rPr>
              <a:t>2-</a:t>
            </a:r>
            <a:r>
              <a:rPr lang="ar-DZ" sz="3200" b="1" dirty="0" smtClean="0"/>
              <a:t>أهداف </a:t>
            </a:r>
            <a:r>
              <a:rPr lang="ar-DZ" sz="3200" b="1" dirty="0" smtClean="0"/>
              <a:t>التعويضات الدولية</a:t>
            </a:r>
            <a:endParaRPr lang="fr-FR" sz="3200" b="1" dirty="0" smtClean="0"/>
          </a:p>
          <a:p>
            <a:pPr lvl="0" algn="r" rtl="1"/>
            <a:r>
              <a:rPr lang="ar-DZ" sz="3200" b="1" dirty="0" smtClean="0">
                <a:solidFill>
                  <a:srgbClr val="006600"/>
                </a:solidFill>
              </a:rPr>
              <a:t>3-</a:t>
            </a:r>
            <a:r>
              <a:rPr lang="ar-DZ" sz="3200" b="1" dirty="0" smtClean="0"/>
              <a:t>العوامل </a:t>
            </a:r>
            <a:r>
              <a:rPr lang="ar-DZ" sz="3200" b="1" dirty="0" smtClean="0"/>
              <a:t>المؤثرة في </a:t>
            </a:r>
            <a:r>
              <a:rPr lang="ar-DZ" sz="3200" b="1" dirty="0" err="1" smtClean="0"/>
              <a:t>استراتيجية</a:t>
            </a:r>
            <a:r>
              <a:rPr lang="ar-DZ" sz="3200" b="1" dirty="0" smtClean="0"/>
              <a:t> التعويضات الدولية</a:t>
            </a:r>
            <a:endParaRPr lang="fr-FR" sz="3200" b="1" dirty="0" smtClean="0"/>
          </a:p>
          <a:p>
            <a:pPr algn="r" rtl="1"/>
            <a:r>
              <a:rPr lang="ar-DZ" sz="3200" b="1" dirty="0" smtClean="0">
                <a:solidFill>
                  <a:srgbClr val="C00000"/>
                </a:solidFill>
              </a:rPr>
              <a:t>3-1 </a:t>
            </a:r>
            <a:r>
              <a:rPr lang="ar-DZ" sz="3200" b="1" dirty="0" smtClean="0"/>
              <a:t>: داخل المحيط الداخلي.</a:t>
            </a:r>
            <a:endParaRPr lang="fr-FR" sz="3200" b="1" dirty="0" smtClean="0"/>
          </a:p>
          <a:p>
            <a:pPr algn="r" rtl="1"/>
            <a:r>
              <a:rPr lang="ar-DZ" sz="3200" b="1" dirty="0" smtClean="0">
                <a:solidFill>
                  <a:srgbClr val="C00000"/>
                </a:solidFill>
              </a:rPr>
              <a:t>3-2 </a:t>
            </a:r>
            <a:r>
              <a:rPr lang="ar-DZ" sz="3200" b="1" dirty="0" smtClean="0"/>
              <a:t>: عوامل المحيط الخارجي.</a:t>
            </a:r>
            <a:endParaRPr lang="fr-FR" sz="3200" b="1" dirty="0" smtClean="0"/>
          </a:p>
          <a:p>
            <a:pPr lvl="0" algn="r" rtl="1"/>
            <a:r>
              <a:rPr lang="ar-DZ" sz="3200" b="1" dirty="0" smtClean="0">
                <a:solidFill>
                  <a:srgbClr val="006600"/>
                </a:solidFill>
              </a:rPr>
              <a:t>4 - </a:t>
            </a:r>
            <a:r>
              <a:rPr lang="ar-DZ" sz="3200" b="1" dirty="0" smtClean="0"/>
              <a:t>النظريات </a:t>
            </a:r>
            <a:r>
              <a:rPr lang="ar-DZ" sz="3200" b="1" dirty="0" smtClean="0"/>
              <a:t>المفسرة للتعويضات الدولية.</a:t>
            </a:r>
            <a:endParaRPr lang="fr-FR" sz="3200" b="1" dirty="0" smtClean="0"/>
          </a:p>
          <a:p>
            <a:pPr lvl="0" algn="r" rtl="1"/>
            <a:r>
              <a:rPr lang="ar-DZ" sz="3200" b="1" dirty="0" smtClean="0">
                <a:solidFill>
                  <a:srgbClr val="006600"/>
                </a:solidFill>
              </a:rPr>
              <a:t>5-</a:t>
            </a:r>
            <a:r>
              <a:rPr lang="ar-DZ" sz="3200" b="1" dirty="0" smtClean="0"/>
              <a:t> </a:t>
            </a:r>
            <a:r>
              <a:rPr lang="ar-SA" sz="3200" b="1" dirty="0" smtClean="0"/>
              <a:t>المحتويات </a:t>
            </a:r>
            <a:r>
              <a:rPr lang="ar-SA" sz="3200" b="1" dirty="0" smtClean="0"/>
              <a:t>الرئيسية لبرنامج التعويضات:</a:t>
            </a:r>
            <a:endParaRPr lang="fr-FR" sz="3200" b="1" dirty="0" smtClean="0"/>
          </a:p>
          <a:p>
            <a:pPr lvl="0" algn="r" rtl="1"/>
            <a:r>
              <a:rPr lang="ar-DZ" sz="3200" b="1" dirty="0" smtClean="0"/>
              <a:t>الراتب الأساسي</a:t>
            </a:r>
            <a:endParaRPr lang="fr-FR" sz="3200" b="1" dirty="0" smtClean="0"/>
          </a:p>
          <a:p>
            <a:pPr lvl="0" algn="r" rtl="1"/>
            <a:r>
              <a:rPr lang="ar-DZ" sz="3200" b="1" dirty="0" smtClean="0"/>
              <a:t>إغراءات الخدمة في الخارج.</a:t>
            </a:r>
            <a:endParaRPr lang="fr-FR" sz="3200" b="1" dirty="0" smtClean="0"/>
          </a:p>
          <a:p>
            <a:pPr lvl="0" algn="r" rtl="1"/>
            <a:r>
              <a:rPr lang="ar-DZ" sz="3200" b="1" dirty="0" smtClean="0"/>
              <a:t>علاوة المشقة</a:t>
            </a:r>
            <a:endParaRPr lang="fr-FR" sz="3200" b="1" dirty="0" smtClean="0"/>
          </a:p>
          <a:p>
            <a:pPr lvl="0" algn="r" rtl="1"/>
            <a:r>
              <a:rPr lang="ar-DZ" sz="3200" b="1" dirty="0" smtClean="0"/>
              <a:t>علاوة تكاليف المعيشة</a:t>
            </a:r>
            <a:endParaRPr lang="fr-FR" sz="3200" b="1" dirty="0" smtClean="0"/>
          </a:p>
          <a:p>
            <a:pPr lvl="0" algn="r" rtl="1"/>
            <a:r>
              <a:rPr lang="ar-DZ" sz="3200" b="1" dirty="0" smtClean="0"/>
              <a:t>علاوات الانتقال</a:t>
            </a:r>
            <a:endParaRPr lang="fr-FR" sz="3200" b="1" dirty="0" smtClean="0"/>
          </a:p>
          <a:p>
            <a:pPr lvl="0" algn="r" rtl="1"/>
            <a:r>
              <a:rPr lang="ar-DZ" sz="3200" b="1" dirty="0" smtClean="0"/>
              <a:t>علاوة السكن</a:t>
            </a:r>
            <a:endParaRPr lang="fr-FR" sz="3200" b="1" dirty="0" smtClean="0"/>
          </a:p>
          <a:p>
            <a:pPr lvl="0" algn="r" rtl="1"/>
            <a:r>
              <a:rPr lang="ar-DZ" sz="3200" b="1" dirty="0" smtClean="0"/>
              <a:t>علاوة تعليم الأطفال.</a:t>
            </a:r>
            <a:endParaRPr lang="fr-FR" sz="3200" b="1" dirty="0" smtClean="0"/>
          </a:p>
          <a:p>
            <a:pPr lvl="0" algn="r" rtl="1"/>
            <a:r>
              <a:rPr lang="ar-DZ" sz="3200" b="1" dirty="0" smtClean="0"/>
              <a:t>إجازات البلد الأم.</a:t>
            </a:r>
            <a:endParaRPr lang="fr-FR" sz="3200" b="1" dirty="0" smtClean="0"/>
          </a:p>
          <a:p>
            <a:pPr algn="r" rtl="1"/>
            <a:r>
              <a:rPr lang="ar-DZ" sz="3200" b="1" dirty="0" smtClean="0"/>
              <a:t>خاتمـــــــــة</a:t>
            </a:r>
            <a:endParaRPr lang="fr-FR" sz="3200" b="1" dirty="0" smtClean="0"/>
          </a:p>
          <a:p>
            <a:pPr algn="just" rtl="1">
              <a:buNone/>
            </a:pPr>
            <a:endParaRPr lang="ar-DZ" sz="2000" b="1" dirty="0" smtClean="0">
              <a:latin typeface="Traditional Arabic" pitchFamily="18" charset="-78"/>
              <a:cs typeface="Traditional Arabic" pitchFamily="18" charset="-78"/>
            </a:endParaRPr>
          </a:p>
          <a:p>
            <a:pPr algn="just" rtl="1">
              <a:buNone/>
            </a:pPr>
            <a:endParaRPr lang="ar-DZ" sz="3200" b="1" dirty="0" smtClean="0">
              <a:latin typeface="Traditional Arabic" pitchFamily="18" charset="-78"/>
              <a:cs typeface="Traditional Arabic" pitchFamily="18"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428604"/>
            <a:ext cx="8964488" cy="6601366"/>
          </a:xfrm>
        </p:spPr>
        <p:txBody>
          <a:bodyPr>
            <a:normAutofit/>
          </a:bodyPr>
          <a:lstStyle/>
          <a:p>
            <a:pPr algn="justLow" rtl="1">
              <a:lnSpc>
                <a:spcPct val="150000"/>
              </a:lnSpc>
            </a:pPr>
            <a:r>
              <a:rPr lang="ar-DZ" sz="2800" b="1" dirty="0" smtClean="0">
                <a:solidFill>
                  <a:srgbClr val="C00000"/>
                </a:solidFill>
                <a:effectLst>
                  <a:outerShdw blurRad="38100" dist="38100" dir="2700000" algn="tl">
                    <a:srgbClr val="000000">
                      <a:alpha val="43137"/>
                    </a:srgbClr>
                  </a:outerShdw>
                </a:effectLst>
              </a:rPr>
              <a:t>مقدمـــــــــــة</a:t>
            </a:r>
            <a:r>
              <a:rPr lang="ar-SA" sz="2800" dirty="0" smtClean="0">
                <a:solidFill>
                  <a:srgbClr val="C00000"/>
                </a:solidFill>
              </a:rPr>
              <a:t>:</a:t>
            </a:r>
            <a:endParaRPr lang="fr-FR" sz="2800" dirty="0" smtClean="0">
              <a:solidFill>
                <a:srgbClr val="C00000"/>
              </a:solidFill>
            </a:endParaRPr>
          </a:p>
          <a:p>
            <a:pPr algn="justLow" rtl="1">
              <a:lnSpc>
                <a:spcPct val="150000"/>
              </a:lnSpc>
              <a:buNone/>
            </a:pPr>
            <a:r>
              <a:rPr lang="ar-DZ" sz="2800" dirty="0" smtClean="0"/>
              <a:t> </a:t>
            </a:r>
            <a:r>
              <a:rPr lang="ar-SA" sz="2800" dirty="0" smtClean="0"/>
              <a:t> </a:t>
            </a:r>
            <a:r>
              <a:rPr lang="ar-SA" sz="2800" dirty="0" smtClean="0"/>
              <a:t>تتعدد طرق حساب التعویضات الدولیة نظرا لتعدد العلاوات التي یحصل علیها المغترب من جهة والعوامل المؤثرة في كل طریقة من جهة أخرى مثل طبیعة الصناعة والمحیط الذي تنشط فیه الشركة،ولكل طریقة(التعویض حسب البلد الأم، التعویض حسب البلد المضیف، والتعویض حسب الإقلیم)مجموعة إیجابیات وسلبیات</a:t>
            </a:r>
            <a:r>
              <a:rPr lang="fr-FR" sz="2800" dirty="0" smtClean="0"/>
              <a:t>. </a:t>
            </a:r>
            <a:r>
              <a:rPr lang="ar-SA" sz="2800" dirty="0" smtClean="0"/>
              <a:t>وما یزید من تعقد </a:t>
            </a:r>
            <a:r>
              <a:rPr lang="ar-SA" sz="2800" dirty="0" err="1" smtClean="0"/>
              <a:t>استراتیجیة</a:t>
            </a:r>
            <a:r>
              <a:rPr lang="ar-SA" sz="2800" dirty="0" smtClean="0"/>
              <a:t> التعویضات هو ارتباطها بالثقافة المحلیة، </a:t>
            </a:r>
            <a:r>
              <a:rPr lang="ar-SA" sz="2800" dirty="0" err="1" smtClean="0"/>
              <a:t>ولقدحاولت</a:t>
            </a:r>
            <a:r>
              <a:rPr lang="ar-SA" sz="2800" dirty="0" smtClean="0"/>
              <a:t> العدید من النظریات تفسیر </a:t>
            </a:r>
            <a:r>
              <a:rPr lang="ar-SA" sz="2800" dirty="0" err="1" smtClean="0"/>
              <a:t>استراتیجیة</a:t>
            </a:r>
            <a:r>
              <a:rPr lang="ar-SA" sz="2800" dirty="0" smtClean="0"/>
              <a:t> التعویضات الدولیة أهما نظریة الوكالة</a:t>
            </a:r>
            <a:r>
              <a:rPr lang="fr-FR" sz="2800" dirty="0" smtClean="0"/>
              <a:t>.</a:t>
            </a:r>
          </a:p>
          <a:p>
            <a:pPr rtl="1">
              <a:buNone/>
            </a:pPr>
            <a:r>
              <a:rPr lang="ar-SA" sz="2800" dirty="0" smtClean="0"/>
              <a:t> </a:t>
            </a:r>
            <a:endParaRPr lang="fr-FR" sz="2800" dirty="0" smtClean="0"/>
          </a:p>
          <a:p>
            <a:pPr algn="just" rtl="1">
              <a:buNone/>
            </a:pPr>
            <a:endParaRPr lang="ar-DZ" sz="2800" b="1" dirty="0" smtClean="0">
              <a:latin typeface="Traditional Arabic" pitchFamily="18" charset="-78"/>
              <a:cs typeface="Traditional Arabic" pitchFamily="18"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428604"/>
            <a:ext cx="9144000" cy="6601366"/>
          </a:xfrm>
        </p:spPr>
        <p:txBody>
          <a:bodyPr>
            <a:normAutofit fontScale="85000" lnSpcReduction="10000"/>
          </a:bodyPr>
          <a:lstStyle/>
          <a:p>
            <a:pPr lvl="0" algn="r" rtl="1">
              <a:buNone/>
            </a:pPr>
            <a:r>
              <a:rPr lang="ar-DZ" sz="3200" b="1" dirty="0" smtClean="0">
                <a:solidFill>
                  <a:srgbClr val="C00000"/>
                </a:solidFill>
              </a:rPr>
              <a:t> </a:t>
            </a:r>
            <a:r>
              <a:rPr lang="ar-DZ" sz="3200" b="1" dirty="0" smtClean="0">
                <a:solidFill>
                  <a:srgbClr val="C00000"/>
                </a:solidFill>
              </a:rPr>
              <a:t>  1- </a:t>
            </a:r>
            <a:r>
              <a:rPr lang="ar-SA" sz="3200" b="1" dirty="0" smtClean="0">
                <a:solidFill>
                  <a:srgbClr val="C00000"/>
                </a:solidFill>
              </a:rPr>
              <a:t>مفهوم </a:t>
            </a:r>
            <a:r>
              <a:rPr lang="ar-SA" sz="3200" b="1" dirty="0" smtClean="0">
                <a:solidFill>
                  <a:srgbClr val="C00000"/>
                </a:solidFill>
              </a:rPr>
              <a:t>التعويضات الدولية </a:t>
            </a:r>
            <a:r>
              <a:rPr lang="ar-SA" sz="3200" b="1" dirty="0" smtClean="0">
                <a:solidFill>
                  <a:srgbClr val="C00000"/>
                </a:solidFill>
              </a:rPr>
              <a:t>:</a:t>
            </a:r>
            <a:r>
              <a:rPr lang="ar-SA" sz="3200" dirty="0" smtClean="0"/>
              <a:t>هي </a:t>
            </a:r>
            <a:r>
              <a:rPr lang="ar-SA" sz="3200" dirty="0" smtClean="0"/>
              <a:t>عبارة عن تحديد المقابل النقدي أو غير النقدي ويتضمن الأجر الأساسي ،المنافع ،العلاوات ،الحوافز قصيرة أو طويلة المدى بهدف جذب الأفراد وتحفيزهم والاحتفاظ بهم في كل أنحاء الشركة حاليا ومستقبلا</a:t>
            </a:r>
            <a:r>
              <a:rPr lang="fr-FR" sz="3200" dirty="0" smtClean="0"/>
              <a:t>.</a:t>
            </a:r>
            <a:endParaRPr lang="ar-DZ" sz="3200" dirty="0" smtClean="0"/>
          </a:p>
          <a:p>
            <a:pPr algn="r" rtl="1">
              <a:buNone/>
            </a:pPr>
            <a:r>
              <a:rPr lang="ar-DZ" sz="3200" b="1" dirty="0" smtClean="0">
                <a:solidFill>
                  <a:srgbClr val="C00000"/>
                </a:solidFill>
              </a:rPr>
              <a:t>  2</a:t>
            </a:r>
            <a:r>
              <a:rPr lang="ar-SA" sz="3200" b="1" dirty="0" smtClean="0">
                <a:solidFill>
                  <a:srgbClr val="C00000"/>
                </a:solidFill>
              </a:rPr>
              <a:t>- </a:t>
            </a:r>
            <a:r>
              <a:rPr lang="ar-SA" sz="3200" b="1" dirty="0" smtClean="0">
                <a:solidFill>
                  <a:srgbClr val="C00000"/>
                </a:solidFill>
              </a:rPr>
              <a:t>أهداف التعويضات الدولية:</a:t>
            </a:r>
            <a:endParaRPr lang="fr-FR" sz="3200" b="1" dirty="0" smtClean="0">
              <a:solidFill>
                <a:srgbClr val="C00000"/>
              </a:solidFill>
            </a:endParaRPr>
          </a:p>
          <a:p>
            <a:pPr algn="r" rtl="1">
              <a:buNone/>
            </a:pPr>
            <a:r>
              <a:rPr lang="ar-DZ" sz="3200" dirty="0" smtClean="0"/>
              <a:t>   </a:t>
            </a:r>
            <a:r>
              <a:rPr lang="ar-SA" sz="3200" dirty="0" smtClean="0"/>
              <a:t>عند </a:t>
            </a:r>
            <a:r>
              <a:rPr lang="ar-SA" sz="3200" dirty="0" smtClean="0"/>
              <a:t>النظر لسياسات التعويضات للموارد البشرية الدولية،فإن الشركات تسعى من وراء ذلك إلى تحقيق الأهداف التالية:</a:t>
            </a:r>
            <a:endParaRPr lang="fr-FR" sz="3200" dirty="0" smtClean="0"/>
          </a:p>
          <a:p>
            <a:pPr lvl="0" algn="r" rtl="1"/>
            <a:r>
              <a:rPr lang="ar-SA" sz="3200" dirty="0" smtClean="0"/>
              <a:t>تحقيق الانسجام مع </a:t>
            </a:r>
            <a:r>
              <a:rPr lang="ar-SA" sz="3200" dirty="0" err="1" smtClean="0"/>
              <a:t>الاستراتيجية</a:t>
            </a:r>
            <a:r>
              <a:rPr lang="ar-SA" sz="3200" dirty="0" smtClean="0"/>
              <a:t> الشاملة للشركة ومع حاجاتها من الوظائف.</a:t>
            </a:r>
            <a:endParaRPr lang="fr-FR" sz="3200" dirty="0" smtClean="0"/>
          </a:p>
          <a:p>
            <a:pPr lvl="0" algn="r" rtl="1"/>
            <a:r>
              <a:rPr lang="ar-SA" sz="3200" dirty="0" smtClean="0"/>
              <a:t>أن تعمل سياسة التعويضات على جذب الموظفين والاحتفاظ بهم في المجالات التي تكون الشركات بحاجة إليهم للعمل في مشاريع الاستثمار الهامة.</a:t>
            </a:r>
            <a:endParaRPr lang="fr-FR" sz="3200" dirty="0" smtClean="0"/>
          </a:p>
          <a:p>
            <a:pPr lvl="0" algn="r" rtl="1"/>
            <a:r>
              <a:rPr lang="ar-SA" sz="3200" dirty="0" smtClean="0"/>
              <a:t>تسهل سياسة التعويضات تنقلات الموظفين والمدراء الدوليين وفق أسلوب التكلفة الأكثر كفاءة للشركة.</a:t>
            </a:r>
            <a:endParaRPr lang="fr-FR" sz="3200" dirty="0" smtClean="0"/>
          </a:p>
          <a:p>
            <a:pPr lvl="0" algn="r" rtl="1"/>
            <a:r>
              <a:rPr lang="ar-SA" sz="3200" dirty="0" smtClean="0"/>
              <a:t>أن تأخذ السياسة في الاعتبار العدالة والمساواة في طبيعة العمل.</a:t>
            </a:r>
            <a:endParaRPr lang="fr-FR" sz="3200" dirty="0" smtClean="0"/>
          </a:p>
          <a:p>
            <a:pPr lvl="0" algn="r" rtl="1">
              <a:buNone/>
            </a:pPr>
            <a:r>
              <a:rPr lang="fr-FR" sz="3200" dirty="0" smtClean="0"/>
              <a:t/>
            </a:r>
            <a:br>
              <a:rPr lang="fr-FR" sz="3200" dirty="0" smtClean="0"/>
            </a:br>
            <a:endParaRPr lang="ar-DZ" sz="3200" b="1" dirty="0" smtClean="0">
              <a:latin typeface="Traditional Arabic" pitchFamily="18" charset="-78"/>
              <a:cs typeface="Traditional Arabic" pitchFamily="18" charset="-78"/>
            </a:endParaRPr>
          </a:p>
          <a:p>
            <a:pPr algn="just" rtl="1">
              <a:buNone/>
            </a:pPr>
            <a:endParaRPr lang="ar-DZ" sz="3200" b="1" dirty="0" smtClean="0">
              <a:latin typeface="Traditional Arabic" pitchFamily="18" charset="-78"/>
              <a:cs typeface="Traditional Arabic" pitchFamily="18" charset="-78"/>
            </a:endParaRPr>
          </a:p>
          <a:p>
            <a:pPr algn="just" rtl="1">
              <a:buNone/>
            </a:pPr>
            <a:endParaRPr lang="ar-DZ" sz="2800" b="1" dirty="0" smtClean="0">
              <a:solidFill>
                <a:schemeClr val="accent4">
                  <a:lumMod val="50000"/>
                </a:schemeClr>
              </a:solidFill>
              <a:latin typeface="Traditional Arabic" pitchFamily="18" charset="-78"/>
              <a:cs typeface="Traditional Arabic" pitchFamily="18" charset="-78"/>
            </a:endParaRPr>
          </a:p>
          <a:p>
            <a:pPr algn="just" rtl="1">
              <a:buNone/>
            </a:pPr>
            <a:endParaRPr lang="ar-DZ" sz="2800" b="1" dirty="0" smtClean="0">
              <a:latin typeface="Traditional Arabic" pitchFamily="18" charset="-78"/>
              <a:cs typeface="Traditional Arabic" pitchFamily="18" charset="-78"/>
            </a:endParaRPr>
          </a:p>
          <a:p>
            <a:pPr algn="just" rtl="1">
              <a:buNone/>
            </a:pPr>
            <a:endParaRPr lang="ar-DZ" sz="2800" b="1" dirty="0" smtClean="0">
              <a:latin typeface="Traditional Arabic" pitchFamily="18" charset="-78"/>
              <a:cs typeface="Traditional Arabic" pitchFamily="18" charset="-78"/>
            </a:endParaRPr>
          </a:p>
          <a:p>
            <a:pPr algn="just" rtl="1">
              <a:buNone/>
            </a:pPr>
            <a:endParaRPr lang="ar-DZ" sz="2800" b="1" dirty="0" smtClean="0">
              <a:latin typeface="Traditional Arabic" pitchFamily="18" charset="-78"/>
              <a:cs typeface="Traditional Arabic" pitchFamily="18" charset="-78"/>
            </a:endParaRPr>
          </a:p>
          <a:p>
            <a:pPr algn="just" rtl="1">
              <a:buNone/>
            </a:pPr>
            <a:endParaRPr lang="ar-DZ" sz="2800" b="1" dirty="0" smtClean="0">
              <a:latin typeface="Traditional Arabic" pitchFamily="18" charset="-78"/>
              <a:cs typeface="Traditional Arabic" pitchFamily="18" charset="-78"/>
            </a:endParaRPr>
          </a:p>
        </p:txBody>
      </p:sp>
      <p:pic>
        <p:nvPicPr>
          <p:cNvPr id="2050" name="Picture 2" descr="C:\Users\Elbordji\Desktop\الدينار.jpg"/>
          <p:cNvPicPr>
            <a:picLocks noChangeAspect="1" noChangeArrowheads="1"/>
          </p:cNvPicPr>
          <p:nvPr/>
        </p:nvPicPr>
        <p:blipFill>
          <a:blip r:embed="rId2" cstate="print"/>
          <a:srcRect/>
          <a:stretch>
            <a:fillRect/>
          </a:stretch>
        </p:blipFill>
        <p:spPr bwMode="auto">
          <a:xfrm>
            <a:off x="0" y="5857892"/>
            <a:ext cx="2571736" cy="1000108"/>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428604"/>
            <a:ext cx="8964488" cy="6601366"/>
          </a:xfrm>
        </p:spPr>
        <p:txBody>
          <a:bodyPr>
            <a:normAutofit/>
          </a:bodyPr>
          <a:lstStyle/>
          <a:p>
            <a:pPr algn="r" rtl="1">
              <a:buNone/>
            </a:pPr>
            <a:endParaRPr lang="ar-DZ" sz="3200" b="1" dirty="0" smtClean="0">
              <a:solidFill>
                <a:schemeClr val="accent4">
                  <a:lumMod val="50000"/>
                </a:schemeClr>
              </a:solidFill>
              <a:latin typeface="Traditional Arabic" pitchFamily="18" charset="-78"/>
              <a:cs typeface="Traditional Arabic" pitchFamily="18" charset="-78"/>
            </a:endParaRPr>
          </a:p>
          <a:p>
            <a:pPr algn="r" rtl="1">
              <a:buNone/>
            </a:pPr>
            <a:r>
              <a:rPr lang="ar-SA" sz="3200" dirty="0" smtClean="0"/>
              <a:t>كما أن </a:t>
            </a:r>
            <a:r>
              <a:rPr lang="ar-SA" sz="3200" dirty="0" smtClean="0">
                <a:solidFill>
                  <a:schemeClr val="accent4">
                    <a:lumMod val="50000"/>
                  </a:schemeClr>
                </a:solidFill>
              </a:rPr>
              <a:t>للموظفين الدوليين عددا من الأهداف </a:t>
            </a:r>
            <a:r>
              <a:rPr lang="ar-SA" sz="3200" dirty="0" smtClean="0"/>
              <a:t>التي يسعون إلى تحقيقها من سياسة التعويضات الدولية وهي:</a:t>
            </a:r>
            <a:endParaRPr lang="fr-FR" sz="3200" dirty="0" smtClean="0"/>
          </a:p>
          <a:p>
            <a:pPr lvl="0" algn="r" rtl="1"/>
            <a:r>
              <a:rPr lang="ar-SA" sz="3200" dirty="0" smtClean="0"/>
              <a:t>يتوقع الموظف من السياسة المتبعة أن توفر له الحماية المالية مثل العائد المناسب،الضمان الاجتماعي،تكاليف المعيشة في البلد الذي يعمل فيه.</a:t>
            </a:r>
            <a:endParaRPr lang="fr-FR" sz="3200" dirty="0" smtClean="0"/>
          </a:p>
          <a:p>
            <a:pPr lvl="0" algn="r" rtl="1"/>
            <a:r>
              <a:rPr lang="ar-SA" sz="3200" dirty="0" smtClean="0"/>
              <a:t>يتوقع الموظف من عمله في الخارج أن توفر له فرصة الحصول على المال من خلال دخله ومدخراته.</a:t>
            </a:r>
            <a:endParaRPr lang="fr-FR" sz="3200" dirty="0" smtClean="0"/>
          </a:p>
          <a:p>
            <a:pPr algn="r" rtl="1"/>
            <a:r>
              <a:rPr lang="ar-SA" sz="3200" dirty="0" smtClean="0"/>
              <a:t>يتوقع الموظف الحصول على تكاليف السكن المناسب وتعليم أطفاله ووسائل الترفيه والراحة.</a:t>
            </a:r>
            <a:endParaRPr lang="ar-DZ" sz="3200" b="1" dirty="0" smtClean="0">
              <a:latin typeface="Traditional Arabic" pitchFamily="18" charset="-78"/>
              <a:cs typeface="Traditional Arabic" pitchFamily="18" charset="-78"/>
            </a:endParaRPr>
          </a:p>
          <a:p>
            <a:pPr algn="just" rtl="1">
              <a:buNone/>
            </a:pPr>
            <a:endParaRPr lang="ar-DZ" sz="2800" b="1" dirty="0" smtClean="0">
              <a:latin typeface="Traditional Arabic" pitchFamily="18" charset="-78"/>
              <a:cs typeface="Traditional Arabic" pitchFamily="18" charset="-78"/>
            </a:endParaRPr>
          </a:p>
          <a:p>
            <a:pPr algn="just" rtl="1">
              <a:buNone/>
            </a:pPr>
            <a:endParaRPr lang="ar-DZ" sz="2800" b="1" dirty="0" smtClean="0">
              <a:latin typeface="Traditional Arabic" pitchFamily="18" charset="-78"/>
              <a:cs typeface="Traditional Arabic" pitchFamily="18" charset="-78"/>
            </a:endParaRPr>
          </a:p>
          <a:p>
            <a:pPr algn="just" rtl="1">
              <a:buNone/>
            </a:pPr>
            <a:endParaRPr lang="ar-DZ" sz="2800" b="1" dirty="0" smtClean="0">
              <a:latin typeface="Traditional Arabic" pitchFamily="18" charset="-78"/>
              <a:cs typeface="Traditional Arabic" pitchFamily="18" charset="-78"/>
            </a:endParaRPr>
          </a:p>
          <a:p>
            <a:pPr algn="just" rtl="1">
              <a:buNone/>
            </a:pPr>
            <a:endParaRPr lang="ar-DZ" sz="2800" b="1" dirty="0" smtClean="0">
              <a:latin typeface="Traditional Arabic" pitchFamily="18" charset="-78"/>
              <a:cs typeface="Traditional Arabic" pitchFamily="18"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428604"/>
            <a:ext cx="9144000" cy="6601366"/>
          </a:xfrm>
        </p:spPr>
        <p:txBody>
          <a:bodyPr>
            <a:normAutofit/>
          </a:bodyPr>
          <a:lstStyle/>
          <a:p>
            <a:pPr algn="r" rtl="1">
              <a:buNone/>
            </a:pPr>
            <a:r>
              <a:rPr lang="ar-DZ" sz="2800" b="1" dirty="0" smtClean="0">
                <a:solidFill>
                  <a:srgbClr val="C00000"/>
                </a:solidFill>
              </a:rPr>
              <a:t>  3</a:t>
            </a:r>
            <a:r>
              <a:rPr lang="ar-SA" sz="2800" b="1" dirty="0" smtClean="0">
                <a:solidFill>
                  <a:srgbClr val="C00000"/>
                </a:solidFill>
              </a:rPr>
              <a:t>- </a:t>
            </a:r>
            <a:r>
              <a:rPr lang="ar-SA" sz="2800" b="1" dirty="0" smtClean="0">
                <a:solidFill>
                  <a:srgbClr val="C00000"/>
                </a:solidFill>
              </a:rPr>
              <a:t>النظريات المفسرة للتعويضات الدولية:</a:t>
            </a:r>
            <a:endParaRPr lang="fr-FR" sz="2800" b="1" dirty="0" smtClean="0">
              <a:solidFill>
                <a:srgbClr val="C00000"/>
              </a:solidFill>
            </a:endParaRPr>
          </a:p>
          <a:p>
            <a:pPr lvl="0" algn="r" rtl="1"/>
            <a:r>
              <a:rPr lang="ar-SA" sz="2800" b="1" dirty="0" smtClean="0">
                <a:solidFill>
                  <a:srgbClr val="006600"/>
                </a:solidFill>
              </a:rPr>
              <a:t>نظریة الإدارة المؤثرة</a:t>
            </a:r>
            <a:r>
              <a:rPr lang="ar-SA" sz="2800" dirty="0" smtClean="0">
                <a:solidFill>
                  <a:srgbClr val="006600"/>
                </a:solidFill>
              </a:rPr>
              <a:t>: </a:t>
            </a:r>
            <a:r>
              <a:rPr lang="ar-SA" sz="2800" dirty="0" smtClean="0"/>
              <a:t>ومن خلال المقاربة الظرفیة ترى أنه توجد متغیرات تؤثر على سیاسات التعویض وممارساتها تجعلها أكثر أو أقل ملائمة وفعالیة وكانت مساهمة هذه النظرية في </a:t>
            </a:r>
            <a:r>
              <a:rPr lang="ar-SA" sz="2800" dirty="0" err="1" smtClean="0"/>
              <a:t>استراتیجیة</a:t>
            </a:r>
            <a:r>
              <a:rPr lang="ar-SA" sz="2800" dirty="0" smtClean="0"/>
              <a:t> التعویض الدولیة متضمنة في ترشید ممارسات التعویضات للمغترب مثل مقاربة الميزانية</a:t>
            </a:r>
            <a:r>
              <a:rPr lang="ar-SA" sz="2800" dirty="0" smtClean="0"/>
              <a:t>.</a:t>
            </a:r>
            <a:endParaRPr lang="ar-DZ" sz="2800" dirty="0" smtClean="0"/>
          </a:p>
          <a:p>
            <a:pPr algn="r" rtl="1"/>
            <a:r>
              <a:rPr lang="ar-SA" sz="2800" b="1" dirty="0" smtClean="0">
                <a:solidFill>
                  <a:srgbClr val="006600"/>
                </a:solidFill>
              </a:rPr>
              <a:t>نظرية </a:t>
            </a:r>
            <a:r>
              <a:rPr lang="ar-SA" sz="2800" b="1" dirty="0" smtClean="0">
                <a:solidFill>
                  <a:srgbClr val="006600"/>
                </a:solidFill>
              </a:rPr>
              <a:t>المورد -الأساس:</a:t>
            </a:r>
            <a:endParaRPr lang="fr-FR" sz="2800" dirty="0" smtClean="0">
              <a:solidFill>
                <a:srgbClr val="006600"/>
              </a:solidFill>
            </a:endParaRPr>
          </a:p>
          <a:p>
            <a:pPr algn="justLow" rtl="1"/>
            <a:r>
              <a:rPr lang="ar-SA" sz="2800" dirty="0" smtClean="0"/>
              <a:t>حللت نظریة المورد</a:t>
            </a:r>
            <a:r>
              <a:rPr lang="fr-FR" sz="2800" dirty="0" smtClean="0"/>
              <a:t> -</a:t>
            </a:r>
            <a:r>
              <a:rPr lang="ar-SA" sz="2800" dirty="0" smtClean="0"/>
              <a:t>الأساس الشروط التي تمكن المنظمة من كسب نصیب من المیزة التنافسیة من خلال امتلاك موارد بشریة ذات قیمة، نادرة ویصعب تقلیدها واستبدالها مثل الموظفین الذین اكتسبوا خبرة دولیة خاصة وخبرة تنظیمیة، وحسب نظریة المورد</a:t>
            </a:r>
            <a:r>
              <a:rPr lang="fr-FR" sz="2800" dirty="0" smtClean="0"/>
              <a:t>-</a:t>
            </a:r>
            <a:r>
              <a:rPr lang="ar-SA" sz="2800" dirty="0" smtClean="0"/>
              <a:t>الأساس فإن فعالیة التعویضات الدولیة تكون من خلال تقدیم مقابل ملائم للحفاظ والإبقاء على هؤلاء الموظفین من أجل حمایة المیزة التنافسیة المستدامة</a:t>
            </a:r>
            <a:r>
              <a:rPr lang="fr-FR" sz="2800" dirty="0" smtClean="0"/>
              <a:t>.</a:t>
            </a:r>
          </a:p>
          <a:p>
            <a:pPr algn="just" rtl="1">
              <a:buNone/>
            </a:pPr>
            <a:endParaRPr lang="ar-DZ" sz="2800" b="1" dirty="0" smtClean="0">
              <a:latin typeface="Traditional Arabic" pitchFamily="18" charset="-78"/>
              <a:cs typeface="Traditional Arabic" pitchFamily="18"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428604"/>
            <a:ext cx="8964488" cy="6601366"/>
          </a:xfrm>
        </p:spPr>
        <p:txBody>
          <a:bodyPr>
            <a:normAutofit/>
          </a:bodyPr>
          <a:lstStyle/>
          <a:p>
            <a:pPr algn="r" rtl="1"/>
            <a:r>
              <a:rPr lang="ar-SA" sz="2800" b="1" dirty="0" smtClean="0">
                <a:solidFill>
                  <a:srgbClr val="006600"/>
                </a:solidFill>
              </a:rPr>
              <a:t>نظرية </a:t>
            </a:r>
            <a:r>
              <a:rPr lang="ar-SA" sz="2800" b="1" dirty="0" smtClean="0">
                <a:solidFill>
                  <a:srgbClr val="006600"/>
                </a:solidFill>
              </a:rPr>
              <a:t>الوكالة:</a:t>
            </a:r>
            <a:endParaRPr lang="fr-FR" sz="2800" dirty="0" smtClean="0">
              <a:solidFill>
                <a:srgbClr val="006600"/>
              </a:solidFill>
            </a:endParaRPr>
          </a:p>
          <a:p>
            <a:pPr algn="justLow" rtl="1">
              <a:lnSpc>
                <a:spcPct val="150000"/>
              </a:lnSpc>
            </a:pPr>
            <a:r>
              <a:rPr lang="ar-SA" sz="2800" dirty="0" smtClean="0"/>
              <a:t>تم </a:t>
            </a:r>
            <a:r>
              <a:rPr lang="ar-SA" sz="2800" dirty="0" err="1" smtClean="0"/>
              <a:t>اسقاط</a:t>
            </a:r>
            <a:r>
              <a:rPr lang="ar-SA" sz="2800" dirty="0" smtClean="0"/>
              <a:t> مبدأ العلاقة بین الرئیس والوكیل الذي قدمته نظریة الوكالة على العلاقة بین الفرع والمقر الرئیسي للشركة متعددة الجنسیات حیث المقر هو الرئیس والفرع هو الوكیل على العمل والمسؤولیات</a:t>
            </a:r>
            <a:r>
              <a:rPr lang="fr-FR" sz="2800" dirty="0" smtClean="0"/>
              <a:t>. </a:t>
            </a:r>
            <a:r>
              <a:rPr lang="ar-SA" sz="2800" dirty="0" smtClean="0"/>
              <a:t>وكون أن المقر لا یملك كل المعرفة الخاصة بالفرد فلا یمكن اتخاذ كل قرارات الشركة متعددة الجنسیات من طرف المقر بل على الشركة الاعتماد على الفروع كوكلاء لها.</a:t>
            </a:r>
            <a:endParaRPr lang="ar-DZ" sz="2800" b="1" dirty="0" smtClean="0">
              <a:solidFill>
                <a:schemeClr val="accent4">
                  <a:lumMod val="50000"/>
                </a:schemeClr>
              </a:solidFill>
              <a:latin typeface="Traditional Arabic" pitchFamily="18" charset="-78"/>
              <a:cs typeface="Traditional Arabic" pitchFamily="18" charset="-7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428604"/>
            <a:ext cx="8964488" cy="6601366"/>
          </a:xfrm>
        </p:spPr>
        <p:txBody>
          <a:bodyPr>
            <a:normAutofit fontScale="85000" lnSpcReduction="10000"/>
          </a:bodyPr>
          <a:lstStyle/>
          <a:p>
            <a:pPr algn="r" rtl="1">
              <a:buNone/>
            </a:pPr>
            <a:r>
              <a:rPr lang="ar-DZ" sz="2800" b="1" dirty="0" smtClean="0">
                <a:solidFill>
                  <a:srgbClr val="C00000"/>
                </a:solidFill>
                <a:latin typeface="Traditional Arabic" pitchFamily="18" charset="-78"/>
                <a:cs typeface="Traditional Arabic" pitchFamily="18" charset="-78"/>
              </a:rPr>
              <a:t>  </a:t>
            </a:r>
            <a:r>
              <a:rPr lang="ar-SA" sz="2800" b="1" dirty="0" smtClean="0">
                <a:solidFill>
                  <a:srgbClr val="C00000"/>
                </a:solidFill>
              </a:rPr>
              <a:t>4-</a:t>
            </a:r>
            <a:r>
              <a:rPr lang="ar-SA" sz="2800" b="1" u="sng" dirty="0" smtClean="0">
                <a:solidFill>
                  <a:srgbClr val="C00000"/>
                </a:solidFill>
              </a:rPr>
              <a:t>العوامل المؤثرة في </a:t>
            </a:r>
            <a:r>
              <a:rPr lang="ar-SA" sz="2800" b="1" u="sng" dirty="0" err="1" smtClean="0">
                <a:solidFill>
                  <a:srgbClr val="C00000"/>
                </a:solidFill>
              </a:rPr>
              <a:t>استراتيجية</a:t>
            </a:r>
            <a:r>
              <a:rPr lang="ar-SA" sz="2800" b="1" u="sng" dirty="0" smtClean="0">
                <a:solidFill>
                  <a:srgbClr val="C00000"/>
                </a:solidFill>
              </a:rPr>
              <a:t> التعويضات الدولية</a:t>
            </a:r>
            <a:r>
              <a:rPr lang="ar-SA" sz="2800" b="1" u="sng" dirty="0" smtClean="0">
                <a:solidFill>
                  <a:srgbClr val="C00000"/>
                </a:solidFill>
              </a:rPr>
              <a:t>:</a:t>
            </a:r>
            <a:endParaRPr lang="fr-FR" sz="2400" dirty="0" smtClean="0"/>
          </a:p>
          <a:p>
            <a:pPr lvl="0" algn="r" rtl="1">
              <a:buNone/>
            </a:pPr>
            <a:r>
              <a:rPr lang="ar-DZ" sz="2400" b="1" dirty="0" smtClean="0">
                <a:solidFill>
                  <a:srgbClr val="006600"/>
                </a:solidFill>
              </a:rPr>
              <a:t>     4-1</a:t>
            </a:r>
            <a:r>
              <a:rPr lang="ar-SA" sz="2400" b="1" dirty="0" smtClean="0">
                <a:solidFill>
                  <a:srgbClr val="006600"/>
                </a:solidFill>
              </a:rPr>
              <a:t>داخل </a:t>
            </a:r>
            <a:r>
              <a:rPr lang="ar-SA" sz="2400" b="1" dirty="0" smtClean="0">
                <a:solidFill>
                  <a:srgbClr val="006600"/>
                </a:solidFill>
              </a:rPr>
              <a:t>المحيط الداخلي:</a:t>
            </a:r>
            <a:endParaRPr lang="fr-FR" sz="2400" dirty="0" smtClean="0">
              <a:solidFill>
                <a:srgbClr val="006600"/>
              </a:solidFill>
            </a:endParaRPr>
          </a:p>
          <a:p>
            <a:pPr lvl="0" algn="r" rtl="1">
              <a:buNone/>
            </a:pPr>
            <a:r>
              <a:rPr lang="ar-DZ" sz="2400" b="1" dirty="0" smtClean="0">
                <a:solidFill>
                  <a:srgbClr val="FF0066"/>
                </a:solidFill>
              </a:rPr>
              <a:t> </a:t>
            </a:r>
            <a:r>
              <a:rPr lang="ar-DZ" sz="2400" b="1" dirty="0" smtClean="0">
                <a:solidFill>
                  <a:srgbClr val="FF0066"/>
                </a:solidFill>
              </a:rPr>
              <a:t>   </a:t>
            </a:r>
            <a:r>
              <a:rPr lang="ar-SA" sz="2400" b="1" u="sng" dirty="0" smtClean="0">
                <a:solidFill>
                  <a:srgbClr val="FF0066"/>
                </a:solidFill>
              </a:rPr>
              <a:t>التوجه </a:t>
            </a:r>
            <a:r>
              <a:rPr lang="ar-SA" sz="2400" b="1" u="sng" dirty="0" smtClean="0">
                <a:solidFill>
                  <a:srgbClr val="FF0066"/>
                </a:solidFill>
              </a:rPr>
              <a:t>بالأهداف:</a:t>
            </a:r>
            <a:endParaRPr lang="fr-FR" sz="2400" dirty="0" smtClean="0">
              <a:solidFill>
                <a:srgbClr val="FF0066"/>
              </a:solidFill>
            </a:endParaRPr>
          </a:p>
          <a:p>
            <a:pPr algn="r" rtl="1"/>
            <a:r>
              <a:rPr lang="ar-SA" sz="2400" dirty="0" smtClean="0"/>
              <a:t>یمثل التوجه بالأهداف رسالة وغایات الشركة متعددة الجنسیات ویمكن </a:t>
            </a:r>
            <a:r>
              <a:rPr lang="ar-SA" sz="2400" dirty="0" smtClean="0"/>
              <a:t>النظر</a:t>
            </a:r>
            <a:r>
              <a:rPr lang="ar-DZ" sz="2400" dirty="0" smtClean="0"/>
              <a:t> </a:t>
            </a:r>
            <a:r>
              <a:rPr lang="ar-SA" sz="2400" dirty="0" smtClean="0"/>
              <a:t>للغایات </a:t>
            </a:r>
            <a:r>
              <a:rPr lang="ar-SA" sz="2400" dirty="0" smtClean="0"/>
              <a:t>كصورة الشركة لوضعها المستقبلي والذي قد  يتحقق وقد لا یتحقق.</a:t>
            </a:r>
            <a:endParaRPr lang="fr-FR" sz="2400" dirty="0" smtClean="0"/>
          </a:p>
          <a:p>
            <a:pPr algn="r" rtl="1"/>
            <a:r>
              <a:rPr lang="ar-SA" sz="2400" dirty="0" smtClean="0"/>
              <a:t>وتمثل الغايات الاقتصادیة في </a:t>
            </a:r>
            <a:r>
              <a:rPr lang="ar-SA" sz="2400" dirty="0" smtClean="0"/>
              <a:t>إنتاج </a:t>
            </a:r>
            <a:r>
              <a:rPr lang="ar-SA" sz="2400" dirty="0" smtClean="0"/>
              <a:t>السلع والخدمات وعرضها للخارج لتحقیق الربح، بینما الغایات الثقافیة فتنعكس في التنظیم مثل سعي المنظمات الدولیة غیر الحكومیة إلى وضع فروق في الظروف البشریة من خلال تأسیس أو </a:t>
            </a:r>
            <a:r>
              <a:rPr lang="ar-SA" sz="2400" dirty="0" smtClean="0"/>
              <a:t>الإبقاء </a:t>
            </a:r>
            <a:r>
              <a:rPr lang="ar-SA" sz="2400" dirty="0" smtClean="0"/>
              <a:t>على القیم المرغوبة</a:t>
            </a:r>
            <a:r>
              <a:rPr lang="fr-FR" sz="2400" dirty="0" smtClean="0"/>
              <a:t>. </a:t>
            </a:r>
            <a:r>
              <a:rPr lang="ar-SA" sz="2400" dirty="0" smtClean="0"/>
              <a:t>والرسالة والغایات تشكل طریق تحدید دور التعویضات الدولیة</a:t>
            </a:r>
            <a:r>
              <a:rPr lang="fr-FR" sz="2400" dirty="0" smtClean="0"/>
              <a:t>.</a:t>
            </a:r>
            <a:endParaRPr lang="fr-FR" sz="2400" dirty="0" smtClean="0"/>
          </a:p>
          <a:p>
            <a:pPr lvl="0" algn="r" rtl="1">
              <a:buNone/>
            </a:pPr>
            <a:r>
              <a:rPr lang="ar-DZ" sz="2400" b="1" dirty="0" smtClean="0">
                <a:solidFill>
                  <a:srgbClr val="FF0066"/>
                </a:solidFill>
              </a:rPr>
              <a:t>   </a:t>
            </a:r>
            <a:r>
              <a:rPr lang="ar-SA" sz="2400" b="1" u="sng" dirty="0" smtClean="0">
                <a:solidFill>
                  <a:srgbClr val="FF0066"/>
                </a:solidFill>
              </a:rPr>
              <a:t>القدرة </a:t>
            </a:r>
            <a:r>
              <a:rPr lang="ar-SA" sz="2400" b="1" u="sng" dirty="0" smtClean="0">
                <a:solidFill>
                  <a:srgbClr val="FF0066"/>
                </a:solidFill>
              </a:rPr>
              <a:t>على الدفع:</a:t>
            </a:r>
            <a:endParaRPr lang="fr-FR" sz="2400" dirty="0" smtClean="0">
              <a:solidFill>
                <a:srgbClr val="FF0066"/>
              </a:solidFill>
            </a:endParaRPr>
          </a:p>
          <a:p>
            <a:pPr algn="r" rtl="1">
              <a:buNone/>
            </a:pPr>
            <a:r>
              <a:rPr lang="ar-DZ" sz="2400" dirty="0" smtClean="0"/>
              <a:t>   </a:t>
            </a:r>
            <a:r>
              <a:rPr lang="ar-SA" sz="2400" dirty="0" smtClean="0"/>
              <a:t>كما </a:t>
            </a:r>
            <a:r>
              <a:rPr lang="ar-SA" sz="2400" dirty="0" smtClean="0"/>
              <a:t>أن قدرة الشركة متعددة الجنسیات على الدفع یؤثر على كل من مستوى وأنواع التعویضات الدولیة</a:t>
            </a:r>
            <a:r>
              <a:rPr lang="fr-FR" sz="2400" dirty="0" smtClean="0"/>
              <a:t>.</a:t>
            </a:r>
          </a:p>
          <a:p>
            <a:pPr lvl="0" algn="r" rtl="1">
              <a:buNone/>
            </a:pPr>
            <a:r>
              <a:rPr lang="ar-DZ" sz="2400" b="1" dirty="0" smtClean="0">
                <a:solidFill>
                  <a:srgbClr val="FF0066"/>
                </a:solidFill>
              </a:rPr>
              <a:t>   </a:t>
            </a:r>
            <a:r>
              <a:rPr lang="ar-SA" sz="2400" b="1" u="sng" dirty="0" smtClean="0">
                <a:solidFill>
                  <a:srgbClr val="FF0066"/>
                </a:solidFill>
              </a:rPr>
              <a:t>الإستراتيجية </a:t>
            </a:r>
            <a:r>
              <a:rPr lang="ar-SA" sz="2400" b="1" u="sng" dirty="0" smtClean="0">
                <a:solidFill>
                  <a:srgbClr val="FF0066"/>
                </a:solidFill>
              </a:rPr>
              <a:t>التنافسية:</a:t>
            </a:r>
            <a:endParaRPr lang="fr-FR" sz="2400" dirty="0" smtClean="0">
              <a:solidFill>
                <a:srgbClr val="FF0066"/>
              </a:solidFill>
            </a:endParaRPr>
          </a:p>
          <a:p>
            <a:pPr algn="r" rtl="1">
              <a:buNone/>
            </a:pPr>
            <a:r>
              <a:rPr lang="ar-DZ" sz="2400" dirty="0" smtClean="0"/>
              <a:t>    </a:t>
            </a:r>
            <a:r>
              <a:rPr lang="ar-SA" sz="2400" dirty="0" smtClean="0"/>
              <a:t>كذلك </a:t>
            </a:r>
            <a:r>
              <a:rPr lang="ar-SA" sz="2400" dirty="0" smtClean="0"/>
              <a:t>الإستراتيجية التنافسیة للشركة متعددة الجنسیات لها تأثیر على التعویضات الدولیة من خلال</a:t>
            </a:r>
            <a:endParaRPr lang="fr-FR" sz="2400" dirty="0" smtClean="0"/>
          </a:p>
          <a:p>
            <a:pPr algn="r" rtl="1">
              <a:buNone/>
            </a:pPr>
            <a:r>
              <a:rPr lang="ar-DZ" sz="2400" dirty="0" smtClean="0"/>
              <a:t>   </a:t>
            </a:r>
            <a:r>
              <a:rPr lang="ar-SA" sz="2400" dirty="0" smtClean="0"/>
              <a:t>إستراتيجية </a:t>
            </a:r>
            <a:r>
              <a:rPr lang="ar-SA" sz="2400" dirty="0" smtClean="0"/>
              <a:t>الإدارة الدولیة للموارد البشریة من جانب هدف الشركة متعددة الجنسیات في الحفاظ على المیزة التنافسیة اعتمادا على مواردها البشریة.</a:t>
            </a:r>
            <a:endParaRPr lang="fr-FR" sz="2400" dirty="0" smtClean="0"/>
          </a:p>
          <a:p>
            <a:pPr lvl="0" algn="r" rtl="1">
              <a:buNone/>
            </a:pPr>
            <a:r>
              <a:rPr lang="ar-DZ" sz="2400" b="1" dirty="0" smtClean="0">
                <a:solidFill>
                  <a:srgbClr val="FF0066"/>
                </a:solidFill>
              </a:rPr>
              <a:t> </a:t>
            </a:r>
            <a:r>
              <a:rPr lang="ar-DZ" sz="2400" b="1" dirty="0" smtClean="0">
                <a:solidFill>
                  <a:srgbClr val="FF0066"/>
                </a:solidFill>
              </a:rPr>
              <a:t>  </a:t>
            </a:r>
            <a:r>
              <a:rPr lang="ar-SA" sz="2400" b="1" u="sng" dirty="0" smtClean="0">
                <a:solidFill>
                  <a:srgbClr val="FF0066"/>
                </a:solidFill>
              </a:rPr>
              <a:t>الثقافة </a:t>
            </a:r>
            <a:r>
              <a:rPr lang="ar-SA" sz="2400" b="1" u="sng" dirty="0" smtClean="0">
                <a:solidFill>
                  <a:srgbClr val="FF0066"/>
                </a:solidFill>
              </a:rPr>
              <a:t>التنظيمية:</a:t>
            </a:r>
            <a:endParaRPr lang="fr-FR" sz="2400" dirty="0" smtClean="0">
              <a:solidFill>
                <a:srgbClr val="FF0066"/>
              </a:solidFill>
            </a:endParaRPr>
          </a:p>
          <a:p>
            <a:pPr algn="r" rtl="1">
              <a:buNone/>
            </a:pPr>
            <a:r>
              <a:rPr lang="ar-DZ" sz="2400" dirty="0" smtClean="0"/>
              <a:t>     تعتبر</a:t>
            </a:r>
            <a:r>
              <a:rPr lang="ar-SA" sz="2400" dirty="0" smtClean="0"/>
              <a:t>المواقف</a:t>
            </a:r>
            <a:r>
              <a:rPr lang="ar-SA" sz="2400" dirty="0" smtClean="0"/>
              <a:t>، القیم والمعتقدات حول مساهمات الموظف في العمل الدولي وحول عناصر التعویضات الدولیة مثل التعویض النقدي، الفوائد، العلاوات، وخطط الاستفادة من الموظف كلها تكون جزء من الثقافة التنظیمیة ولها تأثیر على درجة الاعتماد على التعویضات حسب </a:t>
            </a:r>
            <a:r>
              <a:rPr lang="ar-SA" sz="2400" dirty="0" err="1" smtClean="0"/>
              <a:t>الأقدمیة</a:t>
            </a:r>
            <a:r>
              <a:rPr lang="ar-DZ" sz="2400" dirty="0" smtClean="0"/>
              <a:t> </a:t>
            </a:r>
            <a:r>
              <a:rPr lang="ar-SA" sz="2400" dirty="0" smtClean="0"/>
              <a:t> </a:t>
            </a:r>
            <a:r>
              <a:rPr lang="ar-SA" sz="2400" dirty="0" smtClean="0"/>
              <a:t>وحسب الأداء</a:t>
            </a:r>
            <a:r>
              <a:rPr lang="fr-FR" sz="2400" dirty="0" smtClean="0"/>
              <a:t>.</a:t>
            </a:r>
          </a:p>
          <a:p>
            <a:pPr algn="r" rtl="1">
              <a:buNone/>
            </a:pPr>
            <a:r>
              <a:rPr lang="ar-DZ" sz="2400" b="1" dirty="0" smtClean="0">
                <a:latin typeface="Traditional Arabic" pitchFamily="18" charset="-78"/>
                <a:cs typeface="Traditional Arabic" pitchFamily="18" charset="-78"/>
              </a:rPr>
              <a:t>   </a:t>
            </a:r>
            <a:endParaRPr lang="ar-DZ" sz="2400" b="1" dirty="0" smtClean="0">
              <a:latin typeface="Traditional Arabic" pitchFamily="18" charset="-78"/>
              <a:cs typeface="Traditional Arabic" pitchFamily="18" charset="-78"/>
            </a:endParaRPr>
          </a:p>
          <a:p>
            <a:pPr algn="just" rtl="1">
              <a:buNone/>
            </a:pPr>
            <a:r>
              <a:rPr lang="ar-DZ" sz="3200" b="1" dirty="0" smtClean="0">
                <a:latin typeface="Traditional Arabic" pitchFamily="18" charset="-78"/>
                <a:cs typeface="Traditional Arabic" pitchFamily="18" charset="-78"/>
              </a:rPr>
              <a:t>     </a:t>
            </a:r>
          </a:p>
          <a:p>
            <a:pPr algn="r" rtl="1">
              <a:buNone/>
            </a:pPr>
            <a:endParaRPr lang="ar-DZ" sz="4000" b="1" u="sng" dirty="0" smtClean="0">
              <a:solidFill>
                <a:srgbClr val="FF0000"/>
              </a:solidFill>
              <a:effectLst>
                <a:outerShdw blurRad="38100" dist="38100" dir="2700000" algn="tl">
                  <a:srgbClr val="000000">
                    <a:alpha val="43137"/>
                  </a:srgbClr>
                </a:outerShdw>
              </a:effectLst>
              <a:latin typeface="Traditional Arabic" pitchFamily="18" charset="-78"/>
              <a:cs typeface="Traditional Arabic" pitchFamily="18" charset="-78"/>
            </a:endParaRPr>
          </a:p>
          <a:p>
            <a:pPr algn="just" rtl="1">
              <a:buNone/>
            </a:pPr>
            <a:endParaRPr lang="ar-DZ" sz="2800" b="1" dirty="0" smtClean="0">
              <a:latin typeface="Traditional Arabic" pitchFamily="18" charset="-78"/>
              <a:cs typeface="Traditional Arabic" pitchFamily="18" charset="-78"/>
            </a:endParaRPr>
          </a:p>
          <a:p>
            <a:pPr algn="just" rtl="1">
              <a:buNone/>
            </a:pPr>
            <a:endParaRPr lang="ar-DZ" sz="2800" b="1" dirty="0" smtClean="0">
              <a:latin typeface="Traditional Arabic" pitchFamily="18" charset="-78"/>
              <a:cs typeface="Traditional Arabic" pitchFamily="18" charset="-78"/>
            </a:endParaRPr>
          </a:p>
          <a:p>
            <a:pPr algn="just" rtl="1">
              <a:buNone/>
            </a:pPr>
            <a:endParaRPr lang="ar-DZ" sz="2800" b="1" dirty="0" smtClean="0">
              <a:latin typeface="Traditional Arabic" pitchFamily="18" charset="-78"/>
              <a:cs typeface="Traditional Arabic" pitchFamily="18" charset="-78"/>
            </a:endParaRPr>
          </a:p>
          <a:p>
            <a:pPr algn="just" rtl="1">
              <a:buNone/>
            </a:pPr>
            <a:endParaRPr lang="ar-DZ" sz="2800" b="1" dirty="0" smtClean="0">
              <a:latin typeface="Traditional Arabic" pitchFamily="18" charset="-78"/>
              <a:cs typeface="Traditional Arabic" pitchFamily="18" charset="-78"/>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2303</TotalTime>
  <Words>1276</Words>
  <Application>Microsoft Office PowerPoint</Application>
  <PresentationFormat>Affichage à l'écran (4:3)</PresentationFormat>
  <Paragraphs>92</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Débit</vt:lpstr>
      <vt:lpstr>Diapositive 1</vt:lpstr>
      <vt:lpstr>الجمهــورية الجزائــرية الديمقــراطية الشعبيـــة وزارة التعليــم العــالي والبحــث العلمـي جــامعة محــمد خيضــر – بسكرة – كــلية العلــوم الاقتصــادية والتجــارية وعلــوم التسييــر قســـم علـــوم التسييــر  السنة الثانية ماستر تخصص: إدارة الموارد البشرية </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SAID</dc:creator>
  <cp:lastModifiedBy>DJ-Said</cp:lastModifiedBy>
  <cp:revision>253</cp:revision>
  <dcterms:created xsi:type="dcterms:W3CDTF">2011-10-11T20:55:46Z</dcterms:created>
  <dcterms:modified xsi:type="dcterms:W3CDTF">2021-12-01T08:11:35Z</dcterms:modified>
</cp:coreProperties>
</file>