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74" r:id="rId5"/>
    <p:sldId id="258" r:id="rId6"/>
    <p:sldId id="266" r:id="rId7"/>
    <p:sldId id="268" r:id="rId8"/>
    <p:sldId id="270" r:id="rId9"/>
    <p:sldId id="272" r:id="rId10"/>
  </p:sldIdLst>
  <p:sldSz cx="10801350" cy="6858000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942" y="-78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C5754A-9188-48A8-BCFC-D7053A86B468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148402-641B-4596-AB62-73BC09901595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Sphingolipid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r.wikipedia.org/wiki/Amide" TargetMode="External"/><Relationship Id="rId5" Type="http://schemas.openxmlformats.org/officeDocument/2006/relationships/hyperlink" Target="http://fr.wikipedia.org/wiki/Sphingosine" TargetMode="External"/><Relationship Id="rId4" Type="http://schemas.openxmlformats.org/officeDocument/2006/relationships/hyperlink" Target="http://fr.wikipedia.org/wiki/Acide_gra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 </a:t>
            </a:r>
            <a:r>
              <a:rPr lang="fr-F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céramide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est un 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Sphingolipide"/>
              </a:rPr>
              <a:t>sphingolipide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résultant de la combinaison d'un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Acide gras"/>
              </a:rPr>
              <a:t>acide gras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avec la 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Sphingosine"/>
              </a:rPr>
              <a:t>sphingosine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une liaison </a:t>
            </a:r>
            <a:r>
              <a:rPr lang="fr-FR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mide"/>
              </a:rPr>
              <a:t>amide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8402-641B-4596-AB62-73BC09901595}" type="slidenum">
              <a:rPr lang="ar-DZ" smtClean="0"/>
              <a:pPr/>
              <a:t>7</a:t>
            </a:fld>
            <a:endParaRPr lang="ar-D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5127-8161-4584-BB2C-B3BA16611B2D}" type="datetimeFigureOut">
              <a:rPr lang="ar-DZ" smtClean="0"/>
              <a:pPr/>
              <a:t>06-04-1443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15EB-BFEB-4224-A135-765810246354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115" y="260648"/>
            <a:ext cx="9991249" cy="1755626"/>
          </a:xfrm>
        </p:spPr>
        <p:txBody>
          <a:bodyPr>
            <a:normAutofit/>
          </a:bodyPr>
          <a:lstStyle/>
          <a:p>
            <a:pPr algn="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GENERALITES SUR LE SYSTÈME</a:t>
            </a:r>
            <a:b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ENDOMEMBRANAIRE DE LA CELLULE</a:t>
            </a:r>
            <a:endParaRPr lang="ar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0115" y="3933056"/>
            <a:ext cx="10441235" cy="18722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 système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endomembranaire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regroupe des compartiments intracellulaire d’une cellule eucaryote limités chacun par une seule membrane, c’est-à-dire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 réticulum endoplasmique, l’appareil de Golgi, les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endosomes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 les lysosomes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mitochondries, noyau, chloroplastes, …..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36179" y="2924944"/>
            <a:ext cx="5328592" cy="69269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système membranaire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346" y="1268761"/>
            <a:ext cx="9721215" cy="424847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fr-FR" sz="2800" i="1" dirty="0" smtClean="0"/>
              <a:t>Chez les bactéries</a:t>
            </a:r>
            <a:r>
              <a:rPr lang="fr-FR" sz="2800" dirty="0" smtClean="0"/>
              <a:t>: pas de membranes internes ou </a:t>
            </a:r>
            <a:r>
              <a:rPr lang="fr-FR" sz="2800" b="1" dirty="0" err="1" smtClean="0"/>
              <a:t>cyto</a:t>
            </a:r>
            <a:r>
              <a:rPr lang="fr-FR" sz="2800" b="1" dirty="0" smtClean="0"/>
              <a:t>-membranes</a:t>
            </a:r>
          </a:p>
          <a:p>
            <a:pPr algn="l" rtl="0">
              <a:buNone/>
            </a:pPr>
            <a:endParaRPr lang="fr-FR" sz="2800" b="1" dirty="0" smtClean="0"/>
          </a:p>
          <a:p>
            <a:pPr algn="l" rtl="0"/>
            <a:r>
              <a:rPr lang="fr-FR" sz="2800" i="1" dirty="0" smtClean="0"/>
              <a:t>Chez les eucaryotes</a:t>
            </a:r>
            <a:r>
              <a:rPr lang="fr-FR" sz="2800" dirty="0" smtClean="0"/>
              <a:t>: à l’intérieur des cellules, la plupart des organites cellulaires sont limités par une membrane</a:t>
            </a:r>
          </a:p>
          <a:p>
            <a:pPr algn="ctr" rtl="0">
              <a:buNone/>
            </a:pPr>
            <a:r>
              <a:rPr lang="fr-FR" sz="2800" b="1" dirty="0" smtClean="0"/>
              <a:t>Les </a:t>
            </a:r>
            <a:r>
              <a:rPr lang="fr-FR" sz="2800" b="1" dirty="0" err="1" smtClean="0"/>
              <a:t>cytomembranes</a:t>
            </a:r>
            <a:r>
              <a:rPr lang="fr-FR" sz="2800" b="1" dirty="0" smtClean="0"/>
              <a:t> ou </a:t>
            </a:r>
            <a:r>
              <a:rPr lang="fr-FR" sz="2800" b="1" u="sng" dirty="0" err="1" smtClean="0"/>
              <a:t>endomembranes</a:t>
            </a:r>
            <a:r>
              <a:rPr lang="fr-FR" sz="2800" b="1" dirty="0" smtClean="0"/>
              <a:t> délimitent en fait dans le </a:t>
            </a:r>
            <a:r>
              <a:rPr lang="fr-FR" sz="2800" b="1" dirty="0" err="1" smtClean="0"/>
              <a:t>cyto-plasme</a:t>
            </a:r>
            <a:r>
              <a:rPr lang="fr-FR" sz="2800" b="1" dirty="0" smtClean="0"/>
              <a:t> un seul système vacuolaire.</a:t>
            </a:r>
          </a:p>
          <a:p>
            <a:pPr algn="ctr" rtl="0">
              <a:buNone/>
            </a:pPr>
            <a:endParaRPr lang="fr-FR" sz="2800" b="1" dirty="0"/>
          </a:p>
          <a:p>
            <a:pPr algn="l" rtl="0">
              <a:buNone/>
            </a:pPr>
            <a:r>
              <a:rPr lang="fr-FR" sz="2800" b="1" dirty="0" smtClean="0"/>
              <a:t>Ce système vacuolaire englobe plusieurs compartiments cellulaires:</a:t>
            </a:r>
          </a:p>
          <a:p>
            <a:pPr marL="987425" indent="-514350" algn="l" rtl="0">
              <a:spcAft>
                <a:spcPts val="600"/>
              </a:spcAft>
              <a:buFont typeface="+mj-lt"/>
              <a:buAutoNum type="arabicPeriod"/>
            </a:pPr>
            <a:r>
              <a:rPr lang="fr-FR" sz="2800" dirty="0" smtClean="0"/>
              <a:t>Le </a:t>
            </a:r>
            <a:r>
              <a:rPr lang="fr-FR" sz="2800" dirty="0" err="1" smtClean="0"/>
              <a:t>reticulum</a:t>
            </a:r>
            <a:r>
              <a:rPr lang="fr-FR" sz="2800" dirty="0" smtClean="0"/>
              <a:t> endoplasmique</a:t>
            </a:r>
          </a:p>
          <a:p>
            <a:pPr marL="1338263" indent="-514350" algn="l" rtl="0">
              <a:spcAft>
                <a:spcPts val="600"/>
              </a:spcAft>
              <a:buFont typeface="+mj-lt"/>
              <a:buAutoNum type="arabicPeriod"/>
            </a:pPr>
            <a:r>
              <a:rPr lang="fr-FR" sz="2800" dirty="0" smtClean="0"/>
              <a:t>L’appareil de Golgi</a:t>
            </a:r>
          </a:p>
          <a:p>
            <a:pPr marL="1612900" indent="-514350" algn="l" rtl="0">
              <a:spcAft>
                <a:spcPts val="600"/>
              </a:spcAft>
              <a:buFont typeface="+mj-lt"/>
              <a:buAutoNum type="arabicPeriod"/>
              <a:tabLst>
                <a:tab pos="1616075" algn="l"/>
              </a:tabLst>
            </a:pPr>
            <a:r>
              <a:rPr lang="fr-FR" sz="2800" dirty="0" smtClean="0"/>
              <a:t>Les lysosomes</a:t>
            </a:r>
          </a:p>
          <a:p>
            <a:pPr marL="1612900" indent="-514350" algn="l" rtl="0">
              <a:spcAft>
                <a:spcPts val="600"/>
              </a:spcAft>
              <a:buFont typeface="+mj-lt"/>
              <a:buAutoNum type="arabicPeriod"/>
              <a:tabLst>
                <a:tab pos="1616075" algn="l"/>
              </a:tabLst>
            </a:pPr>
            <a:r>
              <a:rPr lang="fr-FR" sz="2800" dirty="0" err="1" smtClean="0"/>
              <a:t>endosomes</a:t>
            </a:r>
            <a:endParaRPr lang="fr-FR" sz="28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166210" y="0"/>
            <a:ext cx="4335395" cy="7647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25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GENERALITES SUR LE SYSTÈME</a:t>
            </a:r>
            <a:b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ENDOMEMBRANAIRE DE LA CELLULE</a:t>
            </a:r>
            <a:endParaRPr kumimoji="0" lang="ar-DZ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227" y="5733257"/>
            <a:ext cx="9356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600"/>
              </a:spcAft>
              <a:buNone/>
              <a:tabLst>
                <a:tab pos="0" algn="l"/>
              </a:tabLst>
            </a:pPr>
            <a:r>
              <a:rPr lang="fr-FR" b="1" dirty="0" smtClean="0"/>
              <a:t>La membrane plasmique et les </a:t>
            </a:r>
            <a:r>
              <a:rPr lang="fr-FR" b="1" dirty="0" err="1" smtClean="0"/>
              <a:t>endomembranaires</a:t>
            </a:r>
            <a:r>
              <a:rPr lang="fr-FR" b="1" dirty="0" smtClean="0"/>
              <a:t> des différents compartiments sont convertibles entre elles.</a:t>
            </a:r>
            <a:endParaRPr lang="ar-DZ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7615" t="11130"/>
          <a:stretch>
            <a:fillRect/>
          </a:stretch>
        </p:blipFill>
        <p:spPr bwMode="auto">
          <a:xfrm>
            <a:off x="8569028" y="3212976"/>
            <a:ext cx="2232322" cy="229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74055"/>
            <a:ext cx="108013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dirty="0" smtClean="0"/>
              <a:t>Le réticulum endoplasmique (RE) est un organite que l’on ne rencontre que chez les cellules eucaryotes, il est toujours absent chez les cellules procaryotes.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Il correspond à un ensemble de cavités ou citernes, de canalicules et de vésicules. 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Il est composé d’une membrane (de composition différente de la membrane plasmique) qui apparaît au MET comme </a:t>
            </a:r>
            <a:r>
              <a:rPr lang="fr-FR" dirty="0" err="1" smtClean="0"/>
              <a:t>tristratiﬁée</a:t>
            </a:r>
            <a:r>
              <a:rPr lang="fr-FR" dirty="0" smtClean="0"/>
              <a:t> et épaisse de 60 Å, et d’une lumière.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Il constitue un élément essentiel du réseau membranaire interne des cellules eucaryotes, en continuité avec l’enveloppe nucléaire et en relation avec les autres compartiments, notamment les vésicules de l’appareil de Golgi.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710" t="28172" r="17819" b="954"/>
          <a:stretch>
            <a:fillRect/>
          </a:stretch>
        </p:blipFill>
        <p:spPr bwMode="auto">
          <a:xfrm>
            <a:off x="75" y="620688"/>
            <a:ext cx="536728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800275" y="0"/>
            <a:ext cx="5509512" cy="764704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RETICULUM ENDOPLASMIQUE</a:t>
            </a:r>
            <a:endParaRPr lang="ar-D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347" t="2579" r="15605" b="22603"/>
          <a:stretch>
            <a:fillRect/>
          </a:stretch>
        </p:blipFill>
        <p:spPr bwMode="auto">
          <a:xfrm>
            <a:off x="4986361" y="476672"/>
            <a:ext cx="5814989" cy="304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115" y="78879"/>
            <a:ext cx="5616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b="1" dirty="0" smtClean="0">
                <a:solidFill>
                  <a:srgbClr val="C00000"/>
                </a:solidFill>
              </a:rPr>
              <a:t>Réticulum endoplasmique lisse et réticulum endoplasmique rugueux (granuleux)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Une partie du réticulum endoplasmique est couverte de ribosomes. L’apparence rugueuse de ces parties au</a:t>
            </a:r>
          </a:p>
          <a:p>
            <a:pPr algn="l" rtl="0"/>
            <a:r>
              <a:rPr lang="fr-FR" dirty="0" smtClean="0"/>
              <a:t>microscope électronique leur vaut la </a:t>
            </a:r>
            <a:r>
              <a:rPr lang="fr-FR" dirty="0" err="1" smtClean="0"/>
              <a:t>qualiﬁcation</a:t>
            </a:r>
            <a:r>
              <a:rPr lang="fr-FR" dirty="0" smtClean="0"/>
              <a:t> de réticulum endoplasmique granuleux (REG ou RER). Les</a:t>
            </a:r>
          </a:p>
          <a:p>
            <a:pPr algn="l" rtl="0"/>
            <a:r>
              <a:rPr lang="fr-FR" dirty="0" smtClean="0"/>
              <a:t>parties sans ribosomes sont appelées réticulum endoplasmique lisse (REL).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La </a:t>
            </a:r>
            <a:r>
              <a:rPr lang="fr-FR" b="1" dirty="0" smtClean="0"/>
              <a:t>quantité</a:t>
            </a:r>
            <a:r>
              <a:rPr lang="fr-FR" dirty="0" smtClean="0"/>
              <a:t> de REL et de REG varie </a:t>
            </a:r>
            <a:r>
              <a:rPr lang="fr-FR" u="sng" dirty="0" smtClean="0"/>
              <a:t>selon</a:t>
            </a:r>
            <a:r>
              <a:rPr lang="fr-FR" dirty="0" smtClean="0"/>
              <a:t> les cellules. De même la proportion de REG par rapport à celle de REL varie aussi </a:t>
            </a:r>
            <a:r>
              <a:rPr lang="fr-FR" u="sng" dirty="0" smtClean="0"/>
              <a:t>selon</a:t>
            </a:r>
            <a:r>
              <a:rPr lang="fr-FR" dirty="0" smtClean="0"/>
              <a:t> l’état d’activité de la cellule, </a:t>
            </a:r>
            <a:r>
              <a:rPr lang="fr-FR" u="sng" dirty="0" smtClean="0"/>
              <a:t>selon</a:t>
            </a:r>
            <a:r>
              <a:rPr lang="fr-FR" dirty="0" smtClean="0"/>
              <a:t> les besoins en protéosynthèse de la cellule. 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Le </a:t>
            </a:r>
            <a:r>
              <a:rPr lang="fr-FR" b="1" dirty="0" smtClean="0"/>
              <a:t>REG</a:t>
            </a:r>
            <a:r>
              <a:rPr lang="fr-FR" dirty="0" smtClean="0"/>
              <a:t> est abondant dans les cellules embryonnaires, les cellules mitotiques, les cellules du pancréas exocrines... 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Le </a:t>
            </a:r>
            <a:r>
              <a:rPr lang="fr-FR" b="1" dirty="0" smtClean="0"/>
              <a:t>REL</a:t>
            </a:r>
            <a:r>
              <a:rPr lang="fr-FR" dirty="0" smtClean="0"/>
              <a:t> est plutôt abondant dans les cellules synthétisant les lipides et les hormones stéroïdes, tels que les adipocytes, les cellules du corps jaune, les cellules de la corticosurrénale, les cellules hépatiques...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4547" r="18926" b="6250"/>
          <a:stretch>
            <a:fillRect/>
          </a:stretch>
        </p:blipFill>
        <p:spPr bwMode="auto">
          <a:xfrm>
            <a:off x="6034326" y="3429000"/>
            <a:ext cx="4767024" cy="312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3563" r="16159" b="6250"/>
          <a:stretch>
            <a:fillRect/>
          </a:stretch>
        </p:blipFill>
        <p:spPr bwMode="auto">
          <a:xfrm>
            <a:off x="5904731" y="188640"/>
            <a:ext cx="4851564" cy="30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0481" t="6516" r="21892" b="12766"/>
          <a:stretch>
            <a:fillRect/>
          </a:stretch>
        </p:blipFill>
        <p:spPr bwMode="auto">
          <a:xfrm>
            <a:off x="648147" y="260648"/>
            <a:ext cx="4392488" cy="29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6603" t="4547" r="16712" b="10798"/>
          <a:stretch>
            <a:fillRect/>
          </a:stretch>
        </p:blipFill>
        <p:spPr bwMode="auto">
          <a:xfrm>
            <a:off x="0" y="3212976"/>
            <a:ext cx="5751714" cy="347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4662" t="3563" r="16712" b="8829"/>
          <a:stretch>
            <a:fillRect/>
          </a:stretch>
        </p:blipFill>
        <p:spPr bwMode="auto">
          <a:xfrm>
            <a:off x="5611895" y="3212976"/>
            <a:ext cx="518945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4544" y="332656"/>
            <a:ext cx="5266805" cy="258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4547" r="16159" b="3907"/>
          <a:stretch>
            <a:fillRect/>
          </a:stretch>
        </p:blipFill>
        <p:spPr bwMode="auto">
          <a:xfrm>
            <a:off x="99304" y="44624"/>
            <a:ext cx="537337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4662" t="2579" r="17819" b="12766"/>
          <a:stretch>
            <a:fillRect/>
          </a:stretch>
        </p:blipFill>
        <p:spPr bwMode="auto">
          <a:xfrm>
            <a:off x="4964576" y="3229246"/>
            <a:ext cx="5764691" cy="344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4547" r="19648" b="15061"/>
          <a:stretch>
            <a:fillRect/>
          </a:stretch>
        </p:blipFill>
        <p:spPr bwMode="auto">
          <a:xfrm>
            <a:off x="75" y="0"/>
            <a:ext cx="554461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9160" t="5532" r="16712" b="10797"/>
          <a:stretch>
            <a:fillRect/>
          </a:stretch>
        </p:blipFill>
        <p:spPr bwMode="auto">
          <a:xfrm>
            <a:off x="5193652" y="3356992"/>
            <a:ext cx="5391599" cy="334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5216" r="17266" b="17688"/>
          <a:stretch>
            <a:fillRect/>
          </a:stretch>
        </p:blipFill>
        <p:spPr bwMode="auto">
          <a:xfrm>
            <a:off x="0" y="-27384"/>
            <a:ext cx="682553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4547" r="17266" b="12766"/>
          <a:stretch>
            <a:fillRect/>
          </a:stretch>
        </p:blipFill>
        <p:spPr bwMode="auto">
          <a:xfrm>
            <a:off x="5396625" y="3732022"/>
            <a:ext cx="5332642" cy="313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98308" y="-171400"/>
            <a:ext cx="3499656" cy="77809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conclusion</a:t>
            </a:r>
            <a:endParaRPr lang="ar-D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49" y="548680"/>
            <a:ext cx="10292193" cy="5400600"/>
          </a:xfrm>
        </p:spPr>
        <p:txBody>
          <a:bodyPr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fr-FR" sz="1800" dirty="0" smtClean="0"/>
              <a:t>Le R.E apparait donc comme un organite fondamental de la cellule. Il constitue un système polymorphe plus ou moins développé selon le type cellulaire et l’activité physiologique de la cellule.</a:t>
            </a:r>
          </a:p>
          <a:p>
            <a:pPr algn="l" rtl="0">
              <a:spcAft>
                <a:spcPts val="600"/>
              </a:spcAft>
            </a:pPr>
            <a:r>
              <a:rPr lang="fr-FR" sz="1800" dirty="0" smtClean="0"/>
              <a:t>Le réseau de cavités constitue une sorte de </a:t>
            </a:r>
            <a:r>
              <a:rPr lang="fr-FR" sz="1800" b="1" dirty="0" smtClean="0"/>
              <a:t>système de circulation intracellulaire </a:t>
            </a:r>
            <a:r>
              <a:rPr lang="fr-FR" sz="1800" dirty="0" smtClean="0"/>
              <a:t>(éventuellement connecté à la membrane plasmique) en particulier pour le </a:t>
            </a:r>
            <a:r>
              <a:rPr lang="fr-FR" sz="1800" u="sng" dirty="0" smtClean="0"/>
              <a:t>stockage</a:t>
            </a:r>
            <a:r>
              <a:rPr lang="fr-FR" sz="1800" dirty="0" smtClean="0"/>
              <a:t> et le </a:t>
            </a:r>
            <a:r>
              <a:rPr lang="fr-FR" sz="1800" u="sng" dirty="0" smtClean="0"/>
              <a:t>transport</a:t>
            </a:r>
            <a:r>
              <a:rPr lang="fr-FR" sz="1800" dirty="0" smtClean="0"/>
              <a:t> des protéines (R.E.R) et des lipides (R.E.L)</a:t>
            </a:r>
          </a:p>
          <a:p>
            <a:pPr algn="l" rtl="0">
              <a:spcAft>
                <a:spcPts val="600"/>
              </a:spcAft>
            </a:pPr>
            <a:r>
              <a:rPr lang="fr-FR" sz="1800" dirty="0" smtClean="0"/>
              <a:t>Les membranes du </a:t>
            </a:r>
            <a:r>
              <a:rPr lang="fr-FR" sz="1800" dirty="0" err="1" smtClean="0"/>
              <a:t>reticulum</a:t>
            </a:r>
            <a:r>
              <a:rPr lang="fr-FR" sz="1800" dirty="0" smtClean="0"/>
              <a:t>, par leur équipement enzymatique, participent: </a:t>
            </a:r>
          </a:p>
          <a:p>
            <a:pPr marL="996950" algn="l" rtl="0">
              <a:spcAft>
                <a:spcPts val="600"/>
              </a:spcAft>
              <a:buNone/>
            </a:pPr>
            <a:r>
              <a:rPr lang="fr-FR" sz="1800" dirty="0" smtClean="0"/>
              <a:t>- au métabolisme des protéines, des protéines et des glucides,</a:t>
            </a:r>
          </a:p>
          <a:p>
            <a:pPr marL="996950" algn="l" rtl="0">
              <a:spcAft>
                <a:spcPts val="600"/>
              </a:spcAft>
              <a:buNone/>
            </a:pPr>
            <a:r>
              <a:rPr lang="fr-FR" sz="1800" dirty="0" smtClean="0"/>
              <a:t>- à la croissance et au renouvellement des membranes,</a:t>
            </a:r>
          </a:p>
          <a:p>
            <a:pPr marL="996950" algn="l" rtl="0">
              <a:spcAft>
                <a:spcPts val="600"/>
              </a:spcAft>
              <a:buNone/>
            </a:pPr>
            <a:r>
              <a:rPr lang="fr-FR" sz="1800" dirty="0" smtClean="0"/>
              <a:t>- au transport d’ions</a:t>
            </a:r>
          </a:p>
          <a:p>
            <a:pPr marL="996950" algn="l" rtl="0">
              <a:spcAft>
                <a:spcPts val="600"/>
              </a:spcAft>
              <a:buNone/>
            </a:pPr>
            <a:r>
              <a:rPr lang="fr-FR" sz="1800" dirty="0" smtClean="0"/>
              <a:t>- au contrôle du métabolisme du glucose</a:t>
            </a:r>
          </a:p>
          <a:p>
            <a:pPr marL="996950" algn="l" rtl="0">
              <a:spcAft>
                <a:spcPts val="600"/>
              </a:spcAft>
              <a:buNone/>
            </a:pPr>
            <a:r>
              <a:rPr lang="fr-FR" sz="1800" dirty="0" smtClean="0"/>
              <a:t>- Au mécanisme de « détoxification »</a:t>
            </a:r>
          </a:p>
          <a:p>
            <a:pPr algn="l" rtl="0">
              <a:spcAft>
                <a:spcPts val="600"/>
              </a:spcAft>
            </a:pPr>
            <a:r>
              <a:rPr lang="fr-FR" sz="1800" dirty="0" smtClean="0"/>
              <a:t>Le R.E.R., support de polysomes, est surtout impliqué dans la ségrégation des protéines, le R.E.L. dans la synthèse des composés non protéiques, lipides en particulier.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287" y="5805264"/>
            <a:ext cx="9696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Il n’y a donc pas un rôle du </a:t>
            </a:r>
            <a:r>
              <a:rPr lang="fr-FR" sz="2000" b="1" dirty="0" err="1" smtClean="0"/>
              <a:t>reticulum</a:t>
            </a:r>
            <a:r>
              <a:rPr lang="fr-FR" sz="2000" b="1" dirty="0" smtClean="0"/>
              <a:t> plasmique mais des aptitudes variées plus ou moins développées en fonction de la spécialisation cellulaire</a:t>
            </a:r>
            <a:endParaRPr lang="ar-DZ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571</Words>
  <Application>Microsoft Office PowerPoint</Application>
  <PresentationFormat>Personnalisé</PresentationFormat>
  <Paragraphs>50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GENERALITES SUR LE SYSTÈME  ENDOMEMBRANAIRE DE LA CELLULE</vt:lpstr>
      <vt:lpstr>Diapositive 2</vt:lpstr>
      <vt:lpstr>LE RETICULUM ENDOPLASMIQUE</vt:lpstr>
      <vt:lpstr>Diapositive 4</vt:lpstr>
      <vt:lpstr>Diapositive 5</vt:lpstr>
      <vt:lpstr>Diapositive 6</vt:lpstr>
      <vt:lpstr>Diapositive 7</vt:lpstr>
      <vt:lpstr>Diapositive 8</vt:lpstr>
      <vt:lpstr>En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GENERALITES SUR LE SYSTÈME  ENDOMEMBRANAIRE DE LA CELLULE</dc:title>
  <dc:creator>Moussi</dc:creator>
  <cp:lastModifiedBy>Utilisateur Windows</cp:lastModifiedBy>
  <cp:revision>154</cp:revision>
  <dcterms:created xsi:type="dcterms:W3CDTF">2013-12-09T18:11:10Z</dcterms:created>
  <dcterms:modified xsi:type="dcterms:W3CDTF">2021-11-11T06:01:10Z</dcterms:modified>
</cp:coreProperties>
</file>