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68" r:id="rId14"/>
    <p:sldId id="269" r:id="rId15"/>
    <p:sldId id="270" r:id="rId16"/>
    <p:sldId id="271" r:id="rId17"/>
    <p:sldId id="272" r:id="rId18"/>
    <p:sldId id="288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76" r:id="rId28"/>
    <p:sldId id="283" r:id="rId29"/>
    <p:sldId id="284" r:id="rId30"/>
    <p:sldId id="299" r:id="rId31"/>
    <p:sldId id="282" r:id="rId32"/>
    <p:sldId id="266" r:id="rId33"/>
    <p:sldId id="267" r:id="rId34"/>
    <p:sldId id="286" r:id="rId35"/>
    <p:sldId id="285" r:id="rId36"/>
    <p:sldId id="289" r:id="rId37"/>
    <p:sldId id="290" r:id="rId38"/>
    <p:sldId id="291" r:id="rId39"/>
    <p:sldId id="287" r:id="rId40"/>
    <p:sldId id="300" r:id="rId41"/>
    <p:sldId id="292" r:id="rId42"/>
    <p:sldId id="301" r:id="rId43"/>
    <p:sldId id="293" r:id="rId44"/>
    <p:sldId id="294" r:id="rId45"/>
    <p:sldId id="295" r:id="rId46"/>
    <p:sldId id="296" r:id="rId47"/>
    <p:sldId id="297" r:id="rId48"/>
  </p:sldIdLst>
  <p:sldSz cx="9906000" cy="7620000"/>
  <p:notesSz cx="10234613" cy="71040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101"/>
    <a:srgbClr val="FFFF99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66" d="100"/>
          <a:sy n="66" d="100"/>
        </p:scale>
        <p:origin x="-1056" y="186"/>
      </p:cViewPr>
      <p:guideLst>
        <p:guide orient="horz" pos="240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238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wmf"/><Relationship Id="rId4" Type="http://schemas.openxmlformats.org/officeDocument/2006/relationships/image" Target="../media/image36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9" cy="3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0"/>
            <a:ext cx="4434999" cy="3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387725" y="533400"/>
            <a:ext cx="34607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5" y="3374941"/>
            <a:ext cx="7505383" cy="31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8180"/>
            <a:ext cx="4434999" cy="35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8180"/>
            <a:ext cx="4434999" cy="35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fld id="{7F6EB7FA-8204-4CB3-9187-E50D3691069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74E6F-D1D6-492E-A2DF-CC6ED6434024}" type="slidenum">
              <a:rPr lang="fr-FR"/>
              <a:pPr/>
              <a:t>3</a:t>
            </a:fld>
            <a:endParaRPr lang="fr-FR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366963"/>
            <a:ext cx="8420100" cy="16335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4318000"/>
            <a:ext cx="69342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778000"/>
            <a:ext cx="89154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304800"/>
            <a:ext cx="2228850" cy="6502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304800"/>
            <a:ext cx="653415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778000"/>
            <a:ext cx="89154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895850"/>
            <a:ext cx="84201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3228975"/>
            <a:ext cx="84201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78000"/>
            <a:ext cx="43815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778000"/>
            <a:ext cx="43815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704975"/>
            <a:ext cx="4376738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416175"/>
            <a:ext cx="4376738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704975"/>
            <a:ext cx="4378325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416175"/>
            <a:ext cx="4378325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3213"/>
            <a:ext cx="3259138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303213"/>
            <a:ext cx="5537200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593850"/>
            <a:ext cx="325913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5334000"/>
            <a:ext cx="59436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81038"/>
            <a:ext cx="59436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964238"/>
            <a:ext cx="59436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3813" y="7281863"/>
            <a:ext cx="9882187" cy="338137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5587" tIns="47793" rIns="95587" bIns="47793" anchor="ctr"/>
          <a:lstStyle/>
          <a:p>
            <a:pPr algn="ctr" defTabSz="955675">
              <a:buFontTx/>
              <a:buNone/>
            </a:pPr>
            <a:r>
              <a:rPr lang="fr-FR" sz="1500" b="0"/>
              <a:t>POLE TEST &amp; MESURE</a:t>
            </a:r>
            <a:endParaRPr lang="fr-FR" sz="2500" b="0">
              <a:latin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12750" y="6604000"/>
            <a:ext cx="2889250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591" tIns="46466" rIns="94591" bIns="46466">
            <a:spAutoFit/>
          </a:bodyPr>
          <a:lstStyle/>
          <a:p>
            <a:pPr defTabSz="796925">
              <a:buFontTx/>
              <a:buNone/>
            </a:pPr>
            <a:r>
              <a:rPr lang="fr-FR" sz="1100"/>
              <a:t>DP_Fr  Sécurité électrique</a:t>
            </a:r>
          </a:p>
          <a:p>
            <a:pPr defTabSz="796925">
              <a:buFontTx/>
              <a:buNone/>
            </a:pPr>
            <a:r>
              <a:rPr lang="fr-FR" sz="1100"/>
              <a:t>&amp; Mesures Associées - AK06/01 -</a:t>
            </a:r>
            <a:r>
              <a:rPr lang="fr-FR" sz="1400"/>
              <a:t> </a:t>
            </a:r>
            <a:fld id="{099899C1-68D1-4941-B6EC-E36BD457FF68}" type="slidenum">
              <a:rPr lang="fr-FR" sz="1400"/>
              <a:pPr defTabSz="796925">
                <a:buFontTx/>
                <a:buNone/>
              </a:pPr>
              <a:t>‹N°›</a:t>
            </a:fld>
            <a:endParaRPr lang="fr-FR" sz="1400"/>
          </a:p>
          <a:p>
            <a:pPr defTabSz="796925">
              <a:buFontTx/>
              <a:buNone/>
            </a:pPr>
            <a:r>
              <a:rPr lang="fr-FR" sz="1300" b="0" i="1"/>
              <a:t>Personnel et Confidentiel</a:t>
            </a:r>
          </a:p>
        </p:txBody>
      </p:sp>
      <p:pic>
        <p:nvPicPr>
          <p:cNvPr id="1045" name="Picture 21" descr="P:\Clipart\LogoHCL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6704013"/>
            <a:ext cx="1954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59163" y="6637338"/>
            <a:ext cx="1824037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69900" y="685800"/>
            <a:ext cx="9207500" cy="746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6238" indent="-376238" algn="l" defTabSz="10017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43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2538" indent="-250825" algn="l" defTabSz="10017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2600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26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098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670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242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814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5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2133600" y="838200"/>
          <a:ext cx="6192838" cy="5830888"/>
        </p:xfrm>
        <a:graphic>
          <a:graphicData uri="http://schemas.openxmlformats.org/presentationml/2006/ole">
            <p:oleObj spid="_x0000_s4118" name="Image Bitmap" r:id="rId3" imgW="6190476" imgH="5830114" progId="Paint.Picture">
              <p:embed/>
            </p:oleObj>
          </a:graphicData>
        </a:graphic>
      </p:graphicFrame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81000" y="228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sz="48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981200" y="18288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La Sécurité  Electrique</a:t>
            </a:r>
          </a:p>
          <a:p>
            <a:pPr algn="ctr"/>
            <a:r>
              <a:rPr lang="fr-FR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&amp;</a:t>
            </a:r>
          </a:p>
          <a:p>
            <a:pPr algn="ctr"/>
            <a:r>
              <a:rPr lang="fr-FR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Les Mesures Associées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886200" y="4876800"/>
            <a:ext cx="2728913" cy="1173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sz="2000"/>
              <a:t>Alain KOHLER</a:t>
            </a:r>
          </a:p>
          <a:p>
            <a:pPr algn="ctr">
              <a:buFontTx/>
              <a:buNone/>
            </a:pPr>
            <a:r>
              <a:rPr lang="fr-FR" sz="1400" b="0"/>
              <a:t>Chef de Marché</a:t>
            </a:r>
          </a:p>
          <a:p>
            <a:pPr algn="ctr">
              <a:buFontTx/>
              <a:buNone/>
            </a:pPr>
            <a:endParaRPr lang="fr-FR" sz="300"/>
          </a:p>
          <a:p>
            <a:pPr algn="ctr">
              <a:buFontTx/>
              <a:buNone/>
            </a:pPr>
            <a:r>
              <a:rPr lang="fr-FR" sz="2000"/>
              <a:t>Cécile LE GOUÉ </a:t>
            </a:r>
          </a:p>
          <a:p>
            <a:pPr algn="ctr">
              <a:buFontTx/>
              <a:buNone/>
            </a:pPr>
            <a:r>
              <a:rPr lang="fr-FR" sz="1400" b="0"/>
              <a:t>Chef de Produits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8000" y="838200"/>
            <a:ext cx="3302000" cy="673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3500">
                <a:effectLst>
                  <a:outerShdw blurRad="38100" dist="38100" dir="2700000" algn="tl">
                    <a:srgbClr val="C0C0C0"/>
                  </a:outerShdw>
                </a:effectLst>
              </a:rPr>
              <a:t>Le schéma</a:t>
            </a:r>
            <a:r>
              <a:rPr lang="fr-FR" sz="3500"/>
              <a:t> IT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65750" y="1143000"/>
            <a:ext cx="264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b="0">
                <a:effectLst>
                  <a:outerShdw blurRad="38100" dist="38100" dir="2700000" algn="tl">
                    <a:srgbClr val="C0C0C0"/>
                  </a:outerShdw>
                </a:effectLst>
              </a:rPr>
              <a:t>Client privé</a:t>
            </a:r>
            <a:endParaRPr lang="fr-FR" sz="3100" b="0">
              <a:solidFill>
                <a:srgbClr val="66FF33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7350" y="1524000"/>
            <a:ext cx="26606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 b="0"/>
              <a:t> </a:t>
            </a:r>
            <a:r>
              <a:rPr lang="fr-FR"/>
              <a:t>Installations   </a:t>
            </a:r>
          </a:p>
          <a:p>
            <a:pPr defTabSz="1001713">
              <a:buFontTx/>
              <a:buNone/>
            </a:pPr>
            <a:r>
              <a:rPr lang="fr-FR"/>
              <a:t>    sensibles aux  </a:t>
            </a:r>
          </a:p>
          <a:p>
            <a:pPr defTabSz="1001713">
              <a:buFontTx/>
              <a:buNone/>
            </a:pPr>
            <a:r>
              <a:rPr lang="fr-FR"/>
              <a:t>    coupures</a:t>
            </a:r>
          </a:p>
          <a:p>
            <a:pPr defTabSz="1001713">
              <a:buFontTx/>
              <a:buNone/>
            </a:pPr>
            <a:r>
              <a:rPr lang="fr-FR"/>
              <a:t>    (industrie,    </a:t>
            </a:r>
          </a:p>
          <a:p>
            <a:pPr defTabSz="1001713">
              <a:buFontTx/>
              <a:buNone/>
            </a:pPr>
            <a:r>
              <a:rPr lang="fr-FR"/>
              <a:t>     hôpitaux…)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74650" y="3429000"/>
            <a:ext cx="27495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 b="0"/>
              <a:t> </a:t>
            </a:r>
            <a:r>
              <a:rPr lang="fr-FR"/>
              <a:t>Le 1er défaut </a:t>
            </a:r>
          </a:p>
          <a:p>
            <a:pPr defTabSz="1001713">
              <a:buFontTx/>
              <a:buNone/>
            </a:pPr>
            <a:r>
              <a:rPr lang="fr-FR"/>
              <a:t>    est signalé par</a:t>
            </a:r>
          </a:p>
          <a:p>
            <a:pPr defTabSz="1001713">
              <a:buFontTx/>
              <a:buNone/>
            </a:pPr>
            <a:r>
              <a:rPr lang="fr-FR"/>
              <a:t>    le CPI</a:t>
            </a:r>
          </a:p>
          <a:p>
            <a:pPr defTabSz="1001713">
              <a:buFontTx/>
              <a:buNone/>
            </a:pPr>
            <a:endParaRPr lang="fr-FR" sz="1000"/>
          </a:p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/>
              <a:t> Le 2ème défaut  </a:t>
            </a:r>
          </a:p>
          <a:p>
            <a:pPr defTabSz="1001713">
              <a:buFontTx/>
              <a:buNone/>
            </a:pPr>
            <a:r>
              <a:rPr lang="fr-FR"/>
              <a:t>    est coupé par </a:t>
            </a:r>
          </a:p>
          <a:p>
            <a:pPr defTabSz="1001713">
              <a:buFontTx/>
              <a:buNone/>
            </a:pPr>
            <a:r>
              <a:rPr lang="fr-FR"/>
              <a:t>    un dispositif </a:t>
            </a:r>
          </a:p>
          <a:p>
            <a:pPr defTabSz="1001713">
              <a:buFontTx/>
              <a:buNone/>
            </a:pPr>
            <a:r>
              <a:rPr lang="fr-FR"/>
              <a:t>    contre  les </a:t>
            </a:r>
          </a:p>
          <a:p>
            <a:pPr defTabSz="1001713">
              <a:buFontTx/>
              <a:buNone/>
            </a:pPr>
            <a:r>
              <a:rPr lang="fr-FR"/>
              <a:t>    sur-intensités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3013075" y="1685925"/>
          <a:ext cx="6850063" cy="3800475"/>
        </p:xfrm>
        <a:graphic>
          <a:graphicData uri="http://schemas.openxmlformats.org/presentationml/2006/ole">
            <p:oleObj spid="_x0000_s15379" name="Image Bitmap" r:id="rId3" imgW="6849431" imgH="3801006" progId="Paint.Picture">
              <p:embed/>
            </p:oleObj>
          </a:graphicData>
        </a:graphic>
      </p:graphicFrame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3113088" y="5486400"/>
          <a:ext cx="6640512" cy="1076325"/>
        </p:xfrm>
        <a:graphic>
          <a:graphicData uri="http://schemas.openxmlformats.org/presentationml/2006/ole">
            <p:oleObj spid="_x0000_s15380" name="Image Bitmap" r:id="rId4" imgW="6638095" imgH="107647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5625" y="5257800"/>
            <a:ext cx="8588375" cy="134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96850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1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Différentiel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fr-FR"/>
              <a:t>Contrôler que les dispositifs de 					</a:t>
            </a:r>
          </a:p>
          <a:p>
            <a:pPr defTabSz="196850">
              <a:buFontTx/>
              <a:buNone/>
            </a:pPr>
            <a:r>
              <a:rPr lang="fr-FR"/>
              <a:t>														Courant CC de protection sont </a:t>
            </a:r>
          </a:p>
          <a:p>
            <a:pPr defTabSz="196850">
              <a:buFontTx/>
              <a:buNone/>
            </a:pPr>
            <a:r>
              <a:rPr lang="fr-FR"/>
              <a:t>														compatibles avec la sécurité</a:t>
            </a:r>
            <a:r>
              <a:rPr lang="fr-FR" sz="2600" b="0"/>
              <a:t>	 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641600" y="1524000"/>
            <a:ext cx="825500" cy="2540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724150" y="3471863"/>
            <a:ext cx="825500" cy="2540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2724150" y="4487863"/>
            <a:ext cx="825500" cy="2540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57200" y="857250"/>
            <a:ext cx="6705600" cy="514350"/>
          </a:xfrm>
          <a:prstGeom prst="homePlate">
            <a:avLst>
              <a:gd name="adj" fmla="val 157893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QUELLES MESURES ET POURQUOI ?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44513" y="1538288"/>
            <a:ext cx="8599487" cy="1679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1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</a:t>
            </a:r>
            <a:r>
              <a:rPr lang="fr-FR" sz="31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fr-FR"/>
              <a:t>Contrôler que les courants de défauts</a:t>
            </a:r>
          </a:p>
          <a:p>
            <a:pPr>
              <a:buFontTx/>
              <a:buNone/>
            </a:pPr>
            <a:r>
              <a:rPr lang="fr-FR"/>
              <a:t> 		    	pourront s’écouler dans la terre et que</a:t>
            </a:r>
          </a:p>
          <a:p>
            <a:pPr>
              <a:buFontTx/>
              <a:buNone/>
            </a:pPr>
            <a:r>
              <a:rPr lang="fr-FR"/>
              <a:t> 	    		la tension de défaut ne dépassera pas</a:t>
            </a:r>
          </a:p>
          <a:p>
            <a:pPr>
              <a:buFontTx/>
              <a:buNone/>
            </a:pPr>
            <a:r>
              <a:rPr lang="fr-FR"/>
              <a:t> 			50 V ou 25 V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47688" y="3276600"/>
            <a:ext cx="8596312" cy="94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1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Isolement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/>
              <a:t>Contrôler qu’aucun courant de fuite ne </a:t>
            </a:r>
          </a:p>
          <a:p>
            <a:pPr>
              <a:buFontTx/>
              <a:buNone/>
            </a:pPr>
            <a:r>
              <a:rPr lang="fr-FR"/>
              <a:t>			circulera dans l’installation 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49275" y="4267200"/>
            <a:ext cx="8594725" cy="94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1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Continuité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/>
              <a:t>Contrôler que la résistance du </a:t>
            </a:r>
          </a:p>
          <a:p>
            <a:pPr>
              <a:buFontTx/>
              <a:buNone/>
            </a:pPr>
            <a:r>
              <a:rPr lang="fr-FR"/>
              <a:t>			conducteur de masse (PE) est faible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2051"/>
          <p:cNvGraphicFramePr>
            <a:graphicFrameLocks noChangeAspect="1"/>
          </p:cNvGraphicFramePr>
          <p:nvPr/>
        </p:nvGraphicFramePr>
        <p:xfrm>
          <a:off x="949325" y="1439863"/>
          <a:ext cx="3360738" cy="3613150"/>
        </p:xfrm>
        <a:graphic>
          <a:graphicData uri="http://schemas.openxmlformats.org/presentationml/2006/ole">
            <p:oleObj spid="_x0000_s51203" name="Clip" r:id="rId3" imgW="3025440" imgH="3252600" progId="MS_ClipArt_Gallery.2">
              <p:embed/>
            </p:oleObj>
          </a:graphicData>
        </a:graphic>
      </p:graphicFrame>
      <p:sp>
        <p:nvSpPr>
          <p:cNvPr id="51204" name="Rectangle 2052"/>
          <p:cNvSpPr>
            <a:spLocks noChangeArrowheads="1"/>
          </p:cNvSpPr>
          <p:nvPr/>
        </p:nvSpPr>
        <p:spPr bwMode="auto">
          <a:xfrm>
            <a:off x="2476500" y="3386138"/>
            <a:ext cx="6845300" cy="193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terre</a:t>
            </a:r>
          </a:p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et de résistivité</a:t>
            </a:r>
          </a:p>
        </p:txBody>
      </p:sp>
      <p:sp>
        <p:nvSpPr>
          <p:cNvPr id="51205" name="Rectangle 2053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344488" y="1454150"/>
            <a:ext cx="4953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Qu’est-ce que la résistivité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d’un terrain ?</a:t>
            </a:r>
          </a:p>
          <a:p>
            <a:pPr defTabSz="1001713">
              <a:buFontTx/>
              <a:buNone/>
            </a:pPr>
            <a:endParaRPr lang="fr-FR" sz="1600" b="0"/>
          </a:p>
          <a:p>
            <a:pPr defTabSz="1001713"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Elle s'exprime en </a:t>
            </a:r>
            <a:r>
              <a:rPr lang="fr-FR">
                <a:sym typeface="Symbol" pitchFamily="18" charset="2"/>
              </a:rPr>
              <a:t></a:t>
            </a:r>
            <a:r>
              <a:rPr lang="fr-FR"/>
              <a:t> (Ohm) </a:t>
            </a:r>
          </a:p>
          <a:p>
            <a:pPr defTabSz="1001713">
              <a:buFontTx/>
              <a:buNone/>
            </a:pPr>
            <a:r>
              <a:rPr lang="fr-FR"/>
              <a:t>   par mètre et correspond à</a:t>
            </a:r>
          </a:p>
          <a:p>
            <a:pPr defTabSz="1001713">
              <a:buFontTx/>
              <a:buNone/>
            </a:pPr>
            <a:r>
              <a:rPr lang="fr-FR" sz="400"/>
              <a:t> </a:t>
            </a:r>
          </a:p>
          <a:p>
            <a:pPr algn="ctr" defTabSz="1001713">
              <a:buFontTx/>
              <a:buNone/>
            </a:pP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résistance théorique</a:t>
            </a:r>
            <a:r>
              <a:rPr lang="fr-FR" sz="2600" b="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defTabSz="1001713">
              <a:buFontTx/>
              <a:buNone/>
            </a:pP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d'un cylindre de terrain</a:t>
            </a:r>
          </a:p>
          <a:p>
            <a:pPr algn="ctr" defTabSz="1001713">
              <a:buFontTx/>
              <a:buNone/>
            </a:pPr>
            <a:endParaRPr lang="fr-FR" sz="40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/>
              <a:t>   de 1 m² de section</a:t>
            </a:r>
          </a:p>
          <a:p>
            <a:pPr defTabSz="1001713">
              <a:buFontTx/>
              <a:buNone/>
            </a:pPr>
            <a:r>
              <a:rPr lang="fr-FR"/>
              <a:t>   et de 1 m de longueur</a:t>
            </a:r>
            <a:endParaRPr lang="fr-FR" sz="2600" b="0">
              <a:solidFill>
                <a:schemeClr val="tx2"/>
              </a:solidFill>
            </a:endParaRPr>
          </a:p>
          <a:p>
            <a:pPr algn="ctr" defTabSz="1001713">
              <a:buFontTx/>
              <a:buNone/>
            </a:pPr>
            <a:endParaRPr lang="fr-FR" sz="1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Elle traduit la résistance</a:t>
            </a:r>
          </a:p>
          <a:p>
            <a:pPr defTabSz="1001713">
              <a:buFontTx/>
              <a:buNone/>
            </a:pPr>
            <a:r>
              <a:rPr lang="fr-FR"/>
              <a:t>   d’un terrain face à la </a:t>
            </a:r>
          </a:p>
          <a:p>
            <a:pPr defTabSz="1001713">
              <a:buFontTx/>
              <a:buNone/>
            </a:pPr>
            <a:r>
              <a:rPr lang="fr-FR"/>
              <a:t>   circulation d’un courant</a:t>
            </a:r>
          </a:p>
        </p:txBody>
      </p:sp>
      <p:sp>
        <p:nvSpPr>
          <p:cNvPr id="19463" name="Rectangle 1031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4" name="AutoShape 1032"/>
          <p:cNvSpPr>
            <a:spLocks noChangeArrowheads="1"/>
          </p:cNvSpPr>
          <p:nvPr/>
        </p:nvSpPr>
        <p:spPr bwMode="auto">
          <a:xfrm>
            <a:off x="457200" y="857250"/>
            <a:ext cx="6019800" cy="514350"/>
          </a:xfrm>
          <a:prstGeom prst="homePlate">
            <a:avLst>
              <a:gd name="adj" fmla="val 14174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RÉSISTIVITÉ DES SOLS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472" name="Group 1040"/>
          <p:cNvGrpSpPr>
            <a:grpSpLocks/>
          </p:cNvGrpSpPr>
          <p:nvPr/>
        </p:nvGrpSpPr>
        <p:grpSpPr bwMode="auto">
          <a:xfrm>
            <a:off x="5486400" y="1560513"/>
            <a:ext cx="4257675" cy="4687887"/>
            <a:chOff x="3456" y="983"/>
            <a:chExt cx="2682" cy="2953"/>
          </a:xfrm>
        </p:grpSpPr>
        <p:graphicFrame>
          <p:nvGraphicFramePr>
            <p:cNvPr id="60416" name="Object 1024"/>
            <p:cNvGraphicFramePr>
              <a:graphicFrameLocks noChangeAspect="1"/>
            </p:cNvGraphicFramePr>
            <p:nvPr/>
          </p:nvGraphicFramePr>
          <p:xfrm>
            <a:off x="3456" y="983"/>
            <a:ext cx="2682" cy="2953"/>
          </p:xfrm>
          <a:graphic>
            <a:graphicData uri="http://schemas.openxmlformats.org/presentationml/2006/ole">
              <p:oleObj spid="_x0000_s60416" name="Image Bitmap" r:id="rId3" imgW="4258269" imgH="4686954" progId="Paint.Picture">
                <p:embed/>
              </p:oleObj>
            </a:graphicData>
          </a:graphic>
        </p:graphicFrame>
        <p:sp>
          <p:nvSpPr>
            <p:cNvPr id="19467" name="Text Box 1035"/>
            <p:cNvSpPr txBox="1">
              <a:spLocks noChangeArrowheads="1"/>
            </p:cNvSpPr>
            <p:nvPr/>
          </p:nvSpPr>
          <p:spPr bwMode="auto">
            <a:xfrm rot="-5400000">
              <a:off x="3096" y="2225"/>
              <a:ext cx="1073" cy="21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fr-FR" sz="1600"/>
                <a:t>Longueur = 1 m</a:t>
              </a:r>
              <a:endParaRPr lang="fr-FR" sz="1800"/>
            </a:p>
          </p:txBody>
        </p:sp>
        <p:sp>
          <p:nvSpPr>
            <p:cNvPr id="19468" name="Text Box 1036"/>
            <p:cNvSpPr txBox="1">
              <a:spLocks noChangeArrowheads="1"/>
            </p:cNvSpPr>
            <p:nvPr/>
          </p:nvSpPr>
          <p:spPr bwMode="auto">
            <a:xfrm>
              <a:off x="3552" y="1104"/>
              <a:ext cx="995" cy="21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fr-FR" sz="1600"/>
                <a:t>Section = 1 m</a:t>
              </a:r>
              <a:r>
                <a:rPr lang="fr-FR" sz="1600" baseline="30000"/>
                <a:t>2</a:t>
              </a:r>
              <a:endParaRPr lang="fr-FR" b="0"/>
            </a:p>
          </p:txBody>
        </p:sp>
        <p:sp>
          <p:nvSpPr>
            <p:cNvPr id="19469" name="Line 1037"/>
            <p:cNvSpPr>
              <a:spLocks noChangeShapeType="1"/>
            </p:cNvSpPr>
            <p:nvPr/>
          </p:nvSpPr>
          <p:spPr bwMode="auto">
            <a:xfrm>
              <a:off x="4056" y="1308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470" name="Freeform 1038"/>
            <p:cNvSpPr>
              <a:spLocks/>
            </p:cNvSpPr>
            <p:nvPr/>
          </p:nvSpPr>
          <p:spPr bwMode="auto">
            <a:xfrm>
              <a:off x="4665" y="1266"/>
              <a:ext cx="1296" cy="720"/>
            </a:xfrm>
            <a:custGeom>
              <a:avLst/>
              <a:gdLst/>
              <a:ahLst/>
              <a:cxnLst>
                <a:cxn ang="0">
                  <a:pos x="1296" y="720"/>
                </a:cxn>
                <a:cxn ang="0">
                  <a:pos x="1104" y="192"/>
                </a:cxn>
                <a:cxn ang="0">
                  <a:pos x="0" y="0"/>
                </a:cxn>
              </a:cxnLst>
              <a:rect l="0" t="0" r="r" b="b"/>
              <a:pathLst>
                <a:path w="1320" h="720">
                  <a:moveTo>
                    <a:pt x="1296" y="720"/>
                  </a:moveTo>
                  <a:cubicBezTo>
                    <a:pt x="1308" y="516"/>
                    <a:pt x="1320" y="312"/>
                    <a:pt x="1104" y="192"/>
                  </a:cubicBezTo>
                  <a:cubicBezTo>
                    <a:pt x="888" y="72"/>
                    <a:pt x="224" y="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471" name="Freeform 1039"/>
            <p:cNvSpPr>
              <a:spLocks/>
            </p:cNvSpPr>
            <p:nvPr/>
          </p:nvSpPr>
          <p:spPr bwMode="auto">
            <a:xfrm flipV="1">
              <a:off x="4665" y="2784"/>
              <a:ext cx="1296" cy="720"/>
            </a:xfrm>
            <a:custGeom>
              <a:avLst/>
              <a:gdLst/>
              <a:ahLst/>
              <a:cxnLst>
                <a:cxn ang="0">
                  <a:pos x="1296" y="720"/>
                </a:cxn>
                <a:cxn ang="0">
                  <a:pos x="1104" y="192"/>
                </a:cxn>
                <a:cxn ang="0">
                  <a:pos x="0" y="0"/>
                </a:cxn>
              </a:cxnLst>
              <a:rect l="0" t="0" r="r" b="b"/>
              <a:pathLst>
                <a:path w="1320" h="720">
                  <a:moveTo>
                    <a:pt x="1296" y="720"/>
                  </a:moveTo>
                  <a:cubicBezTo>
                    <a:pt x="1308" y="516"/>
                    <a:pt x="1320" y="312"/>
                    <a:pt x="1104" y="192"/>
                  </a:cubicBezTo>
                  <a:cubicBezTo>
                    <a:pt x="888" y="72"/>
                    <a:pt x="224" y="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7650" y="1862138"/>
            <a:ext cx="44005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41" tIns="50421" rIns="100841" bIns="50421"/>
          <a:lstStyle/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La résistivité des sols est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très variable suivant les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régions et la nature des 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terrains</a:t>
            </a:r>
            <a:endParaRPr lang="fr-FR" sz="2800" b="0">
              <a:solidFill>
                <a:schemeClr val="tx2"/>
              </a:solidFill>
            </a:endParaRPr>
          </a:p>
          <a:p>
            <a:pPr marL="412750" indent="-412750">
              <a:spcBef>
                <a:spcPct val="20000"/>
              </a:spcBef>
              <a:buFontTx/>
              <a:buNone/>
            </a:pPr>
            <a:endParaRPr lang="fr-FR" b="0">
              <a:solidFill>
                <a:schemeClr val="tx2"/>
              </a:solidFill>
            </a:endParaRPr>
          </a:p>
          <a:p>
            <a:pPr marL="412750" indent="-412750"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La résistivité dépend du </a:t>
            </a:r>
          </a:p>
          <a:p>
            <a:pPr marL="412750" indent="-412750">
              <a:buFontTx/>
              <a:buNone/>
            </a:pPr>
            <a:r>
              <a:rPr lang="fr-FR"/>
              <a:t>   taux d'humidité et de la</a:t>
            </a:r>
          </a:p>
          <a:p>
            <a:pPr marL="412750" indent="-412750">
              <a:buFontTx/>
              <a:buNone/>
            </a:pPr>
            <a:r>
              <a:rPr lang="fr-FR"/>
              <a:t>   température </a:t>
            </a:r>
          </a:p>
          <a:p>
            <a:pPr marL="412750" indent="-412750">
              <a:buFontTx/>
              <a:buNone/>
            </a:pPr>
            <a:endParaRPr lang="fr-FR"/>
          </a:p>
          <a:p>
            <a:pPr marL="412750" indent="-412750"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Le gel ou la sécheresse </a:t>
            </a:r>
          </a:p>
          <a:p>
            <a:pPr marL="412750" indent="-412750">
              <a:buFontTx/>
              <a:buNone/>
            </a:pPr>
            <a:r>
              <a:rPr lang="fr-FR"/>
              <a:t>   augmente la résistivité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57200" y="857250"/>
            <a:ext cx="6019800" cy="514350"/>
          </a:xfrm>
          <a:prstGeom prst="homePlate">
            <a:avLst>
              <a:gd name="adj" fmla="val 14174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RÉSISTIVITÉ DES SOLS (suite)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1440" name="Object 1024"/>
          <p:cNvGraphicFramePr>
            <a:graphicFrameLocks noChangeAspect="1"/>
          </p:cNvGraphicFramePr>
          <p:nvPr/>
        </p:nvGraphicFramePr>
        <p:xfrm>
          <a:off x="4724400" y="1436688"/>
          <a:ext cx="4953000" cy="5192712"/>
        </p:xfrm>
        <a:graphic>
          <a:graphicData uri="http://schemas.openxmlformats.org/presentationml/2006/ole">
            <p:oleObj spid="_x0000_s61440" name="Image Bitmap" r:id="rId3" imgW="4952381" imgH="519185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8350" y="2057400"/>
            <a:ext cx="8832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41" tIns="50421" rIns="100841" bIns="50421"/>
          <a:lstStyle/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Choisir quand c’est possible l’emplacement et la forme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des prises de terre et réseaux de terre, avant leur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construction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endParaRPr lang="fr-FR" sz="1600"/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Prévoir les caractéristiques électriques des prises de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terre et réseaux de terre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endParaRPr lang="fr-FR" sz="1600"/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20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000">
                <a:solidFill>
                  <a:srgbClr val="FF3300"/>
                </a:solidFill>
              </a:rPr>
              <a:t> </a:t>
            </a:r>
            <a:r>
              <a:rPr lang="fr-FR"/>
              <a:t>Optimiser les coûts de construction des prises de terre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et réseaux de terre (gains de temps pour obtenir la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/>
              <a:t>   résistance de terre souhaitée)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6019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Pourquoi mesurer la résistivité ?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77850" y="2201863"/>
            <a:ext cx="330200" cy="508000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457200" y="857250"/>
            <a:ext cx="6019800" cy="514350"/>
          </a:xfrm>
          <a:prstGeom prst="homePlate">
            <a:avLst>
              <a:gd name="adj" fmla="val 14174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RÉSISTIVITÉ DES SOLS (suite)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0" y="55626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41" tIns="50421" rIns="100841" bIns="50421"/>
          <a:lstStyle/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1800">
                <a:latin typeface="Symbol" pitchFamily="18" charset="2"/>
              </a:rPr>
              <a:t>r</a:t>
            </a:r>
            <a:r>
              <a:rPr lang="fr-FR" sz="1800" b="0"/>
              <a:t> : </a:t>
            </a:r>
            <a:r>
              <a:rPr lang="fr-FR" sz="1800" b="0" i="1"/>
              <a:t>résistivité du sol à la profondeur</a:t>
            </a:r>
            <a:r>
              <a:rPr lang="fr-FR" sz="1800" b="0"/>
              <a:t> h (= 3/4</a:t>
            </a:r>
            <a:r>
              <a:rPr lang="fr-FR" sz="1800"/>
              <a:t>a</a:t>
            </a:r>
            <a:r>
              <a:rPr lang="fr-FR" sz="1800" b="0"/>
              <a:t>)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1800"/>
              <a:t>R</a:t>
            </a:r>
            <a:r>
              <a:rPr lang="fr-FR" sz="1800" b="0"/>
              <a:t> : </a:t>
            </a:r>
            <a:r>
              <a:rPr lang="fr-FR" sz="1800" b="0" i="1"/>
              <a:t>résistance lue sur l'appareil</a:t>
            </a:r>
            <a:r>
              <a:rPr lang="fr-FR" sz="1800" b="0"/>
              <a:t> </a:t>
            </a:r>
          </a:p>
          <a:p>
            <a:pPr marL="412750" indent="-412750">
              <a:spcBef>
                <a:spcPct val="20000"/>
              </a:spcBef>
              <a:buFontTx/>
              <a:buNone/>
            </a:pPr>
            <a:r>
              <a:rPr lang="fr-FR" sz="1800"/>
              <a:t>a</a:t>
            </a:r>
            <a:r>
              <a:rPr lang="fr-FR" sz="1800" b="0"/>
              <a:t> : </a:t>
            </a:r>
            <a:r>
              <a:rPr lang="fr-FR" sz="1800" b="0" i="1"/>
              <a:t>distance entre piquets</a:t>
            </a:r>
            <a:endParaRPr lang="fr-FR" b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3400" y="4064000"/>
            <a:ext cx="2667000" cy="1106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La valeur trouvée</a:t>
            </a:r>
          </a:p>
          <a:p>
            <a:pPr defTabSz="1001713">
              <a:buFontTx/>
              <a:buNone/>
            </a:pPr>
            <a:r>
              <a:rPr lang="fr-FR" sz="2200" b="0"/>
              <a:t>   doit être la plus  </a:t>
            </a:r>
          </a:p>
          <a:p>
            <a:pPr defTabSz="1001713">
              <a:buFontTx/>
              <a:buNone/>
            </a:pPr>
            <a:r>
              <a:rPr lang="fr-FR" sz="2200" b="0"/>
              <a:t>   faible possible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6019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Comment mesurer la résistivité ?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57200" y="857250"/>
            <a:ext cx="6019800" cy="514350"/>
          </a:xfrm>
          <a:prstGeom prst="homePlate">
            <a:avLst>
              <a:gd name="adj" fmla="val 14174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RÉSISTIVITÉ DES SOLS (suite)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2464" name="Object 1024"/>
          <p:cNvGraphicFramePr>
            <a:graphicFrameLocks noChangeAspect="1"/>
          </p:cNvGraphicFramePr>
          <p:nvPr/>
        </p:nvGraphicFramePr>
        <p:xfrm>
          <a:off x="3122613" y="1905000"/>
          <a:ext cx="6630987" cy="3686175"/>
        </p:xfrm>
        <a:graphic>
          <a:graphicData uri="http://schemas.openxmlformats.org/presentationml/2006/ole">
            <p:oleObj spid="_x0000_s62464" name="Image Bitmap" r:id="rId3" imgW="6628571" imgH="3685714" progId="Paint.Picture">
              <p:embed/>
            </p:oleObj>
          </a:graphicData>
        </a:graphic>
      </p:graphicFrame>
      <p:graphicFrame>
        <p:nvGraphicFramePr>
          <p:cNvPr id="62465" name="Object 1025"/>
          <p:cNvGraphicFramePr>
            <a:graphicFrameLocks noChangeAspect="1"/>
          </p:cNvGraphicFramePr>
          <p:nvPr/>
        </p:nvGraphicFramePr>
        <p:xfrm>
          <a:off x="685800" y="2209800"/>
          <a:ext cx="2266950" cy="1571625"/>
        </p:xfrm>
        <a:graphic>
          <a:graphicData uri="http://schemas.openxmlformats.org/presentationml/2006/ole">
            <p:oleObj spid="_x0000_s62465" name="Image Bitmap" r:id="rId4" imgW="2266667" imgH="157184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67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Quelle méthode utiliser suivant les cas 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5395913"/>
            <a:ext cx="4044950" cy="850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</a:t>
            </a:r>
            <a:r>
              <a:rPr lang="fr-FR"/>
              <a:t>Réseaux de terres  </a:t>
            </a:r>
          </a:p>
          <a:p>
            <a:pPr defTabSz="1001713">
              <a:buFontTx/>
              <a:buNone/>
            </a:pPr>
            <a:r>
              <a:rPr lang="fr-FR"/>
              <a:t>   multiples en parallèle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4267200" cy="1460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 des 62%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 en triangle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 variante des 62%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Mesure de boucle Phase-PE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334000" y="4024313"/>
            <a:ext cx="4267200" cy="790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 variante des 62%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Mesure de boucle Phase-PE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5334000" y="5424488"/>
            <a:ext cx="4267200" cy="790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Pince de terre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200" b="0">
                <a:solidFill>
                  <a:schemeClr val="accent2"/>
                </a:solidFill>
              </a:rPr>
              <a:t> </a:t>
            </a:r>
            <a:r>
              <a:rPr lang="fr-FR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 variante des 62%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457200" y="857250"/>
            <a:ext cx="4419600" cy="514350"/>
          </a:xfrm>
          <a:prstGeom prst="homePlate">
            <a:avLst>
              <a:gd name="adj" fmla="val 104066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TERRE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09600" y="2298700"/>
            <a:ext cx="40386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</a:t>
            </a:r>
            <a:r>
              <a:rPr lang="fr-FR"/>
              <a:t>Bâtiment à la campagne,</a:t>
            </a:r>
          </a:p>
          <a:p>
            <a:pPr>
              <a:buFontTx/>
              <a:buNone/>
            </a:pPr>
            <a:r>
              <a:rPr lang="fr-FR"/>
              <a:t>   avec possibilité de   </a:t>
            </a:r>
          </a:p>
          <a:p>
            <a:pPr>
              <a:buFontTx/>
              <a:buNone/>
            </a:pPr>
            <a:r>
              <a:rPr lang="fr-FR"/>
              <a:t>   planter des piquets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4648200" y="25146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09600" y="3822700"/>
            <a:ext cx="40386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</a:t>
            </a:r>
            <a:r>
              <a:rPr lang="fr-FR"/>
              <a:t>Bâtiment en milieu </a:t>
            </a:r>
          </a:p>
          <a:p>
            <a:pPr>
              <a:buFontTx/>
              <a:buNone/>
            </a:pPr>
            <a:r>
              <a:rPr lang="fr-FR"/>
              <a:t>   urbain, sans possibilité </a:t>
            </a:r>
          </a:p>
          <a:p>
            <a:pPr>
              <a:buFontTx/>
              <a:buNone/>
            </a:pPr>
            <a:r>
              <a:rPr lang="fr-FR"/>
              <a:t>   de planter des piquets</a:t>
            </a:r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>
            <a:off x="4648200" y="4086225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>
            <a:off x="4648200" y="54864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051"/>
          <p:cNvSpPr txBox="1">
            <a:spLocks noChangeArrowheads="1"/>
          </p:cNvSpPr>
          <p:nvPr/>
        </p:nvSpPr>
        <p:spPr bwMode="auto">
          <a:xfrm>
            <a:off x="457200" y="1524000"/>
            <a:ext cx="662940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Quelle valeur de terre faut-il trouver ?</a:t>
            </a:r>
          </a:p>
        </p:txBody>
      </p:sp>
      <p:sp>
        <p:nvSpPr>
          <p:cNvPr id="40969" name="AutoShape 2057"/>
          <p:cNvSpPr>
            <a:spLocks noChangeArrowheads="1"/>
          </p:cNvSpPr>
          <p:nvPr/>
        </p:nvSpPr>
        <p:spPr bwMode="auto">
          <a:xfrm>
            <a:off x="457200" y="857250"/>
            <a:ext cx="5715000" cy="514350"/>
          </a:xfrm>
          <a:prstGeom prst="homePlate">
            <a:avLst>
              <a:gd name="adj" fmla="val 134568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TERRE (suite)</a:t>
            </a:r>
            <a:endParaRPr lang="fr-FR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70" name="Rectangle 2058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971" name="Rectangle 2059"/>
          <p:cNvSpPr>
            <a:spLocks noChangeArrowheads="1"/>
          </p:cNvSpPr>
          <p:nvPr/>
        </p:nvSpPr>
        <p:spPr bwMode="auto">
          <a:xfrm>
            <a:off x="609600" y="2057400"/>
            <a:ext cx="846137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</a:t>
            </a:r>
            <a:r>
              <a:rPr lang="fr-FR"/>
              <a:t>Aucune tension supérieure à 50 V en milieu sec et</a:t>
            </a:r>
          </a:p>
          <a:p>
            <a:pPr>
              <a:buFontTx/>
              <a:buNone/>
            </a:pPr>
            <a:r>
              <a:rPr lang="fr-FR"/>
              <a:t>  25 V en milieu humide ne doit apparaître sur les masses</a:t>
            </a:r>
          </a:p>
          <a:p>
            <a:pPr>
              <a:buFontTx/>
              <a:buNone/>
            </a:pPr>
            <a:r>
              <a:rPr lang="fr-FR"/>
              <a:t>  accessibles par les utilisateurs</a:t>
            </a:r>
          </a:p>
        </p:txBody>
      </p:sp>
      <p:graphicFrame>
        <p:nvGraphicFramePr>
          <p:cNvPr id="63488" name="Object 2048"/>
          <p:cNvGraphicFramePr>
            <a:graphicFrameLocks noChangeAspect="1"/>
          </p:cNvGraphicFramePr>
          <p:nvPr/>
        </p:nvGraphicFramePr>
        <p:xfrm>
          <a:off x="609600" y="3733800"/>
          <a:ext cx="9059863" cy="2352675"/>
        </p:xfrm>
        <a:graphic>
          <a:graphicData uri="http://schemas.openxmlformats.org/presentationml/2006/ole">
            <p:oleObj spid="_x0000_s63488" name="Image Bitmap" r:id="rId3" imgW="9057143" imgH="23523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381000" y="838200"/>
            <a:ext cx="38100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des 62%</a:t>
            </a:r>
          </a:p>
        </p:txBody>
      </p:sp>
      <p:sp>
        <p:nvSpPr>
          <p:cNvPr id="24587" name="Text Box 1035"/>
          <p:cNvSpPr txBox="1">
            <a:spLocks noChangeArrowheads="1"/>
          </p:cNvSpPr>
          <p:nvPr/>
        </p:nvSpPr>
        <p:spPr bwMode="auto">
          <a:xfrm>
            <a:off x="3384550" y="5164138"/>
            <a:ext cx="6273800" cy="1260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i="1">
                <a:effectLst>
                  <a:outerShdw blurRad="38100" dist="38100" dir="2700000" algn="tl">
                    <a:srgbClr val="C0C0C0"/>
                  </a:outerShdw>
                </a:effectLst>
              </a:rPr>
              <a:t>Issue de nombreux essais de terrain,</a:t>
            </a:r>
            <a:endParaRPr lang="fr-FR" sz="2600" b="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001713">
              <a:buFontTx/>
              <a:buNone/>
            </a:pPr>
            <a:r>
              <a:rPr lang="fr-FR" sz="2600" b="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c’est la seule méthode</a:t>
            </a:r>
          </a:p>
          <a:p>
            <a:pPr algn="ctr" defTabSz="1001713">
              <a:buFontTx/>
              <a:buNone/>
            </a:pPr>
            <a:r>
              <a:rPr lang="fr-FR" sz="2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qui donne des résultats fiables !</a:t>
            </a:r>
            <a:endParaRPr lang="fr-FR" sz="2600" b="0" i="1">
              <a:solidFill>
                <a:schemeClr val="tx2"/>
              </a:solidFill>
            </a:endParaRPr>
          </a:p>
        </p:txBody>
      </p:sp>
      <p:sp>
        <p:nvSpPr>
          <p:cNvPr id="24589" name="Text Box 1037"/>
          <p:cNvSpPr txBox="1">
            <a:spLocks noChangeArrowheads="1"/>
          </p:cNvSpPr>
          <p:nvPr/>
        </p:nvSpPr>
        <p:spPr bwMode="auto">
          <a:xfrm>
            <a:off x="685800" y="3367088"/>
            <a:ext cx="2286000" cy="71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000"/>
              <a:t>ES</a:t>
            </a:r>
            <a:r>
              <a:rPr lang="fr-FR" sz="2000" b="0"/>
              <a:t> = 62% de la </a:t>
            </a:r>
          </a:p>
          <a:p>
            <a:pPr defTabSz="1001713">
              <a:buFontTx/>
              <a:buNone/>
            </a:pPr>
            <a:r>
              <a:rPr lang="fr-FR" sz="2000" b="0"/>
              <a:t>         distance EH</a:t>
            </a:r>
          </a:p>
        </p:txBody>
      </p:sp>
      <p:sp>
        <p:nvSpPr>
          <p:cNvPr id="24590" name="Text Box 1038"/>
          <p:cNvSpPr txBox="1">
            <a:spLocks noChangeArrowheads="1"/>
          </p:cNvSpPr>
          <p:nvPr/>
        </p:nvSpPr>
        <p:spPr bwMode="auto">
          <a:xfrm>
            <a:off x="669925" y="4343400"/>
            <a:ext cx="2806700" cy="1989138"/>
          </a:xfrm>
          <a:prstGeom prst="rect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/>
              <a:t> </a:t>
            </a:r>
            <a:r>
              <a:rPr lang="fr-FR" sz="2000" u="sng">
                <a:solidFill>
                  <a:schemeClr val="tx2"/>
                </a:solidFill>
              </a:rPr>
              <a:t>ATTENTION</a:t>
            </a:r>
            <a:r>
              <a:rPr lang="fr-FR" sz="2000">
                <a:solidFill>
                  <a:schemeClr val="tx2"/>
                </a:solidFill>
              </a:rPr>
              <a:t> :</a:t>
            </a:r>
          </a:p>
          <a:p>
            <a:pPr defTabSz="1001713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Dans un bâtiment</a:t>
            </a:r>
          </a:p>
          <a:p>
            <a:pPr defTabSz="1001713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neuf, toujours  </a:t>
            </a:r>
          </a:p>
          <a:p>
            <a:pPr defTabSz="1001713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déconnecter la  </a:t>
            </a:r>
          </a:p>
          <a:p>
            <a:pPr defTabSz="1001713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barrette de terre </a:t>
            </a:r>
          </a:p>
          <a:p>
            <a:pPr defTabSz="1001713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avant la mesure</a:t>
            </a:r>
            <a:endParaRPr lang="fr-FR"/>
          </a:p>
        </p:txBody>
      </p:sp>
      <p:sp>
        <p:nvSpPr>
          <p:cNvPr id="24591" name="Rectangle 103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4512" name="Object 2048"/>
          <p:cNvGraphicFramePr>
            <a:graphicFrameLocks noChangeAspect="1"/>
          </p:cNvGraphicFramePr>
          <p:nvPr/>
        </p:nvGraphicFramePr>
        <p:xfrm>
          <a:off x="3124200" y="1295400"/>
          <a:ext cx="6602413" cy="3781425"/>
        </p:xfrm>
        <a:graphic>
          <a:graphicData uri="http://schemas.openxmlformats.org/presentationml/2006/ole">
            <p:oleObj spid="_x0000_s64512" name="Image Bitmap" r:id="rId3" imgW="6601746" imgH="3780952" progId="Paint.Picture">
              <p:embed/>
            </p:oleObj>
          </a:graphicData>
        </a:graphic>
      </p:graphicFrame>
      <p:graphicFrame>
        <p:nvGraphicFramePr>
          <p:cNvPr id="64513" name="Object 2049"/>
          <p:cNvGraphicFramePr>
            <a:graphicFrameLocks noChangeAspect="1"/>
          </p:cNvGraphicFramePr>
          <p:nvPr/>
        </p:nvGraphicFramePr>
        <p:xfrm>
          <a:off x="620713" y="1676400"/>
          <a:ext cx="2503487" cy="1581150"/>
        </p:xfrm>
        <a:graphic>
          <a:graphicData uri="http://schemas.openxmlformats.org/presentationml/2006/ole">
            <p:oleObj spid="_x0000_s64513" name="Image Bitmap" r:id="rId4" imgW="2505425" imgH="158095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381000" y="152400"/>
            <a:ext cx="90678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AutoShape 1027"/>
          <p:cNvSpPr>
            <a:spLocks noChangeArrowheads="1"/>
          </p:cNvSpPr>
          <p:nvPr/>
        </p:nvSpPr>
        <p:spPr bwMode="auto">
          <a:xfrm>
            <a:off x="3124200" y="806450"/>
            <a:ext cx="3276600" cy="336550"/>
          </a:xfrm>
          <a:prstGeom prst="homePlate">
            <a:avLst>
              <a:gd name="adj" fmla="val 243396"/>
            </a:avLst>
          </a:prstGeom>
          <a:solidFill>
            <a:schemeClr val="bg1"/>
          </a:solidFill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buFontTx/>
              <a:buNone/>
            </a:pPr>
            <a:r>
              <a:rPr lang="fr-FR" sz="1600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SOMMAIRE</a:t>
            </a:r>
            <a:endParaRPr lang="fr-FR" sz="1600" b="0" u="sng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5300" name="Rectangle 1028"/>
          <p:cNvSpPr>
            <a:spLocks noChangeArrowheads="1"/>
          </p:cNvSpPr>
          <p:nvPr/>
        </p:nvSpPr>
        <p:spPr bwMode="auto">
          <a:xfrm>
            <a:off x="457200" y="1166813"/>
            <a:ext cx="7467600" cy="520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L’ÉLECTRICITÉ : </a:t>
            </a:r>
            <a:r>
              <a:rPr lang="fr-FR" sz="1200" i="1"/>
              <a:t>Une énergie à bien maîtriser !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NORMES APPLICABLES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SCHÉMAS DE LIAISONS A LA TERRE -SLT- (ou RÉGIMES DE NEUTRE)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1200" i="1"/>
              <a:t>Schémas TT  -  TN  -  IT  -  TN-C et TN-S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QUELLES MESURES ET POURQUOI ?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1200" i="1"/>
              <a:t>Terre - Isolement - Continuité - Différentiels</a:t>
            </a:r>
            <a:endParaRPr lang="fr-FR" sz="12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TERRE ET DE RÉSISTIVITÉ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fr-FR" sz="1200" i="1"/>
              <a:t>LA RÉSISTIVITÉ DES SOLS</a:t>
            </a:r>
          </a:p>
          <a:p>
            <a:pPr>
              <a:buFontTx/>
              <a:buNone/>
            </a:pPr>
            <a:r>
              <a:rPr lang="fr-FR" sz="1200" i="1"/>
              <a:t>	Pourquoi, comment mesurer la résistivité ?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fr-FR" sz="1200" i="1"/>
              <a:t>LA MESURE DE TERRE</a:t>
            </a:r>
          </a:p>
          <a:p>
            <a:pPr>
              <a:buFontTx/>
              <a:buNone/>
            </a:pPr>
            <a:r>
              <a:rPr lang="fr-FR" sz="1200" i="1"/>
              <a:t>	Quelle méthode utiliser suivant les cas ?</a:t>
            </a:r>
          </a:p>
          <a:p>
            <a:pPr>
              <a:buFontTx/>
              <a:buNone/>
            </a:pPr>
            <a:r>
              <a:rPr lang="fr-FR" sz="1200" i="1"/>
              <a:t>	Quelle valeur de Terre faut-il trouver ?</a:t>
            </a:r>
          </a:p>
          <a:p>
            <a:pPr>
              <a:buFontTx/>
              <a:buNone/>
            </a:pPr>
            <a:r>
              <a:rPr lang="fr-FR" sz="1200" i="1"/>
              <a:t>	Méthode des 62 %, en triangle, variante des 62 %</a:t>
            </a:r>
          </a:p>
          <a:p>
            <a:pPr>
              <a:buFontTx/>
              <a:buNone/>
            </a:pPr>
            <a:r>
              <a:rPr lang="fr-FR" sz="1200" i="1"/>
              <a:t>	Mesure de boucle Phase-PE, de couplage</a:t>
            </a:r>
          </a:p>
          <a:p>
            <a:pPr>
              <a:buFontTx/>
              <a:buNone/>
            </a:pPr>
            <a:r>
              <a:rPr lang="fr-FR" sz="1200" i="1"/>
              <a:t>	La Pince de Terre (Principe et Applications)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D'ISOLEMENT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1200" i="1"/>
              <a:t>Pourquoi mesurer l'isolement ?</a:t>
            </a:r>
          </a:p>
          <a:p>
            <a:pPr>
              <a:buFontTx/>
              <a:buNone/>
            </a:pPr>
            <a:r>
              <a:rPr lang="fr-FR" sz="1200" i="1"/>
              <a:t>	Isolement entre conducteurs, de l'ensemble de l'installation par rapport à la Terre</a:t>
            </a:r>
          </a:p>
          <a:p>
            <a:pPr>
              <a:buFontTx/>
              <a:buNone/>
            </a:pPr>
            <a:r>
              <a:rPr lang="fr-FR" sz="1200" i="1"/>
              <a:t>	Aspect normatif : valeurs d'isolement minimum</a:t>
            </a:r>
          </a:p>
          <a:p>
            <a:pPr>
              <a:buFontTx/>
              <a:buNone/>
            </a:pPr>
            <a:r>
              <a:rPr lang="fr-FR" sz="1200" i="1"/>
              <a:t>	Intérêt d'un circuit de garde</a:t>
            </a:r>
          </a:p>
          <a:p>
            <a:pPr>
              <a:buFontTx/>
              <a:buNone/>
            </a:pPr>
            <a:r>
              <a:rPr lang="fr-FR" sz="1200" i="1"/>
              <a:t>	Influence de l'environnement</a:t>
            </a:r>
          </a:p>
          <a:p>
            <a:pPr>
              <a:buFontTx/>
              <a:buNone/>
            </a:pPr>
            <a:r>
              <a:rPr lang="fr-FR" sz="1200" i="1"/>
              <a:t>	Ratios de qualité de l'isolement</a:t>
            </a:r>
          </a:p>
          <a:p>
            <a:pPr>
              <a:buFontTx/>
              <a:buNone/>
            </a:pPr>
            <a:r>
              <a:rPr lang="fr-FR" sz="1200" i="1"/>
              <a:t>	La mesure d'isolement sous tension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CONTINUITÉ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CONTRÔLE DES DISPOSITIFS DE PROTECTION</a:t>
            </a:r>
            <a:r>
              <a:rPr lang="fr-FR" sz="1200" i="1"/>
              <a:t> (DDR, fusibles, disjoncteurs)</a:t>
            </a:r>
          </a:p>
          <a:p>
            <a:pPr>
              <a:buFontTx/>
              <a:buNone/>
            </a:pPr>
            <a:r>
              <a:rPr lang="fr-FR" sz="1200" i="1"/>
              <a:t>	Le test de disjoncteurs différentiels (DDR)</a:t>
            </a:r>
          </a:p>
          <a:p>
            <a:pPr>
              <a:buFontTx/>
              <a:buNone/>
            </a:pPr>
            <a:r>
              <a:rPr lang="fr-FR" sz="1200" i="1"/>
              <a:t>	La mesure du courant de court-circuit</a:t>
            </a:r>
          </a:p>
          <a:p>
            <a:pPr>
              <a:buFontTx/>
              <a:buNone/>
            </a:pPr>
            <a:r>
              <a:rPr lang="fr-FR" sz="1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19100" y="1439863"/>
            <a:ext cx="5067300" cy="4886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Le piquet tension</a:t>
            </a:r>
            <a:r>
              <a:rPr lang="fr-FR" sz="2600" b="0">
                <a:solidFill>
                  <a:schemeClr val="tx2"/>
                </a:solidFill>
              </a:rPr>
              <a:t> "</a:t>
            </a:r>
            <a:r>
              <a:rPr lang="fr-FR" sz="2600">
                <a:solidFill>
                  <a:schemeClr val="tx2"/>
                </a:solidFill>
              </a:rPr>
              <a:t>S</a:t>
            </a:r>
            <a:r>
              <a:rPr lang="fr-FR" sz="2600" b="0">
                <a:solidFill>
                  <a:schemeClr val="tx2"/>
                </a:solidFill>
              </a:rPr>
              <a:t>" </a:t>
            </a:r>
            <a:r>
              <a:rPr lang="fr-FR"/>
              <a:t>doit être dans une zone neutre de référence (0 V) hors des </a:t>
            </a:r>
            <a:r>
              <a:rPr lang="fr-FR" u="sng"/>
              <a:t>zones</a:t>
            </a:r>
            <a:r>
              <a:rPr lang="fr-FR"/>
              <a:t> </a:t>
            </a:r>
            <a:r>
              <a:rPr lang="fr-FR" u="sng"/>
              <a:t>d'influence</a:t>
            </a:r>
            <a:r>
              <a:rPr lang="fr-FR"/>
              <a:t> des piquets</a:t>
            </a:r>
            <a:r>
              <a:rPr lang="fr-FR" sz="2600" b="0">
                <a:solidFill>
                  <a:schemeClr val="tx2"/>
                </a:solidFill>
              </a:rPr>
              <a:t> "</a:t>
            </a:r>
            <a:r>
              <a:rPr lang="fr-FR" sz="2600">
                <a:solidFill>
                  <a:schemeClr val="tx2"/>
                </a:solidFill>
              </a:rPr>
              <a:t>E</a:t>
            </a:r>
            <a:r>
              <a:rPr lang="fr-FR" sz="2600" b="0">
                <a:solidFill>
                  <a:schemeClr val="tx2"/>
                </a:solidFill>
              </a:rPr>
              <a:t>" </a:t>
            </a:r>
            <a:r>
              <a:rPr lang="fr-FR"/>
              <a:t>et </a:t>
            </a:r>
            <a:r>
              <a:rPr lang="fr-FR" sz="2600" b="0">
                <a:solidFill>
                  <a:schemeClr val="tx2"/>
                </a:solidFill>
              </a:rPr>
              <a:t>"</a:t>
            </a:r>
            <a:r>
              <a:rPr lang="fr-FR" sz="2600">
                <a:solidFill>
                  <a:schemeClr val="tx2"/>
                </a:solidFill>
              </a:rPr>
              <a:t>H</a:t>
            </a:r>
            <a:r>
              <a:rPr lang="fr-FR" sz="2600" b="0">
                <a:solidFill>
                  <a:schemeClr val="tx2"/>
                </a:solidFill>
              </a:rPr>
              <a:t>"</a:t>
            </a:r>
          </a:p>
          <a:p>
            <a:pPr defTabSz="1001713">
              <a:buFontTx/>
              <a:buNone/>
            </a:pPr>
            <a:endParaRPr lang="fr-FR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001713"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Distance EH &gt; 25 m</a:t>
            </a:r>
          </a:p>
          <a:p>
            <a:pPr algn="ctr" defTabSz="1001713"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(EDF préconise 100 mètres)</a:t>
            </a:r>
            <a:endParaRPr lang="fr-FR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endParaRPr lang="fr-FR" sz="26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Vérification : il faut déplacer le piquet </a:t>
            </a:r>
            <a:r>
              <a:rPr lang="fr-FR" b="0"/>
              <a:t>"</a:t>
            </a:r>
            <a:r>
              <a:rPr lang="fr-FR"/>
              <a:t>S</a:t>
            </a:r>
            <a:r>
              <a:rPr lang="fr-FR" b="0"/>
              <a:t>"</a:t>
            </a:r>
            <a:r>
              <a:rPr lang="fr-FR"/>
              <a:t> de +/- 10% en avant ou en arrière</a:t>
            </a:r>
            <a:r>
              <a:rPr lang="fr-FR" sz="2600" b="0"/>
              <a:t>         </a:t>
            </a:r>
          </a:p>
          <a:p>
            <a:pPr defTabSz="1001713">
              <a:buFontTx/>
              <a:buNone/>
            </a:pPr>
            <a:endParaRPr lang="fr-FR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001713">
              <a:buFontTx/>
              <a:buNone/>
            </a:pPr>
            <a:r>
              <a:rPr lang="fr-FR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ne doit pas changer !</a:t>
            </a:r>
            <a:endParaRPr lang="fr-FR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95300" y="3556000"/>
            <a:ext cx="825500" cy="2540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5105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des 62% (suite)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5536" name="Object 2048"/>
          <p:cNvGraphicFramePr>
            <a:graphicFrameLocks noChangeAspect="1"/>
          </p:cNvGraphicFramePr>
          <p:nvPr/>
        </p:nvGraphicFramePr>
        <p:xfrm>
          <a:off x="5562600" y="1295400"/>
          <a:ext cx="4191000" cy="4610100"/>
        </p:xfrm>
        <a:graphic>
          <a:graphicData uri="http://schemas.openxmlformats.org/presentationml/2006/ole">
            <p:oleObj spid="_x0000_s65536" name="Image Bitmap" r:id="rId3" imgW="4191585" imgH="461074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30200" y="1693863"/>
            <a:ext cx="3937000" cy="4276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Cette méthode</a:t>
            </a:r>
          </a:p>
          <a:p>
            <a:pPr algn="ctr" defTabSz="1001713"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donne des résultats moins fiables que</a:t>
            </a:r>
          </a:p>
          <a:p>
            <a:pPr algn="ctr" defTabSz="1001713"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la méthode des 62%</a:t>
            </a:r>
            <a:endParaRPr lang="fr-FR" sz="2600" b="0">
              <a:solidFill>
                <a:schemeClr val="tx2"/>
              </a:solidFill>
            </a:endParaRPr>
          </a:p>
          <a:p>
            <a:pPr algn="ctr" defTabSz="1001713">
              <a:buFontTx/>
              <a:buNone/>
            </a:pP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En effet, les distances  </a:t>
            </a:r>
          </a:p>
          <a:p>
            <a:pPr defTabSz="1001713">
              <a:buFontTx/>
              <a:buNone/>
            </a:pPr>
            <a:r>
              <a:rPr lang="fr-FR"/>
              <a:t>   entre piquets étant</a:t>
            </a:r>
          </a:p>
          <a:p>
            <a:pPr defTabSz="1001713">
              <a:buFontTx/>
              <a:buNone/>
            </a:pPr>
            <a:r>
              <a:rPr lang="fr-FR"/>
              <a:t>   plus faibles, les risques </a:t>
            </a:r>
          </a:p>
          <a:p>
            <a:pPr defTabSz="1001713">
              <a:buFontTx/>
              <a:buNone/>
            </a:pPr>
            <a:r>
              <a:rPr lang="fr-FR"/>
              <a:t>   de chevauchement des  </a:t>
            </a:r>
          </a:p>
          <a:p>
            <a:pPr defTabSz="1001713">
              <a:buFontTx/>
              <a:buNone/>
            </a:pPr>
            <a:r>
              <a:rPr lang="fr-FR"/>
              <a:t>   zones d’influence sont  </a:t>
            </a:r>
          </a:p>
          <a:p>
            <a:pPr defTabSz="1001713">
              <a:buFontTx/>
              <a:buNone/>
            </a:pPr>
            <a:r>
              <a:rPr lang="fr-FR"/>
              <a:t>   plus forts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4038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en triangle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6560" name="Object 2048"/>
          <p:cNvGraphicFramePr>
            <a:graphicFrameLocks noChangeAspect="1"/>
          </p:cNvGraphicFramePr>
          <p:nvPr/>
        </p:nvGraphicFramePr>
        <p:xfrm>
          <a:off x="4376738" y="1414463"/>
          <a:ext cx="5219700" cy="4629150"/>
        </p:xfrm>
        <a:graphic>
          <a:graphicData uri="http://schemas.openxmlformats.org/presentationml/2006/ole">
            <p:oleObj spid="_x0000_s66560" name="Image Bitmap" r:id="rId3" imgW="5219048" imgH="462979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31800" y="1600200"/>
            <a:ext cx="3397250" cy="3387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Cette méthode est   </a:t>
            </a:r>
          </a:p>
          <a:p>
            <a:pPr defTabSz="1001713">
              <a:buFontTx/>
              <a:buNone/>
            </a:pPr>
            <a:r>
              <a:rPr lang="fr-FR"/>
              <a:t>   identique et aussi  </a:t>
            </a:r>
          </a:p>
          <a:p>
            <a:pPr defTabSz="1001713">
              <a:buFontTx/>
              <a:buNone/>
            </a:pPr>
            <a:r>
              <a:rPr lang="fr-FR"/>
              <a:t>   précise que la  </a:t>
            </a:r>
          </a:p>
          <a:p>
            <a:pPr defTabSz="1001713">
              <a:buFontTx/>
              <a:buNone/>
            </a:pPr>
            <a:r>
              <a:rPr lang="fr-FR"/>
              <a:t>   méthode 62% 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La mesure est </a:t>
            </a:r>
          </a:p>
          <a:p>
            <a:pPr defTabSz="1001713">
              <a:buFontTx/>
              <a:buNone/>
            </a:pPr>
            <a:r>
              <a:rPr lang="fr-FR"/>
              <a:t>   alimentée à partir  </a:t>
            </a:r>
          </a:p>
          <a:p>
            <a:pPr defTabSz="1001713">
              <a:buFontTx/>
              <a:buNone/>
            </a:pPr>
            <a:r>
              <a:rPr lang="fr-FR"/>
              <a:t>   du secteur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/>
              <a:t> un seul piquet </a:t>
            </a:r>
            <a:r>
              <a:rPr lang="fr-FR" b="0"/>
              <a:t>"</a:t>
            </a:r>
            <a:r>
              <a:rPr lang="fr-FR"/>
              <a:t>S</a:t>
            </a:r>
            <a:r>
              <a:rPr lang="fr-FR" b="0"/>
              <a:t>"</a:t>
            </a:r>
            <a:endParaRPr lang="fr-FR"/>
          </a:p>
          <a:p>
            <a:pPr defTabSz="1001713">
              <a:buFontTx/>
              <a:buNone/>
            </a:pPr>
            <a:r>
              <a:rPr lang="fr-FR"/>
              <a:t>   est à planter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94150" y="5562600"/>
            <a:ext cx="5530850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600" i="1">
                <a:effectLst>
                  <a:outerShdw blurRad="38100" dist="38100" dir="2700000" algn="tl">
                    <a:srgbClr val="C0C0C0"/>
                  </a:outerShdw>
                </a:effectLst>
              </a:rPr>
              <a:t>Cette méthode donne la valeur exacte de la Terre du client (RE)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81000" y="838200"/>
            <a:ext cx="5105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variante des 62 %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7584" name="Object 0"/>
          <p:cNvGraphicFramePr>
            <a:graphicFrameLocks noChangeAspect="1"/>
          </p:cNvGraphicFramePr>
          <p:nvPr/>
        </p:nvGraphicFramePr>
        <p:xfrm>
          <a:off x="3886200" y="1819275"/>
          <a:ext cx="5802313" cy="3667125"/>
        </p:xfrm>
        <a:graphic>
          <a:graphicData uri="http://schemas.openxmlformats.org/presentationml/2006/ole">
            <p:oleObj spid="_x0000_s67584" name="Image Bitmap" r:id="rId3" imgW="5800000" imgH="3666667" progId="Paint.Picture">
              <p:embed/>
            </p:oleObj>
          </a:graphicData>
        </a:graphic>
      </p:graphicFrame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91050" y="1392238"/>
            <a:ext cx="762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EDF</a:t>
            </a:r>
            <a:endParaRPr lang="fr-FR" sz="3100" b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526213" y="1371600"/>
            <a:ext cx="2641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TT</a:t>
            </a:r>
            <a:endParaRPr lang="fr-FR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742950" y="5334000"/>
            <a:ext cx="260985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Mesures rapides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6550" y="1354138"/>
            <a:ext cx="3549650" cy="4183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 i="1">
                <a:solidFill>
                  <a:schemeClr val="tx2"/>
                </a:solidFill>
              </a:rPr>
              <a:t> Dans ce schéma, les terres sont fonctionnelles et non de sécurité puisque les courants de défauts se rebouclent principalement dans le neutre</a:t>
            </a:r>
            <a:endParaRPr lang="fr-FR" sz="2600" b="0" i="1">
              <a:solidFill>
                <a:schemeClr val="tx2"/>
              </a:solidFill>
            </a:endParaRPr>
          </a:p>
          <a:p>
            <a:pPr algn="ctr" defTabSz="1001713">
              <a:buFontTx/>
              <a:buNone/>
            </a:pPr>
            <a:endParaRPr lang="fr-FR" sz="1400" b="0"/>
          </a:p>
          <a:p>
            <a:pPr algn="just"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 i="1">
                <a:solidFill>
                  <a:schemeClr val="tx2"/>
                </a:solidFill>
              </a:rPr>
              <a:t> </a:t>
            </a:r>
            <a:r>
              <a:rPr lang="fr-FR" sz="2000"/>
              <a:t>On peut tout de même  </a:t>
            </a:r>
          </a:p>
          <a:p>
            <a:pPr algn="just" defTabSz="1001713">
              <a:buFontTx/>
              <a:buNone/>
            </a:pPr>
            <a:r>
              <a:rPr lang="fr-FR" sz="2000"/>
              <a:t>   mesurer sélectivement  </a:t>
            </a:r>
          </a:p>
          <a:p>
            <a:pPr algn="just" defTabSz="1001713">
              <a:buFontTx/>
              <a:buNone/>
            </a:pPr>
            <a:r>
              <a:rPr lang="fr-FR" sz="2000"/>
              <a:t>   chaque mise à la terre du </a:t>
            </a:r>
          </a:p>
          <a:p>
            <a:pPr algn="just" defTabSz="1001713">
              <a:buFontTx/>
              <a:buNone/>
            </a:pPr>
            <a:r>
              <a:rPr lang="fr-FR" sz="2000"/>
              <a:t>   PEN grâce à une pince de </a:t>
            </a:r>
          </a:p>
          <a:p>
            <a:pPr algn="just" defTabSz="1001713">
              <a:buFontTx/>
              <a:buNone/>
            </a:pPr>
            <a:r>
              <a:rPr lang="fr-FR" sz="2000"/>
              <a:t>   courant associée au </a:t>
            </a:r>
          </a:p>
          <a:p>
            <a:pPr algn="just" defTabSz="1001713">
              <a:buFontTx/>
              <a:buNone/>
            </a:pPr>
            <a:r>
              <a:rPr lang="fr-FR" sz="2000"/>
              <a:t>   contrôleur multifonction</a:t>
            </a:r>
            <a:endParaRPr lang="fr-FR" sz="2600" b="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85800" y="5753100"/>
            <a:ext cx="8839200" cy="79057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terre globale n’a pas vraiment de sens ici. La tension de défaut et l’impédance de la boucle Phase-PE sont plus intéressantes</a:t>
            </a:r>
            <a:endParaRPr lang="fr-FR" sz="2200" b="0">
              <a:solidFill>
                <a:schemeClr val="tx2"/>
              </a:solidFill>
            </a:endParaRPr>
          </a:p>
        </p:txBody>
      </p:sp>
      <p:graphicFrame>
        <p:nvGraphicFramePr>
          <p:cNvPr id="68608" name="Object 1024"/>
          <p:cNvGraphicFramePr>
            <a:graphicFrameLocks noChangeAspect="1"/>
          </p:cNvGraphicFramePr>
          <p:nvPr/>
        </p:nvGraphicFramePr>
        <p:xfrm>
          <a:off x="3817938" y="1752600"/>
          <a:ext cx="6011862" cy="3962400"/>
        </p:xfrm>
        <a:graphic>
          <a:graphicData uri="http://schemas.openxmlformats.org/presentationml/2006/ole">
            <p:oleObj spid="_x0000_s68608" name="Image Bitmap" r:id="rId3" imgW="6009524" imgH="3962953" progId="Paint.Picture">
              <p:embed/>
            </p:oleObj>
          </a:graphicData>
        </a:graphic>
      </p:graphicFrame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400800" y="1295400"/>
            <a:ext cx="2641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TT</a:t>
            </a:r>
            <a:endParaRPr lang="fr-FR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81000" y="838200"/>
            <a:ext cx="5943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variante des 62 % (suite)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7650" y="1828800"/>
            <a:ext cx="2724150" cy="336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 i="1">
                <a:solidFill>
                  <a:schemeClr val="tx2"/>
                </a:solidFill>
              </a:rPr>
              <a:t> </a:t>
            </a:r>
            <a:r>
              <a:rPr lang="fr-FR" sz="2000"/>
              <a:t>Avant la mesure, </a:t>
            </a:r>
          </a:p>
          <a:p>
            <a:pPr defTabSz="1001713">
              <a:buFontTx/>
              <a:buNone/>
            </a:pPr>
            <a:r>
              <a:rPr lang="fr-FR" sz="2000"/>
              <a:t>   vérifier que  </a:t>
            </a:r>
          </a:p>
          <a:p>
            <a:pPr defTabSz="1001713">
              <a:buFontTx/>
              <a:buNone/>
            </a:pPr>
            <a:r>
              <a:rPr lang="fr-FR" sz="2000"/>
              <a:t>   l’installation n'est </a:t>
            </a:r>
          </a:p>
          <a:p>
            <a:pPr defTabSz="1001713">
              <a:buFontTx/>
              <a:buNone/>
            </a:pPr>
            <a:r>
              <a:rPr lang="fr-FR" sz="2000"/>
              <a:t>   pas en état de </a:t>
            </a:r>
          </a:p>
          <a:p>
            <a:pPr defTabSz="1001713">
              <a:buFontTx/>
              <a:buNone/>
            </a:pPr>
            <a:r>
              <a:rPr lang="fr-FR" sz="2000"/>
              <a:t>   premier défaut non  </a:t>
            </a:r>
          </a:p>
          <a:p>
            <a:pPr defTabSz="1001713">
              <a:buFontTx/>
              <a:buNone/>
            </a:pPr>
            <a:r>
              <a:rPr lang="fr-FR" sz="2000"/>
              <a:t>   corrigé</a:t>
            </a:r>
            <a:endParaRPr lang="fr-FR" sz="2600" b="0"/>
          </a:p>
          <a:p>
            <a:pPr algn="ctr" defTabSz="1001713">
              <a:buFontTx/>
              <a:buNone/>
            </a:pPr>
            <a:endParaRPr lang="fr-FR" sz="2600" b="0"/>
          </a:p>
          <a:p>
            <a:pPr algn="ctr"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Le transformateur ne doit pas être</a:t>
            </a:r>
          </a:p>
          <a:p>
            <a:pPr algn="ctr"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isolé de la terre</a:t>
            </a:r>
            <a:endParaRPr lang="fr-FR" sz="22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19200" y="5888038"/>
            <a:ext cx="8197850" cy="455612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donne la valeur exacte de la terre des masses (R</a:t>
            </a:r>
            <a:r>
              <a:rPr lang="fr-FR" sz="22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2600" b="0">
              <a:solidFill>
                <a:schemeClr val="accent1"/>
              </a:solidFill>
            </a:endParaRPr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/>
        </p:nvGraphicFramePr>
        <p:xfrm>
          <a:off x="2971800" y="1905000"/>
          <a:ext cx="6869113" cy="3781425"/>
        </p:xfrm>
        <a:graphic>
          <a:graphicData uri="http://schemas.openxmlformats.org/presentationml/2006/ole">
            <p:oleObj spid="_x0000_s69632" name="Image Bitmap" r:id="rId3" imgW="6866667" imgH="3780952" progId="Paint.Picture">
              <p:embed/>
            </p:oleObj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" y="838200"/>
            <a:ext cx="5943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Méthode variante des 62 % (suite)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00800" y="1447800"/>
            <a:ext cx="2641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IT</a:t>
            </a:r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412750" y="1371600"/>
            <a:ext cx="3549650" cy="5040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 i="1">
                <a:solidFill>
                  <a:schemeClr val="tx2"/>
                </a:solidFill>
              </a:rPr>
              <a:t> </a:t>
            </a:r>
            <a:r>
              <a:rPr lang="fr-FR" sz="2000" u="sng"/>
              <a:t>But </a:t>
            </a:r>
            <a:r>
              <a:rPr lang="fr-FR" sz="2000"/>
              <a:t>:</a:t>
            </a:r>
          </a:p>
          <a:p>
            <a:pPr defTabSz="1001713">
              <a:buFontTx/>
              <a:buNone/>
            </a:pPr>
            <a:endParaRPr lang="fr-FR" sz="1000"/>
          </a:p>
          <a:p>
            <a:pPr defTabSz="1001713">
              <a:buFontTx/>
              <a:buNone/>
            </a:pPr>
            <a:r>
              <a:rPr lang="fr-FR" sz="2000"/>
              <a:t>   Mesurer la terre  </a:t>
            </a:r>
          </a:p>
          <a:p>
            <a:pPr defTabSz="1001713">
              <a:buFontTx/>
              <a:buNone/>
            </a:pPr>
            <a:r>
              <a:rPr lang="fr-FR" sz="2000"/>
              <a:t>   rapidement en milieu </a:t>
            </a:r>
          </a:p>
          <a:p>
            <a:pPr defTabSz="1001713">
              <a:buFontTx/>
              <a:buNone/>
            </a:pPr>
            <a:r>
              <a:rPr lang="fr-FR" sz="2000"/>
              <a:t>   urbain sans planter</a:t>
            </a:r>
          </a:p>
          <a:p>
            <a:pPr defTabSz="1001713">
              <a:buFontTx/>
              <a:buNone/>
            </a:pPr>
            <a:r>
              <a:rPr lang="fr-FR" sz="2000"/>
              <a:t>   de piquets</a:t>
            </a:r>
            <a:endParaRPr lang="fr-FR" sz="2600" b="0"/>
          </a:p>
          <a:p>
            <a:pPr algn="ctr" defTabSz="1001713">
              <a:buFontTx/>
              <a:buNone/>
            </a:pPr>
            <a:endParaRPr lang="fr-FR" sz="18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 b="0" i="1">
                <a:solidFill>
                  <a:schemeClr val="tx2"/>
                </a:solidFill>
              </a:rPr>
              <a:t> </a:t>
            </a:r>
            <a:r>
              <a:rPr lang="fr-FR" sz="2000" u="sng"/>
              <a:t>La mesure inclut</a:t>
            </a:r>
            <a:r>
              <a:rPr lang="fr-FR" sz="2000"/>
              <a:t> :</a:t>
            </a:r>
          </a:p>
          <a:p>
            <a:pPr defTabSz="1001713">
              <a:buFontTx/>
              <a:buNone/>
            </a:pPr>
            <a:endParaRPr lang="fr-FR" sz="1000"/>
          </a:p>
          <a:p>
            <a:pPr defTabSz="1001713">
              <a:buFontTx/>
              <a:buNone/>
            </a:pPr>
            <a:r>
              <a:rPr lang="fr-FR" sz="2000"/>
              <a:t>   - Terre à mesurer</a:t>
            </a:r>
          </a:p>
          <a:p>
            <a:pPr defTabSz="1001713">
              <a:buFontTx/>
              <a:buNone/>
            </a:pPr>
            <a:r>
              <a:rPr lang="fr-FR" sz="2000"/>
              <a:t>   - Terre du transfo</a:t>
            </a:r>
          </a:p>
          <a:p>
            <a:pPr defTabSz="1001713">
              <a:buFontTx/>
              <a:buNone/>
            </a:pPr>
            <a:r>
              <a:rPr lang="fr-FR" sz="2000"/>
              <a:t>   - R interne transfo</a:t>
            </a:r>
          </a:p>
          <a:p>
            <a:pPr defTabSz="1001713">
              <a:buFontTx/>
              <a:buNone/>
            </a:pPr>
            <a:r>
              <a:rPr lang="fr-FR" sz="2000"/>
              <a:t>   - R câbles</a:t>
            </a:r>
          </a:p>
          <a:p>
            <a:pPr defTabSz="1001713">
              <a:buFontTx/>
              <a:buNone/>
            </a:pPr>
            <a:endParaRPr lang="fr-FR" sz="2000"/>
          </a:p>
          <a:p>
            <a:pPr algn="ctr" defTabSz="1001713">
              <a:buFontTx/>
              <a:buNone/>
            </a:pPr>
            <a:r>
              <a:rPr lang="fr-FR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Soit environ la</a:t>
            </a:r>
          </a:p>
          <a:p>
            <a:pPr algn="ctr" defTabSz="1001713">
              <a:buFontTx/>
              <a:buNone/>
            </a:pPr>
            <a:r>
              <a:rPr lang="fr-FR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Terre à mesurer</a:t>
            </a:r>
            <a:endParaRPr lang="fr-FR" sz="2600" b="0"/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4343400" y="5772150"/>
            <a:ext cx="4876800" cy="79057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est une mesure par excès </a:t>
            </a:r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(valeur réelle toujours inférieure)</a:t>
            </a:r>
            <a:endParaRPr lang="fr-FR" sz="2600" b="0">
              <a:solidFill>
                <a:schemeClr val="accent1"/>
              </a:solidFill>
            </a:endParaRPr>
          </a:p>
        </p:txBody>
      </p:sp>
      <p:sp>
        <p:nvSpPr>
          <p:cNvPr id="32782" name="Text Box 1038"/>
          <p:cNvSpPr txBox="1">
            <a:spLocks noChangeArrowheads="1"/>
          </p:cNvSpPr>
          <p:nvPr/>
        </p:nvSpPr>
        <p:spPr bwMode="auto">
          <a:xfrm>
            <a:off x="381000" y="838200"/>
            <a:ext cx="5943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Mesure de boucle Phase-PE</a:t>
            </a:r>
          </a:p>
        </p:txBody>
      </p:sp>
      <p:sp>
        <p:nvSpPr>
          <p:cNvPr id="32783" name="Rectangle 103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84" name="Text Box 1040"/>
          <p:cNvSpPr txBox="1">
            <a:spLocks noChangeArrowheads="1"/>
          </p:cNvSpPr>
          <p:nvPr/>
        </p:nvSpPr>
        <p:spPr bwMode="auto">
          <a:xfrm>
            <a:off x="6400800" y="1620838"/>
            <a:ext cx="2641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TT</a:t>
            </a:r>
            <a:endParaRPr lang="fr-FR"/>
          </a:p>
        </p:txBody>
      </p:sp>
      <p:graphicFrame>
        <p:nvGraphicFramePr>
          <p:cNvPr id="70656" name="Object 1024"/>
          <p:cNvGraphicFramePr>
            <a:graphicFrameLocks noChangeAspect="1"/>
          </p:cNvGraphicFramePr>
          <p:nvPr/>
        </p:nvGraphicFramePr>
        <p:xfrm>
          <a:off x="3970338" y="2057400"/>
          <a:ext cx="5707062" cy="3667125"/>
        </p:xfrm>
        <a:graphic>
          <a:graphicData uri="http://schemas.openxmlformats.org/presentationml/2006/ole">
            <p:oleObj spid="_x0000_s70656" name="Image Bitmap" r:id="rId3" imgW="5706272" imgH="36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7650" y="1296988"/>
            <a:ext cx="3549650" cy="50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endParaRPr lang="fr-FR" sz="2600" b="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30250" y="1481138"/>
            <a:ext cx="8413750" cy="48434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Schéma TN :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2000"/>
              <a:t>La mesure de boucle Phase-PE fournit</a:t>
            </a:r>
          </a:p>
          <a:p>
            <a:pPr defTabSz="1001713">
              <a:buFontTx/>
              <a:buNone/>
            </a:pPr>
            <a:r>
              <a:rPr lang="fr-FR" sz="2000"/>
              <a:t>			la résistance de la boucle de défaut.  </a:t>
            </a:r>
          </a:p>
          <a:p>
            <a:pPr defTabSz="1001713">
              <a:buFontTx/>
              <a:buNone/>
            </a:pPr>
            <a:r>
              <a:rPr lang="fr-FR" sz="2000"/>
              <a:t>			Cela permet de calculer le courant de </a:t>
            </a:r>
          </a:p>
          <a:p>
            <a:pPr defTabSz="1001713">
              <a:buFontTx/>
              <a:buNone/>
            </a:pPr>
            <a:r>
              <a:rPr lang="fr-FR" sz="2000"/>
              <a:t>			court-circuit et donc de dimensionner</a:t>
            </a:r>
          </a:p>
          <a:p>
            <a:pPr defTabSz="1001713">
              <a:buFontTx/>
              <a:buNone/>
            </a:pPr>
            <a:r>
              <a:rPr lang="fr-FR" sz="2000"/>
              <a:t>			les fusibles ou disjoncteurs, mais aussi </a:t>
            </a:r>
          </a:p>
          <a:p>
            <a:pPr defTabSz="1001713">
              <a:buFontTx/>
              <a:buNone/>
            </a:pPr>
            <a:r>
              <a:rPr lang="fr-FR" sz="2000"/>
              <a:t>			de vérifier la tension de défaut</a:t>
            </a:r>
          </a:p>
          <a:p>
            <a:pPr defTabSz="1001713">
              <a:buFontTx/>
              <a:buNone/>
            </a:pPr>
            <a:r>
              <a:rPr lang="fr-FR" sz="2600" b="0"/>
              <a:t>                             	</a:t>
            </a:r>
            <a:endParaRPr lang="fr-FR" sz="31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Schéma IT :</a:t>
            </a:r>
            <a:r>
              <a:rPr lang="fr-FR" sz="2600" b="0"/>
              <a:t>        </a:t>
            </a:r>
            <a:r>
              <a:rPr lang="fr-FR" sz="2600" b="0">
                <a:solidFill>
                  <a:schemeClr val="tx2"/>
                </a:solidFill>
              </a:rPr>
              <a:t>	</a:t>
            </a:r>
            <a:r>
              <a:rPr lang="fr-FR" sz="2000"/>
              <a:t>La mesure de boucle Phase-PE inclut </a:t>
            </a:r>
          </a:p>
          <a:p>
            <a:pPr defTabSz="1001713">
              <a:buFontTx/>
              <a:buNone/>
            </a:pPr>
            <a:r>
              <a:rPr lang="fr-FR" sz="2000"/>
              <a:t>			la forte impédance de mise à la terre du</a:t>
            </a:r>
          </a:p>
          <a:p>
            <a:pPr defTabSz="1001713">
              <a:buFontTx/>
              <a:buNone/>
            </a:pPr>
            <a:r>
              <a:rPr lang="fr-FR" sz="2000"/>
              <a:t>			transformateur. La mesure fournit donc </a:t>
            </a:r>
          </a:p>
          <a:p>
            <a:pPr defTabSz="1001713">
              <a:buFontTx/>
              <a:buNone/>
            </a:pPr>
            <a:r>
              <a:rPr lang="fr-FR" sz="2000"/>
              <a:t>			la résistance de la boucle de 1er défaut</a:t>
            </a:r>
          </a:p>
          <a:p>
            <a:pPr defTabSz="1001713">
              <a:buFontTx/>
              <a:buNone/>
            </a:pPr>
            <a:r>
              <a:rPr lang="fr-FR" sz="2000"/>
              <a:t>			et non pas la terre. Si le transfo est isolé,</a:t>
            </a:r>
          </a:p>
          <a:p>
            <a:pPr defTabSz="1001713">
              <a:buFontTx/>
              <a:buNone/>
            </a:pPr>
            <a:r>
              <a:rPr lang="fr-FR" sz="2000"/>
              <a:t>			la mesure est erronée.</a:t>
            </a:r>
          </a:p>
          <a:p>
            <a:pPr defTabSz="1001713">
              <a:buFontTx/>
              <a:buNone/>
            </a:pPr>
            <a:endParaRPr lang="fr-FR" sz="2600" b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838200"/>
            <a:ext cx="68580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Mesure de boucle Phase-PE (suite)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95300" y="2540000"/>
            <a:ext cx="5524500" cy="2301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000">
                <a:solidFill>
                  <a:schemeClr val="accent2"/>
                </a:solidFill>
              </a:rPr>
              <a:t>1)</a:t>
            </a:r>
            <a:r>
              <a:rPr lang="fr-FR" sz="2200" b="0"/>
              <a:t> </a:t>
            </a:r>
            <a:r>
              <a:rPr lang="fr-FR" sz="2000"/>
              <a:t>Mesurer la terre des masses </a:t>
            </a:r>
          </a:p>
          <a:p>
            <a:pPr defTabSz="1001713">
              <a:buFontTx/>
              <a:buNone/>
            </a:pPr>
            <a:r>
              <a:rPr lang="fr-FR" sz="2000"/>
              <a:t>    (méthode 62%)</a:t>
            </a:r>
          </a:p>
          <a:p>
            <a:pPr defTabSz="1001713">
              <a:spcBef>
                <a:spcPct val="50000"/>
              </a:spcBef>
              <a:buFontTx/>
              <a:buNone/>
            </a:pPr>
            <a:endParaRPr lang="fr-FR" sz="900" b="0"/>
          </a:p>
          <a:p>
            <a:pPr defTabSz="1001713">
              <a:buFontTx/>
              <a:buNone/>
            </a:pPr>
            <a:r>
              <a:rPr lang="fr-FR" sz="2000">
                <a:solidFill>
                  <a:schemeClr val="accent2"/>
                </a:solidFill>
              </a:rPr>
              <a:t>2)</a:t>
            </a:r>
            <a:r>
              <a:rPr lang="fr-FR" sz="2000"/>
              <a:t> Mesurer la terre du neutre</a:t>
            </a:r>
          </a:p>
          <a:p>
            <a:pPr defTabSz="1001713">
              <a:buFontTx/>
              <a:buNone/>
            </a:pPr>
            <a:r>
              <a:rPr lang="fr-FR" sz="2000"/>
              <a:t>    (méthode 62%)</a:t>
            </a:r>
            <a:endParaRPr lang="fr-FR" sz="2200" b="0"/>
          </a:p>
          <a:p>
            <a:pPr defTabSz="1001713">
              <a:buFontTx/>
              <a:buNone/>
            </a:pPr>
            <a:endParaRPr lang="fr-FR" sz="900" b="0"/>
          </a:p>
          <a:p>
            <a:pPr defTabSz="1001713">
              <a:buFontTx/>
              <a:buNone/>
            </a:pPr>
            <a:r>
              <a:rPr lang="fr-FR" sz="2000">
                <a:solidFill>
                  <a:schemeClr val="accent2"/>
                </a:solidFill>
              </a:rPr>
              <a:t>3)</a:t>
            </a:r>
            <a:r>
              <a:rPr lang="fr-FR" sz="2000"/>
              <a:t> Mesurer la résistance masses / neutre   </a:t>
            </a:r>
          </a:p>
          <a:p>
            <a:pPr defTabSz="1001713">
              <a:buFontTx/>
              <a:buNone/>
            </a:pPr>
            <a:r>
              <a:rPr lang="fr-FR" sz="2000"/>
              <a:t>    (voir schéma 4 fils ci-contre)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5300" y="1439863"/>
            <a:ext cx="5530850" cy="771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Couplage = influence d’une terre sur une autre (en cas de foudre...)</a:t>
            </a:r>
            <a:endParaRPr lang="fr-FR" sz="2200" b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81000" y="838200"/>
            <a:ext cx="5486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Mesure de couplage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1680" name="Object 0"/>
          <p:cNvGraphicFramePr>
            <a:graphicFrameLocks noChangeAspect="1"/>
          </p:cNvGraphicFramePr>
          <p:nvPr/>
        </p:nvGraphicFramePr>
        <p:xfrm>
          <a:off x="6096000" y="914400"/>
          <a:ext cx="3095625" cy="3848100"/>
        </p:xfrm>
        <a:graphic>
          <a:graphicData uri="http://schemas.openxmlformats.org/presentationml/2006/ole">
            <p:oleObj spid="_x0000_s71680" name="Image Bitmap" r:id="rId3" imgW="3095238" imgH="3847619" progId="Paint.Picture">
              <p:embed/>
            </p:oleObj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893888" y="4953000"/>
          <a:ext cx="6564312" cy="1619250"/>
        </p:xfrm>
        <a:graphic>
          <a:graphicData uri="http://schemas.openxmlformats.org/presentationml/2006/ole">
            <p:oleObj spid="_x0000_s71681" name="Image Bitmap" r:id="rId4" imgW="6563641" imgH="161947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6250" y="1270000"/>
            <a:ext cx="3943350" cy="1238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Principe :</a:t>
            </a:r>
            <a:endParaRPr lang="fr-FR" sz="31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spcBef>
                <a:spcPct val="50000"/>
              </a:spcBef>
              <a:buFontTx/>
              <a:buNone/>
            </a:pPr>
            <a:r>
              <a:rPr lang="fr-FR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= E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générée</a:t>
            </a:r>
            <a:r>
              <a:rPr lang="fr-FR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fr-FR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mesuré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375150" y="1354138"/>
            <a:ext cx="5118100" cy="2205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Réseau de terres en parallèle</a:t>
            </a:r>
            <a:endParaRPr lang="fr-FR" sz="2600" b="0">
              <a:solidFill>
                <a:schemeClr val="tx2"/>
              </a:solidFill>
            </a:endParaRPr>
          </a:p>
          <a:p>
            <a:pPr algn="ctr" defTabSz="1001713">
              <a:spcBef>
                <a:spcPct val="50000"/>
              </a:spcBef>
              <a:buFontTx/>
              <a:buNone/>
            </a:pPr>
            <a:endParaRPr lang="fr-FR" sz="3200" b="0">
              <a:solidFill>
                <a:schemeClr val="tx2"/>
              </a:solidFill>
            </a:endParaRPr>
          </a:p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000"/>
              <a:t>La résistance équivalente aux terres en parallèle avec la terre à mesurer est négligeable</a:t>
            </a:r>
            <a:endParaRPr lang="fr-FR" sz="2600" b="0">
              <a:solidFill>
                <a:schemeClr val="tx2"/>
              </a:solidFill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604000" y="1947863"/>
            <a:ext cx="660400" cy="508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5486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PINCE DE TERRE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2704" name="Object 1024"/>
          <p:cNvGraphicFramePr>
            <a:graphicFrameLocks noChangeAspect="1"/>
          </p:cNvGraphicFramePr>
          <p:nvPr/>
        </p:nvGraphicFramePr>
        <p:xfrm>
          <a:off x="4286250" y="3752850"/>
          <a:ext cx="5391150" cy="2647950"/>
        </p:xfrm>
        <a:graphic>
          <a:graphicData uri="http://schemas.openxmlformats.org/presentationml/2006/ole">
            <p:oleObj spid="_x0000_s72704" name="Image Bitmap" r:id="rId3" imgW="5390476" imgH="2647619" progId="Paint.Picture">
              <p:embed/>
            </p:oleObj>
          </a:graphicData>
        </a:graphic>
      </p:graphicFrame>
      <p:graphicFrame>
        <p:nvGraphicFramePr>
          <p:cNvPr id="72705" name="Object 1025"/>
          <p:cNvGraphicFramePr>
            <a:graphicFrameLocks noChangeAspect="1"/>
          </p:cNvGraphicFramePr>
          <p:nvPr/>
        </p:nvGraphicFramePr>
        <p:xfrm>
          <a:off x="914400" y="2590800"/>
          <a:ext cx="2847975" cy="3867150"/>
        </p:xfrm>
        <a:graphic>
          <a:graphicData uri="http://schemas.openxmlformats.org/presentationml/2006/ole">
            <p:oleObj spid="_x0000_s72705" name="Image Bitmap" r:id="rId4" imgW="2847619" imgH="38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8" name="Object 0"/>
          <p:cNvGraphicFramePr>
            <a:graphicFrameLocks/>
          </p:cNvGraphicFramePr>
          <p:nvPr/>
        </p:nvGraphicFramePr>
        <p:xfrm>
          <a:off x="768350" y="4086225"/>
          <a:ext cx="3797300" cy="2200275"/>
        </p:xfrm>
        <a:graphic>
          <a:graphicData uri="http://schemas.openxmlformats.org/presentationml/2006/ole">
            <p:oleObj spid="_x0000_s73728" name="Dessin Designer 3.1" r:id="rId3" imgW="5178240" imgH="3817800" progId="Designer">
              <p:embed/>
            </p:oleObj>
          </a:graphicData>
        </a:graphic>
      </p:graphicFrame>
      <p:graphicFrame>
        <p:nvGraphicFramePr>
          <p:cNvPr id="73729" name="Object 1"/>
          <p:cNvGraphicFramePr>
            <a:graphicFrameLocks/>
          </p:cNvGraphicFramePr>
          <p:nvPr/>
        </p:nvGraphicFramePr>
        <p:xfrm>
          <a:off x="5695950" y="1354138"/>
          <a:ext cx="3549650" cy="2286000"/>
        </p:xfrm>
        <a:graphic>
          <a:graphicData uri="http://schemas.openxmlformats.org/presentationml/2006/ole">
            <p:oleObj spid="_x0000_s73729" name="Document" r:id="rId4" imgW="3824921" imgH="2019048" progId="Word.Document.8">
              <p:embed/>
            </p:oleObj>
          </a:graphicData>
        </a:graphic>
      </p:graphicFrame>
      <p:graphicFrame>
        <p:nvGraphicFramePr>
          <p:cNvPr id="73730" name="Object 2"/>
          <p:cNvGraphicFramePr>
            <a:graphicFrameLocks/>
          </p:cNvGraphicFramePr>
          <p:nvPr/>
        </p:nvGraphicFramePr>
        <p:xfrm>
          <a:off x="5695950" y="4114800"/>
          <a:ext cx="3549650" cy="2200275"/>
        </p:xfrm>
        <a:graphic>
          <a:graphicData uri="http://schemas.openxmlformats.org/presentationml/2006/ole">
            <p:oleObj spid="_x0000_s73730" name="Document" r:id="rId5" imgW="3758730" imgH="2006349" progId="Word.Document.8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750" y="3810000"/>
            <a:ext cx="4540250" cy="50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endParaRPr lang="fr-FR" sz="2600" b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09600" y="3697288"/>
            <a:ext cx="4724400" cy="40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000" b="0">
                <a:solidFill>
                  <a:schemeClr val="accent2"/>
                </a:solidFill>
              </a:rPr>
              <a:t>Terre masses &amp; neutre transfos MTBT</a:t>
            </a:r>
            <a:endParaRPr lang="fr-FR" sz="2200" b="0">
              <a:solidFill>
                <a:schemeClr val="tx2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42938" y="6270625"/>
            <a:ext cx="4495800" cy="40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000" b="0">
                <a:solidFill>
                  <a:schemeClr val="accent2"/>
                </a:solidFill>
              </a:rPr>
              <a:t>Continuité des boucles fond de fouille</a:t>
            </a:r>
            <a:endParaRPr lang="fr-FR" sz="2200" b="0">
              <a:solidFill>
                <a:schemeClr val="tx2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581650" y="3595688"/>
            <a:ext cx="3867150" cy="40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000" b="0">
                <a:solidFill>
                  <a:schemeClr val="accent2"/>
                </a:solidFill>
              </a:rPr>
              <a:t>Terre des bâtiments Faradisés</a:t>
            </a:r>
            <a:endParaRPr lang="fr-FR" sz="2200" b="0">
              <a:solidFill>
                <a:schemeClr val="tx2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570538" y="6324600"/>
            <a:ext cx="2216150" cy="40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 sz="2000" b="0">
                <a:solidFill>
                  <a:schemeClr val="accent2"/>
                </a:solidFill>
              </a:rPr>
              <a:t>Lignes télécoms</a:t>
            </a:r>
            <a:endParaRPr lang="fr-FR" sz="2000" b="0">
              <a:solidFill>
                <a:schemeClr val="tx2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81000" y="838200"/>
            <a:ext cx="6400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PINCE DE TERRE - Applications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714375" y="1304925"/>
          <a:ext cx="3933825" cy="2495550"/>
        </p:xfrm>
        <a:graphic>
          <a:graphicData uri="http://schemas.openxmlformats.org/presentationml/2006/ole">
            <p:oleObj spid="_x0000_s73731" name="Image Bitmap" r:id="rId6" imgW="3933333" imgH="249523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0" name="Object 1024"/>
          <p:cNvGraphicFramePr>
            <a:graphicFrameLocks noChangeAspect="1"/>
          </p:cNvGraphicFramePr>
          <p:nvPr/>
        </p:nvGraphicFramePr>
        <p:xfrm>
          <a:off x="6477000" y="2517775"/>
          <a:ext cx="2981325" cy="2928938"/>
        </p:xfrm>
        <a:graphic>
          <a:graphicData uri="http://schemas.openxmlformats.org/presentationml/2006/ole">
            <p:oleObj spid="_x0000_s56320" name="Clip" r:id="rId4" imgW="4016520" imgH="3945240" progId="MS_ClipArt_Gallery.2">
              <p:embed/>
            </p:oleObj>
          </a:graphicData>
        </a:graphic>
      </p:graphicFrame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81000" y="190500"/>
            <a:ext cx="90678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57200" y="857250"/>
            <a:ext cx="7772400" cy="514350"/>
          </a:xfrm>
          <a:prstGeom prst="homePlate">
            <a:avLst>
              <a:gd name="adj" fmla="val 183012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L’électricité : Une énergie à bien maîtriser !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762000" y="1765300"/>
            <a:ext cx="8439150" cy="2928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 b="0"/>
              <a:t>1)</a:t>
            </a:r>
            <a:r>
              <a:rPr lang="fr-FR" sz="1800"/>
              <a:t> UNE INSTALLATION ÉLECTRIQUE MAL RÉALISÉE OU MAL CONTRÔLÉE</a:t>
            </a:r>
          </a:p>
          <a:p>
            <a:pPr>
              <a:buFontTx/>
              <a:buNone/>
            </a:pPr>
            <a:r>
              <a:rPr lang="fr-FR" sz="1800"/>
              <a:t>    PEUT PRÉSENTER DES RISQUES :</a:t>
            </a:r>
            <a:r>
              <a:rPr lang="fr-FR" sz="1800" b="0"/>
              <a:t/>
            </a:r>
            <a:br>
              <a:rPr lang="fr-FR" sz="1800" b="0"/>
            </a:br>
            <a:endParaRPr lang="fr-FR" sz="1800" b="0"/>
          </a:p>
          <a:p>
            <a:pPr>
              <a:buFontTx/>
              <a:buNone/>
            </a:pPr>
            <a:endParaRPr lang="fr-FR" sz="1800" b="0"/>
          </a:p>
          <a:p>
            <a:pPr>
              <a:buFontTx/>
              <a:buNone/>
            </a:pPr>
            <a:endParaRPr lang="fr-FR" sz="1800" b="0"/>
          </a:p>
          <a:p>
            <a:pPr>
              <a:buFontTx/>
              <a:buNone/>
            </a:pPr>
            <a:r>
              <a:rPr lang="fr-FR" sz="1800" b="0">
                <a:sym typeface="Wingdings" pitchFamily="2" charset="2"/>
              </a:rPr>
              <a:t>	</a:t>
            </a:r>
            <a:r>
              <a:rPr lang="fr-FR" sz="18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 b="0">
                <a:sym typeface="Wingdings" pitchFamily="2" charset="2"/>
              </a:rPr>
              <a:t> </a:t>
            </a:r>
            <a:r>
              <a:rPr lang="fr-FR" sz="2000"/>
              <a:t>Électrocution des personnes</a:t>
            </a:r>
            <a:endParaRPr lang="fr-FR" sz="1800" b="0"/>
          </a:p>
          <a:p>
            <a:pPr>
              <a:buFontTx/>
              <a:buNone/>
            </a:pPr>
            <a:endParaRPr lang="fr-FR" sz="1800" b="0">
              <a:sym typeface="Wingdings" pitchFamily="2" charset="2"/>
            </a:endParaRPr>
          </a:p>
          <a:p>
            <a:pPr>
              <a:buFontTx/>
              <a:buNone/>
            </a:pPr>
            <a:r>
              <a:rPr lang="fr-FR" sz="1800" b="0">
                <a:sym typeface="Wingdings" pitchFamily="2" charset="2"/>
              </a:rPr>
              <a:t>	</a:t>
            </a:r>
            <a:r>
              <a:rPr lang="fr-FR" sz="18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 b="0">
                <a:sym typeface="Wingdings" pitchFamily="2" charset="2"/>
              </a:rPr>
              <a:t> </a:t>
            </a:r>
            <a:r>
              <a:rPr lang="fr-FR" sz="2000"/>
              <a:t>Risques d’incendie</a:t>
            </a:r>
            <a:endParaRPr lang="fr-FR" sz="1800" b="0"/>
          </a:p>
          <a:p>
            <a:pPr>
              <a:buFontTx/>
              <a:buNone/>
            </a:pPr>
            <a:endParaRPr lang="fr-FR" sz="1800" b="0">
              <a:sym typeface="Wingdings" pitchFamily="2" charset="2"/>
            </a:endParaRPr>
          </a:p>
          <a:p>
            <a:pPr>
              <a:buFontTx/>
              <a:buNone/>
            </a:pPr>
            <a:r>
              <a:rPr lang="fr-FR" sz="1800" b="0">
                <a:sym typeface="Wingdings" pitchFamily="2" charset="2"/>
              </a:rPr>
              <a:t>	</a:t>
            </a:r>
            <a:r>
              <a:rPr lang="fr-FR" sz="18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 b="0">
                <a:sym typeface="Wingdings" pitchFamily="2" charset="2"/>
              </a:rPr>
              <a:t> </a:t>
            </a:r>
            <a:r>
              <a:rPr lang="fr-FR" sz="2000"/>
              <a:t>Non disponibilité de l ’énergie</a:t>
            </a:r>
            <a:endParaRPr lang="fr-FR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2" name="Object 0"/>
          <p:cNvGraphicFramePr>
            <a:graphicFrameLocks noChangeAspect="1"/>
          </p:cNvGraphicFramePr>
          <p:nvPr/>
        </p:nvGraphicFramePr>
        <p:xfrm>
          <a:off x="949325" y="1439863"/>
          <a:ext cx="3360738" cy="3613150"/>
        </p:xfrm>
        <a:graphic>
          <a:graphicData uri="http://schemas.openxmlformats.org/presentationml/2006/ole">
            <p:oleObj spid="_x0000_s74752" name="Clip" r:id="rId3" imgW="3025440" imgH="3252600" progId="MS_ClipArt_Gallery.2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614738" y="3386138"/>
            <a:ext cx="4572000" cy="1898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La mesure</a:t>
            </a:r>
          </a:p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 d’isolement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85800" y="1693863"/>
            <a:ext cx="9080500" cy="4244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Une baisse du niveau d’isolement signifie :</a:t>
            </a:r>
            <a:endParaRPr lang="fr-FR" sz="2600" i="1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endParaRPr lang="fr-FR" sz="1100" b="0"/>
          </a:p>
          <a:p>
            <a:pPr defTabSz="1001713">
              <a:buFontTx/>
              <a:buNone/>
            </a:pPr>
            <a:r>
              <a:rPr lang="fr-FR"/>
              <a:t>- Un danger potentiel d’électrocution des personnes</a:t>
            </a:r>
          </a:p>
          <a:p>
            <a:pPr defTabSz="1001713">
              <a:buFontTx/>
              <a:buNone/>
            </a:pPr>
            <a:r>
              <a:rPr lang="fr-FR"/>
              <a:t>- Un danger pour les installations et les matériels :</a:t>
            </a:r>
          </a:p>
          <a:p>
            <a:pPr defTabSz="1001713">
              <a:buFontTx/>
              <a:buNone/>
            </a:pPr>
            <a:r>
              <a:rPr lang="fr-FR"/>
              <a:t>  court-circuit, incendie…</a:t>
            </a: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endParaRPr lang="fr-FR" sz="26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de la résistance d’isolement permet :</a:t>
            </a:r>
            <a:endParaRPr lang="fr-FR" sz="2600" b="0"/>
          </a:p>
          <a:p>
            <a:pPr defTabSz="1001713">
              <a:buFontTx/>
              <a:buNone/>
            </a:pPr>
            <a:endParaRPr lang="fr-FR" sz="1100" b="0"/>
          </a:p>
          <a:p>
            <a:pPr defTabSz="1001713">
              <a:buFontTx/>
              <a:buNone/>
            </a:pPr>
            <a:r>
              <a:rPr lang="fr-FR"/>
              <a:t>- La sécurisation pour les personnes</a:t>
            </a:r>
          </a:p>
          <a:p>
            <a:pPr defTabSz="1001713">
              <a:buFontTx/>
              <a:buNone/>
            </a:pPr>
            <a:r>
              <a:rPr lang="fr-FR"/>
              <a:t>  des installations et matériels électriques utilisés</a:t>
            </a:r>
          </a:p>
          <a:p>
            <a:pPr defTabSz="1001713">
              <a:buFontTx/>
              <a:buNone/>
            </a:pPr>
            <a:r>
              <a:rPr lang="fr-FR"/>
              <a:t>- La surveillance du vieillissement des machines</a:t>
            </a:r>
          </a:p>
          <a:p>
            <a:pPr defTabSz="1001713">
              <a:buFontTx/>
              <a:buNone/>
            </a:pPr>
            <a:r>
              <a:rPr lang="fr-FR"/>
              <a:t>  et ainsi la réduction des temps d’immobilisation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81000" y="838200"/>
            <a:ext cx="6400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Pourquoi mesurer l'isolement ?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3700" y="1296988"/>
            <a:ext cx="3568700" cy="5278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endParaRPr lang="fr-FR" sz="2600" b="0" u="sng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endParaRPr lang="fr-FR" sz="1300" b="0"/>
          </a:p>
          <a:p>
            <a:pPr defTabSz="1001713">
              <a:buFontTx/>
              <a:buNone/>
            </a:pPr>
            <a:r>
              <a:rPr lang="fr-FR"/>
              <a:t>Vérifier qu’aucun conducteur n’a subi de dommage mécanique lors de l’installation</a:t>
            </a:r>
            <a:endParaRPr lang="fr-FR" sz="2600" b="0"/>
          </a:p>
          <a:p>
            <a:pPr defTabSz="1001713">
              <a:buFontTx/>
              <a:buNone/>
            </a:pPr>
            <a:endParaRPr lang="fr-FR" sz="18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endParaRPr lang="fr-FR" sz="2600" b="0">
              <a:solidFill>
                <a:srgbClr val="66FF33"/>
              </a:solidFill>
            </a:endParaRPr>
          </a:p>
          <a:p>
            <a:pPr defTabSz="1001713">
              <a:buFontTx/>
              <a:buNone/>
            </a:pPr>
            <a:endParaRPr lang="fr-FR" sz="1300" b="0"/>
          </a:p>
          <a:p>
            <a:pPr defTabSz="1001713">
              <a:buFontTx/>
              <a:buNone/>
            </a:pPr>
            <a:r>
              <a:rPr lang="fr-FR"/>
              <a:t>La mesure est faite avant la mise en service, récepteurs débranchés, sur une installation hors tension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81000" y="838200"/>
            <a:ext cx="6400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Isolement entre conducteurs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5776" name="Object 0"/>
          <p:cNvGraphicFramePr>
            <a:graphicFrameLocks noChangeAspect="1"/>
          </p:cNvGraphicFramePr>
          <p:nvPr/>
        </p:nvGraphicFramePr>
        <p:xfrm>
          <a:off x="3894138" y="2143125"/>
          <a:ext cx="5935662" cy="3876675"/>
        </p:xfrm>
        <a:graphic>
          <a:graphicData uri="http://schemas.openxmlformats.org/presentationml/2006/ole">
            <p:oleObj spid="_x0000_s75776" name="Image Bitmap" r:id="rId3" imgW="5934903" imgH="387721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1778000"/>
            <a:ext cx="3352800" cy="4805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endParaRPr lang="fr-FR" sz="1300" b="0"/>
          </a:p>
          <a:p>
            <a:pPr defTabSz="1001713">
              <a:buFontTx/>
              <a:buNone/>
            </a:pPr>
            <a:r>
              <a:rPr lang="fr-FR"/>
              <a:t>Vérifier que tous les conducteurs sont</a:t>
            </a:r>
          </a:p>
          <a:p>
            <a:pPr defTabSz="1001713">
              <a:buFontTx/>
              <a:buNone/>
            </a:pPr>
            <a:r>
              <a:rPr lang="fr-FR"/>
              <a:t>isolés de la terre</a:t>
            </a:r>
            <a:endParaRPr lang="fr-FR" sz="2600" b="0"/>
          </a:p>
          <a:p>
            <a:pPr defTabSz="1001713">
              <a:buFontTx/>
              <a:buNone/>
            </a:pPr>
            <a:endParaRPr lang="fr-FR" sz="13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Méthode</a:t>
            </a:r>
            <a:r>
              <a:rPr lang="fr-FR" sz="2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endParaRPr lang="fr-FR" sz="1300" b="0"/>
          </a:p>
          <a:p>
            <a:pPr defTabSz="1001713">
              <a:buFontTx/>
              <a:buNone/>
            </a:pPr>
            <a:r>
              <a:rPr lang="fr-FR"/>
              <a:t>La mesure est faite</a:t>
            </a:r>
          </a:p>
          <a:p>
            <a:pPr defTabSz="1001713">
              <a:buFontTx/>
              <a:buNone/>
            </a:pPr>
            <a:r>
              <a:rPr lang="fr-FR"/>
              <a:t>avant la mise en service, conducteurs actifs reliés, récepteurs branchés, installation hors tension</a:t>
            </a:r>
            <a:endParaRPr lang="fr-FR" sz="2600" b="0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81000" y="838200"/>
            <a:ext cx="9220200" cy="895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Isolement de l'ensemble de l'installation par rapport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à la Terre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6800" name="Object 1024"/>
          <p:cNvGraphicFramePr>
            <a:graphicFrameLocks noChangeAspect="1"/>
          </p:cNvGraphicFramePr>
          <p:nvPr/>
        </p:nvGraphicFramePr>
        <p:xfrm>
          <a:off x="3733800" y="2371725"/>
          <a:ext cx="6030913" cy="3876675"/>
        </p:xfrm>
        <a:graphic>
          <a:graphicData uri="http://schemas.openxmlformats.org/presentationml/2006/ole">
            <p:oleObj spid="_x0000_s76800" name="Image Bitmap" r:id="rId3" imgW="6028571" imgH="387721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2750" y="1608138"/>
            <a:ext cx="9264650" cy="528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NF C 15-100 exige les valeurs minimum ci-dessous 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9067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Aspect normatif : valeurs d'isolements minimum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7824" name="Object 1024"/>
          <p:cNvGraphicFramePr>
            <a:graphicFrameLocks noChangeAspect="1"/>
          </p:cNvGraphicFramePr>
          <p:nvPr/>
        </p:nvGraphicFramePr>
        <p:xfrm>
          <a:off x="569913" y="2105025"/>
          <a:ext cx="9183687" cy="2466975"/>
        </p:xfrm>
        <a:graphic>
          <a:graphicData uri="http://schemas.openxmlformats.org/presentationml/2006/ole">
            <p:oleObj spid="_x0000_s77824" name="Image Bitmap" r:id="rId3" imgW="9180952" imgH="2467319" progId="Paint.Picture">
              <p:embed/>
            </p:oleObj>
          </a:graphicData>
        </a:graphic>
      </p:graphicFrame>
      <p:graphicFrame>
        <p:nvGraphicFramePr>
          <p:cNvPr id="77825" name="Object 1025"/>
          <p:cNvGraphicFramePr>
            <a:graphicFrameLocks noChangeAspect="1"/>
          </p:cNvGraphicFramePr>
          <p:nvPr/>
        </p:nvGraphicFramePr>
        <p:xfrm>
          <a:off x="903288" y="4800600"/>
          <a:ext cx="8545512" cy="1514475"/>
        </p:xfrm>
        <a:graphic>
          <a:graphicData uri="http://schemas.openxmlformats.org/presentationml/2006/ole">
            <p:oleObj spid="_x0000_s77825" name="Image Bitmap" r:id="rId4" imgW="8542857" imgH="151468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12750" y="1524000"/>
            <a:ext cx="4235450" cy="4913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Au-delà de 1G</a:t>
            </a:r>
            <a:r>
              <a:rPr lang="fr-FR">
                <a:sym typeface="Symbol" pitchFamily="18" charset="2"/>
              </a:rPr>
              <a:t>,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l’influence de courants     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parasites à la surface 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d’un éventuel isolant 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entre les deux points de 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mesure fausse le résultat</a:t>
            </a:r>
            <a:endParaRPr lang="fr-FR" sz="2600" b="0">
              <a:solidFill>
                <a:schemeClr val="tx2"/>
              </a:solidFill>
              <a:sym typeface="Symbol" pitchFamily="18" charset="2"/>
            </a:endParaRPr>
          </a:p>
          <a:p>
            <a:pPr algn="ctr" defTabSz="1001713">
              <a:buFontTx/>
              <a:buNone/>
            </a:pPr>
            <a:endParaRPr lang="fr-FR" sz="1800" b="0">
              <a:solidFill>
                <a:schemeClr val="tx2"/>
              </a:solidFill>
              <a:sym typeface="Symbol" pitchFamily="18" charset="2"/>
            </a:endParaRP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Un circuit de garde</a:t>
            </a:r>
            <a:r>
              <a:rPr lang="fr-FR" sz="2600" b="0">
                <a:solidFill>
                  <a:schemeClr val="tx2"/>
                </a:solidFill>
                <a:sym typeface="Symbol" pitchFamily="18" charset="2"/>
              </a:rPr>
              <a:t>   </a:t>
            </a:r>
          </a:p>
          <a:p>
            <a:pPr defTabSz="1001713">
              <a:buFontTx/>
              <a:buNone/>
            </a:pPr>
            <a:r>
              <a:rPr lang="fr-FR" sz="2600" b="0">
                <a:solidFill>
                  <a:schemeClr val="tx2"/>
                </a:solidFill>
                <a:sym typeface="Symbol" pitchFamily="18" charset="2"/>
              </a:rPr>
              <a:t>   </a:t>
            </a:r>
            <a:r>
              <a:rPr lang="fr-FR">
                <a:sym typeface="Symbol" pitchFamily="18" charset="2"/>
              </a:rPr>
              <a:t>permet de sortir ces  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courants parasites du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circuit de mesure et ainsi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de garantir la précision </a:t>
            </a:r>
          </a:p>
          <a:p>
            <a:pPr defTabSz="1001713">
              <a:buFontTx/>
              <a:buNone/>
            </a:pPr>
            <a:r>
              <a:rPr lang="fr-FR">
                <a:sym typeface="Symbol" pitchFamily="18" charset="2"/>
              </a:rPr>
              <a:t>   du résultat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90678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Intérêt d'un circuit de garde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8848" name="Object 1024"/>
          <p:cNvGraphicFramePr>
            <a:graphicFrameLocks noChangeAspect="1"/>
          </p:cNvGraphicFramePr>
          <p:nvPr/>
        </p:nvGraphicFramePr>
        <p:xfrm>
          <a:off x="4876800" y="1819275"/>
          <a:ext cx="4848225" cy="4429125"/>
        </p:xfrm>
        <a:graphic>
          <a:graphicData uri="http://schemas.openxmlformats.org/presentationml/2006/ole">
            <p:oleObj spid="_x0000_s78848" name="Image Bitmap" r:id="rId3" imgW="4847619" imgH="44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29425" y="1693863"/>
          <a:ext cx="1676400" cy="1422400"/>
        </p:xfrm>
        <a:graphic>
          <a:graphicData uri="http://schemas.openxmlformats.org/presentationml/2006/ole">
            <p:oleObj spid="_x0000_s79872" name="Clip" r:id="rId3" imgW="4211280" imgH="3571560" progId="MS_ClipArt_Gallery.2">
              <p:embed/>
            </p:oleObj>
          </a:graphicData>
        </a:graphic>
      </p:graphicFrame>
      <p:graphicFrame>
        <p:nvGraphicFramePr>
          <p:cNvPr id="79873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61050" y="3725863"/>
          <a:ext cx="3302000" cy="592137"/>
        </p:xfrm>
        <a:graphic>
          <a:graphicData uri="http://schemas.openxmlformats.org/presentationml/2006/ole">
            <p:oleObj spid="_x0000_s79873" name="Clip" r:id="rId4" imgW="6902280" imgH="982440" progId="MS_ClipArt_Gallery.2">
              <p:embed/>
            </p:oleObj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95300" y="1524000"/>
            <a:ext cx="5295900" cy="311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L’isolement est très sensible 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aux variations de température  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et d’hygrométrie</a:t>
            </a:r>
            <a:endParaRPr lang="fr-FR" sz="2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001713">
              <a:buFontTx/>
              <a:buNone/>
            </a:pPr>
            <a:endParaRPr lang="fr-FR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Il est donc important de noter les  </a:t>
            </a:r>
          </a:p>
          <a:p>
            <a:pPr defTabSz="1001713">
              <a:buFontTx/>
              <a:buNone/>
            </a:pPr>
            <a:r>
              <a:rPr lang="fr-FR"/>
              <a:t>   conditions de T° / HR lors des </a:t>
            </a:r>
          </a:p>
          <a:p>
            <a:pPr defTabSz="1001713">
              <a:buFontTx/>
              <a:buNone/>
            </a:pPr>
            <a:r>
              <a:rPr lang="fr-FR"/>
              <a:t>   mesures d’isolement,</a:t>
            </a:r>
          </a:p>
          <a:p>
            <a:pPr defTabSz="1001713">
              <a:buFontTx/>
              <a:buNone/>
            </a:pPr>
            <a:r>
              <a:rPr lang="fr-FR"/>
              <a:t>   surtout si celles-ci est élevées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8915400" cy="1216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u="sng"/>
              <a:t>Important</a:t>
            </a:r>
            <a:r>
              <a:rPr lang="fr-FR"/>
              <a:t> : l’isolement d’une machine tournante</a:t>
            </a:r>
          </a:p>
          <a:p>
            <a:pPr defTabSz="1001713">
              <a:buFontTx/>
              <a:buNone/>
            </a:pPr>
            <a:r>
              <a:rPr lang="fr-FR"/>
              <a:t>	        est divisé par deux pour chaque augmentation </a:t>
            </a:r>
          </a:p>
          <a:p>
            <a:pPr defTabSz="1001713">
              <a:buFontTx/>
              <a:buNone/>
            </a:pPr>
            <a:r>
              <a:rPr lang="fr-FR"/>
              <a:t> 	        de température de 10°C (et inversement)</a:t>
            </a:r>
            <a:endParaRPr lang="fr-FR" sz="2600" b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53340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Influence de l'environnement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457200" y="1270000"/>
            <a:ext cx="5238750" cy="1989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d’isolement sur des </a:t>
            </a:r>
          </a:p>
          <a:p>
            <a:pPr defTabSz="1001713">
              <a:buFontTx/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éléments capacitifs ou inductifs</a:t>
            </a:r>
          </a:p>
          <a:p>
            <a:pPr defTabSz="1001713">
              <a:buFontTx/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(moteurs, longs câbles…) est</a:t>
            </a:r>
          </a:p>
          <a:p>
            <a:pPr defTabSz="1001713">
              <a:buFontTx/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instable car elle implique </a:t>
            </a:r>
          </a:p>
          <a:p>
            <a:pPr defTabSz="1001713">
              <a:buFontTx/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3 courants lors du test :</a:t>
            </a:r>
          </a:p>
        </p:txBody>
      </p:sp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400050" y="5341938"/>
            <a:ext cx="6000750" cy="863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Un 3</a:t>
            </a:r>
            <a:r>
              <a:rPr lang="fr-FR" sz="22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ème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courant « de fuite »</a:t>
            </a:r>
            <a:endParaRPr lang="fr-FR" sz="22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tx2"/>
                </a:solidFill>
              </a:rPr>
              <a:t>   constant, seul représentatif de l’isolement</a:t>
            </a:r>
          </a:p>
        </p:txBody>
      </p:sp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412750" y="3200400"/>
            <a:ext cx="5118100" cy="2233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Un 1</a:t>
            </a:r>
            <a:r>
              <a:rPr lang="fr-FR" sz="22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courant « capacitif »</a:t>
            </a:r>
            <a:r>
              <a:rPr lang="fr-FR" sz="2200" b="0">
                <a:solidFill>
                  <a:schemeClr val="tx2"/>
                </a:solidFill>
              </a:rPr>
              <a:t> </a:t>
            </a:r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tx2"/>
                </a:solidFill>
              </a:rPr>
              <a:t>   qui s’annule dès la composante  </a:t>
            </a:r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tx2"/>
                </a:solidFill>
              </a:rPr>
              <a:t>   capacitive chargée</a:t>
            </a:r>
          </a:p>
          <a:p>
            <a:pPr defTabSz="1001713"/>
            <a:endParaRPr lang="fr-FR" sz="80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Un 2</a:t>
            </a:r>
            <a:r>
              <a:rPr lang="fr-FR" sz="22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ème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courant « d’absorption  </a:t>
            </a:r>
          </a:p>
          <a:p>
            <a:pPr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 diélectrique »</a:t>
            </a:r>
            <a:r>
              <a:rPr lang="fr-FR" sz="2200" b="0">
                <a:solidFill>
                  <a:schemeClr val="tx2"/>
                </a:solidFill>
              </a:rPr>
              <a:t> </a:t>
            </a:r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tx2"/>
                </a:solidFill>
              </a:rPr>
              <a:t>  qui s’annule après le courant capacitif</a:t>
            </a:r>
          </a:p>
        </p:txBody>
      </p:sp>
      <p:sp>
        <p:nvSpPr>
          <p:cNvPr id="43015" name="Rectangle 1031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381000" y="838200"/>
            <a:ext cx="53340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Ratios de qualité d'isolement</a:t>
            </a:r>
          </a:p>
        </p:txBody>
      </p:sp>
      <p:graphicFrame>
        <p:nvGraphicFramePr>
          <p:cNvPr id="80896" name="Object 1024"/>
          <p:cNvGraphicFramePr>
            <a:graphicFrameLocks noChangeAspect="1"/>
          </p:cNvGraphicFramePr>
          <p:nvPr/>
        </p:nvGraphicFramePr>
        <p:xfrm>
          <a:off x="5715000" y="1752600"/>
          <a:ext cx="4029075" cy="3867150"/>
        </p:xfrm>
        <a:graphic>
          <a:graphicData uri="http://schemas.openxmlformats.org/presentationml/2006/ole">
            <p:oleObj spid="_x0000_s80896" name="Image Bitmap" r:id="rId3" imgW="4029637" imgH="38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2750" y="1354138"/>
            <a:ext cx="9245600" cy="1292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La mesure d'un bon isolement</a:t>
            </a: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fr-FR" sz="28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FUITE</a:t>
            </a: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faible et constant)</a:t>
            </a: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  <a:p>
            <a:pPr defTabSz="1001713">
              <a:buFontTx/>
              <a:buNone/>
            </a:pP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sera donc perturbée au départ par les courants parasites</a:t>
            </a:r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mesure va croître dans le temps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762000" y="2616200"/>
            <a:ext cx="5410200" cy="279400"/>
          </a:xfrm>
          <a:prstGeom prst="rightArrow">
            <a:avLst>
              <a:gd name="adj1" fmla="val 40176"/>
              <a:gd name="adj2" fmla="val 261947"/>
            </a:avLst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6629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Ratios de qualité d'isolement (suite)</a:t>
            </a:r>
          </a:p>
        </p:txBody>
      </p:sp>
      <p:graphicFrame>
        <p:nvGraphicFramePr>
          <p:cNvPr id="81920" name="Object 1024"/>
          <p:cNvGraphicFramePr>
            <a:graphicFrameLocks noChangeAspect="1"/>
          </p:cNvGraphicFramePr>
          <p:nvPr/>
        </p:nvGraphicFramePr>
        <p:xfrm>
          <a:off x="784225" y="2962275"/>
          <a:ext cx="8955088" cy="3667125"/>
        </p:xfrm>
        <a:graphic>
          <a:graphicData uri="http://schemas.openxmlformats.org/presentationml/2006/ole">
            <p:oleObj spid="_x0000_s81920" name="Image Bitmap" r:id="rId3" imgW="8952381" imgH="36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524000"/>
            <a:ext cx="38862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9102" tIns="48682" rIns="99102" bIns="48682"/>
          <a:lstStyle/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Utilisation d'une</a:t>
            </a: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"pince de fuite"</a:t>
            </a:r>
            <a:endParaRPr lang="fr-FR" sz="340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endParaRPr lang="fr-FR" sz="2000" b="0">
              <a:solidFill>
                <a:srgbClr val="00FF00"/>
              </a:solidFill>
            </a:endParaRPr>
          </a:p>
          <a:p>
            <a:pPr marL="412750" indent="-412750" defTabSz="1096963">
              <a:spcBef>
                <a:spcPct val="20000"/>
              </a:spcBef>
              <a:buFontTx/>
              <a:buNone/>
            </a:pPr>
            <a:r>
              <a:rPr lang="fr-FR" sz="19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9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Sans défaut d’isolement :</a:t>
            </a:r>
            <a:endParaRPr lang="fr-FR" sz="2800" b="0">
              <a:solidFill>
                <a:schemeClr val="tx2"/>
              </a:solidFill>
            </a:endParaRP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28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800" b="0">
                <a:solidFill>
                  <a:schemeClr val="tx2"/>
                </a:solidFill>
              </a:rPr>
              <a:t> entrant = </a:t>
            </a:r>
            <a:r>
              <a:rPr lang="fr-FR" sz="28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800" b="0">
                <a:solidFill>
                  <a:schemeClr val="tx2"/>
                </a:solidFill>
              </a:rPr>
              <a:t> sortant</a:t>
            </a: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2800" b="0">
                <a:solidFill>
                  <a:schemeClr val="tx2"/>
                </a:solidFill>
              </a:rPr>
              <a:t>Mesure = 0</a:t>
            </a: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endParaRPr lang="fr-FR" sz="1000" b="0">
              <a:solidFill>
                <a:schemeClr val="tx2"/>
              </a:solidFill>
            </a:endParaRPr>
          </a:p>
          <a:p>
            <a:pPr marL="412750" indent="-412750" defTabSz="1096963">
              <a:spcBef>
                <a:spcPct val="20000"/>
              </a:spcBef>
              <a:buFontTx/>
              <a:buNone/>
            </a:pPr>
            <a:r>
              <a:rPr lang="fr-FR" sz="19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9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Avec défaut d’isolement :</a:t>
            </a:r>
            <a:endParaRPr lang="fr-FR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28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800" b="0">
                <a:solidFill>
                  <a:schemeClr val="tx2"/>
                </a:solidFill>
              </a:rPr>
              <a:t> entrant = </a:t>
            </a:r>
            <a:r>
              <a:rPr lang="fr-FR" sz="28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800" b="0">
                <a:solidFill>
                  <a:schemeClr val="tx2"/>
                </a:solidFill>
              </a:rPr>
              <a:t> sortant</a:t>
            </a:r>
          </a:p>
          <a:p>
            <a:pPr marL="412750" indent="-412750" algn="ctr" defTabSz="1096963">
              <a:spcBef>
                <a:spcPct val="20000"/>
              </a:spcBef>
              <a:buFontTx/>
              <a:buNone/>
            </a:pPr>
            <a:r>
              <a:rPr lang="fr-FR" sz="2800" b="0">
                <a:solidFill>
                  <a:schemeClr val="tx2"/>
                </a:solidFill>
              </a:rPr>
              <a:t>Mesure = </a:t>
            </a:r>
            <a:r>
              <a:rPr lang="fr-FR" sz="28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000" b="0">
                <a:solidFill>
                  <a:schemeClr val="tx2"/>
                </a:solidFill>
              </a:rPr>
              <a:t>fuite</a:t>
            </a:r>
            <a:endParaRPr lang="fr-FR" sz="2800" b="0">
              <a:solidFill>
                <a:schemeClr val="tx2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118100" y="5080000"/>
            <a:ext cx="4127500" cy="1216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145" tIns="50073" rIns="100145" bIns="50073">
            <a:spAutoFit/>
          </a:bodyPr>
          <a:lstStyle/>
          <a:p>
            <a:pPr defTabSz="1001713">
              <a:spcBef>
                <a:spcPct val="50000"/>
              </a:spcBef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Ce cas est fréquent dans les installations IT qui ne peuvent être interrompues</a:t>
            </a:r>
            <a:endParaRPr lang="fr-FR" sz="2600" b="0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81000" y="838200"/>
            <a:ext cx="6629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mesure d'isolement sous tension</a:t>
            </a:r>
          </a:p>
        </p:txBody>
      </p:sp>
      <p:graphicFrame>
        <p:nvGraphicFramePr>
          <p:cNvPr id="82944" name="Object 1024"/>
          <p:cNvGraphicFramePr>
            <a:graphicFrameLocks noChangeAspect="1"/>
          </p:cNvGraphicFramePr>
          <p:nvPr/>
        </p:nvGraphicFramePr>
        <p:xfrm>
          <a:off x="4267200" y="1647825"/>
          <a:ext cx="5592763" cy="3305175"/>
        </p:xfrm>
        <a:graphic>
          <a:graphicData uri="http://schemas.openxmlformats.org/presentationml/2006/ole">
            <p:oleObj spid="_x0000_s82944" name="Image Bitmap" r:id="rId3" imgW="5590476" imgH="330476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4" name="Object 1024"/>
          <p:cNvGraphicFramePr>
            <a:graphicFrameLocks noChangeAspect="1"/>
          </p:cNvGraphicFramePr>
          <p:nvPr/>
        </p:nvGraphicFramePr>
        <p:xfrm>
          <a:off x="387350" y="2286000"/>
          <a:ext cx="2032000" cy="1252538"/>
        </p:xfrm>
        <a:graphic>
          <a:graphicData uri="http://schemas.openxmlformats.org/presentationml/2006/ole">
            <p:oleObj spid="_x0000_s57344" name="Clip" r:id="rId3" imgW="1383840" imgH="852840" progId="MS_ClipArt_Gallery.2">
              <p:embed/>
            </p:oleObj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152400"/>
            <a:ext cx="60198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57200" y="857250"/>
            <a:ext cx="8534400" cy="514350"/>
          </a:xfrm>
          <a:prstGeom prst="homePlate">
            <a:avLst>
              <a:gd name="adj" fmla="val 20095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L’électricité : Une énergie à bien maîtriser ! (suite)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62000" y="1524000"/>
            <a:ext cx="7499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 b="0"/>
              <a:t>2)</a:t>
            </a:r>
            <a:r>
              <a:rPr lang="fr-FR" sz="1800"/>
              <a:t> EXEMPLE DES RISQUES ENCOURUS PAR LE CORPS HUMAIN :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693988" y="2695575"/>
            <a:ext cx="4773612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fr-FR" sz="2600" i="1">
                <a:solidFill>
                  <a:srgbClr val="FF3300"/>
                </a:solidFill>
              </a:rPr>
              <a:t>Effets d’un courant alternatif </a:t>
            </a:r>
          </a:p>
          <a:p>
            <a:pPr algn="ctr">
              <a:buFontTx/>
              <a:buNone/>
            </a:pPr>
            <a:r>
              <a:rPr lang="fr-FR" sz="2600" i="1">
                <a:solidFill>
                  <a:srgbClr val="FF3300"/>
                </a:solidFill>
              </a:rPr>
              <a:t>(15Hz à 1000Hz)</a:t>
            </a:r>
          </a:p>
        </p:txBody>
      </p:sp>
      <p:graphicFrame>
        <p:nvGraphicFramePr>
          <p:cNvPr id="57345" name="Object 1025"/>
          <p:cNvGraphicFramePr>
            <a:graphicFrameLocks noChangeAspect="1"/>
          </p:cNvGraphicFramePr>
          <p:nvPr/>
        </p:nvGraphicFramePr>
        <p:xfrm>
          <a:off x="7620000" y="2209800"/>
          <a:ext cx="1619250" cy="1571625"/>
        </p:xfrm>
        <a:graphic>
          <a:graphicData uri="http://schemas.openxmlformats.org/presentationml/2006/ole">
            <p:oleObj spid="_x0000_s57345" name="Image Bitmap" r:id="rId4" imgW="1619476" imgH="1571844" progId="Paint.Picture">
              <p:embed/>
            </p:oleObj>
          </a:graphicData>
        </a:graphic>
      </p:graphicFrame>
      <p:graphicFrame>
        <p:nvGraphicFramePr>
          <p:cNvPr id="57346" name="Object 1026"/>
          <p:cNvGraphicFramePr>
            <a:graphicFrameLocks noChangeAspect="1"/>
          </p:cNvGraphicFramePr>
          <p:nvPr/>
        </p:nvGraphicFramePr>
        <p:xfrm>
          <a:off x="1676400" y="4038600"/>
          <a:ext cx="6402388" cy="2228850"/>
        </p:xfrm>
        <a:graphic>
          <a:graphicData uri="http://schemas.openxmlformats.org/presentationml/2006/ole">
            <p:oleObj spid="_x0000_s57346" name="Image Bitmap" r:id="rId5" imgW="6400000" imgH="222857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8" name="Object 1024"/>
          <p:cNvGraphicFramePr>
            <a:graphicFrameLocks noChangeAspect="1"/>
          </p:cNvGraphicFramePr>
          <p:nvPr/>
        </p:nvGraphicFramePr>
        <p:xfrm>
          <a:off x="949325" y="1439863"/>
          <a:ext cx="3360738" cy="3613150"/>
        </p:xfrm>
        <a:graphic>
          <a:graphicData uri="http://schemas.openxmlformats.org/presentationml/2006/ole">
            <p:oleObj spid="_x0000_s83968" name="Clip" r:id="rId3" imgW="3025440" imgH="3252600" progId="MS_ClipArt_Gallery.2">
              <p:embed/>
            </p:oleObj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386138" y="3386138"/>
            <a:ext cx="5029200" cy="193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La mesure</a:t>
            </a:r>
          </a:p>
          <a:p>
            <a:pPr algn="ctr" defTabSz="1001713">
              <a:buFontTx/>
              <a:buNone/>
            </a:pP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 de continuité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1354138"/>
            <a:ext cx="3486150" cy="2235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</a:rPr>
              <a:t>La NF C 15-100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recommande de faire </a:t>
            </a:r>
          </a:p>
          <a:p>
            <a:pPr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la mesure avec un</a:t>
            </a: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600">
                <a:solidFill>
                  <a:schemeClr val="accent2"/>
                </a:solidFill>
              </a:rPr>
              <a:t>courant de 200 mA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sous une tension à vide </a:t>
            </a:r>
          </a:p>
          <a:p>
            <a:pPr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de 4 à 24V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81000" y="3816350"/>
            <a:ext cx="3733800" cy="1441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Le but est de vérifier la résistance du conducteur </a:t>
            </a:r>
          </a:p>
          <a:p>
            <a:pPr defTabSz="1001713"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de masses (PE) qui écoule les défauts à la terre.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81000" y="838200"/>
            <a:ext cx="66294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mesure de continuité</a:t>
            </a:r>
          </a:p>
        </p:txBody>
      </p:sp>
      <p:graphicFrame>
        <p:nvGraphicFramePr>
          <p:cNvPr id="84992" name="Object 0"/>
          <p:cNvGraphicFramePr>
            <a:graphicFrameLocks noChangeAspect="1"/>
          </p:cNvGraphicFramePr>
          <p:nvPr/>
        </p:nvGraphicFramePr>
        <p:xfrm>
          <a:off x="4065588" y="1514475"/>
          <a:ext cx="5688012" cy="3667125"/>
        </p:xfrm>
        <a:graphic>
          <a:graphicData uri="http://schemas.openxmlformats.org/presentationml/2006/ole">
            <p:oleObj spid="_x0000_s84992" name="Image Bitmap" r:id="rId3" imgW="5687219" imgH="3666667" progId="Paint.Picture">
              <p:embed/>
            </p:oleObj>
          </a:graphicData>
        </a:graphic>
      </p:graphicFrame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685800" y="5410200"/>
          <a:ext cx="3019425" cy="971550"/>
        </p:xfrm>
        <a:graphic>
          <a:graphicData uri="http://schemas.openxmlformats.org/presentationml/2006/ole">
            <p:oleObj spid="_x0000_s84993" name="Image Bitmap" r:id="rId4" imgW="3019048" imgH="971686" progId="Paint.Picture">
              <p:embed/>
            </p:oleObj>
          </a:graphicData>
        </a:graphic>
      </p:graphicFrame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4205288" y="5286375"/>
          <a:ext cx="5478462" cy="1228725"/>
        </p:xfrm>
        <a:graphic>
          <a:graphicData uri="http://schemas.openxmlformats.org/presentationml/2006/ole">
            <p:oleObj spid="_x0000_s84994" name="Image Bitmap" r:id="rId5" imgW="5477640" imgH="12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6" name="Object 1024"/>
          <p:cNvGraphicFramePr>
            <a:graphicFrameLocks noChangeAspect="1"/>
          </p:cNvGraphicFramePr>
          <p:nvPr/>
        </p:nvGraphicFramePr>
        <p:xfrm>
          <a:off x="371475" y="931863"/>
          <a:ext cx="3360738" cy="3613150"/>
        </p:xfrm>
        <a:graphic>
          <a:graphicData uri="http://schemas.openxmlformats.org/presentationml/2006/ole">
            <p:oleObj spid="_x0000_s86016" name="Clip" r:id="rId3" imgW="3025440" imgH="3252600" progId="MS_ClipArt_Gallery.2">
              <p:embed/>
            </p:oleObj>
          </a:graphicData>
        </a:graphic>
      </p:graphicFrame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1222375" y="2963863"/>
            <a:ext cx="8683625" cy="2503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Le contrôle des</a:t>
            </a:r>
          </a:p>
          <a:p>
            <a:pPr algn="ctr" defTabSz="1001713">
              <a:buFontTx/>
              <a:buNone/>
            </a:pPr>
            <a:r>
              <a:rPr lang="fr-F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dispositifs de protection </a:t>
            </a:r>
          </a:p>
          <a:p>
            <a:pPr algn="ctr" defTabSz="1001713">
              <a:buFontTx/>
              <a:buNone/>
            </a:pPr>
            <a:r>
              <a:rPr lang="fr-F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(DDR, fusibles, disjoncteurs)</a:t>
            </a:r>
            <a:r>
              <a:rPr lang="fr-FR" sz="59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533400" y="4572000"/>
          <a:ext cx="9117013" cy="1990725"/>
        </p:xfrm>
        <a:graphic>
          <a:graphicData uri="http://schemas.openxmlformats.org/presentationml/2006/ole">
            <p:oleObj spid="_x0000_s46096" name="Image Bitmap" r:id="rId3" imgW="9116698" imgH="1991003" progId="Paint.Picture">
              <p:embed/>
            </p:oleObj>
          </a:graphicData>
        </a:graphic>
      </p:graphicFrame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7848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 test de Disjoncteurs Différentiels (DDR)</a:t>
            </a:r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4160838" y="1390650"/>
          <a:ext cx="5592762" cy="3562350"/>
        </p:xfrm>
        <a:graphic>
          <a:graphicData uri="http://schemas.openxmlformats.org/presentationml/2006/ole">
            <p:oleObj spid="_x0000_s46095" name="Image Bitmap" r:id="rId4" imgW="5590476" imgH="3561905" progId="Paint.Picture">
              <p:embed/>
            </p:oleObj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533400" y="1295400"/>
          <a:ext cx="3543300" cy="3086100"/>
        </p:xfrm>
        <a:graphic>
          <a:graphicData uri="http://schemas.openxmlformats.org/presentationml/2006/ole">
            <p:oleObj spid="_x0000_s46097" name="Image Bitmap" r:id="rId5" imgW="3543795" imgH="308653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30200" y="1477963"/>
            <a:ext cx="9328150" cy="447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35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Mesures possibles :</a:t>
            </a:r>
            <a:endParaRPr lang="fr-FR" sz="35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endParaRPr lang="fr-FR" sz="14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Tension de défaut :</a:t>
            </a: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essai avec</a:t>
            </a:r>
            <a:r>
              <a:rPr lang="fr-FR" sz="2600" b="0">
                <a:solidFill>
                  <a:schemeClr val="tx2"/>
                </a:solidFill>
              </a:rPr>
              <a:t> 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2600">
                <a:solidFill>
                  <a:schemeClr val="tx2"/>
                </a:solidFill>
              </a:rPr>
              <a:t> &lt;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50%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r>
              <a:rPr lang="fr-FR" sz="2600">
                <a:solidFill>
                  <a:schemeClr val="tx2"/>
                </a:solidFill>
              </a:rPr>
              <a:t> 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de la résistance</a:t>
            </a:r>
            <a:r>
              <a:rPr lang="fr-FR" sz="2600" b="0">
                <a:solidFill>
                  <a:schemeClr val="tx2"/>
                </a:solidFill>
              </a:rPr>
              <a:t>   </a:t>
            </a:r>
          </a:p>
          <a:p>
            <a:pPr defTabSz="1001713">
              <a:buFontTx/>
              <a:buNone/>
            </a:pPr>
            <a:r>
              <a:rPr lang="fr-FR" sz="2600" b="0">
                <a:solidFill>
                  <a:schemeClr val="tx2"/>
                </a:solidFill>
              </a:rPr>
              <a:t>  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de boucle et de la tension de défaut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</a:rPr>
              <a:t>( U</a:t>
            </a:r>
            <a:r>
              <a:rPr lang="fr-FR" sz="3500" baseline="-25000">
                <a:solidFill>
                  <a:schemeClr val="tx2"/>
                </a:solidFill>
              </a:rPr>
              <a:t>F</a:t>
            </a:r>
            <a:r>
              <a:rPr lang="fr-FR" sz="2600">
                <a:solidFill>
                  <a:schemeClr val="tx2"/>
                </a:solidFill>
              </a:rPr>
              <a:t> = R</a:t>
            </a:r>
            <a:r>
              <a:rPr lang="fr-FR" sz="3500" baseline="-25000">
                <a:solidFill>
                  <a:schemeClr val="tx2"/>
                </a:solidFill>
              </a:rPr>
              <a:t>boucle </a:t>
            </a:r>
            <a:r>
              <a:rPr lang="fr-FR" sz="2600">
                <a:solidFill>
                  <a:schemeClr val="tx2"/>
                </a:solidFill>
              </a:rPr>
              <a:t>x 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r>
              <a:rPr lang="fr-FR" sz="2600">
                <a:solidFill>
                  <a:schemeClr val="tx2"/>
                </a:solidFill>
              </a:rPr>
              <a:t> )</a:t>
            </a: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endParaRPr lang="fr-FR" sz="10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déclenchement à 50% I</a:t>
            </a:r>
            <a:r>
              <a:rPr lang="fr-FR" sz="35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essai avec courant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constant égal à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50%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endParaRPr lang="fr-FR" sz="10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 de déclenchement :</a:t>
            </a: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essai avec courant constant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égal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à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r>
              <a:rPr lang="fr-FR" sz="2600">
                <a:solidFill>
                  <a:schemeClr val="tx2"/>
                </a:solidFill>
              </a:rPr>
              <a:t>, 2 x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</a:rPr>
              <a:t>5 x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endParaRPr lang="fr-FR" sz="26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endParaRPr lang="fr-FR" sz="1000" b="0">
              <a:solidFill>
                <a:schemeClr val="tx2"/>
              </a:solidFill>
            </a:endParaRP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Courant de déclenchement :</a:t>
            </a: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essai avec rampe de courant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allant de 50%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jusqu’à</a:t>
            </a:r>
            <a:r>
              <a:rPr lang="fr-FR" sz="2600" b="0">
                <a:solidFill>
                  <a:schemeClr val="tx2"/>
                </a:solidFill>
              </a:rPr>
              <a:t>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n</a:t>
            </a:r>
            <a:r>
              <a:rPr lang="fr-FR" sz="2600">
                <a:solidFill>
                  <a:schemeClr val="tx2"/>
                </a:solidFill>
              </a:rPr>
              <a:t> &gt; </a:t>
            </a:r>
            <a:r>
              <a:rPr lang="fr-FR" sz="26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fr-FR" sz="3500" baseline="-25000">
                <a:solidFill>
                  <a:schemeClr val="tx2"/>
                </a:solidFill>
              </a:rPr>
              <a:t>dn</a:t>
            </a:r>
            <a:endParaRPr lang="fr-FR" sz="3500" b="0" baseline="-25000">
              <a:solidFill>
                <a:schemeClr val="tx2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7848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 test de Disjoncteurs Différentiels (suite)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2116138"/>
            <a:ext cx="3795712" cy="3054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schéma TN,</a:t>
            </a:r>
            <a:endParaRPr lang="fr-FR" sz="2600" b="0"/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sauf présence de DDR,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la protection est  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assurée par des  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dispositifs contre 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les sur-intensités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(fusibles, disjoncteurs)</a:t>
            </a:r>
          </a:p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  dès le 1er défaut</a:t>
            </a:r>
            <a:endParaRPr lang="fr-FR" sz="2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200650" y="1354138"/>
            <a:ext cx="37147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TN</a:t>
            </a:r>
            <a:endParaRPr lang="fr-FR" sz="26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7848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mesure du courant de court-circuit</a:t>
            </a:r>
          </a:p>
        </p:txBody>
      </p:sp>
      <p:graphicFrame>
        <p:nvGraphicFramePr>
          <p:cNvPr id="87040" name="Object 0"/>
          <p:cNvGraphicFramePr>
            <a:graphicFrameLocks noChangeAspect="1"/>
          </p:cNvGraphicFramePr>
          <p:nvPr/>
        </p:nvGraphicFramePr>
        <p:xfrm>
          <a:off x="4227513" y="1752600"/>
          <a:ext cx="5526087" cy="3657600"/>
        </p:xfrm>
        <a:graphic>
          <a:graphicData uri="http://schemas.openxmlformats.org/presentationml/2006/ole">
            <p:oleObj spid="_x0000_s87040" name="Image Bitmap" r:id="rId3" imgW="5525271" imgH="3657143" progId="Paint.Picture">
              <p:embed/>
            </p:oleObj>
          </a:graphicData>
        </a:graphic>
      </p:graphicFrame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589088" y="5514975"/>
          <a:ext cx="6869112" cy="1114425"/>
        </p:xfrm>
        <a:graphic>
          <a:graphicData uri="http://schemas.openxmlformats.org/presentationml/2006/ole">
            <p:oleObj spid="_x0000_s87041" name="Image Bitmap" r:id="rId4" imgW="6866667" imgH="111458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76250" y="1354138"/>
            <a:ext cx="3486150" cy="4003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/>
              <a:t>Dans ce schéma, </a:t>
            </a:r>
          </a:p>
          <a:p>
            <a:pPr defTabSz="1001713">
              <a:buFontTx/>
              <a:buNone/>
            </a:pPr>
            <a:r>
              <a:rPr lang="fr-FR" sz="1800"/>
              <a:t>   la protection est assurée</a:t>
            </a:r>
          </a:p>
          <a:p>
            <a:pPr defTabSz="1001713">
              <a:buFontTx/>
              <a:buNone/>
            </a:pPr>
            <a:r>
              <a:rPr lang="fr-FR" sz="1800"/>
              <a:t>   par des dispositifs</a:t>
            </a:r>
            <a:r>
              <a:rPr lang="fr-FR" sz="1800" b="0"/>
              <a:t> </a:t>
            </a:r>
            <a:r>
              <a:rPr lang="fr-FR" sz="1800"/>
              <a:t>contre</a:t>
            </a:r>
          </a:p>
          <a:p>
            <a:pPr defTabSz="1001713">
              <a:buFontTx/>
              <a:buNone/>
            </a:pPr>
            <a:r>
              <a:rPr lang="fr-FR" sz="1800"/>
              <a:t>   les sur-intensités</a:t>
            </a:r>
          </a:p>
          <a:p>
            <a:pPr defTabSz="1001713">
              <a:buFontTx/>
              <a:buNone/>
            </a:pPr>
            <a:r>
              <a:rPr lang="fr-FR" sz="1800"/>
              <a:t>   (fusibles, disjoncteurs)</a:t>
            </a:r>
            <a:r>
              <a:rPr lang="fr-FR" sz="1800" b="0"/>
              <a:t> </a:t>
            </a:r>
          </a:p>
          <a:p>
            <a:pPr defTabSz="1001713">
              <a:buFontTx/>
              <a:buNone/>
            </a:pPr>
            <a:r>
              <a:rPr lang="fr-FR" sz="1800"/>
              <a:t>   dès le</a:t>
            </a:r>
            <a:r>
              <a:rPr lang="fr-FR" sz="2200" b="0">
                <a:solidFill>
                  <a:schemeClr val="tx2"/>
                </a:solidFill>
              </a:rPr>
              <a:t> </a:t>
            </a:r>
            <a:r>
              <a:rPr lang="fr-FR" sz="1800"/>
              <a:t>2</a:t>
            </a:r>
            <a:r>
              <a:rPr lang="fr-FR" sz="2200" baseline="-25000">
                <a:solidFill>
                  <a:schemeClr val="tx2"/>
                </a:solidFill>
              </a:rPr>
              <a:t>ème</a:t>
            </a:r>
            <a:r>
              <a:rPr lang="fr-FR" sz="2200" b="0">
                <a:solidFill>
                  <a:schemeClr val="tx2"/>
                </a:solidFill>
              </a:rPr>
              <a:t> </a:t>
            </a:r>
            <a:r>
              <a:rPr lang="fr-FR" sz="1800"/>
              <a:t>défaut</a:t>
            </a:r>
            <a:endParaRPr lang="fr-FR" sz="1800" b="0"/>
          </a:p>
          <a:p>
            <a:pPr defTabSz="1001713">
              <a:buFontTx/>
              <a:buNone/>
            </a:pPr>
            <a:endParaRPr lang="fr-FR" sz="1000" b="0"/>
          </a:p>
          <a:p>
            <a:pPr defTabSz="1001713">
              <a:buFontTx/>
              <a:buNone/>
            </a:pPr>
            <a:r>
              <a:rPr lang="fr-FR" sz="15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/>
              <a:t>Dans la formule ci-dessous, </a:t>
            </a:r>
          </a:p>
          <a:p>
            <a:pPr defTabSz="1001713">
              <a:buFontTx/>
              <a:buNone/>
            </a:pPr>
            <a:r>
              <a:rPr lang="fr-FR" sz="1800"/>
              <a:t>   il faut venir remplacer</a:t>
            </a:r>
            <a:endParaRPr lang="fr-FR" sz="2000"/>
          </a:p>
          <a:p>
            <a:pPr defTabSz="1001713">
              <a:buFontTx/>
              <a:buNone/>
            </a:pPr>
            <a:r>
              <a:rPr lang="fr-FR" sz="2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fr-FR" sz="20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</a:t>
            </a:r>
            <a:r>
              <a:rPr lang="fr-FR" sz="20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phase-neutre</a:t>
            </a:r>
            <a:r>
              <a:rPr lang="fr-FR" sz="2200" b="0"/>
              <a:t> </a:t>
            </a:r>
          </a:p>
          <a:p>
            <a:pPr defTabSz="1001713">
              <a:buFontTx/>
              <a:buNone/>
            </a:pPr>
            <a:r>
              <a:rPr lang="fr-FR" sz="1800"/>
              <a:t>   par</a:t>
            </a:r>
            <a:r>
              <a:rPr lang="fr-FR" sz="2200" b="0"/>
              <a:t>   </a:t>
            </a:r>
            <a:r>
              <a:rPr lang="fr-FR" sz="20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fr-FR" sz="20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phase-phase</a:t>
            </a:r>
            <a:r>
              <a:rPr lang="fr-FR" sz="2200" b="0"/>
              <a:t> </a:t>
            </a:r>
          </a:p>
          <a:p>
            <a:pPr defTabSz="1001713">
              <a:buFontTx/>
              <a:buNone/>
            </a:pPr>
            <a:r>
              <a:rPr lang="fr-FR" sz="800"/>
              <a:t>  </a:t>
            </a:r>
          </a:p>
          <a:p>
            <a:pPr defTabSz="1001713">
              <a:buFontTx/>
              <a:buNone/>
            </a:pPr>
            <a:r>
              <a:rPr lang="fr-FR" sz="2000"/>
              <a:t>  </a:t>
            </a:r>
            <a:r>
              <a:rPr lang="fr-FR" sz="1800"/>
              <a:t>si le neutre n’est pas     </a:t>
            </a:r>
          </a:p>
          <a:p>
            <a:pPr defTabSz="1001713">
              <a:buFontTx/>
              <a:buNone/>
            </a:pPr>
            <a:r>
              <a:rPr lang="fr-FR" sz="1800"/>
              <a:t>  distribué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200650" y="1354138"/>
            <a:ext cx="37147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Schéma IT</a:t>
            </a:r>
            <a:endParaRPr lang="fr-FR" sz="26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1000" y="838200"/>
            <a:ext cx="78486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mesure du courant de court-circuit (suite)</a:t>
            </a:r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4038600" y="1828800"/>
          <a:ext cx="5773738" cy="3190875"/>
        </p:xfrm>
        <a:graphic>
          <a:graphicData uri="http://schemas.openxmlformats.org/presentationml/2006/ole">
            <p:oleObj spid="_x0000_s49166" name="Image Bitmap" r:id="rId3" imgW="5772956" imgH="3191320" progId="Paint.Picture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990600" y="5410200"/>
          <a:ext cx="8488363" cy="1114425"/>
        </p:xfrm>
        <a:graphic>
          <a:graphicData uri="http://schemas.openxmlformats.org/presentationml/2006/ole">
            <p:oleObj spid="_x0000_s49167" name="Image Bitmap" r:id="rId4" imgW="8485714" imgH="111458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28688" y="3429000"/>
            <a:ext cx="8305800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mesures nécessaires pour garantir cette  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sécurité sont simples à mettre en œuvre…</a:t>
            </a:r>
            <a:endParaRPr lang="fr-FR" sz="26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3048000" cy="49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CONCLUSION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14400" y="1474788"/>
            <a:ext cx="8305800" cy="1573212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sécurité des personnes</a:t>
            </a:r>
          </a:p>
          <a:p>
            <a:pPr algn="ctr">
              <a:buFontTx/>
              <a:buNone/>
            </a:pPr>
            <a:r>
              <a:rPr lang="fr-F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 trop importante </a:t>
            </a:r>
          </a:p>
          <a:p>
            <a:pPr algn="ctr">
              <a:buFontTx/>
              <a:buNone/>
            </a:pPr>
            <a:r>
              <a:rPr lang="fr-F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pour être négligée !</a:t>
            </a:r>
            <a:endParaRPr lang="fr-FR" sz="26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928688" y="4895850"/>
            <a:ext cx="8305800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Utilisez des appareils "métrologiques" et </a:t>
            </a:r>
          </a:p>
          <a:p>
            <a:pPr defTabSz="1001713">
              <a:buFontTx/>
              <a:buNone/>
            </a:pPr>
            <a:r>
              <a:rPr lang="fr-FR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respectant en tous points les normes en vigueur.</a:t>
            </a:r>
            <a:endParaRPr lang="fr-FR" sz="260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57200" y="857250"/>
            <a:ext cx="4800600" cy="514350"/>
          </a:xfrm>
          <a:prstGeom prst="homePlate">
            <a:avLst>
              <a:gd name="adj" fmla="val 113037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NORMES APPLICABLES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57200" y="1657350"/>
            <a:ext cx="4387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/>
              <a:t>AUX INSTALLATIONS ÉLECTRIQUES :</a:t>
            </a:r>
            <a:endParaRPr lang="fr-FR" sz="3500"/>
          </a:p>
        </p:txBody>
      </p:sp>
      <p:graphicFrame>
        <p:nvGraphicFramePr>
          <p:cNvPr id="58368" name="Object 1024"/>
          <p:cNvGraphicFramePr>
            <a:graphicFrameLocks noChangeAspect="1"/>
          </p:cNvGraphicFramePr>
          <p:nvPr/>
        </p:nvGraphicFramePr>
        <p:xfrm>
          <a:off x="808038" y="2590800"/>
          <a:ext cx="8793162" cy="3352800"/>
        </p:xfrm>
        <a:graphic>
          <a:graphicData uri="http://schemas.openxmlformats.org/presentationml/2006/ole">
            <p:oleObj spid="_x0000_s58368" name="Image Bitmap" r:id="rId3" imgW="8790476" imgH="33523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8502650" y="1439863"/>
            <a:ext cx="8007350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41" tIns="50421" rIns="100841" bIns="50421"/>
          <a:lstStyle/>
          <a:p>
            <a:pPr marL="207963" indent="-207963" defTabSz="835025">
              <a:spcBef>
                <a:spcPct val="20000"/>
              </a:spcBef>
              <a:buFontTx/>
              <a:buNone/>
            </a:pPr>
            <a:endParaRPr lang="fr-FR" sz="2600" b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566400" y="1185863"/>
            <a:ext cx="1049496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41" tIns="50421" rIns="100841" bIns="50421"/>
          <a:lstStyle/>
          <a:p>
            <a:pPr marL="207963" indent="-207963" defTabSz="835025">
              <a:spcBef>
                <a:spcPct val="20000"/>
              </a:spcBef>
              <a:buFontTx/>
              <a:buNone/>
            </a:pPr>
            <a:endParaRPr lang="fr-FR" sz="2600" b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2667000"/>
            <a:ext cx="7315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just" defTabSz="1001713">
              <a:spcBef>
                <a:spcPct val="50000"/>
              </a:spcBef>
              <a:buFontTx/>
              <a:buNone/>
            </a:pPr>
            <a:r>
              <a:rPr lang="fr-FR"/>
              <a:t>A protéger les personnes et les biens contre les défauts d’isolements</a:t>
            </a:r>
            <a:endParaRPr lang="fr-FR" sz="2600" b="0" i="1">
              <a:solidFill>
                <a:schemeClr val="accent1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05000" y="4724400"/>
            <a:ext cx="739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just" defTabSz="1001713">
              <a:spcBef>
                <a:spcPct val="50000"/>
              </a:spcBef>
              <a:buFontTx/>
              <a:buNone/>
            </a:pPr>
            <a:r>
              <a:rPr lang="fr-FR"/>
              <a:t>Ils offrent la même efficacité en ce qui concerne la sécurité des personnes mais diffèrent en terme de disponibilité de l’énergie et de maintenance</a:t>
            </a:r>
            <a:endParaRPr lang="fr-FR" sz="2600" b="0" i="1">
              <a:solidFill>
                <a:schemeClr val="accent1"/>
              </a:solidFill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57200" y="857250"/>
            <a:ext cx="8610600" cy="879475"/>
          </a:xfrm>
          <a:prstGeom prst="homePlate">
            <a:avLst>
              <a:gd name="adj" fmla="val 118575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SCHÉMAS DE LIAISONS A LA TERRE -SLT-</a:t>
            </a:r>
          </a:p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 RÉGIMES DE NEUTRE)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3400" y="2032000"/>
            <a:ext cx="34528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>
                <a:sym typeface="Wingdings" pitchFamily="2" charset="2"/>
              </a:rPr>
              <a:t> </a:t>
            </a:r>
            <a:r>
              <a:rPr lang="fr-FR" sz="2000"/>
              <a:t>A QUOI SERVENT-ILS ? :</a:t>
            </a:r>
            <a:endParaRPr lang="fr-FR" sz="3500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3400" y="4103688"/>
            <a:ext cx="4794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>
                <a:sym typeface="Wingdings" pitchFamily="2" charset="2"/>
              </a:rPr>
              <a:t> </a:t>
            </a:r>
            <a:r>
              <a:rPr lang="fr-FR" sz="2000"/>
              <a:t>EN QUOI SONT-ILS DIFFÉRENTS ? :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85800" y="2819400"/>
            <a:ext cx="1066800" cy="5334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85800" y="4876800"/>
            <a:ext cx="1066800" cy="5334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4270375"/>
            <a:ext cx="8750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just" defTabSz="1001713">
              <a:buFontTx/>
              <a:buNone/>
            </a:pPr>
            <a:r>
              <a:rPr lang="fr-FR" sz="2600">
                <a:solidFill>
                  <a:srgbClr val="FF31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 TT :</a:t>
            </a:r>
            <a:r>
              <a:rPr lang="fr-FR" sz="3100">
                <a:solidFill>
                  <a:srgbClr val="FF3300"/>
                </a:solidFill>
              </a:rPr>
              <a:t>	</a:t>
            </a:r>
            <a:r>
              <a:rPr lang="fr-FR" sz="31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2000" b="0"/>
              <a:t>- Neutre du transformateur à la </a:t>
            </a:r>
            <a:r>
              <a:rPr lang="fr-FR" sz="2000">
                <a:solidFill>
                  <a:srgbClr val="FF3300"/>
                </a:solidFill>
              </a:rPr>
              <a:t>T</a:t>
            </a:r>
            <a:r>
              <a:rPr lang="fr-FR" sz="2000" b="0"/>
              <a:t>erre</a:t>
            </a:r>
          </a:p>
          <a:p>
            <a:pPr algn="just" defTabSz="1001713">
              <a:buFontTx/>
              <a:buNone/>
            </a:pPr>
            <a:r>
              <a:rPr lang="fr-FR" sz="2000" b="0"/>
              <a:t>                     		- Liaison des Masses à la </a:t>
            </a:r>
            <a:r>
              <a:rPr lang="fr-FR" sz="2000">
                <a:solidFill>
                  <a:srgbClr val="FF3300"/>
                </a:solidFill>
              </a:rPr>
              <a:t>T</a:t>
            </a:r>
            <a:r>
              <a:rPr lang="fr-FR" sz="2000" b="0"/>
              <a:t>erre</a:t>
            </a:r>
          </a:p>
          <a:p>
            <a:pPr algn="just" defTabSz="1001713">
              <a:buFontTx/>
              <a:buNone/>
            </a:pPr>
            <a:endParaRPr lang="fr-FR" sz="2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defTabSz="1001713">
              <a:buFontTx/>
              <a:buNone/>
            </a:pP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 TN :	</a:t>
            </a:r>
            <a:r>
              <a:rPr lang="fr-FR" sz="26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sz="2000" b="0"/>
              <a:t>- Neutre du transformateur à la </a:t>
            </a:r>
            <a:r>
              <a:rPr lang="fr-FR" sz="2000">
                <a:solidFill>
                  <a:srgbClr val="FF3300"/>
                </a:solidFill>
              </a:rPr>
              <a:t>T</a:t>
            </a:r>
            <a:r>
              <a:rPr lang="fr-FR" sz="2000" b="0"/>
              <a:t>erre</a:t>
            </a:r>
          </a:p>
          <a:p>
            <a:pPr algn="just" defTabSz="1001713">
              <a:buFontTx/>
              <a:buNone/>
            </a:pPr>
            <a:r>
              <a:rPr lang="fr-FR" sz="2000" b="0"/>
              <a:t>                               	- Liaison des Masses reliées au </a:t>
            </a:r>
            <a:r>
              <a:rPr lang="fr-FR" sz="2000">
                <a:solidFill>
                  <a:srgbClr val="FF3300"/>
                </a:solidFill>
              </a:rPr>
              <a:t>N</a:t>
            </a:r>
            <a:r>
              <a:rPr lang="fr-FR" sz="2000" b="0"/>
              <a:t>eutre</a:t>
            </a:r>
          </a:p>
          <a:p>
            <a:pPr algn="just" defTabSz="1001713">
              <a:buFontTx/>
              <a:buNone/>
            </a:pPr>
            <a:endParaRPr lang="fr-FR" sz="200" b="0"/>
          </a:p>
          <a:p>
            <a:pPr algn="just" defTabSz="1001713">
              <a:buFontTx/>
              <a:buNone/>
            </a:pPr>
            <a:r>
              <a:rPr lang="fr-F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  IT :</a:t>
            </a:r>
            <a:r>
              <a:rPr lang="fr-FR" sz="2600" b="0"/>
              <a:t>        	</a:t>
            </a:r>
            <a:r>
              <a:rPr lang="fr-FR" sz="2000" b="0"/>
              <a:t>- Neutre </a:t>
            </a:r>
            <a:r>
              <a:rPr lang="fr-FR" sz="2000">
                <a:solidFill>
                  <a:srgbClr val="FF3300"/>
                </a:solidFill>
              </a:rPr>
              <a:t>I</a:t>
            </a:r>
            <a:r>
              <a:rPr lang="fr-FR" sz="2000" b="0"/>
              <a:t>mpédant ou </a:t>
            </a:r>
            <a:r>
              <a:rPr lang="fr-FR" sz="2000" b="0">
                <a:solidFill>
                  <a:srgbClr val="FF3300"/>
                </a:solidFill>
              </a:rPr>
              <a:t>I</a:t>
            </a:r>
            <a:r>
              <a:rPr lang="fr-FR" sz="2000" b="0"/>
              <a:t>solé de la Terre</a:t>
            </a:r>
          </a:p>
          <a:p>
            <a:pPr algn="just" defTabSz="1001713">
              <a:buFontTx/>
              <a:buNone/>
            </a:pPr>
            <a:r>
              <a:rPr lang="fr-FR" sz="2000" b="0"/>
              <a:t>                               	- Liaison des Masses reliées à la </a:t>
            </a:r>
            <a:r>
              <a:rPr lang="fr-FR" sz="2000">
                <a:solidFill>
                  <a:srgbClr val="FF3300"/>
                </a:solidFill>
              </a:rPr>
              <a:t>T</a:t>
            </a:r>
            <a:r>
              <a:rPr lang="fr-FR" sz="2000" b="0"/>
              <a:t>erre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457200" y="857250"/>
            <a:ext cx="8610600" cy="514350"/>
          </a:xfrm>
          <a:prstGeom prst="homePlate">
            <a:avLst>
              <a:gd name="adj" fmla="val 202749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SCHÉMAS DE LIAISONS A LA TERRE -SLT-   (suite)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3400" y="1524000"/>
            <a:ext cx="39306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1800">
                <a:solidFill>
                  <a:srgbClr val="FF3300"/>
                </a:solidFill>
                <a:sym typeface="Wingdings" pitchFamily="2" charset="2"/>
              </a:rPr>
              <a:t></a:t>
            </a:r>
            <a:r>
              <a:rPr lang="fr-FR" sz="1800">
                <a:sym typeface="Wingdings" pitchFamily="2" charset="2"/>
              </a:rPr>
              <a:t> </a:t>
            </a:r>
            <a:r>
              <a:rPr lang="fr-FR" sz="2000"/>
              <a:t>QUE SIGNIFIE LEUR NOM ? :</a:t>
            </a:r>
            <a:endParaRPr lang="fr-FR" sz="350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838200" y="2149475"/>
            <a:ext cx="1981200" cy="508000"/>
          </a:xfrm>
          <a:prstGeom prst="homePlate">
            <a:avLst>
              <a:gd name="adj" fmla="val 97500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600">
                <a:solidFill>
                  <a:schemeClr val="tx2"/>
                </a:solidFill>
              </a:rPr>
              <a:t>1</a:t>
            </a:r>
            <a:r>
              <a:rPr lang="fr-FR" sz="2600" baseline="30000">
                <a:solidFill>
                  <a:schemeClr val="tx2"/>
                </a:solidFill>
              </a:rPr>
              <a:t>ère</a:t>
            </a:r>
            <a:r>
              <a:rPr lang="fr-FR" sz="2600">
                <a:solidFill>
                  <a:schemeClr val="tx2"/>
                </a:solidFill>
              </a:rPr>
              <a:t> lettre</a:t>
            </a:r>
            <a:endParaRPr lang="fr-FR" sz="2600" b="0">
              <a:solidFill>
                <a:schemeClr val="accent1"/>
              </a:solidFill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838200" y="2921000"/>
            <a:ext cx="1981200" cy="508000"/>
          </a:xfrm>
          <a:prstGeom prst="homePlate">
            <a:avLst>
              <a:gd name="adj" fmla="val 97500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600">
                <a:solidFill>
                  <a:schemeClr val="tx2"/>
                </a:solidFill>
              </a:rPr>
              <a:t>2</a:t>
            </a:r>
            <a:r>
              <a:rPr lang="fr-FR" sz="2600" baseline="30000">
                <a:solidFill>
                  <a:schemeClr val="tx2"/>
                </a:solidFill>
              </a:rPr>
              <a:t>ème</a:t>
            </a:r>
            <a:r>
              <a:rPr lang="fr-FR" sz="2600">
                <a:solidFill>
                  <a:schemeClr val="tx2"/>
                </a:solidFill>
              </a:rPr>
              <a:t> lettre</a:t>
            </a:r>
            <a:endParaRPr lang="fr-FR" sz="2600" b="0">
              <a:solidFill>
                <a:schemeClr val="accent1"/>
              </a:solidFill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276600" y="2028825"/>
            <a:ext cx="5465763" cy="1400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/>
              <a:t>Liaison du Neutre du transformateur</a:t>
            </a:r>
          </a:p>
          <a:p>
            <a:pPr>
              <a:buFontTx/>
              <a:buNone/>
            </a:pPr>
            <a:r>
              <a:rPr lang="fr-FR"/>
              <a:t>par rapport à la Terre</a:t>
            </a:r>
            <a:endParaRPr lang="fr-FR" sz="2600" b="0"/>
          </a:p>
          <a:p>
            <a:pPr>
              <a:buFontTx/>
              <a:buNone/>
            </a:pPr>
            <a:endParaRPr lang="fr-FR" sz="1400" b="0"/>
          </a:p>
          <a:p>
            <a:pPr>
              <a:buFontTx/>
              <a:buNone/>
            </a:pPr>
            <a:r>
              <a:rPr lang="fr-FR"/>
              <a:t>Liaison des Masses de l’installation</a:t>
            </a:r>
            <a:endParaRPr lang="fr-FR" sz="2600" b="0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3657600"/>
            <a:ext cx="7427913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600" i="1">
                <a:solidFill>
                  <a:schemeClr val="accent2"/>
                </a:solidFill>
              </a:rPr>
              <a:t>Les 3 schémas définis dans la norme CEI 364</a:t>
            </a:r>
            <a:r>
              <a:rPr lang="fr-FR" sz="2600" b="0" i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838200" y="5105400"/>
            <a:ext cx="830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838200" y="5838825"/>
            <a:ext cx="830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460500"/>
            <a:ext cx="2590800" cy="673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Le schéma</a:t>
            </a:r>
            <a:r>
              <a:rPr lang="fr-FR" sz="3500"/>
              <a:t> TT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1447800"/>
            <a:ext cx="762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EDF</a:t>
            </a:r>
            <a:endParaRPr lang="fr-FR" sz="3100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54800" y="1450975"/>
            <a:ext cx="2641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Client privé</a:t>
            </a:r>
            <a:endParaRPr lang="fr-FR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30200" y="2136775"/>
            <a:ext cx="3937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 b="0"/>
              <a:t> </a:t>
            </a:r>
            <a:r>
              <a:rPr lang="fr-FR"/>
              <a:t>Obligatoire pour  </a:t>
            </a:r>
          </a:p>
          <a:p>
            <a:pPr defTabSz="1001713">
              <a:buFontTx/>
              <a:buNone/>
            </a:pPr>
            <a:r>
              <a:rPr lang="fr-FR"/>
              <a:t>    toutes les installations  </a:t>
            </a:r>
          </a:p>
          <a:p>
            <a:pPr defTabSz="1001713">
              <a:buFontTx/>
              <a:buNone/>
            </a:pPr>
            <a:r>
              <a:rPr lang="fr-FR"/>
              <a:t>    des particuliers</a:t>
            </a:r>
            <a:endParaRPr lang="fr-FR" sz="2600" b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3375" y="3471863"/>
            <a:ext cx="39433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 b="0">
                <a:sym typeface="Wingdings" pitchFamily="2" charset="2"/>
              </a:rPr>
              <a:t> </a:t>
            </a:r>
            <a:r>
              <a:rPr lang="fr-FR"/>
              <a:t>Coupure du 1er défaut,               </a:t>
            </a:r>
          </a:p>
          <a:p>
            <a:pPr defTabSz="1001713">
              <a:buFontTx/>
              <a:buNone/>
            </a:pPr>
            <a:r>
              <a:rPr lang="fr-FR"/>
              <a:t>    par le DDR, dès que :</a:t>
            </a:r>
          </a:p>
          <a:p>
            <a:pPr defTabSz="1001713">
              <a:buFontTx/>
              <a:buNone/>
            </a:pPr>
            <a:endParaRPr lang="fr-FR" sz="1400"/>
          </a:p>
          <a:p>
            <a:pPr defTabSz="1001713">
              <a:buFontTx/>
              <a:buNone/>
            </a:pPr>
            <a:r>
              <a:rPr lang="fr-FR"/>
              <a:t>   U</a:t>
            </a:r>
            <a:r>
              <a:rPr lang="fr-FR" baseline="-25000"/>
              <a:t>L</a:t>
            </a:r>
            <a:r>
              <a:rPr lang="fr-FR"/>
              <a:t> = 50V  </a:t>
            </a:r>
            <a:r>
              <a:rPr lang="fr-FR" sz="2000"/>
              <a:t>(milieu sec)</a:t>
            </a:r>
            <a:endParaRPr lang="fr-FR"/>
          </a:p>
          <a:p>
            <a:pPr defTabSz="1001713">
              <a:buFontTx/>
              <a:buNone/>
            </a:pPr>
            <a:r>
              <a:rPr lang="fr-FR"/>
              <a:t>   U</a:t>
            </a:r>
            <a:r>
              <a:rPr lang="fr-FR" baseline="-25000"/>
              <a:t>L</a:t>
            </a:r>
            <a:r>
              <a:rPr lang="fr-FR"/>
              <a:t> = 25V  </a:t>
            </a:r>
            <a:r>
              <a:rPr lang="fr-FR" sz="2000"/>
              <a:t>(milieu humide)</a:t>
            </a:r>
            <a:endParaRPr lang="fr-FR" sz="2600" b="0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457200" y="857250"/>
            <a:ext cx="8610600" cy="514350"/>
          </a:xfrm>
          <a:prstGeom prst="homePlate">
            <a:avLst>
              <a:gd name="adj" fmla="val 202749"/>
            </a:avLst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FontTx/>
              <a:buNone/>
            </a:pPr>
            <a:r>
              <a:rPr lang="fr-FR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SCHÉMAS DE LIAISONS A LA TERRE (suite)</a:t>
            </a:r>
          </a:p>
        </p:txBody>
      </p:sp>
      <p:graphicFrame>
        <p:nvGraphicFramePr>
          <p:cNvPr id="13489" name="Object 177"/>
          <p:cNvGraphicFramePr>
            <a:graphicFrameLocks noChangeAspect="1"/>
          </p:cNvGraphicFramePr>
          <p:nvPr/>
        </p:nvGraphicFramePr>
        <p:xfrm>
          <a:off x="4191000" y="1828800"/>
          <a:ext cx="5535613" cy="3467100"/>
        </p:xfrm>
        <a:graphic>
          <a:graphicData uri="http://schemas.openxmlformats.org/presentationml/2006/ole">
            <p:oleObj spid="_x0000_s13489" name="Image Bitmap" r:id="rId3" imgW="5533333" imgH="3467584" progId="Paint.Picture">
              <p:embed/>
            </p:oleObj>
          </a:graphicData>
        </a:graphic>
      </p:graphicFrame>
      <p:graphicFrame>
        <p:nvGraphicFramePr>
          <p:cNvPr id="13490" name="Object 178"/>
          <p:cNvGraphicFramePr>
            <a:graphicFrameLocks noChangeAspect="1"/>
          </p:cNvGraphicFramePr>
          <p:nvPr/>
        </p:nvGraphicFramePr>
        <p:xfrm>
          <a:off x="1055688" y="5334000"/>
          <a:ext cx="8012112" cy="1209675"/>
        </p:xfrm>
        <a:graphic>
          <a:graphicData uri="http://schemas.openxmlformats.org/presentationml/2006/ole">
            <p:oleObj spid="_x0000_s13490" name="Image Bitmap" r:id="rId4" imgW="8009524" imgH="12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4953000" cy="673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buFontTx/>
              <a:buNone/>
            </a:pP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Les schémas</a:t>
            </a:r>
            <a:r>
              <a:rPr lang="fr-FR" sz="3500">
                <a:effectLst>
                  <a:outerShdw blurRad="38100" dist="38100" dir="2700000" algn="tl">
                    <a:srgbClr val="C0C0C0"/>
                  </a:outerShdw>
                </a:effectLst>
              </a:rPr>
              <a:t> TN-C 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et</a:t>
            </a:r>
            <a:r>
              <a:rPr lang="fr-FR" sz="3500">
                <a:effectLst>
                  <a:outerShdw blurRad="38100" dist="38100" dir="2700000" algn="tl">
                    <a:srgbClr val="C0C0C0"/>
                  </a:outerShdw>
                </a:effectLst>
              </a:rPr>
              <a:t> TN-S</a:t>
            </a:r>
            <a:endParaRPr lang="fr-FR" sz="35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1354138"/>
            <a:ext cx="1905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ctr" defTabSz="1001713">
              <a:spcBef>
                <a:spcPct val="50000"/>
              </a:spcBef>
              <a:buFontTx/>
              <a:buNone/>
            </a:pPr>
            <a:r>
              <a:rPr lang="fr-FR" b="0">
                <a:effectLst>
                  <a:outerShdw blurRad="38100" dist="38100" dir="2700000" algn="tl">
                    <a:srgbClr val="C0C0C0"/>
                  </a:outerShdw>
                </a:effectLst>
              </a:rPr>
              <a:t>Client privé</a:t>
            </a:r>
            <a:endParaRPr lang="fr-FR" sz="3100" b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1000" y="1693863"/>
            <a:ext cx="38671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/>
              <a:t> Installations tertiaires </a:t>
            </a:r>
          </a:p>
          <a:p>
            <a:pPr defTabSz="1001713">
              <a:buFontTx/>
              <a:buNone/>
            </a:pPr>
            <a:r>
              <a:rPr lang="fr-FR"/>
              <a:t>    ou industrielles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81000" y="2605088"/>
            <a:ext cx="40195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/>
              <a:t> Coupure du 1er défaut,            </a:t>
            </a:r>
          </a:p>
          <a:p>
            <a:pPr defTabSz="1001713">
              <a:buFontTx/>
              <a:buNone/>
            </a:pPr>
            <a:r>
              <a:rPr lang="fr-FR"/>
              <a:t>    par un dispositif contre </a:t>
            </a:r>
          </a:p>
          <a:p>
            <a:pPr defTabSz="1001713">
              <a:buFontTx/>
              <a:buNone/>
            </a:pPr>
            <a:r>
              <a:rPr lang="fr-FR"/>
              <a:t>    les sur-intensités  </a:t>
            </a:r>
          </a:p>
          <a:p>
            <a:pPr defTabSz="1001713">
              <a:buFontTx/>
              <a:buNone/>
            </a:pPr>
            <a:r>
              <a:rPr lang="fr-FR"/>
              <a:t>   (fusibles ou disjoncteur)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76238" y="4367213"/>
            <a:ext cx="38671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>
              <a:buFontTx/>
              <a:buNone/>
            </a:pPr>
            <a:r>
              <a:rPr lang="fr-FR" sz="2600" b="0">
                <a:solidFill>
                  <a:schemeClr val="accent2"/>
                </a:solidFill>
                <a:sym typeface="Wingdings" pitchFamily="2" charset="2"/>
              </a:rPr>
              <a:t></a:t>
            </a:r>
            <a:r>
              <a:rPr lang="fr-FR" sz="2600" b="0"/>
              <a:t> </a:t>
            </a:r>
            <a:r>
              <a:rPr lang="fr-FR"/>
              <a:t>Un schéma TN-S en </a:t>
            </a:r>
          </a:p>
          <a:p>
            <a:pPr defTabSz="1001713">
              <a:buFontTx/>
              <a:buNone/>
            </a:pPr>
            <a:r>
              <a:rPr lang="fr-FR"/>
              <a:t>    aval permet d’utiliser </a:t>
            </a:r>
          </a:p>
          <a:p>
            <a:pPr defTabSz="1001713">
              <a:buFontTx/>
              <a:buNone/>
            </a:pPr>
            <a:r>
              <a:rPr lang="fr-FR"/>
              <a:t>    des DDR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81000" y="152400"/>
            <a:ext cx="579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1713">
              <a:buFontTx/>
              <a:buNone/>
            </a:pPr>
            <a:r>
              <a:rPr lang="fr-FR">
                <a:solidFill>
                  <a:schemeClr val="tx2"/>
                </a:solidFill>
              </a:rPr>
              <a:t>Direction des Marchés : FORMATION</a:t>
            </a:r>
            <a:endParaRPr lang="fr-FR" b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59392" name="Object 1024"/>
          <p:cNvGraphicFramePr>
            <a:graphicFrameLocks noChangeAspect="1"/>
          </p:cNvGraphicFramePr>
          <p:nvPr/>
        </p:nvGraphicFramePr>
        <p:xfrm>
          <a:off x="4267200" y="1752600"/>
          <a:ext cx="5602288" cy="3724275"/>
        </p:xfrm>
        <a:graphic>
          <a:graphicData uri="http://schemas.openxmlformats.org/presentationml/2006/ole">
            <p:oleObj spid="_x0000_s59392" name="Image Bitmap" r:id="rId3" imgW="5601482" imgH="3723810" progId="Paint.Picture">
              <p:embed/>
            </p:oleObj>
          </a:graphicData>
        </a:graphic>
      </p:graphicFrame>
      <p:graphicFrame>
        <p:nvGraphicFramePr>
          <p:cNvPr id="59393" name="Object 1025"/>
          <p:cNvGraphicFramePr>
            <a:graphicFrameLocks noChangeAspect="1"/>
          </p:cNvGraphicFramePr>
          <p:nvPr/>
        </p:nvGraphicFramePr>
        <p:xfrm>
          <a:off x="2876550" y="5486400"/>
          <a:ext cx="5200650" cy="1200150"/>
        </p:xfrm>
        <a:graphic>
          <a:graphicData uri="http://schemas.openxmlformats.org/presentationml/2006/ole">
            <p:oleObj spid="_x0000_s59393" name="Image Bitmap" r:id="rId4" imgW="5200000" imgH="1200318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présentation\BLOCNOTE.POT</Template>
  <TotalTime>7004</TotalTime>
  <Words>2350</Words>
  <Application>Microsoft PowerPoint</Application>
  <PresentationFormat>Personnalisé</PresentationFormat>
  <Paragraphs>526</Paragraphs>
  <Slides>47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47</vt:i4>
      </vt:variant>
    </vt:vector>
  </HeadingPairs>
  <TitlesOfParts>
    <vt:vector size="56" baseType="lpstr">
      <vt:lpstr>Times New Roman</vt:lpstr>
      <vt:lpstr>Arial</vt:lpstr>
      <vt:lpstr>Wingdings</vt:lpstr>
      <vt:lpstr>Symbol</vt:lpstr>
      <vt:lpstr>Nouvelle présentation</vt:lpstr>
      <vt:lpstr>Microsoft Clip Gallery</vt:lpstr>
      <vt:lpstr>Dessin Designer 3.1</vt:lpstr>
      <vt:lpstr>Document Microsoft Word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Company>CHAUVIN ARNOUX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des marchés : Formation</dc:title>
  <dc:subject>LA SECURITE ELECTRIQUE</dc:subject>
  <dc:creator>Alain KOHLER</dc:creator>
  <cp:lastModifiedBy>lenovo</cp:lastModifiedBy>
  <cp:revision>127</cp:revision>
  <cp:lastPrinted>1999-05-31T11:49:10Z</cp:lastPrinted>
  <dcterms:created xsi:type="dcterms:W3CDTF">1999-05-14T15:02:53Z</dcterms:created>
  <dcterms:modified xsi:type="dcterms:W3CDTF">2022-02-17T09:09:33Z</dcterms:modified>
</cp:coreProperties>
</file>