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2" r:id="rId1"/>
    <p:sldMasterId id="2147483934" r:id="rId2"/>
    <p:sldMasterId id="2147483970" r:id="rId3"/>
    <p:sldMasterId id="2147483982" r:id="rId4"/>
  </p:sldMasterIdLst>
  <p:notesMasterIdLst>
    <p:notesMasterId r:id="rId20"/>
  </p:notesMasterIdLst>
  <p:sldIdLst>
    <p:sldId id="260" r:id="rId5"/>
    <p:sldId id="261" r:id="rId6"/>
    <p:sldId id="262" r:id="rId7"/>
    <p:sldId id="263" r:id="rId8"/>
    <p:sldId id="264" r:id="rId9"/>
    <p:sldId id="265" r:id="rId10"/>
    <p:sldId id="266" r:id="rId11"/>
    <p:sldId id="267" r:id="rId12"/>
    <p:sldId id="272" r:id="rId13"/>
    <p:sldId id="268" r:id="rId14"/>
    <p:sldId id="273" r:id="rId15"/>
    <p:sldId id="270" r:id="rId16"/>
    <p:sldId id="275" r:id="rId17"/>
    <p:sldId id="274" r:id="rId18"/>
    <p:sldId id="271"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6" d="100"/>
          <a:sy n="36" d="100"/>
        </p:scale>
        <p:origin x="852"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C792A8-D292-4E96-BD42-AFAE97821846}" type="datetimeFigureOut">
              <a:rPr lang="fr-FR" smtClean="0"/>
              <a:t>12/03/2022</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64361A-5FC6-4F9F-8787-CDA5BA3DC6E2}" type="slidenum">
              <a:rPr lang="fr-FR" smtClean="0"/>
              <a:t>‹N°›</a:t>
            </a:fld>
            <a:endParaRPr lang="fr-FR"/>
          </a:p>
        </p:txBody>
      </p:sp>
    </p:spTree>
    <p:extLst>
      <p:ext uri="{BB962C8B-B14F-4D97-AF65-F5344CB8AC3E}">
        <p14:creationId xmlns:p14="http://schemas.microsoft.com/office/powerpoint/2010/main" val="287796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C64361A-5FC6-4F9F-8787-CDA5BA3DC6E2}" type="slidenum">
              <a:rPr lang="fr-FR" smtClean="0"/>
              <a:t>7</a:t>
            </a:fld>
            <a:endParaRPr lang="fr-FR"/>
          </a:p>
        </p:txBody>
      </p:sp>
    </p:spTree>
    <p:extLst>
      <p:ext uri="{BB962C8B-B14F-4D97-AF65-F5344CB8AC3E}">
        <p14:creationId xmlns:p14="http://schemas.microsoft.com/office/powerpoint/2010/main" val="2021826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CB765D-878C-4C37-9816-4AEF9CDBBAB2}"/>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18973F4B-9C37-4888-8034-1E3E7E86CC6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9D16D5E-4819-447B-86EA-27EAB69B1E56}"/>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26CAD761-F803-41F9-904F-DB28C3D135A5}"/>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898D81F0-656C-4A7C-AB7F-E7A4C2C48213}"/>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3566889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F3F15A-6408-4823-A6F8-BB258954FAB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5E0AF07-12EE-4F64-8445-721C0EDE841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2AF2A26-5B67-45FB-8E46-1D7378AF2854}"/>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49F69E6B-D970-40F9-B562-5B858F995B03}"/>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4EC09A6E-9DE0-4C6B-B3B9-4C28687FEF82}"/>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49379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7A97A50-B696-470D-9AD7-64D03BECF5EA}"/>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7EE05F5-DF9A-489E-A863-F294CA185854}"/>
              </a:ext>
            </a:extLst>
          </p:cNvPr>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3164D00-45E4-477A-96B0-CA4FBC40BB8C}"/>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24A8D2E6-C08E-4A62-A26E-6D4D51ABB327}"/>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E7D8D371-980A-4583-AF5C-D90D4A469730}"/>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1707181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CB765D-878C-4C37-9816-4AEF9CDBBAB2}"/>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18973F4B-9C37-4888-8034-1E3E7E86CC6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9D16D5E-4819-447B-86EA-27EAB69B1E56}"/>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26CAD761-F803-41F9-904F-DB28C3D135A5}"/>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898D81F0-656C-4A7C-AB7F-E7A4C2C48213}"/>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95329456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24D25D-9C7A-4432-928D-66EC5F8158E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467DD1A-B1DA-413E-8C98-22ADE3EAC6E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1EA19D2-CB5B-46BE-BA8E-2A2FCB14386B}"/>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94790939-C69A-43A5-9F99-3866A206BE0C}"/>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36DB4D66-3AD6-4CE9-BFEB-705049EF6422}"/>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140591497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4CE5A5-6979-4634-AF90-3E189C55A027}"/>
              </a:ext>
            </a:extLst>
          </p:cNvPr>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F37A23C7-21E2-47E1-8812-20B59698747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53D03A6-8A6C-4DAA-9F4D-35944D015182}"/>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326AA16B-9095-406D-BFEF-86995C364BE6}"/>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9C1248D4-9D95-4806-A775-D3179F7D4575}"/>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297500028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D5E75B-382A-4288-9CCF-17F8A6299E0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070A21E-311D-4B42-9BBB-418A29A87CF7}"/>
              </a:ext>
            </a:extLst>
          </p:cNvPr>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DD3F4C7-AF7B-4431-86E5-577CBE81F1CB}"/>
              </a:ext>
            </a:extLst>
          </p:cNvPr>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5266724-23E1-49A0-BDA7-61AB44CEFA67}"/>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6" name="Espace réservé du pied de page 5">
            <a:extLst>
              <a:ext uri="{FF2B5EF4-FFF2-40B4-BE49-F238E27FC236}">
                <a16:creationId xmlns:a16="http://schemas.microsoft.com/office/drawing/2014/main" id="{251863D5-82B5-47B7-A49D-46E03FCA7F16}"/>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7" name="Espace réservé du numéro de diapositive 6">
            <a:extLst>
              <a:ext uri="{FF2B5EF4-FFF2-40B4-BE49-F238E27FC236}">
                <a16:creationId xmlns:a16="http://schemas.microsoft.com/office/drawing/2014/main" id="{D1F5153C-DCBB-4B7F-98F6-1B8D4FD50298}"/>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218036741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B418B4-7838-4F8A-96D8-9F47D07FCC36}"/>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FE2F84C-7C70-4268-A986-6D9EF9F3D7B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2CF6D10-DD75-4909-86FE-9CAF709FF080}"/>
              </a:ext>
            </a:extLst>
          </p:cNvPr>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D40CCFF-F3CA-4B7A-84E8-3BFD2230381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3AAAF52-1041-463E-912B-9378E3575D38}"/>
              </a:ext>
            </a:extLst>
          </p:cNvPr>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3F69580-FDF2-43C8-8131-C4D08D2604EC}"/>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8" name="Espace réservé du pied de page 7">
            <a:extLst>
              <a:ext uri="{FF2B5EF4-FFF2-40B4-BE49-F238E27FC236}">
                <a16:creationId xmlns:a16="http://schemas.microsoft.com/office/drawing/2014/main" id="{E9955186-AC1E-41FC-BCED-C69B92DCF936}"/>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9" name="Espace réservé du numéro de diapositive 8">
            <a:extLst>
              <a:ext uri="{FF2B5EF4-FFF2-40B4-BE49-F238E27FC236}">
                <a16:creationId xmlns:a16="http://schemas.microsoft.com/office/drawing/2014/main" id="{F280BA53-830E-41CA-8F9E-E61FDB51936F}"/>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426946551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B56301-E146-4450-B228-690F9CC6AE2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B10ADA0-843E-4E19-9BAA-007844734AFF}"/>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4" name="Espace réservé du pied de page 3">
            <a:extLst>
              <a:ext uri="{FF2B5EF4-FFF2-40B4-BE49-F238E27FC236}">
                <a16:creationId xmlns:a16="http://schemas.microsoft.com/office/drawing/2014/main" id="{ADB13ED1-DFE1-4C70-B3D9-0F9767F1EE0D}"/>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5" name="Espace réservé du numéro de diapositive 4">
            <a:extLst>
              <a:ext uri="{FF2B5EF4-FFF2-40B4-BE49-F238E27FC236}">
                <a16:creationId xmlns:a16="http://schemas.microsoft.com/office/drawing/2014/main" id="{4081C598-6025-46D6-932C-007868B7C576}"/>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2976810179"/>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E9AEE30-B346-4500-B95C-5A5E25C11EE8}"/>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3" name="Espace réservé du pied de page 2">
            <a:extLst>
              <a:ext uri="{FF2B5EF4-FFF2-40B4-BE49-F238E27FC236}">
                <a16:creationId xmlns:a16="http://schemas.microsoft.com/office/drawing/2014/main" id="{B8279434-38E5-4203-BB98-6D873FAF4515}"/>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4" name="Espace réservé du numéro de diapositive 3">
            <a:extLst>
              <a:ext uri="{FF2B5EF4-FFF2-40B4-BE49-F238E27FC236}">
                <a16:creationId xmlns:a16="http://schemas.microsoft.com/office/drawing/2014/main" id="{B7B213A6-D3B5-474D-AF7B-BC1107BC824E}"/>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370366786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DECCCB-5928-4134-80E5-5DDFC0780810}"/>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51E78094-F4D0-4D93-A1B1-D3C5A104F7F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50CB254-C6F5-4ABE-96DA-A9533591A4F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812A139-BE43-47C4-B653-00366A3B52A8}"/>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6" name="Espace réservé du pied de page 5">
            <a:extLst>
              <a:ext uri="{FF2B5EF4-FFF2-40B4-BE49-F238E27FC236}">
                <a16:creationId xmlns:a16="http://schemas.microsoft.com/office/drawing/2014/main" id="{DAD1ABA4-6738-4012-AC17-91CCE03A616B}"/>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7" name="Espace réservé du numéro de diapositive 6">
            <a:extLst>
              <a:ext uri="{FF2B5EF4-FFF2-40B4-BE49-F238E27FC236}">
                <a16:creationId xmlns:a16="http://schemas.microsoft.com/office/drawing/2014/main" id="{2AE4A457-C0C6-46F9-9477-90FDAABAE944}"/>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31423219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24D25D-9C7A-4432-928D-66EC5F8158E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467DD1A-B1DA-413E-8C98-22ADE3EAC6E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1EA19D2-CB5B-46BE-BA8E-2A2FCB14386B}"/>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94790939-C69A-43A5-9F99-3866A206BE0C}"/>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36DB4D66-3AD6-4CE9-BFEB-705049EF6422}"/>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638094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8148C3-6338-41DB-B8F0-5EF970093C71}"/>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6DCD0FC4-AF65-4938-9313-FB8B3F14E35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6453BA7D-2213-495E-8B1C-2F20404CB3B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C02FBC4-12A5-4598-9B3C-5936C136025A}"/>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6" name="Espace réservé du pied de page 5">
            <a:extLst>
              <a:ext uri="{FF2B5EF4-FFF2-40B4-BE49-F238E27FC236}">
                <a16:creationId xmlns:a16="http://schemas.microsoft.com/office/drawing/2014/main" id="{323A80D6-C46B-4C50-973B-1D28BEF9CE7A}"/>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7" name="Espace réservé du numéro de diapositive 6">
            <a:extLst>
              <a:ext uri="{FF2B5EF4-FFF2-40B4-BE49-F238E27FC236}">
                <a16:creationId xmlns:a16="http://schemas.microsoft.com/office/drawing/2014/main" id="{3B963EEF-050A-4CF7-96C3-4FB6CD484D66}"/>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845227920"/>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F3F15A-6408-4823-A6F8-BB258954FAB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5E0AF07-12EE-4F64-8445-721C0EDE841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2AF2A26-5B67-45FB-8E46-1D7378AF2854}"/>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49F69E6B-D970-40F9-B562-5B858F995B03}"/>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4EC09A6E-9DE0-4C6B-B3B9-4C28687FEF82}"/>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3323744563"/>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7A97A50-B696-470D-9AD7-64D03BECF5EA}"/>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7EE05F5-DF9A-489E-A863-F294CA185854}"/>
              </a:ext>
            </a:extLst>
          </p:cNvPr>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3164D00-45E4-477A-96B0-CA4FBC40BB8C}"/>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24A8D2E6-C08E-4A62-A26E-6D4D51ABB327}"/>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E7D8D371-980A-4583-AF5C-D90D4A469730}"/>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684748487"/>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CB765D-878C-4C37-9816-4AEF9CDBBAB2}"/>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18973F4B-9C37-4888-8034-1E3E7E86CC6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9D16D5E-4819-447B-86EA-27EAB69B1E56}"/>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26CAD761-F803-41F9-904F-DB28C3D135A5}"/>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898D81F0-656C-4A7C-AB7F-E7A4C2C48213}"/>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2826322164"/>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24D25D-9C7A-4432-928D-66EC5F8158E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467DD1A-B1DA-413E-8C98-22ADE3EAC6E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1EA19D2-CB5B-46BE-BA8E-2A2FCB14386B}"/>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94790939-C69A-43A5-9F99-3866A206BE0C}"/>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36DB4D66-3AD6-4CE9-BFEB-705049EF6422}"/>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2059740798"/>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4CE5A5-6979-4634-AF90-3E189C55A027}"/>
              </a:ext>
            </a:extLst>
          </p:cNvPr>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F37A23C7-21E2-47E1-8812-20B59698747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53D03A6-8A6C-4DAA-9F4D-35944D015182}"/>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326AA16B-9095-406D-BFEF-86995C364BE6}"/>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9C1248D4-9D95-4806-A775-D3179F7D4575}"/>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24909858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D5E75B-382A-4288-9CCF-17F8A6299E0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070A21E-311D-4B42-9BBB-418A29A87CF7}"/>
              </a:ext>
            </a:extLst>
          </p:cNvPr>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DD3F4C7-AF7B-4431-86E5-577CBE81F1CB}"/>
              </a:ext>
            </a:extLst>
          </p:cNvPr>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5266724-23E1-49A0-BDA7-61AB44CEFA67}"/>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6" name="Espace réservé du pied de page 5">
            <a:extLst>
              <a:ext uri="{FF2B5EF4-FFF2-40B4-BE49-F238E27FC236}">
                <a16:creationId xmlns:a16="http://schemas.microsoft.com/office/drawing/2014/main" id="{251863D5-82B5-47B7-A49D-46E03FCA7F16}"/>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7" name="Espace réservé du numéro de diapositive 6">
            <a:extLst>
              <a:ext uri="{FF2B5EF4-FFF2-40B4-BE49-F238E27FC236}">
                <a16:creationId xmlns:a16="http://schemas.microsoft.com/office/drawing/2014/main" id="{D1F5153C-DCBB-4B7F-98F6-1B8D4FD50298}"/>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70584021"/>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B418B4-7838-4F8A-96D8-9F47D07FCC36}"/>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FE2F84C-7C70-4268-A986-6D9EF9F3D7B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2CF6D10-DD75-4909-86FE-9CAF709FF080}"/>
              </a:ext>
            </a:extLst>
          </p:cNvPr>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D40CCFF-F3CA-4B7A-84E8-3BFD2230381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3AAAF52-1041-463E-912B-9378E3575D38}"/>
              </a:ext>
            </a:extLst>
          </p:cNvPr>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3F69580-FDF2-43C8-8131-C4D08D2604EC}"/>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8" name="Espace réservé du pied de page 7">
            <a:extLst>
              <a:ext uri="{FF2B5EF4-FFF2-40B4-BE49-F238E27FC236}">
                <a16:creationId xmlns:a16="http://schemas.microsoft.com/office/drawing/2014/main" id="{E9955186-AC1E-41FC-BCED-C69B92DCF936}"/>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9" name="Espace réservé du numéro de diapositive 8">
            <a:extLst>
              <a:ext uri="{FF2B5EF4-FFF2-40B4-BE49-F238E27FC236}">
                <a16:creationId xmlns:a16="http://schemas.microsoft.com/office/drawing/2014/main" id="{F280BA53-830E-41CA-8F9E-E61FDB51936F}"/>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2567272738"/>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B56301-E146-4450-B228-690F9CC6AE2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B10ADA0-843E-4E19-9BAA-007844734AFF}"/>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4" name="Espace réservé du pied de page 3">
            <a:extLst>
              <a:ext uri="{FF2B5EF4-FFF2-40B4-BE49-F238E27FC236}">
                <a16:creationId xmlns:a16="http://schemas.microsoft.com/office/drawing/2014/main" id="{ADB13ED1-DFE1-4C70-B3D9-0F9767F1EE0D}"/>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5" name="Espace réservé du numéro de diapositive 4">
            <a:extLst>
              <a:ext uri="{FF2B5EF4-FFF2-40B4-BE49-F238E27FC236}">
                <a16:creationId xmlns:a16="http://schemas.microsoft.com/office/drawing/2014/main" id="{4081C598-6025-46D6-932C-007868B7C576}"/>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3683056826"/>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E9AEE30-B346-4500-B95C-5A5E25C11EE8}"/>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3" name="Espace réservé du pied de page 2">
            <a:extLst>
              <a:ext uri="{FF2B5EF4-FFF2-40B4-BE49-F238E27FC236}">
                <a16:creationId xmlns:a16="http://schemas.microsoft.com/office/drawing/2014/main" id="{B8279434-38E5-4203-BB98-6D873FAF4515}"/>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4" name="Espace réservé du numéro de diapositive 3">
            <a:extLst>
              <a:ext uri="{FF2B5EF4-FFF2-40B4-BE49-F238E27FC236}">
                <a16:creationId xmlns:a16="http://schemas.microsoft.com/office/drawing/2014/main" id="{B7B213A6-D3B5-474D-AF7B-BC1107BC824E}"/>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70184721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4CE5A5-6979-4634-AF90-3E189C55A027}"/>
              </a:ext>
            </a:extLst>
          </p:cNvPr>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F37A23C7-21E2-47E1-8812-20B59698747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53D03A6-8A6C-4DAA-9F4D-35944D015182}"/>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326AA16B-9095-406D-BFEF-86995C364BE6}"/>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9C1248D4-9D95-4806-A775-D3179F7D4575}"/>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41782391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DECCCB-5928-4134-80E5-5DDFC0780810}"/>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51E78094-F4D0-4D93-A1B1-D3C5A104F7F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50CB254-C6F5-4ABE-96DA-A9533591A4F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812A139-BE43-47C4-B653-00366A3B52A8}"/>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6" name="Espace réservé du pied de page 5">
            <a:extLst>
              <a:ext uri="{FF2B5EF4-FFF2-40B4-BE49-F238E27FC236}">
                <a16:creationId xmlns:a16="http://schemas.microsoft.com/office/drawing/2014/main" id="{DAD1ABA4-6738-4012-AC17-91CCE03A616B}"/>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7" name="Espace réservé du numéro de diapositive 6">
            <a:extLst>
              <a:ext uri="{FF2B5EF4-FFF2-40B4-BE49-F238E27FC236}">
                <a16:creationId xmlns:a16="http://schemas.microsoft.com/office/drawing/2014/main" id="{2AE4A457-C0C6-46F9-9477-90FDAABAE944}"/>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3909131115"/>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8148C3-6338-41DB-B8F0-5EF970093C71}"/>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6DCD0FC4-AF65-4938-9313-FB8B3F14E35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6453BA7D-2213-495E-8B1C-2F20404CB3B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C02FBC4-12A5-4598-9B3C-5936C136025A}"/>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6" name="Espace réservé du pied de page 5">
            <a:extLst>
              <a:ext uri="{FF2B5EF4-FFF2-40B4-BE49-F238E27FC236}">
                <a16:creationId xmlns:a16="http://schemas.microsoft.com/office/drawing/2014/main" id="{323A80D6-C46B-4C50-973B-1D28BEF9CE7A}"/>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7" name="Espace réservé du numéro de diapositive 6">
            <a:extLst>
              <a:ext uri="{FF2B5EF4-FFF2-40B4-BE49-F238E27FC236}">
                <a16:creationId xmlns:a16="http://schemas.microsoft.com/office/drawing/2014/main" id="{3B963EEF-050A-4CF7-96C3-4FB6CD484D66}"/>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1763750997"/>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F3F15A-6408-4823-A6F8-BB258954FAB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5E0AF07-12EE-4F64-8445-721C0EDE841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2AF2A26-5B67-45FB-8E46-1D7378AF2854}"/>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49F69E6B-D970-40F9-B562-5B858F995B03}"/>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4EC09A6E-9DE0-4C6B-B3B9-4C28687FEF82}"/>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1053592281"/>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7A97A50-B696-470D-9AD7-64D03BECF5EA}"/>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7EE05F5-DF9A-489E-A863-F294CA185854}"/>
              </a:ext>
            </a:extLst>
          </p:cNvPr>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3164D00-45E4-477A-96B0-CA4FBC40BB8C}"/>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24A8D2E6-C08E-4A62-A26E-6D4D51ABB327}"/>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E7D8D371-980A-4583-AF5C-D90D4A469730}"/>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1865229811"/>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CB765D-878C-4C37-9816-4AEF9CDBBAB2}"/>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18973F4B-9C37-4888-8034-1E3E7E86CC6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9D16D5E-4819-447B-86EA-27EAB69B1E56}"/>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26CAD761-F803-41F9-904F-DB28C3D135A5}"/>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898D81F0-656C-4A7C-AB7F-E7A4C2C48213}"/>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1312311456"/>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24D25D-9C7A-4432-928D-66EC5F8158E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467DD1A-B1DA-413E-8C98-22ADE3EAC6E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1EA19D2-CB5B-46BE-BA8E-2A2FCB14386B}"/>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94790939-C69A-43A5-9F99-3866A206BE0C}"/>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36DB4D66-3AD6-4CE9-BFEB-705049EF6422}"/>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950577407"/>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4CE5A5-6979-4634-AF90-3E189C55A027}"/>
              </a:ext>
            </a:extLst>
          </p:cNvPr>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F37A23C7-21E2-47E1-8812-20B59698747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53D03A6-8A6C-4DAA-9F4D-35944D015182}"/>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326AA16B-9095-406D-BFEF-86995C364BE6}"/>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9C1248D4-9D95-4806-A775-D3179F7D4575}"/>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1901871783"/>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D5E75B-382A-4288-9CCF-17F8A6299E0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070A21E-311D-4B42-9BBB-418A29A87CF7}"/>
              </a:ext>
            </a:extLst>
          </p:cNvPr>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DD3F4C7-AF7B-4431-86E5-577CBE81F1CB}"/>
              </a:ext>
            </a:extLst>
          </p:cNvPr>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5266724-23E1-49A0-BDA7-61AB44CEFA67}"/>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6" name="Espace réservé du pied de page 5">
            <a:extLst>
              <a:ext uri="{FF2B5EF4-FFF2-40B4-BE49-F238E27FC236}">
                <a16:creationId xmlns:a16="http://schemas.microsoft.com/office/drawing/2014/main" id="{251863D5-82B5-47B7-A49D-46E03FCA7F16}"/>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7" name="Espace réservé du numéro de diapositive 6">
            <a:extLst>
              <a:ext uri="{FF2B5EF4-FFF2-40B4-BE49-F238E27FC236}">
                <a16:creationId xmlns:a16="http://schemas.microsoft.com/office/drawing/2014/main" id="{D1F5153C-DCBB-4B7F-98F6-1B8D4FD50298}"/>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3355516929"/>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B418B4-7838-4F8A-96D8-9F47D07FCC36}"/>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FE2F84C-7C70-4268-A986-6D9EF9F3D7B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2CF6D10-DD75-4909-86FE-9CAF709FF080}"/>
              </a:ext>
            </a:extLst>
          </p:cNvPr>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D40CCFF-F3CA-4B7A-84E8-3BFD2230381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3AAAF52-1041-463E-912B-9378E3575D38}"/>
              </a:ext>
            </a:extLst>
          </p:cNvPr>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3F69580-FDF2-43C8-8131-C4D08D2604EC}"/>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8" name="Espace réservé du pied de page 7">
            <a:extLst>
              <a:ext uri="{FF2B5EF4-FFF2-40B4-BE49-F238E27FC236}">
                <a16:creationId xmlns:a16="http://schemas.microsoft.com/office/drawing/2014/main" id="{E9955186-AC1E-41FC-BCED-C69B92DCF936}"/>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9" name="Espace réservé du numéro de diapositive 8">
            <a:extLst>
              <a:ext uri="{FF2B5EF4-FFF2-40B4-BE49-F238E27FC236}">
                <a16:creationId xmlns:a16="http://schemas.microsoft.com/office/drawing/2014/main" id="{F280BA53-830E-41CA-8F9E-E61FDB51936F}"/>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1599148277"/>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B56301-E146-4450-B228-690F9CC6AE2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B10ADA0-843E-4E19-9BAA-007844734AFF}"/>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4" name="Espace réservé du pied de page 3">
            <a:extLst>
              <a:ext uri="{FF2B5EF4-FFF2-40B4-BE49-F238E27FC236}">
                <a16:creationId xmlns:a16="http://schemas.microsoft.com/office/drawing/2014/main" id="{ADB13ED1-DFE1-4C70-B3D9-0F9767F1EE0D}"/>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5" name="Espace réservé du numéro de diapositive 4">
            <a:extLst>
              <a:ext uri="{FF2B5EF4-FFF2-40B4-BE49-F238E27FC236}">
                <a16:creationId xmlns:a16="http://schemas.microsoft.com/office/drawing/2014/main" id="{4081C598-6025-46D6-932C-007868B7C576}"/>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314261551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D5E75B-382A-4288-9CCF-17F8A6299E0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070A21E-311D-4B42-9BBB-418A29A87CF7}"/>
              </a:ext>
            </a:extLst>
          </p:cNvPr>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DD3F4C7-AF7B-4431-86E5-577CBE81F1CB}"/>
              </a:ext>
            </a:extLst>
          </p:cNvPr>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5266724-23E1-49A0-BDA7-61AB44CEFA67}"/>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6" name="Espace réservé du pied de page 5">
            <a:extLst>
              <a:ext uri="{FF2B5EF4-FFF2-40B4-BE49-F238E27FC236}">
                <a16:creationId xmlns:a16="http://schemas.microsoft.com/office/drawing/2014/main" id="{251863D5-82B5-47B7-A49D-46E03FCA7F16}"/>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7" name="Espace réservé du numéro de diapositive 6">
            <a:extLst>
              <a:ext uri="{FF2B5EF4-FFF2-40B4-BE49-F238E27FC236}">
                <a16:creationId xmlns:a16="http://schemas.microsoft.com/office/drawing/2014/main" id="{D1F5153C-DCBB-4B7F-98F6-1B8D4FD50298}"/>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23120463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E9AEE30-B346-4500-B95C-5A5E25C11EE8}"/>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3" name="Espace réservé du pied de page 2">
            <a:extLst>
              <a:ext uri="{FF2B5EF4-FFF2-40B4-BE49-F238E27FC236}">
                <a16:creationId xmlns:a16="http://schemas.microsoft.com/office/drawing/2014/main" id="{B8279434-38E5-4203-BB98-6D873FAF4515}"/>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4" name="Espace réservé du numéro de diapositive 3">
            <a:extLst>
              <a:ext uri="{FF2B5EF4-FFF2-40B4-BE49-F238E27FC236}">
                <a16:creationId xmlns:a16="http://schemas.microsoft.com/office/drawing/2014/main" id="{B7B213A6-D3B5-474D-AF7B-BC1107BC824E}"/>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2659664194"/>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DECCCB-5928-4134-80E5-5DDFC0780810}"/>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51E78094-F4D0-4D93-A1B1-D3C5A104F7F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50CB254-C6F5-4ABE-96DA-A9533591A4F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812A139-BE43-47C4-B653-00366A3B52A8}"/>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6" name="Espace réservé du pied de page 5">
            <a:extLst>
              <a:ext uri="{FF2B5EF4-FFF2-40B4-BE49-F238E27FC236}">
                <a16:creationId xmlns:a16="http://schemas.microsoft.com/office/drawing/2014/main" id="{DAD1ABA4-6738-4012-AC17-91CCE03A616B}"/>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7" name="Espace réservé du numéro de diapositive 6">
            <a:extLst>
              <a:ext uri="{FF2B5EF4-FFF2-40B4-BE49-F238E27FC236}">
                <a16:creationId xmlns:a16="http://schemas.microsoft.com/office/drawing/2014/main" id="{2AE4A457-C0C6-46F9-9477-90FDAABAE944}"/>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2896240014"/>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8148C3-6338-41DB-B8F0-5EF970093C71}"/>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6DCD0FC4-AF65-4938-9313-FB8B3F14E35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6453BA7D-2213-495E-8B1C-2F20404CB3B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C02FBC4-12A5-4598-9B3C-5936C136025A}"/>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6" name="Espace réservé du pied de page 5">
            <a:extLst>
              <a:ext uri="{FF2B5EF4-FFF2-40B4-BE49-F238E27FC236}">
                <a16:creationId xmlns:a16="http://schemas.microsoft.com/office/drawing/2014/main" id="{323A80D6-C46B-4C50-973B-1D28BEF9CE7A}"/>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7" name="Espace réservé du numéro de diapositive 6">
            <a:extLst>
              <a:ext uri="{FF2B5EF4-FFF2-40B4-BE49-F238E27FC236}">
                <a16:creationId xmlns:a16="http://schemas.microsoft.com/office/drawing/2014/main" id="{3B963EEF-050A-4CF7-96C3-4FB6CD484D66}"/>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3239683745"/>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F3F15A-6408-4823-A6F8-BB258954FAB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5E0AF07-12EE-4F64-8445-721C0EDE841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2AF2A26-5B67-45FB-8E46-1D7378AF2854}"/>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49F69E6B-D970-40F9-B562-5B858F995B03}"/>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4EC09A6E-9DE0-4C6B-B3B9-4C28687FEF82}"/>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3036240442"/>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7A97A50-B696-470D-9AD7-64D03BECF5EA}"/>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7EE05F5-DF9A-489E-A863-F294CA185854}"/>
              </a:ext>
            </a:extLst>
          </p:cNvPr>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3164D00-45E4-477A-96B0-CA4FBC40BB8C}"/>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24A8D2E6-C08E-4A62-A26E-6D4D51ABB327}"/>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E7D8D371-980A-4583-AF5C-D90D4A469730}"/>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288941404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B418B4-7838-4F8A-96D8-9F47D07FCC36}"/>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FE2F84C-7C70-4268-A986-6D9EF9F3D7B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2CF6D10-DD75-4909-86FE-9CAF709FF080}"/>
              </a:ext>
            </a:extLst>
          </p:cNvPr>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D40CCFF-F3CA-4B7A-84E8-3BFD2230381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3AAAF52-1041-463E-912B-9378E3575D38}"/>
              </a:ext>
            </a:extLst>
          </p:cNvPr>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3F69580-FDF2-43C8-8131-C4D08D2604EC}"/>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8" name="Espace réservé du pied de page 7">
            <a:extLst>
              <a:ext uri="{FF2B5EF4-FFF2-40B4-BE49-F238E27FC236}">
                <a16:creationId xmlns:a16="http://schemas.microsoft.com/office/drawing/2014/main" id="{E9955186-AC1E-41FC-BCED-C69B92DCF936}"/>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9" name="Espace réservé du numéro de diapositive 8">
            <a:extLst>
              <a:ext uri="{FF2B5EF4-FFF2-40B4-BE49-F238E27FC236}">
                <a16:creationId xmlns:a16="http://schemas.microsoft.com/office/drawing/2014/main" id="{F280BA53-830E-41CA-8F9E-E61FDB51936F}"/>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1255481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B56301-E146-4450-B228-690F9CC6AE2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B10ADA0-843E-4E19-9BAA-007844734AFF}"/>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4" name="Espace réservé du pied de page 3">
            <a:extLst>
              <a:ext uri="{FF2B5EF4-FFF2-40B4-BE49-F238E27FC236}">
                <a16:creationId xmlns:a16="http://schemas.microsoft.com/office/drawing/2014/main" id="{ADB13ED1-DFE1-4C70-B3D9-0F9767F1EE0D}"/>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5" name="Espace réservé du numéro de diapositive 4">
            <a:extLst>
              <a:ext uri="{FF2B5EF4-FFF2-40B4-BE49-F238E27FC236}">
                <a16:creationId xmlns:a16="http://schemas.microsoft.com/office/drawing/2014/main" id="{4081C598-6025-46D6-932C-007868B7C576}"/>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3641571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E9AEE30-B346-4500-B95C-5A5E25C11EE8}"/>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3" name="Espace réservé du pied de page 2">
            <a:extLst>
              <a:ext uri="{FF2B5EF4-FFF2-40B4-BE49-F238E27FC236}">
                <a16:creationId xmlns:a16="http://schemas.microsoft.com/office/drawing/2014/main" id="{B8279434-38E5-4203-BB98-6D873FAF4515}"/>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4" name="Espace réservé du numéro de diapositive 3">
            <a:extLst>
              <a:ext uri="{FF2B5EF4-FFF2-40B4-BE49-F238E27FC236}">
                <a16:creationId xmlns:a16="http://schemas.microsoft.com/office/drawing/2014/main" id="{B7B213A6-D3B5-474D-AF7B-BC1107BC824E}"/>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3729020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DECCCB-5928-4134-80E5-5DDFC0780810}"/>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51E78094-F4D0-4D93-A1B1-D3C5A104F7F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50CB254-C6F5-4ABE-96DA-A9533591A4F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812A139-BE43-47C4-B653-00366A3B52A8}"/>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6" name="Espace réservé du pied de page 5">
            <a:extLst>
              <a:ext uri="{FF2B5EF4-FFF2-40B4-BE49-F238E27FC236}">
                <a16:creationId xmlns:a16="http://schemas.microsoft.com/office/drawing/2014/main" id="{DAD1ABA4-6738-4012-AC17-91CCE03A616B}"/>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7" name="Espace réservé du numéro de diapositive 6">
            <a:extLst>
              <a:ext uri="{FF2B5EF4-FFF2-40B4-BE49-F238E27FC236}">
                <a16:creationId xmlns:a16="http://schemas.microsoft.com/office/drawing/2014/main" id="{2AE4A457-C0C6-46F9-9477-90FDAABAE944}"/>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237835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8148C3-6338-41DB-B8F0-5EF970093C71}"/>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6DCD0FC4-AF65-4938-9313-FB8B3F14E35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6453BA7D-2213-495E-8B1C-2F20404CB3B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C02FBC4-12A5-4598-9B3C-5936C136025A}"/>
              </a:ext>
            </a:extLst>
          </p:cNvPr>
          <p:cNvSpPr>
            <a:spLocks noGrp="1"/>
          </p:cNvSpPr>
          <p:nvPr>
            <p:ph type="dt" sz="half" idx="10"/>
          </p:nvPr>
        </p:nvSpPr>
        <p:spPr/>
        <p:txBody>
          <a:bodyPr/>
          <a:lstStyle/>
          <a:p>
            <a:pPr fontAlgn="base">
              <a:spcBef>
                <a:spcPct val="0"/>
              </a:spcBef>
              <a:spcAft>
                <a:spcPct val="0"/>
              </a:spcAft>
              <a:defRPr/>
            </a:pPr>
            <a:endParaRPr lang="es-ES">
              <a:solidFill>
                <a:srgbClr val="000000"/>
              </a:solidFill>
            </a:endParaRPr>
          </a:p>
        </p:txBody>
      </p:sp>
      <p:sp>
        <p:nvSpPr>
          <p:cNvPr id="6" name="Espace réservé du pied de page 5">
            <a:extLst>
              <a:ext uri="{FF2B5EF4-FFF2-40B4-BE49-F238E27FC236}">
                <a16:creationId xmlns:a16="http://schemas.microsoft.com/office/drawing/2014/main" id="{323A80D6-C46B-4C50-973B-1D28BEF9CE7A}"/>
              </a:ext>
            </a:extLst>
          </p:cNvPr>
          <p:cNvSpPr>
            <a:spLocks noGrp="1"/>
          </p:cNvSpPr>
          <p:nvPr>
            <p:ph type="ftr" sz="quarter" idx="11"/>
          </p:nvPr>
        </p:nvSpPr>
        <p:spPr/>
        <p:txBody>
          <a:bodyPr/>
          <a:lstStyle/>
          <a:p>
            <a:pPr fontAlgn="base">
              <a:spcBef>
                <a:spcPct val="0"/>
              </a:spcBef>
              <a:spcAft>
                <a:spcPct val="0"/>
              </a:spcAft>
              <a:defRPr/>
            </a:pPr>
            <a:endParaRPr lang="es-ES">
              <a:solidFill>
                <a:srgbClr val="000000"/>
              </a:solidFill>
            </a:endParaRPr>
          </a:p>
        </p:txBody>
      </p:sp>
      <p:sp>
        <p:nvSpPr>
          <p:cNvPr id="7" name="Espace réservé du numéro de diapositive 6">
            <a:extLst>
              <a:ext uri="{FF2B5EF4-FFF2-40B4-BE49-F238E27FC236}">
                <a16:creationId xmlns:a16="http://schemas.microsoft.com/office/drawing/2014/main" id="{3B963EEF-050A-4CF7-96C3-4FB6CD484D66}"/>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2947274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486DA5D-5FAB-4624-AD2B-C46D264745E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034ABB0-A8F6-4C6E-92AF-E3BF5DD0EE9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86B8B7B-FA6B-45CD-84CB-7B35048F018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2D42D75E-C608-4958-A881-8BF2CE57BA3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793AA6A0-CD28-4FEF-9F7B-E8E44C29A24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2609586435"/>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486DA5D-5FAB-4624-AD2B-C46D264745E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034ABB0-A8F6-4C6E-92AF-E3BF5DD0EE9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86B8B7B-FA6B-45CD-84CB-7B35048F018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2D42D75E-C608-4958-A881-8BF2CE57BA3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793AA6A0-CD28-4FEF-9F7B-E8E44C29A24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266879968"/>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486DA5D-5FAB-4624-AD2B-C46D264745E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034ABB0-A8F6-4C6E-92AF-E3BF5DD0EE9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86B8B7B-FA6B-45CD-84CB-7B35048F018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2D42D75E-C608-4958-A881-8BF2CE57BA3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793AA6A0-CD28-4FEF-9F7B-E8E44C29A24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3065581835"/>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486DA5D-5FAB-4624-AD2B-C46D264745E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034ABB0-A8F6-4C6E-92AF-E3BF5DD0EE9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86B8B7B-FA6B-45CD-84CB-7B35048F018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defRPr/>
            </a:pPr>
            <a:endParaRPr lang="es-ES">
              <a:solidFill>
                <a:srgbClr val="000000"/>
              </a:solidFill>
            </a:endParaRPr>
          </a:p>
        </p:txBody>
      </p:sp>
      <p:sp>
        <p:nvSpPr>
          <p:cNvPr id="5" name="Espace réservé du pied de page 4">
            <a:extLst>
              <a:ext uri="{FF2B5EF4-FFF2-40B4-BE49-F238E27FC236}">
                <a16:creationId xmlns:a16="http://schemas.microsoft.com/office/drawing/2014/main" id="{2D42D75E-C608-4958-A881-8BF2CE57BA3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defRPr/>
            </a:pPr>
            <a:endParaRPr lang="es-ES">
              <a:solidFill>
                <a:srgbClr val="000000"/>
              </a:solidFill>
            </a:endParaRPr>
          </a:p>
        </p:txBody>
      </p:sp>
      <p:sp>
        <p:nvSpPr>
          <p:cNvPr id="6" name="Espace réservé du numéro de diapositive 5">
            <a:extLst>
              <a:ext uri="{FF2B5EF4-FFF2-40B4-BE49-F238E27FC236}">
                <a16:creationId xmlns:a16="http://schemas.microsoft.com/office/drawing/2014/main" id="{793AA6A0-CD28-4FEF-9F7B-E8E44C29A24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‹N°›</a:t>
            </a:fld>
            <a:endParaRPr lang="es-ES">
              <a:solidFill>
                <a:srgbClr val="000000"/>
              </a:solidFill>
            </a:endParaRPr>
          </a:p>
        </p:txBody>
      </p:sp>
    </p:spTree>
    <p:extLst>
      <p:ext uri="{BB962C8B-B14F-4D97-AF65-F5344CB8AC3E}">
        <p14:creationId xmlns:p14="http://schemas.microsoft.com/office/powerpoint/2010/main" val="578133717"/>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itle 1"/>
          <p:cNvSpPr txBox="1">
            <a:spLocks/>
          </p:cNvSpPr>
          <p:nvPr/>
        </p:nvSpPr>
        <p:spPr bwMode="auto">
          <a:xfrm>
            <a:off x="457200" y="514916"/>
            <a:ext cx="8229600" cy="34970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lIns="36000" tIns="36000" rIns="36000" bIns="36000" anchor="ctr" anchorCtr="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b="1" dirty="0">
                <a:solidFill>
                  <a:srgbClr val="FF0000"/>
                </a:solidFill>
                <a:latin typeface="Times New Roman" panose="02020603050405020304" pitchFamily="18" charset="0"/>
                <a:cs typeface="Times New Roman" panose="02020603050405020304" pitchFamily="18" charset="0"/>
              </a:rPr>
              <a:t>II. Microorganismes et aliment</a:t>
            </a:r>
            <a:endParaRPr lang="fr-FR" b="1" dirty="0">
              <a:solidFill>
                <a:srgbClr val="000000"/>
              </a:solidFill>
              <a:latin typeface="Times New Roman" panose="02020603050405020304" pitchFamily="18" charset="0"/>
              <a:cs typeface="Times New Roman" panose="02020603050405020304" pitchFamily="18" charset="0"/>
            </a:endParaRPr>
          </a:p>
        </p:txBody>
      </p:sp>
      <p:sp>
        <p:nvSpPr>
          <p:cNvPr id="15365" name="Content Placeholder 2"/>
          <p:cNvSpPr>
            <a:spLocks noGrp="1"/>
          </p:cNvSpPr>
          <p:nvPr>
            <p:ph idx="1"/>
          </p:nvPr>
        </p:nvSpPr>
        <p:spPr>
          <a:xfrm>
            <a:off x="457200" y="2286000"/>
            <a:ext cx="8229600" cy="4412931"/>
          </a:xfrm>
          <a:noFill/>
          <a:ln>
            <a:noFill/>
          </a:ln>
        </p:spPr>
        <p:style>
          <a:lnRef idx="2">
            <a:schemeClr val="accent2"/>
          </a:lnRef>
          <a:fillRef idx="1">
            <a:schemeClr val="lt1"/>
          </a:fillRef>
          <a:effectRef idx="0">
            <a:schemeClr val="accent2"/>
          </a:effectRef>
          <a:fontRef idx="minor">
            <a:schemeClr val="dk1"/>
          </a:fontRef>
        </p:style>
        <p:txBody>
          <a:bodyPr lIns="36000" tIns="36000" rIns="36000" bIns="36000" anchor="ctr" anchorCtr="0">
            <a:normAutofit/>
          </a:bodyPr>
          <a:lstStyle/>
          <a:p>
            <a:pPr marL="0" indent="0" eaLnBrk="1" hangingPunct="1">
              <a:buFontTx/>
              <a:buNone/>
            </a:pPr>
            <a:r>
              <a:rPr lang="fr-FR" sz="2000" b="1" dirty="0">
                <a:solidFill>
                  <a:srgbClr val="FF0000"/>
                </a:solidFill>
                <a:latin typeface="Times New Roman" panose="02020603050405020304" pitchFamily="18" charset="0"/>
                <a:cs typeface="Times New Roman" panose="02020603050405020304" pitchFamily="18" charset="0"/>
              </a:rPr>
              <a:t>II.1. Origine des microorganismes</a:t>
            </a:r>
          </a:p>
          <a:p>
            <a:pPr marL="0" indent="0" eaLnBrk="1" hangingPunct="1">
              <a:buFontTx/>
              <a:buNone/>
            </a:pPr>
            <a:endParaRPr lang="fr-FR" sz="2000" b="1" dirty="0">
              <a:solidFill>
                <a:srgbClr val="222268"/>
              </a:solidFill>
              <a:latin typeface="Times New Roman" panose="02020603050405020304" pitchFamily="18" charset="0"/>
              <a:cs typeface="Times New Roman" panose="02020603050405020304" pitchFamily="18" charset="0"/>
            </a:endParaRPr>
          </a:p>
          <a:p>
            <a:pPr marL="0" indent="0" eaLnBrk="1" hangingPunct="1">
              <a:buFontTx/>
              <a:buNone/>
            </a:pPr>
            <a:r>
              <a:rPr lang="fr-FR" sz="2000" b="1" dirty="0">
                <a:solidFill>
                  <a:schemeClr val="tx1"/>
                </a:solidFill>
                <a:latin typeface="Times New Roman" panose="02020603050405020304" pitchFamily="18" charset="0"/>
                <a:cs typeface="Times New Roman" panose="02020603050405020304" pitchFamily="18" charset="0"/>
              </a:rPr>
              <a:t>Les microorganismes des aliments ont trois origines possibles :</a:t>
            </a:r>
          </a:p>
          <a:p>
            <a:pPr marL="0" indent="0" eaLnBrk="1" hangingPunct="1">
              <a:lnSpc>
                <a:spcPct val="150000"/>
              </a:lnSpc>
              <a:buFontTx/>
              <a:buNone/>
            </a:pPr>
            <a:endParaRPr lang="fr-FR" sz="2000" b="1" dirty="0">
              <a:solidFill>
                <a:schemeClr val="tx1"/>
              </a:solidFill>
              <a:latin typeface="Times New Roman" panose="02020603050405020304" pitchFamily="18" charset="0"/>
              <a:cs typeface="Times New Roman" panose="02020603050405020304" pitchFamily="18" charset="0"/>
            </a:endParaRPr>
          </a:p>
          <a:p>
            <a:pPr marL="0" indent="0" algn="just" eaLnBrk="1" hangingPunct="1">
              <a:lnSpc>
                <a:spcPct val="150000"/>
              </a:lnSpc>
              <a:buClr>
                <a:srgbClr val="FF0000"/>
              </a:buClr>
              <a:buFontTx/>
              <a:buAutoNum type="alphaLcPeriod"/>
            </a:pPr>
            <a:r>
              <a:rPr lang="fr-FR" sz="2000" dirty="0">
                <a:solidFill>
                  <a:schemeClr val="tx1"/>
                </a:solidFill>
                <a:latin typeface="Times New Roman" panose="02020603050405020304" pitchFamily="18" charset="0"/>
                <a:cs typeface="Times New Roman" panose="02020603050405020304" pitchFamily="18" charset="0"/>
              </a:rPr>
              <a:t>Ils préexistent dans la matière brute ou l’aliment avant toute manipulation ou transformation ; </a:t>
            </a:r>
          </a:p>
          <a:p>
            <a:pPr marL="0" indent="0" algn="just" eaLnBrk="1" hangingPunct="1">
              <a:lnSpc>
                <a:spcPct val="150000"/>
              </a:lnSpc>
              <a:buClr>
                <a:srgbClr val="FF0000"/>
              </a:buClr>
              <a:buFontTx/>
              <a:buAutoNum type="alphaLcPeriod"/>
            </a:pPr>
            <a:r>
              <a:rPr lang="fr-FR" sz="2000" dirty="0">
                <a:solidFill>
                  <a:schemeClr val="tx1"/>
                </a:solidFill>
                <a:latin typeface="Times New Roman" panose="02020603050405020304" pitchFamily="18" charset="0"/>
                <a:cs typeface="Times New Roman" panose="02020603050405020304" pitchFamily="18" charset="0"/>
              </a:rPr>
              <a:t>Ils sont apportés accidentellement lors des manipulations ultérieures de l’aliment ;</a:t>
            </a:r>
          </a:p>
          <a:p>
            <a:pPr marL="0" indent="0" algn="just" eaLnBrk="1" hangingPunct="1">
              <a:lnSpc>
                <a:spcPct val="150000"/>
              </a:lnSpc>
              <a:buClr>
                <a:srgbClr val="FF0000"/>
              </a:buClr>
              <a:buFontTx/>
              <a:buAutoNum type="alphaLcPeriod"/>
            </a:pPr>
            <a:r>
              <a:rPr lang="fr-FR" sz="2000" dirty="0">
                <a:solidFill>
                  <a:schemeClr val="tx1"/>
                </a:solidFill>
                <a:latin typeface="Times New Roman" panose="02020603050405020304" pitchFamily="18" charset="0"/>
                <a:cs typeface="Times New Roman" panose="02020603050405020304" pitchFamily="18" charset="0"/>
              </a:rPr>
              <a:t>Ils sont ajoutés volontairement.</a:t>
            </a:r>
          </a:p>
          <a:p>
            <a:pPr marL="0" indent="0" eaLnBrk="1" hangingPunct="1">
              <a:buFontTx/>
              <a:buNone/>
            </a:pPr>
            <a:endParaRPr lang="fr-FR" sz="2000" b="1" dirty="0">
              <a:solidFill>
                <a:srgbClr val="FF0000"/>
              </a:solidFill>
              <a:latin typeface="Times New Roman" panose="02020603050405020304" pitchFamily="18"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09293570-6631-4662-AF07-9874E7185ABE}"/>
              </a:ext>
            </a:extLst>
          </p:cNvPr>
          <p:cNvSpPr>
            <a:spLocks noGrp="1"/>
          </p:cNvSpPr>
          <p:nvPr>
            <p:ph type="sldNum" sz="quarter" idx="12"/>
          </p:nvPr>
        </p:nvSpPr>
        <p:spPr>
          <a:noFill/>
          <a:ln>
            <a:noFill/>
          </a:ln>
        </p:spPr>
        <p:txBody>
          <a:bodyPr/>
          <a:lstStyle/>
          <a:p>
            <a:pPr>
              <a:defRPr/>
            </a:pPr>
            <a:fld id="{1F8C02FF-F15A-4818-9BCD-E7877A612A0E}" type="slidenum">
              <a:rPr lang="es-ES" smtClean="0">
                <a:solidFill>
                  <a:srgbClr val="000000"/>
                </a:solidFill>
              </a:rPr>
              <a:pPr>
                <a:defRPr/>
              </a:pPr>
              <a:t>1</a:t>
            </a:fld>
            <a:endParaRPr lang="es-ES" dirty="0">
              <a:solidFill>
                <a:srgbClr val="000000"/>
              </a:solidFill>
            </a:endParaRPr>
          </a:p>
        </p:txBody>
      </p:sp>
    </p:spTree>
    <p:extLst>
      <p:ext uri="{BB962C8B-B14F-4D97-AF65-F5344CB8AC3E}">
        <p14:creationId xmlns:p14="http://schemas.microsoft.com/office/powerpoint/2010/main" val="1959364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noGrp="1"/>
          </p:cNvSpPr>
          <p:nvPr>
            <p:ph idx="1"/>
          </p:nvPr>
        </p:nvSpPr>
        <p:spPr>
          <a:xfrm>
            <a:off x="323850" y="1600200"/>
            <a:ext cx="8229600" cy="3303587"/>
          </a:xfrm>
        </p:spPr>
        <p:txBody>
          <a:bodyPr>
            <a:normAutofit fontScale="92500" lnSpcReduction="20000"/>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eaLnBrk="1" hangingPunct="1">
              <a:buFontTx/>
              <a:buNone/>
              <a:defRPr/>
            </a:pPr>
            <a:r>
              <a:rPr lang="fr-FR" sz="2000" b="1" dirty="0">
                <a:solidFill>
                  <a:srgbClr val="FF0000"/>
                </a:solidFill>
                <a:latin typeface="Times New Roman" panose="02020603050405020304" pitchFamily="18" charset="0"/>
                <a:cs typeface="Times New Roman" panose="02020603050405020304" pitchFamily="18" charset="0"/>
              </a:rPr>
              <a:t>II.3. Intoxinations et infections alimentaires d’origine bactérienne</a:t>
            </a:r>
            <a:r>
              <a:rPr lang="fr-FR" sz="1600" dirty="0">
                <a:solidFill>
                  <a:schemeClr val="accent6">
                    <a:lumMod val="75000"/>
                  </a:schemeClr>
                </a:solidFill>
                <a:latin typeface="Times New Roman" panose="02020603050405020304" pitchFamily="18" charset="0"/>
                <a:cs typeface="Times New Roman" panose="02020603050405020304" pitchFamily="18" charset="0"/>
              </a:rPr>
              <a:t>   </a:t>
            </a:r>
          </a:p>
          <a:p>
            <a:pPr marL="0" indent="0" algn="just" eaLnBrk="1" hangingPunct="1">
              <a:lnSpc>
                <a:spcPct val="150000"/>
              </a:lnSpc>
              <a:spcAft>
                <a:spcPts val="1000"/>
              </a:spcAft>
              <a:buFontTx/>
              <a:buNone/>
              <a:defRPr/>
            </a:pPr>
            <a:r>
              <a:rPr lang="fr-FR" sz="2000" dirty="0">
                <a:latin typeface="Times New Roman" panose="02020603050405020304" pitchFamily="18" charset="0"/>
                <a:cs typeface="Times New Roman" panose="02020603050405020304" pitchFamily="18" charset="0"/>
              </a:rPr>
              <a:t>         La plupart des maladies bactérienne se traduits par des symptômes gastro-intestinaux survenant plus ou moins rapidement après la consommation d’un repas. Pour cette raison, elles sont désignées sous des termes génériques tels que :</a:t>
            </a:r>
          </a:p>
          <a:p>
            <a:pPr algn="just" eaLnBrk="1" hangingPunct="1">
              <a:lnSpc>
                <a:spcPct val="150000"/>
              </a:lnSpc>
              <a:spcAft>
                <a:spcPts val="1000"/>
              </a:spcAft>
              <a:buFont typeface="Wingdings" pitchFamily="2" charset="2"/>
              <a:buChar char="ü"/>
              <a:defRPr/>
            </a:pPr>
            <a:r>
              <a:rPr lang="fr-FR" sz="2000" dirty="0">
                <a:latin typeface="Times New Roman" panose="02020603050405020304" pitchFamily="18" charset="0"/>
                <a:cs typeface="Times New Roman" panose="02020603050405020304" pitchFamily="18" charset="0"/>
              </a:rPr>
              <a:t>   Intoxication alimentaire ;</a:t>
            </a:r>
          </a:p>
          <a:p>
            <a:pPr algn="just" eaLnBrk="1" hangingPunct="1">
              <a:lnSpc>
                <a:spcPct val="150000"/>
              </a:lnSpc>
              <a:spcAft>
                <a:spcPts val="1000"/>
              </a:spcAft>
              <a:buFont typeface="Wingdings" pitchFamily="2" charset="2"/>
              <a:buChar char="ü"/>
              <a:defRPr/>
            </a:pPr>
            <a:r>
              <a:rPr lang="fr-FR" sz="2000" dirty="0">
                <a:latin typeface="Times New Roman" panose="02020603050405020304" pitchFamily="18" charset="0"/>
                <a:cs typeface="Times New Roman" panose="02020603050405020304" pitchFamily="18" charset="0"/>
              </a:rPr>
              <a:t>   Empoisonnements alimentaires ;</a:t>
            </a:r>
          </a:p>
          <a:p>
            <a:pPr algn="just" eaLnBrk="1" hangingPunct="1">
              <a:lnSpc>
                <a:spcPct val="150000"/>
              </a:lnSpc>
              <a:spcAft>
                <a:spcPts val="1000"/>
              </a:spcAft>
              <a:buFont typeface="Wingdings" pitchFamily="2" charset="2"/>
              <a:buChar char="ü"/>
              <a:defRPr/>
            </a:pPr>
            <a:r>
              <a:rPr lang="fr-FR" sz="2000" dirty="0">
                <a:latin typeface="Times New Roman" panose="02020603050405020304" pitchFamily="18" charset="0"/>
                <a:cs typeface="Times New Roman" panose="02020603050405020304" pitchFamily="18" charset="0"/>
              </a:rPr>
              <a:t>   Toxi-infection alimentaires.</a:t>
            </a:r>
            <a:endParaRPr lang="fr-FR" sz="1600" dirty="0">
              <a:latin typeface="Times New Roman" panose="02020603050405020304" pitchFamily="18"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4909436F-5F80-4016-8232-10B3FA2C989F}"/>
              </a:ext>
            </a:extLst>
          </p:cNvPr>
          <p:cNvSpPr>
            <a:spLocks noGrp="1"/>
          </p:cNvSpPr>
          <p:nvPr>
            <p:ph type="sldNum" sz="quarter" idx="12"/>
          </p:nvPr>
        </p:nvSpPr>
        <p:spPr/>
        <p:txBody>
          <a:bodyPr/>
          <a:lstStyle/>
          <a:p>
            <a:pPr>
              <a:defRPr/>
            </a:pPr>
            <a:fld id="{1F8C02FF-F15A-4818-9BCD-E7877A612A0E}" type="slidenum">
              <a:rPr lang="es-ES" smtClean="0">
                <a:solidFill>
                  <a:srgbClr val="000000"/>
                </a:solidFill>
                <a:latin typeface="Times New Roman" panose="02020603050405020304" pitchFamily="18" charset="0"/>
                <a:cs typeface="Times New Roman" panose="02020603050405020304" pitchFamily="18" charset="0"/>
              </a:rPr>
              <a:pPr>
                <a:defRPr/>
              </a:pPr>
              <a:t>10</a:t>
            </a:fld>
            <a:endParaRPr lang="es-ES">
              <a:solidFill>
                <a:srgbClr val="000000"/>
              </a:solidFill>
              <a:latin typeface="Times New Roman" panose="02020603050405020304" pitchFamily="18" charset="0"/>
              <a:cs typeface="Times New Roman" panose="02020603050405020304" pitchFamily="18" charset="0"/>
            </a:endParaRPr>
          </a:p>
        </p:txBody>
      </p:sp>
      <p:sp>
        <p:nvSpPr>
          <p:cNvPr id="23556" name="Title 1"/>
          <p:cNvSpPr txBox="1">
            <a:spLocks/>
          </p:cNvSpPr>
          <p:nvPr/>
        </p:nvSpPr>
        <p:spPr bwMode="auto">
          <a:xfrm>
            <a:off x="457200" y="147636"/>
            <a:ext cx="8229600"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sz="2400" b="1" dirty="0">
                <a:solidFill>
                  <a:srgbClr val="FF0000"/>
                </a:solidFill>
                <a:latin typeface="Times New Roman" panose="02020603050405020304" pitchFamily="18" charset="0"/>
                <a:cs typeface="Times New Roman" panose="02020603050405020304" pitchFamily="18" charset="0"/>
              </a:rPr>
              <a:t>II. Microorganismes et aliment</a:t>
            </a:r>
            <a:endParaRPr lang="fr-FR" sz="44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662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130515F-FBBD-4696-BF6C-BF3D8C8B8F8C}"/>
              </a:ext>
            </a:extLst>
          </p:cNvPr>
          <p:cNvPicPr>
            <a:picLocks noChangeAspect="1"/>
          </p:cNvPicPr>
          <p:nvPr/>
        </p:nvPicPr>
        <p:blipFill rotWithShape="1">
          <a:blip r:embed="rId2">
            <a:extLst>
              <a:ext uri="{28A0092B-C50C-407E-A947-70E740481C1C}">
                <a14:useLocalDpi xmlns:a14="http://schemas.microsoft.com/office/drawing/2010/main" val="0"/>
              </a:ext>
            </a:extLst>
          </a:blip>
          <a:srcRect t="15556" b="51111"/>
          <a:stretch/>
        </p:blipFill>
        <p:spPr>
          <a:xfrm>
            <a:off x="694258" y="533400"/>
            <a:ext cx="7755485" cy="5791200"/>
          </a:xfrm>
          <a:prstGeom prst="rect">
            <a:avLst/>
          </a:prstGeom>
        </p:spPr>
      </p:pic>
      <p:sp>
        <p:nvSpPr>
          <p:cNvPr id="4" name="Espace réservé du numéro de diapositive 3">
            <a:extLst>
              <a:ext uri="{FF2B5EF4-FFF2-40B4-BE49-F238E27FC236}">
                <a16:creationId xmlns:a16="http://schemas.microsoft.com/office/drawing/2014/main" id="{67C408DA-BAB8-43EB-94FA-A4909CF44F8D}"/>
              </a:ext>
            </a:extLst>
          </p:cNvPr>
          <p:cNvSpPr>
            <a:spLocks noGrp="1"/>
          </p:cNvSpPr>
          <p:nvPr>
            <p:ph type="sldNum" sz="quarter" idx="12"/>
          </p:nvPr>
        </p:nvSpPr>
        <p:spPr/>
        <p:txBody>
          <a:bodyPr/>
          <a:lstStyle/>
          <a:p>
            <a:pPr>
              <a:defRPr/>
            </a:pPr>
            <a:fld id="{D79A9F81-1698-4BFE-A8C6-3B9ADF280CD4}" type="slidenum">
              <a:rPr lang="es-ES" smtClean="0">
                <a:solidFill>
                  <a:srgbClr val="000000"/>
                </a:solidFill>
              </a:rPr>
              <a:pPr>
                <a:defRPr/>
              </a:pPr>
              <a:t>11</a:t>
            </a:fld>
            <a:endParaRPr lang="es-ES">
              <a:solidFill>
                <a:srgbClr val="000000"/>
              </a:solidFill>
            </a:endParaRPr>
          </a:p>
        </p:txBody>
      </p:sp>
    </p:spTree>
    <p:extLst>
      <p:ext uri="{BB962C8B-B14F-4D97-AF65-F5344CB8AC3E}">
        <p14:creationId xmlns:p14="http://schemas.microsoft.com/office/powerpoint/2010/main" val="128763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itle 1"/>
          <p:cNvSpPr txBox="1">
            <a:spLocks/>
          </p:cNvSpPr>
          <p:nvPr/>
        </p:nvSpPr>
        <p:spPr bwMode="auto">
          <a:xfrm>
            <a:off x="457200" y="228172"/>
            <a:ext cx="82296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sz="2400" b="1" dirty="0">
                <a:solidFill>
                  <a:srgbClr val="FF0000"/>
                </a:solidFill>
                <a:latin typeface="Times New Roman" panose="02020603050405020304" pitchFamily="18" charset="0"/>
                <a:cs typeface="Times New Roman" panose="02020603050405020304" pitchFamily="18" charset="0"/>
              </a:rPr>
              <a:t>II. Microorganismes et aliment</a:t>
            </a:r>
            <a:endParaRPr lang="fr-FR" sz="4400" b="1" dirty="0">
              <a:solidFill>
                <a:srgbClr val="000000"/>
              </a:solidFill>
              <a:latin typeface="Times New Roman" panose="02020603050405020304" pitchFamily="18" charset="0"/>
              <a:cs typeface="Times New Roman" panose="02020603050405020304" pitchFamily="18" charset="0"/>
            </a:endParaRPr>
          </a:p>
        </p:txBody>
      </p:sp>
      <p:sp>
        <p:nvSpPr>
          <p:cNvPr id="7" name="Content Placeholder 2"/>
          <p:cNvSpPr txBox="1">
            <a:spLocks noGrp="1"/>
          </p:cNvSpPr>
          <p:nvPr>
            <p:ph idx="1"/>
          </p:nvPr>
        </p:nvSpPr>
        <p:spPr>
          <a:xfrm>
            <a:off x="457200" y="1371636"/>
            <a:ext cx="8229600" cy="5214143"/>
          </a:xfrm>
        </p:spPr>
        <p:txBody>
          <a:bodyPr anchor="ct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eaLnBrk="1" hangingPunct="1">
              <a:buFontTx/>
              <a:buNone/>
              <a:defRPr/>
            </a:pPr>
            <a:r>
              <a:rPr lang="fr-FR" sz="2000" b="1" dirty="0">
                <a:solidFill>
                  <a:srgbClr val="FF0000"/>
                </a:solidFill>
                <a:latin typeface="Times New Roman" panose="02020603050405020304" pitchFamily="18" charset="0"/>
                <a:cs typeface="Times New Roman" panose="02020603050405020304" pitchFamily="18" charset="0"/>
              </a:rPr>
              <a:t>II.3. Intoxinations et infections alimentaires d’origine bactérienne</a:t>
            </a:r>
            <a:r>
              <a:rPr lang="fr-FR" sz="1600" dirty="0">
                <a:solidFill>
                  <a:schemeClr val="accent6">
                    <a:lumMod val="75000"/>
                  </a:schemeClr>
                </a:solidFill>
                <a:latin typeface="Times New Roman" panose="02020603050405020304" pitchFamily="18" charset="0"/>
                <a:cs typeface="Times New Roman" panose="02020603050405020304" pitchFamily="18" charset="0"/>
              </a:rPr>
              <a:t>   </a:t>
            </a:r>
          </a:p>
          <a:p>
            <a:pPr eaLnBrk="1" hangingPunct="1">
              <a:buFontTx/>
              <a:buAutoNum type="arabicPeriod"/>
              <a:defRPr/>
            </a:pPr>
            <a:r>
              <a:rPr lang="fr-FR" sz="1800" b="1" dirty="0">
                <a:latin typeface="Times New Roman" panose="02020603050405020304" pitchFamily="18" charset="0"/>
                <a:ea typeface="Calibri"/>
                <a:cs typeface="Times New Roman" panose="02020603050405020304" pitchFamily="18" charset="0"/>
              </a:rPr>
              <a:t>Intoxination</a:t>
            </a:r>
          </a:p>
          <a:p>
            <a:pPr marL="0" indent="0" algn="just" eaLnBrk="1" hangingPunct="1">
              <a:lnSpc>
                <a:spcPct val="150000"/>
              </a:lnSpc>
              <a:buNone/>
              <a:defRPr/>
            </a:pPr>
            <a:r>
              <a:rPr lang="fr-FR" sz="1800" dirty="0">
                <a:latin typeface="Times New Roman" panose="02020603050405020304" pitchFamily="18" charset="0"/>
                <a:ea typeface="Calibri"/>
                <a:cs typeface="Times New Roman" panose="02020603050405020304" pitchFamily="18" charset="0"/>
              </a:rPr>
              <a:t>Une intoxination est une infection dues à des germes exerçant un pouvoir toxique. </a:t>
            </a:r>
            <a:r>
              <a:rPr lang="fr-FR" sz="1800" dirty="0">
                <a:latin typeface="Times New Roman" panose="02020603050405020304" pitchFamily="18" charset="0"/>
                <a:cs typeface="Times New Roman" panose="02020603050405020304" pitchFamily="18" charset="0"/>
              </a:rPr>
              <a:t>Le germe élabore un produit toxique ou toxine facilement diffusible dans l’aliment </a:t>
            </a:r>
            <a:r>
              <a:rPr lang="fr-FR" sz="1800" dirty="0">
                <a:latin typeface="Times New Roman" panose="02020603050405020304" pitchFamily="18" charset="0"/>
                <a:ea typeface="Calibri"/>
                <a:cs typeface="Times New Roman" panose="02020603050405020304" pitchFamily="18" charset="0"/>
              </a:rPr>
              <a:t>sans qu'il y ait besoin de la présence du germe.</a:t>
            </a:r>
          </a:p>
          <a:p>
            <a:pPr marL="0" indent="0" algn="just" eaLnBrk="1" hangingPunct="1">
              <a:lnSpc>
                <a:spcPct val="150000"/>
              </a:lnSpc>
              <a:buFontTx/>
              <a:buNone/>
              <a:defRPr/>
            </a:pPr>
            <a:r>
              <a:rPr lang="fr-FR" sz="1800" dirty="0">
                <a:latin typeface="Times New Roman" panose="02020603050405020304" pitchFamily="18" charset="0"/>
                <a:cs typeface="Times New Roman" panose="02020603050405020304" pitchFamily="18" charset="0"/>
              </a:rPr>
              <a:t>Dans ce cas, la contamination des denrées et les conditions favorables de température et de temps ont permis non seulement une prolifération microbienne importante mais aussi un métabolisme intensif et la formation de facteurs toxiques.</a:t>
            </a:r>
          </a:p>
          <a:p>
            <a:pPr marL="0" indent="0" algn="just" eaLnBrk="1" hangingPunct="1">
              <a:lnSpc>
                <a:spcPct val="150000"/>
              </a:lnSpc>
              <a:spcAft>
                <a:spcPts val="1000"/>
              </a:spcAft>
              <a:buFontTx/>
              <a:buNone/>
              <a:defRPr/>
            </a:pPr>
            <a:endParaRPr lang="fr-FR" sz="16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763FCD57-F442-45A8-A736-74FF5FC38BEA}"/>
              </a:ext>
            </a:extLst>
          </p:cNvPr>
          <p:cNvSpPr>
            <a:spLocks noGrp="1"/>
          </p:cNvSpPr>
          <p:nvPr>
            <p:ph type="sldNum" sz="quarter" idx="12"/>
          </p:nvPr>
        </p:nvSpPr>
        <p:spPr/>
        <p:txBody>
          <a:bodyPr/>
          <a:lstStyle/>
          <a:p>
            <a:pPr>
              <a:defRPr/>
            </a:pPr>
            <a:fld id="{1F8C02FF-F15A-4818-9BCD-E7877A612A0E}" type="slidenum">
              <a:rPr lang="es-ES" smtClean="0">
                <a:solidFill>
                  <a:srgbClr val="000000"/>
                </a:solidFill>
              </a:rPr>
              <a:pPr>
                <a:defRPr/>
              </a:pPr>
              <a:t>12</a:t>
            </a:fld>
            <a:endParaRPr lang="es-ES">
              <a:solidFill>
                <a:srgbClr val="000000"/>
              </a:solidFill>
            </a:endParaRPr>
          </a:p>
        </p:txBody>
      </p:sp>
    </p:spTree>
    <p:extLst>
      <p:ext uri="{BB962C8B-B14F-4D97-AF65-F5344CB8AC3E}">
        <p14:creationId xmlns:p14="http://schemas.microsoft.com/office/powerpoint/2010/main" val="2243497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A7C510-4922-450A-B17F-035E79DC51F9}"/>
              </a:ext>
            </a:extLst>
          </p:cNvPr>
          <p:cNvSpPr>
            <a:spLocks noGrp="1"/>
          </p:cNvSpPr>
          <p:nvPr>
            <p:ph type="ctrTitle"/>
          </p:nvPr>
        </p:nvSpPr>
        <p:spPr>
          <a:xfrm>
            <a:off x="304800" y="1461223"/>
            <a:ext cx="8458200" cy="5008926"/>
          </a:xfrm>
        </p:spPr>
        <p:txBody>
          <a:bodyPr wrap="square" lIns="36000" tIns="36000" rIns="36000" bIns="36000">
            <a:spAutoFit/>
          </a:bodyPr>
          <a:lstStyle/>
          <a:p>
            <a:pPr marL="285750" indent="-285750" algn="l">
              <a:lnSpc>
                <a:spcPct val="150000"/>
              </a:lnSpc>
              <a:buFont typeface="Wingdings" panose="05000000000000000000" pitchFamily="2" charset="2"/>
              <a:buChar char="Ø"/>
            </a:pPr>
            <a:r>
              <a:rPr lang="fr-FR" sz="1800" dirty="0">
                <a:solidFill>
                  <a:srgbClr val="FF0000"/>
                </a:solidFill>
                <a:latin typeface="Times New Roman" panose="02020603050405020304" pitchFamily="18" charset="0"/>
                <a:cs typeface="Times New Roman" panose="02020603050405020304" pitchFamily="18" charset="0"/>
              </a:rPr>
              <a:t>Les intoxinations se distinguent par les caractères suivants </a:t>
            </a:r>
            <a:r>
              <a:rPr lang="fr-FR" sz="1800" dirty="0">
                <a:latin typeface="Times New Roman" panose="02020603050405020304" pitchFamily="18" charset="0"/>
                <a:cs typeface="Times New Roman" panose="02020603050405020304" pitchFamily="18" charset="0"/>
              </a:rPr>
              <a:t>:</a:t>
            </a:r>
            <a:br>
              <a:rPr lang="fr-FR" sz="1800" dirty="0">
                <a:latin typeface="Times New Roman" panose="02020603050405020304" pitchFamily="18" charset="0"/>
                <a:cs typeface="Times New Roman" panose="02020603050405020304" pitchFamily="18" charset="0"/>
              </a:rPr>
            </a:br>
            <a:r>
              <a:rPr lang="fr-FR" sz="1800" dirty="0">
                <a:latin typeface="Times New Roman" panose="02020603050405020304" pitchFamily="18" charset="0"/>
                <a:cs typeface="Times New Roman" panose="02020603050405020304" pitchFamily="18" charset="0"/>
              </a:rPr>
              <a:t>- les manifestations pathologiques de l’intoxination </a:t>
            </a:r>
            <a:r>
              <a:rPr lang="fr-FR" sz="1800" b="1" dirty="0">
                <a:latin typeface="Times New Roman" panose="02020603050405020304" pitchFamily="18" charset="0"/>
                <a:cs typeface="Times New Roman" panose="02020603050405020304" pitchFamily="18" charset="0"/>
              </a:rPr>
              <a:t>sont celles de la toxine produite </a:t>
            </a:r>
            <a:r>
              <a:rPr lang="fr-FR" sz="1800" dirty="0">
                <a:latin typeface="Times New Roman" panose="02020603050405020304" pitchFamily="18" charset="0"/>
                <a:cs typeface="Times New Roman" panose="02020603050405020304" pitchFamily="18" charset="0"/>
              </a:rPr>
              <a:t>par un µo dans l’aliment. le délai d’apparition des troubles est donc le </a:t>
            </a:r>
            <a:r>
              <a:rPr lang="fr-FR" sz="1800" b="1" dirty="0">
                <a:latin typeface="Times New Roman" panose="02020603050405020304" pitchFamily="18" charset="0"/>
                <a:cs typeface="Times New Roman" panose="02020603050405020304" pitchFamily="18" charset="0"/>
              </a:rPr>
              <a:t>plus souvent court;</a:t>
            </a:r>
            <a:br>
              <a:rPr lang="fr-FR" sz="1800" b="1" dirty="0">
                <a:latin typeface="Times New Roman" panose="02020603050405020304" pitchFamily="18" charset="0"/>
                <a:cs typeface="Times New Roman" panose="02020603050405020304" pitchFamily="18" charset="0"/>
              </a:rPr>
            </a:br>
            <a:r>
              <a:rPr lang="fr-FR" sz="1800" dirty="0">
                <a:latin typeface="Times New Roman" panose="02020603050405020304" pitchFamily="18" charset="0"/>
                <a:cs typeface="Times New Roman" panose="02020603050405020304" pitchFamily="18" charset="0"/>
              </a:rPr>
              <a:t>- les µo ne se développent pas( ou très peu) chez le malade;</a:t>
            </a:r>
            <a:br>
              <a:rPr lang="fr-FR" sz="1800" dirty="0">
                <a:latin typeface="Times New Roman" panose="02020603050405020304" pitchFamily="18" charset="0"/>
                <a:cs typeface="Times New Roman" panose="02020603050405020304" pitchFamily="18" charset="0"/>
              </a:rPr>
            </a:br>
            <a:r>
              <a:rPr lang="fr-FR" sz="1800" dirty="0">
                <a:latin typeface="Times New Roman" panose="02020603050405020304" pitchFamily="18" charset="0"/>
                <a:cs typeface="Times New Roman" panose="02020603050405020304" pitchFamily="18" charset="0"/>
              </a:rPr>
              <a:t>- la toxine est de nature </a:t>
            </a:r>
            <a:r>
              <a:rPr lang="fr-FR" sz="1800" b="1" dirty="0">
                <a:solidFill>
                  <a:schemeClr val="tx1"/>
                </a:solidFill>
                <a:latin typeface="Times New Roman" panose="02020603050405020304" pitchFamily="18" charset="0"/>
                <a:cs typeface="Times New Roman" panose="02020603050405020304" pitchFamily="18" charset="0"/>
              </a:rPr>
              <a:t>protéique</a:t>
            </a:r>
            <a:r>
              <a:rPr lang="fr-FR" sz="1800" dirty="0">
                <a:latin typeface="Times New Roman" panose="02020603050405020304" pitchFamily="18" charset="0"/>
                <a:cs typeface="Times New Roman" panose="02020603050405020304" pitchFamily="18" charset="0"/>
              </a:rPr>
              <a:t> ou </a:t>
            </a:r>
            <a:r>
              <a:rPr lang="fr-FR" sz="1800" b="1" dirty="0">
                <a:latin typeface="Times New Roman" panose="02020603050405020304" pitchFamily="18" charset="0"/>
                <a:cs typeface="Times New Roman" panose="02020603050405020304" pitchFamily="18" charset="0"/>
              </a:rPr>
              <a:t>peptidique</a:t>
            </a:r>
            <a:r>
              <a:rPr lang="fr-FR" sz="1800" dirty="0">
                <a:latin typeface="Times New Roman" panose="02020603050405020304" pitchFamily="18" charset="0"/>
                <a:cs typeface="Times New Roman" panose="02020603050405020304" pitchFamily="18" charset="0"/>
              </a:rPr>
              <a:t> (en microbiologie, une toxine est considéré comme étant une molécule présentant à la fois un caractère toxique et antigénique).</a:t>
            </a:r>
            <a:br>
              <a:rPr lang="fr-FR" sz="1800" dirty="0">
                <a:latin typeface="Times New Roman" panose="02020603050405020304" pitchFamily="18" charset="0"/>
                <a:cs typeface="Times New Roman" panose="02020603050405020304" pitchFamily="18" charset="0"/>
              </a:rPr>
            </a:br>
            <a:r>
              <a:rPr lang="fr-FR" sz="1800" dirty="0">
                <a:latin typeface="Times New Roman" panose="02020603050405020304" pitchFamily="18" charset="0"/>
                <a:cs typeface="Times New Roman" panose="02020603050405020304" pitchFamily="18" charset="0"/>
              </a:rPr>
              <a:t>Les 2 principales intoxinations alimentaire sont dues aux toxines secrétées par:</a:t>
            </a:r>
            <a:br>
              <a:rPr lang="fr-FR" sz="1800" dirty="0">
                <a:latin typeface="Times New Roman" panose="02020603050405020304" pitchFamily="18" charset="0"/>
                <a:cs typeface="Times New Roman" panose="02020603050405020304" pitchFamily="18" charset="0"/>
              </a:rPr>
            </a:br>
            <a:r>
              <a:rPr lang="fr-FR" sz="1800" i="1" dirty="0" err="1">
                <a:latin typeface="Times New Roman" panose="02020603050405020304" pitchFamily="18" charset="0"/>
                <a:cs typeface="Times New Roman" panose="02020603050405020304" pitchFamily="18" charset="0"/>
              </a:rPr>
              <a:t>Clostredium</a:t>
            </a:r>
            <a:r>
              <a:rPr lang="fr-FR" sz="1800" i="1" dirty="0">
                <a:latin typeface="Times New Roman" panose="02020603050405020304" pitchFamily="18" charset="0"/>
                <a:cs typeface="Times New Roman" panose="02020603050405020304" pitchFamily="18" charset="0"/>
              </a:rPr>
              <a:t> </a:t>
            </a:r>
            <a:r>
              <a:rPr lang="fr-FR" sz="1800" i="1" dirty="0" err="1">
                <a:latin typeface="Times New Roman" panose="02020603050405020304" pitchFamily="18" charset="0"/>
                <a:cs typeface="Times New Roman" panose="02020603050405020304" pitchFamily="18" charset="0"/>
              </a:rPr>
              <a:t>boutulinum</a:t>
            </a:r>
            <a:r>
              <a:rPr lang="fr-FR" sz="1800" dirty="0">
                <a:latin typeface="Times New Roman" panose="02020603050405020304" pitchFamily="18" charset="0"/>
                <a:cs typeface="Times New Roman" panose="02020603050405020304" pitchFamily="18" charset="0"/>
              </a:rPr>
              <a:t>, </a:t>
            </a:r>
            <a:r>
              <a:rPr lang="fr-FR" sz="1800" i="1" dirty="0">
                <a:latin typeface="Times New Roman" panose="02020603050405020304" pitchFamily="18" charset="0"/>
                <a:cs typeface="Times New Roman" panose="02020603050405020304" pitchFamily="18" charset="0"/>
              </a:rPr>
              <a:t>Staphylococcus aureus   </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enteropathogène</a:t>
            </a:r>
            <a:r>
              <a:rPr lang="fr-FR" sz="1800" dirty="0">
                <a:latin typeface="Times New Roman" panose="02020603050405020304" pitchFamily="18" charset="0"/>
                <a:cs typeface="Times New Roman" panose="02020603050405020304" pitchFamily="18" charset="0"/>
              </a:rPr>
              <a:t> » d’autres intoxinations sont dues à </a:t>
            </a:r>
            <a:r>
              <a:rPr lang="fr-FR" sz="1800" i="1" dirty="0">
                <a:latin typeface="Times New Roman" panose="02020603050405020304" pitchFamily="18" charset="0"/>
                <a:cs typeface="Times New Roman" panose="02020603050405020304" pitchFamily="18" charset="0"/>
              </a:rPr>
              <a:t>Bacillus cereus</a:t>
            </a:r>
            <a:r>
              <a:rPr lang="fr-FR" sz="1800" dirty="0">
                <a:latin typeface="Times New Roman" panose="02020603050405020304" pitchFamily="18" charset="0"/>
                <a:cs typeface="Times New Roman" panose="02020603050405020304" pitchFamily="18" charset="0"/>
              </a:rPr>
              <a:t>, à des champignons (mycotoxines, notamment les aflatoxines),</a:t>
            </a:r>
          </a:p>
        </p:txBody>
      </p:sp>
      <p:sp>
        <p:nvSpPr>
          <p:cNvPr id="4" name="Espace réservé du numéro de diapositive 3">
            <a:extLst>
              <a:ext uri="{FF2B5EF4-FFF2-40B4-BE49-F238E27FC236}">
                <a16:creationId xmlns:a16="http://schemas.microsoft.com/office/drawing/2014/main" id="{E9F66C21-1CC7-4006-8F16-F3E61D530C40}"/>
              </a:ext>
            </a:extLst>
          </p:cNvPr>
          <p:cNvSpPr>
            <a:spLocks noGrp="1"/>
          </p:cNvSpPr>
          <p:nvPr>
            <p:ph type="sldNum" sz="quarter" idx="12"/>
          </p:nvPr>
        </p:nvSpPr>
        <p:spPr/>
        <p:txBody>
          <a:bodyPr/>
          <a:lstStyle/>
          <a:p>
            <a:pPr>
              <a:defRPr/>
            </a:pPr>
            <a:fld id="{3E1D8E65-2D20-49B5-9166-8D561E9D16C9}" type="slidenum">
              <a:rPr lang="es-ES" smtClean="0">
                <a:solidFill>
                  <a:srgbClr val="000000"/>
                </a:solidFill>
              </a:rPr>
              <a:pPr>
                <a:defRPr/>
              </a:pPr>
              <a:t>13</a:t>
            </a:fld>
            <a:endParaRPr lang="es-ES">
              <a:solidFill>
                <a:srgbClr val="000000"/>
              </a:solidFill>
            </a:endParaRPr>
          </a:p>
        </p:txBody>
      </p:sp>
    </p:spTree>
    <p:extLst>
      <p:ext uri="{BB962C8B-B14F-4D97-AF65-F5344CB8AC3E}">
        <p14:creationId xmlns:p14="http://schemas.microsoft.com/office/powerpoint/2010/main" val="3002242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317708-1EF0-4708-A39B-2A3449901F6C}"/>
              </a:ext>
            </a:extLst>
          </p:cNvPr>
          <p:cNvSpPr/>
          <p:nvPr/>
        </p:nvSpPr>
        <p:spPr>
          <a:xfrm>
            <a:off x="612000" y="1295400"/>
            <a:ext cx="7920000" cy="2951064"/>
          </a:xfrm>
          <a:prstGeom prst="rect">
            <a:avLst/>
          </a:prstGeom>
        </p:spPr>
        <p:txBody>
          <a:bodyPr wrap="square">
            <a:spAutoFit/>
          </a:bodyPr>
          <a:lstStyle/>
          <a:p>
            <a:pPr algn="just">
              <a:lnSpc>
                <a:spcPct val="150000"/>
              </a:lnSpc>
            </a:pPr>
            <a:r>
              <a:rPr lang="fr-FR" b="1" dirty="0">
                <a:solidFill>
                  <a:srgbClr val="FF0000"/>
                </a:solidFill>
                <a:latin typeface="Times New Roman" panose="02020603050405020304" pitchFamily="18" charset="0"/>
                <a:cs typeface="Times New Roman" panose="02020603050405020304" pitchFamily="18" charset="0"/>
              </a:rPr>
              <a:t>II.3. Intoxinations et infections alimentaires d’origine bactérienne </a:t>
            </a:r>
          </a:p>
          <a:p>
            <a:pPr algn="just">
              <a:lnSpc>
                <a:spcPct val="150000"/>
              </a:lnSpc>
            </a:pPr>
            <a:r>
              <a:rPr lang="fr-FR" b="1" dirty="0">
                <a:solidFill>
                  <a:srgbClr val="FF0000"/>
                </a:solidFill>
                <a:latin typeface="Times New Roman" panose="02020603050405020304" pitchFamily="18" charset="0"/>
                <a:cs typeface="Times New Roman" panose="02020603050405020304" pitchFamily="18" charset="0"/>
              </a:rPr>
              <a:t>2. toxi-infection alimentaire </a:t>
            </a:r>
          </a:p>
          <a:p>
            <a:pPr algn="just">
              <a:lnSpc>
                <a:spcPct val="150000"/>
              </a:lnSpc>
            </a:pPr>
            <a:r>
              <a:rPr lang="fr-FR" dirty="0">
                <a:latin typeface="Times New Roman" panose="02020603050405020304" pitchFamily="18" charset="0"/>
                <a:cs typeface="Times New Roman" panose="02020603050405020304" pitchFamily="18" charset="0"/>
              </a:rPr>
              <a:t>Une toxi-infection alimentaire (T.I.A.) se définit comme une infection par des bactéries, des virus ou des parasites, due à la consommation d’un aliment contaminé. L’attaque microbienne peut être </a:t>
            </a:r>
            <a:r>
              <a:rPr lang="fr-FR" dirty="0">
                <a:solidFill>
                  <a:srgbClr val="FF0000"/>
                </a:solidFill>
                <a:latin typeface="Times New Roman" panose="02020603050405020304" pitchFamily="18" charset="0"/>
                <a:cs typeface="Times New Roman" panose="02020603050405020304" pitchFamily="18" charset="0"/>
              </a:rPr>
              <a:t>liée aux propriétés invasives </a:t>
            </a:r>
            <a:r>
              <a:rPr lang="fr-FR" dirty="0">
                <a:latin typeface="Times New Roman" panose="02020603050405020304" pitchFamily="18" charset="0"/>
                <a:cs typeface="Times New Roman" panose="02020603050405020304" pitchFamily="18" charset="0"/>
              </a:rPr>
              <a:t>du micro-organisme et/ou aux produits </a:t>
            </a:r>
            <a:r>
              <a:rPr lang="fr-FR" dirty="0">
                <a:solidFill>
                  <a:srgbClr val="FF0000"/>
                </a:solidFill>
                <a:latin typeface="Times New Roman" panose="02020603050405020304" pitchFamily="18" charset="0"/>
                <a:cs typeface="Times New Roman" panose="02020603050405020304" pitchFamily="18" charset="0"/>
              </a:rPr>
              <a:t>toxiques qu’il est capable d’élaborer </a:t>
            </a:r>
            <a:r>
              <a:rPr lang="fr-FR" dirty="0">
                <a:latin typeface="Times New Roman" panose="02020603050405020304" pitchFamily="18" charset="0"/>
                <a:cs typeface="Times New Roman" panose="02020603050405020304" pitchFamily="18" charset="0"/>
              </a:rPr>
              <a:t>au cours de sa croissance. </a:t>
            </a:r>
          </a:p>
        </p:txBody>
      </p:sp>
      <p:sp>
        <p:nvSpPr>
          <p:cNvPr id="3" name="Title 1">
            <a:extLst>
              <a:ext uri="{FF2B5EF4-FFF2-40B4-BE49-F238E27FC236}">
                <a16:creationId xmlns:a16="http://schemas.microsoft.com/office/drawing/2014/main" id="{7D7B7C69-FD40-45E8-9327-4D990415A18F}"/>
              </a:ext>
            </a:extLst>
          </p:cNvPr>
          <p:cNvSpPr txBox="1">
            <a:spLocks/>
          </p:cNvSpPr>
          <p:nvPr/>
        </p:nvSpPr>
        <p:spPr bwMode="auto">
          <a:xfrm>
            <a:off x="457200" y="293486"/>
            <a:ext cx="82296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sz="2400" b="1" dirty="0">
                <a:solidFill>
                  <a:srgbClr val="FF0000"/>
                </a:solidFill>
                <a:latin typeface="Times New Roman" panose="02020603050405020304" pitchFamily="18" charset="0"/>
                <a:cs typeface="Times New Roman" panose="02020603050405020304" pitchFamily="18" charset="0"/>
              </a:rPr>
              <a:t>II. Microorganismes et aliment</a:t>
            </a:r>
            <a:endParaRPr lang="fr-FR" sz="4400" b="1" dirty="0">
              <a:solidFill>
                <a:srgbClr val="000000"/>
              </a:solidFill>
              <a:latin typeface="Times New Roman" panose="02020603050405020304" pitchFamily="18"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C4BAA7BB-0359-4D4A-B96B-CF41A3427EDD}"/>
              </a:ext>
            </a:extLst>
          </p:cNvPr>
          <p:cNvSpPr>
            <a:spLocks noGrp="1"/>
          </p:cNvSpPr>
          <p:nvPr>
            <p:ph type="sldNum" sz="quarter" idx="12"/>
          </p:nvPr>
        </p:nvSpPr>
        <p:spPr/>
        <p:txBody>
          <a:bodyPr/>
          <a:lstStyle/>
          <a:p>
            <a:pPr>
              <a:defRPr/>
            </a:pPr>
            <a:fld id="{D79A9F81-1698-4BFE-A8C6-3B9ADF280CD4}" type="slidenum">
              <a:rPr lang="es-ES" smtClean="0">
                <a:solidFill>
                  <a:srgbClr val="000000"/>
                </a:solidFill>
              </a:rPr>
              <a:pPr>
                <a:defRPr/>
              </a:pPr>
              <a:t>14</a:t>
            </a:fld>
            <a:endParaRPr lang="es-ES">
              <a:solidFill>
                <a:srgbClr val="000000"/>
              </a:solidFill>
            </a:endParaRPr>
          </a:p>
        </p:txBody>
      </p:sp>
    </p:spTree>
    <p:extLst>
      <p:ext uri="{BB962C8B-B14F-4D97-AF65-F5344CB8AC3E}">
        <p14:creationId xmlns:p14="http://schemas.microsoft.com/office/powerpoint/2010/main" val="2444138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itle 1"/>
          <p:cNvSpPr txBox="1">
            <a:spLocks/>
          </p:cNvSpPr>
          <p:nvPr/>
        </p:nvSpPr>
        <p:spPr bwMode="auto">
          <a:xfrm>
            <a:off x="457200" y="146603"/>
            <a:ext cx="82296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sz="2400" b="1" dirty="0">
                <a:solidFill>
                  <a:srgbClr val="FF0000"/>
                </a:solidFill>
                <a:latin typeface="Calibri" pitchFamily="34" charset="0"/>
                <a:cs typeface="Calibri" pitchFamily="34" charset="0"/>
              </a:rPr>
              <a:t>II. Microorganismes et aliment</a:t>
            </a:r>
            <a:endParaRPr lang="fr-FR" sz="4400" b="1" dirty="0">
              <a:solidFill>
                <a:srgbClr val="000000"/>
              </a:solidFill>
            </a:endParaRPr>
          </a:p>
        </p:txBody>
      </p:sp>
      <p:sp>
        <p:nvSpPr>
          <p:cNvPr id="7" name="Content Placeholder 2"/>
          <p:cNvSpPr txBox="1">
            <a:spLocks noGrp="1"/>
          </p:cNvSpPr>
          <p:nvPr>
            <p:ph idx="1"/>
          </p:nvPr>
        </p:nvSpPr>
        <p:spPr>
          <a:xfrm>
            <a:off x="457200" y="1905000"/>
            <a:ext cx="8229600" cy="3400647"/>
          </a:xfrm>
        </p:spPr>
        <p:txBody>
          <a:bodyPr>
            <a:normAutofit lnSpcReduction="10000"/>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eaLnBrk="1" hangingPunct="1">
              <a:lnSpc>
                <a:spcPct val="200000"/>
              </a:lnSpc>
              <a:buFontTx/>
              <a:buNone/>
              <a:defRPr/>
            </a:pPr>
            <a:r>
              <a:rPr lang="fr-FR" sz="1800" b="1" dirty="0">
                <a:solidFill>
                  <a:srgbClr val="FF0000"/>
                </a:solidFill>
                <a:latin typeface="Times New Roman" panose="02020603050405020304" pitchFamily="18" charset="0"/>
                <a:cs typeface="Times New Roman" panose="02020603050405020304" pitchFamily="18" charset="0"/>
              </a:rPr>
              <a:t>II.3. </a:t>
            </a:r>
            <a:r>
              <a:rPr lang="fr-FR" sz="1800" b="1" dirty="0" err="1">
                <a:solidFill>
                  <a:srgbClr val="FF0000"/>
                </a:solidFill>
                <a:latin typeface="Times New Roman" panose="02020603050405020304" pitchFamily="18" charset="0"/>
                <a:cs typeface="Times New Roman" panose="02020603050405020304" pitchFamily="18" charset="0"/>
              </a:rPr>
              <a:t>Intoxinations</a:t>
            </a:r>
            <a:r>
              <a:rPr lang="fr-FR" sz="1800" b="1" dirty="0">
                <a:solidFill>
                  <a:srgbClr val="FF0000"/>
                </a:solidFill>
                <a:latin typeface="Times New Roman" panose="02020603050405020304" pitchFamily="18" charset="0"/>
                <a:cs typeface="Times New Roman" panose="02020603050405020304" pitchFamily="18" charset="0"/>
              </a:rPr>
              <a:t> et infections alimentaires d’origine bactérienne</a:t>
            </a:r>
            <a:r>
              <a:rPr lang="fr-FR" sz="1800" dirty="0">
                <a:solidFill>
                  <a:schemeClr val="accent6">
                    <a:lumMod val="75000"/>
                  </a:schemeClr>
                </a:solidFill>
                <a:latin typeface="Times New Roman" panose="02020603050405020304" pitchFamily="18" charset="0"/>
                <a:cs typeface="Times New Roman" panose="02020603050405020304" pitchFamily="18" charset="0"/>
              </a:rPr>
              <a:t>   </a:t>
            </a:r>
          </a:p>
          <a:p>
            <a:pPr eaLnBrk="1" hangingPunct="1">
              <a:lnSpc>
                <a:spcPct val="200000"/>
              </a:lnSpc>
              <a:buFontTx/>
              <a:buAutoNum type="arabicPeriod" startAt="2"/>
              <a:defRPr/>
            </a:pPr>
            <a:r>
              <a:rPr lang="fr-FR" sz="1800" b="1" dirty="0">
                <a:latin typeface="Times New Roman" panose="02020603050405020304" pitchFamily="18" charset="0"/>
                <a:ea typeface="Calibri"/>
                <a:cs typeface="Times New Roman" panose="02020603050405020304" pitchFamily="18" charset="0"/>
              </a:rPr>
              <a:t>Infection</a:t>
            </a:r>
          </a:p>
          <a:p>
            <a:pPr marL="0" indent="0" algn="just" eaLnBrk="1" hangingPunct="1">
              <a:lnSpc>
                <a:spcPct val="200000"/>
              </a:lnSpc>
              <a:buFontTx/>
              <a:buNone/>
              <a:defRPr/>
            </a:pPr>
            <a:r>
              <a:rPr lang="fr-FR" sz="1800" dirty="0">
                <a:latin typeface="Times New Roman" panose="02020603050405020304" pitchFamily="18" charset="0"/>
                <a:cs typeface="Times New Roman" panose="02020603050405020304" pitchFamily="18" charset="0"/>
              </a:rPr>
              <a:t>Au cours des infections, les agents pathogènes ingérés avec les aliments se dirigent vers les entérocytes de l’intestin grêle et du colon (s’ils ne succombent pas à la compétition avec les bactéries de l’écosystème intestinal), ils vont coloniser les cellules épithéliales et provoquer des effets pathologiques variés : invasion, action cytotoxiques, etc…</a:t>
            </a:r>
          </a:p>
        </p:txBody>
      </p:sp>
      <p:sp>
        <p:nvSpPr>
          <p:cNvPr id="3" name="Espace réservé du numéro de diapositive 2">
            <a:extLst>
              <a:ext uri="{FF2B5EF4-FFF2-40B4-BE49-F238E27FC236}">
                <a16:creationId xmlns:a16="http://schemas.microsoft.com/office/drawing/2014/main" id="{22066369-52D3-44B6-A9DB-28CA32201F55}"/>
              </a:ext>
            </a:extLst>
          </p:cNvPr>
          <p:cNvSpPr>
            <a:spLocks noGrp="1"/>
          </p:cNvSpPr>
          <p:nvPr>
            <p:ph type="sldNum" sz="quarter" idx="12"/>
          </p:nvPr>
        </p:nvSpPr>
        <p:spPr/>
        <p:txBody>
          <a:bodyPr/>
          <a:lstStyle/>
          <a:p>
            <a:pPr>
              <a:defRPr/>
            </a:pPr>
            <a:fld id="{1F8C02FF-F15A-4818-9BCD-E7877A612A0E}" type="slidenum">
              <a:rPr lang="es-ES" smtClean="0">
                <a:solidFill>
                  <a:srgbClr val="000000"/>
                </a:solidFill>
              </a:rPr>
              <a:pPr>
                <a:defRPr/>
              </a:pPr>
              <a:t>15</a:t>
            </a:fld>
            <a:endParaRPr lang="es-ES">
              <a:solidFill>
                <a:srgbClr val="000000"/>
              </a:solidFill>
            </a:endParaRPr>
          </a:p>
        </p:txBody>
      </p:sp>
    </p:spTree>
    <p:extLst>
      <p:ext uri="{BB962C8B-B14F-4D97-AF65-F5344CB8AC3E}">
        <p14:creationId xmlns:p14="http://schemas.microsoft.com/office/powerpoint/2010/main" val="4032655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457200" y="0"/>
            <a:ext cx="8229600" cy="38048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lIns="36000" tIns="36000" rIns="36000" bIns="36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sz="2000" b="1" dirty="0">
                <a:solidFill>
                  <a:srgbClr val="FF0000"/>
                </a:solidFill>
                <a:latin typeface="Times New Roman" panose="02020603050405020304" pitchFamily="18" charset="0"/>
                <a:cs typeface="Times New Roman" panose="02020603050405020304" pitchFamily="18" charset="0"/>
              </a:rPr>
              <a:t>II. Microorganismes et aliment</a:t>
            </a:r>
            <a:endParaRPr lang="fr-FR" sz="2000" b="1" dirty="0">
              <a:solidFill>
                <a:srgbClr val="000000"/>
              </a:solidFill>
              <a:latin typeface="Times New Roman" panose="02020603050405020304" pitchFamily="18" charset="0"/>
              <a:cs typeface="Times New Roman" panose="02020603050405020304" pitchFamily="18" charset="0"/>
            </a:endParaRPr>
          </a:p>
        </p:txBody>
      </p:sp>
      <p:sp>
        <p:nvSpPr>
          <p:cNvPr id="16389" name="Content Placeholder 2"/>
          <p:cNvSpPr>
            <a:spLocks noGrp="1"/>
          </p:cNvSpPr>
          <p:nvPr>
            <p:ph idx="1"/>
          </p:nvPr>
        </p:nvSpPr>
        <p:spPr>
          <a:xfrm>
            <a:off x="457200" y="1283112"/>
            <a:ext cx="8229600" cy="4521165"/>
          </a:xfrm>
          <a:ln>
            <a:solidFill>
              <a:schemeClr val="bg1"/>
            </a:solidFill>
          </a:ln>
        </p:spPr>
        <p:style>
          <a:lnRef idx="2">
            <a:schemeClr val="dk1"/>
          </a:lnRef>
          <a:fillRef idx="1">
            <a:schemeClr val="lt1"/>
          </a:fillRef>
          <a:effectRef idx="0">
            <a:schemeClr val="dk1"/>
          </a:effectRef>
          <a:fontRef idx="minor">
            <a:schemeClr val="dk1"/>
          </a:fontRef>
        </p:style>
        <p:txBody>
          <a:bodyPr lIns="36000" tIns="36000" rIns="36000" bIns="36000">
            <a:spAutoFit/>
          </a:bodyPr>
          <a:lstStyle/>
          <a:p>
            <a:pPr marL="0" indent="0" eaLnBrk="1" hangingPunct="1">
              <a:buFontTx/>
              <a:buNone/>
            </a:pPr>
            <a:r>
              <a:rPr lang="fr-FR" sz="2000" b="1" dirty="0">
                <a:solidFill>
                  <a:srgbClr val="FF0000"/>
                </a:solidFill>
                <a:latin typeface="Times New Roman" panose="02020603050405020304" pitchFamily="18" charset="0"/>
                <a:cs typeface="Times New Roman" panose="02020603050405020304" pitchFamily="18" charset="0"/>
              </a:rPr>
              <a:t>II.1. Origine des microorganismes</a:t>
            </a:r>
            <a:endParaRPr lang="fr-FR" sz="2000" b="1" dirty="0">
              <a:solidFill>
                <a:srgbClr val="222268"/>
              </a:solidFill>
              <a:latin typeface="Times New Roman" panose="02020603050405020304" pitchFamily="18" charset="0"/>
              <a:cs typeface="Times New Roman" panose="02020603050405020304" pitchFamily="18" charset="0"/>
            </a:endParaRPr>
          </a:p>
          <a:p>
            <a:pPr marL="0" indent="0" algn="just" eaLnBrk="1" hangingPunct="1">
              <a:lnSpc>
                <a:spcPct val="115000"/>
              </a:lnSpc>
              <a:spcAft>
                <a:spcPts val="1000"/>
              </a:spcAft>
              <a:buFontTx/>
              <a:buAutoNum type="alphaLcPeriod"/>
            </a:pPr>
            <a:r>
              <a:rPr lang="fr-FR" sz="2000" b="1" dirty="0">
                <a:solidFill>
                  <a:schemeClr val="tx1"/>
                </a:solidFill>
                <a:latin typeface="Times New Roman" panose="02020603050405020304" pitchFamily="18" charset="0"/>
                <a:cs typeface="Times New Roman" panose="02020603050405020304" pitchFamily="18" charset="0"/>
              </a:rPr>
              <a:t>Préexistence avant la transformation des aliments</a:t>
            </a:r>
          </a:p>
          <a:p>
            <a:pPr marL="0" indent="0" algn="just" eaLnBrk="1" hangingPunct="1">
              <a:lnSpc>
                <a:spcPct val="150000"/>
              </a:lnSpc>
              <a:buFontTx/>
              <a:buNone/>
            </a:pPr>
            <a:r>
              <a:rPr lang="fr-FR" sz="2000" b="1" dirty="0">
                <a:solidFill>
                  <a:schemeClr val="tx1"/>
                </a:solidFill>
                <a:latin typeface="Times New Roman" panose="02020603050405020304" pitchFamily="18" charset="0"/>
                <a:cs typeface="Times New Roman" panose="02020603050405020304" pitchFamily="18" charset="0"/>
              </a:rPr>
              <a:t>Le micro-organisme provient dans ce cas de l’organisme à partir duquel est produit l’aliment, leur nombre dépendra des conditions de conservation.</a:t>
            </a:r>
          </a:p>
          <a:p>
            <a:pPr marL="0" indent="0" algn="just" eaLnBrk="1" hangingPunct="1">
              <a:lnSpc>
                <a:spcPct val="150000"/>
              </a:lnSpc>
              <a:buFontTx/>
              <a:buNone/>
            </a:pPr>
            <a:endParaRPr lang="fr-FR" sz="2000" dirty="0">
              <a:solidFill>
                <a:schemeClr val="tx1"/>
              </a:solidFill>
              <a:latin typeface="Times New Roman" panose="02020603050405020304" pitchFamily="18" charset="0"/>
              <a:cs typeface="Times New Roman" panose="02020603050405020304" pitchFamily="18" charset="0"/>
            </a:endParaRPr>
          </a:p>
          <a:p>
            <a:pPr marL="0" indent="0" algn="just" eaLnBrk="1" hangingPunct="1">
              <a:lnSpc>
                <a:spcPct val="150000"/>
              </a:lnSpc>
              <a:buFontTx/>
              <a:buNone/>
            </a:pPr>
            <a:r>
              <a:rPr lang="fr-FR" sz="2000" dirty="0">
                <a:solidFill>
                  <a:schemeClr val="tx1"/>
                </a:solidFill>
                <a:latin typeface="Times New Roman" panose="02020603050405020304" pitchFamily="18" charset="0"/>
                <a:cs typeface="Times New Roman" panose="02020603050405020304" pitchFamily="18" charset="0"/>
              </a:rPr>
              <a:t>Ex: les animaux comme les végétaux, peuvent être malades, et les microorganismes pathogènes responsables peuvent se retrouver dans l’aliment correspondant.</a:t>
            </a:r>
          </a:p>
          <a:p>
            <a:pPr marL="0" indent="0" eaLnBrk="1" hangingPunct="1">
              <a:lnSpc>
                <a:spcPct val="150000"/>
              </a:lnSpc>
              <a:buFontTx/>
              <a:buNone/>
            </a:pPr>
            <a:endParaRPr lang="fr-FR" sz="2000" b="1" dirty="0">
              <a:solidFill>
                <a:srgbClr val="FF0000"/>
              </a:solidFill>
              <a:latin typeface="Times New Roman" panose="02020603050405020304" pitchFamily="18"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EA23E066-A22E-47AF-AEB4-D160283F51DD}"/>
              </a:ext>
            </a:extLst>
          </p:cNvPr>
          <p:cNvSpPr>
            <a:spLocks noGrp="1"/>
          </p:cNvSpPr>
          <p:nvPr>
            <p:ph type="sldNum" sz="quarter" idx="12"/>
          </p:nvPr>
        </p:nvSpPr>
        <p:spPr/>
        <p:txBody>
          <a:bodyPr/>
          <a:lstStyle/>
          <a:p>
            <a:pPr fontAlgn="base">
              <a:spcBef>
                <a:spcPct val="0"/>
              </a:spcBef>
              <a:spcAft>
                <a:spcPct val="0"/>
              </a:spcAft>
              <a:defRPr/>
            </a:pPr>
            <a:fld id="{219E9E26-A9DC-4F78-B6E6-6128C69B4E30}" type="slidenum">
              <a:rPr lang="es-ES" smtClean="0">
                <a:solidFill>
                  <a:srgbClr val="000000"/>
                </a:solidFill>
              </a:rPr>
              <a:pPr fontAlgn="base">
                <a:spcBef>
                  <a:spcPct val="0"/>
                </a:spcBef>
                <a:spcAft>
                  <a:spcPct val="0"/>
                </a:spcAft>
                <a:defRPr/>
              </a:pPr>
              <a:t>2</a:t>
            </a:fld>
            <a:endParaRPr lang="es-ES">
              <a:solidFill>
                <a:srgbClr val="000000"/>
              </a:solidFill>
            </a:endParaRPr>
          </a:p>
        </p:txBody>
      </p:sp>
    </p:spTree>
    <p:extLst>
      <p:ext uri="{BB962C8B-B14F-4D97-AF65-F5344CB8AC3E}">
        <p14:creationId xmlns:p14="http://schemas.microsoft.com/office/powerpoint/2010/main" val="1890118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itle 1"/>
          <p:cNvSpPr txBox="1">
            <a:spLocks/>
          </p:cNvSpPr>
          <p:nvPr/>
        </p:nvSpPr>
        <p:spPr bwMode="auto">
          <a:xfrm>
            <a:off x="457200" y="265265"/>
            <a:ext cx="8229600" cy="64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72000" bIns="36000" anchor="ctr" anchorCtr="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sz="2000" b="1" dirty="0">
                <a:solidFill>
                  <a:srgbClr val="FF0000"/>
                </a:solidFill>
                <a:latin typeface="Times New Roman" panose="02020603050405020304" pitchFamily="18" charset="0"/>
                <a:cs typeface="Times New Roman" panose="02020603050405020304" pitchFamily="18" charset="0"/>
              </a:rPr>
              <a:t>II. Microorganismes et aliment</a:t>
            </a:r>
            <a:endParaRPr lang="fr-FR" sz="2000" b="1" dirty="0">
              <a:solidFill>
                <a:srgbClr val="000000"/>
              </a:solidFill>
              <a:latin typeface="Times New Roman" panose="02020603050405020304" pitchFamily="18" charset="0"/>
              <a:cs typeface="Times New Roman" panose="02020603050405020304" pitchFamily="18" charset="0"/>
            </a:endParaRPr>
          </a:p>
        </p:txBody>
      </p:sp>
      <p:sp>
        <p:nvSpPr>
          <p:cNvPr id="7" name="Content Placeholder 2"/>
          <p:cNvSpPr txBox="1">
            <a:spLocks noGrp="1"/>
          </p:cNvSpPr>
          <p:nvPr>
            <p:ph idx="1"/>
          </p:nvPr>
        </p:nvSpPr>
        <p:spPr>
          <a:xfrm>
            <a:off x="457200" y="914400"/>
            <a:ext cx="8229600" cy="5678335"/>
          </a:xfrm>
        </p:spPr>
        <p:txBody>
          <a:bodyPr lIns="36000" tIns="36000" rIns="72000" bIns="36000" anchor="ctr" anchorCtr="0"/>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eaLnBrk="1" hangingPunct="1">
              <a:buFontTx/>
              <a:buNone/>
              <a:defRPr/>
            </a:pPr>
            <a:r>
              <a:rPr lang="fr-FR" sz="2000" b="1" dirty="0">
                <a:solidFill>
                  <a:srgbClr val="FF0000"/>
                </a:solidFill>
                <a:latin typeface="Times New Roman" panose="02020603050405020304" pitchFamily="18" charset="0"/>
                <a:cs typeface="Times New Roman" panose="02020603050405020304" pitchFamily="18" charset="0"/>
              </a:rPr>
              <a:t>II.1. Origine des microorganismes</a:t>
            </a:r>
          </a:p>
          <a:p>
            <a:pPr marL="0" indent="0" algn="just" eaLnBrk="1" hangingPunct="1">
              <a:lnSpc>
                <a:spcPct val="115000"/>
              </a:lnSpc>
              <a:spcAft>
                <a:spcPts val="1000"/>
              </a:spcAft>
              <a:buFontTx/>
              <a:buNone/>
              <a:defRPr/>
            </a:pPr>
            <a:r>
              <a:rPr lang="fr-FR" sz="2000" b="1" dirty="0">
                <a:solidFill>
                  <a:srgbClr val="00B050"/>
                </a:solidFill>
                <a:latin typeface="Times New Roman" panose="02020603050405020304" pitchFamily="18" charset="0"/>
                <a:ea typeface="Calibri"/>
                <a:cs typeface="Times New Roman" panose="02020603050405020304" pitchFamily="18" charset="0"/>
              </a:rPr>
              <a:t>b.   </a:t>
            </a:r>
            <a:r>
              <a:rPr lang="fr-FR" sz="2000" b="1" dirty="0">
                <a:latin typeface="Times New Roman" panose="02020603050405020304" pitchFamily="18" charset="0"/>
                <a:ea typeface="Calibri"/>
                <a:cs typeface="Times New Roman" panose="02020603050405020304" pitchFamily="18" charset="0"/>
              </a:rPr>
              <a:t>Apport accidentel lors de la manipulation de l’aliment</a:t>
            </a:r>
          </a:p>
          <a:p>
            <a:pPr marL="0" indent="0" algn="just" eaLnBrk="1" hangingPunct="1">
              <a:lnSpc>
                <a:spcPct val="115000"/>
              </a:lnSpc>
              <a:spcAft>
                <a:spcPts val="1000"/>
              </a:spcAft>
              <a:buFontTx/>
              <a:buNone/>
              <a:defRPr/>
            </a:pPr>
            <a:r>
              <a:rPr lang="fr-FR" sz="2000" dirty="0">
                <a:latin typeface="Times New Roman" panose="02020603050405020304" pitchFamily="18" charset="0"/>
                <a:cs typeface="Times New Roman" panose="02020603050405020304" pitchFamily="18" charset="0"/>
              </a:rPr>
              <a:t>-  Le matériel:  utilisé pour les transformations (coteaux, broyeurs, plats) ainsi que les eaux de lavage  dans le cas où ne sont pas stériles. Ils apportent donc des microorganismes et cela d’autant plus qu’ils se ne sont pas propres.</a:t>
            </a:r>
          </a:p>
          <a:p>
            <a:pPr marL="0" indent="0" algn="just" eaLnBrk="1" hangingPunct="1">
              <a:lnSpc>
                <a:spcPct val="115000"/>
              </a:lnSpc>
              <a:spcAft>
                <a:spcPts val="1000"/>
              </a:spcAft>
              <a:buFontTx/>
              <a:buNone/>
              <a:defRPr/>
            </a:pPr>
            <a:r>
              <a:rPr lang="fr-FR" sz="2000" dirty="0">
                <a:latin typeface="Times New Roman" panose="02020603050405020304" pitchFamily="18" charset="0"/>
                <a:cs typeface="Times New Roman" panose="02020603050405020304" pitchFamily="18" charset="0"/>
              </a:rPr>
              <a:t>- Le personnel manipulant les aliments: peut apporter lui aussi de nombreux microorganismes, par l’intermédiaire:</a:t>
            </a:r>
          </a:p>
          <a:p>
            <a:pPr algn="just" eaLnBrk="1" hangingPunct="1">
              <a:lnSpc>
                <a:spcPct val="115000"/>
              </a:lnSpc>
              <a:spcAft>
                <a:spcPts val="1000"/>
              </a:spcAft>
              <a:buFont typeface="Wingdings" pitchFamily="2" charset="2"/>
              <a:buChar char="Ø"/>
              <a:defRPr/>
            </a:pPr>
            <a:r>
              <a:rPr lang="fr-FR" sz="2000" dirty="0">
                <a:latin typeface="Times New Roman" panose="02020603050405020304" pitchFamily="18" charset="0"/>
                <a:cs typeface="Times New Roman" panose="02020603050405020304" pitchFamily="18" charset="0"/>
              </a:rPr>
              <a:t> de la peau qui est souvent en contact direct avec les aliments ;</a:t>
            </a:r>
          </a:p>
          <a:p>
            <a:pPr algn="just" eaLnBrk="1" hangingPunct="1">
              <a:lnSpc>
                <a:spcPct val="115000"/>
              </a:lnSpc>
              <a:spcAft>
                <a:spcPts val="1000"/>
              </a:spcAft>
              <a:buFont typeface="Wingdings" pitchFamily="2" charset="2"/>
              <a:buChar char="Ø"/>
              <a:defRPr/>
            </a:pPr>
            <a:r>
              <a:rPr lang="fr-FR" sz="2000" dirty="0">
                <a:latin typeface="Times New Roman" panose="02020603050405020304" pitchFamily="18" charset="0"/>
                <a:cs typeface="Times New Roman" panose="02020603050405020304" pitchFamily="18" charset="0"/>
              </a:rPr>
              <a:t>de la bouche (éternuements, crachats) et aussi par la classique dégustation des plats par les cuisiniers prélevant l’aliment avec leurs doigts ;</a:t>
            </a:r>
          </a:p>
          <a:p>
            <a:pPr algn="just" eaLnBrk="1" hangingPunct="1">
              <a:lnSpc>
                <a:spcPct val="115000"/>
              </a:lnSpc>
              <a:spcAft>
                <a:spcPts val="1000"/>
              </a:spcAft>
              <a:buFont typeface="Wingdings" pitchFamily="2" charset="2"/>
              <a:buChar char="Ø"/>
              <a:defRPr/>
            </a:pPr>
            <a:r>
              <a:rPr lang="fr-FR" sz="2000" dirty="0">
                <a:latin typeface="Times New Roman" panose="02020603050405020304" pitchFamily="18" charset="0"/>
                <a:cs typeface="Times New Roman" panose="02020603050405020304" pitchFamily="18" charset="0"/>
              </a:rPr>
              <a:t>des vêtements.</a:t>
            </a:r>
          </a:p>
        </p:txBody>
      </p:sp>
      <p:sp>
        <p:nvSpPr>
          <p:cNvPr id="3" name="Espace réservé du numéro de diapositive 2">
            <a:extLst>
              <a:ext uri="{FF2B5EF4-FFF2-40B4-BE49-F238E27FC236}">
                <a16:creationId xmlns:a16="http://schemas.microsoft.com/office/drawing/2014/main" id="{27489C63-7C19-4BF7-9315-EF14A71B1623}"/>
              </a:ext>
            </a:extLst>
          </p:cNvPr>
          <p:cNvSpPr>
            <a:spLocks noGrp="1"/>
          </p:cNvSpPr>
          <p:nvPr>
            <p:ph type="sldNum" sz="quarter" idx="12"/>
          </p:nvPr>
        </p:nvSpPr>
        <p:spPr/>
        <p:txBody>
          <a:bodyPr/>
          <a:lstStyle/>
          <a:p>
            <a:pPr>
              <a:defRPr/>
            </a:pPr>
            <a:fld id="{1F8C02FF-F15A-4818-9BCD-E7877A612A0E}" type="slidenum">
              <a:rPr lang="es-ES" smtClean="0">
                <a:solidFill>
                  <a:srgbClr val="000000"/>
                </a:solidFill>
              </a:rPr>
              <a:pPr>
                <a:defRPr/>
              </a:pPr>
              <a:t>3</a:t>
            </a:fld>
            <a:endParaRPr lang="es-ES">
              <a:solidFill>
                <a:srgbClr val="000000"/>
              </a:solidFill>
            </a:endParaRPr>
          </a:p>
        </p:txBody>
      </p:sp>
    </p:spTree>
    <p:extLst>
      <p:ext uri="{BB962C8B-B14F-4D97-AF65-F5344CB8AC3E}">
        <p14:creationId xmlns:p14="http://schemas.microsoft.com/office/powerpoint/2010/main" val="753155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itle 1"/>
          <p:cNvSpPr txBox="1">
            <a:spLocks/>
          </p:cNvSpPr>
          <p:nvPr/>
        </p:nvSpPr>
        <p:spPr bwMode="auto">
          <a:xfrm>
            <a:off x="457200" y="0"/>
            <a:ext cx="82296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sz="2000" b="1" dirty="0">
                <a:solidFill>
                  <a:srgbClr val="FF0000"/>
                </a:solidFill>
                <a:latin typeface="Times New Roman" panose="02020603050405020304" pitchFamily="18" charset="0"/>
                <a:cs typeface="Times New Roman" panose="02020603050405020304" pitchFamily="18" charset="0"/>
              </a:rPr>
              <a:t>II. Microorganismes et aliment</a:t>
            </a:r>
            <a:endParaRPr lang="fr-FR" sz="2000" b="1" dirty="0">
              <a:solidFill>
                <a:srgbClr val="000000"/>
              </a:solidFill>
              <a:latin typeface="Times New Roman" panose="02020603050405020304" pitchFamily="18" charset="0"/>
              <a:cs typeface="Times New Roman" panose="02020603050405020304" pitchFamily="18" charset="0"/>
            </a:endParaRPr>
          </a:p>
        </p:txBody>
      </p:sp>
      <p:sp>
        <p:nvSpPr>
          <p:cNvPr id="7" name="Content Placeholder 2"/>
          <p:cNvSpPr txBox="1">
            <a:spLocks noGrp="1"/>
          </p:cNvSpPr>
          <p:nvPr>
            <p:ph idx="1"/>
          </p:nvPr>
        </p:nvSpPr>
        <p:spPr>
          <a:xfrm>
            <a:off x="479323" y="1320006"/>
            <a:ext cx="8229600" cy="5156994"/>
          </a:xfrm>
        </p:spPr>
        <p:txBody>
          <a:bodyPr>
            <a:normAutofit lnSpcReduction="10000"/>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eaLnBrk="1" hangingPunct="1">
              <a:buFontTx/>
              <a:buNone/>
              <a:defRPr/>
            </a:pPr>
            <a:r>
              <a:rPr lang="fr-FR" sz="2000" b="1" dirty="0">
                <a:solidFill>
                  <a:srgbClr val="FF0000"/>
                </a:solidFill>
                <a:latin typeface="Times New Roman" panose="02020603050405020304" pitchFamily="18" charset="0"/>
                <a:cs typeface="Times New Roman" panose="02020603050405020304" pitchFamily="18" charset="0"/>
              </a:rPr>
              <a:t>II.1. Origine des microorganismes</a:t>
            </a:r>
          </a:p>
          <a:p>
            <a:pPr marL="0" indent="0" algn="just" eaLnBrk="1" hangingPunct="1">
              <a:lnSpc>
                <a:spcPct val="115000"/>
              </a:lnSpc>
              <a:spcAft>
                <a:spcPts val="1000"/>
              </a:spcAft>
              <a:buFontTx/>
              <a:buNone/>
              <a:defRPr/>
            </a:pPr>
            <a:r>
              <a:rPr lang="fr-FR" sz="2000" b="1" dirty="0">
                <a:solidFill>
                  <a:srgbClr val="00B050"/>
                </a:solidFill>
                <a:latin typeface="Times New Roman" panose="02020603050405020304" pitchFamily="18" charset="0"/>
                <a:ea typeface="Calibri"/>
                <a:cs typeface="Times New Roman" panose="02020603050405020304" pitchFamily="18" charset="0"/>
              </a:rPr>
              <a:t>b.   </a:t>
            </a:r>
            <a:r>
              <a:rPr lang="fr-FR" sz="2000" b="1" dirty="0">
                <a:latin typeface="Times New Roman" panose="02020603050405020304" pitchFamily="18" charset="0"/>
                <a:ea typeface="Calibri"/>
                <a:cs typeface="Times New Roman" panose="02020603050405020304" pitchFamily="18" charset="0"/>
              </a:rPr>
              <a:t>Apport accidentel lors de la transformation de la matière brute</a:t>
            </a:r>
          </a:p>
          <a:p>
            <a:pPr marL="0" indent="0" algn="just" eaLnBrk="1" hangingPunct="1">
              <a:lnSpc>
                <a:spcPct val="115000"/>
              </a:lnSpc>
              <a:spcAft>
                <a:spcPts val="1000"/>
              </a:spcAft>
              <a:buFontTx/>
              <a:buNone/>
              <a:defRPr/>
            </a:pPr>
            <a:r>
              <a:rPr lang="fr-FR" sz="2000" dirty="0">
                <a:solidFill>
                  <a:schemeClr val="accent6">
                    <a:lumMod val="75000"/>
                  </a:schemeClr>
                </a:solidFill>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Le problème des infections cutanées ou rhino-pharyngées et de l’hygiène générale du personnel est donc crucial. </a:t>
            </a:r>
          </a:p>
          <a:p>
            <a:pPr marL="0" indent="0" algn="just" eaLnBrk="1" hangingPunct="1">
              <a:lnSpc>
                <a:spcPct val="115000"/>
              </a:lnSpc>
              <a:spcAft>
                <a:spcPts val="1000"/>
              </a:spcAft>
              <a:buFontTx/>
              <a:buNone/>
              <a:defRPr/>
            </a:pPr>
            <a:r>
              <a:rPr lang="fr-FR" sz="2000" dirty="0">
                <a:latin typeface="Times New Roman" panose="02020603050405020304" pitchFamily="18" charset="0"/>
                <a:cs typeface="Times New Roman" panose="02020603050405020304" pitchFamily="18" charset="0"/>
              </a:rPr>
              <a:t>         Le problème des porteurs sains ou personnes hébergeant comme  commensaux des bactéries pathogènes ou potentiellement pathogènes, est beaucoup plus délicat.</a:t>
            </a:r>
          </a:p>
          <a:p>
            <a:pPr algn="just" eaLnBrk="1" hangingPunct="1">
              <a:lnSpc>
                <a:spcPct val="115000"/>
              </a:lnSpc>
              <a:spcAft>
                <a:spcPts val="1000"/>
              </a:spcAft>
              <a:buFont typeface="Wingdings" pitchFamily="2" charset="2"/>
              <a:buChar char="Ø"/>
              <a:defRPr/>
            </a:pPr>
            <a:r>
              <a:rPr lang="fr-FR" sz="2000" b="1" dirty="0">
                <a:latin typeface="Times New Roman" panose="02020603050405020304" pitchFamily="18" charset="0"/>
                <a:cs typeface="Times New Roman" panose="02020603050405020304" pitchFamily="18" charset="0"/>
              </a:rPr>
              <a:t>L’air</a:t>
            </a:r>
            <a:r>
              <a:rPr lang="fr-FR" sz="2000" dirty="0">
                <a:latin typeface="Times New Roman" panose="02020603050405020304" pitchFamily="18" charset="0"/>
                <a:cs typeface="Times New Roman" panose="02020603050405020304" pitchFamily="18" charset="0"/>
              </a:rPr>
              <a:t> peut aussi transmettre des microorganismes par l’intermédiaire de poussières par exemple ;</a:t>
            </a:r>
          </a:p>
          <a:p>
            <a:pPr algn="just" eaLnBrk="1" hangingPunct="1">
              <a:lnSpc>
                <a:spcPct val="115000"/>
              </a:lnSpc>
              <a:spcAft>
                <a:spcPts val="1000"/>
              </a:spcAft>
              <a:buFont typeface="Wingdings" pitchFamily="2" charset="2"/>
              <a:buChar char="Ø"/>
              <a:defRPr/>
            </a:pPr>
            <a:r>
              <a:rPr lang="fr-FR" sz="2000" b="1" dirty="0">
                <a:latin typeface="Times New Roman" panose="02020603050405020304" pitchFamily="18" charset="0"/>
                <a:cs typeface="Times New Roman" panose="02020603050405020304" pitchFamily="18" charset="0"/>
              </a:rPr>
              <a:t>Les insectes </a:t>
            </a:r>
            <a:r>
              <a:rPr lang="fr-FR" sz="2000" dirty="0">
                <a:latin typeface="Times New Roman" panose="02020603050405020304" pitchFamily="18" charset="0"/>
                <a:cs typeface="Times New Roman" panose="02020603050405020304" pitchFamily="18" charset="0"/>
              </a:rPr>
              <a:t>comme les mouches, forment des vecteurs très dangereux de microorganisme : imaginons où va la mouche qui s’est posée sur une crotte de chien.</a:t>
            </a:r>
          </a:p>
          <a:p>
            <a:pPr algn="just" eaLnBrk="1" hangingPunct="1">
              <a:lnSpc>
                <a:spcPct val="115000"/>
              </a:lnSpc>
              <a:spcAft>
                <a:spcPts val="1000"/>
              </a:spcAft>
              <a:buFont typeface="Wingdings" pitchFamily="2" charset="2"/>
              <a:buChar char="Ø"/>
              <a:defRPr/>
            </a:pPr>
            <a:endParaRPr lang="fr-FR" sz="20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6A741853-48B8-401E-99BE-AA56E236CDEE}"/>
              </a:ext>
            </a:extLst>
          </p:cNvPr>
          <p:cNvSpPr>
            <a:spLocks noGrp="1"/>
          </p:cNvSpPr>
          <p:nvPr>
            <p:ph type="sldNum" sz="quarter" idx="12"/>
          </p:nvPr>
        </p:nvSpPr>
        <p:spPr/>
        <p:txBody>
          <a:bodyPr/>
          <a:lstStyle/>
          <a:p>
            <a:pPr>
              <a:defRPr/>
            </a:pPr>
            <a:fld id="{1F8C02FF-F15A-4818-9BCD-E7877A612A0E}" type="slidenum">
              <a:rPr lang="es-ES" smtClean="0">
                <a:solidFill>
                  <a:srgbClr val="000000"/>
                </a:solidFill>
              </a:rPr>
              <a:pPr>
                <a:defRPr/>
              </a:pPr>
              <a:t>4</a:t>
            </a:fld>
            <a:endParaRPr lang="es-ES">
              <a:solidFill>
                <a:srgbClr val="000000"/>
              </a:solidFill>
            </a:endParaRPr>
          </a:p>
        </p:txBody>
      </p:sp>
    </p:spTree>
    <p:extLst>
      <p:ext uri="{BB962C8B-B14F-4D97-AF65-F5344CB8AC3E}">
        <p14:creationId xmlns:p14="http://schemas.microsoft.com/office/powerpoint/2010/main" val="2373015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itle 1"/>
          <p:cNvSpPr txBox="1">
            <a:spLocks/>
          </p:cNvSpPr>
          <p:nvPr/>
        </p:nvSpPr>
        <p:spPr bwMode="auto">
          <a:xfrm>
            <a:off x="457200" y="0"/>
            <a:ext cx="82296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sz="2000" b="1" dirty="0">
                <a:solidFill>
                  <a:srgbClr val="FF0000"/>
                </a:solidFill>
                <a:latin typeface="Times New Roman" panose="02020603050405020304" pitchFamily="18" charset="0"/>
                <a:cs typeface="Times New Roman" panose="02020603050405020304" pitchFamily="18" charset="0"/>
              </a:rPr>
              <a:t>II. Microorganismes et aliment</a:t>
            </a:r>
            <a:endParaRPr lang="fr-FR" sz="2000" b="1" dirty="0">
              <a:solidFill>
                <a:srgbClr val="000000"/>
              </a:solidFill>
              <a:latin typeface="Times New Roman" panose="02020603050405020304" pitchFamily="18" charset="0"/>
              <a:cs typeface="Times New Roman" panose="02020603050405020304" pitchFamily="18" charset="0"/>
            </a:endParaRPr>
          </a:p>
        </p:txBody>
      </p:sp>
      <p:sp>
        <p:nvSpPr>
          <p:cNvPr id="7" name="Content Placeholder 2"/>
          <p:cNvSpPr txBox="1">
            <a:spLocks noGrp="1"/>
          </p:cNvSpPr>
          <p:nvPr>
            <p:ph idx="1"/>
          </p:nvPr>
        </p:nvSpPr>
        <p:spPr>
          <a:xfrm>
            <a:off x="609600" y="1524000"/>
            <a:ext cx="8229600" cy="1703387"/>
          </a:xfr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eaLnBrk="1" hangingPunct="1">
              <a:buFontTx/>
              <a:buNone/>
              <a:defRPr/>
            </a:pPr>
            <a:r>
              <a:rPr lang="fr-FR" sz="2000" b="1" dirty="0">
                <a:solidFill>
                  <a:srgbClr val="FF0000"/>
                </a:solidFill>
                <a:latin typeface="Times New Roman" panose="02020603050405020304" pitchFamily="18" charset="0"/>
                <a:cs typeface="Times New Roman" panose="02020603050405020304" pitchFamily="18" charset="0"/>
              </a:rPr>
              <a:t>II.1. Origine des microorganismes</a:t>
            </a:r>
          </a:p>
          <a:p>
            <a:pPr marL="457200" indent="-457200" algn="just" eaLnBrk="1" hangingPunct="1">
              <a:lnSpc>
                <a:spcPct val="115000"/>
              </a:lnSpc>
              <a:spcAft>
                <a:spcPts val="1000"/>
              </a:spcAft>
              <a:buFontTx/>
              <a:buAutoNum type="alphaLcPeriod" startAt="3"/>
              <a:defRPr/>
            </a:pPr>
            <a:r>
              <a:rPr lang="fr-FR" sz="2000" b="1" dirty="0">
                <a:latin typeface="Times New Roman" panose="02020603050405020304" pitchFamily="18" charset="0"/>
                <a:ea typeface="Calibri"/>
                <a:cs typeface="Times New Roman" panose="02020603050405020304" pitchFamily="18" charset="0"/>
              </a:rPr>
              <a:t>Addition volontaire</a:t>
            </a:r>
            <a:r>
              <a:rPr lang="fr-FR" sz="2000" dirty="0">
                <a:latin typeface="Times New Roman" panose="02020603050405020304" pitchFamily="18" charset="0"/>
                <a:cs typeface="Times New Roman" panose="02020603050405020304" pitchFamily="18" charset="0"/>
              </a:rPr>
              <a:t>       </a:t>
            </a:r>
          </a:p>
          <a:p>
            <a:pPr marL="0" indent="0" algn="just" eaLnBrk="1" hangingPunct="1">
              <a:lnSpc>
                <a:spcPct val="115000"/>
              </a:lnSpc>
              <a:spcAft>
                <a:spcPts val="1000"/>
              </a:spcAft>
              <a:buNone/>
              <a:defRPr/>
            </a:pPr>
            <a:r>
              <a:rPr lang="fr-FR" sz="2000" dirty="0">
                <a:latin typeface="Times New Roman" panose="02020603050405020304" pitchFamily="18" charset="0"/>
                <a:cs typeface="Times New Roman" panose="02020603050405020304" pitchFamily="18" charset="0"/>
              </a:rPr>
              <a:t>Certains aliments, comme les yaourts sont ensemencés par des « ferments », le plus souvent des bactéries lactiques.</a:t>
            </a:r>
          </a:p>
        </p:txBody>
      </p:sp>
      <p:sp>
        <p:nvSpPr>
          <p:cNvPr id="3" name="Espace réservé du numéro de diapositive 2">
            <a:extLst>
              <a:ext uri="{FF2B5EF4-FFF2-40B4-BE49-F238E27FC236}">
                <a16:creationId xmlns:a16="http://schemas.microsoft.com/office/drawing/2014/main" id="{3B1FE921-92A6-4ACE-BA3F-8CB138FC56A9}"/>
              </a:ext>
            </a:extLst>
          </p:cNvPr>
          <p:cNvSpPr>
            <a:spLocks noGrp="1"/>
          </p:cNvSpPr>
          <p:nvPr>
            <p:ph type="sldNum" sz="quarter" idx="12"/>
          </p:nvPr>
        </p:nvSpPr>
        <p:spPr/>
        <p:txBody>
          <a:bodyPr/>
          <a:lstStyle/>
          <a:p>
            <a:pPr>
              <a:defRPr/>
            </a:pPr>
            <a:fld id="{1F8C02FF-F15A-4818-9BCD-E7877A612A0E}" type="slidenum">
              <a:rPr lang="es-ES" smtClean="0">
                <a:solidFill>
                  <a:srgbClr val="000000"/>
                </a:solidFill>
              </a:rPr>
              <a:pPr>
                <a:defRPr/>
              </a:pPr>
              <a:t>5</a:t>
            </a:fld>
            <a:endParaRPr lang="es-ES">
              <a:solidFill>
                <a:srgbClr val="000000"/>
              </a:solidFill>
            </a:endParaRPr>
          </a:p>
        </p:txBody>
      </p:sp>
    </p:spTree>
    <p:extLst>
      <p:ext uri="{BB962C8B-B14F-4D97-AF65-F5344CB8AC3E}">
        <p14:creationId xmlns:p14="http://schemas.microsoft.com/office/powerpoint/2010/main" val="1205858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1"/>
          <p:cNvSpPr txBox="1">
            <a:spLocks/>
          </p:cNvSpPr>
          <p:nvPr/>
        </p:nvSpPr>
        <p:spPr bwMode="auto">
          <a:xfrm>
            <a:off x="457200" y="-152400"/>
            <a:ext cx="8229600" cy="11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sz="2400" b="1" dirty="0">
                <a:solidFill>
                  <a:srgbClr val="FF0000"/>
                </a:solidFill>
                <a:latin typeface="Times New Roman" panose="02020603050405020304" pitchFamily="18" charset="0"/>
                <a:cs typeface="Times New Roman" panose="02020603050405020304" pitchFamily="18" charset="0"/>
              </a:rPr>
              <a:t>II. Microorganismes et aliment</a:t>
            </a:r>
            <a:endParaRPr lang="fr-FR" sz="4400" b="1" dirty="0">
              <a:solidFill>
                <a:srgbClr val="FF0000"/>
              </a:solidFill>
              <a:latin typeface="Times New Roman" panose="02020603050405020304" pitchFamily="18" charset="0"/>
              <a:cs typeface="Times New Roman" panose="02020603050405020304" pitchFamily="18" charset="0"/>
            </a:endParaRPr>
          </a:p>
        </p:txBody>
      </p:sp>
      <p:pic>
        <p:nvPicPr>
          <p:cNvPr id="20485" name="Picture 2" descr="http://1.bp.blogspot.com/-RS5tDvF23wo/VCk9eUvyeHI/AAAAAAAAC3w/JOmmYvAKxSg/s1600/Diapositive1.JPG"/>
          <p:cNvPicPr>
            <a:picLocks noChangeAspect="1" noChangeArrowheads="1"/>
          </p:cNvPicPr>
          <p:nvPr/>
        </p:nvPicPr>
        <p:blipFill rotWithShape="1">
          <a:blip r:embed="rId2">
            <a:extLst>
              <a:ext uri="{28A0092B-C50C-407E-A947-70E740481C1C}">
                <a14:useLocalDpi xmlns:a14="http://schemas.microsoft.com/office/drawing/2010/main" val="0"/>
              </a:ext>
            </a:extLst>
          </a:blip>
          <a:srcRect t="8944" b="19503"/>
          <a:stretch/>
        </p:blipFill>
        <p:spPr bwMode="auto">
          <a:xfrm>
            <a:off x="0" y="990601"/>
            <a:ext cx="9144000" cy="586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numéro de diapositive 2">
            <a:extLst>
              <a:ext uri="{FF2B5EF4-FFF2-40B4-BE49-F238E27FC236}">
                <a16:creationId xmlns:a16="http://schemas.microsoft.com/office/drawing/2014/main" id="{FFA15A15-0708-487C-897E-FCD3145FA8E0}"/>
              </a:ext>
            </a:extLst>
          </p:cNvPr>
          <p:cNvSpPr>
            <a:spLocks noGrp="1"/>
          </p:cNvSpPr>
          <p:nvPr>
            <p:ph type="sldNum" sz="quarter" idx="12"/>
          </p:nvPr>
        </p:nvSpPr>
        <p:spPr/>
        <p:txBody>
          <a:bodyPr/>
          <a:lstStyle/>
          <a:p>
            <a:pPr>
              <a:defRPr/>
            </a:pPr>
            <a:fld id="{1F8C02FF-F15A-4818-9BCD-E7877A612A0E}" type="slidenum">
              <a:rPr lang="es-ES" smtClean="0">
                <a:solidFill>
                  <a:srgbClr val="000000"/>
                </a:solidFill>
              </a:rPr>
              <a:pPr>
                <a:defRPr/>
              </a:pPr>
              <a:t>6</a:t>
            </a:fld>
            <a:endParaRPr lang="es-ES">
              <a:solidFill>
                <a:srgbClr val="000000"/>
              </a:solidFill>
            </a:endParaRPr>
          </a:p>
        </p:txBody>
      </p:sp>
    </p:spTree>
    <p:extLst>
      <p:ext uri="{BB962C8B-B14F-4D97-AF65-F5344CB8AC3E}">
        <p14:creationId xmlns:p14="http://schemas.microsoft.com/office/powerpoint/2010/main" val="1958256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le 1"/>
          <p:cNvSpPr txBox="1">
            <a:spLocks/>
          </p:cNvSpPr>
          <p:nvPr/>
        </p:nvSpPr>
        <p:spPr bwMode="auto">
          <a:xfrm>
            <a:off x="457200" y="0"/>
            <a:ext cx="850981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b="1" dirty="0">
                <a:solidFill>
                  <a:srgbClr val="FF0000"/>
                </a:solidFill>
                <a:latin typeface="Times New Roman" panose="02020603050405020304" pitchFamily="18" charset="0"/>
                <a:cs typeface="Times New Roman" panose="02020603050405020304" pitchFamily="18" charset="0"/>
              </a:rPr>
              <a:t>II. Microorganismes et aliment</a:t>
            </a:r>
            <a:endParaRPr lang="fr-FR" b="1" dirty="0">
              <a:solidFill>
                <a:srgbClr val="000000"/>
              </a:solidFill>
              <a:latin typeface="Times New Roman" panose="02020603050405020304" pitchFamily="18" charset="0"/>
              <a:cs typeface="Times New Roman" panose="02020603050405020304" pitchFamily="18" charset="0"/>
            </a:endParaRPr>
          </a:p>
        </p:txBody>
      </p:sp>
      <p:sp>
        <p:nvSpPr>
          <p:cNvPr id="7" name="Content Placeholder 2"/>
          <p:cNvSpPr txBox="1">
            <a:spLocks noGrp="1"/>
          </p:cNvSpPr>
          <p:nvPr>
            <p:ph idx="1"/>
          </p:nvPr>
        </p:nvSpPr>
        <p:spPr>
          <a:xfrm>
            <a:off x="176982" y="558797"/>
            <a:ext cx="8790038" cy="5898337"/>
          </a:xfrm>
        </p:spPr>
        <p:txBody>
          <a:bodyPr wrap="square" lIns="36000" tIns="36000" rIns="36000" bIns="36000" anchor="ctr" anchorCtr="0">
            <a:sp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eaLnBrk="1" hangingPunct="1">
              <a:buFontTx/>
              <a:buNone/>
              <a:defRPr/>
            </a:pPr>
            <a:r>
              <a:rPr lang="fr-FR" sz="1700" b="1" dirty="0">
                <a:solidFill>
                  <a:srgbClr val="FF0000"/>
                </a:solidFill>
                <a:latin typeface="Times New Roman" panose="02020603050405020304" pitchFamily="18" charset="0"/>
                <a:cs typeface="Times New Roman" panose="02020603050405020304" pitchFamily="18" charset="0"/>
              </a:rPr>
              <a:t>II.2. Effets des micro-organismes sur les aliments.</a:t>
            </a:r>
          </a:p>
          <a:p>
            <a:pPr eaLnBrk="1" hangingPunct="1">
              <a:buFontTx/>
              <a:buAutoNum type="alphaLcPeriod"/>
              <a:defRPr/>
            </a:pPr>
            <a:r>
              <a:rPr lang="fr-FR" sz="1700" b="1" dirty="0">
                <a:solidFill>
                  <a:srgbClr val="00B050"/>
                </a:solidFill>
                <a:latin typeface="Times New Roman" panose="02020603050405020304" pitchFamily="18" charset="0"/>
                <a:ea typeface="Calibri"/>
                <a:cs typeface="Times New Roman" panose="02020603050405020304" pitchFamily="18" charset="0"/>
              </a:rPr>
              <a:t>Les micro-organismes utiles</a:t>
            </a:r>
          </a:p>
          <a:p>
            <a:pPr marL="0" indent="0" algn="just" eaLnBrk="1" hangingPunct="1">
              <a:lnSpc>
                <a:spcPct val="150000"/>
              </a:lnSpc>
              <a:buFontTx/>
              <a:buNone/>
              <a:defRPr/>
            </a:pPr>
            <a:r>
              <a:rPr lang="fr-FR" sz="1700" dirty="0">
                <a:latin typeface="Times New Roman" panose="02020603050405020304" pitchFamily="18" charset="0"/>
                <a:cs typeface="Times New Roman" panose="02020603050405020304" pitchFamily="18" charset="0"/>
              </a:rPr>
              <a:t>Les micro-organismes peuvent être utilisés pour transformer un aliment, ce qui s’accompagne souvent d’une conservation de plus longue durée.</a:t>
            </a:r>
          </a:p>
          <a:p>
            <a:pPr marL="0" indent="0" algn="just" eaLnBrk="1" hangingPunct="1">
              <a:lnSpc>
                <a:spcPct val="150000"/>
              </a:lnSpc>
              <a:buFontTx/>
              <a:buNone/>
              <a:defRPr/>
            </a:pPr>
            <a:r>
              <a:rPr lang="fr-FR" sz="1700" dirty="0">
                <a:latin typeface="Times New Roman" panose="02020603050405020304" pitchFamily="18" charset="0"/>
                <a:cs typeface="Times New Roman" panose="02020603050405020304" pitchFamily="18" charset="0"/>
              </a:rPr>
              <a:t>La multiplication des seuls micro-organismes utiles peut être réalisé de 2 manières compatibles entre elles:</a:t>
            </a:r>
          </a:p>
          <a:p>
            <a:pPr marL="0" indent="0" algn="just" eaLnBrk="1" hangingPunct="1">
              <a:lnSpc>
                <a:spcPct val="150000"/>
              </a:lnSpc>
              <a:buFontTx/>
              <a:buNone/>
              <a:defRPr/>
            </a:pPr>
            <a:r>
              <a:rPr lang="fr-FR" sz="1700" dirty="0">
                <a:latin typeface="Times New Roman" panose="02020603050405020304" pitchFamily="18" charset="0"/>
                <a:cs typeface="Times New Roman" panose="02020603050405020304" pitchFamily="18" charset="0"/>
              </a:rPr>
              <a:t>L’ensemencement :addition de micro-organismes sous forme d’un levain ou d’une culture (ferments)</a:t>
            </a:r>
          </a:p>
          <a:p>
            <a:pPr marL="0" indent="0" algn="just" eaLnBrk="1" hangingPunct="1">
              <a:lnSpc>
                <a:spcPct val="150000"/>
              </a:lnSpc>
              <a:buFontTx/>
              <a:buNone/>
              <a:defRPr/>
            </a:pPr>
            <a:r>
              <a:rPr lang="fr-FR" sz="1700" dirty="0">
                <a:latin typeface="Times New Roman" panose="02020603050405020304" pitchFamily="18" charset="0"/>
                <a:cs typeface="Times New Roman" panose="02020603050405020304" pitchFamily="18" charset="0"/>
              </a:rPr>
              <a:t>La combinaison de diverse conditions permettant l’orientation de la flore présente dans l’aliment vers le but recherché,</a:t>
            </a:r>
          </a:p>
          <a:p>
            <a:pPr marL="0" indent="0" algn="just" eaLnBrk="1" hangingPunct="1">
              <a:lnSpc>
                <a:spcPct val="150000"/>
              </a:lnSpc>
              <a:spcAft>
                <a:spcPts val="1000"/>
              </a:spcAft>
              <a:buFontTx/>
              <a:buNone/>
              <a:defRPr/>
            </a:pPr>
            <a:r>
              <a:rPr lang="fr-FR" sz="1700" dirty="0">
                <a:latin typeface="Times New Roman" panose="02020603050405020304" pitchFamily="18" charset="0"/>
                <a:cs typeface="Times New Roman" panose="02020603050405020304" pitchFamily="18" charset="0"/>
              </a:rPr>
              <a:t>Les principaux micro-organismes utilisés sont :</a:t>
            </a:r>
          </a:p>
          <a:p>
            <a:pPr algn="just" eaLnBrk="1" hangingPunct="1">
              <a:lnSpc>
                <a:spcPct val="115000"/>
              </a:lnSpc>
              <a:spcAft>
                <a:spcPts val="1000"/>
              </a:spcAft>
              <a:buFont typeface="Wingdings" pitchFamily="2" charset="2"/>
              <a:buChar char="q"/>
              <a:defRPr/>
            </a:pPr>
            <a:r>
              <a:rPr lang="fr-FR" sz="1700" dirty="0">
                <a:latin typeface="Times New Roman" panose="02020603050405020304" pitchFamily="18" charset="0"/>
                <a:cs typeface="Times New Roman" panose="02020603050405020304" pitchFamily="18" charset="0"/>
              </a:rPr>
              <a:t>les bactéries lactiques  </a:t>
            </a:r>
          </a:p>
          <a:p>
            <a:pPr algn="just" eaLnBrk="1" hangingPunct="1">
              <a:lnSpc>
                <a:spcPct val="115000"/>
              </a:lnSpc>
              <a:spcAft>
                <a:spcPts val="1000"/>
              </a:spcAft>
              <a:buFont typeface="Wingdings" pitchFamily="2" charset="2"/>
              <a:buChar char="q"/>
              <a:defRPr/>
            </a:pPr>
            <a:r>
              <a:rPr lang="fr-FR" sz="1700" dirty="0">
                <a:latin typeface="Times New Roman" panose="02020603050405020304" pitchFamily="18" charset="0"/>
                <a:cs typeface="Times New Roman" panose="02020603050405020304" pitchFamily="18" charset="0"/>
              </a:rPr>
              <a:t>les levures de la fermentation alcoolique </a:t>
            </a:r>
          </a:p>
          <a:p>
            <a:pPr algn="just" eaLnBrk="1" hangingPunct="1">
              <a:lnSpc>
                <a:spcPct val="115000"/>
              </a:lnSpc>
              <a:spcAft>
                <a:spcPts val="1000"/>
              </a:spcAft>
              <a:buFont typeface="Wingdings" pitchFamily="2" charset="2"/>
              <a:buChar char="q"/>
              <a:defRPr/>
            </a:pPr>
            <a:r>
              <a:rPr lang="fr-FR" sz="1700" dirty="0">
                <a:latin typeface="Times New Roman" panose="02020603050405020304" pitchFamily="18" charset="0"/>
                <a:cs typeface="Times New Roman" panose="02020603050405020304" pitchFamily="18" charset="0"/>
              </a:rPr>
              <a:t>les moisissures  </a:t>
            </a:r>
          </a:p>
          <a:p>
            <a:pPr algn="just" eaLnBrk="1" hangingPunct="1">
              <a:lnSpc>
                <a:spcPct val="115000"/>
              </a:lnSpc>
              <a:spcAft>
                <a:spcPts val="1000"/>
              </a:spcAft>
              <a:buFont typeface="Wingdings" pitchFamily="2" charset="2"/>
              <a:buChar char="q"/>
              <a:defRPr/>
            </a:pPr>
            <a:r>
              <a:rPr lang="fr-FR" sz="1700" dirty="0">
                <a:latin typeface="Times New Roman" panose="02020603050405020304" pitchFamily="18" charset="0"/>
                <a:cs typeface="Times New Roman" panose="02020603050405020304" pitchFamily="18" charset="0"/>
              </a:rPr>
              <a:t>les bactéries acétiques </a:t>
            </a:r>
          </a:p>
        </p:txBody>
      </p:sp>
      <p:sp>
        <p:nvSpPr>
          <p:cNvPr id="8" name="Espace réservé du numéro de diapositive 7">
            <a:extLst>
              <a:ext uri="{FF2B5EF4-FFF2-40B4-BE49-F238E27FC236}">
                <a16:creationId xmlns:a16="http://schemas.microsoft.com/office/drawing/2014/main" id="{57E127CA-3911-4132-BFF3-E68C8D6A1ECB}"/>
              </a:ext>
            </a:extLst>
          </p:cNvPr>
          <p:cNvSpPr>
            <a:spLocks noGrp="1"/>
          </p:cNvSpPr>
          <p:nvPr>
            <p:ph type="sldNum" sz="quarter" idx="12"/>
          </p:nvPr>
        </p:nvSpPr>
        <p:spPr/>
        <p:txBody>
          <a:bodyPr/>
          <a:lstStyle/>
          <a:p>
            <a:pPr>
              <a:defRPr/>
            </a:pPr>
            <a:fld id="{1F8C02FF-F15A-4818-9BCD-E7877A612A0E}" type="slidenum">
              <a:rPr lang="es-ES" smtClean="0">
                <a:solidFill>
                  <a:srgbClr val="000000"/>
                </a:solidFill>
              </a:rPr>
              <a:pPr>
                <a:defRPr/>
              </a:pPr>
              <a:t>7</a:t>
            </a:fld>
            <a:endParaRPr lang="es-ES">
              <a:solidFill>
                <a:srgbClr val="000000"/>
              </a:solidFill>
            </a:endParaRPr>
          </a:p>
        </p:txBody>
      </p:sp>
      <p:pic>
        <p:nvPicPr>
          <p:cNvPr id="3" name="Image 2">
            <a:extLst>
              <a:ext uri="{FF2B5EF4-FFF2-40B4-BE49-F238E27FC236}">
                <a16:creationId xmlns:a16="http://schemas.microsoft.com/office/drawing/2014/main" id="{87C24EEC-64BF-4418-8623-6EFEE5D6E588}"/>
              </a:ext>
            </a:extLst>
          </p:cNvPr>
          <p:cNvPicPr>
            <a:picLocks noChangeAspect="1"/>
          </p:cNvPicPr>
          <p:nvPr/>
        </p:nvPicPr>
        <p:blipFill>
          <a:blip r:embed="rId3"/>
          <a:stretch>
            <a:fillRect/>
          </a:stretch>
        </p:blipFill>
        <p:spPr>
          <a:xfrm>
            <a:off x="2819400" y="4483102"/>
            <a:ext cx="1371600" cy="723900"/>
          </a:xfrm>
          <a:prstGeom prst="rect">
            <a:avLst/>
          </a:prstGeom>
        </p:spPr>
      </p:pic>
      <p:pic>
        <p:nvPicPr>
          <p:cNvPr id="4" name="Image 3">
            <a:extLst>
              <a:ext uri="{FF2B5EF4-FFF2-40B4-BE49-F238E27FC236}">
                <a16:creationId xmlns:a16="http://schemas.microsoft.com/office/drawing/2014/main" id="{8AC9ADE4-5B99-4B40-BB6C-F08001EEA690}"/>
              </a:ext>
            </a:extLst>
          </p:cNvPr>
          <p:cNvPicPr>
            <a:picLocks noChangeAspect="1"/>
          </p:cNvPicPr>
          <p:nvPr/>
        </p:nvPicPr>
        <p:blipFill>
          <a:blip r:embed="rId4"/>
          <a:stretch>
            <a:fillRect/>
          </a:stretch>
        </p:blipFill>
        <p:spPr>
          <a:xfrm>
            <a:off x="4174671" y="5067167"/>
            <a:ext cx="1371600" cy="723900"/>
          </a:xfrm>
          <a:prstGeom prst="rect">
            <a:avLst/>
          </a:prstGeom>
        </p:spPr>
      </p:pic>
      <p:pic>
        <p:nvPicPr>
          <p:cNvPr id="5" name="Image 4">
            <a:extLst>
              <a:ext uri="{FF2B5EF4-FFF2-40B4-BE49-F238E27FC236}">
                <a16:creationId xmlns:a16="http://schemas.microsoft.com/office/drawing/2014/main" id="{3B61E23E-312B-4599-820A-6B8780A27264}"/>
              </a:ext>
            </a:extLst>
          </p:cNvPr>
          <p:cNvPicPr>
            <a:picLocks noChangeAspect="1"/>
          </p:cNvPicPr>
          <p:nvPr/>
        </p:nvPicPr>
        <p:blipFill>
          <a:blip r:embed="rId5"/>
          <a:stretch>
            <a:fillRect/>
          </a:stretch>
        </p:blipFill>
        <p:spPr>
          <a:xfrm>
            <a:off x="1905000" y="5502551"/>
            <a:ext cx="1427184" cy="577032"/>
          </a:xfrm>
          <a:prstGeom prst="rect">
            <a:avLst/>
          </a:prstGeom>
        </p:spPr>
      </p:pic>
      <p:pic>
        <p:nvPicPr>
          <p:cNvPr id="6" name="Image 5">
            <a:extLst>
              <a:ext uri="{FF2B5EF4-FFF2-40B4-BE49-F238E27FC236}">
                <a16:creationId xmlns:a16="http://schemas.microsoft.com/office/drawing/2014/main" id="{D250FFA8-2A2E-4371-8E67-28116AE0DC15}"/>
              </a:ext>
            </a:extLst>
          </p:cNvPr>
          <p:cNvPicPr>
            <a:picLocks noChangeAspect="1"/>
          </p:cNvPicPr>
          <p:nvPr/>
        </p:nvPicPr>
        <p:blipFill>
          <a:blip r:embed="rId6"/>
          <a:stretch>
            <a:fillRect/>
          </a:stretch>
        </p:blipFill>
        <p:spPr>
          <a:xfrm>
            <a:off x="2858079" y="6093917"/>
            <a:ext cx="980292" cy="609600"/>
          </a:xfrm>
          <a:prstGeom prst="rect">
            <a:avLst/>
          </a:prstGeom>
        </p:spPr>
      </p:pic>
    </p:spTree>
    <p:extLst>
      <p:ext uri="{BB962C8B-B14F-4D97-AF65-F5344CB8AC3E}">
        <p14:creationId xmlns:p14="http://schemas.microsoft.com/office/powerpoint/2010/main" val="1805924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itle 1"/>
          <p:cNvSpPr txBox="1">
            <a:spLocks/>
          </p:cNvSpPr>
          <p:nvPr/>
        </p:nvSpPr>
        <p:spPr bwMode="auto">
          <a:xfrm>
            <a:off x="425075" y="304800"/>
            <a:ext cx="8293851" cy="349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fr-FR" b="1" dirty="0">
                <a:solidFill>
                  <a:srgbClr val="FF0000"/>
                </a:solidFill>
                <a:latin typeface="Times New Roman" panose="02020603050405020304" pitchFamily="18" charset="0"/>
                <a:cs typeface="Times New Roman" panose="02020603050405020304" pitchFamily="18" charset="0"/>
              </a:rPr>
              <a:t>II. Microorganismes et aliment</a:t>
            </a:r>
            <a:endParaRPr lang="fr-FR" b="1" dirty="0">
              <a:solidFill>
                <a:srgbClr val="000000"/>
              </a:solidFill>
              <a:latin typeface="Times New Roman" panose="02020603050405020304" pitchFamily="18" charset="0"/>
              <a:cs typeface="Times New Roman" panose="02020603050405020304" pitchFamily="18" charset="0"/>
            </a:endParaRPr>
          </a:p>
        </p:txBody>
      </p:sp>
      <p:sp>
        <p:nvSpPr>
          <p:cNvPr id="7" name="Content Placeholder 2"/>
          <p:cNvSpPr txBox="1">
            <a:spLocks noGrp="1"/>
          </p:cNvSpPr>
          <p:nvPr>
            <p:ph idx="1"/>
          </p:nvPr>
        </p:nvSpPr>
        <p:spPr>
          <a:xfrm>
            <a:off x="513389" y="838200"/>
            <a:ext cx="8229600" cy="5688215"/>
          </a:xfrm>
        </p:spPr>
        <p:txBody>
          <a:bodyPr lIns="36000" tIns="36000" rIns="36000" bIns="36000">
            <a:sp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eaLnBrk="1" hangingPunct="1">
              <a:buFontTx/>
              <a:buNone/>
              <a:defRPr/>
            </a:pPr>
            <a:r>
              <a:rPr lang="fr-FR" sz="1800" b="1" dirty="0">
                <a:solidFill>
                  <a:srgbClr val="FF0000"/>
                </a:solidFill>
                <a:latin typeface="Times New Roman" panose="02020603050405020304" pitchFamily="18" charset="0"/>
                <a:cs typeface="Times New Roman" panose="02020603050405020304" pitchFamily="18" charset="0"/>
              </a:rPr>
              <a:t>II.2. Effets des micro-organismes sur les aliments.</a:t>
            </a:r>
          </a:p>
          <a:p>
            <a:pPr marL="0" indent="0" eaLnBrk="1" hangingPunct="1">
              <a:buNone/>
              <a:defRPr/>
            </a:pPr>
            <a:r>
              <a:rPr lang="fr-FR" sz="1800" b="1" dirty="0">
                <a:solidFill>
                  <a:srgbClr val="00B050"/>
                </a:solidFill>
                <a:latin typeface="Times New Roman" panose="02020603050405020304" pitchFamily="18" charset="0"/>
                <a:ea typeface="Calibri"/>
                <a:cs typeface="Times New Roman" panose="02020603050405020304" pitchFamily="18" charset="0"/>
              </a:rPr>
              <a:t>b. Les micro-organismes nuisibles</a:t>
            </a:r>
            <a:r>
              <a:rPr lang="fr-FR" sz="1800" dirty="0">
                <a:solidFill>
                  <a:schemeClr val="accent6">
                    <a:lumMod val="75000"/>
                  </a:schemeClr>
                </a:solidFill>
                <a:latin typeface="Times New Roman" panose="02020603050405020304" pitchFamily="18" charset="0"/>
                <a:cs typeface="Times New Roman" panose="02020603050405020304" pitchFamily="18" charset="0"/>
              </a:rPr>
              <a:t>   </a:t>
            </a:r>
          </a:p>
          <a:p>
            <a:pPr marL="0" indent="0" algn="just" eaLnBrk="1" hangingPunct="1">
              <a:lnSpc>
                <a:spcPct val="150000"/>
              </a:lnSpc>
              <a:spcAft>
                <a:spcPts val="1000"/>
              </a:spcAft>
              <a:buFontTx/>
              <a:buNone/>
              <a:defRPr/>
            </a:pPr>
            <a:r>
              <a:rPr lang="fr-FR" sz="1800" dirty="0">
                <a:latin typeface="Times New Roman" panose="02020603050405020304" pitchFamily="18" charset="0"/>
                <a:cs typeface="Times New Roman" panose="02020603050405020304" pitchFamily="18" charset="0"/>
              </a:rPr>
              <a:t>Les micro-organismes nuisibles son </a:t>
            </a:r>
            <a:r>
              <a:rPr lang="fr-FR" sz="1800" b="1" dirty="0">
                <a:latin typeface="Times New Roman" panose="02020603050405020304" pitchFamily="18" charset="0"/>
                <a:cs typeface="Times New Roman" panose="02020603050405020304" pitchFamily="18" charset="0"/>
              </a:rPr>
              <a:t>les micro-organismes pathogènes</a:t>
            </a:r>
            <a:r>
              <a:rPr lang="fr-FR" sz="1800" dirty="0">
                <a:latin typeface="Times New Roman" panose="02020603050405020304" pitchFamily="18" charset="0"/>
                <a:cs typeface="Times New Roman" panose="02020603050405020304" pitchFamily="18" charset="0"/>
              </a:rPr>
              <a:t>, responsables d’intoxication alimentaires et </a:t>
            </a:r>
            <a:r>
              <a:rPr lang="fr-FR" sz="1800" b="1" dirty="0">
                <a:latin typeface="Times New Roman" panose="02020603050405020304" pitchFamily="18" charset="0"/>
                <a:cs typeface="Times New Roman" panose="02020603050405020304" pitchFamily="18" charset="0"/>
              </a:rPr>
              <a:t>les micro-organismes pouvant causer les altérations</a:t>
            </a:r>
            <a:r>
              <a:rPr lang="fr-FR" sz="1800" dirty="0">
                <a:latin typeface="Times New Roman" panose="02020603050405020304" pitchFamily="18" charset="0"/>
                <a:cs typeface="Times New Roman" panose="02020603050405020304" pitchFamily="18" charset="0"/>
              </a:rPr>
              <a:t> des aliments.</a:t>
            </a:r>
          </a:p>
          <a:p>
            <a:pPr marL="0" indent="0" algn="just" eaLnBrk="1" hangingPunct="1">
              <a:lnSpc>
                <a:spcPct val="150000"/>
              </a:lnSpc>
              <a:spcAft>
                <a:spcPts val="1000"/>
              </a:spcAft>
              <a:buFontTx/>
              <a:buNone/>
              <a:defRPr/>
            </a:pPr>
            <a:r>
              <a:rPr lang="fr-FR" sz="1800" dirty="0">
                <a:latin typeface="Times New Roman" panose="02020603050405020304" pitchFamily="18" charset="0"/>
                <a:cs typeface="Times New Roman" panose="02020603050405020304" pitchFamily="18" charset="0"/>
              </a:rPr>
              <a:t>Certain micro-organismes utiles dans les uns peuvent être nuisible dans d’autres:</a:t>
            </a:r>
          </a:p>
          <a:p>
            <a:pPr marL="0" indent="0" algn="just" eaLnBrk="1" hangingPunct="1">
              <a:lnSpc>
                <a:spcPct val="150000"/>
              </a:lnSpc>
              <a:spcAft>
                <a:spcPts val="1000"/>
              </a:spcAft>
              <a:buFontTx/>
              <a:buNone/>
              <a:defRPr/>
            </a:pPr>
            <a:r>
              <a:rPr lang="fr-FR" sz="1800" dirty="0">
                <a:latin typeface="Times New Roman" panose="02020603050405020304" pitchFamily="18" charset="0"/>
                <a:cs typeface="Times New Roman" panose="02020603050405020304" pitchFamily="18" charset="0"/>
              </a:rPr>
              <a:t>- Les bactéries lactiques sont utiles au yaourt  et nuisible au lait,</a:t>
            </a:r>
          </a:p>
          <a:p>
            <a:pPr marL="0" indent="0" algn="just" eaLnBrk="1" hangingPunct="1">
              <a:lnSpc>
                <a:spcPct val="150000"/>
              </a:lnSpc>
              <a:spcAft>
                <a:spcPts val="1000"/>
              </a:spcAft>
              <a:buFontTx/>
              <a:buNone/>
              <a:defRPr/>
            </a:pPr>
            <a:r>
              <a:rPr lang="fr-FR" sz="1800" dirty="0">
                <a:latin typeface="Times New Roman" panose="02020603050405020304" pitchFamily="18" charset="0"/>
                <a:cs typeface="Times New Roman" panose="02020603050405020304" pitchFamily="18" charset="0"/>
              </a:rPr>
              <a:t>- Les moisissures sont utiles dans le fromages bleus et nuisibles dans la plupart des autres aliments.</a:t>
            </a:r>
          </a:p>
          <a:p>
            <a:pPr marL="0" indent="0" algn="just" eaLnBrk="1" hangingPunct="1">
              <a:lnSpc>
                <a:spcPct val="150000"/>
              </a:lnSpc>
              <a:spcAft>
                <a:spcPts val="1000"/>
              </a:spcAft>
              <a:buFontTx/>
              <a:buNone/>
              <a:defRPr/>
            </a:pPr>
            <a:r>
              <a:rPr lang="fr-FR" sz="1800" b="1" dirty="0">
                <a:latin typeface="Times New Roman" panose="02020603050405020304" pitchFamily="18" charset="0"/>
                <a:cs typeface="Times New Roman" panose="02020603050405020304" pitchFamily="18" charset="0"/>
              </a:rPr>
              <a:t>En règle générale ,pour être nuisible, les MO d'altération doivent être en grand nombre pour que cette altération soit perceptible.. </a:t>
            </a:r>
          </a:p>
          <a:p>
            <a:pPr marL="0" indent="0" algn="just" eaLnBrk="1" hangingPunct="1">
              <a:lnSpc>
                <a:spcPct val="115000"/>
              </a:lnSpc>
              <a:spcAft>
                <a:spcPts val="1000"/>
              </a:spcAft>
              <a:buFontTx/>
              <a:buNone/>
              <a:defRPr/>
            </a:pPr>
            <a:endParaRPr lang="fr-FR" sz="18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4035EF40-4572-4D4C-B889-6B49AB7440A1}"/>
              </a:ext>
            </a:extLst>
          </p:cNvPr>
          <p:cNvSpPr>
            <a:spLocks noGrp="1"/>
          </p:cNvSpPr>
          <p:nvPr>
            <p:ph type="sldNum" sz="quarter" idx="12"/>
          </p:nvPr>
        </p:nvSpPr>
        <p:spPr/>
        <p:txBody>
          <a:bodyPr/>
          <a:lstStyle/>
          <a:p>
            <a:pPr>
              <a:defRPr/>
            </a:pPr>
            <a:fld id="{1F8C02FF-F15A-4818-9BCD-E7877A612A0E}" type="slidenum">
              <a:rPr lang="es-ES" smtClean="0">
                <a:solidFill>
                  <a:srgbClr val="000000"/>
                </a:solidFill>
              </a:rPr>
              <a:pPr>
                <a:defRPr/>
              </a:pPr>
              <a:t>8</a:t>
            </a:fld>
            <a:endParaRPr lang="es-ES">
              <a:solidFill>
                <a:srgbClr val="000000"/>
              </a:solidFill>
            </a:endParaRPr>
          </a:p>
        </p:txBody>
      </p:sp>
    </p:spTree>
    <p:extLst>
      <p:ext uri="{BB962C8B-B14F-4D97-AF65-F5344CB8AC3E}">
        <p14:creationId xmlns:p14="http://schemas.microsoft.com/office/powerpoint/2010/main" val="3471184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11180D-3588-4DC2-BE13-3495C431A6A1}"/>
              </a:ext>
            </a:extLst>
          </p:cNvPr>
          <p:cNvSpPr/>
          <p:nvPr/>
        </p:nvSpPr>
        <p:spPr>
          <a:xfrm>
            <a:off x="304800" y="609600"/>
            <a:ext cx="8305800" cy="3720506"/>
          </a:xfrm>
          <a:prstGeom prst="rect">
            <a:avLst/>
          </a:prstGeom>
        </p:spPr>
        <p:txBody>
          <a:bodyPr wrap="square">
            <a:spAutoFit/>
          </a:bodyPr>
          <a:lstStyle/>
          <a:p>
            <a:pPr algn="just">
              <a:lnSpc>
                <a:spcPct val="150000"/>
              </a:lnSpc>
              <a:spcAft>
                <a:spcPts val="1000"/>
              </a:spcAft>
              <a:defRPr/>
            </a:pPr>
            <a:r>
              <a:rPr lang="fr-FR" b="1" dirty="0">
                <a:latin typeface="Times New Roman" panose="02020603050405020304" pitchFamily="18" charset="0"/>
                <a:cs typeface="Times New Roman" panose="02020603050405020304" pitchFamily="18" charset="0"/>
              </a:rPr>
              <a:t>Les altérations provoqué par les MO nuisibles:</a:t>
            </a:r>
          </a:p>
          <a:p>
            <a:pPr marL="285750" indent="-285750" algn="just">
              <a:lnSpc>
                <a:spcPct val="150000"/>
              </a:lnSpc>
              <a:spcAft>
                <a:spcPts val="1000"/>
              </a:spcAft>
              <a:buFont typeface="Wingdings" panose="05000000000000000000" pitchFamily="2" charset="2"/>
              <a:buChar char="q"/>
              <a:defRPr/>
            </a:pPr>
            <a:r>
              <a:rPr lang="fr-FR" dirty="0">
                <a:latin typeface="Times New Roman" panose="02020603050405020304" pitchFamily="18" charset="0"/>
                <a:cs typeface="Times New Roman" panose="02020603050405020304" pitchFamily="18" charset="0"/>
              </a:rPr>
              <a:t>Altérations de l’aspect ou de la texture</a:t>
            </a:r>
          </a:p>
          <a:p>
            <a:pPr algn="just">
              <a:lnSpc>
                <a:spcPct val="150000"/>
              </a:lnSpc>
              <a:spcAft>
                <a:spcPts val="1000"/>
              </a:spcAft>
              <a:defRPr/>
            </a:pPr>
            <a:r>
              <a:rPr lang="fr-FR" dirty="0">
                <a:latin typeface="Times New Roman" panose="02020603050405020304" pitchFamily="18" charset="0"/>
                <a:cs typeface="Times New Roman" panose="02020603050405020304" pitchFamily="18" charset="0"/>
              </a:rPr>
              <a:t>-Pigmentation anormale, Film visqueux ou irisé, Dégagements  gazeux anormale</a:t>
            </a:r>
          </a:p>
          <a:p>
            <a:pPr marL="285750" indent="-285750" algn="just">
              <a:lnSpc>
                <a:spcPct val="150000"/>
              </a:lnSpc>
              <a:spcAft>
                <a:spcPts val="1000"/>
              </a:spcAft>
              <a:buFont typeface="Wingdings" panose="05000000000000000000" pitchFamily="2" charset="2"/>
              <a:buChar char="q"/>
              <a:defRPr/>
            </a:pPr>
            <a:r>
              <a:rPr lang="fr-FR" b="1" dirty="0">
                <a:latin typeface="Times New Roman" panose="02020603050405020304" pitchFamily="18" charset="0"/>
                <a:cs typeface="Times New Roman" panose="02020603050405020304" pitchFamily="18" charset="0"/>
              </a:rPr>
              <a:t>Alteration du gout et de l’odeur</a:t>
            </a:r>
          </a:p>
          <a:p>
            <a:pPr algn="just">
              <a:lnSpc>
                <a:spcPct val="150000"/>
              </a:lnSpc>
              <a:spcAft>
                <a:spcPts val="1000"/>
              </a:spcAft>
              <a:defRPr/>
            </a:pPr>
            <a:r>
              <a:rPr lang="fr-FR" dirty="0">
                <a:latin typeface="Times New Roman" panose="02020603050405020304" pitchFamily="18" charset="0"/>
                <a:cs typeface="Times New Roman" panose="02020603050405020304" pitchFamily="18" charset="0"/>
              </a:rPr>
              <a:t>Odeur moisi, Gout de rance dû au </a:t>
            </a:r>
            <a:r>
              <a:rPr lang="fr-FR" dirty="0" err="1">
                <a:latin typeface="Times New Roman" panose="02020603050405020304" pitchFamily="18" charset="0"/>
                <a:cs typeface="Times New Roman" panose="02020603050405020304" pitchFamily="18" charset="0"/>
              </a:rPr>
              <a:t>diacetyle</a:t>
            </a:r>
            <a:r>
              <a:rPr lang="fr-FR" dirty="0">
                <a:latin typeface="Times New Roman" panose="02020603050405020304" pitchFamily="18" charset="0"/>
                <a:cs typeface="Times New Roman" panose="02020603050405020304" pitchFamily="18" charset="0"/>
              </a:rPr>
              <a:t>, Présence de H2S ou indole</a:t>
            </a:r>
          </a:p>
          <a:p>
            <a:pPr marL="285750" indent="-285750" algn="just">
              <a:lnSpc>
                <a:spcPct val="150000"/>
              </a:lnSpc>
              <a:spcAft>
                <a:spcPts val="1000"/>
              </a:spcAft>
              <a:buFont typeface="Wingdings" panose="05000000000000000000" pitchFamily="2" charset="2"/>
              <a:buChar char="q"/>
              <a:defRPr/>
            </a:pPr>
            <a:r>
              <a:rPr lang="fr-FR" b="1" dirty="0">
                <a:latin typeface="Times New Roman" panose="02020603050405020304" pitchFamily="18" charset="0"/>
                <a:cs typeface="Times New Roman" panose="02020603050405020304" pitchFamily="18" charset="0"/>
              </a:rPr>
              <a:t>Alteration des qualités nutritives</a:t>
            </a:r>
          </a:p>
          <a:p>
            <a:pPr algn="just">
              <a:lnSpc>
                <a:spcPct val="150000"/>
              </a:lnSpc>
              <a:spcAft>
                <a:spcPts val="1000"/>
              </a:spcAft>
              <a:defRPr/>
            </a:pPr>
            <a:r>
              <a:rPr lang="fr-FR" dirty="0">
                <a:latin typeface="Times New Roman" panose="02020603050405020304" pitchFamily="18" charset="0"/>
                <a:cs typeface="Times New Roman" panose="02020603050405020304" pitchFamily="18" charset="0"/>
              </a:rPr>
              <a:t>Apparition de substances toxiques, destruction de molécules nutritives.</a:t>
            </a:r>
          </a:p>
        </p:txBody>
      </p:sp>
      <p:sp>
        <p:nvSpPr>
          <p:cNvPr id="3" name="Espace réservé du numéro de diapositive 2">
            <a:extLst>
              <a:ext uri="{FF2B5EF4-FFF2-40B4-BE49-F238E27FC236}">
                <a16:creationId xmlns:a16="http://schemas.microsoft.com/office/drawing/2014/main" id="{80C03A24-B7C2-4ADF-AB27-CE6410C84089}"/>
              </a:ext>
            </a:extLst>
          </p:cNvPr>
          <p:cNvSpPr>
            <a:spLocks noGrp="1"/>
          </p:cNvSpPr>
          <p:nvPr>
            <p:ph type="sldNum" sz="quarter" idx="12"/>
          </p:nvPr>
        </p:nvSpPr>
        <p:spPr/>
        <p:txBody>
          <a:bodyPr/>
          <a:lstStyle/>
          <a:p>
            <a:pPr>
              <a:defRPr/>
            </a:pPr>
            <a:fld id="{D79A9F81-1698-4BFE-A8C6-3B9ADF280CD4}" type="slidenum">
              <a:rPr lang="es-ES" smtClean="0">
                <a:solidFill>
                  <a:srgbClr val="000000"/>
                </a:solidFill>
              </a:rPr>
              <a:pPr>
                <a:defRPr/>
              </a:pPr>
              <a:t>9</a:t>
            </a:fld>
            <a:endParaRPr lang="es-ES">
              <a:solidFill>
                <a:srgbClr val="000000"/>
              </a:solidFill>
            </a:endParaRPr>
          </a:p>
        </p:txBody>
      </p:sp>
    </p:spTree>
    <p:extLst>
      <p:ext uri="{BB962C8B-B14F-4D97-AF65-F5344CB8AC3E}">
        <p14:creationId xmlns:p14="http://schemas.microsoft.com/office/powerpoint/2010/main" val="149484160"/>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18394</TotalTime>
  <Words>1119</Words>
  <Application>Microsoft Office PowerPoint</Application>
  <PresentationFormat>Affichage à l'écran (4:3)</PresentationFormat>
  <Paragraphs>97</Paragraphs>
  <Slides>15</Slides>
  <Notes>1</Notes>
  <HiddenSlides>0</HiddenSlides>
  <MMClips>0</MMClips>
  <ScaleCrop>false</ScaleCrop>
  <HeadingPairs>
    <vt:vector size="6" baseType="variant">
      <vt:variant>
        <vt:lpstr>Polices utilisées</vt:lpstr>
      </vt:variant>
      <vt:variant>
        <vt:i4>5</vt:i4>
      </vt:variant>
      <vt:variant>
        <vt:lpstr>Thème</vt:lpstr>
      </vt:variant>
      <vt:variant>
        <vt:i4>4</vt:i4>
      </vt:variant>
      <vt:variant>
        <vt:lpstr>Titres des diapositives</vt:lpstr>
      </vt:variant>
      <vt:variant>
        <vt:i4>15</vt:i4>
      </vt:variant>
    </vt:vector>
  </HeadingPairs>
  <TitlesOfParts>
    <vt:vector size="24" baseType="lpstr">
      <vt:lpstr>Arial</vt:lpstr>
      <vt:lpstr>Calibri</vt:lpstr>
      <vt:lpstr>Calibri Light</vt:lpstr>
      <vt:lpstr>Times New Roman</vt:lpstr>
      <vt:lpstr>Wingdings</vt:lpstr>
      <vt:lpstr>1_Thème Office</vt:lpstr>
      <vt:lpstr>2_Thème Office</vt:lpstr>
      <vt:lpstr>3_Thème Office</vt:lpstr>
      <vt:lpstr>4_Thème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intoxinations se distinguent par les caractères suivants : - les manifestations pathologiques de l’intoxination sont celles de la toxine produite par un µo dans l’aliment. le délai d’apparition des troubles est donc le plus souvent court; - les µo ne se développent pas( ou très peu) chez le malade; - la toxine est de nature protéique ou peptidique (en microbiologie, une toxine est considéré comme étant une molécule présentant à la fois un caractère toxique et antigénique). Les 2 principales intoxinations alimentaire sont dues aux toxines secrétées par: Clostredium boutulinum, Staphylococcus aureus   « enteropathogène » d’autres intoxinations sont dues à Bacillus cereus, à des champignons (mycotoxines, notamment les aflatoxines),</vt:lpstr>
      <vt:lpstr>Présentation PowerPoint</vt:lpstr>
      <vt:lpstr>Présentation PowerPoint</vt:lpstr>
    </vt:vector>
  </TitlesOfParts>
  <Company>rdkc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Utilisateur Windows</dc:creator>
  <cp:lastModifiedBy>ASUS</cp:lastModifiedBy>
  <cp:revision>35</cp:revision>
  <dcterms:created xsi:type="dcterms:W3CDTF">2020-01-27T15:41:36Z</dcterms:created>
  <dcterms:modified xsi:type="dcterms:W3CDTF">2022-03-16T17:18:09Z</dcterms:modified>
</cp:coreProperties>
</file>