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sldIdLst>
    <p:sldId id="256" r:id="rId2"/>
    <p:sldId id="257" r:id="rId3"/>
    <p:sldId id="258" r:id="rId4"/>
    <p:sldId id="261" r:id="rId5"/>
    <p:sldId id="260" r:id="rId6"/>
    <p:sldId id="262" r:id="rId7"/>
    <p:sldId id="263" r:id="rId8"/>
    <p:sldId id="264" r:id="rId9"/>
    <p:sldId id="265" r:id="rId10"/>
    <p:sldId id="266" r:id="rId11"/>
    <p:sldId id="267"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520" autoAdjust="0"/>
  </p:normalViewPr>
  <p:slideViewPr>
    <p:cSldViewPr>
      <p:cViewPr varScale="1">
        <p:scale>
          <a:sx n="62" d="100"/>
          <a:sy n="62" d="100"/>
        </p:scale>
        <p:origin x="-159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25CC63-487F-470D-8DE6-4BF81A764AA0}" type="datetimeFigureOut">
              <a:rPr lang="fr-FR" smtClean="0"/>
              <a:t>30/03/2021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462AD48-3F97-4805-8B9A-63721984B4EE}" type="slidenum">
              <a:rPr lang="fr-FR" smtClean="0"/>
              <a:t>‹N°›</a:t>
            </a:fld>
            <a:endParaRPr lang="fr-FR"/>
          </a:p>
        </p:txBody>
      </p:sp>
    </p:spTree>
    <p:extLst>
      <p:ext uri="{BB962C8B-B14F-4D97-AF65-F5344CB8AC3E}">
        <p14:creationId xmlns:p14="http://schemas.microsoft.com/office/powerpoint/2010/main" val="14069386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Définition, La </a:t>
            </a:r>
            <a:r>
              <a:rPr lang="fr-FR" b="1" dirty="0" smtClean="0"/>
              <a:t>sociologie </a:t>
            </a:r>
            <a:r>
              <a:rPr lang="fr-FR" dirty="0" smtClean="0"/>
              <a:t>peut être définie comme la branche des sciences humaines qui cherche à comprendre et à expliquer l'impact de la dimension sociale sur les représentations (façons de penser) et les comportements (façons d'agir) humain </a:t>
            </a:r>
            <a:endParaRPr lang="fr-FR" dirty="0"/>
          </a:p>
        </p:txBody>
      </p:sp>
      <p:sp>
        <p:nvSpPr>
          <p:cNvPr id="4" name="Espace réservé du numéro de diapositive 3"/>
          <p:cNvSpPr>
            <a:spLocks noGrp="1"/>
          </p:cNvSpPr>
          <p:nvPr>
            <p:ph type="sldNum" sz="quarter" idx="10"/>
          </p:nvPr>
        </p:nvSpPr>
        <p:spPr/>
        <p:txBody>
          <a:bodyPr/>
          <a:lstStyle/>
          <a:p>
            <a:fld id="{C462AD48-3F97-4805-8B9A-63721984B4EE}" type="slidenum">
              <a:rPr lang="fr-FR" smtClean="0"/>
              <a:t>3</a:t>
            </a:fld>
            <a:endParaRPr lang="fr-FR"/>
          </a:p>
        </p:txBody>
      </p:sp>
    </p:spTree>
    <p:extLst>
      <p:ext uri="{BB962C8B-B14F-4D97-AF65-F5344CB8AC3E}">
        <p14:creationId xmlns:p14="http://schemas.microsoft.com/office/powerpoint/2010/main" val="14578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Ses objets de recherche sont très variés puisque les </a:t>
            </a:r>
            <a:r>
              <a:rPr lang="fr-FR" b="1" dirty="0" smtClean="0"/>
              <a:t>sociologues </a:t>
            </a:r>
            <a:r>
              <a:rPr lang="fr-FR" dirty="0" smtClean="0"/>
              <a:t>s'intéressent à la fois</a:t>
            </a:r>
          </a:p>
          <a:p>
            <a:r>
              <a:rPr lang="fr-FR" sz="1200" b="0" i="0" kern="1200" dirty="0" smtClean="0">
                <a:solidFill>
                  <a:schemeClr val="tx1"/>
                </a:solidFill>
                <a:effectLst/>
                <a:latin typeface="+mn-lt"/>
                <a:ea typeface="+mn-ea"/>
                <a:cs typeface="+mn-cs"/>
              </a:rPr>
              <a:t>La </a:t>
            </a:r>
            <a:r>
              <a:rPr lang="fr-FR" sz="1200" b="1" i="0" kern="1200" dirty="0" smtClean="0">
                <a:solidFill>
                  <a:schemeClr val="tx1"/>
                </a:solidFill>
                <a:effectLst/>
                <a:latin typeface="+mn-lt"/>
                <a:ea typeface="+mn-ea"/>
                <a:cs typeface="+mn-cs"/>
              </a:rPr>
              <a:t>sociologie</a:t>
            </a:r>
            <a:r>
              <a:rPr lang="fr-FR" sz="1200" b="0" i="0" kern="1200" dirty="0" smtClean="0">
                <a:solidFill>
                  <a:schemeClr val="tx1"/>
                </a:solidFill>
                <a:effectLst/>
                <a:latin typeface="+mn-lt"/>
                <a:ea typeface="+mn-ea"/>
                <a:cs typeface="+mn-cs"/>
              </a:rPr>
              <a:t> est l'étude des relations, actions et représentations sociales par lesquelles se constituent les sociétés. Elle vise à comprendre comment les sociétés fonctionnent et se transforment. Elle s'intéresse aux : Rapports individus-société</a:t>
            </a:r>
            <a:endParaRPr lang="fr-FR" dirty="0"/>
          </a:p>
        </p:txBody>
      </p:sp>
      <p:sp>
        <p:nvSpPr>
          <p:cNvPr id="4" name="Espace réservé du numéro de diapositive 3"/>
          <p:cNvSpPr>
            <a:spLocks noGrp="1"/>
          </p:cNvSpPr>
          <p:nvPr>
            <p:ph type="sldNum" sz="quarter" idx="10"/>
          </p:nvPr>
        </p:nvSpPr>
        <p:spPr/>
        <p:txBody>
          <a:bodyPr/>
          <a:lstStyle/>
          <a:p>
            <a:fld id="{C462AD48-3F97-4805-8B9A-63721984B4EE}" type="slidenum">
              <a:rPr lang="fr-FR" smtClean="0"/>
              <a:t>5</a:t>
            </a:fld>
            <a:endParaRPr lang="fr-FR"/>
          </a:p>
        </p:txBody>
      </p:sp>
    </p:spTree>
    <p:extLst>
      <p:ext uri="{BB962C8B-B14F-4D97-AF65-F5344CB8AC3E}">
        <p14:creationId xmlns:p14="http://schemas.microsoft.com/office/powerpoint/2010/main" val="40592721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700E560B-28CC-4519-9F82-636F98C822D6}" type="datetime1">
              <a:rPr lang="fr-FR" smtClean="0"/>
              <a:t>30/03/2021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2EBB0EA-4122-404E-9238-38F1F9CE3F51}" type="slidenum">
              <a:rPr lang="fr-FR" smtClean="0"/>
              <a:t>‹N°›</a:t>
            </a:fld>
            <a:endParaRPr lang="fr-FR"/>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fr-FR" smtClean="0"/>
              <a:t>Modifiez le style du titre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74339132-F2C2-4273-8BD8-9BD7B61CE9ED}" type="datetime1">
              <a:rPr lang="fr-FR" smtClean="0"/>
              <a:t>30/03/2021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2EBB0EA-4122-404E-9238-38F1F9CE3F51}"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smtClean="0"/>
              <a:t>Modifiez le style du titre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A4484914-55E3-4F4C-B21D-5D31124FFAA7}" type="datetime1">
              <a:rPr lang="fr-FR" smtClean="0"/>
              <a:t>30/03/2021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2EBB0EA-4122-404E-9238-38F1F9CE3F51}"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4F12A52F-74BC-4A36-A6E4-7C31275CF531}" type="datetime1">
              <a:rPr lang="fr-FR" smtClean="0"/>
              <a:t>30/03/2021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2EBB0EA-4122-404E-9238-38F1F9CE3F51}"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95" name="Title 94"/>
          <p:cNvSpPr>
            <a:spLocks noGrp="1"/>
          </p:cNvSpPr>
          <p:nvPr>
            <p:ph type="title"/>
          </p:nvPr>
        </p:nvSpPr>
        <p:spPr>
          <a:xfrm>
            <a:off x="457200" y="4463568"/>
            <a:ext cx="8305800" cy="1143000"/>
          </a:xfrm>
        </p:spPr>
        <p:txBody>
          <a:bodyPr/>
          <a:lstStyle/>
          <a:p>
            <a:r>
              <a:rPr lang="fr-FR" smtClean="0"/>
              <a:t>Modifiez le style du titre</a:t>
            </a:r>
            <a:endParaRPr lang="en-US"/>
          </a:p>
        </p:txBody>
      </p:sp>
      <p:sp>
        <p:nvSpPr>
          <p:cNvPr id="2" name="Date Placeholder 1"/>
          <p:cNvSpPr>
            <a:spLocks noGrp="1"/>
          </p:cNvSpPr>
          <p:nvPr>
            <p:ph type="dt" sz="half" idx="10"/>
          </p:nvPr>
        </p:nvSpPr>
        <p:spPr/>
        <p:txBody>
          <a:bodyPr/>
          <a:lstStyle/>
          <a:p>
            <a:fld id="{4FB7BCC5-89E4-4B18-B523-BF5FC077562A}" type="datetime1">
              <a:rPr lang="fr-FR" smtClean="0"/>
              <a:t>30/03/2021</a:t>
            </a:fld>
            <a:endParaRPr lang="fr-FR"/>
          </a:p>
        </p:txBody>
      </p:sp>
      <p:sp>
        <p:nvSpPr>
          <p:cNvPr id="91" name="Footer Placeholder 90"/>
          <p:cNvSpPr>
            <a:spLocks noGrp="1"/>
          </p:cNvSpPr>
          <p:nvPr>
            <p:ph type="ftr" sz="quarter" idx="11"/>
          </p:nvPr>
        </p:nvSpPr>
        <p:spPr/>
        <p:txBody>
          <a:bodyPr/>
          <a:lstStyle/>
          <a:p>
            <a:endParaRPr lang="fr-FR"/>
          </a:p>
        </p:txBody>
      </p:sp>
      <p:sp>
        <p:nvSpPr>
          <p:cNvPr id="92" name="Slide Number Placeholder 91"/>
          <p:cNvSpPr>
            <a:spLocks noGrp="1"/>
          </p:cNvSpPr>
          <p:nvPr>
            <p:ph type="sldNum" sz="quarter" idx="12"/>
          </p:nvPr>
        </p:nvSpPr>
        <p:spPr/>
        <p:txBody>
          <a:bodyPr/>
          <a:lstStyle/>
          <a:p>
            <a:fld id="{72EBB0EA-4122-404E-9238-38F1F9CE3F51}"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Date Placeholder 4"/>
          <p:cNvSpPr>
            <a:spLocks noGrp="1"/>
          </p:cNvSpPr>
          <p:nvPr>
            <p:ph type="dt" sz="half" idx="10"/>
          </p:nvPr>
        </p:nvSpPr>
        <p:spPr/>
        <p:txBody>
          <a:bodyPr/>
          <a:lstStyle/>
          <a:p>
            <a:fld id="{4900F0E6-1469-4380-A3BF-9D7026CD54E2}" type="datetime1">
              <a:rPr lang="fr-FR" smtClean="0"/>
              <a:t>30/03/2021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2EBB0EA-4122-404E-9238-38F1F9CE3F51}"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Date Placeholder 6"/>
          <p:cNvSpPr>
            <a:spLocks noGrp="1"/>
          </p:cNvSpPr>
          <p:nvPr>
            <p:ph type="dt" sz="half" idx="10"/>
          </p:nvPr>
        </p:nvSpPr>
        <p:spPr/>
        <p:txBody>
          <a:bodyPr/>
          <a:lstStyle/>
          <a:p>
            <a:fld id="{4939D69A-072A-4FE2-B1F2-3C908179D727}" type="datetime1">
              <a:rPr lang="fr-FR" smtClean="0"/>
              <a:t>30/03/2021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72EBB0EA-4122-404E-9238-38F1F9CE3F51}"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A621F638-1813-4195-A3C2-FB8A82298B2B}" type="datetime1">
              <a:rPr lang="fr-FR" smtClean="0"/>
              <a:t>30/03/2021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72EBB0EA-4122-404E-9238-38F1F9CE3F51}"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6BFDB3-CE6A-4CE8-BA14-6CEB8E925DA0}" type="datetime1">
              <a:rPr lang="fr-FR" smtClean="0"/>
              <a:t>30/03/2021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72EBB0EA-4122-404E-9238-38F1F9CE3F51}"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E24F5CC6-E7FF-4830-9913-6F572ED29522}" type="datetime1">
              <a:rPr lang="fr-FR" smtClean="0"/>
              <a:t>30/03/2021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2EBB0EA-4122-404E-9238-38F1F9CE3F51}" type="slidenum">
              <a:rPr lang="fr-FR" smtClean="0"/>
              <a:t>‹N°›</a:t>
            </a:fld>
            <a:endParaRPr lang="fr-FR"/>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fr-FR" smtClean="0"/>
              <a:t>Modifiez le style du titre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a:p>
        </p:txBody>
      </p:sp>
      <p:sp>
        <p:nvSpPr>
          <p:cNvPr id="5" name="Date Placeholder 4"/>
          <p:cNvSpPr>
            <a:spLocks noGrp="1"/>
          </p:cNvSpPr>
          <p:nvPr>
            <p:ph type="dt" sz="half" idx="10"/>
          </p:nvPr>
        </p:nvSpPr>
        <p:spPr/>
        <p:txBody>
          <a:bodyPr/>
          <a:lstStyle/>
          <a:p>
            <a:fld id="{B35DCE85-19AE-4C5B-BDC4-62AC4C8AA7CA}" type="datetime1">
              <a:rPr lang="fr-FR" smtClean="0"/>
              <a:t>30/03/2021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2EBB0EA-4122-404E-9238-38F1F9CE3F51}" type="slidenum">
              <a:rPr lang="fr-FR" smtClean="0"/>
              <a:t>‹N°›</a:t>
            </a:fld>
            <a:endParaRPr lang="fr-FR"/>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fr-FR" smtClean="0"/>
              <a:t>Modifiez le style du titre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fr-FR" smtClean="0"/>
              <a:t>Modifiez le style du titre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660A4EA1-D5B1-48F6-A418-0F1B5BA1F9E3}" type="datetime1">
              <a:rPr lang="fr-FR" smtClean="0"/>
              <a:t>30/03/2021</a:t>
            </a:fld>
            <a:endParaRPr lang="fr-FR"/>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fr-FR"/>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72EBB0EA-4122-404E-9238-38F1F9CE3F51}" type="slidenum">
              <a:rPr lang="fr-FR" smtClean="0"/>
              <a:t>‹N°›</a:t>
            </a:fld>
            <a:endParaRPr lang="fr-FR"/>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journals.openedition.org/edc/3298#tocfrom1n1" TargetMode="External"/><Relationship Id="rId2" Type="http://schemas.openxmlformats.org/officeDocument/2006/relationships/hyperlink" Target="https://journals.openedition.org/edc/3298#tocfrom2n2"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journals.openedition.org/edc/3298#tocfrom1n1" TargetMode="External"/><Relationship Id="rId2" Type="http://schemas.openxmlformats.org/officeDocument/2006/relationships/hyperlink" Target="https://journals.openedition.org/edc/3298#tocfrom2n3"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journals.openedition.org/edc/3298#tocfrom1n1"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journals.openedition.org/edc/3298#tocfrom2n1" TargetMode="External"/><Relationship Id="rId2" Type="http://schemas.openxmlformats.org/officeDocument/2006/relationships/hyperlink" Target="https://journals.openedition.org/edc/3298#tocfrom1n1"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a:r>
              <a:rPr lang="fr-FR" dirty="0" smtClean="0"/>
              <a:t>Sociologie</a:t>
            </a:r>
            <a:br>
              <a:rPr lang="fr-FR" dirty="0" smtClean="0"/>
            </a:br>
            <a:endParaRPr lang="fr-FR" dirty="0"/>
          </a:p>
        </p:txBody>
      </p:sp>
      <p:sp>
        <p:nvSpPr>
          <p:cNvPr id="4" name="Sous-titre 2"/>
          <p:cNvSpPr txBox="1">
            <a:spLocks noGrp="1"/>
          </p:cNvSpPr>
          <p:nvPr>
            <p:ph type="subTitle" idx="1"/>
          </p:nvPr>
        </p:nvSpPr>
        <p:spPr>
          <a:prstGeom prst="rect">
            <a:avLst/>
          </a:prstGeom>
        </p:spPr>
        <p:txBody>
          <a:bodyPr vert="horz" lIns="91440" tIns="45720" rIns="91440" bIns="45720" rtlCol="0">
            <a:normAutofit fontScale="92500" lnSpcReduction="20000"/>
          </a:bodyPr>
          <a:lstStyle>
            <a:lvl1pPr marL="0" indent="0" algn="l" defTabSz="914400" rtl="0" eaLnBrk="1" latinLnBrk="0" hangingPunct="1">
              <a:spcBef>
                <a:spcPct val="20000"/>
              </a:spcBef>
              <a:buClr>
                <a:schemeClr val="accent1"/>
              </a:buClr>
              <a:buSzPct val="76000"/>
              <a:buFont typeface="Wingdings 2" pitchFamily="18" charset="2"/>
              <a:buNone/>
              <a:defRPr sz="1800" kern="1200">
                <a:solidFill>
                  <a:srgbClr val="424242"/>
                </a:solidFill>
                <a:latin typeface="+mn-lt"/>
                <a:ea typeface="+mn-ea"/>
                <a:cs typeface="+mn-cs"/>
              </a:defRPr>
            </a:lvl1pPr>
            <a:lvl2pPr marL="457200" indent="0" algn="ctr" defTabSz="914400" rtl="0" eaLnBrk="1" latinLnBrk="0" hangingPunct="1">
              <a:spcBef>
                <a:spcPct val="20000"/>
              </a:spcBef>
              <a:buClr>
                <a:schemeClr val="accent1"/>
              </a:buClr>
              <a:buSzPct val="76000"/>
              <a:buFont typeface="Wingdings 2" pitchFamily="18" charset="2"/>
              <a:buNone/>
              <a:defRPr sz="22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1"/>
              </a:buClr>
              <a:buSzPct val="76000"/>
              <a:buFont typeface="Wingdings 2" pitchFamily="18" charset="2"/>
              <a:buNone/>
              <a:defRPr sz="20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1"/>
              </a:buClr>
              <a:buSzPct val="76000"/>
              <a:buFont typeface="Wingdings 2" pitchFamily="18" charset="2"/>
              <a:buNone/>
              <a:defRPr sz="18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1"/>
              </a:buClr>
              <a:buSzPct val="76000"/>
              <a:buFont typeface="Wingdings 2" pitchFamily="18" charset="2"/>
              <a:buNone/>
              <a:defRPr sz="1600" kern="12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SzPct val="76000"/>
              <a:buFont typeface="Wingdings 2" pitchFamily="18" charset="2"/>
              <a:buNone/>
              <a:defRPr sz="14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1"/>
              </a:buClr>
              <a:buSzPct val="76000"/>
              <a:buFont typeface="Wingdings 2" pitchFamily="18" charset="2"/>
              <a:buNone/>
              <a:defRPr sz="14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1"/>
              </a:buClr>
              <a:buSzPct val="76000"/>
              <a:buFont typeface="Wingdings 2" pitchFamily="18" charset="2"/>
              <a:buNone/>
              <a:defRPr sz="14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1"/>
              </a:buClr>
              <a:buSzPct val="76000"/>
              <a:buFont typeface="Wingdings 2" pitchFamily="18" charset="2"/>
              <a:buNone/>
              <a:defRPr sz="1400" kern="1200">
                <a:solidFill>
                  <a:schemeClr val="tx1">
                    <a:tint val="75000"/>
                  </a:schemeClr>
                </a:solidFill>
                <a:latin typeface="+mn-lt"/>
                <a:ea typeface="+mn-ea"/>
                <a:cs typeface="+mn-cs"/>
              </a:defRPr>
            </a:lvl9pPr>
          </a:lstStyle>
          <a:p>
            <a:r>
              <a:rPr lang="fr-FR" b="1" dirty="0" smtClean="0"/>
              <a:t>Dr. </a:t>
            </a:r>
            <a:r>
              <a:rPr lang="fr-FR" b="1" dirty="0" err="1" smtClean="0"/>
              <a:t>Soumia</a:t>
            </a:r>
            <a:r>
              <a:rPr lang="fr-FR" b="1" dirty="0" smtClean="0"/>
              <a:t> BOUZAHER</a:t>
            </a:r>
          </a:p>
          <a:p>
            <a:endParaRPr lang="fr-FR" b="1" dirty="0" smtClean="0"/>
          </a:p>
          <a:p>
            <a:r>
              <a:rPr lang="fr-FR" dirty="0" smtClean="0"/>
              <a:t>Cours présenté pour les étudiants en première année licence COP</a:t>
            </a:r>
          </a:p>
        </p:txBody>
      </p:sp>
      <p:sp>
        <p:nvSpPr>
          <p:cNvPr id="5" name="Sous-titre 2"/>
          <p:cNvSpPr txBox="1">
            <a:spLocks/>
          </p:cNvSpPr>
          <p:nvPr/>
        </p:nvSpPr>
        <p:spPr>
          <a:xfrm>
            <a:off x="0" y="5157192"/>
            <a:ext cx="4932040" cy="648072"/>
          </a:xfrm>
          <a:prstGeom prst="rect">
            <a:avLst/>
          </a:prstGeom>
        </p:spPr>
        <p:style>
          <a:lnRef idx="1">
            <a:schemeClr val="accent1"/>
          </a:lnRef>
          <a:fillRef idx="3">
            <a:schemeClr val="accent1"/>
          </a:fillRef>
          <a:effectRef idx="2">
            <a:schemeClr val="accent1"/>
          </a:effectRef>
          <a:fontRef idx="minor">
            <a:schemeClr val="lt1"/>
          </a:fontRef>
        </p:style>
        <p:txBody>
          <a:bodyPr vert="horz" lIns="91440" tIns="45720" rIns="91440" bIns="45720" rtlCol="0">
            <a:noAutofit/>
          </a:bodyPr>
          <a:lstStyle>
            <a:lvl1pPr marL="0" indent="0" algn="l" defTabSz="914400" rtl="0" eaLnBrk="1" latinLnBrk="0" hangingPunct="1">
              <a:spcBef>
                <a:spcPct val="20000"/>
              </a:spcBef>
              <a:buClr>
                <a:schemeClr val="accent1">
                  <a:lumMod val="60000"/>
                  <a:lumOff val="40000"/>
                </a:schemeClr>
              </a:buClr>
              <a:buFont typeface="Arial" pitchFamily="34" charset="0"/>
              <a:buNone/>
              <a:defRPr sz="2200" kern="1200">
                <a:solidFill>
                  <a:srgbClr val="FFFFFF"/>
                </a:solidFill>
                <a:latin typeface="+mn-lt"/>
                <a:ea typeface="+mn-ea"/>
                <a:cs typeface="+mn-cs"/>
              </a:defRPr>
            </a:lvl1pPr>
            <a:lvl2pPr marL="457200" indent="0" algn="ctr" defTabSz="914400" rtl="0" eaLnBrk="1" latinLnBrk="0" hangingPunct="1">
              <a:spcBef>
                <a:spcPct val="20000"/>
              </a:spcBef>
              <a:buClr>
                <a:schemeClr val="accent1">
                  <a:lumMod val="60000"/>
                  <a:lumOff val="40000"/>
                </a:schemeClr>
              </a:buClr>
              <a:buFont typeface="Arial"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2"/>
              </a:buClr>
              <a:buFont typeface="Arial" pitchFamily="34" charset="0"/>
              <a:buNone/>
              <a:defRPr sz="20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3"/>
              </a:buClr>
              <a:buFont typeface="Arial" pitchFamily="34" charset="0"/>
              <a:buNone/>
              <a:defRPr sz="18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4"/>
              </a:buClr>
              <a:buFont typeface="Arial" pitchFamily="34" charset="0"/>
              <a:buNone/>
              <a:defRPr sz="1600" kern="12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5"/>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6"/>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6"/>
              </a:buClr>
              <a:buFont typeface="Arial" pitchFamily="34" charset="0"/>
              <a:buNone/>
              <a:defRPr sz="1600" kern="1200">
                <a:solidFill>
                  <a:schemeClr val="tx1">
                    <a:tint val="75000"/>
                  </a:schemeClr>
                </a:solidFill>
                <a:latin typeface="+mn-lt"/>
                <a:ea typeface="+mn-ea"/>
                <a:cs typeface="+mn-cs"/>
              </a:defRPr>
            </a:lvl9pPr>
          </a:lstStyle>
          <a:p>
            <a:r>
              <a:rPr lang="fr-FR" sz="2400" b="1" dirty="0" smtClean="0">
                <a:solidFill>
                  <a:schemeClr val="bg1"/>
                </a:solidFill>
              </a:rPr>
              <a:t>C</a:t>
            </a:r>
            <a:r>
              <a:rPr lang="fr-FR" sz="2400" dirty="0" smtClean="0">
                <a:solidFill>
                  <a:schemeClr val="bg1"/>
                </a:solidFill>
              </a:rPr>
              <a:t>onduite </a:t>
            </a:r>
            <a:r>
              <a:rPr lang="fr-FR" sz="2400" b="1" dirty="0" smtClean="0">
                <a:solidFill>
                  <a:schemeClr val="bg1"/>
                </a:solidFill>
              </a:rPr>
              <a:t>O</a:t>
            </a:r>
            <a:r>
              <a:rPr lang="fr-FR" sz="2400" dirty="0" smtClean="0">
                <a:solidFill>
                  <a:schemeClr val="bg1"/>
                </a:solidFill>
              </a:rPr>
              <a:t>pérationnelle </a:t>
            </a:r>
            <a:r>
              <a:rPr lang="fr-FR" sz="1800" dirty="0" smtClean="0">
                <a:solidFill>
                  <a:schemeClr val="bg1"/>
                </a:solidFill>
              </a:rPr>
              <a:t>du</a:t>
            </a:r>
            <a:r>
              <a:rPr lang="fr-FR" sz="2400" dirty="0" smtClean="0">
                <a:solidFill>
                  <a:schemeClr val="bg1"/>
                </a:solidFill>
              </a:rPr>
              <a:t> </a:t>
            </a:r>
            <a:r>
              <a:rPr lang="fr-FR" sz="2400" b="1" dirty="0" smtClean="0">
                <a:solidFill>
                  <a:schemeClr val="bg1"/>
                </a:solidFill>
              </a:rPr>
              <a:t>P</a:t>
            </a:r>
            <a:r>
              <a:rPr lang="fr-FR" sz="2400" dirty="0" smtClean="0">
                <a:solidFill>
                  <a:schemeClr val="bg1"/>
                </a:solidFill>
              </a:rPr>
              <a:t>rojet, </a:t>
            </a:r>
            <a:endParaRPr lang="fr-FR" sz="2400" dirty="0">
              <a:solidFill>
                <a:schemeClr val="bg1"/>
              </a:solidFill>
            </a:endParaRPr>
          </a:p>
        </p:txBody>
      </p:sp>
      <p:sp>
        <p:nvSpPr>
          <p:cNvPr id="7" name="Espace réservé du numéro de diapositive 6"/>
          <p:cNvSpPr>
            <a:spLocks noGrp="1"/>
          </p:cNvSpPr>
          <p:nvPr>
            <p:ph type="sldNum" sz="quarter" idx="12"/>
          </p:nvPr>
        </p:nvSpPr>
        <p:spPr/>
        <p:style>
          <a:lnRef idx="0">
            <a:schemeClr val="dk1"/>
          </a:lnRef>
          <a:fillRef idx="3">
            <a:schemeClr val="dk1"/>
          </a:fillRef>
          <a:effectRef idx="3">
            <a:schemeClr val="dk1"/>
          </a:effectRef>
          <a:fontRef idx="minor">
            <a:schemeClr val="lt1"/>
          </a:fontRef>
        </p:style>
        <p:txBody>
          <a:bodyPr/>
          <a:lstStyle/>
          <a:p>
            <a:fld id="{72EBB0EA-4122-404E-9238-38F1F9CE3F51}" type="slidenum">
              <a:rPr lang="fr-FR" sz="1800" b="1" smtClean="0"/>
              <a:t>1</a:t>
            </a:fld>
            <a:endParaRPr lang="fr-FR" sz="1800" b="1"/>
          </a:p>
        </p:txBody>
      </p:sp>
    </p:spTree>
    <p:extLst>
      <p:ext uri="{BB962C8B-B14F-4D97-AF65-F5344CB8AC3E}">
        <p14:creationId xmlns:p14="http://schemas.microsoft.com/office/powerpoint/2010/main" val="8553369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r>
              <a:rPr lang="fr-FR" sz="2800" b="1" dirty="0">
                <a:hlinkClick r:id="rId2"/>
              </a:rPr>
              <a:t>2 – Le questionnement</a:t>
            </a:r>
            <a:endParaRPr lang="fr-FR" sz="2800" b="1" dirty="0"/>
          </a:p>
          <a:p>
            <a:r>
              <a:rPr lang="fr-FR" sz="2800" dirty="0"/>
              <a:t>19Il s’agit là de </a:t>
            </a:r>
            <a:r>
              <a:rPr lang="fr-FR" sz="2800" i="1" dirty="0"/>
              <a:t>susciter</a:t>
            </a:r>
            <a:r>
              <a:rPr lang="fr-FR" sz="2800" dirty="0"/>
              <a:t> des discours, en réponse à un questionnement du sociologue qui prend la forme d’un questionnaire ou d’une procédure d’entretien. Le questionnement ne se fait pas de la même façon si le traitement ultérieur prévu est un traitement statistique lourd, un traitement statistique « à la main », une analyse de contenu de type intuitif ou statistique.</a:t>
            </a:r>
          </a:p>
          <a:p>
            <a:pPr marL="0" indent="0">
              <a:buNone/>
            </a:pPr>
            <a:endParaRPr lang="fr-FR" sz="2800" dirty="0"/>
          </a:p>
        </p:txBody>
      </p:sp>
      <p:sp>
        <p:nvSpPr>
          <p:cNvPr id="5" name="Espace réservé du numéro de diapositive 4"/>
          <p:cNvSpPr>
            <a:spLocks noGrp="1"/>
          </p:cNvSpPr>
          <p:nvPr>
            <p:ph type="sldNum" sz="quarter" idx="12"/>
          </p:nvPr>
        </p:nvSpPr>
        <p:spPr/>
        <p:style>
          <a:lnRef idx="0">
            <a:schemeClr val="dk1"/>
          </a:lnRef>
          <a:fillRef idx="3">
            <a:schemeClr val="dk1"/>
          </a:fillRef>
          <a:effectRef idx="3">
            <a:schemeClr val="dk1"/>
          </a:effectRef>
          <a:fontRef idx="minor">
            <a:schemeClr val="lt1"/>
          </a:fontRef>
        </p:style>
        <p:txBody>
          <a:bodyPr vert="horz" lIns="91440" tIns="45720" rIns="91440" bIns="45720" rtlCol="0" anchor="ctr"/>
          <a:lstStyle/>
          <a:p>
            <a:fld id="{72EBB0EA-4122-404E-9238-38F1F9CE3F51}" type="slidenum">
              <a:rPr lang="fr-FR" sz="1800" b="1"/>
              <a:pPr/>
              <a:t>10</a:t>
            </a:fld>
            <a:endParaRPr lang="fr-FR" sz="1800" b="1"/>
          </a:p>
        </p:txBody>
      </p:sp>
      <p:sp>
        <p:nvSpPr>
          <p:cNvPr id="6" name="Titre 1"/>
          <p:cNvSpPr>
            <a:spLocks noGrp="1"/>
          </p:cNvSpPr>
          <p:nvPr>
            <p:ph type="title"/>
          </p:nvPr>
        </p:nvSpPr>
        <p:spPr>
          <a:xfrm>
            <a:off x="457200" y="274638"/>
            <a:ext cx="8229600" cy="1143000"/>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fr-FR" dirty="0"/>
              <a:t>Entretiens, textes, </a:t>
            </a:r>
            <a:r>
              <a:rPr lang="fr-FR" dirty="0" smtClean="0"/>
              <a:t>discours</a:t>
            </a:r>
            <a:br>
              <a:rPr lang="fr-FR" dirty="0" smtClean="0"/>
            </a:br>
            <a:r>
              <a:rPr lang="fr-FR" dirty="0">
                <a:solidFill>
                  <a:srgbClr val="C00000"/>
                </a:solidFill>
                <a:hlinkClick r:id="rId3"/>
              </a:rPr>
              <a:t>L’enquête : « produire » des </a:t>
            </a:r>
            <a:r>
              <a:rPr lang="fr-FR" dirty="0" smtClean="0">
                <a:solidFill>
                  <a:srgbClr val="C00000"/>
                </a:solidFill>
                <a:hlinkClick r:id="rId3"/>
              </a:rPr>
              <a:t>discours</a:t>
            </a:r>
            <a:endParaRPr lang="fr-FR" dirty="0">
              <a:solidFill>
                <a:srgbClr val="C00000"/>
              </a:solidFill>
            </a:endParaRPr>
          </a:p>
        </p:txBody>
      </p:sp>
    </p:spTree>
    <p:extLst>
      <p:ext uri="{BB962C8B-B14F-4D97-AF65-F5344CB8AC3E}">
        <p14:creationId xmlns:p14="http://schemas.microsoft.com/office/powerpoint/2010/main" val="12201734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vert="horz" lIns="91440" tIns="45720" rIns="91440" bIns="45720" rtlCol="0">
            <a:normAutofit lnSpcReduction="10000"/>
          </a:bodyPr>
          <a:lstStyle/>
          <a:p>
            <a:r>
              <a:rPr lang="fr-FR" sz="2800" b="1" dirty="0">
                <a:solidFill>
                  <a:schemeClr val="dk1"/>
                </a:solidFill>
                <a:hlinkClick r:id="rId2"/>
              </a:rPr>
              <a:t>3 - L’observation, l’enquête ethnographique</a:t>
            </a:r>
            <a:endParaRPr lang="fr-FR" sz="2800" b="1" dirty="0">
              <a:solidFill>
                <a:schemeClr val="dk1"/>
              </a:solidFill>
            </a:endParaRPr>
          </a:p>
          <a:p>
            <a:r>
              <a:rPr lang="fr-FR" sz="2800" b="1" dirty="0">
                <a:solidFill>
                  <a:schemeClr val="dk1"/>
                </a:solidFill>
              </a:rPr>
              <a:t>21Cette troisième forme de « production » sociologique de discours est, d’un certain point de vue, intermédiaire entre les deux premières. Il s’agit d’un prélèvement (où se pose la question de la maîtrise du corpus) de discours produits dans d’autres champs : champ scolaire, champ du travail social, vie associative, etc... , de discours en situation, insérés dans des pratiques professionnelles ou plus largement sociales.</a:t>
            </a:r>
          </a:p>
          <a:p>
            <a:endParaRPr lang="fr-FR" sz="2800" b="1" dirty="0">
              <a:solidFill>
                <a:schemeClr val="dk1"/>
              </a:solidFill>
            </a:endParaRPr>
          </a:p>
        </p:txBody>
      </p:sp>
      <p:sp>
        <p:nvSpPr>
          <p:cNvPr id="5" name="Espace réservé du numéro de diapositive 4"/>
          <p:cNvSpPr>
            <a:spLocks noGrp="1"/>
          </p:cNvSpPr>
          <p:nvPr>
            <p:ph type="sldNum" sz="quarter" idx="12"/>
          </p:nvPr>
        </p:nvSpPr>
        <p:spPr/>
        <p:style>
          <a:lnRef idx="0">
            <a:schemeClr val="dk1"/>
          </a:lnRef>
          <a:fillRef idx="3">
            <a:schemeClr val="dk1"/>
          </a:fillRef>
          <a:effectRef idx="3">
            <a:schemeClr val="dk1"/>
          </a:effectRef>
          <a:fontRef idx="minor">
            <a:schemeClr val="lt1"/>
          </a:fontRef>
        </p:style>
        <p:txBody>
          <a:bodyPr vert="horz" lIns="91440" tIns="45720" rIns="91440" bIns="45720" rtlCol="0" anchor="ctr"/>
          <a:lstStyle/>
          <a:p>
            <a:fld id="{72EBB0EA-4122-404E-9238-38F1F9CE3F51}" type="slidenum">
              <a:rPr lang="fr-FR" sz="1800" b="1"/>
              <a:pPr/>
              <a:t>11</a:t>
            </a:fld>
            <a:endParaRPr lang="fr-FR" sz="1800" b="1"/>
          </a:p>
        </p:txBody>
      </p:sp>
      <p:sp>
        <p:nvSpPr>
          <p:cNvPr id="6" name="Titre 1"/>
          <p:cNvSpPr>
            <a:spLocks noGrp="1"/>
          </p:cNvSpPr>
          <p:nvPr>
            <p:ph type="title"/>
          </p:nvPr>
        </p:nvSpPr>
        <p:spPr>
          <a:xfrm>
            <a:off x="457200" y="274638"/>
            <a:ext cx="8229600" cy="1143000"/>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fr-FR" dirty="0"/>
              <a:t>Entretiens, textes, </a:t>
            </a:r>
            <a:r>
              <a:rPr lang="fr-FR" dirty="0" smtClean="0"/>
              <a:t>discours</a:t>
            </a:r>
            <a:br>
              <a:rPr lang="fr-FR" dirty="0" smtClean="0"/>
            </a:br>
            <a:r>
              <a:rPr lang="fr-FR" dirty="0">
                <a:solidFill>
                  <a:srgbClr val="C00000"/>
                </a:solidFill>
                <a:hlinkClick r:id="rId3"/>
              </a:rPr>
              <a:t>L’enquête : « produire » des </a:t>
            </a:r>
            <a:r>
              <a:rPr lang="fr-FR" dirty="0" smtClean="0">
                <a:solidFill>
                  <a:srgbClr val="C00000"/>
                </a:solidFill>
                <a:hlinkClick r:id="rId3"/>
              </a:rPr>
              <a:t>discours</a:t>
            </a:r>
            <a:endParaRPr lang="fr-FR" dirty="0">
              <a:solidFill>
                <a:srgbClr val="C00000"/>
              </a:solidFill>
            </a:endParaRPr>
          </a:p>
        </p:txBody>
      </p:sp>
    </p:spTree>
    <p:extLst>
      <p:ext uri="{BB962C8B-B14F-4D97-AF65-F5344CB8AC3E}">
        <p14:creationId xmlns:p14="http://schemas.microsoft.com/office/powerpoint/2010/main" val="2836910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Autofit/>
          </a:bodyPr>
          <a:lstStyle/>
          <a:p>
            <a:r>
              <a:rPr lang="fr-FR" dirty="0" smtClean="0">
                <a:solidFill>
                  <a:srgbClr val="002060"/>
                </a:solidFill>
              </a:rPr>
              <a:t/>
            </a:r>
            <a:br>
              <a:rPr lang="fr-FR" dirty="0" smtClean="0">
                <a:solidFill>
                  <a:srgbClr val="002060"/>
                </a:solidFill>
              </a:rPr>
            </a:br>
            <a:r>
              <a:rPr lang="fr-FR" dirty="0">
                <a:solidFill>
                  <a:srgbClr val="002060"/>
                </a:solidFill>
              </a:rPr>
              <a:t/>
            </a:r>
            <a:br>
              <a:rPr lang="fr-FR" dirty="0">
                <a:solidFill>
                  <a:srgbClr val="002060"/>
                </a:solidFill>
              </a:rPr>
            </a:br>
            <a:r>
              <a:rPr lang="fr-FR" dirty="0" smtClean="0">
                <a:solidFill>
                  <a:srgbClr val="002060"/>
                </a:solidFill>
              </a:rPr>
              <a:t/>
            </a:r>
            <a:br>
              <a:rPr lang="fr-FR" dirty="0" smtClean="0">
                <a:solidFill>
                  <a:srgbClr val="002060"/>
                </a:solidFill>
              </a:rPr>
            </a:br>
            <a:r>
              <a:rPr lang="fr-FR" dirty="0">
                <a:solidFill>
                  <a:srgbClr val="002060"/>
                </a:solidFill>
              </a:rPr>
              <a:t/>
            </a:r>
            <a:br>
              <a:rPr lang="fr-FR" dirty="0">
                <a:solidFill>
                  <a:srgbClr val="002060"/>
                </a:solidFill>
              </a:rPr>
            </a:br>
            <a:r>
              <a:rPr lang="fr-FR" dirty="0" smtClean="0">
                <a:solidFill>
                  <a:srgbClr val="002060"/>
                </a:solidFill>
              </a:rPr>
              <a:t>Sommaire des cours du S2</a:t>
            </a:r>
            <a:br>
              <a:rPr lang="fr-FR" dirty="0" smtClean="0">
                <a:solidFill>
                  <a:srgbClr val="002060"/>
                </a:solidFill>
              </a:rPr>
            </a:br>
            <a:endParaRPr lang="fr-FR" dirty="0">
              <a:solidFill>
                <a:srgbClr val="002060"/>
              </a:solidFill>
            </a:endParaRPr>
          </a:p>
        </p:txBody>
      </p:sp>
      <p:sp>
        <p:nvSpPr>
          <p:cNvPr id="3" name="Espace réservé du contenu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lstStyle/>
          <a:p>
            <a:pPr lvl="0"/>
            <a:r>
              <a:rPr lang="fr-FR" dirty="0"/>
              <a:t>Introduction à la sociologie ;</a:t>
            </a:r>
          </a:p>
          <a:p>
            <a:pPr lvl="1"/>
            <a:r>
              <a:rPr lang="fr-FR" dirty="0"/>
              <a:t>Définition</a:t>
            </a:r>
          </a:p>
          <a:p>
            <a:pPr lvl="1"/>
            <a:r>
              <a:rPr lang="fr-FR" dirty="0"/>
              <a:t>Objectifs</a:t>
            </a:r>
          </a:p>
          <a:p>
            <a:pPr lvl="1"/>
            <a:r>
              <a:rPr lang="fr-FR" dirty="0"/>
              <a:t>Méthodes</a:t>
            </a:r>
          </a:p>
          <a:p>
            <a:pPr lvl="0"/>
            <a:r>
              <a:rPr lang="fr-FR" dirty="0"/>
              <a:t>Domaine d’étude de la sociologie :</a:t>
            </a:r>
          </a:p>
          <a:p>
            <a:pPr lvl="1"/>
            <a:r>
              <a:rPr lang="fr-FR" dirty="0"/>
              <a:t>la sociologie rurale ;</a:t>
            </a:r>
          </a:p>
          <a:p>
            <a:pPr lvl="1"/>
            <a:r>
              <a:rPr lang="fr-FR" dirty="0"/>
              <a:t>la sociologie urbaine ;</a:t>
            </a:r>
          </a:p>
          <a:p>
            <a:pPr lvl="1"/>
            <a:r>
              <a:rPr lang="fr-FR" dirty="0"/>
              <a:t>la sociologie du travail ;</a:t>
            </a:r>
          </a:p>
          <a:p>
            <a:pPr lvl="0"/>
            <a:r>
              <a:rPr lang="fr-FR" dirty="0"/>
              <a:t>Les relations sociales et </a:t>
            </a:r>
            <a:r>
              <a:rPr lang="fr-FR" dirty="0" smtClean="0"/>
              <a:t>le </a:t>
            </a:r>
            <a:r>
              <a:rPr lang="fr-FR" dirty="0"/>
              <a:t>travail ;</a:t>
            </a:r>
          </a:p>
          <a:p>
            <a:pPr lvl="0"/>
            <a:r>
              <a:rPr lang="fr-FR" dirty="0"/>
              <a:t>Les formes d’interaction dans le milieu du travail ;</a:t>
            </a:r>
          </a:p>
          <a:p>
            <a:pPr lvl="0"/>
            <a:r>
              <a:rPr lang="fr-FR" dirty="0"/>
              <a:t>Impact des TIC / l’organisation du travail dans les entreprises</a:t>
            </a:r>
          </a:p>
          <a:p>
            <a:endParaRPr lang="fr-FR" dirty="0"/>
          </a:p>
        </p:txBody>
      </p:sp>
      <p:sp>
        <p:nvSpPr>
          <p:cNvPr id="5" name="Espace réservé du numéro de diapositive 4"/>
          <p:cNvSpPr>
            <a:spLocks noGrp="1"/>
          </p:cNvSpPr>
          <p:nvPr>
            <p:ph type="sldNum" sz="quarter" idx="12"/>
          </p:nvPr>
        </p:nvSpPr>
        <p:spPr/>
        <p:style>
          <a:lnRef idx="0">
            <a:schemeClr val="dk1"/>
          </a:lnRef>
          <a:fillRef idx="3">
            <a:schemeClr val="dk1"/>
          </a:fillRef>
          <a:effectRef idx="3">
            <a:schemeClr val="dk1"/>
          </a:effectRef>
          <a:fontRef idx="minor">
            <a:schemeClr val="lt1"/>
          </a:fontRef>
        </p:style>
        <p:txBody>
          <a:bodyPr vert="horz" lIns="91440" tIns="45720" rIns="91440" bIns="45720" rtlCol="0" anchor="ctr"/>
          <a:lstStyle/>
          <a:p>
            <a:fld id="{72EBB0EA-4122-404E-9238-38F1F9CE3F51}" type="slidenum">
              <a:rPr lang="fr-FR" sz="1800" b="1"/>
              <a:pPr/>
              <a:t>2</a:t>
            </a:fld>
            <a:endParaRPr lang="fr-FR" sz="1800" b="1"/>
          </a:p>
        </p:txBody>
      </p:sp>
    </p:spTree>
    <p:extLst>
      <p:ext uri="{BB962C8B-B14F-4D97-AF65-F5344CB8AC3E}">
        <p14:creationId xmlns:p14="http://schemas.microsoft.com/office/powerpoint/2010/main" val="30018311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0">
            <a:schemeClr val="accent5"/>
          </a:lnRef>
          <a:fillRef idx="3">
            <a:schemeClr val="accent5"/>
          </a:fillRef>
          <a:effectRef idx="3">
            <a:schemeClr val="accent5"/>
          </a:effectRef>
          <a:fontRef idx="minor">
            <a:schemeClr val="lt1"/>
          </a:fontRef>
        </p:style>
        <p:txBody>
          <a:bodyPr>
            <a:normAutofit fontScale="90000"/>
          </a:bodyPr>
          <a:lstStyle/>
          <a:p>
            <a:r>
              <a:rPr lang="fr-FR" dirty="0" smtClean="0">
                <a:solidFill>
                  <a:srgbClr val="002060"/>
                </a:solidFill>
              </a:rPr>
              <a:t>Cours N°01 la Sociologie</a:t>
            </a:r>
            <a:br>
              <a:rPr lang="fr-FR" dirty="0" smtClean="0">
                <a:solidFill>
                  <a:srgbClr val="002060"/>
                </a:solidFill>
              </a:rPr>
            </a:br>
            <a:endParaRPr lang="fr-FR" dirty="0">
              <a:solidFill>
                <a:srgbClr val="002060"/>
              </a:solidFill>
            </a:endParaRPr>
          </a:p>
        </p:txBody>
      </p:sp>
      <p:sp>
        <p:nvSpPr>
          <p:cNvPr id="3" name="Espace réservé du contenu 2"/>
          <p:cNvSpPr>
            <a:spLocks noGrp="1"/>
          </p:cNvSpPr>
          <p:nvPr>
            <p:ph idx="1"/>
          </p:nvPr>
        </p:nvSpPr>
        <p:spPr>
          <a:xfrm>
            <a:off x="2286000" y="1600201"/>
            <a:ext cx="6109712" cy="676671"/>
          </a:xfrm>
        </p:spPr>
        <p:txBody>
          <a:bodyPr>
            <a:noAutofit/>
          </a:bodyPr>
          <a:lstStyle/>
          <a:p>
            <a:r>
              <a:rPr lang="fr-FR" sz="3600" b="1" dirty="0"/>
              <a:t>La</a:t>
            </a:r>
            <a:r>
              <a:rPr lang="fr-FR" sz="3600" dirty="0"/>
              <a:t> </a:t>
            </a:r>
            <a:r>
              <a:rPr lang="fr-FR" sz="3600" b="1" dirty="0"/>
              <a:t>sociologie </a:t>
            </a:r>
            <a:r>
              <a:rPr lang="fr-FR" sz="3600" dirty="0"/>
              <a:t/>
            </a:r>
            <a:br>
              <a:rPr lang="fr-FR" sz="3600" dirty="0"/>
            </a:br>
            <a:endParaRPr lang="fr-FR" sz="3600" dirty="0"/>
          </a:p>
        </p:txBody>
      </p:sp>
      <p:sp>
        <p:nvSpPr>
          <p:cNvPr id="4" name="Rectangle 3"/>
          <p:cNvSpPr/>
          <p:nvPr/>
        </p:nvSpPr>
        <p:spPr>
          <a:xfrm>
            <a:off x="971600" y="2551837"/>
            <a:ext cx="5544616" cy="954107"/>
          </a:xfrm>
          <a:prstGeom prst="rect">
            <a:avLst/>
          </a:prstGeom>
        </p:spPr>
        <p:style>
          <a:lnRef idx="0">
            <a:schemeClr val="accent2"/>
          </a:lnRef>
          <a:fillRef idx="3">
            <a:schemeClr val="accent2"/>
          </a:fillRef>
          <a:effectRef idx="3">
            <a:schemeClr val="accent2"/>
          </a:effectRef>
          <a:fontRef idx="minor">
            <a:schemeClr val="lt1"/>
          </a:fontRef>
        </p:style>
        <p:txBody>
          <a:bodyPr wrap="square">
            <a:spAutoFit/>
          </a:bodyPr>
          <a:lstStyle/>
          <a:p>
            <a:r>
              <a:rPr lang="fr-FR" sz="2800" dirty="0">
                <a:solidFill>
                  <a:srgbClr val="002060"/>
                </a:solidFill>
              </a:rPr>
              <a:t>à comprendre et à expliquer l'impact de la dimension sociale,</a:t>
            </a:r>
          </a:p>
        </p:txBody>
      </p:sp>
      <p:sp>
        <p:nvSpPr>
          <p:cNvPr id="5" name="Rectangle 4"/>
          <p:cNvSpPr/>
          <p:nvPr/>
        </p:nvSpPr>
        <p:spPr>
          <a:xfrm>
            <a:off x="3176856" y="3772490"/>
            <a:ext cx="4572000" cy="954107"/>
          </a:xfrm>
          <a:prstGeom prst="rect">
            <a:avLst/>
          </a:prstGeom>
        </p:spPr>
        <p:style>
          <a:lnRef idx="0">
            <a:schemeClr val="accent2"/>
          </a:lnRef>
          <a:fillRef idx="3">
            <a:schemeClr val="accent2"/>
          </a:fillRef>
          <a:effectRef idx="3">
            <a:schemeClr val="accent2"/>
          </a:effectRef>
          <a:fontRef idx="minor">
            <a:schemeClr val="lt1"/>
          </a:fontRef>
        </p:style>
        <p:txBody>
          <a:bodyPr>
            <a:spAutoFit/>
          </a:bodyPr>
          <a:lstStyle/>
          <a:p>
            <a:r>
              <a:rPr lang="fr-FR" sz="2800" dirty="0">
                <a:solidFill>
                  <a:srgbClr val="002060"/>
                </a:solidFill>
              </a:rPr>
              <a:t>sur les représentations (façons de penser)</a:t>
            </a:r>
          </a:p>
        </p:txBody>
      </p:sp>
      <p:sp>
        <p:nvSpPr>
          <p:cNvPr id="6" name="Rectangle 5"/>
          <p:cNvSpPr/>
          <p:nvPr/>
        </p:nvSpPr>
        <p:spPr>
          <a:xfrm>
            <a:off x="3823712" y="5088379"/>
            <a:ext cx="4572000" cy="954107"/>
          </a:xfrm>
          <a:prstGeom prst="rect">
            <a:avLst/>
          </a:prstGeom>
        </p:spPr>
        <p:style>
          <a:lnRef idx="0">
            <a:schemeClr val="accent2"/>
          </a:lnRef>
          <a:fillRef idx="3">
            <a:schemeClr val="accent2"/>
          </a:fillRef>
          <a:effectRef idx="3">
            <a:schemeClr val="accent2"/>
          </a:effectRef>
          <a:fontRef idx="minor">
            <a:schemeClr val="lt1"/>
          </a:fontRef>
        </p:style>
        <p:txBody>
          <a:bodyPr>
            <a:spAutoFit/>
          </a:bodyPr>
          <a:lstStyle/>
          <a:p>
            <a:r>
              <a:rPr lang="fr-FR" sz="2800" dirty="0">
                <a:solidFill>
                  <a:srgbClr val="002060"/>
                </a:solidFill>
              </a:rPr>
              <a:t>et les comportements </a:t>
            </a:r>
            <a:r>
              <a:rPr lang="fr-FR" sz="2800" dirty="0" smtClean="0">
                <a:solidFill>
                  <a:srgbClr val="002060"/>
                </a:solidFill>
              </a:rPr>
              <a:t>humain (</a:t>
            </a:r>
            <a:r>
              <a:rPr lang="fr-FR" sz="2800" dirty="0">
                <a:solidFill>
                  <a:srgbClr val="002060"/>
                </a:solidFill>
              </a:rPr>
              <a:t>façons d'agir</a:t>
            </a:r>
            <a:r>
              <a:rPr lang="fr-FR" sz="2800" dirty="0" smtClean="0">
                <a:solidFill>
                  <a:srgbClr val="002060"/>
                </a:solidFill>
              </a:rPr>
              <a:t>)</a:t>
            </a:r>
            <a:endParaRPr lang="fr-FR" sz="2800" dirty="0">
              <a:solidFill>
                <a:srgbClr val="002060"/>
              </a:solidFill>
            </a:endParaRPr>
          </a:p>
        </p:txBody>
      </p:sp>
      <p:sp>
        <p:nvSpPr>
          <p:cNvPr id="8" name="Espace réservé du numéro de diapositive 7"/>
          <p:cNvSpPr>
            <a:spLocks noGrp="1"/>
          </p:cNvSpPr>
          <p:nvPr>
            <p:ph type="sldNum" sz="quarter" idx="12"/>
          </p:nvPr>
        </p:nvSpPr>
        <p:spPr/>
        <p:style>
          <a:lnRef idx="0">
            <a:schemeClr val="dk1"/>
          </a:lnRef>
          <a:fillRef idx="3">
            <a:schemeClr val="dk1"/>
          </a:fillRef>
          <a:effectRef idx="3">
            <a:schemeClr val="dk1"/>
          </a:effectRef>
          <a:fontRef idx="minor">
            <a:schemeClr val="lt1"/>
          </a:fontRef>
        </p:style>
        <p:txBody>
          <a:bodyPr vert="horz" lIns="91440" tIns="45720" rIns="91440" bIns="45720" rtlCol="0" anchor="ctr"/>
          <a:lstStyle/>
          <a:p>
            <a:fld id="{72EBB0EA-4122-404E-9238-38F1F9CE3F51}" type="slidenum">
              <a:rPr lang="fr-FR" sz="1800" b="1"/>
              <a:pPr/>
              <a:t>3</a:t>
            </a:fld>
            <a:endParaRPr lang="fr-FR" sz="1800" b="1"/>
          </a:p>
        </p:txBody>
      </p:sp>
    </p:spTree>
    <p:extLst>
      <p:ext uri="{BB962C8B-B14F-4D97-AF65-F5344CB8AC3E}">
        <p14:creationId xmlns:p14="http://schemas.microsoft.com/office/powerpoint/2010/main" val="2162896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Étymologiquement,</a:t>
            </a:r>
            <a:br>
              <a:rPr lang="fr-FR" dirty="0" smtClean="0"/>
            </a:br>
            <a:endParaRPr lang="fr-FR" dirty="0"/>
          </a:p>
        </p:txBody>
      </p:sp>
      <p:sp>
        <p:nvSpPr>
          <p:cNvPr id="3" name="Espace réservé du contenu 2"/>
          <p:cNvSpPr>
            <a:spLocks noGrp="1"/>
          </p:cNvSpPr>
          <p:nvPr>
            <p:ph idx="1"/>
          </p:nvPr>
        </p:nvSpPr>
        <p:spPr>
          <a:xfrm>
            <a:off x="457200" y="1600201"/>
            <a:ext cx="8229600" cy="3412976"/>
          </a:xfrm>
        </p:spPr>
        <p:style>
          <a:lnRef idx="1">
            <a:schemeClr val="accent4"/>
          </a:lnRef>
          <a:fillRef idx="3">
            <a:schemeClr val="accent4"/>
          </a:fillRef>
          <a:effectRef idx="2">
            <a:schemeClr val="accent4"/>
          </a:effectRef>
          <a:fontRef idx="minor">
            <a:schemeClr val="lt1"/>
          </a:fontRef>
        </p:style>
        <p:txBody>
          <a:bodyPr vert="horz" lIns="91440" tIns="45720" rIns="91440" bIns="45720" rtlCol="0">
            <a:normAutofit/>
          </a:bodyPr>
          <a:lstStyle/>
          <a:p>
            <a:pPr marL="0" indent="0">
              <a:buNone/>
            </a:pPr>
            <a:r>
              <a:rPr lang="fr-FR" dirty="0">
                <a:solidFill>
                  <a:srgbClr val="002060"/>
                </a:solidFill>
              </a:rPr>
              <a:t>Le terme de sociologie est forgé par Emmanuel-Joseph Sieyès</a:t>
            </a:r>
            <a:r>
              <a:rPr lang="fr-FR" sz="1800" dirty="0">
                <a:solidFill>
                  <a:srgbClr val="002060"/>
                </a:solidFill>
              </a:rPr>
              <a:t>1</a:t>
            </a:r>
            <a:r>
              <a:rPr lang="fr-FR" dirty="0">
                <a:solidFill>
                  <a:srgbClr val="002060"/>
                </a:solidFill>
              </a:rPr>
              <a:t> à partir </a:t>
            </a:r>
            <a:r>
              <a:rPr lang="fr-FR" dirty="0" smtClean="0">
                <a:solidFill>
                  <a:srgbClr val="002060"/>
                </a:solidFill>
              </a:rPr>
              <a:t>du:</a:t>
            </a:r>
            <a:r>
              <a:rPr lang="fr-FR" dirty="0">
                <a:solidFill>
                  <a:srgbClr val="002060"/>
                </a:solidFill>
              </a:rPr>
              <a:t/>
            </a:r>
            <a:br>
              <a:rPr lang="fr-FR" dirty="0">
                <a:solidFill>
                  <a:srgbClr val="002060"/>
                </a:solidFill>
              </a:rPr>
            </a:br>
            <a:r>
              <a:rPr lang="fr-FR" dirty="0" smtClean="0">
                <a:solidFill>
                  <a:srgbClr val="002060"/>
                </a:solidFill>
              </a:rPr>
              <a:t>	préfixe </a:t>
            </a:r>
            <a:r>
              <a:rPr lang="fr-FR" dirty="0">
                <a:solidFill>
                  <a:srgbClr val="002060"/>
                </a:solidFill>
              </a:rPr>
              <a:t>« </a:t>
            </a:r>
            <a:r>
              <a:rPr lang="fr-FR" sz="2800" b="1" dirty="0">
                <a:solidFill>
                  <a:srgbClr val="002060"/>
                </a:solidFill>
              </a:rPr>
              <a:t>socio</a:t>
            </a:r>
            <a:r>
              <a:rPr lang="fr-FR" sz="2800" dirty="0">
                <a:solidFill>
                  <a:srgbClr val="002060"/>
                </a:solidFill>
              </a:rPr>
              <a:t> </a:t>
            </a:r>
            <a:r>
              <a:rPr lang="fr-FR" dirty="0">
                <a:solidFill>
                  <a:srgbClr val="002060"/>
                </a:solidFill>
              </a:rPr>
              <a:t>» du mot latin </a:t>
            </a:r>
            <a:r>
              <a:rPr lang="fr-FR" sz="2800" b="1" dirty="0" err="1">
                <a:solidFill>
                  <a:srgbClr val="002060"/>
                </a:solidFill>
              </a:rPr>
              <a:t>socius</a:t>
            </a:r>
            <a:r>
              <a:rPr lang="fr-FR" sz="2800" dirty="0">
                <a:solidFill>
                  <a:srgbClr val="002060"/>
                </a:solidFill>
              </a:rPr>
              <a:t> </a:t>
            </a:r>
            <a:r>
              <a:rPr lang="fr-FR" dirty="0">
                <a:solidFill>
                  <a:srgbClr val="002060"/>
                </a:solidFill>
              </a:rPr>
              <a:t>signifiant « compagnon, associé » et du</a:t>
            </a:r>
            <a:br>
              <a:rPr lang="fr-FR" dirty="0">
                <a:solidFill>
                  <a:srgbClr val="002060"/>
                </a:solidFill>
              </a:rPr>
            </a:br>
            <a:r>
              <a:rPr lang="fr-FR" dirty="0" smtClean="0">
                <a:solidFill>
                  <a:srgbClr val="002060"/>
                </a:solidFill>
              </a:rPr>
              <a:t>	suffixe </a:t>
            </a:r>
            <a:r>
              <a:rPr lang="fr-FR" dirty="0">
                <a:solidFill>
                  <a:srgbClr val="002060"/>
                </a:solidFill>
              </a:rPr>
              <a:t>« </a:t>
            </a:r>
            <a:r>
              <a:rPr lang="fr-FR" sz="2800" b="1" dirty="0" err="1">
                <a:solidFill>
                  <a:srgbClr val="002060"/>
                </a:solidFill>
              </a:rPr>
              <a:t>logie</a:t>
            </a:r>
            <a:r>
              <a:rPr lang="fr-FR" sz="2800" dirty="0">
                <a:solidFill>
                  <a:srgbClr val="002060"/>
                </a:solidFill>
              </a:rPr>
              <a:t> </a:t>
            </a:r>
            <a:r>
              <a:rPr lang="fr-FR" dirty="0">
                <a:solidFill>
                  <a:srgbClr val="002060"/>
                </a:solidFill>
              </a:rPr>
              <a:t>» du terme grec ancien </a:t>
            </a:r>
            <a:r>
              <a:rPr lang="fr-FR" sz="2800" b="1" dirty="0" err="1">
                <a:solidFill>
                  <a:srgbClr val="002060"/>
                </a:solidFill>
              </a:rPr>
              <a:t>λόγος</a:t>
            </a:r>
            <a:r>
              <a:rPr lang="fr-FR" sz="2800" dirty="0">
                <a:solidFill>
                  <a:srgbClr val="002060"/>
                </a:solidFill>
              </a:rPr>
              <a:t> </a:t>
            </a:r>
            <a:r>
              <a:rPr lang="fr-FR" sz="2800" b="1" dirty="0">
                <a:solidFill>
                  <a:srgbClr val="002060"/>
                </a:solidFill>
              </a:rPr>
              <a:t>logos</a:t>
            </a:r>
            <a:r>
              <a:rPr lang="fr-FR" dirty="0">
                <a:solidFill>
                  <a:srgbClr val="002060"/>
                </a:solidFill>
              </a:rPr>
              <a:t>, signifiant « </a:t>
            </a:r>
            <a:r>
              <a:rPr lang="fr-FR" dirty="0" smtClean="0">
                <a:solidFill>
                  <a:srgbClr val="002060"/>
                </a:solidFill>
              </a:rPr>
              <a:t>discours, parole »</a:t>
            </a:r>
            <a:r>
              <a:rPr lang="fr-FR" sz="1400" dirty="0" smtClean="0">
                <a:solidFill>
                  <a:srgbClr val="002060"/>
                </a:solidFill>
              </a:rPr>
              <a:t>2</a:t>
            </a:r>
            <a:r>
              <a:rPr lang="fr-FR" dirty="0" smtClean="0">
                <a:solidFill>
                  <a:srgbClr val="002060"/>
                </a:solidFill>
              </a:rPr>
              <a:t>. </a:t>
            </a:r>
          </a:p>
          <a:p>
            <a:pPr marL="0" indent="0">
              <a:buNone/>
            </a:pPr>
            <a:r>
              <a:rPr lang="fr-FR" dirty="0" smtClean="0">
                <a:solidFill>
                  <a:srgbClr val="002060"/>
                </a:solidFill>
              </a:rPr>
              <a:t>Il </a:t>
            </a:r>
            <a:r>
              <a:rPr lang="fr-FR" dirty="0">
                <a:solidFill>
                  <a:srgbClr val="002060"/>
                </a:solidFill>
              </a:rPr>
              <a:t>s'agit donc étymologiquement d'une science des relations</a:t>
            </a:r>
            <a:r>
              <a:rPr lang="fr-FR" dirty="0" smtClean="0">
                <a:solidFill>
                  <a:srgbClr val="002060"/>
                </a:solidFill>
              </a:rPr>
              <a:t>.</a:t>
            </a:r>
            <a:endParaRPr lang="fr-FR" dirty="0">
              <a:solidFill>
                <a:srgbClr val="002060"/>
              </a:solidFill>
            </a:endParaRPr>
          </a:p>
        </p:txBody>
      </p:sp>
      <p:sp>
        <p:nvSpPr>
          <p:cNvPr id="5" name="Espace réservé du numéro de diapositive 4"/>
          <p:cNvSpPr>
            <a:spLocks noGrp="1"/>
          </p:cNvSpPr>
          <p:nvPr>
            <p:ph type="sldNum" sz="quarter" idx="12"/>
          </p:nvPr>
        </p:nvSpPr>
        <p:spPr/>
        <p:style>
          <a:lnRef idx="0">
            <a:schemeClr val="dk1"/>
          </a:lnRef>
          <a:fillRef idx="3">
            <a:schemeClr val="dk1"/>
          </a:fillRef>
          <a:effectRef idx="3">
            <a:schemeClr val="dk1"/>
          </a:effectRef>
          <a:fontRef idx="minor">
            <a:schemeClr val="lt1"/>
          </a:fontRef>
        </p:style>
        <p:txBody>
          <a:bodyPr vert="horz" lIns="91440" tIns="45720" rIns="91440" bIns="45720" rtlCol="0" anchor="ctr"/>
          <a:lstStyle/>
          <a:p>
            <a:fld id="{72EBB0EA-4122-404E-9238-38F1F9CE3F51}" type="slidenum">
              <a:rPr lang="fr-FR" sz="1800" b="1"/>
              <a:pPr/>
              <a:t>4</a:t>
            </a:fld>
            <a:endParaRPr lang="fr-FR" sz="1800" b="1"/>
          </a:p>
        </p:txBody>
      </p:sp>
    </p:spTree>
    <p:extLst>
      <p:ext uri="{BB962C8B-B14F-4D97-AF65-F5344CB8AC3E}">
        <p14:creationId xmlns:p14="http://schemas.microsoft.com/office/powerpoint/2010/main" val="3261017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vert="horz" lIns="91440" tIns="45720" rIns="91440" bIns="45720" rtlCol="0">
            <a:noAutofit/>
          </a:bodyPr>
          <a:lstStyle/>
          <a:p>
            <a:pPr marL="274320" indent="-274320">
              <a:spcBef>
                <a:spcPct val="20000"/>
              </a:spcBef>
              <a:buClr>
                <a:schemeClr val="accent1">
                  <a:lumMod val="60000"/>
                  <a:lumOff val="40000"/>
                </a:schemeClr>
              </a:buClr>
              <a:buFont typeface="Arial" pitchFamily="34" charset="0"/>
              <a:buChar char="•"/>
            </a:pPr>
            <a:r>
              <a:rPr lang="fr-FR" dirty="0">
                <a:solidFill>
                  <a:schemeClr val="tx2"/>
                </a:solidFill>
              </a:rPr>
              <a:t>Les objets de la sociologie</a:t>
            </a:r>
            <a:br>
              <a:rPr lang="fr-FR" dirty="0">
                <a:solidFill>
                  <a:schemeClr val="tx2"/>
                </a:solidFill>
              </a:rPr>
            </a:br>
            <a:endParaRPr lang="fr-FR" dirty="0">
              <a:solidFill>
                <a:schemeClr val="tx2"/>
              </a:solidFill>
            </a:endParaRPr>
          </a:p>
        </p:txBody>
      </p:sp>
      <p:sp>
        <p:nvSpPr>
          <p:cNvPr id="3" name="Espace réservé du contenu 2"/>
          <p:cNvSpPr>
            <a:spLocks noGrp="1"/>
          </p:cNvSpPr>
          <p:nvPr>
            <p:ph idx="1"/>
          </p:nvPr>
        </p:nvSpPr>
        <p:spPr>
          <a:xfrm>
            <a:off x="395536" y="4149080"/>
            <a:ext cx="7704856" cy="1512168"/>
          </a:xfrm>
        </p:spPr>
        <p:style>
          <a:lnRef idx="1">
            <a:schemeClr val="accent2"/>
          </a:lnRef>
          <a:fillRef idx="3">
            <a:schemeClr val="accent2"/>
          </a:fillRef>
          <a:effectRef idx="2">
            <a:schemeClr val="accent2"/>
          </a:effectRef>
          <a:fontRef idx="minor">
            <a:schemeClr val="lt1"/>
          </a:fontRef>
        </p:style>
        <p:txBody>
          <a:bodyPr vert="horz" lIns="91440" tIns="45720" rIns="91440" bIns="45720" rtlCol="0">
            <a:normAutofit/>
          </a:bodyPr>
          <a:lstStyle/>
          <a:p>
            <a:pPr marL="0" indent="0">
              <a:buNone/>
            </a:pPr>
            <a:endParaRPr lang="fr-FR" dirty="0">
              <a:solidFill>
                <a:srgbClr val="002060"/>
              </a:solidFill>
            </a:endParaRPr>
          </a:p>
          <a:p>
            <a:pPr marL="0" indent="0">
              <a:buNone/>
            </a:pPr>
            <a:r>
              <a:rPr lang="fr-FR" dirty="0" smtClean="0">
                <a:solidFill>
                  <a:srgbClr val="002060"/>
                </a:solidFill>
              </a:rPr>
              <a:t>elle pousse </a:t>
            </a:r>
            <a:r>
              <a:rPr lang="fr-FR" dirty="0">
                <a:solidFill>
                  <a:srgbClr val="002060"/>
                </a:solidFill>
              </a:rPr>
              <a:t>l'humain </a:t>
            </a:r>
            <a:r>
              <a:rPr lang="fr-FR" dirty="0" smtClean="0">
                <a:solidFill>
                  <a:srgbClr val="002060"/>
                </a:solidFill>
              </a:rPr>
              <a:t>à réagir </a:t>
            </a:r>
            <a:r>
              <a:rPr lang="fr-FR" dirty="0">
                <a:solidFill>
                  <a:srgbClr val="002060"/>
                </a:solidFill>
              </a:rPr>
              <a:t>en société de façon à modifier ou préserver son statut </a:t>
            </a:r>
            <a:r>
              <a:rPr lang="fr-FR" dirty="0" smtClean="0">
                <a:solidFill>
                  <a:srgbClr val="002060"/>
                </a:solidFill>
              </a:rPr>
              <a:t>social,</a:t>
            </a:r>
            <a:endParaRPr lang="fr-FR" dirty="0">
              <a:solidFill>
                <a:srgbClr val="002060"/>
              </a:solidFill>
            </a:endParaRPr>
          </a:p>
        </p:txBody>
      </p:sp>
      <p:sp>
        <p:nvSpPr>
          <p:cNvPr id="4" name="Espace réservé du contenu 2"/>
          <p:cNvSpPr txBox="1">
            <a:spLocks/>
          </p:cNvSpPr>
          <p:nvPr/>
        </p:nvSpPr>
        <p:spPr>
          <a:xfrm>
            <a:off x="609600" y="1752601"/>
            <a:ext cx="8229600" cy="1892423"/>
          </a:xfrm>
          <a:prstGeom prst="rect">
            <a:avLst/>
          </a:prstGeom>
        </p:spPr>
        <p:style>
          <a:lnRef idx="1">
            <a:schemeClr val="accent2"/>
          </a:lnRef>
          <a:fillRef idx="3">
            <a:schemeClr val="accent2"/>
          </a:fillRef>
          <a:effectRef idx="2">
            <a:schemeClr val="accent2"/>
          </a:effectRef>
          <a:fontRef idx="minor">
            <a:schemeClr val="lt1"/>
          </a:fontRef>
        </p:style>
        <p:txBody>
          <a:bodyPr vert="horz" lIns="91440" tIns="45720" rIns="91440" bIns="45720" rtlCol="0">
            <a:normAutofit/>
          </a:bodyPr>
          <a:lst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a:lstStyle>
          <a:p>
            <a:r>
              <a:rPr lang="fr-FR" dirty="0" smtClean="0">
                <a:solidFill>
                  <a:srgbClr val="002060"/>
                </a:solidFill>
              </a:rPr>
              <a:t>au travail, à la famille, aux médias, aux relations, </a:t>
            </a:r>
          </a:p>
          <a:p>
            <a:r>
              <a:rPr lang="fr-FR" dirty="0" smtClean="0">
                <a:solidFill>
                  <a:srgbClr val="002060"/>
                </a:solidFill>
              </a:rPr>
              <a:t>aux réseaux sociaux, aux rapports de genre (hommes/femmes), aux statuts et fonctions, aux religions,</a:t>
            </a:r>
          </a:p>
          <a:p>
            <a:r>
              <a:rPr lang="fr-FR" dirty="0" smtClean="0">
                <a:solidFill>
                  <a:srgbClr val="002060"/>
                </a:solidFill>
              </a:rPr>
              <a:t> ou encore aux formes de cultures et d'ethnicités...</a:t>
            </a:r>
          </a:p>
          <a:p>
            <a:endParaRPr lang="fr-FR" dirty="0">
              <a:solidFill>
                <a:srgbClr val="002060"/>
              </a:solidFill>
            </a:endParaRPr>
          </a:p>
        </p:txBody>
      </p:sp>
      <p:sp>
        <p:nvSpPr>
          <p:cNvPr id="6" name="Espace réservé du numéro de diapositive 5"/>
          <p:cNvSpPr>
            <a:spLocks noGrp="1"/>
          </p:cNvSpPr>
          <p:nvPr>
            <p:ph type="sldNum" sz="quarter" idx="12"/>
          </p:nvPr>
        </p:nvSpPr>
        <p:spPr/>
        <p:style>
          <a:lnRef idx="0">
            <a:schemeClr val="dk1"/>
          </a:lnRef>
          <a:fillRef idx="3">
            <a:schemeClr val="dk1"/>
          </a:fillRef>
          <a:effectRef idx="3">
            <a:schemeClr val="dk1"/>
          </a:effectRef>
          <a:fontRef idx="minor">
            <a:schemeClr val="lt1"/>
          </a:fontRef>
        </p:style>
        <p:txBody>
          <a:bodyPr vert="horz" lIns="91440" tIns="45720" rIns="91440" bIns="45720" rtlCol="0" anchor="ctr"/>
          <a:lstStyle/>
          <a:p>
            <a:fld id="{72EBB0EA-4122-404E-9238-38F1F9CE3F51}" type="slidenum">
              <a:rPr lang="fr-FR" sz="1800" b="1"/>
              <a:pPr/>
              <a:t>5</a:t>
            </a:fld>
            <a:endParaRPr lang="fr-FR" sz="1800" b="1"/>
          </a:p>
        </p:txBody>
      </p:sp>
    </p:spTree>
    <p:extLst>
      <p:ext uri="{BB962C8B-B14F-4D97-AF65-F5344CB8AC3E}">
        <p14:creationId xmlns:p14="http://schemas.microsoft.com/office/powerpoint/2010/main" val="29035253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vert="horz" lIns="91440" tIns="45720" rIns="91440" bIns="45720" rtlCol="0" anchor="b">
            <a:normAutofit/>
          </a:bodyPr>
          <a:lstStyle/>
          <a:p>
            <a:pPr lvl="1"/>
            <a:r>
              <a:rPr lang="fr-FR" sz="3600" b="1" kern="1200" spc="50" dirty="0">
                <a:ln w="13335" cmpd="sng">
                  <a:solidFill>
                    <a:schemeClr val="accent1">
                      <a:lumMod val="50000"/>
                    </a:schemeClr>
                  </a:solidFill>
                  <a:prstDash val="solid"/>
                </a:ln>
                <a:solidFill>
                  <a:schemeClr val="tx2"/>
                </a:solidFill>
                <a:latin typeface="+mj-lt"/>
                <a:ea typeface="+mj-ea"/>
                <a:cs typeface="+mj-cs"/>
              </a:rPr>
              <a:t>Méthodes</a:t>
            </a:r>
            <a:r>
              <a:rPr lang="fr-FR" dirty="0"/>
              <a:t/>
            </a:r>
            <a:br>
              <a:rPr lang="fr-FR" dirty="0"/>
            </a:br>
            <a:endParaRPr lang="fr-FR" dirty="0"/>
          </a:p>
        </p:txBody>
      </p:sp>
      <p:sp>
        <p:nvSpPr>
          <p:cNvPr id="3" name="Espace réservé du contenu 2"/>
          <p:cNvSpPr>
            <a:spLocks noGrp="1"/>
          </p:cNvSpPr>
          <p:nvPr>
            <p:ph idx="1"/>
          </p:nvPr>
        </p:nvSpPr>
        <p:spPr>
          <a:xfrm>
            <a:off x="395536" y="2852936"/>
            <a:ext cx="8229600" cy="2260848"/>
          </a:xfrm>
        </p:spPr>
        <p:style>
          <a:lnRef idx="1">
            <a:schemeClr val="accent1"/>
          </a:lnRef>
          <a:fillRef idx="3">
            <a:schemeClr val="accent1"/>
          </a:fillRef>
          <a:effectRef idx="2">
            <a:schemeClr val="accent1"/>
          </a:effectRef>
          <a:fontRef idx="minor">
            <a:schemeClr val="lt1"/>
          </a:fontRef>
        </p:style>
        <p:txBody>
          <a:bodyPr/>
          <a:lstStyle/>
          <a:p>
            <a:r>
              <a:rPr lang="fr-FR" dirty="0"/>
              <a:t>L'observation</a:t>
            </a:r>
          </a:p>
          <a:p>
            <a:r>
              <a:rPr lang="fr-FR" dirty="0"/>
              <a:t>Entretiens, textes, discours</a:t>
            </a:r>
          </a:p>
          <a:p>
            <a:r>
              <a:rPr lang="fr-FR" dirty="0"/>
              <a:t>Diversité des données statistiques</a:t>
            </a:r>
          </a:p>
          <a:p>
            <a:r>
              <a:rPr lang="fr-FR" dirty="0"/>
              <a:t>Construction sociale des données sociologique</a:t>
            </a:r>
          </a:p>
          <a:p>
            <a:endParaRPr lang="fr-FR" dirty="0"/>
          </a:p>
        </p:txBody>
      </p:sp>
      <p:sp>
        <p:nvSpPr>
          <p:cNvPr id="6" name="Espace réservé du numéro de diapositive 5"/>
          <p:cNvSpPr>
            <a:spLocks noGrp="1"/>
          </p:cNvSpPr>
          <p:nvPr>
            <p:ph type="sldNum" sz="quarter" idx="12"/>
          </p:nvPr>
        </p:nvSpPr>
        <p:spPr/>
        <p:style>
          <a:lnRef idx="0">
            <a:schemeClr val="dk1"/>
          </a:lnRef>
          <a:fillRef idx="3">
            <a:schemeClr val="dk1"/>
          </a:fillRef>
          <a:effectRef idx="3">
            <a:schemeClr val="dk1"/>
          </a:effectRef>
          <a:fontRef idx="minor">
            <a:schemeClr val="lt1"/>
          </a:fontRef>
        </p:style>
        <p:txBody>
          <a:bodyPr vert="horz" lIns="91440" tIns="45720" rIns="91440" bIns="45720" rtlCol="0" anchor="ctr"/>
          <a:lstStyle/>
          <a:p>
            <a:fld id="{72EBB0EA-4122-404E-9238-38F1F9CE3F51}" type="slidenum">
              <a:rPr lang="fr-FR" sz="1800" b="1"/>
              <a:pPr/>
              <a:t>6</a:t>
            </a:fld>
            <a:endParaRPr lang="fr-FR" sz="1800" b="1"/>
          </a:p>
        </p:txBody>
      </p:sp>
    </p:spTree>
    <p:extLst>
      <p:ext uri="{BB962C8B-B14F-4D97-AF65-F5344CB8AC3E}">
        <p14:creationId xmlns:p14="http://schemas.microsoft.com/office/powerpoint/2010/main" val="130812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L'observation</a:t>
            </a:r>
            <a:br>
              <a:rPr lang="fr-FR" dirty="0"/>
            </a:br>
            <a:endParaRPr lang="fr-FR" dirty="0"/>
          </a:p>
        </p:txBody>
      </p:sp>
      <p:sp>
        <p:nvSpPr>
          <p:cNvPr id="3" name="Espace réservé du contenu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Autofit/>
          </a:bodyPr>
          <a:lstStyle/>
          <a:p>
            <a:pPr fontAlgn="base"/>
            <a:r>
              <a:rPr lang="fr-FR" sz="2600" b="1" dirty="0"/>
              <a:t>Observation directe et enquête de terrain</a:t>
            </a:r>
          </a:p>
          <a:p>
            <a:pPr fontAlgn="base"/>
            <a:r>
              <a:rPr lang="fr-FR" sz="2600" dirty="0"/>
              <a:t>« Le travail de terrain sera envisagé ici comme l’observation des gens </a:t>
            </a:r>
            <a:r>
              <a:rPr lang="fr-FR" sz="2600" i="1" dirty="0"/>
              <a:t>in situ</a:t>
            </a:r>
            <a:r>
              <a:rPr lang="fr-FR" sz="2600" dirty="0"/>
              <a:t> : il s’agit de les rencontrer là où ils se trouvent, de rester en leur compagnie en jouant un rôle qui, acceptable pour eux, permette d’observer de près certains de leurs comportements et d’en donner une description qui soit utile pour les sciences sociales tout en ne faisant pas de tort à ceux que l’on observe. Même dans le cas le plus favorable, il n’est pas facile de trouver la démarche appropriée »</a:t>
            </a:r>
          </a:p>
          <a:p>
            <a:endParaRPr lang="fr-FR" sz="2600" dirty="0"/>
          </a:p>
        </p:txBody>
      </p:sp>
      <p:sp>
        <p:nvSpPr>
          <p:cNvPr id="5" name="Espace réservé du numéro de diapositive 4"/>
          <p:cNvSpPr>
            <a:spLocks noGrp="1"/>
          </p:cNvSpPr>
          <p:nvPr>
            <p:ph type="sldNum" sz="quarter" idx="12"/>
          </p:nvPr>
        </p:nvSpPr>
        <p:spPr/>
        <p:style>
          <a:lnRef idx="0">
            <a:schemeClr val="dk1"/>
          </a:lnRef>
          <a:fillRef idx="3">
            <a:schemeClr val="dk1"/>
          </a:fillRef>
          <a:effectRef idx="3">
            <a:schemeClr val="dk1"/>
          </a:effectRef>
          <a:fontRef idx="minor">
            <a:schemeClr val="lt1"/>
          </a:fontRef>
        </p:style>
        <p:txBody>
          <a:bodyPr vert="horz" lIns="91440" tIns="45720" rIns="91440" bIns="45720" rtlCol="0" anchor="ctr"/>
          <a:lstStyle/>
          <a:p>
            <a:fld id="{72EBB0EA-4122-404E-9238-38F1F9CE3F51}" type="slidenum">
              <a:rPr lang="fr-FR" sz="1800" b="1"/>
              <a:pPr/>
              <a:t>7</a:t>
            </a:fld>
            <a:endParaRPr lang="fr-FR" sz="1800" b="1"/>
          </a:p>
        </p:txBody>
      </p:sp>
    </p:spTree>
    <p:extLst>
      <p:ext uri="{BB962C8B-B14F-4D97-AF65-F5344CB8AC3E}">
        <p14:creationId xmlns:p14="http://schemas.microsoft.com/office/powerpoint/2010/main" val="428956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Entretiens, textes, discours</a:t>
            </a:r>
            <a:br>
              <a:rPr lang="fr-FR" dirty="0"/>
            </a:br>
            <a:endParaRPr lang="fr-FR" dirty="0"/>
          </a:p>
        </p:txBody>
      </p:sp>
      <p:sp>
        <p:nvSpPr>
          <p:cNvPr id="3" name="Espace réservé du contenu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r>
              <a:rPr lang="fr-FR" b="1" dirty="0">
                <a:hlinkClick r:id="rId2"/>
              </a:rPr>
              <a:t> L’enquête : « produire » des discours</a:t>
            </a:r>
            <a:endParaRPr lang="fr-FR" b="1" dirty="0"/>
          </a:p>
          <a:p>
            <a:r>
              <a:rPr lang="fr-FR" dirty="0" smtClean="0"/>
              <a:t>-En </a:t>
            </a:r>
            <a:r>
              <a:rPr lang="fr-FR" dirty="0"/>
              <a:t>tant que sociologue, mon premier travail, bien avant d’analyser les discours, est de les « produire » comme documents de travail.</a:t>
            </a:r>
          </a:p>
          <a:p>
            <a:r>
              <a:rPr lang="fr-FR" dirty="0" smtClean="0"/>
              <a:t>-Pour </a:t>
            </a:r>
            <a:r>
              <a:rPr lang="fr-FR" dirty="0"/>
              <a:t>cela, il s’agit de recueillir sur le « sujet » les informations déjà disponibles, de repérer le champ théorique déjà constitué, d’expliciter le corps d’hypothèses (et donc le champ conceptuel), afin d’élaborer une stratégie d’investigation.</a:t>
            </a:r>
          </a:p>
          <a:p>
            <a:r>
              <a:rPr lang="fr-FR" dirty="0" smtClean="0"/>
              <a:t>-Puis </a:t>
            </a:r>
            <a:r>
              <a:rPr lang="fr-FR" dirty="0"/>
              <a:t>vient l’enquête, la </a:t>
            </a:r>
            <a:r>
              <a:rPr lang="fr-FR" i="1" dirty="0"/>
              <a:t>prise</a:t>
            </a:r>
            <a:r>
              <a:rPr lang="fr-FR" dirty="0"/>
              <a:t> des discours, qu’il s’agit de découper, recueillir, susciter, etc… Phase indispensable au travail sociologique : ni la grande enquête statistique INSEE, ni la monographie ethnographique ne seraient possibles, si n’était pas recueilli le discours des acteurs sociaux, qu’ils s’appellent informateurs, enquêtés ou partenaires...</a:t>
            </a:r>
          </a:p>
          <a:p>
            <a:r>
              <a:rPr lang="fr-FR" dirty="0" smtClean="0"/>
              <a:t>-Cette </a:t>
            </a:r>
            <a:r>
              <a:rPr lang="fr-FR" dirty="0"/>
              <a:t>prise ne se fait pas (uniquement) au hasard des rencontres ou de l’intuition. Elle obéit à la logique des hypothèses d’une part, à la méthodologie d’autre part, d’où les métaphores de « production » ou « construction » des discours que je tends à employer.</a:t>
            </a:r>
          </a:p>
          <a:p>
            <a:endParaRPr lang="fr-FR" dirty="0"/>
          </a:p>
        </p:txBody>
      </p:sp>
      <p:sp>
        <p:nvSpPr>
          <p:cNvPr id="5" name="Espace réservé du numéro de diapositive 4"/>
          <p:cNvSpPr>
            <a:spLocks noGrp="1"/>
          </p:cNvSpPr>
          <p:nvPr>
            <p:ph type="sldNum" sz="quarter" idx="12"/>
          </p:nvPr>
        </p:nvSpPr>
        <p:spPr/>
        <p:style>
          <a:lnRef idx="0">
            <a:schemeClr val="dk1"/>
          </a:lnRef>
          <a:fillRef idx="3">
            <a:schemeClr val="dk1"/>
          </a:fillRef>
          <a:effectRef idx="3">
            <a:schemeClr val="dk1"/>
          </a:effectRef>
          <a:fontRef idx="minor">
            <a:schemeClr val="lt1"/>
          </a:fontRef>
        </p:style>
        <p:txBody>
          <a:bodyPr vert="horz" lIns="91440" tIns="45720" rIns="91440" bIns="45720" rtlCol="0" anchor="ctr"/>
          <a:lstStyle/>
          <a:p>
            <a:fld id="{72EBB0EA-4122-404E-9238-38F1F9CE3F51}" type="slidenum">
              <a:rPr lang="fr-FR" sz="1800" b="1"/>
              <a:pPr/>
              <a:t>8</a:t>
            </a:fld>
            <a:endParaRPr lang="fr-FR" sz="1800" b="1"/>
          </a:p>
        </p:txBody>
      </p:sp>
    </p:spTree>
    <p:extLst>
      <p:ext uri="{BB962C8B-B14F-4D97-AF65-F5344CB8AC3E}">
        <p14:creationId xmlns:p14="http://schemas.microsoft.com/office/powerpoint/2010/main" val="31432754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fr-FR" dirty="0"/>
              <a:t>Entretiens, textes, </a:t>
            </a:r>
            <a:r>
              <a:rPr lang="fr-FR" dirty="0" smtClean="0"/>
              <a:t>discours</a:t>
            </a:r>
            <a:br>
              <a:rPr lang="fr-FR" dirty="0" smtClean="0"/>
            </a:br>
            <a:r>
              <a:rPr lang="fr-FR" dirty="0">
                <a:solidFill>
                  <a:srgbClr val="C00000"/>
                </a:solidFill>
                <a:hlinkClick r:id="rId2"/>
              </a:rPr>
              <a:t>L’enquête : « produire » des </a:t>
            </a:r>
            <a:r>
              <a:rPr lang="fr-FR" dirty="0" smtClean="0">
                <a:solidFill>
                  <a:srgbClr val="C00000"/>
                </a:solidFill>
                <a:hlinkClick r:id="rId2"/>
              </a:rPr>
              <a:t>discours</a:t>
            </a:r>
            <a:endParaRPr lang="fr-FR" dirty="0">
              <a:solidFill>
                <a:srgbClr val="C00000"/>
              </a:solidFill>
            </a:endParaRPr>
          </a:p>
        </p:txBody>
      </p:sp>
      <p:sp>
        <p:nvSpPr>
          <p:cNvPr id="3" name="Espace réservé du contenu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Autofit/>
          </a:bodyPr>
          <a:lstStyle/>
          <a:p>
            <a:r>
              <a:rPr lang="fr-FR" sz="2600" b="1" dirty="0" smtClean="0">
                <a:hlinkClick r:id="rId3"/>
              </a:rPr>
              <a:t>1-Le </a:t>
            </a:r>
            <a:r>
              <a:rPr lang="fr-FR" sz="2600" b="1" dirty="0">
                <a:hlinkClick r:id="rId3"/>
              </a:rPr>
              <a:t>prélèvement</a:t>
            </a:r>
            <a:endParaRPr lang="fr-FR" sz="2600" b="1" dirty="0"/>
          </a:p>
          <a:p>
            <a:r>
              <a:rPr lang="fr-FR" sz="2600" dirty="0"/>
              <a:t>15Le sociologue découpe des discours produits dans d’autres champs : presse, littérature, institution, champ politique, etc</a:t>
            </a:r>
            <a:r>
              <a:rPr lang="fr-FR" sz="2600" dirty="0" smtClean="0"/>
              <a:t>...</a:t>
            </a:r>
          </a:p>
          <a:p>
            <a:r>
              <a:rPr lang="fr-FR" sz="2600" dirty="0" smtClean="0"/>
              <a:t>le </a:t>
            </a:r>
            <a:r>
              <a:rPr lang="fr-FR" sz="2600" dirty="0"/>
              <a:t>plus souvent, il s’agit d’un prélèvement méthodique. Il y a constitution d’un </a:t>
            </a:r>
            <a:r>
              <a:rPr lang="fr-FR" sz="2600" i="1" dirty="0"/>
              <a:t>corpus</a:t>
            </a:r>
            <a:r>
              <a:rPr lang="fr-FR" sz="2600" dirty="0"/>
              <a:t> dont les limites sont </a:t>
            </a:r>
            <a:r>
              <a:rPr lang="fr-FR" sz="2600" i="1" dirty="0"/>
              <a:t>explicitées</a:t>
            </a:r>
            <a:r>
              <a:rPr lang="fr-FR" sz="2600" dirty="0"/>
              <a:t> (critères spatio-temporels et critères de champ) et sont </a:t>
            </a:r>
            <a:r>
              <a:rPr lang="fr-FR" sz="2600" i="1" dirty="0"/>
              <a:t>justifiées</a:t>
            </a:r>
            <a:r>
              <a:rPr lang="fr-FR" sz="2600" dirty="0"/>
              <a:t> : il faut que le corpus soit pertinent par rapport a l’objet d’étude et que l’on sache précisément ce que l’on étudie à travers le corpus, </a:t>
            </a:r>
          </a:p>
          <a:p>
            <a:endParaRPr lang="fr-FR" sz="2600" dirty="0"/>
          </a:p>
        </p:txBody>
      </p:sp>
      <p:sp>
        <p:nvSpPr>
          <p:cNvPr id="5" name="Espace réservé du numéro de diapositive 4"/>
          <p:cNvSpPr>
            <a:spLocks noGrp="1"/>
          </p:cNvSpPr>
          <p:nvPr>
            <p:ph type="sldNum" sz="quarter" idx="12"/>
          </p:nvPr>
        </p:nvSpPr>
        <p:spPr/>
        <p:style>
          <a:lnRef idx="0">
            <a:schemeClr val="dk1"/>
          </a:lnRef>
          <a:fillRef idx="3">
            <a:schemeClr val="dk1"/>
          </a:fillRef>
          <a:effectRef idx="3">
            <a:schemeClr val="dk1"/>
          </a:effectRef>
          <a:fontRef idx="minor">
            <a:schemeClr val="lt1"/>
          </a:fontRef>
        </p:style>
        <p:txBody>
          <a:bodyPr vert="horz" lIns="91440" tIns="45720" rIns="91440" bIns="45720" rtlCol="0" anchor="ctr"/>
          <a:lstStyle/>
          <a:p>
            <a:fld id="{72EBB0EA-4122-404E-9238-38F1F9CE3F51}" type="slidenum">
              <a:rPr lang="fr-FR" sz="1800" b="1"/>
              <a:pPr/>
              <a:t>9</a:t>
            </a:fld>
            <a:endParaRPr lang="fr-FR" sz="1800" b="1"/>
          </a:p>
        </p:txBody>
      </p:sp>
    </p:spTree>
    <p:extLst>
      <p:ext uri="{BB962C8B-B14F-4D97-AF65-F5344CB8AC3E}">
        <p14:creationId xmlns:p14="http://schemas.microsoft.com/office/powerpoint/2010/main" val="2106125923"/>
      </p:ext>
    </p:extLst>
  </p:cSld>
  <p:clrMapOvr>
    <a:masterClrMapping/>
  </p:clrMapOvr>
</p:sld>
</file>

<file path=ppt/theme/theme1.xml><?xml version="1.0" encoding="utf-8"?>
<a:theme xmlns:a="http://schemas.openxmlformats.org/drawingml/2006/main" name="Mailles">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é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ailles">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954</TotalTime>
  <Words>326</Words>
  <Application>Microsoft Office PowerPoint</Application>
  <PresentationFormat>Affichage à l'écran (4:3)</PresentationFormat>
  <Paragraphs>71</Paragraphs>
  <Slides>11</Slides>
  <Notes>2</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Mailles</vt:lpstr>
      <vt:lpstr>Sociologie </vt:lpstr>
      <vt:lpstr>    Sommaire des cours du S2 </vt:lpstr>
      <vt:lpstr>Cours N°01 la Sociologie </vt:lpstr>
      <vt:lpstr>Étymologiquement, </vt:lpstr>
      <vt:lpstr>Les objets de la sociologie </vt:lpstr>
      <vt:lpstr>Méthodes </vt:lpstr>
      <vt:lpstr>L'observation </vt:lpstr>
      <vt:lpstr>Entretiens, textes, discours </vt:lpstr>
      <vt:lpstr>Entretiens, textes, discours L’enquête : « produire » des discours</vt:lpstr>
      <vt:lpstr>Entretiens, textes, discours L’enquête : « produire » des discours</vt:lpstr>
      <vt:lpstr>Entretiens, textes, discours L’enquête : « produire » des discours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Sociologie</dc:title>
  <dc:creator>SOUMIA BOUZAHER</dc:creator>
  <cp:lastModifiedBy>SOUMIA BOUZAHER</cp:lastModifiedBy>
  <cp:revision>13</cp:revision>
  <dcterms:created xsi:type="dcterms:W3CDTF">2021-03-22T17:12:04Z</dcterms:created>
  <dcterms:modified xsi:type="dcterms:W3CDTF">2021-03-30T11:38:13Z</dcterms:modified>
</cp:coreProperties>
</file>