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363" r:id="rId3"/>
    <p:sldId id="258" r:id="rId4"/>
    <p:sldId id="261" r:id="rId5"/>
    <p:sldId id="304" r:id="rId6"/>
    <p:sldId id="263" r:id="rId7"/>
    <p:sldId id="290" r:id="rId8"/>
    <p:sldId id="347" r:id="rId9"/>
    <p:sldId id="313" r:id="rId10"/>
    <p:sldId id="292" r:id="rId11"/>
    <p:sldId id="346" r:id="rId12"/>
    <p:sldId id="314" r:id="rId13"/>
    <p:sldId id="315" r:id="rId14"/>
    <p:sldId id="316" r:id="rId15"/>
    <p:sldId id="309" r:id="rId16"/>
    <p:sldId id="353" r:id="rId17"/>
    <p:sldId id="354" r:id="rId18"/>
    <p:sldId id="355" r:id="rId19"/>
    <p:sldId id="356" r:id="rId20"/>
    <p:sldId id="357" r:id="rId21"/>
    <p:sldId id="358" r:id="rId22"/>
    <p:sldId id="359" r:id="rId23"/>
    <p:sldId id="360" r:id="rId24"/>
    <p:sldId id="361" r:id="rId25"/>
    <p:sldId id="362" r:id="rId26"/>
    <p:sldId id="365" r:id="rId27"/>
    <p:sldId id="366" r:id="rId28"/>
    <p:sldId id="364" r:id="rId29"/>
    <p:sldId id="264" r:id="rId30"/>
    <p:sldId id="265" r:id="rId31"/>
    <p:sldId id="267" r:id="rId32"/>
    <p:sldId id="317" r:id="rId33"/>
    <p:sldId id="270" r:id="rId34"/>
    <p:sldId id="341" r:id="rId35"/>
    <p:sldId id="268" r:id="rId36"/>
    <p:sldId id="342" r:id="rId37"/>
    <p:sldId id="269" r:id="rId38"/>
    <p:sldId id="306" r:id="rId39"/>
    <p:sldId id="348" r:id="rId40"/>
    <p:sldId id="343" r:id="rId41"/>
    <p:sldId id="325" r:id="rId42"/>
    <p:sldId id="367" r:id="rId43"/>
    <p:sldId id="327" r:id="rId44"/>
    <p:sldId id="326" r:id="rId45"/>
    <p:sldId id="349" r:id="rId46"/>
    <p:sldId id="328" r:id="rId47"/>
    <p:sldId id="273" r:id="rId48"/>
    <p:sldId id="344" r:id="rId49"/>
    <p:sldId id="307" r:id="rId50"/>
    <p:sldId id="274" r:id="rId51"/>
    <p:sldId id="324" r:id="rId52"/>
    <p:sldId id="275" r:id="rId53"/>
    <p:sldId id="276" r:id="rId54"/>
    <p:sldId id="277" r:id="rId55"/>
    <p:sldId id="278" r:id="rId56"/>
    <p:sldId id="329" r:id="rId57"/>
    <p:sldId id="331" r:id="rId58"/>
    <p:sldId id="332" r:id="rId59"/>
    <p:sldId id="281" r:id="rId60"/>
    <p:sldId id="296" r:id="rId61"/>
    <p:sldId id="311" r:id="rId62"/>
    <p:sldId id="282" r:id="rId63"/>
    <p:sldId id="310" r:id="rId64"/>
    <p:sldId id="283" r:id="rId65"/>
    <p:sldId id="284" r:id="rId66"/>
    <p:sldId id="312" r:id="rId67"/>
    <p:sldId id="285" r:id="rId68"/>
    <p:sldId id="286" r:id="rId69"/>
    <p:sldId id="289" r:id="rId70"/>
    <p:sldId id="297" r:id="rId71"/>
    <p:sldId id="318" r:id="rId72"/>
    <p:sldId id="287" r:id="rId73"/>
    <p:sldId id="288" r:id="rId74"/>
    <p:sldId id="323" r:id="rId75"/>
    <p:sldId id="345" r:id="rId76"/>
    <p:sldId id="350" r:id="rId77"/>
    <p:sldId id="351" r:id="rId7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FFFF"/>
    <a:srgbClr val="FF3399"/>
    <a:srgbClr val="00FF00"/>
    <a:srgbClr val="FF99FF"/>
    <a:srgbClr val="CC3399"/>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118" autoAdjust="0"/>
    <p:restoredTop sz="94660"/>
  </p:normalViewPr>
  <p:slideViewPr>
    <p:cSldViewPr>
      <p:cViewPr>
        <p:scale>
          <a:sx n="70" d="100"/>
          <a:sy n="70" d="100"/>
        </p:scale>
        <p:origin x="-132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Connecteur droit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r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fr-FR" smtClean="0"/>
              <a:t>Cliquez pour modifier le style du titre</a:t>
            </a:r>
            <a:endParaRPr kumimoji="0" lang="en-US"/>
          </a:p>
        </p:txBody>
      </p:sp>
      <p:sp>
        <p:nvSpPr>
          <p:cNvPr id="25" name="Sous-titr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31" name="Espace réservé de la date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3C57F0F5-6554-4BC5-BB7C-FB628BF29B87}" type="datetimeFigureOut">
              <a:rPr lang="fr-FR" smtClean="0"/>
              <a:pPr/>
              <a:t>06/12/2021</a:t>
            </a:fld>
            <a:endParaRPr lang="fr-FR"/>
          </a:p>
        </p:txBody>
      </p:sp>
      <p:sp>
        <p:nvSpPr>
          <p:cNvPr id="18" name="Espace réservé du pied de page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fr-FR"/>
          </a:p>
        </p:txBody>
      </p:sp>
      <p:sp>
        <p:nvSpPr>
          <p:cNvPr id="29" name="Espace réservé du numéro de diapositive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2841DC3-909D-47CB-9227-F5D1B9C14151}"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3C57F0F5-6554-4BC5-BB7C-FB628BF29B87}" type="datetimeFigureOut">
              <a:rPr lang="fr-FR" smtClean="0"/>
              <a:pPr/>
              <a:t>06/12/2021</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02841DC3-909D-47CB-9227-F5D1B9C1415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274955"/>
            <a:ext cx="1524000" cy="5851525"/>
          </a:xfrm>
        </p:spPr>
        <p:txBody>
          <a:bodyPr vert="eaVert" ancho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42"/>
            <a:ext cx="60198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4242816" y="6557946"/>
            <a:ext cx="2002464" cy="226902"/>
          </a:xfrm>
        </p:spPr>
        <p:txBody>
          <a:bodyPr/>
          <a:lstStyle>
            <a:extLst/>
          </a:lstStyle>
          <a:p>
            <a:fld id="{3C57F0F5-6554-4BC5-BB7C-FB628BF29B87}" type="datetimeFigureOut">
              <a:rPr lang="fr-FR" smtClean="0"/>
              <a:pPr/>
              <a:t>06/12/2021</a:t>
            </a:fld>
            <a:endParaRPr lang="fr-FR"/>
          </a:p>
        </p:txBody>
      </p:sp>
      <p:sp>
        <p:nvSpPr>
          <p:cNvPr id="5" name="Espace réservé du pied de page 4"/>
          <p:cNvSpPr>
            <a:spLocks noGrp="1"/>
          </p:cNvSpPr>
          <p:nvPr>
            <p:ph type="ftr" sz="quarter" idx="11"/>
          </p:nvPr>
        </p:nvSpPr>
        <p:spPr>
          <a:xfrm>
            <a:off x="457200" y="6556248"/>
            <a:ext cx="3657600" cy="228600"/>
          </a:xfrm>
        </p:spPr>
        <p:txBody>
          <a:bodyPr/>
          <a:lstStyle>
            <a:extLst/>
          </a:lstStyle>
          <a:p>
            <a:endParaRPr lang="fr-FR"/>
          </a:p>
        </p:txBody>
      </p:sp>
      <p:sp>
        <p:nvSpPr>
          <p:cNvPr id="6" name="Espace réservé du numéro de diapositive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2841DC3-909D-47CB-9227-F5D1B9C1415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3C57F0F5-6554-4BC5-BB7C-FB628BF29B87}" type="datetimeFigureOut">
              <a:rPr lang="fr-FR" smtClean="0"/>
              <a:pPr/>
              <a:t>06/12/2021</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02841DC3-909D-47CB-9227-F5D1B9C1415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3C57F0F5-6554-4BC5-BB7C-FB628BF29B87}" type="datetimeFigureOut">
              <a:rPr lang="fr-FR" smtClean="0"/>
              <a:pPr/>
              <a:t>06/12/2021</a:t>
            </a:fld>
            <a:endParaRPr lang="fr-FR"/>
          </a:p>
        </p:txBody>
      </p:sp>
      <p:sp>
        <p:nvSpPr>
          <p:cNvPr id="5" name="Espace réservé du pied de page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fr-FR"/>
          </a:p>
        </p:txBody>
      </p:sp>
      <p:sp>
        <p:nvSpPr>
          <p:cNvPr id="6" name="Espace réservé du numéro de diapositive 5"/>
          <p:cNvSpPr>
            <a:spLocks noGrp="1"/>
          </p:cNvSpPr>
          <p:nvPr>
            <p:ph type="sldNum" sz="quarter" idx="12"/>
          </p:nvPr>
        </p:nvSpPr>
        <p:spPr>
          <a:xfrm>
            <a:off x="6733952" y="6555112"/>
            <a:ext cx="588336" cy="228600"/>
          </a:xfrm>
        </p:spPr>
        <p:txBody>
          <a:bodyPr/>
          <a:lstStyle>
            <a:extLst/>
          </a:lstStyle>
          <a:p>
            <a:fld id="{02841DC3-909D-47CB-9227-F5D1B9C14151}"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3C57F0F5-6554-4BC5-BB7C-FB628BF29B87}" type="datetimeFigureOut">
              <a:rPr lang="fr-FR" smtClean="0"/>
              <a:pPr/>
              <a:t>06/12/2021</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02841DC3-909D-47CB-9227-F5D1B9C1415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nchor="b"/>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3C57F0F5-6554-4BC5-BB7C-FB628BF29B87}" type="datetimeFigureOut">
              <a:rPr lang="fr-FR" smtClean="0"/>
              <a:pPr/>
              <a:t>06/12/2021</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02841DC3-909D-47CB-9227-F5D1B9C1415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3C57F0F5-6554-4BC5-BB7C-FB628BF29B87}" type="datetimeFigureOut">
              <a:rPr lang="fr-FR" smtClean="0"/>
              <a:pPr/>
              <a:t>06/12/2021</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02841DC3-909D-47CB-9227-F5D1B9C1415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solidFill>
                  <a:schemeClr val="tx2"/>
                </a:solidFill>
              </a:defRPr>
            </a:lvl1pPr>
            <a:extLst/>
          </a:lstStyle>
          <a:p>
            <a:fld id="{3C57F0F5-6554-4BC5-BB7C-FB628BF29B87}" type="datetimeFigureOut">
              <a:rPr lang="fr-FR" smtClean="0"/>
              <a:pPr/>
              <a:t>06/12/2021</a:t>
            </a:fld>
            <a:endParaRPr lang="fr-FR"/>
          </a:p>
        </p:txBody>
      </p:sp>
      <p:sp>
        <p:nvSpPr>
          <p:cNvPr id="3" name="Espace réservé du pied de page 2"/>
          <p:cNvSpPr>
            <a:spLocks noGrp="1"/>
          </p:cNvSpPr>
          <p:nvPr>
            <p:ph type="ftr" sz="quarter" idx="11"/>
          </p:nvPr>
        </p:nvSpPr>
        <p:spPr/>
        <p:txBody>
          <a:bodyPr/>
          <a:lstStyle>
            <a:lvl1pPr>
              <a:defRPr>
                <a:solidFill>
                  <a:schemeClr val="tx2"/>
                </a:solidFill>
              </a:defRPr>
            </a:lvl1pPr>
            <a:extLst/>
          </a:lstStyle>
          <a:p>
            <a:endParaRPr lang="fr-FR"/>
          </a:p>
        </p:txBody>
      </p:sp>
      <p:sp>
        <p:nvSpPr>
          <p:cNvPr id="4" name="Espace réservé du numéro de diapositive 3"/>
          <p:cNvSpPr>
            <a:spLocks noGrp="1"/>
          </p:cNvSpPr>
          <p:nvPr>
            <p:ph type="sldNum" sz="quarter" idx="12"/>
          </p:nvPr>
        </p:nvSpPr>
        <p:spPr/>
        <p:txBody>
          <a:bodyPr/>
          <a:lstStyle>
            <a:extLst/>
          </a:lstStyle>
          <a:p>
            <a:fld id="{02841DC3-909D-47CB-9227-F5D1B9C1415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3C57F0F5-6554-4BC5-BB7C-FB628BF29B87}" type="datetimeFigureOut">
              <a:rPr lang="fr-FR" smtClean="0"/>
              <a:pPr/>
              <a:t>06/12/2021</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02841DC3-909D-47CB-9227-F5D1B9C1415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fr-FR" smtClean="0"/>
              <a:t>Cliquez pour modifier le style du titre</a:t>
            </a:r>
            <a:endParaRPr kumimoji="0" lang="en-US" dirty="0"/>
          </a:p>
        </p:txBody>
      </p:sp>
      <p:sp>
        <p:nvSpPr>
          <p:cNvPr id="4" name="Espace réservé du texte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extLst/>
          </a:lstStyle>
          <a:p>
            <a:fld id="{3C57F0F5-6554-4BC5-BB7C-FB628BF29B87}" type="datetimeFigureOut">
              <a:rPr lang="fr-FR" smtClean="0"/>
              <a:pPr/>
              <a:t>06/12/2021</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02841DC3-909D-47CB-9227-F5D1B9C14151}" type="slidenum">
              <a:rPr lang="fr-FR" smtClean="0"/>
              <a:pPr/>
              <a:t>‹N°›</a:t>
            </a:fld>
            <a:endParaRPr lang="fr-FR"/>
          </a:p>
        </p:txBody>
      </p:sp>
      <p:sp>
        <p:nvSpPr>
          <p:cNvPr id="10" name="Espace réservé pour une imag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fr-FR" smtClean="0"/>
              <a:t>Cliquez sur l'icône pour ajouter une image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0000"/>
            <a:lum/>
          </a:blip>
          <a:srcRect/>
          <a:tile tx="0" ty="0" sx="100000" sy="100000" flip="none" algn="tl"/>
        </a:blipFill>
        <a:effectLst/>
      </p:bgPr>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Espace réservé du titre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fr-FR" smtClean="0"/>
              <a:t>Cliquez pour modifier le style du titre</a:t>
            </a:r>
            <a:endParaRPr kumimoji="0" lang="en-US"/>
          </a:p>
        </p:txBody>
      </p:sp>
      <p:sp>
        <p:nvSpPr>
          <p:cNvPr id="31" name="Espace réservé du texte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7" name="Espace réservé de la date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3C57F0F5-6554-4BC5-BB7C-FB628BF29B87}" type="datetimeFigureOut">
              <a:rPr lang="fr-FR" smtClean="0"/>
              <a:pPr/>
              <a:t>06/12/2021</a:t>
            </a:fld>
            <a:endParaRPr lang="fr-FR"/>
          </a:p>
        </p:txBody>
      </p:sp>
      <p:sp>
        <p:nvSpPr>
          <p:cNvPr id="4" name="Espace réservé du pied de page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fr-FR"/>
          </a:p>
        </p:txBody>
      </p:sp>
      <p:sp>
        <p:nvSpPr>
          <p:cNvPr id="16" name="Espace réservé du numéro de diapositive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2841DC3-909D-47CB-9227-F5D1B9C1415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contenu 5"/>
          <p:cNvSpPr>
            <a:spLocks noGrp="1"/>
          </p:cNvSpPr>
          <p:nvPr>
            <p:ph type="subTitle" idx="1"/>
          </p:nvPr>
        </p:nvSpPr>
        <p:spPr>
          <a:xfrm>
            <a:off x="304800" y="533400"/>
            <a:ext cx="8458200" cy="4343400"/>
          </a:xfrm>
        </p:spPr>
        <p:txBody>
          <a:bodyPr>
            <a:noAutofit/>
          </a:bodyPr>
          <a:lstStyle/>
          <a:p>
            <a:pPr algn="ctr" rtl="1">
              <a:spcBef>
                <a:spcPts val="0"/>
              </a:spcBef>
            </a:pPr>
            <a:r>
              <a:rPr lang="ar-DZ" sz="2800" b="1" i="1" dirty="0" smtClean="0">
                <a:solidFill>
                  <a:schemeClr val="tx1"/>
                </a:solidFill>
                <a:latin typeface="Times New Roman" pitchFamily="18" charset="0"/>
                <a:cs typeface="Times New Roman" pitchFamily="18" charset="0"/>
              </a:rPr>
              <a:t>الجمهــورية الجزائــرية الديمقــراطية الشعبيـــة</a:t>
            </a:r>
            <a:endParaRPr lang="en-US" sz="2800" b="1" dirty="0" smtClean="0">
              <a:solidFill>
                <a:schemeClr val="tx1"/>
              </a:solidFill>
              <a:latin typeface="Times New Roman" pitchFamily="18" charset="0"/>
              <a:cs typeface="Times New Roman" pitchFamily="18" charset="0"/>
            </a:endParaRPr>
          </a:p>
          <a:p>
            <a:pPr algn="ctr">
              <a:spcBef>
                <a:spcPts val="0"/>
              </a:spcBef>
            </a:pPr>
            <a:r>
              <a:rPr lang="fr-FR" sz="2000" b="1" i="1" dirty="0" smtClean="0">
                <a:solidFill>
                  <a:schemeClr val="tx1"/>
                </a:solidFill>
                <a:latin typeface="Times New Roman" pitchFamily="18" charset="0"/>
                <a:cs typeface="Times New Roman" pitchFamily="18" charset="0"/>
              </a:rPr>
              <a:t>République Algérienne Démocratique et Populaire</a:t>
            </a:r>
            <a:endParaRPr lang="en-US" sz="2000" b="1" dirty="0" smtClean="0">
              <a:solidFill>
                <a:schemeClr val="tx1"/>
              </a:solidFill>
              <a:latin typeface="Times New Roman" pitchFamily="18" charset="0"/>
              <a:cs typeface="Times New Roman" pitchFamily="18" charset="0"/>
            </a:endParaRPr>
          </a:p>
          <a:p>
            <a:pPr algn="ctr">
              <a:spcBef>
                <a:spcPts val="0"/>
              </a:spcBef>
            </a:pPr>
            <a:r>
              <a:rPr lang="ar-DZ" sz="2800" b="1" dirty="0" smtClean="0">
                <a:solidFill>
                  <a:schemeClr val="tx1"/>
                </a:solidFill>
                <a:latin typeface="Times New Roman" pitchFamily="18" charset="0"/>
                <a:cs typeface="Times New Roman" pitchFamily="18" charset="0"/>
              </a:rPr>
              <a:t>وزارة التعليــم العــالي والبحــث العلمـي</a:t>
            </a:r>
            <a:endParaRPr lang="en-US" sz="2800" b="1" dirty="0" smtClean="0">
              <a:solidFill>
                <a:schemeClr val="tx1"/>
              </a:solidFill>
              <a:latin typeface="Times New Roman" pitchFamily="18" charset="0"/>
              <a:cs typeface="Times New Roman" pitchFamily="18" charset="0"/>
            </a:endParaRPr>
          </a:p>
          <a:p>
            <a:pPr algn="ctr">
              <a:spcBef>
                <a:spcPts val="0"/>
              </a:spcBef>
            </a:pPr>
            <a:r>
              <a:rPr lang="fr-FR" sz="2000" b="1" i="1" dirty="0" smtClean="0">
                <a:solidFill>
                  <a:schemeClr val="tx1"/>
                </a:solidFill>
                <a:latin typeface="Times New Roman" pitchFamily="18" charset="0"/>
                <a:cs typeface="Times New Roman" pitchFamily="18" charset="0"/>
              </a:rPr>
              <a:t>Ministère de l’Enseignement Supérieur et de la Recherche Scientifique</a:t>
            </a:r>
            <a:endParaRPr lang="en-US" sz="2000" b="1" dirty="0" smtClean="0">
              <a:solidFill>
                <a:schemeClr val="tx1"/>
              </a:solidFill>
              <a:latin typeface="Times New Roman" pitchFamily="18" charset="0"/>
              <a:cs typeface="Times New Roman" pitchFamily="18" charset="0"/>
            </a:endParaRPr>
          </a:p>
          <a:p>
            <a:pPr algn="ctr">
              <a:spcBef>
                <a:spcPts val="0"/>
              </a:spcBef>
            </a:pPr>
            <a:r>
              <a:rPr lang="ar-DZ" sz="2800" b="1" i="1" dirty="0" smtClean="0">
                <a:solidFill>
                  <a:schemeClr val="tx1"/>
                </a:solidFill>
                <a:latin typeface="Times New Roman" pitchFamily="18" charset="0"/>
                <a:cs typeface="Times New Roman" pitchFamily="18" charset="0"/>
              </a:rPr>
              <a:t>جــامعة محــمد خيضــر – بسكرة –</a:t>
            </a:r>
            <a:endParaRPr lang="en-US" sz="2800" b="1" dirty="0" smtClean="0">
              <a:solidFill>
                <a:schemeClr val="tx1"/>
              </a:solidFill>
              <a:latin typeface="Times New Roman" pitchFamily="18" charset="0"/>
              <a:cs typeface="Times New Roman" pitchFamily="18" charset="0"/>
            </a:endParaRPr>
          </a:p>
          <a:p>
            <a:pPr algn="ctr">
              <a:spcBef>
                <a:spcPts val="0"/>
              </a:spcBef>
            </a:pPr>
            <a:r>
              <a:rPr lang="ar-DZ" sz="2800" b="1" i="1" dirty="0" smtClean="0">
                <a:solidFill>
                  <a:schemeClr val="tx1"/>
                </a:solidFill>
                <a:latin typeface="Times New Roman" pitchFamily="18" charset="0"/>
                <a:cs typeface="Times New Roman" pitchFamily="18" charset="0"/>
              </a:rPr>
              <a:t>كــلية العلــوم الاقتصــادية و التجــارية وعلــوم التسييــر</a:t>
            </a:r>
            <a:endParaRPr lang="en-US" sz="2800" b="1" dirty="0" smtClean="0">
              <a:solidFill>
                <a:schemeClr val="tx1"/>
              </a:solidFill>
              <a:latin typeface="Times New Roman" pitchFamily="18" charset="0"/>
              <a:cs typeface="Times New Roman" pitchFamily="18" charset="0"/>
            </a:endParaRPr>
          </a:p>
          <a:p>
            <a:pPr algn="ctr">
              <a:spcBef>
                <a:spcPts val="0"/>
              </a:spcBef>
            </a:pPr>
            <a:r>
              <a:rPr lang="ar-DZ" sz="2800" b="1" i="1" dirty="0" smtClean="0">
                <a:solidFill>
                  <a:schemeClr val="tx1"/>
                </a:solidFill>
                <a:latin typeface="Times New Roman" pitchFamily="18" charset="0"/>
                <a:cs typeface="Times New Roman" pitchFamily="18" charset="0"/>
              </a:rPr>
              <a:t>قسم العلوم التجارية</a:t>
            </a:r>
            <a:endParaRPr lang="en-US" sz="2800" b="1" dirty="0" smtClean="0">
              <a:solidFill>
                <a:schemeClr val="tx1"/>
              </a:solidFill>
              <a:latin typeface="Times New Roman" pitchFamily="18" charset="0"/>
              <a:cs typeface="Times New Roman" pitchFamily="18" charset="0"/>
            </a:endParaRPr>
          </a:p>
          <a:p>
            <a:pPr algn="ctr" rtl="1">
              <a:spcBef>
                <a:spcPts val="0"/>
              </a:spcBef>
            </a:pPr>
            <a:r>
              <a:rPr lang="ar-DZ" sz="2800" b="1" dirty="0" smtClean="0">
                <a:solidFill>
                  <a:schemeClr val="tx1"/>
                </a:solidFill>
                <a:latin typeface="Times New Roman" pitchFamily="18" charset="0"/>
                <a:ea typeface="Tahoma" pitchFamily="34" charset="0"/>
                <a:cs typeface="Times New Roman" pitchFamily="18" charset="0"/>
              </a:rPr>
              <a:t>سنة ثانية ماستر مالية وتجارة دولية</a:t>
            </a:r>
          </a:p>
          <a:p>
            <a:pPr algn="ctr" rtl="1">
              <a:spcBef>
                <a:spcPts val="0"/>
              </a:spcBef>
            </a:pPr>
            <a:r>
              <a:rPr lang="ar-DZ" sz="4000" b="1" dirty="0" smtClean="0">
                <a:solidFill>
                  <a:srgbClr val="FF0000"/>
                </a:solidFill>
                <a:latin typeface="Times New Roman" pitchFamily="18" charset="0"/>
                <a:ea typeface="Tahoma" pitchFamily="34" charset="0"/>
                <a:cs typeface="Times New Roman" pitchFamily="18" charset="0"/>
              </a:rPr>
              <a:t>مقياس: إمداد ونقل دولي</a:t>
            </a:r>
          </a:p>
          <a:p>
            <a:pPr algn="ctr" rtl="1" fontAlgn="ctr"/>
            <a:r>
              <a:rPr lang="ar-DZ" sz="2000" b="1" dirty="0" smtClean="0">
                <a:solidFill>
                  <a:schemeClr val="tx1"/>
                </a:solidFill>
                <a:latin typeface="Times New Roman" pitchFamily="18" charset="0"/>
                <a:cs typeface="Times New Roman" pitchFamily="18" charset="0"/>
              </a:rPr>
              <a:t>الموسم الجامعي: 2021/ 2022</a:t>
            </a:r>
          </a:p>
        </p:txBody>
      </p:sp>
      <p:sp>
        <p:nvSpPr>
          <p:cNvPr id="5" name="Rectangle 4"/>
          <p:cNvSpPr/>
          <p:nvPr/>
        </p:nvSpPr>
        <p:spPr>
          <a:xfrm>
            <a:off x="838200" y="4759607"/>
            <a:ext cx="7696200" cy="1717393"/>
          </a:xfrm>
          <a:prstGeom prst="rect">
            <a:avLst/>
          </a:prstGeom>
        </p:spPr>
        <p:txBody>
          <a:bodyPr wrap="square">
            <a:spAutoFit/>
          </a:bodyPr>
          <a:lstStyle/>
          <a:p>
            <a:pPr lvl="0" algn="ctr" rtl="1" fontAlgn="ctr">
              <a:spcBef>
                <a:spcPct val="20000"/>
              </a:spcBef>
              <a:buClr>
                <a:srgbClr val="F0A22E"/>
              </a:buClr>
              <a:buSzPct val="70000"/>
              <a:defRPr/>
            </a:pPr>
            <a:r>
              <a:rPr lang="ar-DZ" sz="2400" b="1" dirty="0">
                <a:solidFill>
                  <a:prstClr val="black"/>
                </a:solidFill>
                <a:latin typeface="Adobe Arabic" pitchFamily="18" charset="-78"/>
                <a:cs typeface="Adobe Arabic" pitchFamily="18" charset="-78"/>
              </a:rPr>
              <a:t>موضوع البحث:</a:t>
            </a:r>
          </a:p>
          <a:p>
            <a:pPr lvl="0" algn="ctr" rtl="1" fontAlgn="ctr">
              <a:spcBef>
                <a:spcPct val="20000"/>
              </a:spcBef>
              <a:buClr>
                <a:srgbClr val="F0A22E"/>
              </a:buClr>
              <a:buSzPct val="70000"/>
            </a:pPr>
            <a:r>
              <a:rPr lang="ar-DZ" sz="4400" b="1" dirty="0" smtClean="0">
                <a:solidFill>
                  <a:srgbClr val="C00000"/>
                </a:solidFill>
                <a:latin typeface="Adobe Arabic" pitchFamily="18" charset="-78"/>
                <a:cs typeface="Adobe Arabic" pitchFamily="18" charset="-78"/>
              </a:rPr>
              <a:t>تأميــن النقل الدولي( </a:t>
            </a:r>
            <a:r>
              <a:rPr lang="ar-DZ" sz="4400" b="1" dirty="0" err="1" smtClean="0">
                <a:solidFill>
                  <a:srgbClr val="C00000"/>
                </a:solidFill>
                <a:latin typeface="Adobe Arabic" pitchFamily="18" charset="-78"/>
                <a:cs typeface="Adobe Arabic" pitchFamily="18" charset="-78"/>
              </a:rPr>
              <a:t>ج</a:t>
            </a:r>
            <a:r>
              <a:rPr lang="ar-DZ" sz="4400" b="1" dirty="0" smtClean="0">
                <a:solidFill>
                  <a:srgbClr val="C00000"/>
                </a:solidFill>
                <a:latin typeface="Adobe Arabic" pitchFamily="18" charset="-78"/>
                <a:cs typeface="Adobe Arabic" pitchFamily="18" charset="-78"/>
              </a:rPr>
              <a:t> 1)</a:t>
            </a:r>
            <a:endParaRPr lang="fr-FR" sz="4400" b="1" dirty="0" smtClean="0">
              <a:solidFill>
                <a:srgbClr val="C00000"/>
              </a:solidFill>
              <a:latin typeface="Adobe Arabic" pitchFamily="18" charset="-78"/>
              <a:cs typeface="Adobe Arabic" pitchFamily="18" charset="-78"/>
            </a:endParaRPr>
          </a:p>
          <a:p>
            <a:pPr lvl="0" algn="ctr" rtl="1" fontAlgn="ctr">
              <a:spcBef>
                <a:spcPct val="20000"/>
              </a:spcBef>
              <a:buClr>
                <a:srgbClr val="F0A22E"/>
              </a:buClr>
              <a:buSzPct val="70000"/>
            </a:pPr>
            <a:r>
              <a:rPr lang="fr-FR" sz="2400" b="1" dirty="0" smtClean="0">
                <a:solidFill>
                  <a:srgbClr val="C00000"/>
                </a:solidFill>
                <a:latin typeface="Adobe Arabic" pitchFamily="18" charset="-78"/>
                <a:cs typeface="Adobe Arabic" pitchFamily="18" charset="-78"/>
              </a:rPr>
              <a:t>Assurance du transport international </a:t>
            </a:r>
            <a:endParaRPr lang="fr-FR" sz="2400" b="1" dirty="0">
              <a:solidFill>
                <a:srgbClr val="C00000"/>
              </a:solidFill>
              <a:latin typeface="Adobe Arabic" pitchFamily="18" charset="-78"/>
              <a:cs typeface="Adobe Arabic" pitchFamily="18" charset="-78"/>
            </a:endParaRPr>
          </a:p>
        </p:txBody>
      </p:sp>
      <p:grpSp>
        <p:nvGrpSpPr>
          <p:cNvPr id="6" name="Group 1"/>
          <p:cNvGrpSpPr>
            <a:grpSpLocks/>
          </p:cNvGrpSpPr>
          <p:nvPr/>
        </p:nvGrpSpPr>
        <p:grpSpPr bwMode="auto">
          <a:xfrm>
            <a:off x="533400" y="381000"/>
            <a:ext cx="989398" cy="1143000"/>
            <a:chOff x="4041" y="5842"/>
            <a:chExt cx="1056" cy="1375"/>
          </a:xfrm>
        </p:grpSpPr>
        <p:sp>
          <p:nvSpPr>
            <p:cNvPr id="7"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8" name="Picture 3" descr="SigleUNI4"/>
            <p:cNvPicPr>
              <a:picLocks noChangeAspect="1" noChangeArrowheads="1"/>
            </p:cNvPicPr>
            <p:nvPr/>
          </p:nvPicPr>
          <p:blipFill>
            <a:blip r:embed="rId2" cstate="print">
              <a:extLst>
                <a:ext uri="{28A0092B-C50C-407E-A947-70E740481C1C}">
                  <a14:useLocalDpi xmlns="" xmlns:a14="http://schemas.microsoft.com/office/drawing/2010/main" val="0"/>
                </a:ext>
              </a:extLst>
            </a:blip>
            <a:srcRect l="2623" t="1465" r="1811"/>
            <a:stretch>
              <a:fillRect/>
            </a:stretch>
          </p:blipFill>
          <p:spPr bwMode="auto">
            <a:xfrm>
              <a:off x="4193" y="6073"/>
              <a:ext cx="742" cy="904"/>
            </a:xfrm>
            <a:prstGeom prst="rect">
              <a:avLst/>
            </a:prstGeom>
            <a:noFill/>
            <a:extLst>
              <a:ext uri="{909E8E84-426E-40DD-AFC4-6F175D3DCCD1}">
                <a14:hiddenFill xmlns="" xmlns:a14="http://schemas.microsoft.com/office/drawing/2010/main">
                  <a:solidFill>
                    <a:srgbClr val="FFFFFF"/>
                  </a:solidFill>
                </a14:hiddenFill>
              </a:ext>
            </a:extLst>
          </p:spPr>
        </p:pic>
        <p:sp>
          <p:nvSpPr>
            <p:cNvPr id="9" name="WordArt 4"/>
            <p:cNvSpPr>
              <a:spLocks noChangeArrowheads="1" noChangeShapeType="1" noTextEdit="1"/>
            </p:cNvSpPr>
            <p:nvPr/>
          </p:nvSpPr>
          <p:spPr bwMode="auto">
            <a:xfrm>
              <a:off x="4190" y="5978"/>
              <a:ext cx="733" cy="746"/>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0" name="WordArt 5"/>
            <p:cNvSpPr>
              <a:spLocks noChangeArrowheads="1" noChangeShapeType="1" noTextEdit="1"/>
            </p:cNvSpPr>
            <p:nvPr/>
          </p:nvSpPr>
          <p:spPr bwMode="auto">
            <a:xfrm>
              <a:off x="4316" y="7018"/>
              <a:ext cx="490" cy="123"/>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grpSp>
        <p:nvGrpSpPr>
          <p:cNvPr id="11" name="Group 1"/>
          <p:cNvGrpSpPr>
            <a:grpSpLocks/>
          </p:cNvGrpSpPr>
          <p:nvPr/>
        </p:nvGrpSpPr>
        <p:grpSpPr bwMode="auto">
          <a:xfrm>
            <a:off x="7545002" y="381000"/>
            <a:ext cx="989398" cy="1143000"/>
            <a:chOff x="4041" y="5842"/>
            <a:chExt cx="1056" cy="1375"/>
          </a:xfrm>
        </p:grpSpPr>
        <p:sp>
          <p:nvSpPr>
            <p:cNvPr id="12"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13" name="Picture 3" descr="SigleUNI4"/>
            <p:cNvPicPr>
              <a:picLocks noChangeAspect="1" noChangeArrowheads="1"/>
            </p:cNvPicPr>
            <p:nvPr/>
          </p:nvPicPr>
          <p:blipFill>
            <a:blip r:embed="rId2" cstate="print">
              <a:extLst>
                <a:ext uri="{28A0092B-C50C-407E-A947-70E740481C1C}">
                  <a14:useLocalDpi xmlns="" xmlns:a14="http://schemas.microsoft.com/office/drawing/2010/main" val="0"/>
                </a:ext>
              </a:extLst>
            </a:blip>
            <a:srcRect l="2623" t="1465" r="1811"/>
            <a:stretch>
              <a:fillRect/>
            </a:stretch>
          </p:blipFill>
          <p:spPr bwMode="auto">
            <a:xfrm>
              <a:off x="4193" y="6073"/>
              <a:ext cx="742" cy="904"/>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WordArt 4"/>
            <p:cNvSpPr>
              <a:spLocks noChangeArrowheads="1" noChangeShapeType="1" noTextEdit="1"/>
            </p:cNvSpPr>
            <p:nvPr/>
          </p:nvSpPr>
          <p:spPr bwMode="auto">
            <a:xfrm>
              <a:off x="4190" y="5978"/>
              <a:ext cx="733" cy="746"/>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5" name="WordArt 5"/>
            <p:cNvSpPr>
              <a:spLocks noChangeArrowheads="1" noChangeShapeType="1" noTextEdit="1"/>
            </p:cNvSpPr>
            <p:nvPr/>
          </p:nvSpPr>
          <p:spPr bwMode="auto">
            <a:xfrm>
              <a:off x="4316" y="7018"/>
              <a:ext cx="490" cy="123"/>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228600" y="1219200"/>
            <a:ext cx="86106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rtl="1" eaLnBrk="0" fontAlgn="base" hangingPunct="0">
              <a:spcBef>
                <a:spcPct val="0"/>
              </a:spcBef>
              <a:spcAft>
                <a:spcPct val="0"/>
              </a:spcAft>
            </a:pPr>
            <a:r>
              <a:rPr kumimoji="0" lang="en-US"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بداية هذه الهيئة </a:t>
            </a:r>
            <a:r>
              <a:rPr kumimoji="0" lang="ar-DZ"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كانت </a:t>
            </a:r>
            <a:r>
              <a:rPr kumimoji="0" lang="ar-SA"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مقهى صغير </a:t>
            </a:r>
            <a:r>
              <a:rPr kumimoji="0" lang="ar-SA" sz="3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ب</a:t>
            </a:r>
            <a:r>
              <a:rPr kumimoji="0" lang="ar-DZ"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ميناء </a:t>
            </a:r>
            <a:r>
              <a:rPr kumimoji="0" lang="ar-SA"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لندن</a:t>
            </a:r>
            <a:r>
              <a:rPr kumimoji="0" lang="ar-DZ"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أنشأه </a:t>
            </a:r>
            <a:r>
              <a:rPr kumimoji="0" lang="ar-SA"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ادوارد لويد </a:t>
            </a:r>
            <a:r>
              <a:rPr kumimoji="0" lang="ar-DZ"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1688</a:t>
            </a:r>
            <a:r>
              <a:rPr kumimoji="0" lang="ar-SA"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DZ"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حوله </a:t>
            </a:r>
            <a:r>
              <a:rPr kumimoji="0" lang="ar-SA"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من مجرد مكان يلتقي فيه </a:t>
            </a:r>
            <a:r>
              <a:rPr kumimoji="0" lang="ar-SA"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المهتمون بالسفن</a:t>
            </a:r>
            <a:r>
              <a:rPr kumimoji="0" lang="ar-DZ"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والتجارة البحرية</a:t>
            </a:r>
            <a:r>
              <a:rPr kumimoji="0" lang="ar-DZ"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ar-DZ" sz="3200" b="1"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DZ"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إلى </a:t>
            </a:r>
            <a:r>
              <a:rPr kumimoji="0" lang="ar-SA"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إصدار نشرة دورية </a:t>
            </a:r>
            <a:r>
              <a:rPr kumimoji="0" lang="ar-SA"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كانت ذات أهمية كبرى لأصحاب الشأن</a:t>
            </a:r>
            <a:r>
              <a:rPr kumimoji="0" lang="ar-DZ"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ثم </a:t>
            </a:r>
            <a:r>
              <a:rPr kumimoji="0" lang="ar-DZ"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نقل المقهى </a:t>
            </a:r>
            <a:r>
              <a:rPr kumimoji="0" lang="ar-SA"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إلى " </a:t>
            </a:r>
            <a:r>
              <a:rPr kumimoji="0" lang="ar-SA"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شارع لومبارد </a:t>
            </a:r>
            <a:r>
              <a:rPr kumimoji="0" lang="ar-SA"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مقر المال والأعمال</a:t>
            </a:r>
            <a:r>
              <a:rPr kumimoji="0" lang="ar-DZ"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p>
        </p:txBody>
      </p:sp>
      <p:sp>
        <p:nvSpPr>
          <p:cNvPr id="9" name="Rectangle 8"/>
          <p:cNvSpPr/>
          <p:nvPr/>
        </p:nvSpPr>
        <p:spPr>
          <a:xfrm>
            <a:off x="5562600" y="457200"/>
            <a:ext cx="3171061" cy="646331"/>
          </a:xfrm>
          <a:prstGeom prst="rect">
            <a:avLst/>
          </a:prstGeom>
        </p:spPr>
        <p:txBody>
          <a:bodyPr wrap="none">
            <a:spAutoFit/>
          </a:bodyPr>
          <a:lstStyle/>
          <a:p>
            <a:pPr lvl="0" algn="just" rtl="1" fontAlgn="base">
              <a:spcBef>
                <a:spcPct val="0"/>
              </a:spcBef>
              <a:spcAft>
                <a:spcPct val="0"/>
              </a:spcAft>
            </a:pPr>
            <a:r>
              <a:rPr lang="ar-DZ" sz="3600" b="1" dirty="0" smtClean="0">
                <a:solidFill>
                  <a:srgbClr val="FF0000"/>
                </a:solidFill>
                <a:latin typeface="Times New Roman" pitchFamily="18" charset="0"/>
                <a:ea typeface="Times New Roman" pitchFamily="18" charset="0"/>
                <a:cs typeface="Times New Roman" pitchFamily="18" charset="0"/>
              </a:rPr>
              <a:t>تاريخ هيئة</a:t>
            </a:r>
            <a:r>
              <a:rPr lang="ar-SA" sz="3600" b="1" dirty="0" smtClean="0">
                <a:solidFill>
                  <a:srgbClr val="FF0000"/>
                </a:solidFill>
                <a:latin typeface="Times New Roman" pitchFamily="18" charset="0"/>
                <a:cs typeface="Times New Roman" pitchFamily="18" charset="0"/>
              </a:rPr>
              <a:t> </a:t>
            </a:r>
            <a:r>
              <a:rPr lang="ar-SA" sz="3600" b="1" dirty="0" err="1" smtClean="0">
                <a:solidFill>
                  <a:srgbClr val="FF0000"/>
                </a:solidFill>
                <a:latin typeface="Times New Roman" pitchFamily="18" charset="0"/>
                <a:cs typeface="Times New Roman" pitchFamily="18" charset="0"/>
              </a:rPr>
              <a:t>اللويدز</a:t>
            </a:r>
            <a:r>
              <a:rPr lang="ar-SA" sz="3600" b="1" dirty="0" smtClean="0">
                <a:latin typeface="Times New Roman" pitchFamily="18" charset="0"/>
                <a:cs typeface="Times New Roman" pitchFamily="18" charset="0"/>
              </a:rPr>
              <a:t> </a:t>
            </a:r>
            <a:r>
              <a:rPr lang="ar-SA" sz="3600" b="1" dirty="0" smtClean="0">
                <a:solidFill>
                  <a:srgbClr val="FF0000"/>
                </a:solidFill>
                <a:latin typeface="Times New Roman" pitchFamily="18" charset="0"/>
                <a:ea typeface="Times New Roman" pitchFamily="18" charset="0"/>
                <a:cs typeface="Times New Roman" pitchFamily="18" charset="0"/>
              </a:rPr>
              <a:t>:</a:t>
            </a:r>
            <a:endParaRPr lang="en-US" sz="3600" b="1" dirty="0" smtClean="0">
              <a:solidFill>
                <a:srgbClr val="FF0000"/>
              </a:solidFill>
              <a:latin typeface="Times New Roman" pitchFamily="18" charset="0"/>
              <a:ea typeface="Times New Roman" pitchFamily="18" charset="0"/>
              <a:cs typeface="Times New Roman" pitchFamily="18" charset="0"/>
            </a:endParaRPr>
          </a:p>
        </p:txBody>
      </p:sp>
      <p:pic>
        <p:nvPicPr>
          <p:cNvPr id="1026" name="Picture 2" descr="C:\Users\SALAH\Desktop\Edward-Lloyd--96-180-171-F.jpg"/>
          <p:cNvPicPr>
            <a:picLocks noChangeAspect="1" noChangeArrowheads="1"/>
          </p:cNvPicPr>
          <p:nvPr/>
        </p:nvPicPr>
        <p:blipFill>
          <a:blip r:embed="rId2"/>
          <a:srcRect/>
          <a:stretch>
            <a:fillRect/>
          </a:stretch>
        </p:blipFill>
        <p:spPr bwMode="auto">
          <a:xfrm>
            <a:off x="2590800" y="3300413"/>
            <a:ext cx="3295650" cy="2947987"/>
          </a:xfrm>
          <a:prstGeom prst="rect">
            <a:avLst/>
          </a:prstGeom>
          <a:noFill/>
        </p:spPr>
      </p:pic>
      <p:sp>
        <p:nvSpPr>
          <p:cNvPr id="7" name="Rectangle 6"/>
          <p:cNvSpPr/>
          <p:nvPr/>
        </p:nvSpPr>
        <p:spPr>
          <a:xfrm>
            <a:off x="1905000" y="6172200"/>
            <a:ext cx="4535216" cy="523220"/>
          </a:xfrm>
          <a:prstGeom prst="rect">
            <a:avLst/>
          </a:prstGeom>
        </p:spPr>
        <p:txBody>
          <a:bodyPr wrap="none">
            <a:spAutoFit/>
          </a:bodyPr>
          <a:lstStyle/>
          <a:p>
            <a:r>
              <a:rPr lang="fr-FR" sz="2800" b="1" dirty="0" smtClean="0">
                <a:solidFill>
                  <a:srgbClr val="FF0000"/>
                </a:solidFill>
                <a:latin typeface="Times New Roman" pitchFamily="18" charset="0"/>
                <a:cs typeface="Times New Roman" pitchFamily="18" charset="0"/>
              </a:rPr>
              <a:t>Edward Lloyd (1648 – 1713)</a:t>
            </a:r>
            <a:endParaRPr lang="fr-FR"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52400" y="381000"/>
            <a:ext cx="86868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rtl="1" eaLnBrk="0" fontAlgn="base" hangingPunct="0">
              <a:spcBef>
                <a:spcPct val="0"/>
              </a:spcBef>
              <a:spcAft>
                <a:spcPct val="0"/>
              </a:spcAft>
            </a:pPr>
            <a:r>
              <a:rPr kumimoji="0" lang="ar-DZ" sz="2800" b="1"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و</a:t>
            </a:r>
            <a:r>
              <a:rPr kumimoji="0" lang="ar-DZ"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بسرعة صار </a:t>
            </a:r>
            <a:r>
              <a:rPr kumimoji="0" lang="ar-SA"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المقهى مركزاً رائداً لصفقات </a:t>
            </a:r>
            <a:r>
              <a:rPr kumimoji="0" lang="ar-SA"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بيع السفن</a:t>
            </a:r>
            <a:r>
              <a:rPr kumimoji="0" lang="ar-DZ"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r>
              <a:rPr kumimoji="0" lang="ar-DZ" sz="2800" b="1" i="0"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a:t>
            </a:r>
            <a:r>
              <a:rPr kumimoji="0" lang="ar-DZ"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ال</a:t>
            </a:r>
            <a:r>
              <a:rPr kumimoji="0" lang="ar-SA"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شحن </a:t>
            </a:r>
            <a:r>
              <a:rPr kumimoji="0" lang="ar-DZ"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ال</a:t>
            </a:r>
            <a:r>
              <a:rPr kumimoji="0" lang="ar-SA"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بحر</a:t>
            </a:r>
            <a:r>
              <a:rPr kumimoji="0" lang="ar-DZ"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ي</a:t>
            </a:r>
            <a:r>
              <a:rPr kumimoji="0" lang="ar-SA"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ar-SA"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و</a:t>
            </a:r>
            <a:r>
              <a:rPr kumimoji="0" lang="ar-DZ"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عقود</a:t>
            </a:r>
            <a:r>
              <a:rPr kumimoji="0" lang="ar-SA"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التأمين البحري</a:t>
            </a:r>
            <a:r>
              <a:rPr kumimoji="0" lang="ar-SA"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وصارت النشرة الدوري</a:t>
            </a:r>
            <a:r>
              <a:rPr kumimoji="0" lang="ar-DZ"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ة </a:t>
            </a:r>
            <a:r>
              <a:rPr lang="fr-FR" sz="2800" b="1" dirty="0" smtClean="0">
                <a:solidFill>
                  <a:srgbClr val="000000"/>
                </a:solidFill>
                <a:latin typeface="Times New Roman" pitchFamily="18" charset="0"/>
                <a:ea typeface="Times New Roman" pitchFamily="18" charset="0"/>
                <a:cs typeface="Times New Roman" pitchFamily="18" charset="0"/>
              </a:rPr>
              <a:t>Lloyd's news</a:t>
            </a:r>
            <a:r>
              <a:rPr kumimoji="0" lang="ar-DZ"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fr-FR"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تلاها جريد</a:t>
            </a:r>
            <a:r>
              <a:rPr kumimoji="0" lang="ar-DZ"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ة </a:t>
            </a:r>
            <a:r>
              <a:rPr kumimoji="0" lang="fr-FR"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Lloyd's List</a:t>
            </a:r>
            <a:r>
              <a:rPr lang="ar-DZ" sz="2800" b="1" dirty="0" smtClean="0">
                <a:solidFill>
                  <a:srgbClr val="000000"/>
                </a:solidFill>
                <a:latin typeface="Times New Roman" pitchFamily="18" charset="0"/>
                <a:ea typeface="Times New Roman" pitchFamily="18" charset="0"/>
                <a:cs typeface="Times New Roman" pitchFamily="18" charset="0"/>
              </a:rPr>
              <a:t>، </a:t>
            </a:r>
            <a:r>
              <a:rPr kumimoji="0" lang="ar-SA"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التي عمرت </a:t>
            </a:r>
            <a:r>
              <a:rPr kumimoji="0" lang="ar-SA"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حتى الآن </a:t>
            </a:r>
            <a:r>
              <a:rPr kumimoji="0" lang="ar-SA"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من خلال مراسلين في الموانئ </a:t>
            </a:r>
            <a:r>
              <a:rPr kumimoji="0" lang="fr-FR"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Lloyd's agents </a:t>
            </a:r>
            <a:r>
              <a:rPr kumimoji="0" lang="ar-DZ"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DZ" sz="28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و</a:t>
            </a:r>
            <a:r>
              <a:rPr kumimoji="0" lang="ar-SA"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غير</a:t>
            </a:r>
            <a:r>
              <a:rPr kumimoji="0" lang="ar-DZ"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ها</a:t>
            </a:r>
            <a:r>
              <a:rPr kumimoji="0" lang="ar-DZ" sz="2800" b="1"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من مطبوعات وسجلات ونشرات</a:t>
            </a:r>
            <a:r>
              <a:rPr kumimoji="0" lang="ar-DZ"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p>
        </p:txBody>
      </p:sp>
      <p:sp>
        <p:nvSpPr>
          <p:cNvPr id="5" name="Rectangle 1"/>
          <p:cNvSpPr>
            <a:spLocks noChangeArrowheads="1"/>
          </p:cNvSpPr>
          <p:nvPr/>
        </p:nvSpPr>
        <p:spPr bwMode="auto">
          <a:xfrm>
            <a:off x="228600" y="5599093"/>
            <a:ext cx="86106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rtl="1" eaLnBrk="0" fontAlgn="base" hangingPunct="0">
              <a:spcBef>
                <a:spcPct val="0"/>
              </a:spcBef>
              <a:spcAft>
                <a:spcPct val="0"/>
              </a:spcAft>
            </a:pPr>
            <a:r>
              <a:rPr kumimoji="0" lang="ar-DZ"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صارت </a:t>
            </a:r>
            <a:r>
              <a:rPr kumimoji="0" lang="ar-SA"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هيئة اللويدز بحق </a:t>
            </a:r>
            <a:r>
              <a:rPr kumimoji="0" lang="ar-DZ"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حاليا </a:t>
            </a:r>
            <a:r>
              <a:rPr kumimoji="0" lang="ar-SA"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من </a:t>
            </a:r>
            <a:r>
              <a:rPr kumimoji="0" lang="ar-SA"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أكبر أسواق التأمين في العالم</a:t>
            </a:r>
            <a:r>
              <a:rPr kumimoji="0" lang="ar-DZ"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ar-DZ" sz="2800" b="1"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lang="ar-DZ" sz="2800" b="1" dirty="0" smtClean="0">
                <a:solidFill>
                  <a:srgbClr val="000000"/>
                </a:solidFill>
                <a:latin typeface="Times New Roman" pitchFamily="18" charset="0"/>
                <a:ea typeface="Times New Roman" pitchFamily="18" charset="0"/>
                <a:cs typeface="Times New Roman" pitchFamily="18" charset="0"/>
              </a:rPr>
              <a:t>حيث </a:t>
            </a:r>
            <a:r>
              <a:rPr kumimoji="0" lang="ar-SA"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لها مراكز في كل ميناء وتقوم بمهمات جليلة لصناعة التأمين</a:t>
            </a:r>
            <a:r>
              <a:rPr kumimoji="0" lang="fr-FR"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ar-DZ" sz="28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075" name="Picture 3" descr="C:\Users\SALAH\Desktop\Lloyds-of-London--96-650-224.jpg"/>
          <p:cNvPicPr>
            <a:picLocks noChangeAspect="1" noChangeArrowheads="1"/>
          </p:cNvPicPr>
          <p:nvPr/>
        </p:nvPicPr>
        <p:blipFill>
          <a:blip r:embed="rId2"/>
          <a:srcRect/>
          <a:stretch>
            <a:fillRect/>
          </a:stretch>
        </p:blipFill>
        <p:spPr bwMode="auto">
          <a:xfrm>
            <a:off x="76200" y="2133600"/>
            <a:ext cx="8991600" cy="34671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752600"/>
            <a:ext cx="8534400" cy="4495800"/>
          </a:xfrm>
        </p:spPr>
        <p:txBody>
          <a:bodyPr>
            <a:normAutofit/>
          </a:bodyPr>
          <a:lstStyle/>
          <a:p>
            <a:pPr marL="0" indent="0" algn="just" rtl="1">
              <a:buClr>
                <a:srgbClr val="FF0000"/>
              </a:buClr>
              <a:buSzPct val="100000"/>
              <a:buFont typeface="Wingdings" pitchFamily="2" charset="2"/>
              <a:buChar char="ü"/>
            </a:pPr>
            <a:r>
              <a:rPr lang="ar-DZ" sz="3200" b="1" dirty="0" smtClean="0">
                <a:latin typeface="Times New Roman" pitchFamily="18" charset="0"/>
                <a:cs typeface="Times New Roman" pitchFamily="18" charset="0"/>
              </a:rPr>
              <a:t> </a:t>
            </a:r>
            <a:r>
              <a:rPr lang="ar-SA" sz="3200" b="1" dirty="0" smtClean="0">
                <a:solidFill>
                  <a:srgbClr val="FF0000"/>
                </a:solidFill>
                <a:latin typeface="Times New Roman" pitchFamily="18" charset="0"/>
                <a:cs typeface="Times New Roman" pitchFamily="18" charset="0"/>
              </a:rPr>
              <a:t>لا تقوم بأعمال التأمين</a:t>
            </a:r>
            <a:r>
              <a:rPr lang="ar-DZ" sz="3200" b="1" dirty="0" smtClean="0">
                <a:latin typeface="Times New Roman" pitchFamily="18" charset="0"/>
                <a:cs typeface="Times New Roman" pitchFamily="18" charset="0"/>
              </a:rPr>
              <a:t>، بل </a:t>
            </a:r>
            <a:r>
              <a:rPr lang="ar-SA" sz="3200" b="1" dirty="0" smtClean="0">
                <a:latin typeface="Times New Roman" pitchFamily="18" charset="0"/>
                <a:cs typeface="Times New Roman" pitchFamily="18" charset="0"/>
              </a:rPr>
              <a:t>كل عضو يقوم </a:t>
            </a:r>
            <a:r>
              <a:rPr lang="ar-SA" sz="3200" b="1" dirty="0" err="1" smtClean="0">
                <a:latin typeface="Times New Roman" pitchFamily="18" charset="0"/>
                <a:cs typeface="Times New Roman" pitchFamily="18" charset="0"/>
              </a:rPr>
              <a:t>ب</a:t>
            </a:r>
            <a:r>
              <a:rPr lang="ar-DZ" sz="3200" b="1" dirty="0" smtClean="0">
                <a:latin typeface="Times New Roman" pitchFamily="18" charset="0"/>
                <a:cs typeface="Times New Roman" pitchFamily="18" charset="0"/>
              </a:rPr>
              <a:t>أعمال </a:t>
            </a:r>
            <a:r>
              <a:rPr lang="ar-SA" sz="3200" b="1" dirty="0" smtClean="0">
                <a:latin typeface="Times New Roman" pitchFamily="18" charset="0"/>
                <a:cs typeface="Times New Roman" pitchFamily="18" charset="0"/>
              </a:rPr>
              <a:t>التأمين لحسابه الخاص</a:t>
            </a:r>
            <a:r>
              <a:rPr lang="ar-DZ" sz="3200" b="1" dirty="0" smtClean="0">
                <a:latin typeface="Times New Roman" pitchFamily="18" charset="0"/>
                <a:cs typeface="Times New Roman" pitchFamily="18" charset="0"/>
              </a:rPr>
              <a:t>.</a:t>
            </a:r>
          </a:p>
          <a:p>
            <a:pPr marL="0" indent="0" algn="just" rtl="1">
              <a:buClr>
                <a:srgbClr val="FF0000"/>
              </a:buClr>
              <a:buSzPct val="100000"/>
              <a:buFont typeface="Wingdings" pitchFamily="2" charset="2"/>
              <a:buChar char="ü"/>
            </a:pPr>
            <a:r>
              <a:rPr lang="ar-DZ" sz="3200" b="1" dirty="0" smtClean="0">
                <a:latin typeface="Times New Roman" pitchFamily="18" charset="0"/>
                <a:cs typeface="Times New Roman" pitchFamily="18" charset="0"/>
              </a:rPr>
              <a:t> </a:t>
            </a:r>
            <a:r>
              <a:rPr lang="ar-SA" sz="3200" b="1" dirty="0" smtClean="0">
                <a:solidFill>
                  <a:srgbClr val="FF0000"/>
                </a:solidFill>
                <a:latin typeface="Times New Roman" pitchFamily="18" charset="0"/>
                <a:cs typeface="Times New Roman" pitchFamily="18" charset="0"/>
              </a:rPr>
              <a:t>اختيار وفحص وقبول الأعضاء في الهيئة</a:t>
            </a:r>
            <a:r>
              <a:rPr lang="ar-SA" sz="3200" b="1" dirty="0" smtClean="0">
                <a:latin typeface="Times New Roman" pitchFamily="18" charset="0"/>
                <a:cs typeface="Times New Roman" pitchFamily="18" charset="0"/>
              </a:rPr>
              <a:t>،</a:t>
            </a:r>
            <a:r>
              <a:rPr lang="ar-DZ" sz="3200" b="1" dirty="0" smtClean="0">
                <a:latin typeface="Times New Roman" pitchFamily="18" charset="0"/>
                <a:cs typeface="Times New Roman" pitchFamily="18" charset="0"/>
              </a:rPr>
              <a:t> و</a:t>
            </a:r>
            <a:r>
              <a:rPr lang="ar-SA" sz="3200" b="1" dirty="0" smtClean="0">
                <a:latin typeface="Times New Roman" pitchFamily="18" charset="0"/>
                <a:cs typeface="Times New Roman" pitchFamily="18" charset="0"/>
              </a:rPr>
              <a:t>مراقبة أعمال التأمين التي يقوم</a:t>
            </a:r>
            <a:r>
              <a:rPr lang="ar-DZ" sz="3200" b="1" dirty="0" smtClean="0">
                <a:latin typeface="Times New Roman" pitchFamily="18" charset="0"/>
                <a:cs typeface="Times New Roman" pitchFamily="18" charset="0"/>
              </a:rPr>
              <a:t>ون بها، </a:t>
            </a:r>
            <a:r>
              <a:rPr lang="ar-SA" sz="3200" b="1" dirty="0" smtClean="0">
                <a:latin typeface="Times New Roman" pitchFamily="18" charset="0"/>
                <a:cs typeface="Times New Roman" pitchFamily="18" charset="0"/>
              </a:rPr>
              <a:t>ومقدرتهم الفنية والمالية</a:t>
            </a:r>
            <a:r>
              <a:rPr lang="ar-DZ" sz="3200" b="1" dirty="0" smtClean="0">
                <a:latin typeface="Times New Roman" pitchFamily="18" charset="0"/>
                <a:cs typeface="Times New Roman" pitchFamily="18" charset="0"/>
              </a:rPr>
              <a:t>.</a:t>
            </a:r>
          </a:p>
          <a:p>
            <a:pPr marL="0" indent="0" algn="just" rtl="1">
              <a:buClr>
                <a:srgbClr val="FF0000"/>
              </a:buClr>
              <a:buSzPct val="100000"/>
              <a:buFont typeface="Wingdings" pitchFamily="2" charset="2"/>
              <a:buChar char="ü"/>
            </a:pPr>
            <a:r>
              <a:rPr lang="ar-DZ" sz="3200" b="1" dirty="0" smtClean="0">
                <a:latin typeface="Times New Roman" pitchFamily="18" charset="0"/>
                <a:cs typeface="Times New Roman" pitchFamily="18" charset="0"/>
              </a:rPr>
              <a:t> </a:t>
            </a:r>
            <a:r>
              <a:rPr lang="ar-SA" sz="3200" b="1" dirty="0" smtClean="0">
                <a:solidFill>
                  <a:srgbClr val="FF0000"/>
                </a:solidFill>
                <a:latin typeface="Times New Roman" pitchFamily="18" charset="0"/>
                <a:cs typeface="Times New Roman" pitchFamily="18" charset="0"/>
              </a:rPr>
              <a:t>تعيين وكلاء </a:t>
            </a:r>
            <a:r>
              <a:rPr lang="ar-SA" sz="3200" b="1" dirty="0" smtClean="0">
                <a:latin typeface="Times New Roman" pitchFamily="18" charset="0"/>
                <a:cs typeface="Times New Roman" pitchFamily="18" charset="0"/>
              </a:rPr>
              <a:t>لها في المواني حول العالم</a:t>
            </a:r>
            <a:r>
              <a:rPr lang="ar-DZ" sz="3200" b="1" dirty="0" smtClean="0">
                <a:latin typeface="Times New Roman" pitchFamily="18" charset="0"/>
                <a:cs typeface="Times New Roman" pitchFamily="18" charset="0"/>
              </a:rPr>
              <a:t> ل</a:t>
            </a:r>
            <a:r>
              <a:rPr lang="ar-SA" sz="3200" b="1" dirty="0" smtClean="0">
                <a:latin typeface="Times New Roman" pitchFamily="18" charset="0"/>
                <a:cs typeface="Times New Roman" pitchFamily="18" charset="0"/>
              </a:rPr>
              <a:t>إمداد الهيئ</a:t>
            </a:r>
            <a:r>
              <a:rPr lang="ar-DZ" sz="3200" b="1" dirty="0" smtClean="0">
                <a:latin typeface="Times New Roman" pitchFamily="18" charset="0"/>
                <a:cs typeface="Times New Roman" pitchFamily="18" charset="0"/>
              </a:rPr>
              <a:t>ة</a:t>
            </a:r>
            <a:r>
              <a:rPr lang="ar-SA" sz="3200" b="1" dirty="0" smtClean="0">
                <a:latin typeface="Times New Roman" pitchFamily="18" charset="0"/>
                <a:cs typeface="Times New Roman" pitchFamily="18" charset="0"/>
              </a:rPr>
              <a:t> </a:t>
            </a:r>
            <a:r>
              <a:rPr lang="ar-DZ" sz="3200" b="1" dirty="0" smtClean="0">
                <a:latin typeface="Times New Roman" pitchFamily="18" charset="0"/>
                <a:cs typeface="Times New Roman" pitchFamily="18" charset="0"/>
              </a:rPr>
              <a:t>بالمعلومات </a:t>
            </a:r>
            <a:r>
              <a:rPr lang="ar-SA" sz="3200" b="1" dirty="0" smtClean="0">
                <a:latin typeface="Times New Roman" pitchFamily="18" charset="0"/>
                <a:cs typeface="Times New Roman" pitchFamily="18" charset="0"/>
              </a:rPr>
              <a:t>اللازمة للأعضاء نظير عمولة</a:t>
            </a:r>
            <a:r>
              <a:rPr lang="ar-DZ" sz="3200" b="1" dirty="0" smtClean="0">
                <a:latin typeface="Times New Roman" pitchFamily="18" charset="0"/>
                <a:cs typeface="Times New Roman" pitchFamily="18" charset="0"/>
              </a:rPr>
              <a:t>.</a:t>
            </a:r>
          </a:p>
          <a:p>
            <a:pPr marL="0" indent="0" algn="just" rtl="1">
              <a:buClr>
                <a:srgbClr val="FF0000"/>
              </a:buClr>
              <a:buSzPct val="100000"/>
              <a:buFont typeface="Wingdings" pitchFamily="2" charset="2"/>
              <a:buChar char="ü"/>
            </a:pPr>
            <a:r>
              <a:rPr lang="ar-DZ" sz="3200" b="1" dirty="0" smtClean="0">
                <a:latin typeface="Times New Roman" pitchFamily="18" charset="0"/>
                <a:cs typeface="Times New Roman" pitchFamily="18" charset="0"/>
              </a:rPr>
              <a:t> </a:t>
            </a:r>
            <a:r>
              <a:rPr lang="ar-SA" sz="3200" b="1" dirty="0" smtClean="0">
                <a:solidFill>
                  <a:srgbClr val="FF0000"/>
                </a:solidFill>
                <a:latin typeface="Times New Roman" pitchFamily="18" charset="0"/>
                <a:cs typeface="Times New Roman" pitchFamily="18" charset="0"/>
              </a:rPr>
              <a:t>دراسة وثائق التأمين </a:t>
            </a:r>
            <a:r>
              <a:rPr lang="ar-DZ" sz="3200" b="1" dirty="0" smtClean="0">
                <a:latin typeface="Times New Roman" pitchFamily="18" charset="0"/>
                <a:cs typeface="Times New Roman" pitchFamily="18" charset="0"/>
              </a:rPr>
              <a:t>الصادرة </a:t>
            </a:r>
            <a:r>
              <a:rPr lang="ar-SA" sz="3200" b="1" dirty="0" smtClean="0">
                <a:latin typeface="Times New Roman" pitchFamily="18" charset="0"/>
                <a:cs typeface="Times New Roman" pitchFamily="18" charset="0"/>
              </a:rPr>
              <a:t>عن الأعضاء</a:t>
            </a:r>
            <a:r>
              <a:rPr lang="ar-DZ" sz="3200" b="1" dirty="0" smtClean="0">
                <a:latin typeface="Times New Roman" pitchFamily="18" charset="0"/>
                <a:cs typeface="Times New Roman" pitchFamily="18" charset="0"/>
              </a:rPr>
              <a:t>،</a:t>
            </a:r>
            <a:r>
              <a:rPr lang="ar-SA" sz="3200" b="1" dirty="0" smtClean="0">
                <a:latin typeface="Times New Roman" pitchFamily="18" charset="0"/>
                <a:cs typeface="Times New Roman" pitchFamily="18" charset="0"/>
              </a:rPr>
              <a:t> وإصدار مطبوعات ومجلات </a:t>
            </a:r>
            <a:r>
              <a:rPr lang="ar-SA" sz="3200" b="1" dirty="0" err="1" smtClean="0">
                <a:latin typeface="Times New Roman" pitchFamily="18" charset="0"/>
                <a:cs typeface="Times New Roman" pitchFamily="18" charset="0"/>
              </a:rPr>
              <a:t>و</a:t>
            </a:r>
            <a:r>
              <a:rPr lang="ar-DZ" sz="3200" b="1" dirty="0" smtClean="0">
                <a:latin typeface="Times New Roman" pitchFamily="18" charset="0"/>
                <a:cs typeface="Times New Roman" pitchFamily="18" charset="0"/>
              </a:rPr>
              <a:t>إ</a:t>
            </a:r>
            <a:r>
              <a:rPr lang="ar-SA" sz="3200" b="1" dirty="0" smtClean="0">
                <a:latin typeface="Times New Roman" pitchFamily="18" charset="0"/>
                <a:cs typeface="Times New Roman" pitchFamily="18" charset="0"/>
              </a:rPr>
              <a:t>حصاءات خاصة بالتأمين.</a:t>
            </a:r>
            <a:endParaRPr lang="fr-FR" sz="3200" b="1" dirty="0">
              <a:latin typeface="Times New Roman" pitchFamily="18" charset="0"/>
              <a:cs typeface="Times New Roman" pitchFamily="18" charset="0"/>
            </a:endParaRPr>
          </a:p>
        </p:txBody>
      </p:sp>
      <p:sp>
        <p:nvSpPr>
          <p:cNvPr id="4" name="Rectangle 3"/>
          <p:cNvSpPr/>
          <p:nvPr/>
        </p:nvSpPr>
        <p:spPr>
          <a:xfrm>
            <a:off x="5410200" y="838200"/>
            <a:ext cx="3387466" cy="646331"/>
          </a:xfrm>
          <a:prstGeom prst="rect">
            <a:avLst/>
          </a:prstGeom>
        </p:spPr>
        <p:txBody>
          <a:bodyPr wrap="none">
            <a:spAutoFit/>
          </a:bodyPr>
          <a:lstStyle/>
          <a:p>
            <a:pPr algn="just" rtl="1"/>
            <a:r>
              <a:rPr lang="ar-DZ" sz="3600" b="1" dirty="0" smtClean="0">
                <a:solidFill>
                  <a:srgbClr val="FF0000"/>
                </a:solidFill>
                <a:latin typeface="Times New Roman" pitchFamily="18" charset="0"/>
                <a:cs typeface="Times New Roman" pitchFamily="18" charset="0"/>
              </a:rPr>
              <a:t>وظائف </a:t>
            </a:r>
            <a:r>
              <a:rPr lang="ar-SA" sz="3600" b="1" dirty="0" smtClean="0">
                <a:solidFill>
                  <a:srgbClr val="FF0000"/>
                </a:solidFill>
                <a:latin typeface="Times New Roman" pitchFamily="18" charset="0"/>
                <a:cs typeface="Times New Roman" pitchFamily="18" charset="0"/>
              </a:rPr>
              <a:t>هيئة</a:t>
            </a:r>
            <a:r>
              <a:rPr lang="ar-DZ" sz="3600" b="1" dirty="0" smtClean="0">
                <a:solidFill>
                  <a:srgbClr val="FF0000"/>
                </a:solidFill>
                <a:latin typeface="Times New Roman" pitchFamily="18" charset="0"/>
                <a:cs typeface="Times New Roman" pitchFamily="18" charset="0"/>
              </a:rPr>
              <a:t> اللويدز: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76800" y="609600"/>
            <a:ext cx="4038600" cy="685800"/>
          </a:xfrm>
        </p:spPr>
        <p:txBody>
          <a:bodyPr>
            <a:noAutofit/>
          </a:bodyPr>
          <a:lstStyle/>
          <a:p>
            <a:pPr marL="0" indent="14288" algn="just" rtl="1">
              <a:buNone/>
            </a:pPr>
            <a:r>
              <a:rPr lang="ar-SA" sz="3200" b="1" dirty="0" smtClean="0">
                <a:solidFill>
                  <a:srgbClr val="FF0000"/>
                </a:solidFill>
                <a:latin typeface="Times New Roman" pitchFamily="18" charset="0"/>
                <a:cs typeface="Times New Roman" pitchFamily="18" charset="0"/>
              </a:rPr>
              <a:t>الإطار </a:t>
            </a:r>
            <a:r>
              <a:rPr lang="ar-SA" sz="3200" b="1" dirty="0" err="1" smtClean="0">
                <a:solidFill>
                  <a:srgbClr val="FF0000"/>
                </a:solidFill>
                <a:latin typeface="Times New Roman" pitchFamily="18" charset="0"/>
                <a:cs typeface="Times New Roman" pitchFamily="18" charset="0"/>
              </a:rPr>
              <a:t>التنظيمى</a:t>
            </a:r>
            <a:r>
              <a:rPr lang="ar-SA" sz="3200" b="1" dirty="0" smtClean="0">
                <a:solidFill>
                  <a:srgbClr val="FF0000"/>
                </a:solidFill>
                <a:latin typeface="Times New Roman" pitchFamily="18" charset="0"/>
                <a:cs typeface="Times New Roman" pitchFamily="18" charset="0"/>
              </a:rPr>
              <a:t> </a:t>
            </a:r>
            <a:r>
              <a:rPr lang="ar-SA" sz="3200" b="1" dirty="0" err="1" smtClean="0">
                <a:solidFill>
                  <a:srgbClr val="FF0000"/>
                </a:solidFill>
                <a:latin typeface="Times New Roman" pitchFamily="18" charset="0"/>
                <a:cs typeface="Times New Roman" pitchFamily="18" charset="0"/>
              </a:rPr>
              <a:t>للويدز</a:t>
            </a:r>
            <a:r>
              <a:rPr lang="ar-DZ" sz="3200" b="1" dirty="0" smtClean="0">
                <a:solidFill>
                  <a:srgbClr val="FF0000"/>
                </a:solidFill>
                <a:latin typeface="Times New Roman" pitchFamily="18" charset="0"/>
                <a:cs typeface="Times New Roman" pitchFamily="18" charset="0"/>
              </a:rPr>
              <a:t>:</a:t>
            </a:r>
            <a:endParaRPr lang="fr-FR" sz="3200" b="1" dirty="0" smtClean="0">
              <a:solidFill>
                <a:srgbClr val="FF0000"/>
              </a:solidFill>
              <a:latin typeface="Times New Roman" pitchFamily="18" charset="0"/>
              <a:cs typeface="Times New Roman" pitchFamily="18" charset="0"/>
            </a:endParaRPr>
          </a:p>
          <a:p>
            <a:pPr marL="0" lvl="0" indent="14288" algn="just" rtl="1">
              <a:buNone/>
            </a:pPr>
            <a:endParaRPr lang="fr-FR" sz="3200" b="1" dirty="0" smtClean="0">
              <a:latin typeface="Times New Roman" pitchFamily="18" charset="0"/>
              <a:cs typeface="Times New Roman" pitchFamily="18" charset="0"/>
            </a:endParaRPr>
          </a:p>
        </p:txBody>
      </p:sp>
      <p:sp>
        <p:nvSpPr>
          <p:cNvPr id="5" name="Espace réservé du contenu 2"/>
          <p:cNvSpPr txBox="1">
            <a:spLocks/>
          </p:cNvSpPr>
          <p:nvPr/>
        </p:nvSpPr>
        <p:spPr>
          <a:xfrm>
            <a:off x="228600" y="1447800"/>
            <a:ext cx="8686800" cy="1143000"/>
          </a:xfrm>
          <a:prstGeom prst="rect">
            <a:avLst/>
          </a:prstGeom>
        </p:spPr>
        <p:txBody>
          <a:bodyPr vert="horz">
            <a:noAutofit/>
          </a:bodyPr>
          <a:lstStyle/>
          <a:p>
            <a:pPr lvl="0" indent="14288" algn="just" rtl="1">
              <a:spcBef>
                <a:spcPts val="600"/>
              </a:spcBef>
              <a:buClr>
                <a:srgbClr val="FF0000"/>
              </a:buClr>
              <a:buSzPct val="100000"/>
              <a:buFont typeface="Wingdings" pitchFamily="2" charset="2"/>
              <a:buChar char="ü"/>
            </a:pP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جماعات</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نقابات </a:t>
            </a:r>
            <a:r>
              <a:rPr lang="fr-FR" sz="2800" b="1" dirty="0" err="1" smtClean="0">
                <a:solidFill>
                  <a:srgbClr val="FF0000"/>
                </a:solidFill>
                <a:latin typeface="Times New Roman" pitchFamily="18" charset="0"/>
                <a:cs typeface="Times New Roman" pitchFamily="18" charset="0"/>
              </a:rPr>
              <a:t>Syndicates</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تضم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عدة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أعضاء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مكتتبين </a:t>
            </a:r>
            <a:r>
              <a:rPr kumimoji="0" lang="fr-FR" sz="28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Underwriting</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endPar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14288" algn="just" defTabSz="914400" rtl="1" eaLnBrk="1" fontAlgn="auto" latinLnBrk="0" hangingPunct="1">
              <a:lnSpc>
                <a:spcPct val="100000"/>
              </a:lnSpc>
              <a:spcBef>
                <a:spcPts val="600"/>
              </a:spcBef>
              <a:spcAft>
                <a:spcPts val="0"/>
              </a:spcAft>
              <a:buClr>
                <a:schemeClr val="tx2"/>
              </a:buClr>
              <a:buSzPct val="73000"/>
              <a:buFont typeface="Wingdings 2"/>
              <a:buNone/>
              <a:tabLst/>
              <a:defRPr/>
            </a:pPr>
            <a:endPar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6" name="Espace réservé du contenu 2"/>
          <p:cNvSpPr txBox="1">
            <a:spLocks/>
          </p:cNvSpPr>
          <p:nvPr/>
        </p:nvSpPr>
        <p:spPr>
          <a:xfrm>
            <a:off x="228600" y="2514600"/>
            <a:ext cx="8686800" cy="990600"/>
          </a:xfrm>
          <a:prstGeom prst="rect">
            <a:avLst/>
          </a:prstGeom>
        </p:spPr>
        <p:txBody>
          <a:bodyPr vert="horz">
            <a:noAutofit/>
          </a:bodyPr>
          <a:lstStyle/>
          <a:p>
            <a:pPr lvl="0" indent="14288" algn="just" rtl="1">
              <a:spcBef>
                <a:spcPts val="600"/>
              </a:spcBef>
              <a:buClr>
                <a:srgbClr val="FF0000"/>
              </a:buClr>
              <a:buSzPct val="100000"/>
              <a:buFont typeface="Wingdings" pitchFamily="2" charset="2"/>
              <a:buChar char="ü"/>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خبير (مكتتب</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lang="fr-FR" sz="2800" b="1" dirty="0" err="1" smtClean="0">
                <a:solidFill>
                  <a:srgbClr val="FF0000"/>
                </a:solidFill>
                <a:latin typeface="Times New Roman" pitchFamily="18" charset="0"/>
                <a:cs typeface="Times New Roman" pitchFamily="18" charset="0"/>
              </a:rPr>
              <a:t>Underwriter</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lang="ar-DZ" sz="3200" b="1" dirty="0" smtClean="0">
                <a:latin typeface="Times New Roman" pitchFamily="18" charset="0"/>
                <a:cs typeface="Times New Roman" pitchFamily="18" charset="0"/>
              </a:rPr>
              <a:t>م</a:t>
            </a:r>
            <a:r>
              <a:rPr lang="ar-SA" sz="3200" b="1" dirty="0" smtClean="0">
                <a:latin typeface="Times New Roman" pitchFamily="18" charset="0"/>
                <a:cs typeface="Times New Roman" pitchFamily="18" charset="0"/>
              </a:rPr>
              <a:t>مثل </a:t>
            </a:r>
            <a:r>
              <a:rPr lang="ar-DZ" sz="3200" b="1" dirty="0" smtClean="0">
                <a:latin typeface="Times New Roman" pitchFamily="18" charset="0"/>
                <a:cs typeface="Times New Roman" pitchFamily="18" charset="0"/>
              </a:rPr>
              <a:t>ل</a:t>
            </a:r>
            <a:r>
              <a:rPr lang="ar-SA" sz="3200" b="1" dirty="0" smtClean="0">
                <a:latin typeface="Times New Roman" pitchFamily="18" charset="0"/>
                <a:cs typeface="Times New Roman" pitchFamily="18" charset="0"/>
              </a:rPr>
              <a:t>كل جماعة في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قبول </a:t>
            </a:r>
            <a:r>
              <a:rPr kumimoji="0" lang="ar-SA" sz="32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التغطيا</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a:t>
            </a:r>
          </a:p>
          <a:p>
            <a:pPr marL="0" marR="0" lvl="0" indent="14288" algn="just" defTabSz="914400" rtl="1" eaLnBrk="1" fontAlgn="auto" latinLnBrk="0" hangingPunct="1">
              <a:lnSpc>
                <a:spcPct val="100000"/>
              </a:lnSpc>
              <a:spcBef>
                <a:spcPts val="600"/>
              </a:spcBef>
              <a:spcAft>
                <a:spcPts val="0"/>
              </a:spcAft>
              <a:buClr>
                <a:schemeClr val="tx2"/>
              </a:buClr>
              <a:buSzPct val="73000"/>
              <a:buFont typeface="Wingdings 2"/>
              <a:buNone/>
              <a:tabLst/>
              <a:defRPr/>
            </a:pPr>
            <a:endPar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8" name="Espace réservé du contenu 2"/>
          <p:cNvSpPr txBox="1">
            <a:spLocks/>
          </p:cNvSpPr>
          <p:nvPr/>
        </p:nvSpPr>
        <p:spPr>
          <a:xfrm>
            <a:off x="228600" y="3733800"/>
            <a:ext cx="8686800" cy="1143000"/>
          </a:xfrm>
          <a:prstGeom prst="rect">
            <a:avLst/>
          </a:prstGeom>
        </p:spPr>
        <p:txBody>
          <a:bodyPr vert="horz">
            <a:noAutofit/>
          </a:bodyPr>
          <a:lstStyle/>
          <a:p>
            <a:pPr lvl="0" indent="14288" algn="just" rtl="1">
              <a:spcBef>
                <a:spcPts val="600"/>
              </a:spcBef>
              <a:buClr>
                <a:srgbClr val="FF0000"/>
              </a:buClr>
              <a:buSzPct val="100000"/>
              <a:buFont typeface="Wingdings" pitchFamily="2" charset="2"/>
              <a:buChar char="ü"/>
            </a:pPr>
            <a:r>
              <a:rPr lang="ar-DZ" sz="3200" b="1" dirty="0" smtClean="0">
                <a:solidFill>
                  <a:srgbClr val="FF0000"/>
                </a:solidFill>
                <a:latin typeface="Times New Roman" pitchFamily="18" charset="0"/>
                <a:cs typeface="Times New Roman" pitchFamily="18" charset="0"/>
              </a:rPr>
              <a:t> </a:t>
            </a:r>
            <a:r>
              <a:rPr lang="ar-SA" sz="3200" b="1" dirty="0" smtClean="0">
                <a:solidFill>
                  <a:srgbClr val="FF0000"/>
                </a:solidFill>
                <a:latin typeface="Times New Roman" pitchFamily="18" charset="0"/>
                <a:cs typeface="Times New Roman" pitchFamily="18" charset="0"/>
              </a:rPr>
              <a:t>سمسار </a:t>
            </a:r>
            <a:r>
              <a:rPr lang="fr-FR" sz="2800" b="1" dirty="0" smtClean="0">
                <a:solidFill>
                  <a:srgbClr val="FF0000"/>
                </a:solidFill>
                <a:latin typeface="Times New Roman" pitchFamily="18" charset="0"/>
                <a:cs typeface="Times New Roman" pitchFamily="18" charset="0"/>
              </a:rPr>
              <a:t>Broker</a:t>
            </a:r>
            <a:r>
              <a:rPr lang="ar-DZ" sz="2800" b="1" dirty="0" smtClean="0">
                <a:solidFill>
                  <a:srgbClr val="FF0000"/>
                </a:solidFill>
                <a:latin typeface="Times New Roman" pitchFamily="18" charset="0"/>
                <a:cs typeface="Times New Roman" pitchFamily="18" charset="0"/>
              </a:rPr>
              <a:t> </a:t>
            </a:r>
            <a:r>
              <a:rPr lang="ar-SA" sz="3200" b="1" dirty="0" smtClean="0">
                <a:latin typeface="Times New Roman" pitchFamily="18" charset="0"/>
                <a:cs typeface="Times New Roman" pitchFamily="18" charset="0"/>
              </a:rPr>
              <a:t>مقيد في سجل السماسرة الخاص </a:t>
            </a:r>
            <a:r>
              <a:rPr lang="ar-SA" sz="3200" b="1" dirty="0" err="1" smtClean="0">
                <a:latin typeface="Times New Roman" pitchFamily="18" charset="0"/>
                <a:cs typeface="Times New Roman" pitchFamily="18" charset="0"/>
              </a:rPr>
              <a:t>باللويدز</a:t>
            </a:r>
            <a:r>
              <a:rPr lang="ar-DZ" sz="3200" b="1" dirty="0" smtClean="0">
                <a:latin typeface="Times New Roman" pitchFamily="18" charset="0"/>
                <a:cs typeface="Times New Roman" pitchFamily="18" charset="0"/>
              </a:rPr>
              <a:t>، </a:t>
            </a:r>
            <a:r>
              <a:rPr lang="ar-DZ" sz="3200" b="1" dirty="0" err="1" smtClean="0">
                <a:latin typeface="Times New Roman" pitchFamily="18" charset="0"/>
                <a:cs typeface="Times New Roman" pitchFamily="18" charset="0"/>
              </a:rPr>
              <a:t>و</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لا تقبل أي عملية</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تأمين</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إلا عن طريق</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ه.</a:t>
            </a:r>
          </a:p>
          <a:p>
            <a:pPr marL="0" marR="0" lvl="0" indent="14288" algn="just" defTabSz="914400" rtl="1" eaLnBrk="1" fontAlgn="auto" latinLnBrk="0" hangingPunct="1">
              <a:lnSpc>
                <a:spcPct val="100000"/>
              </a:lnSpc>
              <a:spcBef>
                <a:spcPts val="600"/>
              </a:spcBef>
              <a:spcAft>
                <a:spcPts val="0"/>
              </a:spcAft>
              <a:buClr>
                <a:schemeClr val="tx2"/>
              </a:buClr>
              <a:buSzPct val="73000"/>
              <a:buFont typeface="Wingdings 2"/>
              <a:buNone/>
              <a:tabLst/>
              <a:defRPr/>
            </a:pPr>
            <a:endPar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609600"/>
            <a:ext cx="8610600" cy="6172200"/>
          </a:xfrm>
        </p:spPr>
        <p:txBody>
          <a:bodyPr>
            <a:noAutofit/>
          </a:bodyPr>
          <a:lstStyle/>
          <a:p>
            <a:pPr algn="just" rtl="1">
              <a:buNone/>
            </a:pPr>
            <a:r>
              <a:rPr lang="ar-SA" sz="3200" b="1" dirty="0" smtClean="0">
                <a:solidFill>
                  <a:srgbClr val="FF0000"/>
                </a:solidFill>
                <a:latin typeface="Times New Roman" pitchFamily="18" charset="0"/>
                <a:cs typeface="Times New Roman" pitchFamily="18" charset="0"/>
              </a:rPr>
              <a:t>إجراءات </a:t>
            </a:r>
            <a:r>
              <a:rPr lang="ar-DZ" sz="3200" b="1" dirty="0" smtClean="0">
                <a:solidFill>
                  <a:srgbClr val="FF0000"/>
                </a:solidFill>
                <a:latin typeface="Times New Roman" pitchFamily="18" charset="0"/>
                <a:cs typeface="Times New Roman" pitchFamily="18" charset="0"/>
              </a:rPr>
              <a:t>التأمين في هيئة اللويدز</a:t>
            </a:r>
            <a:r>
              <a:rPr lang="ar-SA" sz="3200" b="1" dirty="0" smtClean="0">
                <a:solidFill>
                  <a:srgbClr val="FF0000"/>
                </a:solidFill>
                <a:latin typeface="Times New Roman" pitchFamily="18" charset="0"/>
                <a:cs typeface="Times New Roman" pitchFamily="18" charset="0"/>
              </a:rPr>
              <a:t>:</a:t>
            </a:r>
            <a:endParaRPr lang="fr-FR" sz="3200" b="1" dirty="0" smtClean="0">
              <a:solidFill>
                <a:srgbClr val="FF0000"/>
              </a:solidFill>
              <a:latin typeface="Times New Roman" pitchFamily="18" charset="0"/>
              <a:cs typeface="Times New Roman" pitchFamily="18" charset="0"/>
            </a:endParaRPr>
          </a:p>
          <a:p>
            <a:pPr marL="0" lvl="0" indent="0" algn="just" rtl="1">
              <a:buClr>
                <a:srgbClr val="FF0000"/>
              </a:buClr>
              <a:buSzPct val="80000"/>
              <a:buFont typeface="Wingdings" pitchFamily="2" charset="2"/>
              <a:buChar char="Ø"/>
            </a:pP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يبحث </a:t>
            </a:r>
            <a:r>
              <a:rPr lang="ar-SA" sz="2800" b="1" dirty="0" smtClean="0">
                <a:solidFill>
                  <a:srgbClr val="FF0000"/>
                </a:solidFill>
                <a:latin typeface="Times New Roman" pitchFamily="18" charset="0"/>
                <a:cs typeface="Times New Roman" pitchFamily="18" charset="0"/>
              </a:rPr>
              <a:t>طالب التأمين </a:t>
            </a:r>
            <a:r>
              <a:rPr lang="ar-SA" sz="2800" b="1" dirty="0" smtClean="0">
                <a:latin typeface="Times New Roman" pitchFamily="18" charset="0"/>
                <a:cs typeface="Times New Roman" pitchFamily="18" charset="0"/>
              </a:rPr>
              <a:t>عن </a:t>
            </a:r>
            <a:r>
              <a:rPr lang="ar-SA" sz="2800" b="1" dirty="0" smtClean="0">
                <a:solidFill>
                  <a:srgbClr val="FF0000"/>
                </a:solidFill>
                <a:latin typeface="Times New Roman" pitchFamily="18" charset="0"/>
                <a:cs typeface="Times New Roman" pitchFamily="18" charset="0"/>
              </a:rPr>
              <a:t>أحد سماسرة اللويدز</a:t>
            </a:r>
            <a:r>
              <a:rPr lang="ar-SA" sz="2800" b="1" dirty="0" smtClean="0">
                <a:latin typeface="Times New Roman" pitchFamily="18" charset="0"/>
                <a:cs typeface="Times New Roman" pitchFamily="18" charset="0"/>
              </a:rPr>
              <a:t>، ويطلب منه تغطية خطره نظير</a:t>
            </a:r>
            <a:r>
              <a:rPr lang="ar-DZ" sz="2800" b="1" dirty="0" smtClean="0">
                <a:latin typeface="Times New Roman" pitchFamily="18" charset="0"/>
                <a:cs typeface="Times New Roman" pitchFamily="18" charset="0"/>
              </a:rPr>
              <a:t> </a:t>
            </a:r>
            <a:r>
              <a:rPr lang="ar-SA" sz="2800" b="1" dirty="0" smtClean="0">
                <a:solidFill>
                  <a:srgbClr val="FF0000"/>
                </a:solidFill>
                <a:latin typeface="Times New Roman" pitchFamily="18" charset="0"/>
                <a:cs typeface="Times New Roman" pitchFamily="18" charset="0"/>
              </a:rPr>
              <a:t>عمولة</a:t>
            </a:r>
            <a:r>
              <a:rPr lang="ar-SA" sz="2800" b="1" dirty="0" smtClean="0">
                <a:latin typeface="Times New Roman" pitchFamily="18" charset="0"/>
                <a:cs typeface="Times New Roman" pitchFamily="18" charset="0"/>
              </a:rPr>
              <a:t> ك</a:t>
            </a:r>
            <a:r>
              <a:rPr lang="ar-SA" sz="2800" b="1" dirty="0" smtClean="0">
                <a:solidFill>
                  <a:srgbClr val="FF0000"/>
                </a:solidFill>
                <a:latin typeface="Times New Roman" pitchFamily="18" charset="0"/>
                <a:cs typeface="Times New Roman" pitchFamily="18" charset="0"/>
              </a:rPr>
              <a:t>نسبة من قسط التأمين</a:t>
            </a:r>
            <a:r>
              <a:rPr lang="ar-SA" sz="2800" b="1" dirty="0" smtClean="0">
                <a:latin typeface="Times New Roman" pitchFamily="18" charset="0"/>
                <a:cs typeface="Times New Roman" pitchFamily="18" charset="0"/>
              </a:rPr>
              <a:t>، ولا يمكن أن يغطي </a:t>
            </a:r>
            <a:r>
              <a:rPr lang="ar-SA" sz="2800" b="1" dirty="0" smtClean="0">
                <a:solidFill>
                  <a:srgbClr val="FF0000"/>
                </a:solidFill>
                <a:latin typeface="Times New Roman" pitchFamily="18" charset="0"/>
                <a:cs typeface="Times New Roman" pitchFamily="18" charset="0"/>
              </a:rPr>
              <a:t>أعضاء اللويدز </a:t>
            </a:r>
            <a:r>
              <a:rPr lang="ar-SA" sz="2800" b="1" dirty="0" smtClean="0">
                <a:latin typeface="Times New Roman" pitchFamily="18" charset="0"/>
                <a:cs typeface="Times New Roman" pitchFamily="18" charset="0"/>
              </a:rPr>
              <a:t>خطرا يقدم لهم مباشرة، بل </a:t>
            </a:r>
            <a:r>
              <a:rPr lang="ar-DZ" sz="2800" b="1" dirty="0" smtClean="0">
                <a:latin typeface="Times New Roman" pitchFamily="18" charset="0"/>
                <a:cs typeface="Times New Roman" pitchFamily="18" charset="0"/>
              </a:rPr>
              <a:t>يكون </a:t>
            </a:r>
            <a:r>
              <a:rPr lang="ar-SA" sz="2800" b="1" dirty="0" smtClean="0">
                <a:latin typeface="Times New Roman" pitchFamily="18" charset="0"/>
                <a:cs typeface="Times New Roman" pitchFamily="18" charset="0"/>
              </a:rPr>
              <a:t>عن طريق </a:t>
            </a:r>
            <a:r>
              <a:rPr lang="ar-SA" sz="2800" b="1" dirty="0" err="1" smtClean="0">
                <a:solidFill>
                  <a:srgbClr val="FF0000"/>
                </a:solidFill>
                <a:latin typeface="Times New Roman" pitchFamily="18" charset="0"/>
                <a:cs typeface="Times New Roman" pitchFamily="18" charset="0"/>
              </a:rPr>
              <a:t>سمس</a:t>
            </a:r>
            <a:r>
              <a:rPr lang="ar-DZ" sz="2800" b="1" dirty="0" err="1" smtClean="0">
                <a:solidFill>
                  <a:srgbClr val="FF0000"/>
                </a:solidFill>
                <a:latin typeface="Times New Roman" pitchFamily="18" charset="0"/>
                <a:cs typeface="Times New Roman" pitchFamily="18" charset="0"/>
              </a:rPr>
              <a:t>ار</a:t>
            </a:r>
            <a:r>
              <a:rPr lang="ar-SA" sz="2800" b="1" dirty="0" smtClean="0">
                <a:latin typeface="Times New Roman" pitchFamily="18" charset="0"/>
                <a:cs typeface="Times New Roman" pitchFamily="18" charset="0"/>
              </a:rPr>
              <a:t> معترف </a:t>
            </a:r>
            <a:r>
              <a:rPr lang="ar-SA" sz="2800" b="1" dirty="0" err="1" smtClean="0">
                <a:latin typeface="Times New Roman" pitchFamily="18" charset="0"/>
                <a:cs typeface="Times New Roman" pitchFamily="18" charset="0"/>
              </a:rPr>
              <a:t>به</a:t>
            </a:r>
            <a:r>
              <a:rPr lang="fr-FR"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ومسجل لدى هيئة اللويدز</a:t>
            </a:r>
            <a:r>
              <a:rPr lang="fr-FR" sz="2800" b="1" dirty="0" smtClean="0">
                <a:latin typeface="Times New Roman" pitchFamily="18" charset="0"/>
                <a:cs typeface="Times New Roman" pitchFamily="18" charset="0"/>
              </a:rPr>
              <a:t>.</a:t>
            </a:r>
          </a:p>
          <a:p>
            <a:pPr marL="0" lvl="0" indent="0" algn="just" rtl="1">
              <a:buClr>
                <a:srgbClr val="FF0000"/>
              </a:buClr>
              <a:buSzPct val="80000"/>
              <a:buFont typeface="Wingdings" pitchFamily="2" charset="2"/>
              <a:buChar char="Ø"/>
            </a:pP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يقوم</a:t>
            </a: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السمسار</a:t>
            </a: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بتمري</a:t>
            </a:r>
            <a:r>
              <a:rPr lang="ar-DZ" sz="2800" b="1" dirty="0" smtClean="0">
                <a:latin typeface="Times New Roman" pitchFamily="18" charset="0"/>
                <a:cs typeface="Times New Roman" pitchFamily="18" charset="0"/>
              </a:rPr>
              <a:t>ر طلب التأمين </a:t>
            </a:r>
            <a:r>
              <a:rPr lang="ar-SA" sz="2800" b="1" dirty="0" smtClean="0">
                <a:latin typeface="Times New Roman" pitchFamily="18" charset="0"/>
                <a:cs typeface="Times New Roman" pitchFamily="18" charset="0"/>
              </a:rPr>
              <a:t>على</a:t>
            </a:r>
            <a:r>
              <a:rPr lang="ar-DZ" sz="2800" b="1" dirty="0" smtClean="0">
                <a:latin typeface="Times New Roman" pitchFamily="18" charset="0"/>
                <a:cs typeface="Times New Roman" pitchFamily="18" charset="0"/>
              </a:rPr>
              <a:t> </a:t>
            </a:r>
            <a:r>
              <a:rPr lang="ar-SA" sz="2800" b="1" dirty="0" smtClean="0">
                <a:solidFill>
                  <a:srgbClr val="FF0000"/>
                </a:solidFill>
                <a:latin typeface="Times New Roman" pitchFamily="18" charset="0"/>
                <a:cs typeface="Times New Roman" pitchFamily="18" charset="0"/>
              </a:rPr>
              <a:t>أعضاء</a:t>
            </a:r>
            <a:r>
              <a:rPr lang="ar-DZ" sz="2800" b="1" dirty="0" smtClean="0">
                <a:solidFill>
                  <a:srgbClr val="FF0000"/>
                </a:solidFill>
                <a:latin typeface="Times New Roman" pitchFamily="18" charset="0"/>
                <a:cs typeface="Times New Roman" pitchFamily="18" charset="0"/>
              </a:rPr>
              <a:t> </a:t>
            </a:r>
            <a:r>
              <a:rPr lang="ar-SA" sz="2800" b="1" dirty="0" smtClean="0">
                <a:solidFill>
                  <a:srgbClr val="FF0000"/>
                </a:solidFill>
                <a:latin typeface="Times New Roman" pitchFamily="18" charset="0"/>
                <a:cs typeface="Times New Roman" pitchFamily="18" charset="0"/>
              </a:rPr>
              <a:t>أو</a:t>
            </a:r>
            <a:r>
              <a:rPr lang="ar-DZ" sz="2800" b="1" dirty="0" smtClean="0">
                <a:solidFill>
                  <a:srgbClr val="FF0000"/>
                </a:solidFill>
                <a:latin typeface="Times New Roman" pitchFamily="18" charset="0"/>
                <a:cs typeface="Times New Roman" pitchFamily="18" charset="0"/>
              </a:rPr>
              <a:t> </a:t>
            </a:r>
            <a:r>
              <a:rPr lang="ar-SA" sz="2800" b="1" dirty="0" smtClean="0">
                <a:solidFill>
                  <a:srgbClr val="FF0000"/>
                </a:solidFill>
                <a:latin typeface="Times New Roman" pitchFamily="18" charset="0"/>
                <a:cs typeface="Times New Roman" pitchFamily="18" charset="0"/>
              </a:rPr>
              <a:t>وكلاء</a:t>
            </a:r>
            <a:r>
              <a:rPr lang="ar-DZ" sz="2800" b="1" dirty="0" smtClean="0">
                <a:solidFill>
                  <a:srgbClr val="FF0000"/>
                </a:solidFill>
                <a:latin typeface="Times New Roman" pitchFamily="18" charset="0"/>
                <a:cs typeface="Times New Roman" pitchFamily="18" charset="0"/>
              </a:rPr>
              <a:t> </a:t>
            </a:r>
            <a:r>
              <a:rPr lang="ar-SA" sz="2800" b="1" dirty="0" smtClean="0">
                <a:solidFill>
                  <a:srgbClr val="FF0000"/>
                </a:solidFill>
                <a:latin typeface="Times New Roman" pitchFamily="18" charset="0"/>
                <a:cs typeface="Times New Roman" pitchFamily="18" charset="0"/>
              </a:rPr>
              <a:t>الاكتتاب</a:t>
            </a:r>
            <a:r>
              <a:rPr lang="ar-SA" sz="2800" b="1" dirty="0" smtClean="0">
                <a:latin typeface="Times New Roman" pitchFamily="18" charset="0"/>
                <a:cs typeface="Times New Roman" pitchFamily="18" charset="0"/>
              </a:rPr>
              <a:t>،</a:t>
            </a:r>
            <a:r>
              <a:rPr lang="ar-DZ" sz="2800" b="1" dirty="0" smtClean="0">
                <a:latin typeface="Times New Roman" pitchFamily="18" charset="0"/>
                <a:cs typeface="Times New Roman" pitchFamily="18" charset="0"/>
              </a:rPr>
              <a:t> لي</a:t>
            </a:r>
            <a:r>
              <a:rPr lang="ar-SA" sz="2800" b="1" dirty="0" smtClean="0">
                <a:latin typeface="Times New Roman" pitchFamily="18" charset="0"/>
                <a:cs typeface="Times New Roman" pitchFamily="18" charset="0"/>
              </a:rPr>
              <a:t>قوم كل منهم ب</a:t>
            </a:r>
            <a:r>
              <a:rPr lang="ar-SA" sz="2800" b="1" dirty="0" smtClean="0">
                <a:solidFill>
                  <a:srgbClr val="FF0000"/>
                </a:solidFill>
                <a:latin typeface="Times New Roman" pitchFamily="18" charset="0"/>
                <a:cs typeface="Times New Roman" pitchFamily="18" charset="0"/>
              </a:rPr>
              <a:t>تغطية نسبة من الخطر </a:t>
            </a:r>
            <a:r>
              <a:rPr lang="ar-DZ" sz="2800" b="1" dirty="0" smtClean="0">
                <a:latin typeface="Times New Roman" pitchFamily="18" charset="0"/>
                <a:cs typeface="Times New Roman" pitchFamily="18" charset="0"/>
              </a:rPr>
              <a:t>حسب </a:t>
            </a:r>
            <a:r>
              <a:rPr lang="ar-SA" sz="2800" b="1" dirty="0" smtClean="0">
                <a:latin typeface="Times New Roman" pitchFamily="18" charset="0"/>
                <a:cs typeface="Times New Roman" pitchFamily="18" charset="0"/>
              </a:rPr>
              <a:t>إمكانياته المالية، ويستمر السمسار في تمرير </a:t>
            </a:r>
            <a:r>
              <a:rPr lang="ar-DZ" sz="2800" b="1" dirty="0" smtClean="0">
                <a:latin typeface="Times New Roman" pitchFamily="18" charset="0"/>
                <a:cs typeface="Times New Roman" pitchFamily="18" charset="0"/>
              </a:rPr>
              <a:t>الطلب </a:t>
            </a:r>
            <a:r>
              <a:rPr lang="ar-SA" sz="2800" b="1" dirty="0" smtClean="0">
                <a:latin typeface="Times New Roman" pitchFamily="18" charset="0"/>
                <a:cs typeface="Times New Roman" pitchFamily="18" charset="0"/>
              </a:rPr>
              <a:t>حتى يغطي الخطر كله بواسطة </a:t>
            </a:r>
            <a:r>
              <a:rPr lang="ar-SA" sz="2800" b="1" dirty="0" smtClean="0">
                <a:solidFill>
                  <a:srgbClr val="FF0000"/>
                </a:solidFill>
                <a:latin typeface="Times New Roman" pitchFamily="18" charset="0"/>
                <a:cs typeface="Times New Roman" pitchFamily="18" charset="0"/>
              </a:rPr>
              <a:t>المكتتبين</a:t>
            </a:r>
            <a:r>
              <a:rPr lang="fr-FR" sz="2800" b="1" dirty="0" smtClean="0">
                <a:latin typeface="Times New Roman" pitchFamily="18" charset="0"/>
                <a:cs typeface="Times New Roman" pitchFamily="18" charset="0"/>
              </a:rPr>
              <a:t>.</a:t>
            </a:r>
          </a:p>
          <a:p>
            <a:pPr marL="0" lvl="0" indent="0" algn="just" rtl="1">
              <a:buClr>
                <a:srgbClr val="FF0000"/>
              </a:buClr>
              <a:buSzPct val="80000"/>
              <a:buFont typeface="Wingdings" pitchFamily="2" charset="2"/>
              <a:buChar char="Ø"/>
            </a:pP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يقوم </a:t>
            </a:r>
            <a:r>
              <a:rPr lang="ar-SA" sz="2800" b="1" dirty="0" smtClean="0">
                <a:solidFill>
                  <a:srgbClr val="FF0000"/>
                </a:solidFill>
                <a:latin typeface="Times New Roman" pitchFamily="18" charset="0"/>
                <a:cs typeface="Times New Roman" pitchFamily="18" charset="0"/>
              </a:rPr>
              <a:t>السمسار</a:t>
            </a:r>
            <a:r>
              <a:rPr lang="ar-SA" sz="2800" b="1" dirty="0" smtClean="0">
                <a:latin typeface="Times New Roman" pitchFamily="18" charset="0"/>
                <a:cs typeface="Times New Roman" pitchFamily="18" charset="0"/>
              </a:rPr>
              <a:t> بحساب </a:t>
            </a:r>
            <a:r>
              <a:rPr lang="ar-SA" sz="2800" b="1" dirty="0" smtClean="0">
                <a:solidFill>
                  <a:srgbClr val="FF0000"/>
                </a:solidFill>
                <a:latin typeface="Times New Roman" pitchFamily="18" charset="0"/>
                <a:cs typeface="Times New Roman" pitchFamily="18" charset="0"/>
              </a:rPr>
              <a:t>القسط اللازم </a:t>
            </a:r>
            <a:r>
              <a:rPr lang="ar-SA" sz="2800" b="1" dirty="0" smtClean="0">
                <a:latin typeface="Times New Roman" pitchFamily="18" charset="0"/>
                <a:cs typeface="Times New Roman" pitchFamily="18" charset="0"/>
              </a:rPr>
              <a:t>لتغطية الخطر</a:t>
            </a: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المؤمن منه، ثم يطالب </a:t>
            </a:r>
            <a:r>
              <a:rPr lang="ar-SA" sz="2800" b="1" dirty="0" smtClean="0">
                <a:solidFill>
                  <a:srgbClr val="FF0000"/>
                </a:solidFill>
                <a:latin typeface="Times New Roman" pitchFamily="18" charset="0"/>
                <a:cs typeface="Times New Roman" pitchFamily="18" charset="0"/>
              </a:rPr>
              <a:t>المؤمن له </a:t>
            </a:r>
            <a:r>
              <a:rPr lang="ar-SA" sz="2800" b="1" dirty="0" smtClean="0">
                <a:latin typeface="Times New Roman" pitchFamily="18" charset="0"/>
                <a:cs typeface="Times New Roman" pitchFamily="18" charset="0"/>
              </a:rPr>
              <a:t>بقيمة القسط</a:t>
            </a:r>
            <a:r>
              <a:rPr lang="ar-DZ" sz="2800" b="1" dirty="0" smtClean="0">
                <a:latin typeface="Times New Roman" pitchFamily="18" charset="0"/>
                <a:cs typeface="Times New Roman" pitchFamily="18" charset="0"/>
              </a:rPr>
              <a:t>، ثم يوزع </a:t>
            </a:r>
            <a:r>
              <a:rPr lang="ar-SA" sz="2800" b="1" dirty="0" smtClean="0">
                <a:latin typeface="Times New Roman" pitchFamily="18" charset="0"/>
                <a:cs typeface="Times New Roman" pitchFamily="18" charset="0"/>
              </a:rPr>
              <a:t>القسط على </a:t>
            </a:r>
            <a:r>
              <a:rPr lang="ar-SA" sz="2800" b="1" dirty="0" smtClean="0">
                <a:solidFill>
                  <a:srgbClr val="FF0000"/>
                </a:solidFill>
                <a:latin typeface="Times New Roman" pitchFamily="18" charset="0"/>
                <a:cs typeface="Times New Roman" pitchFamily="18" charset="0"/>
              </a:rPr>
              <a:t>المكتتبين</a:t>
            </a:r>
            <a:r>
              <a:rPr lang="ar-DZ" sz="2800" b="1" dirty="0" smtClean="0">
                <a:latin typeface="Times New Roman" pitchFamily="18" charset="0"/>
                <a:cs typeface="Times New Roman" pitchFamily="18" charset="0"/>
              </a:rPr>
              <a:t>،</a:t>
            </a:r>
            <a:r>
              <a:rPr lang="ar-SA" sz="2800" b="1" dirty="0" smtClean="0">
                <a:latin typeface="Times New Roman" pitchFamily="18" charset="0"/>
                <a:cs typeface="Times New Roman" pitchFamily="18" charset="0"/>
              </a:rPr>
              <a:t> كل</a:t>
            </a:r>
            <a:r>
              <a:rPr lang="ar-DZ" sz="2800" b="1" dirty="0" smtClean="0">
                <a:latin typeface="Times New Roman" pitchFamily="18" charset="0"/>
                <a:cs typeface="Times New Roman" pitchFamily="18" charset="0"/>
              </a:rPr>
              <a:t> واحد</a:t>
            </a:r>
            <a:r>
              <a:rPr lang="ar-SA" sz="2800" b="1" dirty="0" smtClean="0">
                <a:latin typeface="Times New Roman" pitchFamily="18" charset="0"/>
                <a:cs typeface="Times New Roman" pitchFamily="18" charset="0"/>
              </a:rPr>
              <a:t> بنسبة ما اكتتب فيه من الخطر بعد أن يحجز عمولته</a:t>
            </a:r>
            <a:r>
              <a:rPr lang="fr-FR" sz="2800" b="1" dirty="0" smtClean="0">
                <a:latin typeface="Times New Roman" pitchFamily="18" charset="0"/>
                <a:cs typeface="Times New Roman" pitchFamily="18" charset="0"/>
              </a:rPr>
              <a:t>.</a:t>
            </a:r>
            <a:endParaRPr lang="ar-DZ" sz="2800" b="1" dirty="0" smtClean="0">
              <a:latin typeface="Times New Roman" pitchFamily="18" charset="0"/>
              <a:cs typeface="Times New Roman" pitchFamily="18" charset="0"/>
            </a:endParaRPr>
          </a:p>
          <a:p>
            <a:pPr marL="0" lvl="0" indent="0" algn="just" rtl="1">
              <a:buClr>
                <a:srgbClr val="FF0000"/>
              </a:buClr>
              <a:buSzPct val="80000"/>
              <a:buFont typeface="Wingdings" pitchFamily="2" charset="2"/>
              <a:buChar char="Ø"/>
            </a:pPr>
            <a:r>
              <a:rPr lang="fr-FR"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في حالة وقوع الخطر</a:t>
            </a: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يقوم </a:t>
            </a:r>
            <a:r>
              <a:rPr lang="ar-SA" sz="2800" b="1" dirty="0" smtClean="0">
                <a:solidFill>
                  <a:srgbClr val="FF0000"/>
                </a:solidFill>
                <a:latin typeface="Times New Roman" pitchFamily="18" charset="0"/>
                <a:cs typeface="Times New Roman" pitchFamily="18" charset="0"/>
              </a:rPr>
              <a:t>السمسار</a:t>
            </a:r>
            <a:r>
              <a:rPr lang="ar-SA" sz="2800" b="1" dirty="0" smtClean="0">
                <a:latin typeface="Times New Roman" pitchFamily="18" charset="0"/>
                <a:cs typeface="Times New Roman" pitchFamily="18" charset="0"/>
              </a:rPr>
              <a:t> بتوزيع الخسارة على </a:t>
            </a:r>
            <a:r>
              <a:rPr lang="ar-SA" sz="2800" b="1" dirty="0" smtClean="0">
                <a:solidFill>
                  <a:srgbClr val="FF0000"/>
                </a:solidFill>
                <a:latin typeface="Times New Roman" pitchFamily="18" charset="0"/>
                <a:cs typeface="Times New Roman" pitchFamily="18" charset="0"/>
              </a:rPr>
              <a:t>الأعضاء المكتتبين </a:t>
            </a:r>
            <a:r>
              <a:rPr lang="ar-SA" sz="2800" b="1" dirty="0" smtClean="0">
                <a:latin typeface="Times New Roman" pitchFamily="18" charset="0"/>
                <a:cs typeface="Times New Roman" pitchFamily="18" charset="0"/>
              </a:rPr>
              <a:t>وتجميع</a:t>
            </a:r>
            <a:r>
              <a:rPr lang="ar-DZ" sz="2800" b="1" dirty="0" smtClean="0">
                <a:latin typeface="Times New Roman" pitchFamily="18" charset="0"/>
                <a:cs typeface="Times New Roman" pitchFamily="18" charset="0"/>
              </a:rPr>
              <a:t> مبلغ التعويض</a:t>
            </a:r>
            <a:r>
              <a:rPr lang="ar-SA" sz="2800" b="1" dirty="0" smtClean="0">
                <a:latin typeface="Times New Roman" pitchFamily="18" charset="0"/>
                <a:cs typeface="Times New Roman" pitchFamily="18" charset="0"/>
              </a:rPr>
              <a:t> وسداده.</a:t>
            </a:r>
            <a:endParaRPr lang="fr-FR" sz="2800" b="1" dirty="0" smtClean="0">
              <a:latin typeface="Times New Roman" pitchFamily="18" charset="0"/>
              <a:cs typeface="Times New Roman" pitchFamily="18" charset="0"/>
            </a:endParaRPr>
          </a:p>
          <a:p>
            <a:pPr marL="0" indent="14288" algn="just" rtl="1">
              <a:buNone/>
            </a:pPr>
            <a:endParaRPr lang="fr-FR"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04800" y="609600"/>
            <a:ext cx="8610600" cy="1015663"/>
          </a:xfrm>
          <a:prstGeom prst="rect">
            <a:avLst/>
          </a:prstGeom>
        </p:spPr>
        <p:txBody>
          <a:bodyPr wrap="square">
            <a:spAutoFit/>
          </a:bodyPr>
          <a:lstStyle/>
          <a:p>
            <a:pPr algn="just" rtl="1"/>
            <a:r>
              <a:rPr lang="ar-DZ" sz="3600" b="1" dirty="0" smtClean="0">
                <a:solidFill>
                  <a:srgbClr val="FF0000"/>
                </a:solidFill>
                <a:latin typeface="Times New Roman" pitchFamily="18" charset="0"/>
                <a:cs typeface="Times New Roman" pitchFamily="18" charset="0"/>
              </a:rPr>
              <a:t>ج. معهد </a:t>
            </a:r>
            <a:r>
              <a:rPr lang="ar-DZ" sz="3600" b="1" dirty="0" err="1" smtClean="0">
                <a:solidFill>
                  <a:srgbClr val="FF0000"/>
                </a:solidFill>
                <a:latin typeface="Times New Roman" pitchFamily="18" charset="0"/>
                <a:cs typeface="Times New Roman" pitchFamily="18" charset="0"/>
              </a:rPr>
              <a:t>مكتتبي</a:t>
            </a:r>
            <a:r>
              <a:rPr lang="ar-DZ" sz="3600" b="1" dirty="0" smtClean="0">
                <a:solidFill>
                  <a:srgbClr val="FF0000"/>
                </a:solidFill>
                <a:latin typeface="Times New Roman" pitchFamily="18" charset="0"/>
                <a:cs typeface="Times New Roman" pitchFamily="18" charset="0"/>
              </a:rPr>
              <a:t> التأمين بلندن:</a:t>
            </a:r>
          </a:p>
          <a:p>
            <a:r>
              <a:rPr lang="fr-FR" sz="2400" b="1" dirty="0" smtClean="0">
                <a:solidFill>
                  <a:srgbClr val="FF0000"/>
                </a:solidFill>
                <a:latin typeface="Times New Roman" pitchFamily="18" charset="0"/>
                <a:ea typeface="Times New Roman" pitchFamily="18" charset="0"/>
                <a:cs typeface="Times New Roman" pitchFamily="18" charset="0"/>
              </a:rPr>
              <a:t>            Institute of London </a:t>
            </a:r>
            <a:r>
              <a:rPr lang="fr-FR" sz="2400" b="1" dirty="0" err="1" smtClean="0">
                <a:solidFill>
                  <a:srgbClr val="FF0000"/>
                </a:solidFill>
                <a:latin typeface="Times New Roman" pitchFamily="18" charset="0"/>
                <a:ea typeface="Times New Roman" pitchFamily="18" charset="0"/>
                <a:cs typeface="Times New Roman" pitchFamily="18" charset="0"/>
              </a:rPr>
              <a:t>Underwriters</a:t>
            </a:r>
            <a:r>
              <a:rPr lang="fr-FR" sz="2400" b="1" dirty="0" smtClean="0">
                <a:solidFill>
                  <a:srgbClr val="FF0000"/>
                </a:solidFill>
                <a:latin typeface="Times New Roman" pitchFamily="18" charset="0"/>
                <a:ea typeface="Times New Roman" pitchFamily="18" charset="0"/>
                <a:cs typeface="Times New Roman" pitchFamily="18" charset="0"/>
              </a:rPr>
              <a:t> (ILU)   </a:t>
            </a:r>
            <a:endParaRPr lang="ar-DZ" sz="2400" b="1" dirty="0" smtClean="0">
              <a:solidFill>
                <a:srgbClr val="FF0000"/>
              </a:solidFill>
              <a:latin typeface="Times New Roman" pitchFamily="18" charset="0"/>
              <a:cs typeface="Times New Roman" pitchFamily="18" charset="0"/>
            </a:endParaRPr>
          </a:p>
        </p:txBody>
      </p:sp>
      <p:sp>
        <p:nvSpPr>
          <p:cNvPr id="43009" name="Rectangle 1"/>
          <p:cNvSpPr>
            <a:spLocks noChangeArrowheads="1"/>
          </p:cNvSpPr>
          <p:nvPr/>
        </p:nvSpPr>
        <p:spPr bwMode="auto">
          <a:xfrm>
            <a:off x="304800" y="1981201"/>
            <a:ext cx="84582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rtl="1" fontAlgn="base">
              <a:spcBef>
                <a:spcPct val="0"/>
              </a:spcBef>
              <a:spcAft>
                <a:spcPct val="0"/>
              </a:spcAft>
            </a:pPr>
            <a:r>
              <a:rPr kumimoji="0" lang="ar-SA"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DZ"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SA"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رأت </a:t>
            </a:r>
            <a:r>
              <a:rPr kumimoji="0" lang="ar-SA"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شركات التأمين</a:t>
            </a:r>
            <a:r>
              <a:rPr kumimoji="0" lang="ar-DZ"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البحري</a:t>
            </a:r>
            <a:r>
              <a:rPr kumimoji="0" lang="ar-SA"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ar-SA"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بلندن - المنافس التقليدي ل</a:t>
            </a:r>
            <a:r>
              <a:rPr kumimoji="0" lang="ar-SA"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هيئة اللويدز </a:t>
            </a:r>
            <a:r>
              <a:rPr lang="ar-SA" sz="3200" b="1" dirty="0" smtClean="0">
                <a:solidFill>
                  <a:srgbClr val="000000"/>
                </a:solidFill>
                <a:latin typeface="Times New Roman" pitchFamily="18" charset="0"/>
                <a:ea typeface="Times New Roman" pitchFamily="18" charset="0"/>
                <a:cs typeface="Times New Roman" pitchFamily="18" charset="0"/>
              </a:rPr>
              <a:t>- </a:t>
            </a:r>
            <a:r>
              <a:rPr kumimoji="0" lang="ar-SA"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أنها ليست لها رابطة قوية لمجابهة المشاكل المشتركة بينها، </a:t>
            </a:r>
            <a:r>
              <a:rPr kumimoji="0" lang="ar-DZ"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فقامت </a:t>
            </a:r>
            <a:r>
              <a:rPr kumimoji="0" lang="ar-DZ" sz="3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ب</a:t>
            </a:r>
            <a:r>
              <a:rPr kumimoji="0" lang="ar-SA"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إنشاء هذا </a:t>
            </a:r>
            <a:r>
              <a:rPr kumimoji="0" lang="ar-SA"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المجمع</a:t>
            </a:r>
            <a:r>
              <a:rPr kumimoji="0" lang="ar-SA"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DZ"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سنة 1884، </a:t>
            </a:r>
            <a:r>
              <a:rPr kumimoji="0" lang="ar-SA"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للحد من المنافسة الضارة بين</a:t>
            </a:r>
            <a:r>
              <a:rPr kumimoji="0" lang="ar-DZ"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ها</a:t>
            </a:r>
            <a:r>
              <a:rPr kumimoji="0" lang="ar-SA"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ar-DZ"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وتطوير التأمين البحري، وانضمت </a:t>
            </a:r>
            <a:r>
              <a:rPr kumimoji="0" lang="ar-SA"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هيئة اللويدز إلى هذا المجمع للاستفادة بخبرتها في هذا المجال .</a:t>
            </a:r>
            <a:endParaRPr kumimoji="0" lang="en-US"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p:txBody>
      </p:sp>
      <p:sp>
        <p:nvSpPr>
          <p:cNvPr id="6" name="Rectangle 1"/>
          <p:cNvSpPr>
            <a:spLocks noChangeArrowheads="1"/>
          </p:cNvSpPr>
          <p:nvPr/>
        </p:nvSpPr>
        <p:spPr bwMode="auto">
          <a:xfrm>
            <a:off x="304800" y="5059740"/>
            <a:ext cx="84582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rtl="1" fontAlgn="base">
              <a:spcBef>
                <a:spcPct val="0"/>
              </a:spcBef>
              <a:spcAft>
                <a:spcPct val="0"/>
              </a:spcAft>
            </a:pPr>
            <a:r>
              <a:rPr kumimoji="0" lang="ar-DZ"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قام المعهد </a:t>
            </a:r>
            <a:r>
              <a:rPr kumimoji="0" lang="ar-DZ" sz="32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ب</a:t>
            </a:r>
            <a:r>
              <a:rPr kumimoji="0" lang="ar-EG"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إصدار العديد من </a:t>
            </a:r>
            <a:r>
              <a:rPr kumimoji="0" lang="ar-EG" sz="32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التغطيات النموذجية </a:t>
            </a:r>
            <a:r>
              <a:rPr kumimoji="0" lang="ar-EG"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الت</a:t>
            </a:r>
            <a:r>
              <a:rPr kumimoji="0" lang="ar-DZ"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ي</a:t>
            </a:r>
            <a:r>
              <a:rPr kumimoji="0" lang="ar-EG"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لاقت قبولا دوليا </a:t>
            </a:r>
            <a:r>
              <a:rPr kumimoji="0" lang="ar-DZ"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واسعا،</a:t>
            </a:r>
            <a:r>
              <a:rPr kumimoji="0" lang="ar-DZ" sz="3200" b="1"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من أهمها </a:t>
            </a:r>
            <a:r>
              <a:rPr kumimoji="0" lang="ar-DZ" sz="3200" b="1" i="0"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شروط المجمع لتأمين البضائع </a:t>
            </a:r>
            <a:r>
              <a:rPr kumimoji="0" lang="ar-DZ" sz="3200" b="1" i="0" u="none" strike="noStrike" cap="none" normalizeH="0" dirty="0" err="1" smtClean="0">
                <a:ln>
                  <a:noFill/>
                </a:ln>
                <a:solidFill>
                  <a:srgbClr val="FF0000"/>
                </a:solidFill>
                <a:effectLst/>
                <a:latin typeface="Times New Roman" pitchFamily="18" charset="0"/>
                <a:ea typeface="Times New Roman" pitchFamily="18" charset="0"/>
                <a:cs typeface="Times New Roman" pitchFamily="18" charset="0"/>
              </a:rPr>
              <a:t>أ</a:t>
            </a:r>
            <a:r>
              <a:rPr kumimoji="0" lang="ar-DZ" sz="3200" b="1" i="0"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a:t>
            </a:r>
            <a:r>
              <a:rPr kumimoji="0" lang="ar-DZ" sz="3200" b="1" i="0" u="none" strike="noStrike" cap="none" normalizeH="0" dirty="0" err="1" smtClean="0">
                <a:ln>
                  <a:noFill/>
                </a:ln>
                <a:solidFill>
                  <a:srgbClr val="FF0000"/>
                </a:solidFill>
                <a:effectLst/>
                <a:latin typeface="Times New Roman" pitchFamily="18" charset="0"/>
                <a:ea typeface="Times New Roman" pitchFamily="18" charset="0"/>
                <a:cs typeface="Times New Roman" pitchFamily="18" charset="0"/>
              </a:rPr>
              <a:t>ب</a:t>
            </a:r>
            <a:r>
              <a:rPr kumimoji="0" lang="ar-DZ" sz="3200" b="1" i="0"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وج</a:t>
            </a:r>
            <a:r>
              <a:rPr kumimoji="0" lang="ar-DZ" sz="3200" b="1"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و</a:t>
            </a:r>
            <a:r>
              <a:rPr kumimoji="0" lang="ar-DZ" sz="3200" b="1" i="0" u="none"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شروط المعهد لتأمين السفن</a:t>
            </a:r>
            <a:r>
              <a:rPr kumimoji="0" lang="ar-DZ" sz="3200" b="1"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a:t>
            </a:r>
            <a:endParaRPr kumimoji="0" lang="fr-FR" sz="32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122" name="Picture 2" descr="C:\Users\SALAH\Desktop\unnamed.gif"/>
          <p:cNvPicPr>
            <a:picLocks noChangeAspect="1" noChangeArrowheads="1"/>
          </p:cNvPicPr>
          <p:nvPr/>
        </p:nvPicPr>
        <p:blipFill>
          <a:blip r:embed="rId2"/>
          <a:srcRect/>
          <a:stretch>
            <a:fillRect/>
          </a:stretch>
        </p:blipFill>
        <p:spPr bwMode="auto">
          <a:xfrm>
            <a:off x="152400" y="152400"/>
            <a:ext cx="1066800" cy="1524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 y="1600200"/>
            <a:ext cx="8610600" cy="609600"/>
          </a:xfrm>
        </p:spPr>
        <p:txBody>
          <a:bodyPr>
            <a:normAutofit/>
          </a:bodyPr>
          <a:lstStyle/>
          <a:p>
            <a:pPr marL="0" lvl="0" indent="0" algn="just" rtl="1">
              <a:buClr>
                <a:srgbClr val="FF0000"/>
              </a:buClr>
              <a:buSzPct val="100000"/>
              <a:buFont typeface="Wingdings" pitchFamily="2" charset="2"/>
              <a:buChar char="ü"/>
            </a:pPr>
            <a:r>
              <a:rPr lang="ar-DZ" sz="3200" b="1" dirty="0" smtClean="0">
                <a:latin typeface="Times New Roman" pitchFamily="18" charset="0"/>
                <a:cs typeface="Times New Roman" pitchFamily="18" charset="0"/>
              </a:rPr>
              <a:t> </a:t>
            </a:r>
            <a:r>
              <a:rPr lang="ar-SA" sz="3200" b="1" dirty="0" smtClean="0">
                <a:latin typeface="Times New Roman" pitchFamily="18" charset="0"/>
                <a:cs typeface="Times New Roman" pitchFamily="18" charset="0"/>
              </a:rPr>
              <a:t>التأمين على </a:t>
            </a:r>
            <a:r>
              <a:rPr lang="ar-SA" sz="3200" b="1" dirty="0" smtClean="0">
                <a:solidFill>
                  <a:srgbClr val="FF0000"/>
                </a:solidFill>
                <a:latin typeface="Times New Roman" pitchFamily="18" charset="0"/>
                <a:cs typeface="Times New Roman" pitchFamily="18" charset="0"/>
              </a:rPr>
              <a:t>السفن</a:t>
            </a:r>
            <a:r>
              <a:rPr lang="ar-SA" sz="3200" b="1" dirty="0" smtClean="0">
                <a:latin typeface="Times New Roman" pitchFamily="18" charset="0"/>
                <a:cs typeface="Times New Roman" pitchFamily="18" charset="0"/>
              </a:rPr>
              <a:t> وجميع معداتها </a:t>
            </a:r>
            <a:r>
              <a:rPr lang="ar-DZ" sz="3200" b="1" dirty="0" smtClean="0">
                <a:latin typeface="Times New Roman" pitchFamily="18" charset="0"/>
                <a:cs typeface="Times New Roman" pitchFamily="18" charset="0"/>
              </a:rPr>
              <a:t>ومؤنها </a:t>
            </a:r>
            <a:r>
              <a:rPr lang="ar-SA" sz="3200" b="1" dirty="0" smtClean="0">
                <a:latin typeface="Times New Roman" pitchFamily="18" charset="0"/>
                <a:cs typeface="Times New Roman" pitchFamily="18" charset="0"/>
              </a:rPr>
              <a:t>اللازمة للملاحة؛</a:t>
            </a:r>
            <a:endParaRPr lang="fr-FR" sz="3200" dirty="0"/>
          </a:p>
        </p:txBody>
      </p:sp>
      <p:sp>
        <p:nvSpPr>
          <p:cNvPr id="4" name="Rectangle 3"/>
          <p:cNvSpPr/>
          <p:nvPr/>
        </p:nvSpPr>
        <p:spPr>
          <a:xfrm>
            <a:off x="4800600" y="609600"/>
            <a:ext cx="3897221" cy="646331"/>
          </a:xfrm>
          <a:prstGeom prst="rect">
            <a:avLst/>
          </a:prstGeom>
        </p:spPr>
        <p:txBody>
          <a:bodyPr wrap="none">
            <a:spAutoFit/>
          </a:bodyPr>
          <a:lstStyle/>
          <a:p>
            <a:r>
              <a:rPr lang="ar-DZ" sz="3600" b="1" dirty="0" smtClean="0">
                <a:solidFill>
                  <a:srgbClr val="FF0000"/>
                </a:solidFill>
                <a:latin typeface="Times New Roman" pitchFamily="18" charset="0"/>
                <a:cs typeface="Times New Roman" pitchFamily="18" charset="0"/>
              </a:rPr>
              <a:t>4. </a:t>
            </a:r>
            <a:r>
              <a:rPr lang="ar-SA" sz="3600" b="1" dirty="0" smtClean="0">
                <a:solidFill>
                  <a:srgbClr val="FF0000"/>
                </a:solidFill>
                <a:latin typeface="Times New Roman" pitchFamily="18" charset="0"/>
                <a:cs typeface="Times New Roman" pitchFamily="18" charset="0"/>
              </a:rPr>
              <a:t>أنواع التأمين البحري:</a:t>
            </a:r>
            <a:endParaRPr lang="fr-FR" sz="3600" b="1" dirty="0"/>
          </a:p>
        </p:txBody>
      </p:sp>
      <p:sp>
        <p:nvSpPr>
          <p:cNvPr id="6" name="Espace réservé du contenu 2"/>
          <p:cNvSpPr txBox="1">
            <a:spLocks/>
          </p:cNvSpPr>
          <p:nvPr/>
        </p:nvSpPr>
        <p:spPr>
          <a:xfrm>
            <a:off x="152400" y="2438400"/>
            <a:ext cx="8610600" cy="609600"/>
          </a:xfrm>
          <a:prstGeom prst="rect">
            <a:avLst/>
          </a:prstGeom>
        </p:spPr>
        <p:txBody>
          <a:bodyPr vert="horz">
            <a:normAutofit/>
          </a:bodyPr>
          <a:lstStyle/>
          <a:p>
            <a:pPr marL="0" marR="0" lvl="0" indent="0" algn="just" defTabSz="914400" rtl="1" eaLnBrk="1" fontAlgn="auto" latinLnBrk="0" hangingPunct="1">
              <a:lnSpc>
                <a:spcPct val="100000"/>
              </a:lnSpc>
              <a:spcBef>
                <a:spcPts val="600"/>
              </a:spcBef>
              <a:spcAft>
                <a:spcPts val="0"/>
              </a:spcAft>
              <a:buClr>
                <a:srgbClr val="FF0000"/>
              </a:buClr>
              <a:buSzPct val="100000"/>
              <a:buFont typeface="Wingdings" pitchFamily="2" charset="2"/>
              <a:buChar char="ü"/>
              <a:tabLst/>
              <a:defRPr/>
            </a:pP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الـتأمين على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البضائع</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عدا الأمتعة والمؤن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الشخصية؛</a:t>
            </a: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Espace réservé du contenu 2"/>
          <p:cNvSpPr txBox="1">
            <a:spLocks/>
          </p:cNvSpPr>
          <p:nvPr/>
        </p:nvSpPr>
        <p:spPr>
          <a:xfrm>
            <a:off x="152400" y="3276600"/>
            <a:ext cx="8610600" cy="685800"/>
          </a:xfrm>
          <a:prstGeom prst="rect">
            <a:avLst/>
          </a:prstGeom>
        </p:spPr>
        <p:txBody>
          <a:bodyPr vert="horz">
            <a:normAutofit fontScale="92500"/>
          </a:bodyPr>
          <a:lstStyle/>
          <a:p>
            <a:pPr marL="0" marR="0" lvl="0" indent="0" algn="just" defTabSz="914400" rtl="1" eaLnBrk="1" fontAlgn="auto" latinLnBrk="0" hangingPunct="1">
              <a:lnSpc>
                <a:spcPct val="100000"/>
              </a:lnSpc>
              <a:spcBef>
                <a:spcPts val="600"/>
              </a:spcBef>
              <a:spcAft>
                <a:spcPts val="0"/>
              </a:spcAft>
              <a:buClr>
                <a:srgbClr val="FF0000"/>
              </a:buClr>
              <a:buSzPct val="100000"/>
              <a:buFont typeface="Wingdings" pitchFamily="2" charset="2"/>
              <a:buChar char="ü"/>
              <a:tabLst/>
              <a:defRPr/>
            </a:pP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التأمين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على </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أجرة النقل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الم</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ستحق</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ة</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عند وصول البضاعة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أو السفينة.</a:t>
            </a:r>
            <a:endPar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l" defTabSz="914400" rtl="0" eaLnBrk="1" fontAlgn="auto" latinLnBrk="0" hangingPunct="1">
              <a:lnSpc>
                <a:spcPct val="100000"/>
              </a:lnSpc>
              <a:spcBef>
                <a:spcPts val="600"/>
              </a:spcBef>
              <a:spcAft>
                <a:spcPts val="0"/>
              </a:spcAft>
              <a:buClr>
                <a:schemeClr val="tx2"/>
              </a:buClr>
              <a:buSzPct val="73000"/>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Espace réservé du contenu 2"/>
          <p:cNvSpPr txBox="1">
            <a:spLocks/>
          </p:cNvSpPr>
          <p:nvPr/>
        </p:nvSpPr>
        <p:spPr>
          <a:xfrm>
            <a:off x="152400" y="4114800"/>
            <a:ext cx="8610600" cy="762000"/>
          </a:xfrm>
          <a:prstGeom prst="rect">
            <a:avLst/>
          </a:prstGeom>
        </p:spPr>
        <p:txBody>
          <a:bodyPr vert="horz">
            <a:normAutofit/>
          </a:bodyPr>
          <a:lstStyle/>
          <a:p>
            <a:pPr marL="0" marR="0" lvl="0" indent="0" algn="just" defTabSz="914400" rtl="1" eaLnBrk="1" fontAlgn="auto" latinLnBrk="0" hangingPunct="1">
              <a:lnSpc>
                <a:spcPct val="100000"/>
              </a:lnSpc>
              <a:spcBef>
                <a:spcPts val="600"/>
              </a:spcBef>
              <a:spcAft>
                <a:spcPts val="0"/>
              </a:spcAft>
              <a:buClr>
                <a:srgbClr val="FF0000"/>
              </a:buClr>
              <a:buSzPct val="100000"/>
              <a:buFont typeface="Wingdings" pitchFamily="2" charset="2"/>
              <a:buChar char="ü"/>
              <a:tabLst/>
              <a:defRPr/>
            </a:pP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التأمين على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المسافرين</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ما يحملونه من أمتعة ثمينة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endPar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Rectangle 8"/>
          <p:cNvSpPr/>
          <p:nvPr/>
        </p:nvSpPr>
        <p:spPr>
          <a:xfrm>
            <a:off x="1981200" y="5105400"/>
            <a:ext cx="6705600" cy="584775"/>
          </a:xfrm>
          <a:prstGeom prst="rect">
            <a:avLst/>
          </a:prstGeom>
        </p:spPr>
        <p:txBody>
          <a:bodyPr wrap="square">
            <a:spAutoFit/>
          </a:bodyPr>
          <a:lstStyle/>
          <a:p>
            <a:pPr algn="just" rtl="1">
              <a:buClr>
                <a:srgbClr val="FF0000"/>
              </a:buClr>
              <a:buFont typeface="Wingdings" pitchFamily="2" charset="2"/>
              <a:buChar char="ü"/>
            </a:pPr>
            <a:r>
              <a:rPr lang="ar-DZ" sz="3200" b="1" dirty="0" smtClean="0">
                <a:latin typeface="Arial" pitchFamily="34" charset="0"/>
                <a:cs typeface="Arial" pitchFamily="34" charset="0"/>
              </a:rPr>
              <a:t> </a:t>
            </a:r>
            <a:r>
              <a:rPr lang="ar-SA" sz="3200" b="1" dirty="0" smtClean="0">
                <a:latin typeface="Arial" pitchFamily="34" charset="0"/>
                <a:cs typeface="Arial" pitchFamily="34" charset="0"/>
              </a:rPr>
              <a:t>التأمين على </a:t>
            </a:r>
            <a:r>
              <a:rPr lang="ar-SA" sz="3200" b="1" dirty="0" smtClean="0">
                <a:solidFill>
                  <a:srgbClr val="FF0000"/>
                </a:solidFill>
                <a:latin typeface="Arial" pitchFamily="34" charset="0"/>
                <a:cs typeface="Arial" pitchFamily="34" charset="0"/>
              </a:rPr>
              <a:t>مسئولية مُلاك السفن</a:t>
            </a:r>
            <a:r>
              <a:rPr lang="ar-SA" sz="3200" b="1" dirty="0" smtClean="0">
                <a:latin typeface="Arial" pitchFamily="34" charset="0"/>
                <a:cs typeface="Arial" pitchFamily="34" charset="0"/>
              </a:rPr>
              <a:t> تجاه الغير</a:t>
            </a:r>
            <a:r>
              <a:rPr lang="ar-DZ" sz="3200" b="1" dirty="0" smtClean="0">
                <a:latin typeface="Arial" pitchFamily="34" charset="0"/>
                <a:cs typeface="Arial" pitchFamily="34" charset="0"/>
              </a:rPr>
              <a:t>.</a:t>
            </a:r>
            <a:r>
              <a:rPr lang="ar-SA" sz="3200" b="1" dirty="0" smtClean="0">
                <a:latin typeface="Arial" pitchFamily="34" charset="0"/>
                <a:cs typeface="Arial" pitchFamily="34" charset="0"/>
              </a:rPr>
              <a:t> </a:t>
            </a:r>
            <a:endParaRPr lang="fr-FR" sz="3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1447800"/>
            <a:ext cx="8382000" cy="1590984"/>
          </a:xfrm>
        </p:spPr>
        <p:txBody>
          <a:bodyPr>
            <a:normAutofit/>
          </a:bodyPr>
          <a:lstStyle/>
          <a:p>
            <a:pPr marL="0" indent="0" algn="just" rtl="1">
              <a:buNone/>
            </a:pPr>
            <a:r>
              <a:rPr lang="ar-DZ" sz="2800" b="1" dirty="0" smtClean="0">
                <a:solidFill>
                  <a:srgbClr val="FF0000"/>
                </a:solidFill>
                <a:latin typeface="Times New Roman" pitchFamily="18" charset="0"/>
                <a:cs typeface="Times New Roman" pitchFamily="18" charset="0"/>
              </a:rPr>
              <a:t>1. </a:t>
            </a:r>
            <a:r>
              <a:rPr lang="ar-EG" sz="3200" b="1" dirty="0" smtClean="0">
                <a:latin typeface="Times New Roman" pitchFamily="18" charset="0"/>
                <a:cs typeface="Times New Roman" pitchFamily="18" charset="0"/>
              </a:rPr>
              <a:t>لا يتم إبرام عقد التأمين البحري للبضائع بين المستأمن (الشاحن أو وكيله) وبين المؤمن(شركة التأمين) مباشرة، بل </a:t>
            </a:r>
            <a:r>
              <a:rPr lang="ar-EG" sz="3200" b="1" dirty="0" smtClean="0">
                <a:solidFill>
                  <a:srgbClr val="FF0000"/>
                </a:solidFill>
                <a:latin typeface="Times New Roman" pitchFamily="18" charset="0"/>
                <a:cs typeface="Times New Roman" pitchFamily="18" charset="0"/>
              </a:rPr>
              <a:t>عن طريق وسيط </a:t>
            </a:r>
            <a:r>
              <a:rPr lang="ar-EG" sz="3200" b="1" dirty="0" smtClean="0">
                <a:latin typeface="Times New Roman" pitchFamily="18" charset="0"/>
                <a:cs typeface="Times New Roman" pitchFamily="18" charset="0"/>
              </a:rPr>
              <a:t>(وكيل أو سمسار</a:t>
            </a:r>
            <a:r>
              <a:rPr lang="ar-DZ" sz="3200" b="1" dirty="0" smtClean="0">
                <a:latin typeface="Times New Roman" pitchFamily="18" charset="0"/>
                <a:cs typeface="Times New Roman" pitchFamily="18" charset="0"/>
              </a:rPr>
              <a:t> </a:t>
            </a:r>
            <a:r>
              <a:rPr lang="ar-EG" sz="3200" b="1" dirty="0" smtClean="0">
                <a:latin typeface="Times New Roman" pitchFamily="18" charset="0"/>
                <a:cs typeface="Times New Roman" pitchFamily="18" charset="0"/>
              </a:rPr>
              <a:t>التأمين</a:t>
            </a:r>
            <a:r>
              <a:rPr lang="ar-DZ" sz="3200" b="1" dirty="0" smtClean="0">
                <a:latin typeface="Times New Roman" pitchFamily="18" charset="0"/>
                <a:cs typeface="Times New Roman" pitchFamily="18" charset="0"/>
              </a:rPr>
              <a:t>).</a:t>
            </a:r>
          </a:p>
        </p:txBody>
      </p:sp>
      <p:sp>
        <p:nvSpPr>
          <p:cNvPr id="4" name="Rectangle 3"/>
          <p:cNvSpPr/>
          <p:nvPr/>
        </p:nvSpPr>
        <p:spPr>
          <a:xfrm>
            <a:off x="3810000" y="685800"/>
            <a:ext cx="4966424" cy="646331"/>
          </a:xfrm>
          <a:prstGeom prst="rect">
            <a:avLst/>
          </a:prstGeom>
        </p:spPr>
        <p:txBody>
          <a:bodyPr wrap="none">
            <a:spAutoFit/>
          </a:bodyPr>
          <a:lstStyle/>
          <a:p>
            <a:r>
              <a:rPr lang="ar-DZ" sz="3600" b="1" dirty="0" smtClean="0">
                <a:solidFill>
                  <a:srgbClr val="FF0000"/>
                </a:solidFill>
                <a:latin typeface="Times New Roman" pitchFamily="18" charset="0"/>
                <a:cs typeface="Times New Roman" pitchFamily="18" charset="0"/>
              </a:rPr>
              <a:t>5</a:t>
            </a:r>
            <a:r>
              <a:rPr lang="ar-EG" sz="3600" b="1" dirty="0" smtClean="0">
                <a:solidFill>
                  <a:srgbClr val="FF0000"/>
                </a:solidFill>
                <a:latin typeface="Times New Roman" pitchFamily="18" charset="0"/>
                <a:cs typeface="Times New Roman" pitchFamily="18" charset="0"/>
              </a:rPr>
              <a:t>. كيفية إجـراء التأميـن البحـري</a:t>
            </a:r>
            <a:endParaRPr lang="fr-FR" sz="3600" b="1" dirty="0"/>
          </a:p>
        </p:txBody>
      </p:sp>
      <p:sp>
        <p:nvSpPr>
          <p:cNvPr id="5" name="Rectangle 4"/>
          <p:cNvSpPr/>
          <p:nvPr/>
        </p:nvSpPr>
        <p:spPr>
          <a:xfrm>
            <a:off x="304800" y="3200400"/>
            <a:ext cx="8458200" cy="1569660"/>
          </a:xfrm>
          <a:prstGeom prst="rect">
            <a:avLst/>
          </a:prstGeom>
        </p:spPr>
        <p:txBody>
          <a:bodyPr wrap="square">
            <a:spAutoFit/>
          </a:bodyPr>
          <a:lstStyle/>
          <a:p>
            <a:pPr algn="just" rtl="1"/>
            <a:r>
              <a:rPr lang="ar-DZ" sz="2800" b="1" dirty="0" smtClean="0">
                <a:solidFill>
                  <a:srgbClr val="FF0000"/>
                </a:solidFill>
                <a:latin typeface="Times New Roman" pitchFamily="18" charset="0"/>
                <a:cs typeface="Times New Roman" pitchFamily="18" charset="0"/>
              </a:rPr>
              <a:t>2. </a:t>
            </a:r>
            <a:r>
              <a:rPr lang="ar-DZ" sz="3200" b="1" dirty="0" smtClean="0">
                <a:solidFill>
                  <a:srgbClr val="FF0000"/>
                </a:solidFill>
                <a:latin typeface="Times New Roman" pitchFamily="18" charset="0"/>
                <a:cs typeface="Times New Roman" pitchFamily="18" charset="0"/>
              </a:rPr>
              <a:t>لا يشترط استيفاء نموذج معين</a:t>
            </a:r>
            <a:r>
              <a:rPr lang="ar-DZ" sz="3200" b="1" dirty="0" smtClean="0">
                <a:latin typeface="Times New Roman" pitchFamily="18" charset="0"/>
                <a:cs typeface="Times New Roman" pitchFamily="18" charset="0"/>
              </a:rPr>
              <a:t>، بل قد يتم بالبريد العادي، الإلكتروني، الفاكس، أو الهاتف، مع مراعاة أن تتضمن الوسيلة المستخدمة جميع البيانات اللازمة لشركة التأمين.</a:t>
            </a:r>
            <a:endParaRPr lang="fr-FR" sz="3200" b="1" dirty="0" smtClean="0">
              <a:latin typeface="Times New Roman" pitchFamily="18" charset="0"/>
              <a:cs typeface="Times New Roman" pitchFamily="18" charset="0"/>
            </a:endParaRPr>
          </a:p>
        </p:txBody>
      </p:sp>
      <p:sp>
        <p:nvSpPr>
          <p:cNvPr id="6" name="Rectangle 5"/>
          <p:cNvSpPr/>
          <p:nvPr/>
        </p:nvSpPr>
        <p:spPr>
          <a:xfrm>
            <a:off x="381000" y="5135940"/>
            <a:ext cx="8382000" cy="1569660"/>
          </a:xfrm>
          <a:prstGeom prst="rect">
            <a:avLst/>
          </a:prstGeom>
        </p:spPr>
        <p:txBody>
          <a:bodyPr wrap="square">
            <a:spAutoFit/>
          </a:bodyPr>
          <a:lstStyle/>
          <a:p>
            <a:pPr algn="just" rtl="1"/>
            <a:r>
              <a:rPr lang="ar-DZ" sz="2800" b="1" dirty="0" smtClean="0">
                <a:solidFill>
                  <a:srgbClr val="FF0000"/>
                </a:solidFill>
                <a:latin typeface="Times New Roman" pitchFamily="18" charset="0"/>
                <a:cs typeface="Times New Roman" pitchFamily="18" charset="0"/>
              </a:rPr>
              <a:t>3. </a:t>
            </a:r>
            <a:r>
              <a:rPr lang="ar-EG" sz="3200" b="1" dirty="0" smtClean="0">
                <a:latin typeface="Times New Roman" pitchFamily="18" charset="0"/>
                <a:cs typeface="Times New Roman" pitchFamily="18" charset="0"/>
              </a:rPr>
              <a:t>البداية يقوم المستأمن ب</a:t>
            </a:r>
            <a:r>
              <a:rPr lang="ar-EG" sz="3200" b="1" dirty="0" smtClean="0">
                <a:solidFill>
                  <a:srgbClr val="FF0000"/>
                </a:solidFill>
                <a:latin typeface="Times New Roman" pitchFamily="18" charset="0"/>
                <a:cs typeface="Times New Roman" pitchFamily="18" charset="0"/>
              </a:rPr>
              <a:t>تقديم</a:t>
            </a:r>
            <a:r>
              <a:rPr lang="ar-EG" sz="3200" b="1" dirty="0" smtClean="0">
                <a:latin typeface="Times New Roman" pitchFamily="18" charset="0"/>
                <a:cs typeface="Times New Roman" pitchFamily="18" charset="0"/>
              </a:rPr>
              <a:t> كافة </a:t>
            </a:r>
            <a:r>
              <a:rPr lang="ar-EG" sz="3200" b="1" dirty="0" smtClean="0">
                <a:solidFill>
                  <a:srgbClr val="FF0000"/>
                </a:solidFill>
                <a:latin typeface="Times New Roman" pitchFamily="18" charset="0"/>
                <a:cs typeface="Times New Roman" pitchFamily="18" charset="0"/>
              </a:rPr>
              <a:t>البيانات </a:t>
            </a:r>
            <a:r>
              <a:rPr lang="ar-EG" sz="3200" b="1" dirty="0" smtClean="0">
                <a:latin typeface="Times New Roman" pitchFamily="18" charset="0"/>
                <a:cs typeface="Times New Roman" pitchFamily="18" charset="0"/>
              </a:rPr>
              <a:t>الخاصة بالبضاعة</a:t>
            </a:r>
            <a:r>
              <a:rPr lang="ar-DZ" sz="3200" b="1" dirty="0" smtClean="0">
                <a:latin typeface="Times New Roman" pitchFamily="18" charset="0"/>
                <a:cs typeface="Times New Roman" pitchFamily="18" charset="0"/>
              </a:rPr>
              <a:t> و</a:t>
            </a:r>
            <a:r>
              <a:rPr lang="ar-EG" sz="3200" b="1" dirty="0" smtClean="0">
                <a:latin typeface="Times New Roman" pitchFamily="18" charset="0"/>
                <a:cs typeface="Times New Roman" pitchFamily="18" charset="0"/>
              </a:rPr>
              <a:t>السفينة، مكان بداية ونهاية التأمين، يجب أن تكون صحيحة ودقيقة، يعتبر عقد التأمين باطل</a:t>
            </a:r>
            <a:r>
              <a:rPr lang="ar-DZ" sz="3200" b="1" dirty="0" smtClean="0">
                <a:latin typeface="Times New Roman" pitchFamily="18" charset="0"/>
                <a:cs typeface="Times New Roman" pitchFamily="18" charset="0"/>
              </a:rPr>
              <a:t>ا</a:t>
            </a:r>
            <a:r>
              <a:rPr lang="ar-EG" sz="3200" b="1" dirty="0" smtClean="0">
                <a:latin typeface="Times New Roman" pitchFamily="18" charset="0"/>
                <a:cs typeface="Times New Roman" pitchFamily="18" charset="0"/>
              </a:rPr>
              <a:t> إذا </a:t>
            </a:r>
            <a:r>
              <a:rPr lang="ar-EG" sz="3200" b="1" dirty="0" err="1" smtClean="0">
                <a:latin typeface="Times New Roman" pitchFamily="18" charset="0"/>
                <a:cs typeface="Times New Roman" pitchFamily="18" charset="0"/>
              </a:rPr>
              <a:t>ثبث</a:t>
            </a:r>
            <a:r>
              <a:rPr lang="ar-EG" sz="3200" b="1" dirty="0" smtClean="0">
                <a:latin typeface="Times New Roman" pitchFamily="18" charset="0"/>
                <a:cs typeface="Times New Roman" pitchFamily="18" charset="0"/>
              </a:rPr>
              <a:t> </a:t>
            </a:r>
            <a:r>
              <a:rPr lang="ar-DZ" sz="3200" b="1" dirty="0" smtClean="0">
                <a:latin typeface="Times New Roman" pitchFamily="18" charset="0"/>
                <a:cs typeface="Times New Roman" pitchFamily="18" charset="0"/>
              </a:rPr>
              <a:t>عدم صحتها </a:t>
            </a:r>
            <a:r>
              <a:rPr lang="ar-EG" sz="3200" b="1" dirty="0" smtClean="0">
                <a:latin typeface="Times New Roman" pitchFamily="18" charset="0"/>
                <a:cs typeface="Times New Roman" pitchFamily="18" charset="0"/>
              </a:rPr>
              <a:t>عن قصد</a:t>
            </a:r>
            <a:r>
              <a:rPr lang="ar-DZ" sz="3200" b="1" dirty="0" smtClean="0">
                <a:latin typeface="Times New Roman" pitchFamily="18" charset="0"/>
                <a:cs typeface="Times New Roman" pitchFamily="18" charset="0"/>
              </a:rPr>
              <a:t>.</a:t>
            </a:r>
            <a:endParaRPr lang="fr-FR"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783264"/>
            <a:ext cx="8458200" cy="2188536"/>
          </a:xfrm>
        </p:spPr>
        <p:txBody>
          <a:bodyPr>
            <a:noAutofit/>
          </a:bodyPr>
          <a:lstStyle/>
          <a:p>
            <a:pPr marL="0" indent="0" algn="just" rtl="1">
              <a:buNone/>
            </a:pPr>
            <a:r>
              <a:rPr lang="ar-DZ" sz="2800" b="1" dirty="0" smtClean="0">
                <a:solidFill>
                  <a:srgbClr val="FF0000"/>
                </a:solidFill>
                <a:latin typeface="Times New Roman" pitchFamily="18" charset="0"/>
                <a:cs typeface="Times New Roman" pitchFamily="18" charset="0"/>
              </a:rPr>
              <a:t>4. </a:t>
            </a:r>
            <a:r>
              <a:rPr lang="ar-EG" sz="3200" b="1" dirty="0" smtClean="0">
                <a:latin typeface="Times New Roman" pitchFamily="18" charset="0"/>
                <a:cs typeface="Times New Roman" pitchFamily="18" charset="0"/>
              </a:rPr>
              <a:t>يقوم وسيط التأمين ب</a:t>
            </a:r>
            <a:r>
              <a:rPr lang="ar-EG" sz="3200" b="1" dirty="0" smtClean="0">
                <a:solidFill>
                  <a:srgbClr val="FF0000"/>
                </a:solidFill>
                <a:latin typeface="Times New Roman" pitchFamily="18" charset="0"/>
                <a:cs typeface="Times New Roman" pitchFamily="18" charset="0"/>
              </a:rPr>
              <a:t>تقديم </a:t>
            </a:r>
            <a:r>
              <a:rPr lang="ar-DZ" sz="3200" b="1" dirty="0" smtClean="0">
                <a:solidFill>
                  <a:srgbClr val="FF0000"/>
                </a:solidFill>
                <a:latin typeface="Times New Roman" pitchFamily="18" charset="0"/>
                <a:cs typeface="Times New Roman" pitchFamily="18" charset="0"/>
              </a:rPr>
              <a:t>البيانات </a:t>
            </a:r>
            <a:r>
              <a:rPr lang="ar-EG" sz="3200" b="1" dirty="0" smtClean="0">
                <a:latin typeface="Times New Roman" pitchFamily="18" charset="0"/>
                <a:cs typeface="Times New Roman" pitchFamily="18" charset="0"/>
              </a:rPr>
              <a:t>إلى شركة التأمين، </a:t>
            </a:r>
            <a:r>
              <a:rPr lang="ar-DZ" sz="3200" b="1" dirty="0" smtClean="0">
                <a:latin typeface="Times New Roman" pitchFamily="18" charset="0"/>
                <a:cs typeface="Times New Roman" pitchFamily="18" charset="0"/>
              </a:rPr>
              <a:t>ل</a:t>
            </a:r>
            <a:r>
              <a:rPr lang="ar-EG" sz="3200" b="1" dirty="0" smtClean="0">
                <a:latin typeface="Times New Roman" pitchFamily="18" charset="0"/>
                <a:cs typeface="Times New Roman" pitchFamily="18" charset="0"/>
              </a:rPr>
              <a:t>تقوم بعمل </a:t>
            </a:r>
            <a:r>
              <a:rPr lang="ar-EG" sz="3200" b="1" dirty="0" smtClean="0">
                <a:solidFill>
                  <a:srgbClr val="FF0000"/>
                </a:solidFill>
                <a:latin typeface="Times New Roman" pitchFamily="18" charset="0"/>
                <a:cs typeface="Times New Roman" pitchFamily="18" charset="0"/>
              </a:rPr>
              <a:t>التحريات اللازمة </a:t>
            </a:r>
            <a:r>
              <a:rPr lang="ar-EG" sz="3200" b="1" dirty="0" smtClean="0">
                <a:latin typeface="Times New Roman" pitchFamily="18" charset="0"/>
                <a:cs typeface="Times New Roman" pitchFamily="18" charset="0"/>
              </a:rPr>
              <a:t>عن </a:t>
            </a:r>
            <a:r>
              <a:rPr lang="ar-DZ" sz="3200" b="1" dirty="0" smtClean="0">
                <a:latin typeface="Times New Roman" pitchFamily="18" charset="0"/>
                <a:cs typeface="Times New Roman" pitchFamily="18" charset="0"/>
              </a:rPr>
              <a:t>البيانات </a:t>
            </a:r>
            <a:r>
              <a:rPr lang="ar-EG" sz="3200" b="1" dirty="0" smtClean="0">
                <a:latin typeface="Times New Roman" pitchFamily="18" charset="0"/>
                <a:cs typeface="Times New Roman" pitchFamily="18" charset="0"/>
              </a:rPr>
              <a:t>والسفينة ومشغلها، فإذا تأكد لها صدق </a:t>
            </a:r>
            <a:r>
              <a:rPr lang="ar-DZ" sz="3200" b="1" dirty="0" smtClean="0">
                <a:latin typeface="Times New Roman" pitchFamily="18" charset="0"/>
                <a:cs typeface="Times New Roman" pitchFamily="18" charset="0"/>
              </a:rPr>
              <a:t>البيانات </a:t>
            </a:r>
            <a:r>
              <a:rPr lang="ar-EG" sz="3200" b="1" dirty="0" smtClean="0">
                <a:latin typeface="Times New Roman" pitchFamily="18" charset="0"/>
                <a:cs typeface="Times New Roman" pitchFamily="18" charset="0"/>
              </a:rPr>
              <a:t>وإمكانية عقد التأمين بواسطتها، يتم </a:t>
            </a:r>
            <a:r>
              <a:rPr lang="ar-EG" sz="3200" b="1" dirty="0" smtClean="0">
                <a:solidFill>
                  <a:srgbClr val="FF0000"/>
                </a:solidFill>
                <a:latin typeface="Times New Roman" pitchFamily="18" charset="0"/>
                <a:cs typeface="Times New Roman" pitchFamily="18" charset="0"/>
              </a:rPr>
              <a:t>تحديد قيمة قسط التأمين</a:t>
            </a:r>
            <a:r>
              <a:rPr lang="ar-DZ" sz="3200" b="1" dirty="0" smtClean="0">
                <a:solidFill>
                  <a:srgbClr val="FF0000"/>
                </a:solidFill>
                <a:latin typeface="Times New Roman" pitchFamily="18" charset="0"/>
                <a:cs typeface="Times New Roman" pitchFamily="18" charset="0"/>
              </a:rPr>
              <a:t>، </a:t>
            </a:r>
            <a:r>
              <a:rPr lang="ar-EG" sz="3200" b="1" dirty="0" smtClean="0">
                <a:solidFill>
                  <a:srgbClr val="FF0000"/>
                </a:solidFill>
                <a:latin typeface="Times New Roman" pitchFamily="18" charset="0"/>
                <a:cs typeface="Times New Roman" pitchFamily="18" charset="0"/>
              </a:rPr>
              <a:t>طريقة الدفع وشروط التأمين</a:t>
            </a:r>
            <a:r>
              <a:rPr lang="ar-DZ" sz="3200" b="1" dirty="0" smtClean="0">
                <a:latin typeface="Times New Roman" pitchFamily="18" charset="0"/>
                <a:cs typeface="Times New Roman" pitchFamily="18" charset="0"/>
              </a:rPr>
              <a:t>.</a:t>
            </a:r>
          </a:p>
        </p:txBody>
      </p:sp>
      <p:sp>
        <p:nvSpPr>
          <p:cNvPr id="4" name="Espace réservé du contenu 2"/>
          <p:cNvSpPr txBox="1">
            <a:spLocks/>
          </p:cNvSpPr>
          <p:nvPr/>
        </p:nvSpPr>
        <p:spPr>
          <a:xfrm>
            <a:off x="304800" y="3526464"/>
            <a:ext cx="8534400" cy="2112336"/>
          </a:xfrm>
          <a:prstGeom prst="rect">
            <a:avLst/>
          </a:prstGeom>
        </p:spPr>
        <p:txBody>
          <a:bodyPr vert="horz">
            <a:noAutofit/>
          </a:bodyPr>
          <a:lstStyle/>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5. </a:t>
            </a:r>
            <a:r>
              <a:rPr kumimoji="0" lang="ar-EG"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إذا قبل وسيط التأمين والمستأمن، يقوم المستأمن وموظف شركة التأمين(</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EG"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يسمى مكتتب التأمين) ب</a:t>
            </a:r>
            <a:r>
              <a:rPr kumimoji="0" lang="ar-EG"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التوقيع على الطلب</a:t>
            </a:r>
            <a:r>
              <a:rPr kumimoji="0" lang="ar-EG"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يعرف </a:t>
            </a:r>
            <a:r>
              <a:rPr kumimoji="0" lang="ar-EG" sz="32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هذ</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a:t>
            </a:r>
            <a:r>
              <a:rPr kumimoji="0" lang="ar-EG"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المستند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a:t>
            </a:r>
            <a:r>
              <a:rPr kumimoji="0" lang="ar-EG"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a:t>
            </a:r>
            <a:r>
              <a:rPr kumimoji="0" lang="ar-EG"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ذكرة التعاقد التأميني </a:t>
            </a:r>
            <a:r>
              <a:rPr kumimoji="0" lang="ar-EG"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(إشعار تغطية تأمينية مؤقت) إلى حين </a:t>
            </a:r>
            <a:r>
              <a:rPr kumimoji="0" lang="ar-EG"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صدور وثيقة التأمين </a:t>
            </a:r>
            <a:r>
              <a:rPr kumimoji="0" lang="ar-EG"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الأصلية.</a:t>
            </a:r>
            <a:endParaRPr kumimoji="0" lang="fr-FR" sz="32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838200"/>
            <a:ext cx="8382000" cy="838200"/>
          </a:xfrm>
        </p:spPr>
        <p:txBody>
          <a:bodyPr>
            <a:normAutofit/>
          </a:bodyPr>
          <a:lstStyle/>
          <a:p>
            <a:pPr marL="0" indent="0" algn="just" rtl="1" fontAlgn="base">
              <a:buNone/>
            </a:pPr>
            <a:r>
              <a:rPr lang="ar-DZ" sz="3600" b="1" dirty="0" smtClean="0">
                <a:solidFill>
                  <a:srgbClr val="FF0000"/>
                </a:solidFill>
                <a:latin typeface="Times New Roman" pitchFamily="18" charset="0"/>
                <a:cs typeface="Times New Roman" pitchFamily="18" charset="0"/>
              </a:rPr>
              <a:t>6. </a:t>
            </a:r>
            <a:r>
              <a:rPr lang="ar-SA" sz="3600" b="1" dirty="0" smtClean="0">
                <a:solidFill>
                  <a:srgbClr val="FF0000"/>
                </a:solidFill>
                <a:latin typeface="Times New Roman" pitchFamily="18" charset="0"/>
                <a:cs typeface="Times New Roman" pitchFamily="18" charset="0"/>
              </a:rPr>
              <a:t>أنواع بوليصة التأمين البحري للبضائع</a:t>
            </a:r>
            <a:r>
              <a:rPr lang="fr-FR" sz="3600" b="1" dirty="0" smtClean="0">
                <a:solidFill>
                  <a:srgbClr val="FF0000"/>
                </a:solidFill>
                <a:latin typeface="Times New Roman" pitchFamily="18" charset="0"/>
                <a:cs typeface="Times New Roman" pitchFamily="18" charset="0"/>
              </a:rPr>
              <a:t>:</a:t>
            </a:r>
          </a:p>
        </p:txBody>
      </p:sp>
      <p:sp>
        <p:nvSpPr>
          <p:cNvPr id="4" name="Espace réservé du contenu 2"/>
          <p:cNvSpPr txBox="1">
            <a:spLocks/>
          </p:cNvSpPr>
          <p:nvPr/>
        </p:nvSpPr>
        <p:spPr>
          <a:xfrm>
            <a:off x="381000" y="1676400"/>
            <a:ext cx="8382000" cy="2057400"/>
          </a:xfrm>
          <a:prstGeom prst="rect">
            <a:avLst/>
          </a:prstGeom>
        </p:spPr>
        <p:txBody>
          <a:bodyPr vert="horz">
            <a:noAutofit/>
          </a:bodyPr>
          <a:lstStyle/>
          <a:p>
            <a:pPr marL="0" marR="0" lvl="0" indent="0" algn="just" defTabSz="914400" rtl="1" eaLnBrk="1" fontAlgn="base" latinLnBrk="0" hangingPunct="1">
              <a:lnSpc>
                <a:spcPct val="100000"/>
              </a:lnSpc>
              <a:spcBef>
                <a:spcPts val="600"/>
              </a:spcBef>
              <a:spcAft>
                <a:spcPts val="0"/>
              </a:spcAft>
              <a:buClr>
                <a:schemeClr val="tx2"/>
              </a:buClr>
              <a:buSzPct val="73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أ.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بوليصة الرحلة</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p>
          <a:p>
            <a:pPr marL="0" marR="0" lvl="0" indent="0" algn="just" defTabSz="914400" rtl="1" eaLnBrk="1" fontAlgn="base" latinLnBrk="0" hangingPunct="1">
              <a:lnSpc>
                <a:spcPct val="100000"/>
              </a:lnSpc>
              <a:spcBef>
                <a:spcPts val="600"/>
              </a:spcBef>
              <a:spcAft>
                <a:spcPts val="0"/>
              </a:spcAft>
              <a:buClr>
                <a:schemeClr val="tx2"/>
              </a:buClr>
              <a:buSzPct val="73000"/>
              <a:buFont typeface="Wingdings 2"/>
              <a:buNone/>
              <a:tabLst/>
              <a:defRPr/>
            </a:pPr>
            <a:r>
              <a:rPr lang="ar-DZ" sz="3000" b="1" dirty="0" smtClean="0">
                <a:solidFill>
                  <a:srgbClr val="FF0000"/>
                </a:solidFill>
                <a:latin typeface="Times New Roman" pitchFamily="18" charset="0"/>
                <a:cs typeface="Times New Roman" pitchFamily="18" charset="0"/>
              </a:rPr>
              <a:t>    </a:t>
            </a: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تغطي </a:t>
            </a:r>
            <a:r>
              <a:rPr kumimoji="0" lang="ar-DZ"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a:t>
            </a: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بضاعة ل</a:t>
            </a:r>
            <a:r>
              <a:rPr kumimoji="0" lang="ar-SA" sz="30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رحلة معينة</a:t>
            </a:r>
            <a:r>
              <a:rPr kumimoji="0" lang="ar-DZ"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وتخضع عادة لشـرط النقـل </a:t>
            </a:r>
            <a:r>
              <a:rPr kumimoji="0" lang="ar-SA" sz="30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من المخزن </a:t>
            </a:r>
            <a:r>
              <a:rPr lang="ar-DZ" sz="3000" b="1" dirty="0" smtClean="0">
                <a:solidFill>
                  <a:srgbClr val="FF0000"/>
                </a:solidFill>
                <a:latin typeface="Times New Roman" pitchFamily="18" charset="0"/>
                <a:cs typeface="Times New Roman" pitchFamily="18" charset="0"/>
              </a:rPr>
              <a:t>ل</a:t>
            </a:r>
            <a:r>
              <a:rPr kumimoji="0" lang="ar-SA" sz="30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لمخزن</a:t>
            </a:r>
            <a:r>
              <a:rPr kumimoji="0" lang="ar-DZ"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DZ"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ف</a:t>
            </a: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التغطية التأمينيـة تبــدأ من وقــت </a:t>
            </a:r>
            <a:r>
              <a:rPr lang="ar-DZ" sz="3000" b="1" dirty="0" smtClean="0">
                <a:latin typeface="Times New Roman" pitchFamily="18" charset="0"/>
                <a:cs typeface="Times New Roman" pitchFamily="18" charset="0"/>
              </a:rPr>
              <a:t>ت</a:t>
            </a:r>
            <a:r>
              <a:rPr kumimoji="0" lang="ar-SA" sz="30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ــرك</a:t>
            </a: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البضاعة مخزن المصدر</a:t>
            </a:r>
            <a:r>
              <a:rPr kumimoji="0" lang="ar-DZ"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وتنتهـي عند تسليمها في مخزن </a:t>
            </a:r>
            <a:r>
              <a:rPr kumimoji="0" lang="ar-DZ"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المستورد.</a:t>
            </a:r>
            <a:endParaRPr kumimoji="0" lang="fr-FR"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5" name="Espace réservé du contenu 2"/>
          <p:cNvSpPr txBox="1">
            <a:spLocks/>
          </p:cNvSpPr>
          <p:nvPr/>
        </p:nvSpPr>
        <p:spPr>
          <a:xfrm>
            <a:off x="381000" y="3962400"/>
            <a:ext cx="8382000" cy="1066800"/>
          </a:xfrm>
          <a:prstGeom prst="rect">
            <a:avLst/>
          </a:prstGeom>
        </p:spPr>
        <p:txBody>
          <a:bodyPr vert="horz">
            <a:noAutofit/>
          </a:bodyPr>
          <a:lstStyle/>
          <a:p>
            <a:pPr marL="0" marR="0" lvl="0" indent="0" algn="just" defTabSz="914400" rtl="1" eaLnBrk="1" fontAlgn="base" latinLnBrk="0" hangingPunct="1">
              <a:lnSpc>
                <a:spcPct val="100000"/>
              </a:lnSpc>
              <a:spcBef>
                <a:spcPts val="600"/>
              </a:spcBef>
              <a:spcAft>
                <a:spcPts val="0"/>
              </a:spcAft>
              <a:buClr>
                <a:schemeClr val="tx2"/>
              </a:buClr>
              <a:buSzPct val="73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ب.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البوليصة الزمنية</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p>
          <a:p>
            <a:pPr marL="0" marR="0" lvl="0" indent="0" algn="just" defTabSz="914400" rtl="1" eaLnBrk="1" fontAlgn="base" latinLnBrk="0" hangingPunct="1">
              <a:lnSpc>
                <a:spcPct val="100000"/>
              </a:lnSpc>
              <a:spcBef>
                <a:spcPts val="600"/>
              </a:spcBef>
              <a:spcAft>
                <a:spcPts val="0"/>
              </a:spcAft>
              <a:buClr>
                <a:schemeClr val="tx2"/>
              </a:buClr>
              <a:buSzPct val="73000"/>
              <a:buFont typeface="Wingdings 2"/>
              <a:buNone/>
              <a:tabLst/>
              <a:defRPr/>
            </a:pPr>
            <a:r>
              <a:rPr lang="ar-DZ" sz="3200" b="1" dirty="0" smtClean="0">
                <a:solidFill>
                  <a:srgbClr val="FF0000"/>
                </a:solidFill>
                <a:latin typeface="Times New Roman" pitchFamily="18" charset="0"/>
                <a:cs typeface="Times New Roman" pitchFamily="18" charset="0"/>
              </a:rPr>
              <a:t>   </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تضمن تغطية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البضاعة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مدة زمنية</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قد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تمتــد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لـ</a:t>
            </a: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12 شهــراً</a:t>
            </a:r>
            <a:r>
              <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p:txBody>
      </p:sp>
      <p:sp>
        <p:nvSpPr>
          <p:cNvPr id="6" name="Espace réservé du contenu 2"/>
          <p:cNvSpPr txBox="1">
            <a:spLocks/>
          </p:cNvSpPr>
          <p:nvPr/>
        </p:nvSpPr>
        <p:spPr>
          <a:xfrm>
            <a:off x="381000" y="5334000"/>
            <a:ext cx="8382000" cy="1066800"/>
          </a:xfrm>
          <a:prstGeom prst="rect">
            <a:avLst/>
          </a:prstGeom>
        </p:spPr>
        <p:txBody>
          <a:bodyPr vert="horz">
            <a:noAutofit/>
          </a:bodyPr>
          <a:lstStyle/>
          <a:p>
            <a:pPr marL="0" marR="0" lvl="0" indent="0" algn="just" defTabSz="914400" rtl="1" eaLnBrk="1" fontAlgn="base" latinLnBrk="0" hangingPunct="1">
              <a:lnSpc>
                <a:spcPct val="100000"/>
              </a:lnSpc>
              <a:spcBef>
                <a:spcPts val="600"/>
              </a:spcBef>
              <a:spcAft>
                <a:spcPts val="0"/>
              </a:spcAft>
              <a:buClr>
                <a:schemeClr val="tx2"/>
              </a:buClr>
              <a:buSzPct val="73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ج.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البوليصة المختلطة</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توفر للعميل مزيج من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البوليصة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الزمنية </a:t>
            </a:r>
            <a:r>
              <a:rPr kumimoji="0" lang="ar-SA" sz="32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و</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بوليصة</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الرحلة في آن واحد</a:t>
            </a:r>
            <a:r>
              <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438400" y="1447800"/>
            <a:ext cx="6172200" cy="3048000"/>
          </a:xfrm>
        </p:spPr>
        <p:txBody>
          <a:bodyPr>
            <a:normAutofit/>
          </a:bodyPr>
          <a:lstStyle/>
          <a:p>
            <a:pPr marL="409575" indent="-409575" algn="r" rtl="1">
              <a:buClr>
                <a:schemeClr val="tx1"/>
              </a:buClr>
              <a:buSzPct val="100000"/>
              <a:buFont typeface="+mj-lt"/>
              <a:buAutoNum type="arabicPeriod"/>
            </a:pPr>
            <a:r>
              <a:rPr lang="ar-DZ" sz="3200" b="1" dirty="0" smtClean="0">
                <a:latin typeface="Times New Roman" pitchFamily="18" charset="0"/>
                <a:cs typeface="Times New Roman" pitchFamily="18" charset="0"/>
              </a:rPr>
              <a:t>مفهوم التأمين البحري</a:t>
            </a:r>
          </a:p>
          <a:p>
            <a:pPr marL="409575" indent="-409575" algn="r" rtl="1">
              <a:buClr>
                <a:schemeClr val="tx1"/>
              </a:buClr>
              <a:buSzPct val="100000"/>
              <a:buFont typeface="+mj-lt"/>
              <a:buAutoNum type="arabicPeriod"/>
            </a:pPr>
            <a:r>
              <a:rPr lang="ar-DZ" sz="3200" b="1" dirty="0" smtClean="0">
                <a:latin typeface="Times New Roman" pitchFamily="18" charset="0"/>
                <a:cs typeface="Times New Roman" pitchFamily="18" charset="0"/>
              </a:rPr>
              <a:t>نشأة وتطور التأمين البحري</a:t>
            </a:r>
          </a:p>
          <a:p>
            <a:pPr marL="409575" indent="-409575" algn="r" rtl="1">
              <a:buClr>
                <a:schemeClr val="tx1"/>
              </a:buClr>
              <a:buSzPct val="100000"/>
              <a:buFont typeface="+mj-lt"/>
              <a:buAutoNum type="arabicPeriod"/>
            </a:pPr>
            <a:r>
              <a:rPr lang="ar-DZ" sz="3200" b="1" dirty="0" smtClean="0">
                <a:latin typeface="Times New Roman" pitchFamily="18" charset="0"/>
                <a:cs typeface="Times New Roman" pitchFamily="18" charset="0"/>
              </a:rPr>
              <a:t>أنواع التأمين البحري</a:t>
            </a:r>
            <a:endParaRPr lang="fr-FR" sz="3200" b="1" dirty="0" smtClean="0">
              <a:latin typeface="Times New Roman" pitchFamily="18" charset="0"/>
              <a:cs typeface="Times New Roman" pitchFamily="18" charset="0"/>
            </a:endParaRPr>
          </a:p>
          <a:p>
            <a:pPr marL="409575" indent="-409575" algn="r" rtl="1">
              <a:buClr>
                <a:schemeClr val="tx1"/>
              </a:buClr>
              <a:buSzPct val="100000"/>
              <a:buFont typeface="+mj-lt"/>
              <a:buAutoNum type="arabicPeriod"/>
            </a:pPr>
            <a:r>
              <a:rPr lang="ar-DZ" sz="3200" b="1" dirty="0" smtClean="0">
                <a:latin typeface="Times New Roman" pitchFamily="18" charset="0"/>
                <a:cs typeface="Times New Roman" pitchFamily="18" charset="0"/>
              </a:rPr>
              <a:t>كيفية إجراء التأمين البحري</a:t>
            </a:r>
          </a:p>
          <a:p>
            <a:pPr marL="409575" indent="-409575" algn="r" rtl="1">
              <a:buClr>
                <a:schemeClr val="tx1"/>
              </a:buClr>
              <a:buSzPct val="100000"/>
              <a:buFont typeface="+mj-lt"/>
              <a:buAutoNum type="arabicPeriod"/>
            </a:pPr>
            <a:r>
              <a:rPr lang="ar-SA" sz="3200" b="1" dirty="0" smtClean="0">
                <a:latin typeface="Times New Roman" pitchFamily="18" charset="0"/>
                <a:cs typeface="Times New Roman" pitchFamily="18" charset="0"/>
              </a:rPr>
              <a:t>أنواع بوليصة التأمين</a:t>
            </a:r>
            <a:r>
              <a:rPr lang="ar-DZ" sz="3200" b="1" dirty="0" smtClean="0">
                <a:latin typeface="Times New Roman" pitchFamily="18" charset="0"/>
                <a:cs typeface="Times New Roman" pitchFamily="18" charset="0"/>
              </a:rPr>
              <a:t> البحري</a:t>
            </a:r>
          </a:p>
          <a:p>
            <a:pPr marL="514350" indent="-514350" algn="r" rtl="1">
              <a:buNone/>
            </a:pPr>
            <a:endParaRPr lang="ar-DZ" sz="3200" dirty="0" smtClean="0"/>
          </a:p>
          <a:p>
            <a:pPr marL="514350" indent="-514350" algn="r" rtl="1">
              <a:buNone/>
            </a:pPr>
            <a:endParaRPr lang="fr-FR" sz="3200" dirty="0"/>
          </a:p>
        </p:txBody>
      </p:sp>
      <p:sp>
        <p:nvSpPr>
          <p:cNvPr id="4" name="Rectangle 3"/>
          <p:cNvSpPr/>
          <p:nvPr/>
        </p:nvSpPr>
        <p:spPr>
          <a:xfrm>
            <a:off x="5638800" y="496669"/>
            <a:ext cx="2977097" cy="646331"/>
          </a:xfrm>
          <a:prstGeom prst="rect">
            <a:avLst/>
          </a:prstGeom>
        </p:spPr>
        <p:txBody>
          <a:bodyPr wrap="none">
            <a:spAutoFit/>
          </a:bodyPr>
          <a:lstStyle/>
          <a:p>
            <a:r>
              <a:rPr lang="ar-DZ" sz="3600" b="1" dirty="0" smtClean="0">
                <a:solidFill>
                  <a:srgbClr val="FF0000"/>
                </a:solidFill>
                <a:latin typeface="Times New Roman" pitchFamily="18" charset="0"/>
                <a:cs typeface="Times New Roman" pitchFamily="18" charset="0"/>
              </a:rPr>
              <a:t>عناصر المحاضرة:</a:t>
            </a:r>
            <a:endParaRPr lang="fr-FR" sz="3600" b="1"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381000" y="1295400"/>
            <a:ext cx="8382000" cy="762000"/>
          </a:xfrm>
          <a:prstGeom prst="rect">
            <a:avLst/>
          </a:prstGeom>
        </p:spPr>
        <p:txBody>
          <a:bodyPr vert="horz">
            <a:noAutofit/>
          </a:bodyPr>
          <a:lstStyle/>
          <a:p>
            <a:pPr marL="0" marR="0" lvl="0" indent="0" algn="just" defTabSz="914400" rtl="1" eaLnBrk="1" fontAlgn="base" latinLnBrk="0" hangingPunct="1">
              <a:lnSpc>
                <a:spcPct val="100000"/>
              </a:lnSpc>
              <a:spcBef>
                <a:spcPts val="600"/>
              </a:spcBef>
              <a:spcAft>
                <a:spcPts val="0"/>
              </a:spcAft>
              <a:buClr>
                <a:schemeClr val="tx2"/>
              </a:buClr>
              <a:buSzPct val="73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د.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بوليصة الغطاء المفتوح</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endPar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5" name="Espace réservé du contenu 2"/>
          <p:cNvSpPr txBox="1">
            <a:spLocks/>
          </p:cNvSpPr>
          <p:nvPr/>
        </p:nvSpPr>
        <p:spPr>
          <a:xfrm>
            <a:off x="381000" y="2057400"/>
            <a:ext cx="8382000" cy="2590800"/>
          </a:xfrm>
          <a:prstGeom prst="rect">
            <a:avLst/>
          </a:prstGeom>
        </p:spPr>
        <p:txBody>
          <a:bodyPr vert="horz">
            <a:noAutofit/>
          </a:bodyPr>
          <a:lstStyle/>
          <a:p>
            <a:pPr marL="0" marR="0" lvl="0" indent="0" algn="just" defTabSz="914400" rtl="1" eaLnBrk="1" fontAlgn="base" latinLnBrk="0" hangingPunct="1">
              <a:lnSpc>
                <a:spcPct val="100000"/>
              </a:lnSpc>
              <a:spcBef>
                <a:spcPts val="600"/>
              </a:spcBef>
              <a:spcAft>
                <a:spcPts val="0"/>
              </a:spcAft>
              <a:buClr>
                <a:schemeClr val="tx2"/>
              </a:buClr>
              <a:buSzPct val="73000"/>
              <a:buFont typeface="Wingdings 2"/>
              <a:buNone/>
              <a:tabLst/>
              <a:defRPr/>
            </a:pP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اتفاق بين المؤمن والمؤمن له لمدة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لا تقل عن عا</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 واحد، ويتعهد بمقتضاه المؤمن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بتأمين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شحنات معينة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من البضائع</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ويقوم بإصدار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بوليصة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تأمين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منفصلة لكل شحنة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من شحنات البضائع المتفق عليها</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على أن يتم إعلام شركة التأمين أو المؤمن بكل شحنة يتم استيرادها أو تصديرها</a:t>
            </a:r>
            <a:r>
              <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381000" y="838200"/>
            <a:ext cx="8382000" cy="685800"/>
          </a:xfrm>
          <a:prstGeom prst="rect">
            <a:avLst/>
          </a:prstGeom>
        </p:spPr>
        <p:txBody>
          <a:bodyPr vert="horz">
            <a:noAutofit/>
          </a:bodyPr>
          <a:lstStyle/>
          <a:p>
            <a:pPr marL="0" marR="0" lvl="0" indent="0" algn="just" defTabSz="914400" rtl="1" eaLnBrk="1" fontAlgn="base" latinLnBrk="0" hangingPunct="1">
              <a:lnSpc>
                <a:spcPct val="100000"/>
              </a:lnSpc>
              <a:spcBef>
                <a:spcPts val="600"/>
              </a:spcBef>
              <a:spcAft>
                <a:spcPts val="0"/>
              </a:spcAft>
              <a:buClr>
                <a:schemeClr val="tx2"/>
              </a:buClr>
              <a:buSzPct val="73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هـ.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بوليصة العائمة</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endParaRPr kumimoji="0" lang="fr-FR" sz="32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5" name="Espace réservé du contenu 2"/>
          <p:cNvSpPr txBox="1">
            <a:spLocks/>
          </p:cNvSpPr>
          <p:nvPr/>
        </p:nvSpPr>
        <p:spPr>
          <a:xfrm>
            <a:off x="381000" y="1905000"/>
            <a:ext cx="8382000" cy="1600200"/>
          </a:xfrm>
          <a:prstGeom prst="rect">
            <a:avLst/>
          </a:prstGeom>
        </p:spPr>
        <p:txBody>
          <a:bodyPr vert="horz">
            <a:noAutofit/>
          </a:bodyPr>
          <a:lstStyle/>
          <a:p>
            <a:pPr marL="0" marR="0" lvl="0" indent="0" algn="just" defTabSz="914400" rtl="1" eaLnBrk="1" fontAlgn="base" latinLnBrk="0" hangingPunct="1">
              <a:lnSpc>
                <a:spcPct val="100000"/>
              </a:lnSpc>
              <a:spcBef>
                <a:spcPts val="600"/>
              </a:spcBef>
              <a:spcAft>
                <a:spcPts val="0"/>
              </a:spcAft>
              <a:buClr>
                <a:schemeClr val="tx2"/>
              </a:buClr>
              <a:buSzPct val="73000"/>
              <a:buFont typeface="Wingdings 2"/>
              <a:buNone/>
              <a:tabLst/>
              <a:defRPr/>
            </a:pP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ستخدم عندما يكون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مبلغ التأميـن عالياً</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لتغطية عدد كبير من الشحنات</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ويتوجب على المؤمن له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إبــلاغ</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شركـة التأمين عن قيمة كل شحنة</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إلى أن يتم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استنفاذ</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مبلغ التأمين بالكامل</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p:txBody>
      </p:sp>
      <p:sp>
        <p:nvSpPr>
          <p:cNvPr id="6" name="Espace réservé du contenu 2"/>
          <p:cNvSpPr txBox="1">
            <a:spLocks/>
          </p:cNvSpPr>
          <p:nvPr/>
        </p:nvSpPr>
        <p:spPr>
          <a:xfrm>
            <a:off x="381000" y="3886200"/>
            <a:ext cx="8382000" cy="2133600"/>
          </a:xfrm>
          <a:prstGeom prst="rect">
            <a:avLst/>
          </a:prstGeom>
        </p:spPr>
        <p:txBody>
          <a:bodyPr vert="horz">
            <a:noAutofit/>
          </a:bodyPr>
          <a:lstStyle/>
          <a:p>
            <a:pPr marL="0" marR="0" lvl="0" indent="0" algn="just" defTabSz="914400" rtl="1" eaLnBrk="1" fontAlgn="base" latinLnBrk="0" hangingPunct="1">
              <a:lnSpc>
                <a:spcPct val="100000"/>
              </a:lnSpc>
              <a:spcBef>
                <a:spcPts val="600"/>
              </a:spcBef>
              <a:spcAft>
                <a:spcPts val="0"/>
              </a:spcAft>
              <a:buClr>
                <a:schemeClr val="tx2"/>
              </a:buClr>
              <a:buSzPct val="73000"/>
              <a:buFont typeface="Wingdings 2"/>
              <a:buNone/>
              <a:tabLst/>
              <a:defRPr/>
            </a:pPr>
            <a:r>
              <a:rPr lang="ar-DZ" sz="3200" b="1" dirty="0" smtClean="0">
                <a:latin typeface="Times New Roman" pitchFamily="18" charset="0"/>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يتم وضع مبلغ معين ك</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حد تعويض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عن الأضـرار التي قد تصـيب البضـائع المنقولة، وعادة تستخدم في التأمين بواسطة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السفن بحراً</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بحيث تكون البضاعة على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ظــهر السفينة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وليست داخل عنابر السفينة</a:t>
            </a:r>
            <a:r>
              <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endParaRPr kumimoji="0" lang="fr-FR" sz="32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330952"/>
            <a:ext cx="8686800" cy="762000"/>
          </a:xfrm>
        </p:spPr>
        <p:txBody>
          <a:bodyPr>
            <a:normAutofit/>
          </a:bodyPr>
          <a:lstStyle/>
          <a:p>
            <a:pPr marL="0" indent="0" algn="just" rtl="1">
              <a:buNone/>
            </a:pPr>
            <a:r>
              <a:rPr lang="ar-DZ" sz="3200" b="1" dirty="0" smtClean="0">
                <a:solidFill>
                  <a:srgbClr val="FF0000"/>
                </a:solidFill>
                <a:latin typeface="Times New Roman" pitchFamily="18" charset="0"/>
                <a:cs typeface="Times New Roman" pitchFamily="18" charset="0"/>
              </a:rPr>
              <a:t>و. بوليصة </a:t>
            </a:r>
            <a:r>
              <a:rPr lang="fr-FR" sz="3200" b="1" dirty="0" smtClean="0">
                <a:solidFill>
                  <a:srgbClr val="FF0000"/>
                </a:solidFill>
                <a:latin typeface="Times New Roman" pitchFamily="18" charset="0"/>
                <a:cs typeface="Times New Roman" pitchFamily="18" charset="0"/>
              </a:rPr>
              <a:t>Tiers chargeur</a:t>
            </a:r>
            <a:r>
              <a:rPr lang="ar-DZ" sz="3200" b="1" dirty="0" smtClean="0">
                <a:solidFill>
                  <a:srgbClr val="FF0000"/>
                </a:solidFill>
                <a:latin typeface="Times New Roman" pitchFamily="18" charset="0"/>
                <a:cs typeface="Times New Roman" pitchFamily="18" charset="0"/>
              </a:rPr>
              <a:t>:</a:t>
            </a:r>
            <a:endParaRPr lang="fr-FR" sz="3200" b="1" dirty="0">
              <a:latin typeface="Times New Roman" pitchFamily="18" charset="0"/>
              <a:cs typeface="Times New Roman" pitchFamily="18" charset="0"/>
            </a:endParaRPr>
          </a:p>
        </p:txBody>
      </p:sp>
      <p:sp>
        <p:nvSpPr>
          <p:cNvPr id="4" name="Espace réservé du contenu 2"/>
          <p:cNvSpPr txBox="1">
            <a:spLocks/>
          </p:cNvSpPr>
          <p:nvPr/>
        </p:nvSpPr>
        <p:spPr>
          <a:xfrm>
            <a:off x="304800" y="1125936"/>
            <a:ext cx="8458200" cy="2667000"/>
          </a:xfrm>
          <a:prstGeom prst="rect">
            <a:avLst/>
          </a:prstGeom>
        </p:spPr>
        <p:txBody>
          <a:bodyPr vert="horz">
            <a:noAutofit/>
          </a:bodyPr>
          <a:lstStyle/>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يطلب الشاحن(غالبا  مؤسسة </a:t>
            </a:r>
            <a:r>
              <a:rPr kumimoji="0" lang="ar-DZ" sz="32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ص</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م) </a:t>
            </a:r>
            <a:r>
              <a:rPr kumimoji="0" lang="ar-DZ" sz="32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م</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ن الناقل أن يضع في متناوله بوليصة تأمين، مقابل دفع عمولة تأمين تغطي البضاعة، لذا يتوجب على </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الناقل</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إعداد ملف المطالبة عند تضرر البضاعة، وهو ما يعفي الشاحن من الكثير من الإجراءات، حيث  أن </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إبرام عقد التأمين يتم من طرف الناقل.</a:t>
            </a:r>
          </a:p>
        </p:txBody>
      </p:sp>
      <p:sp>
        <p:nvSpPr>
          <p:cNvPr id="5" name="Espace réservé du contenu 2"/>
          <p:cNvSpPr txBox="1">
            <a:spLocks/>
          </p:cNvSpPr>
          <p:nvPr/>
        </p:nvSpPr>
        <p:spPr>
          <a:xfrm>
            <a:off x="228600" y="4021536"/>
            <a:ext cx="8534400" cy="2590800"/>
          </a:xfrm>
          <a:prstGeom prst="rect">
            <a:avLst/>
          </a:prstGeom>
        </p:spPr>
        <p:txBody>
          <a:bodyPr vert="horz">
            <a:noAutofit/>
          </a:bodyPr>
          <a:lstStyle/>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تتحدد </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مسؤولية الناقل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عن تضرر البضاعة ب</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الاتفاقيات الدولية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حسب </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وزن البضاعة التالفة</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وليس </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قيمتها الحقيقية</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في حالة ما إذا اعتبر الناقل مسؤولا عن تلك الأضرار، حدود مسؤولية الناقل يعبر عنها بحقوق السحب الخاصة (ح </a:t>
            </a:r>
            <a:r>
              <a:rPr kumimoji="0" lang="ar-DZ" sz="32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س</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خ) </a:t>
            </a:r>
            <a:r>
              <a:rPr kumimoji="0" lang="fr-FR"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Droits de tirage spéciaux(DTS)</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endParaRPr kumimoji="0" lang="fr-FR" sz="32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524000"/>
            <a:ext cx="8534400" cy="533400"/>
          </a:xfrm>
        </p:spPr>
        <p:txBody>
          <a:bodyPr>
            <a:normAutofit/>
          </a:bodyPr>
          <a:lstStyle/>
          <a:p>
            <a:pPr marL="0" indent="233363" algn="just" rtl="1">
              <a:buClr>
                <a:srgbClr val="FF0000"/>
              </a:buClr>
              <a:buSzPct val="80000"/>
              <a:buFont typeface="Wingdings" pitchFamily="2" charset="2"/>
              <a:buChar char="§"/>
            </a:pPr>
            <a:r>
              <a:rPr lang="ar-DZ" b="1" dirty="0" smtClean="0">
                <a:latin typeface="Times New Roman" pitchFamily="18" charset="0"/>
                <a:cs typeface="Times New Roman" pitchFamily="18" charset="0"/>
              </a:rPr>
              <a:t>النقل البري ( اتفاقية </a:t>
            </a:r>
            <a:r>
              <a:rPr lang="fr-FR" b="1" dirty="0" smtClean="0">
                <a:latin typeface="Times New Roman" pitchFamily="18" charset="0"/>
                <a:cs typeface="Times New Roman" pitchFamily="18" charset="0"/>
              </a:rPr>
              <a:t>CMR</a:t>
            </a:r>
            <a:r>
              <a:rPr lang="ar-DZ" b="1" dirty="0" smtClean="0">
                <a:latin typeface="Times New Roman" pitchFamily="18" charset="0"/>
                <a:cs typeface="Times New Roman" pitchFamily="18" charset="0"/>
              </a:rPr>
              <a:t>): 8.33 </a:t>
            </a:r>
            <a:r>
              <a:rPr lang="ar-DZ" b="1" dirty="0" err="1" smtClean="0">
                <a:latin typeface="Times New Roman" pitchFamily="18" charset="0"/>
                <a:cs typeface="Times New Roman" pitchFamily="18" charset="0"/>
              </a:rPr>
              <a:t>ح</a:t>
            </a:r>
            <a:r>
              <a:rPr lang="ar-DZ" b="1" dirty="0" smtClean="0">
                <a:latin typeface="Times New Roman" pitchFamily="18" charset="0"/>
                <a:cs typeface="Times New Roman" pitchFamily="18" charset="0"/>
              </a:rPr>
              <a:t> س </a:t>
            </a:r>
            <a:r>
              <a:rPr lang="ar-DZ" b="1" dirty="0" err="1" smtClean="0">
                <a:latin typeface="Times New Roman" pitchFamily="18" charset="0"/>
                <a:cs typeface="Times New Roman" pitchFamily="18" charset="0"/>
              </a:rPr>
              <a:t>خ</a:t>
            </a:r>
            <a:r>
              <a:rPr lang="ar-DZ" b="1" dirty="0" smtClean="0">
                <a:latin typeface="Times New Roman" pitchFamily="18" charset="0"/>
                <a:cs typeface="Times New Roman" pitchFamily="18" charset="0"/>
              </a:rPr>
              <a:t>/ كغ= 11.73 </a:t>
            </a:r>
            <a:r>
              <a:rPr lang="ar-DZ" b="1" dirty="0" err="1" smtClean="0">
                <a:latin typeface="Times New Roman" pitchFamily="18" charset="0"/>
                <a:cs typeface="Times New Roman" pitchFamily="18" charset="0"/>
              </a:rPr>
              <a:t>أورو</a:t>
            </a:r>
            <a:r>
              <a:rPr lang="ar-DZ" b="1" dirty="0" smtClean="0">
                <a:latin typeface="Times New Roman" pitchFamily="18" charset="0"/>
                <a:cs typeface="Times New Roman" pitchFamily="18" charset="0"/>
              </a:rPr>
              <a:t> / كغ.</a:t>
            </a:r>
          </a:p>
        </p:txBody>
      </p:sp>
      <p:sp>
        <p:nvSpPr>
          <p:cNvPr id="4" name="Rectangle 3"/>
          <p:cNvSpPr/>
          <p:nvPr/>
        </p:nvSpPr>
        <p:spPr>
          <a:xfrm>
            <a:off x="4085898" y="685800"/>
            <a:ext cx="4600940" cy="584775"/>
          </a:xfrm>
          <a:prstGeom prst="rect">
            <a:avLst/>
          </a:prstGeom>
        </p:spPr>
        <p:txBody>
          <a:bodyPr wrap="none">
            <a:spAutoFit/>
          </a:bodyPr>
          <a:lstStyle/>
          <a:p>
            <a:pPr algn="r" rtl="1"/>
            <a:r>
              <a:rPr lang="ar-DZ" sz="3200" b="1" dirty="0" smtClean="0">
                <a:solidFill>
                  <a:srgbClr val="FF0000"/>
                </a:solidFill>
                <a:latin typeface="Times New Roman" pitchFamily="18" charset="0"/>
                <a:cs typeface="Times New Roman" pitchFamily="18" charset="0"/>
              </a:rPr>
              <a:t>قواعد حساب التعويض من الناقل:</a:t>
            </a:r>
            <a:endParaRPr lang="fr-FR" sz="3200" dirty="0">
              <a:solidFill>
                <a:srgbClr val="FF0000"/>
              </a:solidFill>
            </a:endParaRPr>
          </a:p>
        </p:txBody>
      </p:sp>
      <p:sp>
        <p:nvSpPr>
          <p:cNvPr id="5" name="Espace réservé du contenu 2"/>
          <p:cNvSpPr txBox="1">
            <a:spLocks/>
          </p:cNvSpPr>
          <p:nvPr/>
        </p:nvSpPr>
        <p:spPr>
          <a:xfrm>
            <a:off x="304800" y="2438400"/>
            <a:ext cx="8534400" cy="609600"/>
          </a:xfrm>
          <a:prstGeom prst="rect">
            <a:avLst/>
          </a:prstGeom>
        </p:spPr>
        <p:txBody>
          <a:bodyPr vert="horz">
            <a:normAutofit/>
          </a:bodyPr>
          <a:lstStyle/>
          <a:p>
            <a:pPr marL="0" marR="0" lvl="0" indent="233363" algn="just" defTabSz="914400" rtl="1" eaLnBrk="1" fontAlgn="auto" latinLnBrk="0" hangingPunct="1">
              <a:lnSpc>
                <a:spcPct val="100000"/>
              </a:lnSpc>
              <a:spcBef>
                <a:spcPts val="600"/>
              </a:spcBef>
              <a:spcAft>
                <a:spcPts val="0"/>
              </a:spcAft>
              <a:buClr>
                <a:srgbClr val="FF0000"/>
              </a:buClr>
              <a:buSzPct val="80000"/>
              <a:buFont typeface="Wingdings" pitchFamily="2" charset="2"/>
              <a:buChar char="§"/>
              <a:tabLst/>
              <a:defRPr/>
            </a:pP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النقل الجوي (اتفاقية وارسو): 16.5837 </a:t>
            </a:r>
            <a:r>
              <a:rPr kumimoji="0" lang="ar-DZ" sz="26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ح</a:t>
            </a: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س </a:t>
            </a:r>
            <a:r>
              <a:rPr kumimoji="0" lang="ar-DZ" sz="26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خ</a:t>
            </a: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 كغ = 23.33 </a:t>
            </a:r>
            <a:r>
              <a:rPr kumimoji="0" lang="ar-DZ" sz="26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أورو</a:t>
            </a: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 كغ</a:t>
            </a:r>
            <a:r>
              <a:rPr lang="ar-DZ" sz="2600" b="1" dirty="0" smtClean="0">
                <a:latin typeface="Times New Roman" pitchFamily="18" charset="0"/>
                <a:cs typeface="Times New Roman" pitchFamily="18" charset="0"/>
              </a:rPr>
              <a:t>.</a:t>
            </a:r>
            <a:endPar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6" name="Espace réservé du contenu 2"/>
          <p:cNvSpPr txBox="1">
            <a:spLocks/>
          </p:cNvSpPr>
          <p:nvPr/>
        </p:nvSpPr>
        <p:spPr>
          <a:xfrm>
            <a:off x="304800" y="3429000"/>
            <a:ext cx="8534400" cy="533400"/>
          </a:xfrm>
          <a:prstGeom prst="rect">
            <a:avLst/>
          </a:prstGeom>
        </p:spPr>
        <p:txBody>
          <a:bodyPr vert="horz">
            <a:normAutofit/>
          </a:bodyPr>
          <a:lstStyle/>
          <a:p>
            <a:pPr marL="0" marR="0" lvl="0" indent="233363" algn="just" defTabSz="914400" rtl="1" eaLnBrk="1" fontAlgn="auto" latinLnBrk="0" hangingPunct="1">
              <a:lnSpc>
                <a:spcPct val="100000"/>
              </a:lnSpc>
              <a:spcBef>
                <a:spcPts val="600"/>
              </a:spcBef>
              <a:spcAft>
                <a:spcPts val="0"/>
              </a:spcAft>
              <a:buClr>
                <a:srgbClr val="FF0000"/>
              </a:buClr>
              <a:buSzPct val="80000"/>
              <a:buFont typeface="Wingdings" pitchFamily="2" charset="2"/>
              <a:buChar char="§"/>
              <a:tabLst/>
              <a:defRPr/>
            </a:pP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النقل الجوي (اتفاقية مونتريال): 17 </a:t>
            </a:r>
            <a:r>
              <a:rPr kumimoji="0" lang="ar-DZ" sz="26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ح</a:t>
            </a: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س </a:t>
            </a:r>
            <a:r>
              <a:rPr kumimoji="0" lang="ar-DZ" sz="26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خ</a:t>
            </a: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كغ = 20 </a:t>
            </a:r>
            <a:r>
              <a:rPr kumimoji="0" lang="ar-DZ" sz="26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أورو</a:t>
            </a: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 كغ.</a:t>
            </a:r>
          </a:p>
        </p:txBody>
      </p:sp>
      <p:sp>
        <p:nvSpPr>
          <p:cNvPr id="7" name="Espace réservé du contenu 2"/>
          <p:cNvSpPr txBox="1">
            <a:spLocks/>
          </p:cNvSpPr>
          <p:nvPr/>
        </p:nvSpPr>
        <p:spPr>
          <a:xfrm>
            <a:off x="304800" y="4419600"/>
            <a:ext cx="8534400" cy="914400"/>
          </a:xfrm>
          <a:prstGeom prst="rect">
            <a:avLst/>
          </a:prstGeom>
        </p:spPr>
        <p:txBody>
          <a:bodyPr vert="horz">
            <a:normAutofit/>
          </a:bodyPr>
          <a:lstStyle/>
          <a:p>
            <a:pPr marL="0" marR="0" lvl="0" indent="233363" algn="just" defTabSz="914400" rtl="1" eaLnBrk="1" fontAlgn="auto" latinLnBrk="0" hangingPunct="1">
              <a:lnSpc>
                <a:spcPct val="100000"/>
              </a:lnSpc>
              <a:spcBef>
                <a:spcPts val="600"/>
              </a:spcBef>
              <a:spcAft>
                <a:spcPts val="0"/>
              </a:spcAft>
              <a:buClr>
                <a:srgbClr val="FF0000"/>
              </a:buClr>
              <a:buSzPct val="80000"/>
              <a:buFont typeface="Wingdings" pitchFamily="2" charset="2"/>
              <a:buChar char="§"/>
              <a:tabLst/>
              <a:defRPr/>
            </a:pP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النقل البحري( قواعد لاهاي </a:t>
            </a:r>
            <a:r>
              <a:rPr kumimoji="0" lang="ar-DZ" sz="26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وفيسبي</a:t>
            </a: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2 </a:t>
            </a:r>
            <a:r>
              <a:rPr kumimoji="0" lang="ar-DZ" sz="26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ح</a:t>
            </a: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س </a:t>
            </a:r>
            <a:r>
              <a:rPr kumimoji="0" lang="ar-DZ" sz="26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خ</a:t>
            </a: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كغ = 2.82 </a:t>
            </a:r>
            <a:r>
              <a:rPr kumimoji="0" lang="ar-DZ" sz="26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أورو</a:t>
            </a: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كغ أو 666.66 </a:t>
            </a:r>
            <a:r>
              <a:rPr kumimoji="0" lang="ar-DZ" sz="26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ح</a:t>
            </a: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س </a:t>
            </a:r>
            <a:r>
              <a:rPr kumimoji="0" lang="ar-DZ" sz="26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خ</a:t>
            </a: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 طرد = 938 </a:t>
            </a:r>
            <a:r>
              <a:rPr kumimoji="0" lang="ar-DZ" sz="26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أورو</a:t>
            </a: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 طرد ( الأكبر من بينهما).</a:t>
            </a:r>
          </a:p>
        </p:txBody>
      </p:sp>
      <p:sp>
        <p:nvSpPr>
          <p:cNvPr id="8" name="Espace réservé du contenu 2"/>
          <p:cNvSpPr txBox="1">
            <a:spLocks/>
          </p:cNvSpPr>
          <p:nvPr/>
        </p:nvSpPr>
        <p:spPr>
          <a:xfrm>
            <a:off x="304800" y="5562600"/>
            <a:ext cx="8534400" cy="914400"/>
          </a:xfrm>
          <a:prstGeom prst="rect">
            <a:avLst/>
          </a:prstGeom>
        </p:spPr>
        <p:txBody>
          <a:bodyPr vert="horz">
            <a:normAutofit/>
          </a:bodyPr>
          <a:lstStyle/>
          <a:p>
            <a:pPr marL="0" marR="0" lvl="0" indent="233363" algn="just" defTabSz="914400" rtl="1" eaLnBrk="1" fontAlgn="auto" latinLnBrk="0" hangingPunct="1">
              <a:lnSpc>
                <a:spcPct val="100000"/>
              </a:lnSpc>
              <a:spcBef>
                <a:spcPts val="600"/>
              </a:spcBef>
              <a:spcAft>
                <a:spcPts val="0"/>
              </a:spcAft>
              <a:buClr>
                <a:srgbClr val="FF0000"/>
              </a:buClr>
              <a:buSzPct val="80000"/>
              <a:buFont typeface="Wingdings" pitchFamily="2" charset="2"/>
              <a:buChar char="§"/>
              <a:tabLst/>
              <a:defRPr/>
            </a:pP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النقل البحري ( قواعد هامبورغ): 835 </a:t>
            </a:r>
            <a:r>
              <a:rPr kumimoji="0" lang="ar-DZ" sz="26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ح</a:t>
            </a: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س </a:t>
            </a:r>
            <a:r>
              <a:rPr kumimoji="0" lang="ar-DZ" sz="26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خ</a:t>
            </a: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طرد= 1159 </a:t>
            </a:r>
            <a:r>
              <a:rPr kumimoji="0" lang="ar-DZ" sz="26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أورو</a:t>
            </a: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 طرد أو 2.5 </a:t>
            </a:r>
            <a:r>
              <a:rPr kumimoji="0" lang="ar-DZ" sz="26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ح</a:t>
            </a: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س </a:t>
            </a:r>
            <a:r>
              <a:rPr kumimoji="0" lang="ar-DZ" sz="26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خ</a:t>
            </a: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كغ =3.47 </a:t>
            </a:r>
            <a:r>
              <a:rPr kumimoji="0" lang="ar-DZ" sz="26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أورو</a:t>
            </a:r>
            <a:r>
              <a:rPr kumimoji="0" lang="ar-DZ"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 كغ ( الأكبر من بينهما).</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685800"/>
            <a:ext cx="8458200" cy="762000"/>
          </a:xfrm>
        </p:spPr>
        <p:txBody>
          <a:bodyPr>
            <a:normAutofit/>
          </a:bodyPr>
          <a:lstStyle/>
          <a:p>
            <a:pPr marL="0" indent="0" algn="just" rtl="1">
              <a:buNone/>
            </a:pPr>
            <a:r>
              <a:rPr lang="ar-DZ" sz="3500" b="1" dirty="0" smtClean="0">
                <a:solidFill>
                  <a:srgbClr val="FF0000"/>
                </a:solidFill>
                <a:latin typeface="Times New Roman" pitchFamily="18" charset="0"/>
                <a:cs typeface="Times New Roman" pitchFamily="18" charset="0"/>
              </a:rPr>
              <a:t>ز. بوليصة تأمين </a:t>
            </a:r>
            <a:r>
              <a:rPr lang="fr-FR" sz="3500" b="1" dirty="0" smtClean="0">
                <a:solidFill>
                  <a:srgbClr val="FF0000"/>
                </a:solidFill>
                <a:latin typeface="Times New Roman" pitchFamily="18" charset="0"/>
                <a:cs typeface="Times New Roman" pitchFamily="18" charset="0"/>
              </a:rPr>
              <a:t>Ad valorem</a:t>
            </a:r>
            <a:r>
              <a:rPr lang="ar-DZ" sz="3500" b="1" dirty="0" smtClean="0">
                <a:solidFill>
                  <a:srgbClr val="FF0000"/>
                </a:solidFill>
                <a:latin typeface="Times New Roman" pitchFamily="18" charset="0"/>
                <a:cs typeface="Times New Roman" pitchFamily="18" charset="0"/>
              </a:rPr>
              <a:t>:</a:t>
            </a:r>
            <a:endParaRPr lang="fr-FR" sz="2800" b="1" dirty="0">
              <a:latin typeface="Times New Roman" pitchFamily="18" charset="0"/>
              <a:cs typeface="Times New Roman" pitchFamily="18" charset="0"/>
            </a:endParaRPr>
          </a:p>
        </p:txBody>
      </p:sp>
      <p:sp>
        <p:nvSpPr>
          <p:cNvPr id="4" name="Espace réservé du contenu 2"/>
          <p:cNvSpPr txBox="1">
            <a:spLocks/>
          </p:cNvSpPr>
          <p:nvPr/>
        </p:nvSpPr>
        <p:spPr>
          <a:xfrm>
            <a:off x="152400" y="1600200"/>
            <a:ext cx="8763000" cy="1905000"/>
          </a:xfrm>
          <a:prstGeom prst="rect">
            <a:avLst/>
          </a:prstGeom>
        </p:spPr>
        <p:txBody>
          <a:bodyPr vert="horz">
            <a:normAutofit/>
          </a:bodyPr>
          <a:lstStyle/>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تأمين على أساس قيمة البضاعة المصرح بها من طرف الشاحن عند الانطلاق، وهي غير إجبارية، لكنها ذات فائدة أكيدة، خاصة إذا كانت قيمة البضاعة مرتفعة، ويمكن إبرامه من طرف الشاحن مباشرة أو بوساطة وكيل النقل.</a:t>
            </a:r>
          </a:p>
        </p:txBody>
      </p:sp>
      <p:sp>
        <p:nvSpPr>
          <p:cNvPr id="6" name="Espace réservé du contenu 2"/>
          <p:cNvSpPr txBox="1">
            <a:spLocks/>
          </p:cNvSpPr>
          <p:nvPr/>
        </p:nvSpPr>
        <p:spPr>
          <a:xfrm>
            <a:off x="152400" y="3962400"/>
            <a:ext cx="8763000" cy="1981200"/>
          </a:xfrm>
          <a:prstGeom prst="rect">
            <a:avLst/>
          </a:prstGeom>
        </p:spPr>
        <p:txBody>
          <a:bodyPr vert="horz">
            <a:normAutofit/>
          </a:bodyPr>
          <a:lstStyle/>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في حالة تلف البضاعة، يتم تعويض الشاحن مباشرة من قبل شركة التأمين التي ترجع بعد ذلك ضد الناقل، وإذا كانت التلف كليا، فإن شركة التأمين تدفع التعويض المقابل للقيمة المعلنة في وقت إبرام العقد، وإذا كان الضرر جزئيًا، فسيتم تعويض التعويض عن الخسارة المتكبدة.</a:t>
            </a:r>
            <a:endParaRPr kumimoji="0" lang="fr-FR" sz="2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txBox="1">
            <a:spLocks/>
          </p:cNvSpPr>
          <p:nvPr/>
        </p:nvSpPr>
        <p:spPr>
          <a:xfrm>
            <a:off x="228600" y="1143000"/>
            <a:ext cx="8534400" cy="1600200"/>
          </a:xfrm>
          <a:prstGeom prst="rect">
            <a:avLst/>
          </a:prstGeom>
        </p:spPr>
        <p:txBody>
          <a:bodyPr vert="horz">
            <a:noAutofit/>
          </a:bodyPr>
          <a:lstStyle/>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في حالة تلف أو ضياع البضاعة المنقولة، مسؤولية الناقل في الغالب محددة باتفاقيات دولية حسب كل نمط نقل( بحري، جوي، بري).</a:t>
            </a:r>
            <a:endPar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4" name="Espace réservé du contenu 2"/>
          <p:cNvSpPr txBox="1">
            <a:spLocks/>
          </p:cNvSpPr>
          <p:nvPr/>
        </p:nvSpPr>
        <p:spPr>
          <a:xfrm>
            <a:off x="228600" y="3124200"/>
            <a:ext cx="8534400" cy="1143000"/>
          </a:xfrm>
          <a:prstGeom prst="rect">
            <a:avLst/>
          </a:prstGeom>
        </p:spPr>
        <p:txBody>
          <a:bodyPr vert="horz">
            <a:noAutofit/>
          </a:bodyPr>
          <a:lstStyle/>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التعويض يكون أقل من القيمة الحقيقية للبضاعة التالفة أو المفقودة، وقد لا يكون هناك أي تعويض.</a:t>
            </a:r>
          </a:p>
        </p:txBody>
      </p:sp>
      <p:sp>
        <p:nvSpPr>
          <p:cNvPr id="6" name="Espace réservé du contenu 2"/>
          <p:cNvSpPr txBox="1">
            <a:spLocks/>
          </p:cNvSpPr>
          <p:nvPr/>
        </p:nvSpPr>
        <p:spPr>
          <a:xfrm>
            <a:off x="228600" y="4648200"/>
            <a:ext cx="8534400" cy="1676400"/>
          </a:xfrm>
          <a:prstGeom prst="rect">
            <a:avLst/>
          </a:prstGeom>
        </p:spPr>
        <p:txBody>
          <a:bodyPr vert="horz">
            <a:noAutofit/>
          </a:bodyPr>
          <a:lstStyle/>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الاتفاقيات الدولية تعطي أفضلية للناقل (تعويض حسب الوزن وليس القيمة، سقف تعويض أقل من القيمة الحقيقية للبضاعة، استفادة الناقل من إعفاءات تقلص أو تلغي التعويض).</a:t>
            </a:r>
            <a:endPar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contenu 5"/>
          <p:cNvSpPr>
            <a:spLocks noGrp="1"/>
          </p:cNvSpPr>
          <p:nvPr>
            <p:ph type="subTitle" idx="1"/>
          </p:nvPr>
        </p:nvSpPr>
        <p:spPr>
          <a:xfrm>
            <a:off x="304800" y="533400"/>
            <a:ext cx="8458200" cy="4343400"/>
          </a:xfrm>
        </p:spPr>
        <p:txBody>
          <a:bodyPr>
            <a:noAutofit/>
          </a:bodyPr>
          <a:lstStyle/>
          <a:p>
            <a:pPr algn="ctr" rtl="1">
              <a:spcBef>
                <a:spcPts val="0"/>
              </a:spcBef>
            </a:pPr>
            <a:r>
              <a:rPr lang="ar-DZ" sz="2800" b="1" i="1" dirty="0" smtClean="0">
                <a:solidFill>
                  <a:schemeClr val="tx1"/>
                </a:solidFill>
                <a:latin typeface="Times New Roman" pitchFamily="18" charset="0"/>
                <a:cs typeface="Times New Roman" pitchFamily="18" charset="0"/>
              </a:rPr>
              <a:t>الجمهــورية الجزائــرية الديمقــراطية الشعبيـــة</a:t>
            </a:r>
            <a:endParaRPr lang="en-US" sz="2800" b="1" dirty="0" smtClean="0">
              <a:solidFill>
                <a:schemeClr val="tx1"/>
              </a:solidFill>
              <a:latin typeface="Times New Roman" pitchFamily="18" charset="0"/>
              <a:cs typeface="Times New Roman" pitchFamily="18" charset="0"/>
            </a:endParaRPr>
          </a:p>
          <a:p>
            <a:pPr algn="ctr">
              <a:spcBef>
                <a:spcPts val="0"/>
              </a:spcBef>
            </a:pPr>
            <a:r>
              <a:rPr lang="fr-FR" sz="2000" b="1" i="1" dirty="0" smtClean="0">
                <a:solidFill>
                  <a:schemeClr val="tx1"/>
                </a:solidFill>
                <a:latin typeface="Times New Roman" pitchFamily="18" charset="0"/>
                <a:cs typeface="Times New Roman" pitchFamily="18" charset="0"/>
              </a:rPr>
              <a:t>République Algérienne Démocratique et Populaire</a:t>
            </a:r>
            <a:endParaRPr lang="en-US" sz="2000" b="1" dirty="0" smtClean="0">
              <a:solidFill>
                <a:schemeClr val="tx1"/>
              </a:solidFill>
              <a:latin typeface="Times New Roman" pitchFamily="18" charset="0"/>
              <a:cs typeface="Times New Roman" pitchFamily="18" charset="0"/>
            </a:endParaRPr>
          </a:p>
          <a:p>
            <a:pPr algn="ctr">
              <a:spcBef>
                <a:spcPts val="0"/>
              </a:spcBef>
            </a:pPr>
            <a:r>
              <a:rPr lang="ar-DZ" sz="2800" b="1" dirty="0" smtClean="0">
                <a:solidFill>
                  <a:schemeClr val="tx1"/>
                </a:solidFill>
                <a:latin typeface="Times New Roman" pitchFamily="18" charset="0"/>
                <a:cs typeface="Times New Roman" pitchFamily="18" charset="0"/>
              </a:rPr>
              <a:t>وزارة التعليــم العــالي والبحــث العلمـي</a:t>
            </a:r>
            <a:endParaRPr lang="en-US" sz="2800" b="1" dirty="0" smtClean="0">
              <a:solidFill>
                <a:schemeClr val="tx1"/>
              </a:solidFill>
              <a:latin typeface="Times New Roman" pitchFamily="18" charset="0"/>
              <a:cs typeface="Times New Roman" pitchFamily="18" charset="0"/>
            </a:endParaRPr>
          </a:p>
          <a:p>
            <a:pPr algn="ctr">
              <a:spcBef>
                <a:spcPts val="0"/>
              </a:spcBef>
            </a:pPr>
            <a:r>
              <a:rPr lang="fr-FR" sz="2000" b="1" i="1" dirty="0" smtClean="0">
                <a:solidFill>
                  <a:schemeClr val="tx1"/>
                </a:solidFill>
                <a:latin typeface="Times New Roman" pitchFamily="18" charset="0"/>
                <a:cs typeface="Times New Roman" pitchFamily="18" charset="0"/>
              </a:rPr>
              <a:t>Ministère de l’Enseignement Supérieur et de la Recherche Scientifique</a:t>
            </a:r>
            <a:endParaRPr lang="en-US" sz="2000" b="1" dirty="0" smtClean="0">
              <a:solidFill>
                <a:schemeClr val="tx1"/>
              </a:solidFill>
              <a:latin typeface="Times New Roman" pitchFamily="18" charset="0"/>
              <a:cs typeface="Times New Roman" pitchFamily="18" charset="0"/>
            </a:endParaRPr>
          </a:p>
          <a:p>
            <a:pPr algn="ctr">
              <a:spcBef>
                <a:spcPts val="0"/>
              </a:spcBef>
            </a:pPr>
            <a:r>
              <a:rPr lang="ar-DZ" sz="2800" b="1" i="1" dirty="0" smtClean="0">
                <a:solidFill>
                  <a:schemeClr val="tx1"/>
                </a:solidFill>
                <a:latin typeface="Times New Roman" pitchFamily="18" charset="0"/>
                <a:cs typeface="Times New Roman" pitchFamily="18" charset="0"/>
              </a:rPr>
              <a:t>جــامعة محــمد خيضــر – بسكرة –</a:t>
            </a:r>
            <a:endParaRPr lang="en-US" sz="2800" b="1" dirty="0" smtClean="0">
              <a:solidFill>
                <a:schemeClr val="tx1"/>
              </a:solidFill>
              <a:latin typeface="Times New Roman" pitchFamily="18" charset="0"/>
              <a:cs typeface="Times New Roman" pitchFamily="18" charset="0"/>
            </a:endParaRPr>
          </a:p>
          <a:p>
            <a:pPr algn="ctr">
              <a:spcBef>
                <a:spcPts val="0"/>
              </a:spcBef>
            </a:pPr>
            <a:r>
              <a:rPr lang="ar-DZ" sz="2800" b="1" i="1" dirty="0" smtClean="0">
                <a:solidFill>
                  <a:schemeClr val="tx1"/>
                </a:solidFill>
                <a:latin typeface="Times New Roman" pitchFamily="18" charset="0"/>
                <a:cs typeface="Times New Roman" pitchFamily="18" charset="0"/>
              </a:rPr>
              <a:t>كــلية العلــوم الاقتصــادية و التجــارية وعلــوم التسييــر</a:t>
            </a:r>
            <a:endParaRPr lang="en-US" sz="2800" b="1" dirty="0" smtClean="0">
              <a:solidFill>
                <a:schemeClr val="tx1"/>
              </a:solidFill>
              <a:latin typeface="Times New Roman" pitchFamily="18" charset="0"/>
              <a:cs typeface="Times New Roman" pitchFamily="18" charset="0"/>
            </a:endParaRPr>
          </a:p>
          <a:p>
            <a:pPr algn="ctr">
              <a:spcBef>
                <a:spcPts val="0"/>
              </a:spcBef>
            </a:pPr>
            <a:r>
              <a:rPr lang="ar-DZ" sz="2800" b="1" i="1" dirty="0" smtClean="0">
                <a:solidFill>
                  <a:schemeClr val="tx1"/>
                </a:solidFill>
                <a:latin typeface="Times New Roman" pitchFamily="18" charset="0"/>
                <a:cs typeface="Times New Roman" pitchFamily="18" charset="0"/>
              </a:rPr>
              <a:t>قسم العلوم التجارية</a:t>
            </a:r>
            <a:endParaRPr lang="en-US" sz="2800" b="1" dirty="0" smtClean="0">
              <a:solidFill>
                <a:schemeClr val="tx1"/>
              </a:solidFill>
              <a:latin typeface="Times New Roman" pitchFamily="18" charset="0"/>
              <a:cs typeface="Times New Roman" pitchFamily="18" charset="0"/>
            </a:endParaRPr>
          </a:p>
          <a:p>
            <a:pPr algn="ctr" rtl="1">
              <a:spcBef>
                <a:spcPts val="0"/>
              </a:spcBef>
            </a:pPr>
            <a:r>
              <a:rPr lang="ar-DZ" sz="2800" b="1" dirty="0" smtClean="0">
                <a:solidFill>
                  <a:schemeClr val="tx1"/>
                </a:solidFill>
                <a:latin typeface="Times New Roman" pitchFamily="18" charset="0"/>
                <a:ea typeface="Tahoma" pitchFamily="34" charset="0"/>
                <a:cs typeface="Times New Roman" pitchFamily="18" charset="0"/>
              </a:rPr>
              <a:t>سنة ثانية ماستر مالية وتجارة دولية</a:t>
            </a:r>
          </a:p>
          <a:p>
            <a:pPr algn="ctr" rtl="1">
              <a:spcBef>
                <a:spcPts val="0"/>
              </a:spcBef>
            </a:pPr>
            <a:r>
              <a:rPr lang="ar-DZ" sz="4000" b="1" dirty="0" smtClean="0">
                <a:solidFill>
                  <a:srgbClr val="FF0000"/>
                </a:solidFill>
                <a:latin typeface="Times New Roman" pitchFamily="18" charset="0"/>
                <a:ea typeface="Tahoma" pitchFamily="34" charset="0"/>
                <a:cs typeface="Times New Roman" pitchFamily="18" charset="0"/>
              </a:rPr>
              <a:t>مقياس: إمداد ونقل دولي</a:t>
            </a:r>
          </a:p>
          <a:p>
            <a:pPr algn="ctr" rtl="1" fontAlgn="ctr"/>
            <a:r>
              <a:rPr lang="ar-DZ" sz="2000" b="1" dirty="0" smtClean="0">
                <a:solidFill>
                  <a:schemeClr val="tx1"/>
                </a:solidFill>
                <a:latin typeface="Times New Roman" pitchFamily="18" charset="0"/>
                <a:cs typeface="Times New Roman" pitchFamily="18" charset="0"/>
              </a:rPr>
              <a:t>الموسم الجامعي: 2021/ 2022</a:t>
            </a:r>
          </a:p>
        </p:txBody>
      </p:sp>
      <p:sp>
        <p:nvSpPr>
          <p:cNvPr id="5" name="Rectangle 4"/>
          <p:cNvSpPr/>
          <p:nvPr/>
        </p:nvSpPr>
        <p:spPr>
          <a:xfrm>
            <a:off x="838200" y="4759607"/>
            <a:ext cx="7696200" cy="1717393"/>
          </a:xfrm>
          <a:prstGeom prst="rect">
            <a:avLst/>
          </a:prstGeom>
        </p:spPr>
        <p:txBody>
          <a:bodyPr wrap="square">
            <a:spAutoFit/>
          </a:bodyPr>
          <a:lstStyle/>
          <a:p>
            <a:pPr lvl="0" algn="ctr" rtl="1" fontAlgn="ctr">
              <a:spcBef>
                <a:spcPct val="20000"/>
              </a:spcBef>
              <a:buClr>
                <a:srgbClr val="F0A22E"/>
              </a:buClr>
              <a:buSzPct val="70000"/>
              <a:defRPr/>
            </a:pPr>
            <a:r>
              <a:rPr lang="ar-DZ" sz="2400" b="1" dirty="0">
                <a:solidFill>
                  <a:prstClr val="black"/>
                </a:solidFill>
                <a:latin typeface="Adobe Arabic" pitchFamily="18" charset="-78"/>
                <a:cs typeface="Adobe Arabic" pitchFamily="18" charset="-78"/>
              </a:rPr>
              <a:t>موضوع البحث:</a:t>
            </a:r>
          </a:p>
          <a:p>
            <a:pPr lvl="0" algn="ctr" rtl="1" fontAlgn="ctr">
              <a:spcBef>
                <a:spcPct val="20000"/>
              </a:spcBef>
              <a:buClr>
                <a:srgbClr val="F0A22E"/>
              </a:buClr>
              <a:buSzPct val="70000"/>
            </a:pPr>
            <a:r>
              <a:rPr lang="ar-DZ" sz="4400" b="1" dirty="0" smtClean="0">
                <a:solidFill>
                  <a:srgbClr val="C00000"/>
                </a:solidFill>
                <a:latin typeface="Adobe Arabic" pitchFamily="18" charset="-78"/>
                <a:cs typeface="Adobe Arabic" pitchFamily="18" charset="-78"/>
              </a:rPr>
              <a:t>تأميــن النقل الدولي( </a:t>
            </a:r>
            <a:r>
              <a:rPr lang="ar-DZ" sz="4400" b="1" dirty="0" err="1" smtClean="0">
                <a:solidFill>
                  <a:srgbClr val="C00000"/>
                </a:solidFill>
                <a:latin typeface="Adobe Arabic" pitchFamily="18" charset="-78"/>
                <a:cs typeface="Adobe Arabic" pitchFamily="18" charset="-78"/>
              </a:rPr>
              <a:t>ج</a:t>
            </a:r>
            <a:r>
              <a:rPr lang="ar-DZ" sz="4400" b="1" dirty="0" smtClean="0">
                <a:solidFill>
                  <a:srgbClr val="C00000"/>
                </a:solidFill>
                <a:latin typeface="Adobe Arabic" pitchFamily="18" charset="-78"/>
                <a:cs typeface="Adobe Arabic" pitchFamily="18" charset="-78"/>
              </a:rPr>
              <a:t> 2)</a:t>
            </a:r>
            <a:endParaRPr lang="fr-FR" sz="4400" b="1" dirty="0" smtClean="0">
              <a:solidFill>
                <a:srgbClr val="C00000"/>
              </a:solidFill>
              <a:latin typeface="Adobe Arabic" pitchFamily="18" charset="-78"/>
              <a:cs typeface="Adobe Arabic" pitchFamily="18" charset="-78"/>
            </a:endParaRPr>
          </a:p>
          <a:p>
            <a:pPr lvl="0" algn="ctr" rtl="1" fontAlgn="ctr">
              <a:spcBef>
                <a:spcPct val="20000"/>
              </a:spcBef>
              <a:buClr>
                <a:srgbClr val="F0A22E"/>
              </a:buClr>
              <a:buSzPct val="70000"/>
            </a:pPr>
            <a:r>
              <a:rPr lang="fr-FR" sz="2400" b="1" dirty="0" smtClean="0">
                <a:solidFill>
                  <a:srgbClr val="C00000"/>
                </a:solidFill>
                <a:latin typeface="Adobe Arabic" pitchFamily="18" charset="-78"/>
                <a:cs typeface="Adobe Arabic" pitchFamily="18" charset="-78"/>
              </a:rPr>
              <a:t>Assurance du transport international </a:t>
            </a:r>
            <a:endParaRPr lang="fr-FR" sz="2400" b="1" dirty="0">
              <a:solidFill>
                <a:srgbClr val="C00000"/>
              </a:solidFill>
              <a:latin typeface="Adobe Arabic" pitchFamily="18" charset="-78"/>
              <a:cs typeface="Adobe Arabic" pitchFamily="18" charset="-78"/>
            </a:endParaRPr>
          </a:p>
        </p:txBody>
      </p:sp>
      <p:grpSp>
        <p:nvGrpSpPr>
          <p:cNvPr id="2" name="Group 1"/>
          <p:cNvGrpSpPr>
            <a:grpSpLocks/>
          </p:cNvGrpSpPr>
          <p:nvPr/>
        </p:nvGrpSpPr>
        <p:grpSpPr bwMode="auto">
          <a:xfrm>
            <a:off x="533400" y="381000"/>
            <a:ext cx="989398" cy="1143000"/>
            <a:chOff x="4041" y="5842"/>
            <a:chExt cx="1056" cy="1375"/>
          </a:xfrm>
        </p:grpSpPr>
        <p:sp>
          <p:nvSpPr>
            <p:cNvPr id="7"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8" name="Picture 3" descr="SigleUNI4"/>
            <p:cNvPicPr>
              <a:picLocks noChangeAspect="1" noChangeArrowheads="1"/>
            </p:cNvPicPr>
            <p:nvPr/>
          </p:nvPicPr>
          <p:blipFill>
            <a:blip r:embed="rId2" cstate="print">
              <a:extLst>
                <a:ext uri="{28A0092B-C50C-407E-A947-70E740481C1C}">
                  <a14:useLocalDpi xmlns="" xmlns:a14="http://schemas.microsoft.com/office/drawing/2010/main" val="0"/>
                </a:ext>
              </a:extLst>
            </a:blip>
            <a:srcRect l="2623" t="1465" r="1811"/>
            <a:stretch>
              <a:fillRect/>
            </a:stretch>
          </p:blipFill>
          <p:spPr bwMode="auto">
            <a:xfrm>
              <a:off x="4193" y="6073"/>
              <a:ext cx="742" cy="904"/>
            </a:xfrm>
            <a:prstGeom prst="rect">
              <a:avLst/>
            </a:prstGeom>
            <a:noFill/>
            <a:extLst>
              <a:ext uri="{909E8E84-426E-40DD-AFC4-6F175D3DCCD1}">
                <a14:hiddenFill xmlns="" xmlns:a14="http://schemas.microsoft.com/office/drawing/2010/main">
                  <a:solidFill>
                    <a:srgbClr val="FFFFFF"/>
                  </a:solidFill>
                </a14:hiddenFill>
              </a:ext>
            </a:extLst>
          </p:spPr>
        </p:pic>
        <p:sp>
          <p:nvSpPr>
            <p:cNvPr id="9" name="WordArt 4"/>
            <p:cNvSpPr>
              <a:spLocks noChangeArrowheads="1" noChangeShapeType="1" noTextEdit="1"/>
            </p:cNvSpPr>
            <p:nvPr/>
          </p:nvSpPr>
          <p:spPr bwMode="auto">
            <a:xfrm>
              <a:off x="4190" y="5978"/>
              <a:ext cx="733" cy="746"/>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0" name="WordArt 5"/>
            <p:cNvSpPr>
              <a:spLocks noChangeArrowheads="1" noChangeShapeType="1" noTextEdit="1"/>
            </p:cNvSpPr>
            <p:nvPr/>
          </p:nvSpPr>
          <p:spPr bwMode="auto">
            <a:xfrm>
              <a:off x="4316" y="7018"/>
              <a:ext cx="490" cy="123"/>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grpSp>
        <p:nvGrpSpPr>
          <p:cNvPr id="3" name="Group 1"/>
          <p:cNvGrpSpPr>
            <a:grpSpLocks/>
          </p:cNvGrpSpPr>
          <p:nvPr/>
        </p:nvGrpSpPr>
        <p:grpSpPr bwMode="auto">
          <a:xfrm>
            <a:off x="7545002" y="381000"/>
            <a:ext cx="989398" cy="1143000"/>
            <a:chOff x="4041" y="5842"/>
            <a:chExt cx="1056" cy="1375"/>
          </a:xfrm>
        </p:grpSpPr>
        <p:sp>
          <p:nvSpPr>
            <p:cNvPr id="12"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13" name="Picture 3" descr="SigleUNI4"/>
            <p:cNvPicPr>
              <a:picLocks noChangeAspect="1" noChangeArrowheads="1"/>
            </p:cNvPicPr>
            <p:nvPr/>
          </p:nvPicPr>
          <p:blipFill>
            <a:blip r:embed="rId2" cstate="print">
              <a:extLst>
                <a:ext uri="{28A0092B-C50C-407E-A947-70E740481C1C}">
                  <a14:useLocalDpi xmlns="" xmlns:a14="http://schemas.microsoft.com/office/drawing/2010/main" val="0"/>
                </a:ext>
              </a:extLst>
            </a:blip>
            <a:srcRect l="2623" t="1465" r="1811"/>
            <a:stretch>
              <a:fillRect/>
            </a:stretch>
          </p:blipFill>
          <p:spPr bwMode="auto">
            <a:xfrm>
              <a:off x="4193" y="6073"/>
              <a:ext cx="742" cy="904"/>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WordArt 4"/>
            <p:cNvSpPr>
              <a:spLocks noChangeArrowheads="1" noChangeShapeType="1" noTextEdit="1"/>
            </p:cNvSpPr>
            <p:nvPr/>
          </p:nvSpPr>
          <p:spPr bwMode="auto">
            <a:xfrm>
              <a:off x="4190" y="5978"/>
              <a:ext cx="733" cy="746"/>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5" name="WordArt 5"/>
            <p:cNvSpPr>
              <a:spLocks noChangeArrowheads="1" noChangeShapeType="1" noTextEdit="1"/>
            </p:cNvSpPr>
            <p:nvPr/>
          </p:nvSpPr>
          <p:spPr bwMode="auto">
            <a:xfrm>
              <a:off x="4316" y="7018"/>
              <a:ext cx="490" cy="123"/>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438400" y="1447800"/>
            <a:ext cx="6172200" cy="3048000"/>
          </a:xfrm>
        </p:spPr>
        <p:txBody>
          <a:bodyPr>
            <a:normAutofit/>
          </a:bodyPr>
          <a:lstStyle/>
          <a:p>
            <a:pPr marL="409575" indent="-409575" algn="r" rtl="1">
              <a:buClr>
                <a:schemeClr val="tx1"/>
              </a:buClr>
              <a:buSzPct val="100000"/>
              <a:buFont typeface="+mj-lt"/>
              <a:buAutoNum type="arabicPeriod"/>
            </a:pPr>
            <a:r>
              <a:rPr lang="ar-DZ" sz="3200" b="1" dirty="0" smtClean="0">
                <a:latin typeface="Times New Roman" pitchFamily="18" charset="0"/>
                <a:cs typeface="Times New Roman" pitchFamily="18" charset="0"/>
              </a:rPr>
              <a:t>المخاطر البحرية</a:t>
            </a:r>
          </a:p>
          <a:p>
            <a:pPr marL="409575" indent="-409575" algn="r" rtl="1">
              <a:buClr>
                <a:schemeClr val="tx1"/>
              </a:buClr>
              <a:buSzPct val="100000"/>
              <a:buFont typeface="+mj-lt"/>
              <a:buAutoNum type="arabicPeriod"/>
            </a:pPr>
            <a:r>
              <a:rPr lang="ar-DZ" sz="3200" b="1" dirty="0" smtClean="0">
                <a:latin typeface="Times New Roman" pitchFamily="18" charset="0"/>
                <a:cs typeface="Times New Roman" pitchFamily="18" charset="0"/>
              </a:rPr>
              <a:t>الخسائر البحرية</a:t>
            </a:r>
          </a:p>
          <a:p>
            <a:pPr marL="409575" indent="-409575" algn="r" rtl="1">
              <a:buClr>
                <a:schemeClr val="tx1"/>
              </a:buClr>
              <a:buSzPct val="100000"/>
              <a:buFont typeface="+mj-lt"/>
              <a:buAutoNum type="arabicPeriod"/>
            </a:pPr>
            <a:r>
              <a:rPr lang="ar-DZ" sz="3200" b="1" dirty="0" smtClean="0">
                <a:latin typeface="Times New Roman" pitchFamily="18" charset="0"/>
                <a:cs typeface="Times New Roman" pitchFamily="18" charset="0"/>
              </a:rPr>
              <a:t>التغطيات التأمينية</a:t>
            </a:r>
          </a:p>
          <a:p>
            <a:pPr marL="514350" indent="-514350" algn="r" rtl="1">
              <a:buNone/>
            </a:pPr>
            <a:endParaRPr lang="ar-DZ" sz="3200" dirty="0" smtClean="0"/>
          </a:p>
          <a:p>
            <a:pPr marL="514350" indent="-514350" algn="r" rtl="1">
              <a:buNone/>
            </a:pPr>
            <a:endParaRPr lang="fr-FR" sz="3200" dirty="0"/>
          </a:p>
        </p:txBody>
      </p:sp>
      <p:sp>
        <p:nvSpPr>
          <p:cNvPr id="4" name="Rectangle 3"/>
          <p:cNvSpPr/>
          <p:nvPr/>
        </p:nvSpPr>
        <p:spPr>
          <a:xfrm>
            <a:off x="5638800" y="496669"/>
            <a:ext cx="2977097" cy="646331"/>
          </a:xfrm>
          <a:prstGeom prst="rect">
            <a:avLst/>
          </a:prstGeom>
        </p:spPr>
        <p:txBody>
          <a:bodyPr wrap="none">
            <a:spAutoFit/>
          </a:bodyPr>
          <a:lstStyle/>
          <a:p>
            <a:r>
              <a:rPr lang="ar-DZ" sz="3600" b="1" dirty="0" smtClean="0">
                <a:solidFill>
                  <a:srgbClr val="FF0000"/>
                </a:solidFill>
                <a:latin typeface="Times New Roman" pitchFamily="18" charset="0"/>
                <a:cs typeface="Times New Roman" pitchFamily="18" charset="0"/>
              </a:rPr>
              <a:t>عناصر المحاضرة:</a:t>
            </a:r>
            <a:endParaRPr lang="fr-FR" sz="3600" b="1"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2400" y="111647"/>
            <a:ext cx="8915730" cy="6705149"/>
            <a:chOff x="690" y="687"/>
            <a:chExt cx="10485" cy="8204"/>
          </a:xfrm>
        </p:grpSpPr>
        <p:cxnSp>
          <p:nvCxnSpPr>
            <p:cNvPr id="1027" name="AutoShape 3"/>
            <p:cNvCxnSpPr>
              <a:cxnSpLocks noChangeShapeType="1"/>
            </p:cNvCxnSpPr>
            <p:nvPr/>
          </p:nvCxnSpPr>
          <p:spPr bwMode="auto">
            <a:xfrm>
              <a:off x="6060" y="1185"/>
              <a:ext cx="0" cy="675"/>
            </a:xfrm>
            <a:prstGeom prst="straightConnector1">
              <a:avLst/>
            </a:prstGeom>
            <a:noFill/>
            <a:ln w="38100">
              <a:solidFill>
                <a:srgbClr val="000000"/>
              </a:solidFill>
              <a:round/>
              <a:headEnd/>
              <a:tailEnd type="triangle" w="med" len="med"/>
            </a:ln>
          </p:spPr>
        </p:cxnSp>
        <p:cxnSp>
          <p:nvCxnSpPr>
            <p:cNvPr id="1028" name="AutoShape 4"/>
            <p:cNvCxnSpPr>
              <a:cxnSpLocks noChangeShapeType="1"/>
              <a:stCxn id="1030" idx="2"/>
            </p:cNvCxnSpPr>
            <p:nvPr/>
          </p:nvCxnSpPr>
          <p:spPr bwMode="auto">
            <a:xfrm rot="5400000">
              <a:off x="4247" y="70"/>
              <a:ext cx="600" cy="3040"/>
            </a:xfrm>
            <a:prstGeom prst="straightConnector1">
              <a:avLst/>
            </a:prstGeom>
            <a:noFill/>
            <a:ln w="38100">
              <a:solidFill>
                <a:srgbClr val="000000"/>
              </a:solidFill>
              <a:round/>
              <a:headEnd/>
              <a:tailEnd type="triangle" w="med" len="med"/>
            </a:ln>
          </p:spPr>
        </p:cxnSp>
        <p:grpSp>
          <p:nvGrpSpPr>
            <p:cNvPr id="3" name="Group 5"/>
            <p:cNvGrpSpPr>
              <a:grpSpLocks/>
            </p:cNvGrpSpPr>
            <p:nvPr/>
          </p:nvGrpSpPr>
          <p:grpSpPr bwMode="auto">
            <a:xfrm>
              <a:off x="690" y="687"/>
              <a:ext cx="10485" cy="8204"/>
              <a:chOff x="690" y="687"/>
              <a:chExt cx="10485" cy="8204"/>
            </a:xfrm>
          </p:grpSpPr>
          <p:sp>
            <p:nvSpPr>
              <p:cNvPr id="1030" name="Text Box 6"/>
              <p:cNvSpPr txBox="1">
                <a:spLocks noChangeArrowheads="1"/>
              </p:cNvSpPr>
              <p:nvPr/>
            </p:nvSpPr>
            <p:spPr bwMode="auto">
              <a:xfrm>
                <a:off x="4812" y="687"/>
                <a:ext cx="2509" cy="603"/>
              </a:xfrm>
              <a:prstGeom prst="rect">
                <a:avLst/>
              </a:prstGeom>
              <a:solidFill>
                <a:srgbClr val="FFFF00"/>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المخاطر البحرية</a:t>
                </a: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31" name="AutoShape 7"/>
              <p:cNvCxnSpPr>
                <a:cxnSpLocks noChangeShapeType="1"/>
              </p:cNvCxnSpPr>
              <p:nvPr/>
            </p:nvCxnSpPr>
            <p:spPr bwMode="auto">
              <a:xfrm rot="16200000" flipH="1">
                <a:off x="7643" y="-249"/>
                <a:ext cx="521" cy="3633"/>
              </a:xfrm>
              <a:prstGeom prst="straightConnector1">
                <a:avLst/>
              </a:prstGeom>
              <a:noFill/>
              <a:ln w="38100">
                <a:solidFill>
                  <a:srgbClr val="000000"/>
                </a:solidFill>
                <a:round/>
                <a:headEnd/>
                <a:tailEnd type="triangle" w="med" len="med"/>
              </a:ln>
            </p:spPr>
          </p:cxnSp>
          <p:sp>
            <p:nvSpPr>
              <p:cNvPr id="1032" name="Text Box 8"/>
              <p:cNvSpPr txBox="1">
                <a:spLocks noChangeArrowheads="1"/>
              </p:cNvSpPr>
              <p:nvPr/>
            </p:nvSpPr>
            <p:spPr bwMode="auto">
              <a:xfrm>
                <a:off x="8576" y="1890"/>
                <a:ext cx="2059" cy="661"/>
              </a:xfrm>
              <a:prstGeom prst="rect">
                <a:avLst/>
              </a:prstGeom>
              <a:solidFill>
                <a:srgbClr val="FF6600"/>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مخاطر البحر</a:t>
                </a: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3" name="Text Box 9"/>
              <p:cNvSpPr txBox="1">
                <a:spLocks noChangeArrowheads="1"/>
              </p:cNvSpPr>
              <p:nvPr/>
            </p:nvSpPr>
            <p:spPr bwMode="auto">
              <a:xfrm>
                <a:off x="4812" y="1890"/>
                <a:ext cx="2420" cy="661"/>
              </a:xfrm>
              <a:prstGeom prst="rect">
                <a:avLst/>
              </a:prstGeom>
              <a:solidFill>
                <a:srgbClr val="FF6600"/>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مخاطر في البحر</a:t>
                </a: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4" name="Text Box 10"/>
              <p:cNvSpPr txBox="1">
                <a:spLocks noChangeArrowheads="1"/>
              </p:cNvSpPr>
              <p:nvPr/>
            </p:nvSpPr>
            <p:spPr bwMode="auto">
              <a:xfrm>
                <a:off x="1228" y="1992"/>
                <a:ext cx="2330" cy="653"/>
              </a:xfrm>
              <a:prstGeom prst="rect">
                <a:avLst/>
              </a:prstGeom>
              <a:solidFill>
                <a:srgbClr val="FF6600"/>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مخاطر مختلطة</a:t>
                </a: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35" name="AutoShape 11"/>
              <p:cNvCxnSpPr>
                <a:cxnSpLocks noChangeShapeType="1"/>
              </p:cNvCxnSpPr>
              <p:nvPr/>
            </p:nvCxnSpPr>
            <p:spPr bwMode="auto">
              <a:xfrm>
                <a:off x="6060" y="2445"/>
                <a:ext cx="0" cy="510"/>
              </a:xfrm>
              <a:prstGeom prst="straightConnector1">
                <a:avLst/>
              </a:prstGeom>
              <a:noFill/>
              <a:ln w="38100">
                <a:solidFill>
                  <a:srgbClr val="000000"/>
                </a:solidFill>
                <a:round/>
                <a:headEnd/>
                <a:tailEnd type="triangle" w="med" len="med"/>
              </a:ln>
            </p:spPr>
          </p:cxnSp>
          <p:sp>
            <p:nvSpPr>
              <p:cNvPr id="1036" name="Text Box 12"/>
              <p:cNvSpPr txBox="1">
                <a:spLocks noChangeArrowheads="1"/>
              </p:cNvSpPr>
              <p:nvPr/>
            </p:nvSpPr>
            <p:spPr bwMode="auto">
              <a:xfrm>
                <a:off x="4633" y="2924"/>
                <a:ext cx="2688" cy="691"/>
              </a:xfrm>
              <a:prstGeom prst="rect">
                <a:avLst/>
              </a:prstGeom>
              <a:solidFill>
                <a:srgbClr val="FFFF00"/>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الخسائر البحرية</a:t>
                </a: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37" name="AutoShape 13"/>
              <p:cNvCxnSpPr>
                <a:cxnSpLocks noChangeShapeType="1"/>
              </p:cNvCxnSpPr>
              <p:nvPr/>
            </p:nvCxnSpPr>
            <p:spPr bwMode="auto">
              <a:xfrm>
                <a:off x="6107" y="6842"/>
                <a:ext cx="2745" cy="480"/>
              </a:xfrm>
              <a:prstGeom prst="straightConnector1">
                <a:avLst/>
              </a:prstGeom>
              <a:noFill/>
              <a:ln w="38100">
                <a:solidFill>
                  <a:srgbClr val="000000"/>
                </a:solidFill>
                <a:round/>
                <a:headEnd/>
                <a:tailEnd type="triangle" w="med" len="med"/>
              </a:ln>
            </p:spPr>
          </p:cxnSp>
          <p:cxnSp>
            <p:nvCxnSpPr>
              <p:cNvPr id="1038" name="AutoShape 14"/>
              <p:cNvCxnSpPr>
                <a:cxnSpLocks noChangeShapeType="1"/>
              </p:cNvCxnSpPr>
              <p:nvPr/>
            </p:nvCxnSpPr>
            <p:spPr bwMode="auto">
              <a:xfrm flipH="1">
                <a:off x="3332" y="6840"/>
                <a:ext cx="2730" cy="465"/>
              </a:xfrm>
              <a:prstGeom prst="straightConnector1">
                <a:avLst/>
              </a:prstGeom>
              <a:noFill/>
              <a:ln w="38100">
                <a:solidFill>
                  <a:srgbClr val="000000"/>
                </a:solidFill>
                <a:round/>
                <a:headEnd/>
                <a:tailEnd type="triangle" w="med" len="med"/>
              </a:ln>
            </p:spPr>
          </p:cxnSp>
          <p:sp>
            <p:nvSpPr>
              <p:cNvPr id="1039" name="Text Box 15"/>
              <p:cNvSpPr txBox="1">
                <a:spLocks noChangeArrowheads="1"/>
              </p:cNvSpPr>
              <p:nvPr/>
            </p:nvSpPr>
            <p:spPr bwMode="auto">
              <a:xfrm>
                <a:off x="7680" y="4200"/>
                <a:ext cx="2150" cy="510"/>
              </a:xfrm>
              <a:prstGeom prst="rect">
                <a:avLst/>
              </a:prstGeom>
              <a:solidFill>
                <a:srgbClr val="FF3399"/>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الخسائر الكلية</a:t>
                </a: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0" name="Text Box 16"/>
              <p:cNvSpPr txBox="1">
                <a:spLocks noChangeArrowheads="1"/>
              </p:cNvSpPr>
              <p:nvPr/>
            </p:nvSpPr>
            <p:spPr bwMode="auto">
              <a:xfrm>
                <a:off x="2124" y="4215"/>
                <a:ext cx="2419" cy="510"/>
              </a:xfrm>
              <a:prstGeom prst="rect">
                <a:avLst/>
              </a:prstGeom>
              <a:solidFill>
                <a:srgbClr val="FF3399"/>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الخسائر الجزئية</a:t>
                </a: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1" name="Text Box 17"/>
              <p:cNvSpPr txBox="1">
                <a:spLocks noChangeArrowheads="1"/>
              </p:cNvSpPr>
              <p:nvPr/>
            </p:nvSpPr>
            <p:spPr bwMode="auto">
              <a:xfrm>
                <a:off x="6156" y="5430"/>
                <a:ext cx="2599" cy="571"/>
              </a:xfrm>
              <a:prstGeom prst="rect">
                <a:avLst/>
              </a:prstGeom>
              <a:solidFill>
                <a:srgbClr val="00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الخسائر التقديرية</a:t>
                </a: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2" name="Text Box 18"/>
              <p:cNvSpPr txBox="1">
                <a:spLocks noChangeArrowheads="1"/>
              </p:cNvSpPr>
              <p:nvPr/>
            </p:nvSpPr>
            <p:spPr bwMode="auto">
              <a:xfrm>
                <a:off x="3468" y="5400"/>
                <a:ext cx="2420" cy="601"/>
              </a:xfrm>
              <a:prstGeom prst="rect">
                <a:avLst/>
              </a:prstGeom>
              <a:solidFill>
                <a:srgbClr val="00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الخسائر العامة</a:t>
                </a: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3" name="Text Box 19"/>
              <p:cNvSpPr txBox="1">
                <a:spLocks noChangeArrowheads="1"/>
              </p:cNvSpPr>
              <p:nvPr/>
            </p:nvSpPr>
            <p:spPr bwMode="auto">
              <a:xfrm>
                <a:off x="8845" y="5430"/>
                <a:ext cx="2330" cy="571"/>
              </a:xfrm>
              <a:prstGeom prst="rect">
                <a:avLst/>
              </a:prstGeom>
              <a:solidFill>
                <a:srgbClr val="00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الخسائر الفعلية</a:t>
                </a: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4" name="Text Box 20"/>
              <p:cNvSpPr txBox="1">
                <a:spLocks noChangeArrowheads="1"/>
              </p:cNvSpPr>
              <p:nvPr/>
            </p:nvSpPr>
            <p:spPr bwMode="auto">
              <a:xfrm>
                <a:off x="690" y="5430"/>
                <a:ext cx="2420" cy="571"/>
              </a:xfrm>
              <a:prstGeom prst="rect">
                <a:avLst/>
              </a:prstGeom>
              <a:solidFill>
                <a:srgbClr val="00FFFF"/>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الخسائر الخاصة</a:t>
                </a: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45" name="AutoShape 21"/>
              <p:cNvCxnSpPr>
                <a:cxnSpLocks noChangeShapeType="1"/>
              </p:cNvCxnSpPr>
              <p:nvPr/>
            </p:nvCxnSpPr>
            <p:spPr bwMode="auto">
              <a:xfrm>
                <a:off x="3180" y="4771"/>
                <a:ext cx="1695" cy="630"/>
              </a:xfrm>
              <a:prstGeom prst="straightConnector1">
                <a:avLst/>
              </a:prstGeom>
              <a:noFill/>
              <a:ln w="38100">
                <a:solidFill>
                  <a:srgbClr val="000000"/>
                </a:solidFill>
                <a:round/>
                <a:headEnd/>
                <a:tailEnd type="triangle" w="med" len="med"/>
              </a:ln>
            </p:spPr>
          </p:cxnSp>
          <p:cxnSp>
            <p:nvCxnSpPr>
              <p:cNvPr id="1046" name="AutoShape 22"/>
              <p:cNvCxnSpPr>
                <a:cxnSpLocks noChangeShapeType="1"/>
              </p:cNvCxnSpPr>
              <p:nvPr/>
            </p:nvCxnSpPr>
            <p:spPr bwMode="auto">
              <a:xfrm flipH="1">
                <a:off x="1575" y="4771"/>
                <a:ext cx="1605" cy="630"/>
              </a:xfrm>
              <a:prstGeom prst="straightConnector1">
                <a:avLst/>
              </a:prstGeom>
              <a:noFill/>
              <a:ln w="38100">
                <a:solidFill>
                  <a:srgbClr val="000000"/>
                </a:solidFill>
                <a:round/>
                <a:headEnd/>
                <a:tailEnd type="triangle" w="med" len="med"/>
              </a:ln>
            </p:spPr>
          </p:cxnSp>
          <p:cxnSp>
            <p:nvCxnSpPr>
              <p:cNvPr id="1047" name="AutoShape 23"/>
              <p:cNvCxnSpPr>
                <a:cxnSpLocks noChangeShapeType="1"/>
              </p:cNvCxnSpPr>
              <p:nvPr/>
            </p:nvCxnSpPr>
            <p:spPr bwMode="auto">
              <a:xfrm>
                <a:off x="8909" y="4742"/>
                <a:ext cx="1695" cy="630"/>
              </a:xfrm>
              <a:prstGeom prst="straightConnector1">
                <a:avLst/>
              </a:prstGeom>
              <a:noFill/>
              <a:ln w="38100">
                <a:solidFill>
                  <a:srgbClr val="000000"/>
                </a:solidFill>
                <a:round/>
                <a:headEnd/>
                <a:tailEnd type="triangle" w="med" len="med"/>
              </a:ln>
            </p:spPr>
          </p:cxnSp>
          <p:cxnSp>
            <p:nvCxnSpPr>
              <p:cNvPr id="1048" name="AutoShape 24"/>
              <p:cNvCxnSpPr>
                <a:cxnSpLocks noChangeShapeType="1"/>
              </p:cNvCxnSpPr>
              <p:nvPr/>
            </p:nvCxnSpPr>
            <p:spPr bwMode="auto">
              <a:xfrm flipH="1">
                <a:off x="7304" y="4742"/>
                <a:ext cx="1605" cy="630"/>
              </a:xfrm>
              <a:prstGeom prst="straightConnector1">
                <a:avLst/>
              </a:prstGeom>
              <a:noFill/>
              <a:ln w="38100">
                <a:solidFill>
                  <a:srgbClr val="000000"/>
                </a:solidFill>
                <a:round/>
                <a:headEnd/>
                <a:tailEnd type="triangle" w="med" len="med"/>
              </a:ln>
            </p:spPr>
          </p:cxnSp>
          <p:cxnSp>
            <p:nvCxnSpPr>
              <p:cNvPr id="1049" name="AutoShape 25"/>
              <p:cNvCxnSpPr>
                <a:cxnSpLocks noChangeShapeType="1"/>
              </p:cNvCxnSpPr>
              <p:nvPr/>
            </p:nvCxnSpPr>
            <p:spPr bwMode="auto">
              <a:xfrm rot="5400000">
                <a:off x="5298" y="5278"/>
                <a:ext cx="1537" cy="0"/>
              </a:xfrm>
              <a:prstGeom prst="straightConnector1">
                <a:avLst/>
              </a:prstGeom>
              <a:noFill/>
              <a:ln w="38100">
                <a:solidFill>
                  <a:srgbClr val="000000"/>
                </a:solidFill>
                <a:round/>
                <a:headEnd/>
                <a:tailEnd type="triangle" w="med" len="med"/>
              </a:ln>
            </p:spPr>
          </p:cxnSp>
          <p:sp>
            <p:nvSpPr>
              <p:cNvPr id="1050" name="Text Box 26"/>
              <p:cNvSpPr txBox="1">
                <a:spLocks noChangeArrowheads="1"/>
              </p:cNvSpPr>
              <p:nvPr/>
            </p:nvSpPr>
            <p:spPr bwMode="auto">
              <a:xfrm>
                <a:off x="4902" y="6154"/>
                <a:ext cx="2419" cy="622"/>
              </a:xfrm>
              <a:prstGeom prst="rect">
                <a:avLst/>
              </a:prstGeom>
              <a:solidFill>
                <a:srgbClr val="FFFF00"/>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التغطية التأمينية</a:t>
                </a: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51" name="AutoShape 27"/>
              <p:cNvCxnSpPr>
                <a:cxnSpLocks noChangeShapeType="1"/>
              </p:cNvCxnSpPr>
              <p:nvPr/>
            </p:nvCxnSpPr>
            <p:spPr bwMode="auto">
              <a:xfrm>
                <a:off x="6060" y="3540"/>
                <a:ext cx="2745" cy="705"/>
              </a:xfrm>
              <a:prstGeom prst="straightConnector1">
                <a:avLst/>
              </a:prstGeom>
              <a:noFill/>
              <a:ln w="38100">
                <a:solidFill>
                  <a:srgbClr val="000000"/>
                </a:solidFill>
                <a:round/>
                <a:headEnd/>
                <a:tailEnd type="triangle" w="med" len="med"/>
              </a:ln>
            </p:spPr>
          </p:cxnSp>
          <p:cxnSp>
            <p:nvCxnSpPr>
              <p:cNvPr id="1052" name="AutoShape 28"/>
              <p:cNvCxnSpPr>
                <a:cxnSpLocks noChangeShapeType="1"/>
              </p:cNvCxnSpPr>
              <p:nvPr/>
            </p:nvCxnSpPr>
            <p:spPr bwMode="auto">
              <a:xfrm flipH="1">
                <a:off x="3705" y="3540"/>
                <a:ext cx="2355" cy="630"/>
              </a:xfrm>
              <a:prstGeom prst="straightConnector1">
                <a:avLst/>
              </a:prstGeom>
              <a:noFill/>
              <a:ln w="38100">
                <a:solidFill>
                  <a:srgbClr val="000000"/>
                </a:solidFill>
                <a:round/>
                <a:headEnd/>
                <a:tailEnd type="triangle" w="med" len="med"/>
              </a:ln>
            </p:spPr>
          </p:cxnSp>
          <p:cxnSp>
            <p:nvCxnSpPr>
              <p:cNvPr id="1053" name="AutoShape 29"/>
              <p:cNvCxnSpPr>
                <a:cxnSpLocks noChangeShapeType="1"/>
              </p:cNvCxnSpPr>
              <p:nvPr/>
            </p:nvCxnSpPr>
            <p:spPr bwMode="auto">
              <a:xfrm>
                <a:off x="6092" y="6840"/>
                <a:ext cx="0" cy="510"/>
              </a:xfrm>
              <a:prstGeom prst="straightConnector1">
                <a:avLst/>
              </a:prstGeom>
              <a:noFill/>
              <a:ln w="38100">
                <a:solidFill>
                  <a:srgbClr val="000000"/>
                </a:solidFill>
                <a:round/>
                <a:headEnd/>
                <a:tailEnd type="triangle" w="med" len="med"/>
              </a:ln>
            </p:spPr>
          </p:cxnSp>
          <p:sp>
            <p:nvSpPr>
              <p:cNvPr id="1054" name="Text Box 30"/>
              <p:cNvSpPr txBox="1">
                <a:spLocks noChangeArrowheads="1"/>
              </p:cNvSpPr>
              <p:nvPr/>
            </p:nvSpPr>
            <p:spPr bwMode="auto">
              <a:xfrm>
                <a:off x="8307" y="7383"/>
                <a:ext cx="2420" cy="609"/>
              </a:xfrm>
              <a:prstGeom prst="rect">
                <a:avLst/>
              </a:prstGeom>
              <a:solidFill>
                <a:srgbClr val="00FF00"/>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بوليصة التأمين</a:t>
                </a: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5" name="Text Box 31"/>
              <p:cNvSpPr txBox="1">
                <a:spLocks noChangeArrowheads="1"/>
              </p:cNvSpPr>
              <p:nvPr/>
            </p:nvSpPr>
            <p:spPr bwMode="auto">
              <a:xfrm>
                <a:off x="4543" y="7383"/>
                <a:ext cx="3316" cy="609"/>
              </a:xfrm>
              <a:prstGeom prst="rect">
                <a:avLst/>
              </a:prstGeom>
              <a:solidFill>
                <a:srgbClr val="00FF00"/>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المجموعة </a:t>
                </a:r>
                <a:r>
                  <a:rPr kumimoji="0" lang="ar-DZ" sz="2800" b="1"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أ</a:t>
                </a: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أو </a:t>
                </a:r>
                <a:r>
                  <a:rPr kumimoji="0" lang="ar-DZ" sz="2800" b="1"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ب</a:t>
                </a: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 أو </a:t>
                </a:r>
                <a:r>
                  <a:rPr kumimoji="0" lang="ar-DZ" sz="2800" b="1"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ج</a:t>
                </a: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6" name="Text Box 32"/>
              <p:cNvSpPr txBox="1">
                <a:spLocks noChangeArrowheads="1"/>
              </p:cNvSpPr>
              <p:nvPr/>
            </p:nvSpPr>
            <p:spPr bwMode="auto">
              <a:xfrm>
                <a:off x="2034" y="7383"/>
                <a:ext cx="2076" cy="609"/>
              </a:xfrm>
              <a:prstGeom prst="rect">
                <a:avLst/>
              </a:prstGeom>
              <a:solidFill>
                <a:srgbClr val="00FF00"/>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قسط التأمين</a:t>
                </a: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7" name="Text Box 33"/>
              <p:cNvSpPr txBox="1">
                <a:spLocks noChangeArrowheads="1"/>
              </p:cNvSpPr>
              <p:nvPr/>
            </p:nvSpPr>
            <p:spPr bwMode="auto">
              <a:xfrm>
                <a:off x="4902" y="8201"/>
                <a:ext cx="2330" cy="690"/>
              </a:xfrm>
              <a:prstGeom prst="rect">
                <a:avLst/>
              </a:prstGeom>
              <a:solidFill>
                <a:srgbClr val="FFFF00"/>
              </a:solid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مبلغ التعويض</a:t>
                </a: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58" name="AutoShape 34"/>
              <p:cNvCxnSpPr>
                <a:cxnSpLocks noChangeShapeType="1"/>
              </p:cNvCxnSpPr>
              <p:nvPr/>
            </p:nvCxnSpPr>
            <p:spPr bwMode="auto">
              <a:xfrm>
                <a:off x="6107" y="7882"/>
                <a:ext cx="0" cy="510"/>
              </a:xfrm>
              <a:prstGeom prst="straightConnector1">
                <a:avLst/>
              </a:prstGeom>
              <a:noFill/>
              <a:ln w="38100">
                <a:solidFill>
                  <a:srgbClr val="000000"/>
                </a:solidFill>
                <a:round/>
                <a:headEnd/>
                <a:tailEnd type="triangle" w="med" len="med"/>
              </a:ln>
            </p:spPr>
          </p:cxnSp>
        </p:gr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219200"/>
            <a:ext cx="8534400" cy="2133600"/>
          </a:xfrm>
        </p:spPr>
        <p:txBody>
          <a:bodyPr>
            <a:noAutofit/>
          </a:bodyPr>
          <a:lstStyle/>
          <a:p>
            <a:pPr marL="0" indent="0" algn="just" rtl="1">
              <a:buNone/>
            </a:pPr>
            <a:r>
              <a:rPr lang="ar-DZ" sz="3200" b="1" dirty="0" smtClean="0">
                <a:latin typeface="Times New Roman" pitchFamily="18" charset="0"/>
                <a:cs typeface="Times New Roman" pitchFamily="18" charset="0"/>
              </a:rPr>
              <a:t>هي </a:t>
            </a:r>
            <a:r>
              <a:rPr lang="ar-SA" sz="3200" b="1" dirty="0" smtClean="0">
                <a:latin typeface="Times New Roman" pitchFamily="18" charset="0"/>
                <a:cs typeface="Times New Roman" pitchFamily="18" charset="0"/>
              </a:rPr>
              <a:t>ال</a:t>
            </a:r>
            <a:r>
              <a:rPr lang="ar-DZ" sz="3200" b="1" dirty="0" smtClean="0">
                <a:latin typeface="Times New Roman" pitchFamily="18" charset="0"/>
                <a:cs typeface="Times New Roman" pitchFamily="18" charset="0"/>
              </a:rPr>
              <a:t>م</a:t>
            </a:r>
            <a:r>
              <a:rPr lang="ar-SA" sz="3200" b="1" dirty="0" smtClean="0">
                <a:latin typeface="Times New Roman" pitchFamily="18" charset="0"/>
                <a:cs typeface="Times New Roman" pitchFamily="18" charset="0"/>
              </a:rPr>
              <a:t>خ</a:t>
            </a:r>
            <a:r>
              <a:rPr lang="ar-DZ" sz="3200" b="1" dirty="0" smtClean="0">
                <a:latin typeface="Times New Roman" pitchFamily="18" charset="0"/>
                <a:cs typeface="Times New Roman" pitchFamily="18" charset="0"/>
              </a:rPr>
              <a:t>ا</a:t>
            </a:r>
            <a:r>
              <a:rPr lang="ar-SA" sz="3200" b="1" dirty="0" smtClean="0">
                <a:latin typeface="Times New Roman" pitchFamily="18" charset="0"/>
                <a:cs typeface="Times New Roman" pitchFamily="18" charset="0"/>
              </a:rPr>
              <a:t>طر الناشئ</a:t>
            </a:r>
            <a:r>
              <a:rPr lang="ar-DZ" sz="3200" b="1" dirty="0" smtClean="0">
                <a:latin typeface="Times New Roman" pitchFamily="18" charset="0"/>
                <a:cs typeface="Times New Roman" pitchFamily="18" charset="0"/>
              </a:rPr>
              <a:t>ة</a:t>
            </a:r>
            <a:r>
              <a:rPr lang="ar-SA" sz="3200" b="1" dirty="0" smtClean="0">
                <a:latin typeface="Times New Roman" pitchFamily="18" charset="0"/>
                <a:cs typeface="Times New Roman" pitchFamily="18" charset="0"/>
              </a:rPr>
              <a:t> عن </a:t>
            </a:r>
            <a:r>
              <a:rPr lang="ar-DZ" sz="3200" b="1" dirty="0" smtClean="0">
                <a:solidFill>
                  <a:srgbClr val="FF0000"/>
                </a:solidFill>
                <a:latin typeface="Times New Roman" pitchFamily="18" charset="0"/>
                <a:cs typeface="Times New Roman" pitchFamily="18" charset="0"/>
              </a:rPr>
              <a:t>الرحلة </a:t>
            </a:r>
            <a:r>
              <a:rPr lang="ar-SA" sz="3200" b="1" dirty="0" smtClean="0">
                <a:solidFill>
                  <a:srgbClr val="FF0000"/>
                </a:solidFill>
                <a:latin typeface="Times New Roman" pitchFamily="18" charset="0"/>
                <a:cs typeface="Times New Roman" pitchFamily="18" charset="0"/>
              </a:rPr>
              <a:t>البحرية </a:t>
            </a:r>
            <a:r>
              <a:rPr lang="ar-SA" sz="3200" b="1" dirty="0" smtClean="0">
                <a:latin typeface="Times New Roman" pitchFamily="18" charset="0"/>
                <a:cs typeface="Times New Roman" pitchFamily="18" charset="0"/>
              </a:rPr>
              <a:t>أو </a:t>
            </a:r>
            <a:r>
              <a:rPr lang="ar-SA" sz="3200" b="1" dirty="0" smtClean="0">
                <a:solidFill>
                  <a:srgbClr val="FF0000"/>
                </a:solidFill>
                <a:latin typeface="Times New Roman" pitchFamily="18" charset="0"/>
                <a:cs typeface="Times New Roman" pitchFamily="18" charset="0"/>
              </a:rPr>
              <a:t>العمليات التابعة </a:t>
            </a:r>
            <a:r>
              <a:rPr lang="ar-DZ" sz="3200" b="1" dirty="0" smtClean="0">
                <a:latin typeface="Times New Roman" pitchFamily="18" charset="0"/>
                <a:cs typeface="Times New Roman" pitchFamily="18" charset="0"/>
              </a:rPr>
              <a:t>لها</a:t>
            </a:r>
            <a:r>
              <a:rPr lang="ar-SA" sz="3200" b="1" dirty="0" smtClean="0">
                <a:latin typeface="Times New Roman" pitchFamily="18" charset="0"/>
                <a:cs typeface="Times New Roman" pitchFamily="18" charset="0"/>
              </a:rPr>
              <a:t>،</a:t>
            </a:r>
            <a:r>
              <a:rPr lang="ar-DZ" sz="3200" b="1" dirty="0" smtClean="0">
                <a:latin typeface="Times New Roman" pitchFamily="18" charset="0"/>
                <a:cs typeface="Times New Roman" pitchFamily="18" charset="0"/>
              </a:rPr>
              <a:t> ت</a:t>
            </a:r>
            <a:r>
              <a:rPr lang="ar-SA" sz="3200" b="1" dirty="0" smtClean="0">
                <a:latin typeface="Times New Roman" pitchFamily="18" charset="0"/>
                <a:cs typeface="Times New Roman" pitchFamily="18" charset="0"/>
              </a:rPr>
              <a:t>شمل أي خطر تعرض له السفينة، </a:t>
            </a:r>
            <a:r>
              <a:rPr lang="ar-DZ" sz="3200" b="1" dirty="0" smtClean="0">
                <a:latin typeface="Times New Roman" pitchFamily="18" charset="0"/>
                <a:cs typeface="Times New Roman" pitchFamily="18" charset="0"/>
              </a:rPr>
              <a:t>ال</a:t>
            </a:r>
            <a:r>
              <a:rPr lang="ar-SA" sz="3200" b="1" dirty="0" smtClean="0">
                <a:latin typeface="Times New Roman" pitchFamily="18" charset="0"/>
                <a:cs typeface="Times New Roman" pitchFamily="18" charset="0"/>
              </a:rPr>
              <a:t>أفراد، </a:t>
            </a:r>
            <a:r>
              <a:rPr lang="ar-DZ" sz="3200" b="1" dirty="0" smtClean="0">
                <a:latin typeface="Times New Roman" pitchFamily="18" charset="0"/>
                <a:cs typeface="Times New Roman" pitchFamily="18" charset="0"/>
              </a:rPr>
              <a:t>ال</a:t>
            </a:r>
            <a:r>
              <a:rPr lang="ar-SA" sz="3200" b="1" dirty="0" smtClean="0">
                <a:latin typeface="Times New Roman" pitchFamily="18" charset="0"/>
                <a:cs typeface="Times New Roman" pitchFamily="18" charset="0"/>
              </a:rPr>
              <a:t>تجهيزات </a:t>
            </a:r>
            <a:r>
              <a:rPr lang="ar-SA" sz="3200" b="1" dirty="0" err="1" smtClean="0">
                <a:latin typeface="Times New Roman" pitchFamily="18" charset="0"/>
                <a:cs typeface="Times New Roman" pitchFamily="18" charset="0"/>
              </a:rPr>
              <a:t>و</a:t>
            </a:r>
            <a:r>
              <a:rPr lang="ar-DZ" sz="3200" b="1" dirty="0" smtClean="0">
                <a:latin typeface="Times New Roman" pitchFamily="18" charset="0"/>
                <a:cs typeface="Times New Roman" pitchFamily="18" charset="0"/>
              </a:rPr>
              <a:t>ال</a:t>
            </a:r>
            <a:r>
              <a:rPr lang="ar-SA" sz="3200" b="1" dirty="0" smtClean="0">
                <a:latin typeface="Times New Roman" pitchFamily="18" charset="0"/>
                <a:cs typeface="Times New Roman" pitchFamily="18" charset="0"/>
              </a:rPr>
              <a:t>مؤن</a:t>
            </a:r>
            <a:r>
              <a:rPr lang="ar-DZ" sz="3200" b="1" dirty="0" smtClean="0">
                <a:latin typeface="Times New Roman" pitchFamily="18" charset="0"/>
                <a:cs typeface="Times New Roman" pitchFamily="18" charset="0"/>
              </a:rPr>
              <a:t>، </a:t>
            </a:r>
            <a:r>
              <a:rPr lang="ar-SA" sz="3200" b="1" dirty="0" smtClean="0">
                <a:solidFill>
                  <a:srgbClr val="FF0000"/>
                </a:solidFill>
                <a:latin typeface="Times New Roman" pitchFamily="18" charset="0"/>
                <a:cs typeface="Times New Roman" pitchFamily="18" charset="0"/>
              </a:rPr>
              <a:t>البضائع</a:t>
            </a:r>
            <a:r>
              <a:rPr lang="ar-SA" sz="3200" b="1" dirty="0" smtClean="0">
                <a:latin typeface="Times New Roman" pitchFamily="18" charset="0"/>
                <a:cs typeface="Times New Roman" pitchFamily="18" charset="0"/>
              </a:rPr>
              <a:t>، شرط تحققه</a:t>
            </a:r>
            <a:r>
              <a:rPr lang="ar-DZ" sz="3200" b="1" dirty="0" smtClean="0">
                <a:latin typeface="Times New Roman" pitchFamily="18" charset="0"/>
                <a:cs typeface="Times New Roman" pitchFamily="18" charset="0"/>
              </a:rPr>
              <a:t>ا</a:t>
            </a:r>
            <a:r>
              <a:rPr lang="ar-SA" sz="3200" b="1" dirty="0" smtClean="0">
                <a:latin typeface="Times New Roman" pitchFamily="18" charset="0"/>
                <a:cs typeface="Times New Roman" pitchFamily="18" charset="0"/>
              </a:rPr>
              <a:t> في البحر، </a:t>
            </a:r>
            <a:r>
              <a:rPr lang="ar-SA" sz="3200" b="1" dirty="0" smtClean="0">
                <a:solidFill>
                  <a:srgbClr val="FF0000"/>
                </a:solidFill>
                <a:latin typeface="Times New Roman" pitchFamily="18" charset="0"/>
                <a:cs typeface="Times New Roman" pitchFamily="18" charset="0"/>
              </a:rPr>
              <a:t>ويجوز أن </a:t>
            </a:r>
            <a:r>
              <a:rPr lang="ar-DZ" sz="3200" b="1" dirty="0" smtClean="0">
                <a:solidFill>
                  <a:srgbClr val="FF0000"/>
                </a:solidFill>
                <a:latin typeface="Times New Roman" pitchFamily="18" charset="0"/>
                <a:cs typeface="Times New Roman" pitchFamily="18" charset="0"/>
              </a:rPr>
              <a:t>ت</a:t>
            </a:r>
            <a:r>
              <a:rPr lang="ar-SA" sz="3200" b="1" dirty="0" err="1" smtClean="0">
                <a:solidFill>
                  <a:srgbClr val="FF0000"/>
                </a:solidFill>
                <a:latin typeface="Times New Roman" pitchFamily="18" charset="0"/>
                <a:cs typeface="Times New Roman" pitchFamily="18" charset="0"/>
              </a:rPr>
              <a:t>متد</a:t>
            </a:r>
            <a:r>
              <a:rPr lang="ar-SA" sz="3200" b="1" dirty="0" smtClean="0">
                <a:solidFill>
                  <a:srgbClr val="FF0000"/>
                </a:solidFill>
                <a:latin typeface="Times New Roman" pitchFamily="18" charset="0"/>
                <a:cs typeface="Times New Roman" pitchFamily="18" charset="0"/>
              </a:rPr>
              <a:t> </a:t>
            </a:r>
            <a:r>
              <a:rPr lang="ar-DZ" sz="3200" b="1" dirty="0" smtClean="0">
                <a:solidFill>
                  <a:srgbClr val="FF0000"/>
                </a:solidFill>
                <a:latin typeface="Times New Roman" pitchFamily="18" charset="0"/>
                <a:cs typeface="Times New Roman" pitchFamily="18" charset="0"/>
              </a:rPr>
              <a:t>ل</a:t>
            </a:r>
            <a:r>
              <a:rPr lang="ar-SA" sz="3200" b="1" dirty="0" smtClean="0">
                <a:solidFill>
                  <a:srgbClr val="FF0000"/>
                </a:solidFill>
                <a:latin typeface="Times New Roman" pitchFamily="18" charset="0"/>
                <a:cs typeface="Times New Roman" pitchFamily="18" charset="0"/>
              </a:rPr>
              <a:t>لبر</a:t>
            </a:r>
            <a:r>
              <a:rPr lang="ar-SA" sz="3200" b="1" dirty="0" smtClean="0">
                <a:latin typeface="Times New Roman" pitchFamily="18" charset="0"/>
                <a:cs typeface="Times New Roman" pitchFamily="18" charset="0"/>
              </a:rPr>
              <a:t>، إذا تضمن عقد التأمين </a:t>
            </a:r>
            <a:r>
              <a:rPr lang="ar-DZ" sz="3200" b="1" dirty="0" smtClean="0">
                <a:latin typeface="Times New Roman" pitchFamily="18" charset="0"/>
                <a:cs typeface="Times New Roman" pitchFamily="18" charset="0"/>
              </a:rPr>
              <a:t>ذلك.</a:t>
            </a:r>
            <a:endParaRPr lang="fr-FR" sz="3200" b="1" dirty="0" smtClean="0">
              <a:latin typeface="Times New Roman" pitchFamily="18" charset="0"/>
              <a:cs typeface="Times New Roman" pitchFamily="18" charset="0"/>
            </a:endParaRPr>
          </a:p>
        </p:txBody>
      </p:sp>
      <p:sp>
        <p:nvSpPr>
          <p:cNvPr id="4" name="Rectangle 3"/>
          <p:cNvSpPr/>
          <p:nvPr/>
        </p:nvSpPr>
        <p:spPr>
          <a:xfrm>
            <a:off x="5334000" y="533400"/>
            <a:ext cx="3318537" cy="646331"/>
          </a:xfrm>
          <a:prstGeom prst="rect">
            <a:avLst/>
          </a:prstGeom>
        </p:spPr>
        <p:txBody>
          <a:bodyPr wrap="none">
            <a:spAutoFit/>
          </a:bodyPr>
          <a:lstStyle/>
          <a:p>
            <a:pPr algn="justLow" rtl="1"/>
            <a:r>
              <a:rPr lang="ar-DZ" sz="3600" b="1" dirty="0" smtClean="0">
                <a:solidFill>
                  <a:srgbClr val="FF0000"/>
                </a:solidFill>
                <a:latin typeface="Times New Roman" pitchFamily="18" charset="0"/>
                <a:cs typeface="Times New Roman" pitchFamily="18" charset="0"/>
              </a:rPr>
              <a:t>1. المخاطر البحرية: </a:t>
            </a:r>
            <a:endParaRPr lang="fr-FR" sz="3600" b="1" dirty="0"/>
          </a:p>
        </p:txBody>
      </p:sp>
      <p:pic>
        <p:nvPicPr>
          <p:cNvPr id="58369" name="Picture 1" descr="C:\Users\SALAH\Desktop\téléchargement (3).jpg"/>
          <p:cNvPicPr>
            <a:picLocks noChangeAspect="1" noChangeArrowheads="1"/>
          </p:cNvPicPr>
          <p:nvPr/>
        </p:nvPicPr>
        <p:blipFill>
          <a:blip r:embed="rId2"/>
          <a:srcRect/>
          <a:stretch>
            <a:fillRect/>
          </a:stretch>
        </p:blipFill>
        <p:spPr bwMode="auto">
          <a:xfrm>
            <a:off x="1524000" y="3457575"/>
            <a:ext cx="6019800" cy="309562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 y="1745784"/>
            <a:ext cx="8610600" cy="990600"/>
          </a:xfrm>
        </p:spPr>
        <p:txBody>
          <a:bodyPr>
            <a:noAutofit/>
          </a:bodyPr>
          <a:lstStyle/>
          <a:p>
            <a:pPr marL="0" indent="0" algn="just" rtl="1">
              <a:buClr>
                <a:srgbClr val="FF0000"/>
              </a:buClr>
              <a:buSzPct val="100000"/>
              <a:buFont typeface="Wingdings" pitchFamily="2" charset="2"/>
              <a:buChar char="ü"/>
            </a:pP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رغم تطور تقنيات وتجهيزات النقل، كثيراً ما تقع </a:t>
            </a:r>
            <a:r>
              <a:rPr lang="ar-SA" sz="2800" b="1" dirty="0" smtClean="0">
                <a:solidFill>
                  <a:srgbClr val="FF0000"/>
                </a:solidFill>
                <a:latin typeface="Times New Roman" pitchFamily="18" charset="0"/>
                <a:cs typeface="Times New Roman" pitchFamily="18" charset="0"/>
              </a:rPr>
              <a:t>خسائر </a:t>
            </a:r>
            <a:r>
              <a:rPr lang="ar-DZ" sz="2800" b="1" dirty="0" smtClean="0">
                <a:solidFill>
                  <a:srgbClr val="FF0000"/>
                </a:solidFill>
                <a:latin typeface="Times New Roman" pitchFamily="18" charset="0"/>
                <a:cs typeface="Times New Roman" pitchFamily="18" charset="0"/>
              </a:rPr>
              <a:t>و</a:t>
            </a:r>
            <a:r>
              <a:rPr lang="ar-SA" sz="2800" b="1" dirty="0" smtClean="0">
                <a:solidFill>
                  <a:srgbClr val="FF0000"/>
                </a:solidFill>
                <a:latin typeface="Times New Roman" pitchFamily="18" charset="0"/>
                <a:cs typeface="Times New Roman" pitchFamily="18" charset="0"/>
              </a:rPr>
              <a:t>أضرار </a:t>
            </a:r>
            <a:r>
              <a:rPr lang="ar-SA" sz="2800" b="1" dirty="0" smtClean="0">
                <a:latin typeface="Times New Roman" pitchFamily="18" charset="0"/>
                <a:cs typeface="Times New Roman" pitchFamily="18" charset="0"/>
              </a:rPr>
              <a:t>أثناء تحميل</a:t>
            </a: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نقل أو تنزيل</a:t>
            </a: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البضائع</a:t>
            </a:r>
            <a:r>
              <a:rPr lang="ar-DZ" sz="2800" b="1" dirty="0" smtClean="0">
                <a:latin typeface="Times New Roman" pitchFamily="18" charset="0"/>
                <a:cs typeface="Times New Roman" pitchFamily="18" charset="0"/>
              </a:rPr>
              <a:t>.</a:t>
            </a:r>
          </a:p>
        </p:txBody>
      </p:sp>
      <p:sp>
        <p:nvSpPr>
          <p:cNvPr id="4" name="Rectangle 3"/>
          <p:cNvSpPr/>
          <p:nvPr/>
        </p:nvSpPr>
        <p:spPr>
          <a:xfrm>
            <a:off x="304800" y="4896136"/>
            <a:ext cx="8458200" cy="954107"/>
          </a:xfrm>
          <a:prstGeom prst="rect">
            <a:avLst/>
          </a:prstGeom>
        </p:spPr>
        <p:txBody>
          <a:bodyPr wrap="square">
            <a:spAutoFit/>
          </a:bodyPr>
          <a:lstStyle/>
          <a:p>
            <a:pPr algn="just" rtl="1">
              <a:buClr>
                <a:srgbClr val="FF0000"/>
              </a:buClr>
              <a:buFont typeface="Wingdings" pitchFamily="2" charset="2"/>
              <a:buChar char="ü"/>
            </a:pPr>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تطور تأمين النقل</a:t>
            </a:r>
            <a:r>
              <a:rPr lang="ar-DZ" sz="2800" b="1" dirty="0" smtClean="0">
                <a:latin typeface="Times New Roman" pitchFamily="18" charset="0"/>
                <a:cs typeface="Times New Roman" pitchFamily="18" charset="0"/>
              </a:rPr>
              <a:t> الدولي للبضائع: ضرورة </a:t>
            </a:r>
            <a:r>
              <a:rPr lang="ar-DZ" sz="2800" b="1" dirty="0" smtClean="0">
                <a:solidFill>
                  <a:srgbClr val="FF0000"/>
                </a:solidFill>
                <a:latin typeface="Times New Roman" pitchFamily="18" charset="0"/>
                <a:cs typeface="Times New Roman" pitchFamily="18" charset="0"/>
              </a:rPr>
              <a:t>غطاء تأميني </a:t>
            </a:r>
            <a:r>
              <a:rPr lang="ar-DZ" sz="2800" b="1" dirty="0" smtClean="0">
                <a:latin typeface="Times New Roman" pitchFamily="18" charset="0"/>
                <a:cs typeface="Times New Roman" pitchFamily="18" charset="0"/>
              </a:rPr>
              <a:t>لأي </a:t>
            </a:r>
            <a:r>
              <a:rPr lang="ar-SA" sz="2800" b="1" dirty="0" smtClean="0">
                <a:latin typeface="Times New Roman" pitchFamily="18" charset="0"/>
                <a:cs typeface="Times New Roman" pitchFamily="18" charset="0"/>
              </a:rPr>
              <a:t>شحنة منقولة</a:t>
            </a:r>
            <a:r>
              <a:rPr lang="ar-DZ" sz="2800" b="1" dirty="0" smtClean="0">
                <a:latin typeface="Times New Roman" pitchFamily="18" charset="0"/>
                <a:cs typeface="Times New Roman" pitchFamily="18" charset="0"/>
              </a:rPr>
              <a:t>.</a:t>
            </a:r>
          </a:p>
        </p:txBody>
      </p:sp>
      <p:sp>
        <p:nvSpPr>
          <p:cNvPr id="5" name="Espace réservé du contenu 2"/>
          <p:cNvSpPr txBox="1">
            <a:spLocks/>
          </p:cNvSpPr>
          <p:nvPr/>
        </p:nvSpPr>
        <p:spPr>
          <a:xfrm>
            <a:off x="304800" y="2787560"/>
            <a:ext cx="8458200" cy="990600"/>
          </a:xfrm>
          <a:prstGeom prst="rect">
            <a:avLst/>
          </a:prstGeom>
        </p:spPr>
        <p:txBody>
          <a:bodyPr vert="horz">
            <a:noAutofit/>
          </a:bodyPr>
          <a:lstStyle/>
          <a:p>
            <a:pPr marL="0" marR="0" lvl="0" indent="0" algn="just" defTabSz="914400" rtl="1" eaLnBrk="1" fontAlgn="auto" latinLnBrk="0" hangingPunct="1">
              <a:lnSpc>
                <a:spcPct val="100000"/>
              </a:lnSpc>
              <a:spcBef>
                <a:spcPts val="600"/>
              </a:spcBef>
              <a:spcAft>
                <a:spcPts val="0"/>
              </a:spcAft>
              <a:buClr>
                <a:srgbClr val="FF0000"/>
              </a:buClr>
              <a:buSzPct val="100000"/>
              <a:buFont typeface="Wingdings" pitchFamily="2" charset="2"/>
              <a:buChar char="ü"/>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لتعويض</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من جانب </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الناقل</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يبقى </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محدود</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كثيرا ما </a:t>
            </a:r>
            <a:r>
              <a:rPr kumimoji="0" lang="ar-DZ" sz="28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ي</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ستطيع التخلص من المسؤولية</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اعتماداً على أحكام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الاتفاقيات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الدولية</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p:txBody>
      </p:sp>
      <p:sp>
        <p:nvSpPr>
          <p:cNvPr id="6" name="Espace réservé du contenu 2"/>
          <p:cNvSpPr txBox="1">
            <a:spLocks/>
          </p:cNvSpPr>
          <p:nvPr/>
        </p:nvSpPr>
        <p:spPr>
          <a:xfrm>
            <a:off x="304800" y="3829336"/>
            <a:ext cx="8458200" cy="990600"/>
          </a:xfrm>
          <a:prstGeom prst="rect">
            <a:avLst/>
          </a:prstGeom>
        </p:spPr>
        <p:txBody>
          <a:bodyPr vert="horz">
            <a:noAutofit/>
          </a:bodyPr>
          <a:lstStyle/>
          <a:p>
            <a:pPr marL="0" marR="0" lvl="0" indent="0" algn="just" defTabSz="914400" rtl="1" eaLnBrk="1" fontAlgn="auto" latinLnBrk="0" hangingPunct="1">
              <a:lnSpc>
                <a:spcPct val="100000"/>
              </a:lnSpc>
              <a:spcBef>
                <a:spcPts val="600"/>
              </a:spcBef>
              <a:spcAft>
                <a:spcPts val="0"/>
              </a:spcAft>
              <a:buClr>
                <a:srgbClr val="FF0000"/>
              </a:buClr>
              <a:buSzPct val="100000"/>
              <a:buFont typeface="Wingdings" pitchFamily="2" charset="2"/>
              <a:buChar char="ü"/>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حتى في ثبوت </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مسؤولية</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الناقل</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تبقى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مقتصرة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في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حدود جزئية بموجب الاتفاقات الدولية</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endParaRPr kumimoji="0" lang="fr-FR" sz="28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7" name="Rectangle 6"/>
          <p:cNvSpPr/>
          <p:nvPr/>
        </p:nvSpPr>
        <p:spPr>
          <a:xfrm>
            <a:off x="304800" y="5896916"/>
            <a:ext cx="8534400" cy="954107"/>
          </a:xfrm>
          <a:prstGeom prst="rect">
            <a:avLst/>
          </a:prstGeom>
        </p:spPr>
        <p:txBody>
          <a:bodyPr wrap="square">
            <a:spAutoFit/>
          </a:bodyPr>
          <a:lstStyle/>
          <a:p>
            <a:pPr algn="just" rtl="1">
              <a:buClr>
                <a:srgbClr val="FF0000"/>
              </a:buClr>
              <a:buFont typeface="Wingdings" pitchFamily="2" charset="2"/>
              <a:buChar char="ü"/>
            </a:pPr>
            <a:r>
              <a:rPr lang="ar-DZ" sz="2800" b="1" dirty="0" smtClean="0">
                <a:latin typeface="Times New Roman" pitchFamily="18" charset="0"/>
                <a:cs typeface="Times New Roman" pitchFamily="18" charset="0"/>
              </a:rPr>
              <a:t> عند </a:t>
            </a:r>
            <a:r>
              <a:rPr lang="ar-SA" sz="2800" b="1" dirty="0" smtClean="0">
                <a:latin typeface="Times New Roman" pitchFamily="18" charset="0"/>
                <a:cs typeface="Times New Roman" pitchFamily="18" charset="0"/>
              </a:rPr>
              <a:t>فتح </a:t>
            </a:r>
            <a:r>
              <a:rPr lang="ar-DZ" sz="2800" b="1" dirty="0" err="1" smtClean="0">
                <a:latin typeface="Times New Roman" pitchFamily="18" charset="0"/>
                <a:cs typeface="Times New Roman" pitchFamily="18" charset="0"/>
              </a:rPr>
              <a:t>ال</a:t>
            </a:r>
            <a:r>
              <a:rPr lang="ar-SA" sz="2800" b="1" dirty="0" smtClean="0">
                <a:solidFill>
                  <a:srgbClr val="FF0000"/>
                </a:solidFill>
                <a:latin typeface="Times New Roman" pitchFamily="18" charset="0"/>
                <a:cs typeface="Times New Roman" pitchFamily="18" charset="0"/>
              </a:rPr>
              <a:t>اعتماد </a:t>
            </a:r>
            <a:r>
              <a:rPr lang="ar-DZ" sz="2800" b="1" dirty="0" smtClean="0">
                <a:solidFill>
                  <a:srgbClr val="FF0000"/>
                </a:solidFill>
                <a:latin typeface="Times New Roman" pitchFamily="18" charset="0"/>
                <a:cs typeface="Times New Roman" pitchFamily="18" charset="0"/>
              </a:rPr>
              <a:t>ال</a:t>
            </a:r>
            <a:r>
              <a:rPr lang="ar-SA" sz="2800" b="1" dirty="0" smtClean="0">
                <a:solidFill>
                  <a:srgbClr val="FF0000"/>
                </a:solidFill>
                <a:latin typeface="Times New Roman" pitchFamily="18" charset="0"/>
                <a:cs typeface="Times New Roman" pitchFamily="18" charset="0"/>
              </a:rPr>
              <a:t>مستندي</a:t>
            </a:r>
            <a:r>
              <a:rPr lang="ar-DZ" sz="2800" b="1" dirty="0" smtClean="0">
                <a:latin typeface="Times New Roman" pitchFamily="18" charset="0"/>
                <a:cs typeface="Times New Roman" pitchFamily="18" charset="0"/>
              </a:rPr>
              <a:t>، البنك يشترط التأمين على </a:t>
            </a:r>
            <a:r>
              <a:rPr lang="ar-DZ" sz="2800" b="1" dirty="0" err="1" smtClean="0">
                <a:latin typeface="Times New Roman" pitchFamily="18" charset="0"/>
                <a:cs typeface="Times New Roman" pitchFamily="18" charset="0"/>
              </a:rPr>
              <a:t>ا</a:t>
            </a:r>
            <a:r>
              <a:rPr lang="ar-SA" sz="2800" b="1" dirty="0" smtClean="0">
                <a:latin typeface="Times New Roman" pitchFamily="18" charset="0"/>
                <a:cs typeface="Times New Roman" pitchFamily="18" charset="0"/>
              </a:rPr>
              <a:t>لبضاعة</a:t>
            </a:r>
            <a:r>
              <a:rPr lang="ar-DZ" sz="2800" b="1" dirty="0" smtClean="0">
                <a:latin typeface="Times New Roman" pitchFamily="18" charset="0"/>
                <a:cs typeface="Times New Roman" pitchFamily="18" charset="0"/>
              </a:rPr>
              <a:t> المنقولة.</a:t>
            </a:r>
            <a:endParaRPr lang="fr-FR" sz="2800" dirty="0"/>
          </a:p>
        </p:txBody>
      </p:sp>
      <p:sp>
        <p:nvSpPr>
          <p:cNvPr id="8" name="Rectangle 7"/>
          <p:cNvSpPr/>
          <p:nvPr/>
        </p:nvSpPr>
        <p:spPr>
          <a:xfrm>
            <a:off x="6934200" y="697176"/>
            <a:ext cx="1148071" cy="646331"/>
          </a:xfrm>
          <a:prstGeom prst="rect">
            <a:avLst/>
          </a:prstGeom>
        </p:spPr>
        <p:txBody>
          <a:bodyPr wrap="none">
            <a:spAutoFit/>
          </a:bodyPr>
          <a:lstStyle/>
          <a:p>
            <a:r>
              <a:rPr lang="ar-DZ" sz="3600" b="1" dirty="0" smtClean="0">
                <a:solidFill>
                  <a:srgbClr val="FF0000"/>
                </a:solidFill>
                <a:latin typeface="Times New Roman" pitchFamily="18" charset="0"/>
                <a:cs typeface="Times New Roman" pitchFamily="18" charset="0"/>
              </a:rPr>
              <a:t>تمهيد:</a:t>
            </a:r>
            <a:endParaRPr lang="fr-FR" sz="3600" b="1" dirty="0"/>
          </a:p>
        </p:txBody>
      </p:sp>
      <p:pic>
        <p:nvPicPr>
          <p:cNvPr id="9" name="Picture 2" descr="Assurance maritime : Craintes de casse de navires avec une nouvelle norme  d'émissions - News Assurances Pro"/>
          <p:cNvPicPr>
            <a:picLocks noChangeAspect="1" noChangeArrowheads="1"/>
          </p:cNvPicPr>
          <p:nvPr/>
        </p:nvPicPr>
        <p:blipFill>
          <a:blip r:embed="rId2" cstate="print"/>
          <a:srcRect/>
          <a:stretch>
            <a:fillRect/>
          </a:stretch>
        </p:blipFill>
        <p:spPr bwMode="auto">
          <a:xfrm>
            <a:off x="1" y="0"/>
            <a:ext cx="3428999" cy="18288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295400"/>
            <a:ext cx="8610600" cy="1066800"/>
          </a:xfrm>
        </p:spPr>
        <p:txBody>
          <a:bodyPr>
            <a:normAutofit/>
          </a:bodyPr>
          <a:lstStyle/>
          <a:p>
            <a:pPr marL="0" lvl="0" indent="0" algn="just" rtl="1">
              <a:buNone/>
            </a:pPr>
            <a:r>
              <a:rPr lang="ar-DZ" sz="3200" b="1" dirty="0" smtClean="0">
                <a:solidFill>
                  <a:srgbClr val="FF0000"/>
                </a:solidFill>
                <a:latin typeface="Times New Roman" pitchFamily="18" charset="0"/>
                <a:cs typeface="Times New Roman" pitchFamily="18" charset="0"/>
              </a:rPr>
              <a:t>أ. </a:t>
            </a:r>
            <a:r>
              <a:rPr lang="ar-SA" sz="3200" b="1" dirty="0" smtClean="0">
                <a:solidFill>
                  <a:srgbClr val="FF0000"/>
                </a:solidFill>
                <a:latin typeface="Times New Roman" pitchFamily="18" charset="0"/>
                <a:cs typeface="Times New Roman" pitchFamily="18" charset="0"/>
              </a:rPr>
              <a:t>المخاطر البحرية </a:t>
            </a:r>
            <a:r>
              <a:rPr lang="fr-FR" sz="3200" b="1" dirty="0" err="1" smtClean="0">
                <a:solidFill>
                  <a:srgbClr val="FF0000"/>
                </a:solidFill>
                <a:latin typeface="Times New Roman" pitchFamily="18" charset="0"/>
                <a:cs typeface="Times New Roman" pitchFamily="18" charset="0"/>
              </a:rPr>
              <a:t>Sea</a:t>
            </a:r>
            <a:r>
              <a:rPr lang="fr-FR" sz="3200" b="1" dirty="0" smtClean="0">
                <a:solidFill>
                  <a:srgbClr val="FF0000"/>
                </a:solidFill>
                <a:latin typeface="Times New Roman" pitchFamily="18" charset="0"/>
                <a:cs typeface="Times New Roman" pitchFamily="18" charset="0"/>
              </a:rPr>
              <a:t> </a:t>
            </a:r>
            <a:r>
              <a:rPr lang="fr-FR" sz="3200" b="1" dirty="0" err="1" smtClean="0">
                <a:solidFill>
                  <a:srgbClr val="FF0000"/>
                </a:solidFill>
                <a:latin typeface="Times New Roman" pitchFamily="18" charset="0"/>
                <a:cs typeface="Times New Roman" pitchFamily="18" charset="0"/>
              </a:rPr>
              <a:t>perils</a:t>
            </a:r>
            <a:r>
              <a:rPr lang="ar-SA" sz="3200" b="1" dirty="0" smtClean="0">
                <a:solidFill>
                  <a:srgbClr val="FF0000"/>
                </a:solidFill>
                <a:latin typeface="Times New Roman" pitchFamily="18" charset="0"/>
                <a:cs typeface="Times New Roman" pitchFamily="18" charset="0"/>
              </a:rPr>
              <a:t>:  </a:t>
            </a:r>
            <a:r>
              <a:rPr lang="ar-SA" sz="3200" b="1" dirty="0" smtClean="0">
                <a:latin typeface="Times New Roman" pitchFamily="18" charset="0"/>
                <a:cs typeface="Times New Roman" pitchFamily="18" charset="0"/>
              </a:rPr>
              <a:t>تنشأ بشكل طبيعي في البحر أو المحيط</a:t>
            </a:r>
            <a:r>
              <a:rPr lang="ar-DZ" sz="3200" b="1" dirty="0" smtClean="0">
                <a:latin typeface="Times New Roman" pitchFamily="18" charset="0"/>
                <a:cs typeface="Times New Roman" pitchFamily="18" charset="0"/>
              </a:rPr>
              <a:t>، </a:t>
            </a:r>
            <a:r>
              <a:rPr lang="ar-SA" sz="3200" b="1" dirty="0" smtClean="0">
                <a:latin typeface="Times New Roman" pitchFamily="18" charset="0"/>
                <a:cs typeface="Times New Roman" pitchFamily="18" charset="0"/>
              </a:rPr>
              <a:t> كهياج البحر، الأمطار، العواصف</a:t>
            </a:r>
            <a:r>
              <a:rPr lang="ar-DZ" sz="3200" b="1" dirty="0" smtClean="0">
                <a:latin typeface="Times New Roman" pitchFamily="18" charset="0"/>
                <a:cs typeface="Times New Roman" pitchFamily="18" charset="0"/>
              </a:rPr>
              <a:t> ...</a:t>
            </a:r>
            <a:endParaRPr lang="fr-FR" sz="3200" b="1" dirty="0" smtClean="0">
              <a:latin typeface="Times New Roman" pitchFamily="18" charset="0"/>
              <a:cs typeface="Times New Roman" pitchFamily="18" charset="0"/>
            </a:endParaRPr>
          </a:p>
          <a:p>
            <a:pPr marL="0" indent="0" algn="just" rtl="1">
              <a:buNone/>
            </a:pPr>
            <a:endParaRPr lang="fr-FR" sz="3200" b="1" dirty="0">
              <a:latin typeface="Times New Roman" pitchFamily="18" charset="0"/>
              <a:cs typeface="Times New Roman" pitchFamily="18" charset="0"/>
            </a:endParaRPr>
          </a:p>
        </p:txBody>
      </p:sp>
      <p:sp>
        <p:nvSpPr>
          <p:cNvPr id="4" name="Espace réservé du contenu 2"/>
          <p:cNvSpPr txBox="1">
            <a:spLocks/>
          </p:cNvSpPr>
          <p:nvPr/>
        </p:nvSpPr>
        <p:spPr>
          <a:xfrm>
            <a:off x="228600" y="2514600"/>
            <a:ext cx="8610600" cy="1066800"/>
          </a:xfrm>
          <a:prstGeom prst="rect">
            <a:avLst/>
          </a:prstGeom>
        </p:spPr>
        <p:txBody>
          <a:bodyPr vert="horz">
            <a:normAutofit/>
          </a:bodyPr>
          <a:lstStyle/>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ب.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المخاطر في البحر </a:t>
            </a:r>
            <a:r>
              <a:rPr kumimoji="0" lang="fr-FR" sz="32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Perils</a:t>
            </a:r>
            <a:r>
              <a:rPr kumimoji="0" lang="fr-FR"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in </a:t>
            </a:r>
            <a:r>
              <a:rPr kumimoji="0" lang="fr-FR" sz="32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sea</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مصدرها ليس طبيعياً</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ك</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التصادم البحري، القرصنة، ال</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حرائق، ال</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حروب</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endPar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endParaRPr kumimoji="0" lang="fr-FR" sz="32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5" name="Espace réservé du contenu 2"/>
          <p:cNvSpPr txBox="1">
            <a:spLocks/>
          </p:cNvSpPr>
          <p:nvPr/>
        </p:nvSpPr>
        <p:spPr>
          <a:xfrm>
            <a:off x="228600" y="3733800"/>
            <a:ext cx="8610600" cy="1600200"/>
          </a:xfrm>
          <a:prstGeom prst="rect">
            <a:avLst/>
          </a:prstGeom>
        </p:spPr>
        <p:txBody>
          <a:bodyPr vert="horz">
            <a:normAutofit/>
          </a:bodyPr>
          <a:lstStyle/>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ج. المخاطر المختلط</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ة </a:t>
            </a:r>
            <a:r>
              <a:rPr kumimoji="0" lang="fr-FR"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Mixed </a:t>
            </a:r>
            <a:r>
              <a:rPr kumimoji="0" lang="fr-FR" sz="32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Perils</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تشمل النوعين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السابقين،</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إضافة إلى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مخاطر على اليابسة</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موان</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ئ،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جزء البري</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ك</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السرقة</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الحوادث ....</a:t>
            </a:r>
            <a:endPar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endParaRPr kumimoji="0" lang="fr-FR" sz="32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6" name="Rectangle 5"/>
          <p:cNvSpPr/>
          <p:nvPr/>
        </p:nvSpPr>
        <p:spPr>
          <a:xfrm>
            <a:off x="1981200" y="457200"/>
            <a:ext cx="4182555" cy="707886"/>
          </a:xfrm>
          <a:prstGeom prst="rect">
            <a:avLst/>
          </a:prstGeom>
        </p:spPr>
        <p:txBody>
          <a:bodyPr wrap="none">
            <a:spAutoFit/>
          </a:bodyPr>
          <a:lstStyle/>
          <a:p>
            <a:pPr algn="just" rtl="1"/>
            <a:r>
              <a:rPr lang="ar-SA" sz="4000" b="1" dirty="0" smtClean="0">
                <a:solidFill>
                  <a:srgbClr val="FF0000"/>
                </a:solidFill>
                <a:latin typeface="Times New Roman" pitchFamily="18" charset="0"/>
                <a:cs typeface="Times New Roman" pitchFamily="18" charset="0"/>
              </a:rPr>
              <a:t>تصن</a:t>
            </a:r>
            <a:r>
              <a:rPr lang="ar-DZ" sz="4000" b="1" dirty="0" smtClean="0">
                <a:solidFill>
                  <a:srgbClr val="FF0000"/>
                </a:solidFill>
                <a:latin typeface="Times New Roman" pitchFamily="18" charset="0"/>
                <a:cs typeface="Times New Roman" pitchFamily="18" charset="0"/>
              </a:rPr>
              <a:t>ي</a:t>
            </a:r>
            <a:r>
              <a:rPr lang="ar-SA" sz="4000" b="1" dirty="0" smtClean="0">
                <a:solidFill>
                  <a:srgbClr val="FF0000"/>
                </a:solidFill>
                <a:latin typeface="Times New Roman" pitchFamily="18" charset="0"/>
                <a:cs typeface="Times New Roman" pitchFamily="18" charset="0"/>
              </a:rPr>
              <a:t>ف المخاطر البحرية</a:t>
            </a:r>
            <a:endParaRPr lang="fr-FR" sz="4000" b="1" dirty="0" smtClean="0">
              <a:solidFill>
                <a:srgbClr val="FF0000"/>
              </a:solidFill>
              <a:latin typeface="Times New Roman" pitchFamily="18" charset="0"/>
              <a:cs typeface="Times New Roman" pitchFamily="18" charset="0"/>
            </a:endParaRPr>
          </a:p>
        </p:txBody>
      </p:sp>
      <p:sp>
        <p:nvSpPr>
          <p:cNvPr id="7" name="Rectangle 1"/>
          <p:cNvSpPr>
            <a:spLocks noChangeArrowheads="1"/>
          </p:cNvSpPr>
          <p:nvPr/>
        </p:nvSpPr>
        <p:spPr bwMode="auto">
          <a:xfrm>
            <a:off x="228600" y="5646003"/>
            <a:ext cx="86106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ar-SA"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وثيقة التأمين البحري التي تغطي نقل البضائع المنقولة </a:t>
            </a:r>
            <a:r>
              <a:rPr kumimoji="0" lang="ar-DZ"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بحرا</a:t>
            </a:r>
            <a:r>
              <a:rPr kumimoji="0" lang="ar-DZ" sz="2400" b="1" i="0" u="none" strike="noStrike" cap="none" normalizeH="0" dirty="0" smtClean="0">
                <a:ln>
                  <a:noFill/>
                </a:ln>
                <a:solidFill>
                  <a:srgbClr val="000000"/>
                </a:solidFill>
                <a:effectLst/>
                <a:latin typeface="Arial" pitchFamily="34" charset="0"/>
                <a:ea typeface="Times New Roman" pitchFamily="18" charset="0"/>
                <a:cs typeface="Arial" pitchFamily="34" charset="0"/>
              </a:rPr>
              <a:t> </a:t>
            </a:r>
            <a:r>
              <a:rPr kumimoji="0" lang="ar-SA"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ب</a:t>
            </a:r>
            <a:r>
              <a:rPr kumimoji="0" lang="ar-SA"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شرط من المخزن إلى المخزن</a:t>
            </a:r>
            <a:r>
              <a:rPr kumimoji="0" lang="ar-DZ"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ar-DZ" sz="2400" b="1" i="0" u="none" strike="noStrike" cap="none" normalizeH="0" dirty="0" smtClean="0">
                <a:ln>
                  <a:noFill/>
                </a:ln>
                <a:solidFill>
                  <a:srgbClr val="000000"/>
                </a:solidFill>
                <a:effectLst/>
                <a:latin typeface="Arial" pitchFamily="34" charset="0"/>
                <a:ea typeface="Times New Roman" pitchFamily="18" charset="0"/>
                <a:cs typeface="Arial" pitchFamily="34" charset="0"/>
              </a:rPr>
              <a:t> </a:t>
            </a:r>
            <a:r>
              <a:rPr kumimoji="0" lang="ar-SA"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تشتمل على رحلة برية بال</a:t>
            </a:r>
            <a:r>
              <a:rPr kumimoji="0" lang="ar-DZ"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شاحنات</a:t>
            </a:r>
            <a:r>
              <a:rPr kumimoji="0" lang="ar-SA"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من ميناء التفريغ إلى مخازن المرسل إليه.</a:t>
            </a:r>
            <a:endParaRPr kumimoji="0" lang="ar-SA" sz="32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5411689" y="457200"/>
            <a:ext cx="3174267"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2. </a:t>
            </a:r>
            <a:r>
              <a:rPr lang="ar-SA" sz="3600" b="1" dirty="0" smtClean="0">
                <a:solidFill>
                  <a:srgbClr val="FF0000"/>
                </a:solidFill>
                <a:latin typeface="Times New Roman" pitchFamily="18" charset="0"/>
                <a:cs typeface="Times New Roman" pitchFamily="18" charset="0"/>
              </a:rPr>
              <a:t>الخسائر البحرية</a:t>
            </a:r>
            <a:r>
              <a:rPr lang="ar-DZ" sz="3600" b="1" dirty="0" smtClean="0">
                <a:solidFill>
                  <a:srgbClr val="FF0000"/>
                </a:solidFill>
                <a:latin typeface="Times New Roman" pitchFamily="18" charset="0"/>
                <a:cs typeface="Times New Roman" pitchFamily="18" charset="0"/>
              </a:rPr>
              <a:t>:</a:t>
            </a:r>
            <a:endParaRPr lang="fr-FR" sz="3600" b="1" dirty="0">
              <a:solidFill>
                <a:srgbClr val="FF0000"/>
              </a:solidFill>
            </a:endParaRPr>
          </a:p>
        </p:txBody>
      </p:sp>
      <p:sp>
        <p:nvSpPr>
          <p:cNvPr id="6" name="Rectangle 5"/>
          <p:cNvSpPr/>
          <p:nvPr/>
        </p:nvSpPr>
        <p:spPr>
          <a:xfrm>
            <a:off x="304800" y="990600"/>
            <a:ext cx="8305800" cy="1077218"/>
          </a:xfrm>
          <a:prstGeom prst="rect">
            <a:avLst/>
          </a:prstGeom>
        </p:spPr>
        <p:txBody>
          <a:bodyPr wrap="square">
            <a:spAutoFit/>
          </a:bodyPr>
          <a:lstStyle/>
          <a:p>
            <a:pPr algn="just" rtl="1"/>
            <a:r>
              <a:rPr lang="ar-DZ" sz="3200" b="1" dirty="0" smtClean="0">
                <a:latin typeface="Times New Roman" pitchFamily="18" charset="0"/>
                <a:cs typeface="Times New Roman" pitchFamily="18" charset="0"/>
              </a:rPr>
              <a:t>   هي النقص في قيمة أحد أو كل </a:t>
            </a:r>
            <a:r>
              <a:rPr lang="ar-DZ" sz="3200" b="1" dirty="0" smtClean="0">
                <a:solidFill>
                  <a:srgbClr val="FF0000"/>
                </a:solidFill>
                <a:latin typeface="Times New Roman" pitchFamily="18" charset="0"/>
                <a:cs typeface="Times New Roman" pitchFamily="18" charset="0"/>
              </a:rPr>
              <a:t>عناصر الرحلة البحرية </a:t>
            </a:r>
            <a:r>
              <a:rPr lang="ar-DZ" sz="3200" b="1" dirty="0" smtClean="0">
                <a:latin typeface="Times New Roman" pitchFamily="18" charset="0"/>
                <a:cs typeface="Times New Roman" pitchFamily="18" charset="0"/>
              </a:rPr>
              <a:t>أو فنائها بسبب حادث معين.</a:t>
            </a:r>
            <a:endParaRPr lang="fr-FR" sz="3200" b="1" dirty="0">
              <a:latin typeface="Times New Roman" pitchFamily="18" charset="0"/>
              <a:cs typeface="Times New Roman" pitchFamily="18" charset="0"/>
            </a:endParaRPr>
          </a:p>
        </p:txBody>
      </p:sp>
      <p:sp>
        <p:nvSpPr>
          <p:cNvPr id="5" name="Rectangle 4"/>
          <p:cNvSpPr/>
          <p:nvPr/>
        </p:nvSpPr>
        <p:spPr>
          <a:xfrm>
            <a:off x="1234259" y="1981200"/>
            <a:ext cx="6647974" cy="523220"/>
          </a:xfrm>
          <a:prstGeom prst="rect">
            <a:avLst/>
          </a:prstGeom>
        </p:spPr>
        <p:txBody>
          <a:bodyPr wrap="none">
            <a:spAutoFit/>
          </a:bodyPr>
          <a:lstStyle/>
          <a:p>
            <a:pPr algn="r" rtl="1"/>
            <a:r>
              <a:rPr lang="ar-DZ" sz="2800" b="1" dirty="0" smtClean="0">
                <a:solidFill>
                  <a:srgbClr val="FF0000"/>
                </a:solidFill>
                <a:latin typeface="Times New Roman" pitchFamily="18" charset="0"/>
                <a:cs typeface="Times New Roman" pitchFamily="18" charset="0"/>
              </a:rPr>
              <a:t>عناصر الرحلة البحرية= السفينة+ البضائع+ أجرة النقل </a:t>
            </a:r>
            <a:endParaRPr lang="fr-FR" sz="2800" dirty="0"/>
          </a:p>
        </p:txBody>
      </p:sp>
      <p:pic>
        <p:nvPicPr>
          <p:cNvPr id="56321" name="Picture 1" descr="C:\Users\SALAH\Desktop\Haitian_Port_Damage1-1.jpg"/>
          <p:cNvPicPr>
            <a:picLocks noChangeAspect="1" noChangeArrowheads="1"/>
          </p:cNvPicPr>
          <p:nvPr/>
        </p:nvPicPr>
        <p:blipFill>
          <a:blip r:embed="rId2"/>
          <a:srcRect/>
          <a:stretch>
            <a:fillRect/>
          </a:stretch>
        </p:blipFill>
        <p:spPr bwMode="auto">
          <a:xfrm>
            <a:off x="1066800" y="2557462"/>
            <a:ext cx="6629400" cy="422433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81000" y="1524000"/>
            <a:ext cx="8382000" cy="1524000"/>
          </a:xfrm>
          <a:solidFill>
            <a:srgbClr val="FFC000"/>
          </a:solidFill>
        </p:spPr>
        <p:txBody>
          <a:bodyPr>
            <a:normAutofit lnSpcReduction="10000"/>
          </a:bodyPr>
          <a:lstStyle/>
          <a:p>
            <a:pPr marL="3175" indent="11113" algn="just" rtl="1">
              <a:buNone/>
            </a:pPr>
            <a:r>
              <a:rPr lang="ar-DZ" sz="3200" b="1" dirty="0" smtClean="0">
                <a:latin typeface="Times New Roman" pitchFamily="18" charset="0"/>
                <a:cs typeface="Times New Roman" pitchFamily="18" charset="0"/>
              </a:rPr>
              <a:t>    </a:t>
            </a:r>
            <a:r>
              <a:rPr lang="ar-SA" sz="3200" b="1" dirty="0" smtClean="0">
                <a:latin typeface="Times New Roman" pitchFamily="18" charset="0"/>
                <a:cs typeface="Times New Roman" pitchFamily="18" charset="0"/>
              </a:rPr>
              <a:t>تتمثل في هلاك </a:t>
            </a:r>
            <a:r>
              <a:rPr lang="ar-SA" sz="3200" b="1" dirty="0" smtClean="0">
                <a:solidFill>
                  <a:srgbClr val="008000"/>
                </a:solidFill>
                <a:latin typeface="Times New Roman" pitchFamily="18" charset="0"/>
                <a:cs typeface="Times New Roman" pitchFamily="18" charset="0"/>
              </a:rPr>
              <a:t>الشيء</a:t>
            </a:r>
            <a:r>
              <a:rPr lang="ar-SA" sz="3200" b="1" dirty="0" smtClean="0">
                <a:latin typeface="Times New Roman" pitchFamily="18" charset="0"/>
                <a:cs typeface="Times New Roman" pitchFamily="18" charset="0"/>
              </a:rPr>
              <a:t> </a:t>
            </a:r>
            <a:r>
              <a:rPr lang="ar-SA" sz="3200" b="1" dirty="0" smtClean="0">
                <a:solidFill>
                  <a:srgbClr val="FF0000"/>
                </a:solidFill>
                <a:latin typeface="Times New Roman" pitchFamily="18" charset="0"/>
                <a:cs typeface="Times New Roman" pitchFamily="18" charset="0"/>
              </a:rPr>
              <a:t>هلاكا تاما </a:t>
            </a:r>
            <a:r>
              <a:rPr lang="ar-SA" sz="3200" b="1" dirty="0" smtClean="0">
                <a:latin typeface="Times New Roman" pitchFamily="18" charset="0"/>
                <a:cs typeface="Times New Roman" pitchFamily="18" charset="0"/>
              </a:rPr>
              <a:t>أو </a:t>
            </a:r>
            <a:r>
              <a:rPr lang="ar-DZ" sz="3200" b="1" dirty="0" smtClean="0">
                <a:latin typeface="Times New Roman" pitchFamily="18" charset="0"/>
                <a:cs typeface="Times New Roman" pitchFamily="18" charset="0"/>
              </a:rPr>
              <a:t>صار </a:t>
            </a:r>
            <a:r>
              <a:rPr lang="ar-SA" sz="3200" b="1" dirty="0" smtClean="0">
                <a:solidFill>
                  <a:srgbClr val="FF0000"/>
                </a:solidFill>
                <a:latin typeface="Times New Roman" pitchFamily="18" charset="0"/>
                <a:cs typeface="Times New Roman" pitchFamily="18" charset="0"/>
              </a:rPr>
              <a:t>عديم النفع</a:t>
            </a:r>
            <a:r>
              <a:rPr lang="ar-DZ" sz="3200" b="1" dirty="0" smtClean="0">
                <a:latin typeface="Times New Roman" pitchFamily="18" charset="0"/>
                <a:cs typeface="Times New Roman" pitchFamily="18" charset="0"/>
              </a:rPr>
              <a:t>،</a:t>
            </a:r>
            <a:r>
              <a:rPr lang="ar-SA" sz="3200" b="1" dirty="0" smtClean="0">
                <a:latin typeface="Times New Roman" pitchFamily="18" charset="0"/>
                <a:cs typeface="Times New Roman" pitchFamily="18" charset="0"/>
              </a:rPr>
              <a:t> أو كان من </a:t>
            </a:r>
            <a:r>
              <a:rPr lang="ar-SA" sz="3200" b="1" dirty="0" smtClean="0">
                <a:solidFill>
                  <a:srgbClr val="FF0000"/>
                </a:solidFill>
                <a:latin typeface="Times New Roman" pitchFamily="18" charset="0"/>
                <a:cs typeface="Times New Roman" pitchFamily="18" charset="0"/>
              </a:rPr>
              <a:t>الصعب استرداده</a:t>
            </a:r>
            <a:r>
              <a:rPr lang="ar-SA" sz="3200" b="1" dirty="0" smtClean="0">
                <a:latin typeface="Times New Roman" pitchFamily="18" charset="0"/>
                <a:cs typeface="Times New Roman" pitchFamily="18" charset="0"/>
              </a:rPr>
              <a:t>، أو كانت مصاريف إنقاذه تفوق قيمته الفعلية</a:t>
            </a:r>
            <a:r>
              <a:rPr lang="ar-DZ" sz="3200" b="1" dirty="0" smtClean="0">
                <a:latin typeface="Times New Roman" pitchFamily="18" charset="0"/>
                <a:cs typeface="Times New Roman" pitchFamily="18" charset="0"/>
              </a:rPr>
              <a:t>،</a:t>
            </a:r>
            <a:r>
              <a:rPr lang="ar-SA" sz="3200" b="1" dirty="0" smtClean="0">
                <a:latin typeface="Times New Roman" pitchFamily="18" charset="0"/>
                <a:cs typeface="Times New Roman" pitchFamily="18" charset="0"/>
              </a:rPr>
              <a:t> </a:t>
            </a:r>
            <a:r>
              <a:rPr lang="ar-DZ" sz="3200" b="1" dirty="0" smtClean="0">
                <a:solidFill>
                  <a:srgbClr val="008000"/>
                </a:solidFill>
                <a:latin typeface="Times New Roman" pitchFamily="18" charset="0"/>
                <a:cs typeface="Times New Roman" pitchFamily="18" charset="0"/>
              </a:rPr>
              <a:t>وتنقسم </a:t>
            </a:r>
            <a:r>
              <a:rPr lang="ar-SA" sz="3200" b="1" dirty="0" smtClean="0">
                <a:solidFill>
                  <a:srgbClr val="008000"/>
                </a:solidFill>
                <a:latin typeface="Times New Roman" pitchFamily="18" charset="0"/>
                <a:cs typeface="Times New Roman" pitchFamily="18" charset="0"/>
              </a:rPr>
              <a:t>إل</a:t>
            </a:r>
            <a:r>
              <a:rPr lang="ar-DZ" sz="3200" b="1" dirty="0" smtClean="0">
                <a:solidFill>
                  <a:srgbClr val="008000"/>
                </a:solidFill>
                <a:latin typeface="Times New Roman" pitchFamily="18" charset="0"/>
                <a:cs typeface="Times New Roman" pitchFamily="18" charset="0"/>
              </a:rPr>
              <a:t>ى</a:t>
            </a:r>
            <a:r>
              <a:rPr lang="ar-SA" sz="3200" b="1" dirty="0" smtClean="0">
                <a:solidFill>
                  <a:srgbClr val="008000"/>
                </a:solidFill>
                <a:latin typeface="Times New Roman" pitchFamily="18" charset="0"/>
                <a:cs typeface="Times New Roman" pitchFamily="18" charset="0"/>
              </a:rPr>
              <a:t> نوعين</a:t>
            </a:r>
            <a:r>
              <a:rPr lang="en-US" sz="3200" b="1" dirty="0" smtClean="0">
                <a:solidFill>
                  <a:srgbClr val="008000"/>
                </a:solidFill>
                <a:latin typeface="Times New Roman" pitchFamily="18" charset="0"/>
                <a:cs typeface="Times New Roman" pitchFamily="18" charset="0"/>
              </a:rPr>
              <a:t>:</a:t>
            </a:r>
            <a:endParaRPr lang="fr-FR" sz="3200" b="1" dirty="0" smtClean="0">
              <a:solidFill>
                <a:srgbClr val="008000"/>
              </a:solidFill>
              <a:latin typeface="Times New Roman" pitchFamily="18" charset="0"/>
              <a:cs typeface="Times New Roman" pitchFamily="18" charset="0"/>
            </a:endParaRPr>
          </a:p>
          <a:p>
            <a:endParaRPr lang="fr-FR" sz="2400" dirty="0"/>
          </a:p>
        </p:txBody>
      </p:sp>
      <p:sp>
        <p:nvSpPr>
          <p:cNvPr id="5" name="Rectangle 4"/>
          <p:cNvSpPr/>
          <p:nvPr/>
        </p:nvSpPr>
        <p:spPr>
          <a:xfrm>
            <a:off x="5867400" y="762000"/>
            <a:ext cx="2881237" cy="646331"/>
          </a:xfrm>
          <a:prstGeom prst="rect">
            <a:avLst/>
          </a:prstGeom>
        </p:spPr>
        <p:txBody>
          <a:bodyPr wrap="none">
            <a:spAutoFit/>
          </a:bodyPr>
          <a:lstStyle/>
          <a:p>
            <a:pPr marL="3175" indent="11113" algn="just" rtl="1">
              <a:buNone/>
            </a:pPr>
            <a:r>
              <a:rPr lang="ar-DZ" sz="3600" b="1" dirty="0" smtClean="0">
                <a:solidFill>
                  <a:srgbClr val="FF0000"/>
                </a:solidFill>
                <a:latin typeface="Times New Roman" pitchFamily="18" charset="0"/>
                <a:cs typeface="Times New Roman" pitchFamily="18" charset="0"/>
              </a:rPr>
              <a:t>أ. </a:t>
            </a:r>
            <a:r>
              <a:rPr lang="ar-SA" sz="3600" b="1" dirty="0" smtClean="0">
                <a:solidFill>
                  <a:srgbClr val="FF0000"/>
                </a:solidFill>
                <a:latin typeface="Times New Roman" pitchFamily="18" charset="0"/>
                <a:cs typeface="Times New Roman" pitchFamily="18" charset="0"/>
              </a:rPr>
              <a:t>الخسائر الكلية</a:t>
            </a:r>
            <a:r>
              <a:rPr lang="fr-FR" sz="3600" b="1" dirty="0" smtClean="0">
                <a:solidFill>
                  <a:srgbClr val="FF0000"/>
                </a:solidFill>
                <a:latin typeface="Times New Roman" pitchFamily="18" charset="0"/>
                <a:cs typeface="Times New Roman" pitchFamily="18" charset="0"/>
              </a:rPr>
              <a:t>:</a:t>
            </a:r>
            <a:r>
              <a:rPr lang="ar-DZ" sz="3600" b="1" dirty="0" smtClean="0">
                <a:solidFill>
                  <a:srgbClr val="FF0000"/>
                </a:solidFill>
                <a:latin typeface="Times New Roman" pitchFamily="18" charset="0"/>
                <a:cs typeface="Times New Roman" pitchFamily="18" charset="0"/>
              </a:rPr>
              <a:t> </a:t>
            </a:r>
          </a:p>
        </p:txBody>
      </p:sp>
      <p:sp>
        <p:nvSpPr>
          <p:cNvPr id="6" name="Rectangle 5"/>
          <p:cNvSpPr/>
          <p:nvPr/>
        </p:nvSpPr>
        <p:spPr>
          <a:xfrm>
            <a:off x="381000" y="4191000"/>
            <a:ext cx="8382000" cy="1569660"/>
          </a:xfrm>
          <a:prstGeom prst="rect">
            <a:avLst/>
          </a:prstGeom>
        </p:spPr>
        <p:txBody>
          <a:bodyPr wrap="square">
            <a:spAutoFit/>
          </a:bodyPr>
          <a:lstStyle/>
          <a:p>
            <a:pPr algn="just" rtl="1"/>
            <a:r>
              <a:rPr lang="ar-SA" sz="3200" b="1" dirty="0" smtClean="0">
                <a:solidFill>
                  <a:srgbClr val="FF0000"/>
                </a:solidFill>
                <a:latin typeface="Arial" pitchFamily="34" charset="0"/>
                <a:cs typeface="Arial" pitchFamily="34" charset="0"/>
              </a:rPr>
              <a:t>الخسارة الكلية للبضائع</a:t>
            </a:r>
            <a:r>
              <a:rPr lang="ar-DZ" sz="3200" b="1" dirty="0" smtClean="0">
                <a:solidFill>
                  <a:srgbClr val="FF0000"/>
                </a:solidFill>
                <a:latin typeface="Arial" pitchFamily="34" charset="0"/>
                <a:cs typeface="Arial" pitchFamily="34" charset="0"/>
              </a:rPr>
              <a:t>:</a:t>
            </a:r>
          </a:p>
          <a:p>
            <a:pPr algn="just" rtl="1"/>
            <a:r>
              <a:rPr lang="ar-SA" sz="3200" b="1" dirty="0" smtClean="0">
                <a:latin typeface="Arial" pitchFamily="34" charset="0"/>
                <a:cs typeface="Arial" pitchFamily="34" charset="0"/>
              </a:rPr>
              <a:t>احتراقها بالكامل</a:t>
            </a:r>
            <a:r>
              <a:rPr lang="ar-DZ" sz="3200" b="1" dirty="0" smtClean="0">
                <a:latin typeface="Arial" pitchFamily="34" charset="0"/>
                <a:cs typeface="Arial" pitchFamily="34" charset="0"/>
              </a:rPr>
              <a:t>، </a:t>
            </a:r>
            <a:r>
              <a:rPr lang="ar-SA" sz="3200" b="1" dirty="0" smtClean="0">
                <a:latin typeface="Arial" pitchFamily="34" charset="0"/>
                <a:cs typeface="Arial" pitchFamily="34" charset="0"/>
              </a:rPr>
              <a:t>غرقها بالكامل</a:t>
            </a:r>
            <a:r>
              <a:rPr lang="ar-DZ" sz="3200" b="1" dirty="0" smtClean="0">
                <a:latin typeface="Arial" pitchFamily="34" charset="0"/>
                <a:cs typeface="Arial" pitchFamily="34" charset="0"/>
              </a:rPr>
              <a:t>، </a:t>
            </a:r>
            <a:r>
              <a:rPr lang="ar-SA" sz="3200" b="1" dirty="0" smtClean="0">
                <a:latin typeface="Arial" pitchFamily="34" charset="0"/>
                <a:cs typeface="Arial" pitchFamily="34" charset="0"/>
              </a:rPr>
              <a:t>فقدها بالكامل</a:t>
            </a:r>
            <a:r>
              <a:rPr lang="ar-DZ" sz="3200" b="1" dirty="0" smtClean="0">
                <a:latin typeface="Arial" pitchFamily="34" charset="0"/>
                <a:cs typeface="Arial" pitchFamily="34" charset="0"/>
              </a:rPr>
              <a:t>، قيمتها بعد الإنقاذ والإصلاح أقل من تكلفة ذلك ....</a:t>
            </a:r>
            <a:endParaRPr lang="fr-FR" sz="3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371600"/>
            <a:ext cx="8534400" cy="1066800"/>
          </a:xfrm>
          <a:solidFill>
            <a:srgbClr val="FFC000"/>
          </a:solidFill>
        </p:spPr>
        <p:txBody>
          <a:bodyPr>
            <a:normAutofit/>
          </a:bodyPr>
          <a:lstStyle/>
          <a:p>
            <a:pPr marL="3175" lvl="0" indent="11113" algn="just" rtl="1">
              <a:buClr>
                <a:srgbClr val="FF0000"/>
              </a:buClr>
              <a:buSzPct val="60000"/>
              <a:buNone/>
            </a:pPr>
            <a:r>
              <a:rPr lang="ar-DZ" sz="3200" b="1" dirty="0" smtClean="0">
                <a:latin typeface="Times New Roman" pitchFamily="18" charset="0"/>
                <a:cs typeface="Times New Roman" pitchFamily="18" charset="0"/>
              </a:rPr>
              <a:t>   هي </a:t>
            </a:r>
            <a:r>
              <a:rPr lang="ar-DZ" sz="3200" b="1" dirty="0" err="1" smtClean="0">
                <a:latin typeface="Times New Roman" pitchFamily="18" charset="0"/>
                <a:cs typeface="Times New Roman" pitchFamily="18" charset="0"/>
              </a:rPr>
              <a:t>ال</a:t>
            </a:r>
            <a:r>
              <a:rPr lang="ar-SA" sz="3200" b="1" dirty="0" smtClean="0">
                <a:latin typeface="Times New Roman" pitchFamily="18" charset="0"/>
                <a:cs typeface="Times New Roman" pitchFamily="18" charset="0"/>
              </a:rPr>
              <a:t>هلاك </a:t>
            </a:r>
            <a:r>
              <a:rPr lang="ar-DZ" sz="3200" b="1" dirty="0" err="1" smtClean="0">
                <a:latin typeface="Times New Roman" pitchFamily="18" charset="0"/>
                <a:cs typeface="Times New Roman" pitchFamily="18" charset="0"/>
              </a:rPr>
              <a:t>ال</a:t>
            </a:r>
            <a:r>
              <a:rPr lang="ar-SA" sz="3200" b="1" dirty="0" smtClean="0">
                <a:latin typeface="Times New Roman" pitchFamily="18" charset="0"/>
                <a:cs typeface="Times New Roman" pitchFamily="18" charset="0"/>
              </a:rPr>
              <a:t>تام </a:t>
            </a:r>
            <a:r>
              <a:rPr lang="ar-DZ" sz="3200" b="1" dirty="0" smtClean="0">
                <a:latin typeface="Times New Roman" pitchFamily="18" charset="0"/>
                <a:cs typeface="Times New Roman" pitchFamily="18" charset="0"/>
              </a:rPr>
              <a:t>للشيء، </a:t>
            </a:r>
            <a:r>
              <a:rPr lang="ar-SA" sz="3200" b="1" dirty="0" smtClean="0">
                <a:latin typeface="Times New Roman" pitchFamily="18" charset="0"/>
                <a:cs typeface="Times New Roman" pitchFamily="18" charset="0"/>
              </a:rPr>
              <a:t>فقد</a:t>
            </a:r>
            <a:r>
              <a:rPr lang="ar-DZ" sz="3200" b="1" dirty="0" err="1" smtClean="0">
                <a:latin typeface="Times New Roman" pitchFamily="18" charset="0"/>
                <a:cs typeface="Times New Roman" pitchFamily="18" charset="0"/>
              </a:rPr>
              <a:t>ان</a:t>
            </a:r>
            <a:r>
              <a:rPr lang="ar-SA" sz="3200" b="1" dirty="0" smtClean="0">
                <a:latin typeface="Times New Roman" pitchFamily="18" charset="0"/>
                <a:cs typeface="Times New Roman" pitchFamily="18" charset="0"/>
              </a:rPr>
              <a:t> نوعي</a:t>
            </a:r>
            <a:r>
              <a:rPr lang="ar-DZ" sz="3200" b="1" dirty="0" smtClean="0">
                <a:latin typeface="Times New Roman" pitchFamily="18" charset="0"/>
                <a:cs typeface="Times New Roman" pitchFamily="18" charset="0"/>
              </a:rPr>
              <a:t>ته(صار </a:t>
            </a:r>
            <a:r>
              <a:rPr lang="ar-SA" sz="3200" b="1" dirty="0" smtClean="0">
                <a:latin typeface="Times New Roman" pitchFamily="18" charset="0"/>
                <a:cs typeface="Times New Roman" pitchFamily="18" charset="0"/>
              </a:rPr>
              <a:t>مختلف</a:t>
            </a:r>
            <a:r>
              <a:rPr lang="ar-DZ" sz="3200" b="1" dirty="0" smtClean="0">
                <a:latin typeface="Times New Roman" pitchFamily="18" charset="0"/>
                <a:cs typeface="Times New Roman" pitchFamily="18" charset="0"/>
              </a:rPr>
              <a:t>ا </a:t>
            </a:r>
            <a:r>
              <a:rPr lang="ar-SA" sz="3200" b="1" dirty="0" smtClean="0">
                <a:latin typeface="Times New Roman" pitchFamily="18" charset="0"/>
                <a:cs typeface="Times New Roman" pitchFamily="18" charset="0"/>
              </a:rPr>
              <a:t>عن الأصل</a:t>
            </a:r>
            <a:r>
              <a:rPr lang="ar-DZ" sz="3200" b="1" dirty="0" smtClean="0">
                <a:latin typeface="Times New Roman" pitchFamily="18" charset="0"/>
                <a:cs typeface="Times New Roman" pitchFamily="18" charset="0"/>
              </a:rPr>
              <a:t>)، </a:t>
            </a:r>
            <a:r>
              <a:rPr lang="ar-SA" sz="3200" b="1" dirty="0" smtClean="0">
                <a:latin typeface="Times New Roman" pitchFamily="18" charset="0"/>
                <a:cs typeface="Times New Roman" pitchFamily="18" charset="0"/>
              </a:rPr>
              <a:t>أو </a:t>
            </a:r>
            <a:r>
              <a:rPr lang="ar-DZ" sz="3200" b="1" dirty="0" smtClean="0">
                <a:latin typeface="Times New Roman" pitchFamily="18" charset="0"/>
                <a:cs typeface="Times New Roman" pitchFamily="18" charset="0"/>
              </a:rPr>
              <a:t>أن </a:t>
            </a:r>
            <a:r>
              <a:rPr lang="ar-SA" sz="3200" b="1" dirty="0" smtClean="0">
                <a:latin typeface="Times New Roman" pitchFamily="18" charset="0"/>
                <a:cs typeface="Times New Roman" pitchFamily="18" charset="0"/>
              </a:rPr>
              <a:t>المؤمن له غير قادر عل</a:t>
            </a:r>
            <a:r>
              <a:rPr lang="ar-DZ" sz="3200" b="1" dirty="0" smtClean="0">
                <a:latin typeface="Times New Roman" pitchFamily="18" charset="0"/>
                <a:cs typeface="Times New Roman" pitchFamily="18" charset="0"/>
              </a:rPr>
              <a:t>ى</a:t>
            </a:r>
            <a:r>
              <a:rPr lang="ar-SA" sz="3200" b="1" dirty="0" smtClean="0">
                <a:latin typeface="Times New Roman" pitchFamily="18" charset="0"/>
                <a:cs typeface="Times New Roman" pitchFamily="18" charset="0"/>
              </a:rPr>
              <a:t> استرداد</a:t>
            </a:r>
            <a:r>
              <a:rPr lang="ar-DZ" sz="3200" b="1" dirty="0" smtClean="0">
                <a:latin typeface="Times New Roman" pitchFamily="18" charset="0"/>
                <a:cs typeface="Times New Roman" pitchFamily="18" charset="0"/>
              </a:rPr>
              <a:t>ه.</a:t>
            </a:r>
          </a:p>
        </p:txBody>
      </p:sp>
      <p:sp>
        <p:nvSpPr>
          <p:cNvPr id="5" name="Rectangle 4"/>
          <p:cNvSpPr/>
          <p:nvPr/>
        </p:nvSpPr>
        <p:spPr>
          <a:xfrm>
            <a:off x="4648200" y="685800"/>
            <a:ext cx="3766095" cy="646331"/>
          </a:xfrm>
          <a:prstGeom prst="rect">
            <a:avLst/>
          </a:prstGeom>
        </p:spPr>
        <p:txBody>
          <a:bodyPr wrap="none">
            <a:spAutoFit/>
          </a:bodyPr>
          <a:lstStyle/>
          <a:p>
            <a:pPr marL="3175" lvl="0" indent="11113" algn="just" rtl="1">
              <a:buClr>
                <a:srgbClr val="FF0000"/>
              </a:buClr>
              <a:buSzPct val="60000"/>
            </a:pPr>
            <a:r>
              <a:rPr lang="ar-DZ" sz="3600" b="1" dirty="0" smtClean="0">
                <a:solidFill>
                  <a:srgbClr val="FF0000"/>
                </a:solidFill>
                <a:latin typeface="Times New Roman" pitchFamily="18" charset="0"/>
                <a:cs typeface="Times New Roman" pitchFamily="18" charset="0"/>
              </a:rPr>
              <a:t> </a:t>
            </a:r>
            <a:r>
              <a:rPr lang="ar-SA" sz="3600" b="1" dirty="0" smtClean="0">
                <a:solidFill>
                  <a:srgbClr val="FF0000"/>
                </a:solidFill>
                <a:latin typeface="Times New Roman" pitchFamily="18" charset="0"/>
                <a:cs typeface="Times New Roman" pitchFamily="18" charset="0"/>
              </a:rPr>
              <a:t>الخسارة الكلية الفعلية</a:t>
            </a:r>
            <a:r>
              <a:rPr lang="ar-DZ" sz="3600" b="1" dirty="0" smtClean="0">
                <a:solidFill>
                  <a:srgbClr val="FF0000"/>
                </a:solidFill>
                <a:latin typeface="Times New Roman" pitchFamily="18" charset="0"/>
                <a:cs typeface="Times New Roman" pitchFamily="18" charset="0"/>
              </a:rPr>
              <a:t>: </a:t>
            </a:r>
          </a:p>
        </p:txBody>
      </p:sp>
      <p:sp>
        <p:nvSpPr>
          <p:cNvPr id="4" name="Espace réservé du contenu 2"/>
          <p:cNvSpPr txBox="1">
            <a:spLocks/>
          </p:cNvSpPr>
          <p:nvPr/>
        </p:nvSpPr>
        <p:spPr>
          <a:xfrm>
            <a:off x="228600" y="2743200"/>
            <a:ext cx="8458200" cy="3581400"/>
          </a:xfrm>
          <a:prstGeom prst="rect">
            <a:avLst/>
          </a:prstGeom>
        </p:spPr>
        <p:txBody>
          <a:bodyPr vert="horz">
            <a:normAutofit/>
          </a:bodyPr>
          <a:lstStyle/>
          <a:p>
            <a:pPr marL="3175" marR="0" lvl="0" indent="11113" algn="just" defTabSz="914400" rtl="1" eaLnBrk="1" fontAlgn="auto" latinLnBrk="0" hangingPunct="1">
              <a:lnSpc>
                <a:spcPct val="100000"/>
              </a:lnSpc>
              <a:spcBef>
                <a:spcPts val="600"/>
              </a:spcBef>
              <a:spcAft>
                <a:spcPts val="0"/>
              </a:spcAft>
              <a:buClr>
                <a:srgbClr val="FF0000"/>
              </a:buClr>
              <a:buSzPct val="60000"/>
              <a:buFont typeface="Wingdings 2"/>
              <a:buNone/>
              <a:tabLst/>
              <a:defRPr/>
            </a:pPr>
            <a:r>
              <a:rPr kumimoji="0" lang="ar-DZ"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أمثلة:</a:t>
            </a:r>
          </a:p>
          <a:p>
            <a:pPr marL="3175" marR="0" lvl="0" indent="11113" algn="just" defTabSz="914400" rtl="1" eaLnBrk="1" fontAlgn="auto" latinLnBrk="0" hangingPunct="1">
              <a:lnSpc>
                <a:spcPct val="100000"/>
              </a:lnSpc>
              <a:spcBef>
                <a:spcPts val="600"/>
              </a:spcBef>
              <a:spcAft>
                <a:spcPts val="0"/>
              </a:spcAft>
              <a:buClr>
                <a:srgbClr val="FF0000"/>
              </a:buClr>
              <a:buSzPct val="60000"/>
              <a:buFont typeface="Wingdings 2"/>
              <a:buNone/>
              <a:tabLst/>
              <a:defRPr/>
            </a:pP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غرق أو احتراق</a:t>
            </a: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كامل البضاعة.</a:t>
            </a:r>
            <a:endPar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175" marR="0" lvl="0" indent="11113" algn="just" defTabSz="914400" rtl="1" eaLnBrk="1" fontAlgn="auto" latinLnBrk="0" hangingPunct="1">
              <a:lnSpc>
                <a:spcPct val="100000"/>
              </a:lnSpc>
              <a:spcBef>
                <a:spcPts val="600"/>
              </a:spcBef>
              <a:spcAft>
                <a:spcPts val="0"/>
              </a:spcAft>
              <a:buClr>
                <a:srgbClr val="FF0000"/>
              </a:buClr>
              <a:buSzPct val="60000"/>
              <a:buFont typeface="Wingdings 2"/>
              <a:buNone/>
              <a:tabLst/>
              <a:defRPr/>
            </a:pP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هلاك البضاعة عن آخرها بالغرق أو بالاحتراق</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3175" marR="0" lvl="0" indent="11113" algn="just" defTabSz="914400" rtl="1" eaLnBrk="1" fontAlgn="auto" latinLnBrk="0" hangingPunct="1">
              <a:lnSpc>
                <a:spcPct val="100000"/>
              </a:lnSpc>
              <a:spcBef>
                <a:spcPts val="600"/>
              </a:spcBef>
              <a:spcAft>
                <a:spcPts val="0"/>
              </a:spcAft>
              <a:buClr>
                <a:srgbClr val="FF0000"/>
              </a:buClr>
              <a:buSzPct val="60000"/>
              <a:buFont typeface="Wingdings 2"/>
              <a:buNone/>
              <a:tabLst/>
              <a:defRPr/>
            </a:pP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تسرب مياه البحر لشحنة من السكر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تلفها</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3175" marR="0" lvl="0" indent="11113" algn="just" defTabSz="914400" rtl="1" eaLnBrk="1" fontAlgn="auto" latinLnBrk="0" hangingPunct="1">
              <a:lnSpc>
                <a:spcPct val="100000"/>
              </a:lnSpc>
              <a:spcBef>
                <a:spcPts val="600"/>
              </a:spcBef>
              <a:spcAft>
                <a:spcPts val="0"/>
              </a:spcAft>
              <a:buClr>
                <a:srgbClr val="FF0000"/>
              </a:buClr>
              <a:buSzPct val="60000"/>
              <a:buFont typeface="Wingdings 2"/>
              <a:buNone/>
              <a:tabLst/>
              <a:defRPr/>
            </a:pP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تجمد شحنة من الإسمنت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تسرب المياه</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3175" marR="0" lvl="0" indent="11113" algn="just" defTabSz="914400" rtl="1" eaLnBrk="1" fontAlgn="auto" latinLnBrk="0" hangingPunct="1">
              <a:lnSpc>
                <a:spcPct val="100000"/>
              </a:lnSpc>
              <a:spcBef>
                <a:spcPts val="600"/>
              </a:spcBef>
              <a:spcAft>
                <a:spcPts val="0"/>
              </a:spcAft>
              <a:buClr>
                <a:srgbClr val="FF0000"/>
              </a:buClr>
              <a:buSzPct val="60000"/>
              <a:buFont typeface="Wingdings 2"/>
              <a:buNone/>
              <a:tabLst/>
              <a:defRPr/>
            </a:pP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وقوع بضاعة مؤمن</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ة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في يد القراصنة</a:t>
            </a: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endPar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ALAH\Desktop\hqdefault (1).jpg"/>
          <p:cNvPicPr>
            <a:picLocks noChangeAspect="1" noChangeArrowheads="1"/>
          </p:cNvPicPr>
          <p:nvPr/>
        </p:nvPicPr>
        <p:blipFill>
          <a:blip r:embed="rId2"/>
          <a:srcRect/>
          <a:stretch>
            <a:fillRect/>
          </a:stretch>
        </p:blipFill>
        <p:spPr bwMode="auto">
          <a:xfrm>
            <a:off x="0" y="176280"/>
            <a:ext cx="4419600" cy="3048000"/>
          </a:xfrm>
          <a:prstGeom prst="rect">
            <a:avLst/>
          </a:prstGeom>
          <a:noFill/>
        </p:spPr>
      </p:pic>
      <p:pic>
        <p:nvPicPr>
          <p:cNvPr id="3075" name="Picture 3" descr="C:\Users\SALAH\Desktop\GettyImages-1233230804.jpg"/>
          <p:cNvPicPr>
            <a:picLocks noChangeAspect="1" noChangeArrowheads="1"/>
          </p:cNvPicPr>
          <p:nvPr/>
        </p:nvPicPr>
        <p:blipFill>
          <a:blip r:embed="rId3"/>
          <a:srcRect/>
          <a:stretch>
            <a:fillRect/>
          </a:stretch>
        </p:blipFill>
        <p:spPr bwMode="auto">
          <a:xfrm>
            <a:off x="4495800" y="176280"/>
            <a:ext cx="4648200" cy="3048000"/>
          </a:xfrm>
          <a:prstGeom prst="rect">
            <a:avLst/>
          </a:prstGeom>
          <a:noFill/>
        </p:spPr>
      </p:pic>
      <p:pic>
        <p:nvPicPr>
          <p:cNvPr id="3077" name="Picture 5" descr="C:\Users\SALAH\Desktop\702257564523.jpg"/>
          <p:cNvPicPr>
            <a:picLocks noChangeAspect="1" noChangeArrowheads="1"/>
          </p:cNvPicPr>
          <p:nvPr/>
        </p:nvPicPr>
        <p:blipFill>
          <a:blip r:embed="rId4"/>
          <a:srcRect/>
          <a:stretch>
            <a:fillRect/>
          </a:stretch>
        </p:blipFill>
        <p:spPr bwMode="auto">
          <a:xfrm>
            <a:off x="4495800" y="3556376"/>
            <a:ext cx="4648200" cy="3124200"/>
          </a:xfrm>
          <a:prstGeom prst="rect">
            <a:avLst/>
          </a:prstGeom>
          <a:noFill/>
        </p:spPr>
      </p:pic>
      <p:pic>
        <p:nvPicPr>
          <p:cNvPr id="3079" name="Picture 7" descr="C:\Users\SALAH\Desktop\154-195418-efforts-extinguish-ship-fire-sri-lanka-oil-leak_700x400.jpg"/>
          <p:cNvPicPr>
            <a:picLocks noChangeAspect="1" noChangeArrowheads="1"/>
          </p:cNvPicPr>
          <p:nvPr/>
        </p:nvPicPr>
        <p:blipFill>
          <a:blip r:embed="rId5"/>
          <a:srcRect/>
          <a:stretch>
            <a:fillRect/>
          </a:stretch>
        </p:blipFill>
        <p:spPr bwMode="auto">
          <a:xfrm>
            <a:off x="0" y="3581400"/>
            <a:ext cx="4343400" cy="31242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371600"/>
            <a:ext cx="8458200" cy="1066800"/>
          </a:xfrm>
          <a:solidFill>
            <a:srgbClr val="FFC000"/>
          </a:solidFill>
        </p:spPr>
        <p:txBody>
          <a:bodyPr>
            <a:noAutofit/>
          </a:bodyPr>
          <a:lstStyle/>
          <a:p>
            <a:pPr marL="3175" lvl="0" indent="11113" algn="just" rtl="1">
              <a:buNone/>
            </a:pPr>
            <a:r>
              <a:rPr lang="ar-DZ" sz="3200" b="1" dirty="0" smtClean="0">
                <a:latin typeface="Times New Roman" pitchFamily="18" charset="0"/>
                <a:cs typeface="Times New Roman" pitchFamily="18" charset="0"/>
              </a:rPr>
              <a:t>   </a:t>
            </a:r>
            <a:r>
              <a:rPr lang="ar-SA" sz="3200" b="1" dirty="0" smtClean="0">
                <a:solidFill>
                  <a:srgbClr val="FF0000"/>
                </a:solidFill>
                <a:latin typeface="Times New Roman" pitchFamily="18" charset="0"/>
                <a:cs typeface="Times New Roman" pitchFamily="18" charset="0"/>
              </a:rPr>
              <a:t>تخل</a:t>
            </a:r>
            <a:r>
              <a:rPr lang="ar-DZ" sz="3200" b="1" dirty="0" smtClean="0">
                <a:solidFill>
                  <a:srgbClr val="FF0000"/>
                </a:solidFill>
                <a:latin typeface="Times New Roman" pitchFamily="18" charset="0"/>
                <a:cs typeface="Times New Roman" pitchFamily="18" charset="0"/>
              </a:rPr>
              <a:t>ي</a:t>
            </a:r>
            <a:r>
              <a:rPr lang="ar-SA" sz="3200" b="1" dirty="0" smtClean="0">
                <a:latin typeface="Times New Roman" pitchFamily="18" charset="0"/>
                <a:cs typeface="Times New Roman" pitchFamily="18" charset="0"/>
              </a:rPr>
              <a:t> المؤمن </a:t>
            </a:r>
            <a:r>
              <a:rPr lang="ar-SA" sz="3200" b="1" dirty="0" err="1" smtClean="0">
                <a:latin typeface="Times New Roman" pitchFamily="18" charset="0"/>
                <a:cs typeface="Times New Roman" pitchFamily="18" charset="0"/>
              </a:rPr>
              <a:t>ل</a:t>
            </a:r>
            <a:r>
              <a:rPr lang="ar-DZ" sz="3200" b="1" dirty="0" smtClean="0">
                <a:latin typeface="Times New Roman" pitchFamily="18" charset="0"/>
                <a:cs typeface="Times New Roman" pitchFamily="18" charset="0"/>
              </a:rPr>
              <a:t>ه عن البضاعة، لاعتقاده </a:t>
            </a:r>
            <a:r>
              <a:rPr lang="ar-SA" sz="3200" b="1" dirty="0" smtClean="0">
                <a:latin typeface="Times New Roman" pitchFamily="18" charset="0"/>
                <a:cs typeface="Times New Roman" pitchFamily="18" charset="0"/>
              </a:rPr>
              <a:t>أن هناك خسارة كلية من </a:t>
            </a:r>
            <a:r>
              <a:rPr lang="ar-SA" sz="3200" b="1" dirty="0" smtClean="0">
                <a:solidFill>
                  <a:srgbClr val="FF0000"/>
                </a:solidFill>
                <a:latin typeface="Times New Roman" pitchFamily="18" charset="0"/>
                <a:cs typeface="Times New Roman" pitchFamily="18" charset="0"/>
              </a:rPr>
              <a:t>الناحية التجارية</a:t>
            </a:r>
            <a:r>
              <a:rPr lang="ar-DZ" sz="3200" b="1" dirty="0" smtClean="0">
                <a:solidFill>
                  <a:srgbClr val="FF0000"/>
                </a:solidFill>
                <a:latin typeface="Times New Roman" pitchFamily="18" charset="0"/>
                <a:cs typeface="Times New Roman" pitchFamily="18" charset="0"/>
              </a:rPr>
              <a:t> </a:t>
            </a:r>
            <a:r>
              <a:rPr lang="ar-DZ" sz="2800" b="1" dirty="0" smtClean="0">
                <a:solidFill>
                  <a:srgbClr val="FF0000"/>
                </a:solidFill>
                <a:latin typeface="Times New Roman" pitchFamily="18" charset="0"/>
                <a:cs typeface="Times New Roman" pitchFamily="18" charset="0"/>
              </a:rPr>
              <a:t>( القيمة بعد الإنقاذ&lt; مصاريف الإنقاذ والإصلاح)</a:t>
            </a:r>
            <a:r>
              <a:rPr lang="ar-DZ" sz="2800" b="1" dirty="0" smtClean="0">
                <a:latin typeface="Times New Roman" pitchFamily="18" charset="0"/>
                <a:cs typeface="Times New Roman" pitchFamily="18" charset="0"/>
              </a:rPr>
              <a:t>. </a:t>
            </a:r>
          </a:p>
        </p:txBody>
      </p:sp>
      <p:sp>
        <p:nvSpPr>
          <p:cNvPr id="4" name="Rectangle 3"/>
          <p:cNvSpPr/>
          <p:nvPr/>
        </p:nvSpPr>
        <p:spPr>
          <a:xfrm>
            <a:off x="4343400" y="533400"/>
            <a:ext cx="4334841" cy="646331"/>
          </a:xfrm>
          <a:prstGeom prst="rect">
            <a:avLst/>
          </a:prstGeom>
        </p:spPr>
        <p:txBody>
          <a:bodyPr wrap="none">
            <a:spAutoFit/>
          </a:bodyPr>
          <a:lstStyle/>
          <a:p>
            <a:pPr marL="3175" lvl="0" indent="11113" algn="just" rtl="1">
              <a:buClr>
                <a:srgbClr val="FF0000"/>
              </a:buClr>
              <a:buSzPct val="60000"/>
              <a:buFont typeface="Wingdings" pitchFamily="2" charset="2"/>
              <a:buChar char="v"/>
            </a:pPr>
            <a:r>
              <a:rPr lang="ar-DZ" sz="3600" b="1" dirty="0" smtClean="0">
                <a:solidFill>
                  <a:srgbClr val="FF0000"/>
                </a:solidFill>
                <a:latin typeface="Times New Roman" pitchFamily="18" charset="0"/>
                <a:cs typeface="Times New Roman" pitchFamily="18" charset="0"/>
              </a:rPr>
              <a:t> </a:t>
            </a:r>
            <a:r>
              <a:rPr lang="ar-SA" sz="3600" b="1" dirty="0" smtClean="0">
                <a:solidFill>
                  <a:srgbClr val="FF0000"/>
                </a:solidFill>
                <a:latin typeface="Times New Roman" pitchFamily="18" charset="0"/>
                <a:cs typeface="Times New Roman" pitchFamily="18" charset="0"/>
              </a:rPr>
              <a:t>الخسارة الكلية التقديرية</a:t>
            </a:r>
            <a:r>
              <a:rPr lang="ar-DZ" sz="3600" b="1" dirty="0" smtClean="0">
                <a:solidFill>
                  <a:srgbClr val="FF0000"/>
                </a:solidFill>
                <a:latin typeface="Times New Roman" pitchFamily="18" charset="0"/>
                <a:cs typeface="Times New Roman" pitchFamily="18" charset="0"/>
              </a:rPr>
              <a:t>: </a:t>
            </a:r>
          </a:p>
        </p:txBody>
      </p:sp>
      <p:sp>
        <p:nvSpPr>
          <p:cNvPr id="5" name="Espace réservé du contenu 2"/>
          <p:cNvSpPr txBox="1">
            <a:spLocks/>
          </p:cNvSpPr>
          <p:nvPr/>
        </p:nvSpPr>
        <p:spPr>
          <a:xfrm>
            <a:off x="304800" y="3810000"/>
            <a:ext cx="8458200" cy="2819400"/>
          </a:xfrm>
          <a:prstGeom prst="rect">
            <a:avLst/>
          </a:prstGeom>
        </p:spPr>
        <p:txBody>
          <a:bodyPr vert="horz">
            <a:noAutofit/>
          </a:bodyPr>
          <a:lstStyle/>
          <a:p>
            <a:pPr marL="3175" marR="0" lvl="0" indent="11113"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أمثلة: </a:t>
            </a:r>
          </a:p>
          <a:p>
            <a:pPr marL="3175" marR="0" lvl="0" indent="11113"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ترك السفينة والبضاعة</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تغرق</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زيادة مصاريف إنقاذها عن قيمتها بعد الإنقاذ</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3175" marR="0" lvl="0" indent="11113"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صدور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أمر قضائي ب</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الحجز على السفينة</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واحتمال بيع البضائع وفاء</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لدين على مالك السفينة</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p:txBody>
      </p:sp>
      <p:sp>
        <p:nvSpPr>
          <p:cNvPr id="6" name="Rectangle 5"/>
          <p:cNvSpPr/>
          <p:nvPr/>
        </p:nvSpPr>
        <p:spPr>
          <a:xfrm>
            <a:off x="381000" y="2590800"/>
            <a:ext cx="8382000" cy="1077218"/>
          </a:xfrm>
          <a:prstGeom prst="rect">
            <a:avLst/>
          </a:prstGeom>
          <a:solidFill>
            <a:srgbClr val="00FF00"/>
          </a:solidFill>
        </p:spPr>
        <p:txBody>
          <a:bodyPr wrap="square">
            <a:spAutoFit/>
          </a:bodyPr>
          <a:lstStyle/>
          <a:p>
            <a:pPr algn="r" rtl="1"/>
            <a:r>
              <a:rPr lang="ar-DZ" sz="3200" b="1" dirty="0" smtClean="0">
                <a:solidFill>
                  <a:srgbClr val="FF0000"/>
                </a:solidFill>
                <a:latin typeface="Times New Roman" pitchFamily="18" charset="0"/>
                <a:cs typeface="Times New Roman" pitchFamily="18" charset="0"/>
              </a:rPr>
              <a:t>القاعدة: </a:t>
            </a:r>
          </a:p>
          <a:p>
            <a:pPr algn="r" rtl="1"/>
            <a:r>
              <a:rPr lang="ar-DZ" sz="3200" b="1" dirty="0" smtClean="0">
                <a:latin typeface="Times New Roman" pitchFamily="18" charset="0"/>
                <a:cs typeface="Times New Roman" pitchFamily="18" charset="0"/>
              </a:rPr>
              <a:t>ليس من الاقتصادي إنفاق جنية لإنقاذ نصف جنيه.</a:t>
            </a:r>
            <a:endParaRPr lang="fr-FR" sz="3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ALAH\Desktop\hqdefault.jpg"/>
          <p:cNvPicPr>
            <a:picLocks noChangeAspect="1" noChangeArrowheads="1"/>
          </p:cNvPicPr>
          <p:nvPr/>
        </p:nvPicPr>
        <p:blipFill>
          <a:blip r:embed="rId2"/>
          <a:srcRect/>
          <a:stretch>
            <a:fillRect/>
          </a:stretch>
        </p:blipFill>
        <p:spPr bwMode="auto">
          <a:xfrm>
            <a:off x="0" y="184240"/>
            <a:ext cx="4495800" cy="3429000"/>
          </a:xfrm>
          <a:prstGeom prst="rect">
            <a:avLst/>
          </a:prstGeom>
          <a:noFill/>
        </p:spPr>
      </p:pic>
      <p:pic>
        <p:nvPicPr>
          <p:cNvPr id="4099" name="Picture 3" descr="C:\Users\SALAH\Desktop\maxresdefault.jpg"/>
          <p:cNvPicPr>
            <a:picLocks noChangeAspect="1" noChangeArrowheads="1"/>
          </p:cNvPicPr>
          <p:nvPr/>
        </p:nvPicPr>
        <p:blipFill>
          <a:blip r:embed="rId3"/>
          <a:srcRect/>
          <a:stretch>
            <a:fillRect/>
          </a:stretch>
        </p:blipFill>
        <p:spPr bwMode="auto">
          <a:xfrm>
            <a:off x="4648200" y="184240"/>
            <a:ext cx="4495800" cy="3429000"/>
          </a:xfrm>
          <a:prstGeom prst="rect">
            <a:avLst/>
          </a:prstGeom>
          <a:noFill/>
        </p:spPr>
      </p:pic>
      <p:pic>
        <p:nvPicPr>
          <p:cNvPr id="4100" name="Picture 4" descr="C:\Users\SALAH\Desktop\images (2).jpg"/>
          <p:cNvPicPr>
            <a:picLocks noChangeAspect="1" noChangeArrowheads="1"/>
          </p:cNvPicPr>
          <p:nvPr/>
        </p:nvPicPr>
        <p:blipFill>
          <a:blip r:embed="rId4"/>
          <a:srcRect/>
          <a:stretch>
            <a:fillRect/>
          </a:stretch>
        </p:blipFill>
        <p:spPr bwMode="auto">
          <a:xfrm>
            <a:off x="0" y="3749720"/>
            <a:ext cx="4495800" cy="2971800"/>
          </a:xfrm>
          <a:prstGeom prst="rect">
            <a:avLst/>
          </a:prstGeom>
          <a:noFill/>
        </p:spPr>
      </p:pic>
      <p:pic>
        <p:nvPicPr>
          <p:cNvPr id="4101" name="Picture 5" descr="C:\Users\SALAH\Desktop\1634189758723181-10.jpg"/>
          <p:cNvPicPr>
            <a:picLocks noChangeAspect="1" noChangeArrowheads="1"/>
          </p:cNvPicPr>
          <p:nvPr/>
        </p:nvPicPr>
        <p:blipFill>
          <a:blip r:embed="rId5"/>
          <a:srcRect/>
          <a:stretch>
            <a:fillRect/>
          </a:stretch>
        </p:blipFill>
        <p:spPr bwMode="auto">
          <a:xfrm>
            <a:off x="4648200" y="3749720"/>
            <a:ext cx="4495800" cy="29718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19600" y="457200"/>
            <a:ext cx="4267200" cy="609600"/>
          </a:xfrm>
        </p:spPr>
        <p:txBody>
          <a:bodyPr>
            <a:normAutofit/>
          </a:bodyPr>
          <a:lstStyle/>
          <a:p>
            <a:pPr marL="0" lvl="0" indent="0" algn="just" rtl="1">
              <a:buNone/>
            </a:pPr>
            <a:r>
              <a:rPr lang="ar-DZ" sz="3200" b="1" dirty="0" smtClean="0">
                <a:solidFill>
                  <a:srgbClr val="FF0000"/>
                </a:solidFill>
                <a:latin typeface="Times New Roman" pitchFamily="18" charset="0"/>
                <a:cs typeface="Times New Roman" pitchFamily="18" charset="0"/>
              </a:rPr>
              <a:t>ب. </a:t>
            </a:r>
            <a:r>
              <a:rPr lang="ar-SA" sz="3200" b="1" dirty="0" smtClean="0">
                <a:solidFill>
                  <a:srgbClr val="FF0000"/>
                </a:solidFill>
                <a:latin typeface="Times New Roman" pitchFamily="18" charset="0"/>
                <a:cs typeface="Times New Roman" pitchFamily="18" charset="0"/>
              </a:rPr>
              <a:t>الخسائر الجزئية</a:t>
            </a:r>
            <a:r>
              <a:rPr lang="ar-DZ" sz="3200" b="1" dirty="0" smtClean="0">
                <a:solidFill>
                  <a:srgbClr val="FF0000"/>
                </a:solidFill>
                <a:latin typeface="Times New Roman" pitchFamily="18" charset="0"/>
                <a:cs typeface="Times New Roman" pitchFamily="18" charset="0"/>
              </a:rPr>
              <a:t>(العوارية): </a:t>
            </a:r>
          </a:p>
        </p:txBody>
      </p:sp>
      <p:sp>
        <p:nvSpPr>
          <p:cNvPr id="4" name="Espace réservé du contenu 2"/>
          <p:cNvSpPr txBox="1">
            <a:spLocks/>
          </p:cNvSpPr>
          <p:nvPr/>
        </p:nvSpPr>
        <p:spPr>
          <a:xfrm>
            <a:off x="457200" y="1219200"/>
            <a:ext cx="8229600" cy="1143000"/>
          </a:xfrm>
          <a:prstGeom prst="rect">
            <a:avLst/>
          </a:prstGeom>
        </p:spPr>
        <p:txBody>
          <a:bodyPr vert="horz">
            <a:normAutofit/>
          </a:bodyPr>
          <a:lstStyle/>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هي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أي خسارة بخلاف الخسارة الكلية تعتبر خسارة جزئية</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rgbClr val="008000"/>
                </a:solidFill>
                <a:effectLst/>
                <a:uLnTx/>
                <a:uFillTx/>
                <a:latin typeface="Times New Roman" pitchFamily="18" charset="0"/>
                <a:ea typeface="+mn-ea"/>
                <a:cs typeface="Times New Roman" pitchFamily="18" charset="0"/>
              </a:rPr>
              <a:t>وتنقسم إل</a:t>
            </a:r>
            <a:r>
              <a:rPr kumimoji="0" lang="ar-DZ" sz="3200" b="1" i="0" u="none" strike="noStrike" kern="1200" cap="none" spc="0" normalizeH="0" baseline="0" noProof="0" dirty="0" smtClean="0">
                <a:ln>
                  <a:noFill/>
                </a:ln>
                <a:solidFill>
                  <a:srgbClr val="008000"/>
                </a:solidFill>
                <a:effectLst/>
                <a:uLnTx/>
                <a:uFillTx/>
                <a:latin typeface="Times New Roman" pitchFamily="18" charset="0"/>
                <a:ea typeface="+mn-ea"/>
                <a:cs typeface="Times New Roman" pitchFamily="18" charset="0"/>
              </a:rPr>
              <a:t>ى</a:t>
            </a:r>
            <a:r>
              <a:rPr kumimoji="0" lang="ar-SA" sz="3200" b="1" i="0" u="none" strike="noStrike" kern="1200" cap="none" spc="0" normalizeH="0" baseline="0" noProof="0" dirty="0" smtClean="0">
                <a:ln>
                  <a:noFill/>
                </a:ln>
                <a:solidFill>
                  <a:srgbClr val="008000"/>
                </a:solidFill>
                <a:effectLst/>
                <a:uLnTx/>
                <a:uFillTx/>
                <a:latin typeface="Times New Roman" pitchFamily="18" charset="0"/>
                <a:ea typeface="+mn-ea"/>
                <a:cs typeface="Times New Roman" pitchFamily="18" charset="0"/>
              </a:rPr>
              <a:t> نوعين</a:t>
            </a:r>
            <a:r>
              <a:rPr kumimoji="0" lang="en-US" sz="3200" b="1" i="0" u="none" strike="noStrike" kern="1200" cap="none" spc="0" normalizeH="0" baseline="0" noProof="0" dirty="0" smtClean="0">
                <a:ln>
                  <a:noFill/>
                </a:ln>
                <a:solidFill>
                  <a:srgbClr val="008000"/>
                </a:solidFill>
                <a:effectLst/>
                <a:uLnTx/>
                <a:uFillTx/>
                <a:latin typeface="Times New Roman" pitchFamily="18" charset="0"/>
                <a:ea typeface="+mn-ea"/>
                <a:cs typeface="Times New Roman" pitchFamily="18" charset="0"/>
              </a:rPr>
              <a:t>:</a:t>
            </a:r>
            <a:endParaRPr kumimoji="0" lang="ar-DZ" sz="3200" b="1" i="0" u="none" strike="noStrike" kern="1200" cap="none" spc="0" normalizeH="0" baseline="0" noProof="0" dirty="0" smtClean="0">
              <a:ln>
                <a:noFill/>
              </a:ln>
              <a:solidFill>
                <a:srgbClr val="008000"/>
              </a:solidFill>
              <a:effectLst/>
              <a:uLnTx/>
              <a:uFillTx/>
              <a:latin typeface="Times New Roman" pitchFamily="18" charset="0"/>
              <a:ea typeface="+mn-ea"/>
              <a:cs typeface="Times New Roman" pitchFamily="18" charset="0"/>
            </a:endParaRPr>
          </a:p>
        </p:txBody>
      </p:sp>
      <p:pic>
        <p:nvPicPr>
          <p:cNvPr id="52225" name="Picture 1" descr="C:\Users\SALAH\Desktop\téléchargement (4).jpg"/>
          <p:cNvPicPr>
            <a:picLocks noChangeAspect="1" noChangeArrowheads="1"/>
          </p:cNvPicPr>
          <p:nvPr/>
        </p:nvPicPr>
        <p:blipFill>
          <a:blip r:embed="rId2"/>
          <a:srcRect/>
          <a:stretch>
            <a:fillRect/>
          </a:stretch>
        </p:blipFill>
        <p:spPr bwMode="auto">
          <a:xfrm>
            <a:off x="533400" y="3386138"/>
            <a:ext cx="8001000" cy="3090862"/>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728588" y="510648"/>
            <a:ext cx="6882012" cy="646331"/>
          </a:xfrm>
          <a:prstGeom prst="rect">
            <a:avLst/>
          </a:prstGeom>
        </p:spPr>
        <p:txBody>
          <a:bodyPr wrap="none">
            <a:spAutoFit/>
          </a:bodyPr>
          <a:lstStyle/>
          <a:p>
            <a:pPr lvl="0" algn="just" rtl="1">
              <a:buSzPct val="70000"/>
            </a:pPr>
            <a:r>
              <a:rPr lang="ar-SA" sz="3600" b="1" dirty="0" smtClean="0">
                <a:solidFill>
                  <a:srgbClr val="FF0000"/>
                </a:solidFill>
                <a:latin typeface="Times New Roman" pitchFamily="18" charset="0"/>
                <a:cs typeface="Times New Roman" pitchFamily="18" charset="0"/>
              </a:rPr>
              <a:t>الخسائر الجزئية العامة (الخسائر المشتركة): </a:t>
            </a:r>
            <a:endParaRPr lang="ar-DZ" sz="3600" b="1" dirty="0" smtClean="0">
              <a:solidFill>
                <a:srgbClr val="FF0000"/>
              </a:solidFill>
              <a:latin typeface="Times New Roman" pitchFamily="18" charset="0"/>
              <a:cs typeface="Times New Roman" pitchFamily="18" charset="0"/>
            </a:endParaRPr>
          </a:p>
        </p:txBody>
      </p:sp>
      <p:sp>
        <p:nvSpPr>
          <p:cNvPr id="8" name="Rectangle 7"/>
          <p:cNvSpPr/>
          <p:nvPr/>
        </p:nvSpPr>
        <p:spPr>
          <a:xfrm>
            <a:off x="304800" y="1295400"/>
            <a:ext cx="8305800" cy="1569660"/>
          </a:xfrm>
          <a:prstGeom prst="rect">
            <a:avLst/>
          </a:prstGeom>
          <a:solidFill>
            <a:srgbClr val="FFC000"/>
          </a:solidFill>
        </p:spPr>
        <p:txBody>
          <a:bodyPr wrap="square">
            <a:spAutoFit/>
          </a:bodyPr>
          <a:lstStyle/>
          <a:p>
            <a:pPr algn="r" rtl="1"/>
            <a:r>
              <a:rPr lang="ar-DZ" sz="3200" b="1" dirty="0" smtClean="0">
                <a:solidFill>
                  <a:srgbClr val="FF0000"/>
                </a:solidFill>
                <a:latin typeface="Arial" pitchFamily="34" charset="0"/>
                <a:cs typeface="Arial" pitchFamily="34" charset="0"/>
              </a:rPr>
              <a:t>القاعدة: </a:t>
            </a:r>
          </a:p>
          <a:p>
            <a:pPr algn="just" rtl="1"/>
            <a:r>
              <a:rPr lang="ar-DZ" sz="3200" b="1" dirty="0" smtClean="0">
                <a:latin typeface="Arial" pitchFamily="34" charset="0"/>
                <a:cs typeface="Arial" pitchFamily="34" charset="0"/>
              </a:rPr>
              <a:t>مصاريف أو تضحية طوعية بجزء لإنقاذ الكل(تحقيق المصلحة العامة).</a:t>
            </a:r>
            <a:endParaRPr lang="fr-FR" sz="3200" b="1" dirty="0">
              <a:latin typeface="Arial" pitchFamily="34" charset="0"/>
              <a:cs typeface="Arial" pitchFamily="34" charset="0"/>
            </a:endParaRPr>
          </a:p>
        </p:txBody>
      </p:sp>
      <p:sp>
        <p:nvSpPr>
          <p:cNvPr id="9" name="Rectangle 8"/>
          <p:cNvSpPr/>
          <p:nvPr/>
        </p:nvSpPr>
        <p:spPr>
          <a:xfrm>
            <a:off x="381000" y="5059740"/>
            <a:ext cx="8305800" cy="1569660"/>
          </a:xfrm>
          <a:prstGeom prst="rect">
            <a:avLst/>
          </a:prstGeom>
          <a:solidFill>
            <a:srgbClr val="00FF00"/>
          </a:solidFill>
        </p:spPr>
        <p:txBody>
          <a:bodyPr wrap="square">
            <a:spAutoFit/>
          </a:bodyPr>
          <a:lstStyle/>
          <a:p>
            <a:pPr algn="just" rtl="1"/>
            <a:r>
              <a:rPr lang="ar-SA" sz="3200" b="1" dirty="0" smtClean="0">
                <a:solidFill>
                  <a:srgbClr val="FF0000"/>
                </a:solidFill>
                <a:latin typeface="Times New Roman" pitchFamily="18" charset="0"/>
                <a:cs typeface="Times New Roman" pitchFamily="18" charset="0"/>
              </a:rPr>
              <a:t>العدالة</a:t>
            </a:r>
            <a:r>
              <a:rPr lang="ar-DZ" sz="3200" b="1" dirty="0" smtClean="0">
                <a:solidFill>
                  <a:srgbClr val="FF0000"/>
                </a:solidFill>
                <a:latin typeface="Times New Roman" pitchFamily="18" charset="0"/>
                <a:cs typeface="Times New Roman" pitchFamily="18" charset="0"/>
              </a:rPr>
              <a:t>:</a:t>
            </a:r>
          </a:p>
          <a:p>
            <a:pPr algn="just" rtl="1"/>
            <a:r>
              <a:rPr lang="ar-SA" sz="3200" b="1" dirty="0" smtClean="0">
                <a:latin typeface="Times New Roman" pitchFamily="18" charset="0"/>
                <a:cs typeface="Times New Roman" pitchFamily="18" charset="0"/>
              </a:rPr>
              <a:t>توزع </a:t>
            </a:r>
            <a:r>
              <a:rPr lang="ar-SA" sz="3200" b="1" dirty="0" err="1" smtClean="0">
                <a:latin typeface="Times New Roman" pitchFamily="18" charset="0"/>
                <a:cs typeface="Times New Roman" pitchFamily="18" charset="0"/>
              </a:rPr>
              <a:t>الخسار</a:t>
            </a:r>
            <a:r>
              <a:rPr lang="ar-DZ" sz="3200" b="1" dirty="0" smtClean="0">
                <a:latin typeface="Times New Roman" pitchFamily="18" charset="0"/>
                <a:cs typeface="Times New Roman" pitchFamily="18" charset="0"/>
              </a:rPr>
              <a:t>ة</a:t>
            </a:r>
            <a:r>
              <a:rPr lang="ar-SA" sz="3200" b="1" dirty="0" smtClean="0">
                <a:latin typeface="Times New Roman" pitchFamily="18" charset="0"/>
                <a:cs typeface="Times New Roman" pitchFamily="18" charset="0"/>
              </a:rPr>
              <a:t> على جميع أصحاب المصالح</a:t>
            </a:r>
            <a:r>
              <a:rPr lang="ar-DZ" sz="3200" b="1" dirty="0" smtClean="0">
                <a:latin typeface="Times New Roman" pitchFamily="18" charset="0"/>
                <a:cs typeface="Times New Roman" pitchFamily="18" charset="0"/>
              </a:rPr>
              <a:t>(</a:t>
            </a:r>
            <a:r>
              <a:rPr lang="ar-SA" sz="3200" b="1" dirty="0" smtClean="0">
                <a:latin typeface="Times New Roman" pitchFamily="18" charset="0"/>
                <a:cs typeface="Times New Roman" pitchFamily="18" charset="0"/>
              </a:rPr>
              <a:t>سفينة، بضا</a:t>
            </a:r>
            <a:r>
              <a:rPr lang="ar-DZ" sz="3200" b="1" dirty="0" smtClean="0">
                <a:latin typeface="Times New Roman" pitchFamily="18" charset="0"/>
                <a:cs typeface="Times New Roman" pitchFamily="18" charset="0"/>
              </a:rPr>
              <a:t>ئ</a:t>
            </a:r>
            <a:r>
              <a:rPr lang="ar-SA" sz="3200" b="1" dirty="0" smtClean="0">
                <a:latin typeface="Times New Roman" pitchFamily="18" charset="0"/>
                <a:cs typeface="Times New Roman" pitchFamily="18" charset="0"/>
              </a:rPr>
              <a:t>ع،</a:t>
            </a:r>
            <a:r>
              <a:rPr lang="ar-DZ" sz="3200" b="1" dirty="0" smtClean="0">
                <a:latin typeface="Times New Roman" pitchFamily="18" charset="0"/>
                <a:cs typeface="Times New Roman" pitchFamily="18" charset="0"/>
              </a:rPr>
              <a:t> </a:t>
            </a:r>
            <a:r>
              <a:rPr lang="ar-SA" sz="3200" b="1" dirty="0" smtClean="0">
                <a:latin typeface="Times New Roman" pitchFamily="18" charset="0"/>
                <a:cs typeface="Times New Roman" pitchFamily="18" charset="0"/>
              </a:rPr>
              <a:t>أجرة شحن</a:t>
            </a:r>
            <a:r>
              <a:rPr lang="ar-DZ" sz="3200" b="1" dirty="0" smtClean="0">
                <a:latin typeface="Times New Roman" pitchFamily="18" charset="0"/>
                <a:cs typeface="Times New Roman" pitchFamily="18" charset="0"/>
              </a:rPr>
              <a:t>)، بالتناسب مع </a:t>
            </a:r>
            <a:r>
              <a:rPr lang="ar-SA" sz="3200" b="1" dirty="0" smtClean="0">
                <a:latin typeface="Times New Roman" pitchFamily="18" charset="0"/>
                <a:cs typeface="Times New Roman" pitchFamily="18" charset="0"/>
              </a:rPr>
              <a:t>قيم</a:t>
            </a:r>
            <a:r>
              <a:rPr lang="ar-DZ" sz="3200" b="1" dirty="0" smtClean="0">
                <a:latin typeface="Times New Roman" pitchFamily="18" charset="0"/>
                <a:cs typeface="Times New Roman" pitchFamily="18" charset="0"/>
              </a:rPr>
              <a:t>ها </a:t>
            </a:r>
            <a:endParaRPr lang="fr-FR" sz="3200" dirty="0"/>
          </a:p>
        </p:txBody>
      </p:sp>
      <p:sp>
        <p:nvSpPr>
          <p:cNvPr id="11" name="Flèche vers le bas 10"/>
          <p:cNvSpPr/>
          <p:nvPr/>
        </p:nvSpPr>
        <p:spPr>
          <a:xfrm>
            <a:off x="4572000" y="2819400"/>
            <a:ext cx="304800" cy="457200"/>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304800" y="3342382"/>
            <a:ext cx="8305800" cy="1077218"/>
          </a:xfrm>
          <a:prstGeom prst="rect">
            <a:avLst/>
          </a:prstGeom>
          <a:solidFill>
            <a:srgbClr val="00FFFF"/>
          </a:solidFill>
        </p:spPr>
        <p:txBody>
          <a:bodyPr wrap="square">
            <a:spAutoFit/>
          </a:bodyPr>
          <a:lstStyle/>
          <a:p>
            <a:pPr algn="just" rtl="1"/>
            <a:r>
              <a:rPr lang="ar-DZ" sz="3200" b="1" dirty="0" smtClean="0">
                <a:latin typeface="Arial" pitchFamily="34" charset="0"/>
                <a:cs typeface="Arial" pitchFamily="34" charset="0"/>
              </a:rPr>
              <a:t>يحق للطرف الذي التضحية بشحنته في الحادث الحصول على تعويض من الأطراف التي تم إنقاذ شحنتها نتيجة التضحية.</a:t>
            </a:r>
            <a:endParaRPr lang="fr-FR" sz="3200" b="1" dirty="0">
              <a:latin typeface="Arial" pitchFamily="34" charset="0"/>
              <a:cs typeface="Arial" pitchFamily="34" charset="0"/>
            </a:endParaRPr>
          </a:p>
        </p:txBody>
      </p:sp>
      <p:sp>
        <p:nvSpPr>
          <p:cNvPr id="13" name="Flèche vers le bas 12"/>
          <p:cNvSpPr/>
          <p:nvPr/>
        </p:nvSpPr>
        <p:spPr>
          <a:xfrm>
            <a:off x="4800600" y="4572000"/>
            <a:ext cx="304800" cy="457200"/>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838200"/>
            <a:ext cx="8534400" cy="1631216"/>
          </a:xfrm>
          <a:prstGeom prst="rect">
            <a:avLst/>
          </a:prstGeom>
        </p:spPr>
        <p:txBody>
          <a:bodyPr wrap="square">
            <a:spAutoFit/>
          </a:bodyPr>
          <a:lstStyle/>
          <a:p>
            <a:pPr algn="just" rtl="1"/>
            <a:r>
              <a:rPr lang="ar-DZ" sz="3600" b="1" dirty="0" smtClean="0">
                <a:solidFill>
                  <a:srgbClr val="FF0000"/>
                </a:solidFill>
                <a:latin typeface="Times New Roman" pitchFamily="18" charset="0"/>
                <a:cs typeface="Times New Roman" pitchFamily="18" charset="0"/>
              </a:rPr>
              <a:t>أمثلة: </a:t>
            </a:r>
          </a:p>
          <a:p>
            <a:pPr algn="just" rtl="1"/>
            <a:r>
              <a:rPr lang="ar-SA" sz="3200" b="1" dirty="0" smtClean="0">
                <a:latin typeface="Times New Roman" pitchFamily="18" charset="0"/>
                <a:cs typeface="Times New Roman" pitchFamily="18" charset="0"/>
              </a:rPr>
              <a:t>شب حريق في السفينة</a:t>
            </a:r>
            <a:r>
              <a:rPr lang="ar-DZ" sz="3200" b="1" dirty="0" smtClean="0">
                <a:latin typeface="Times New Roman" pitchFamily="18" charset="0"/>
                <a:cs typeface="Times New Roman" pitchFamily="18" charset="0"/>
              </a:rPr>
              <a:t>،</a:t>
            </a:r>
            <a:r>
              <a:rPr lang="ar-SA" sz="3200" b="1" dirty="0" smtClean="0">
                <a:latin typeface="Times New Roman" pitchFamily="18" charset="0"/>
                <a:cs typeface="Times New Roman" pitchFamily="18" charset="0"/>
              </a:rPr>
              <a:t> </a:t>
            </a:r>
            <a:r>
              <a:rPr lang="ar-DZ" sz="3200" b="1" dirty="0" smtClean="0">
                <a:latin typeface="Times New Roman" pitchFamily="18" charset="0"/>
                <a:cs typeface="Times New Roman" pitchFamily="18" charset="0"/>
              </a:rPr>
              <a:t>ف</a:t>
            </a:r>
            <a:r>
              <a:rPr lang="ar-SA" sz="3200" b="1" dirty="0" smtClean="0">
                <a:latin typeface="Times New Roman" pitchFamily="18" charset="0"/>
                <a:cs typeface="Times New Roman" pitchFamily="18" charset="0"/>
              </a:rPr>
              <a:t>تخلص الربان من بضائع سريعة الاشتعال بإلقائها في البحر</a:t>
            </a:r>
            <a:r>
              <a:rPr lang="ar-DZ" sz="3200" b="1" dirty="0" smtClean="0">
                <a:latin typeface="Times New Roman" pitchFamily="18" charset="0"/>
                <a:cs typeface="Times New Roman" pitchFamily="18" charset="0"/>
              </a:rPr>
              <a:t>،</a:t>
            </a:r>
            <a:r>
              <a:rPr lang="ar-SA" sz="3200" b="1" dirty="0" smtClean="0">
                <a:latin typeface="Times New Roman" pitchFamily="18" charset="0"/>
                <a:cs typeface="Times New Roman" pitchFamily="18" charset="0"/>
              </a:rPr>
              <a:t> لإنقاذ السفينة وما عليها من بضائع</a:t>
            </a:r>
            <a:r>
              <a:rPr lang="ar-DZ" sz="3200" b="1" dirty="0" smtClean="0">
                <a:latin typeface="Times New Roman" pitchFamily="18" charset="0"/>
                <a:cs typeface="Times New Roman" pitchFamily="18" charset="0"/>
              </a:rPr>
              <a:t>. </a:t>
            </a:r>
            <a:endParaRPr lang="fr-FR" sz="3200" dirty="0"/>
          </a:p>
        </p:txBody>
      </p:sp>
      <p:sp>
        <p:nvSpPr>
          <p:cNvPr id="6" name="Rectangle 5"/>
          <p:cNvSpPr/>
          <p:nvPr/>
        </p:nvSpPr>
        <p:spPr>
          <a:xfrm>
            <a:off x="228600" y="2808982"/>
            <a:ext cx="8610600" cy="1077218"/>
          </a:xfrm>
          <a:prstGeom prst="rect">
            <a:avLst/>
          </a:prstGeom>
        </p:spPr>
        <p:txBody>
          <a:bodyPr wrap="square">
            <a:spAutoFit/>
          </a:bodyPr>
          <a:lstStyle/>
          <a:p>
            <a:pPr algn="just" rtl="1"/>
            <a:r>
              <a:rPr lang="ar-SA" sz="3200" b="1" dirty="0" smtClean="0">
                <a:latin typeface="Times New Roman" pitchFamily="18" charset="0"/>
                <a:cs typeface="Times New Roman" pitchFamily="18" charset="0"/>
              </a:rPr>
              <a:t>احتج</a:t>
            </a:r>
            <a:r>
              <a:rPr lang="ar-DZ" sz="3200" b="1" dirty="0" err="1" smtClean="0">
                <a:latin typeface="Times New Roman" pitchFamily="18" charset="0"/>
                <a:cs typeface="Times New Roman" pitchFamily="18" charset="0"/>
              </a:rPr>
              <a:t>از</a:t>
            </a:r>
            <a:r>
              <a:rPr lang="ar-DZ" sz="3200" b="1" dirty="0" smtClean="0">
                <a:latin typeface="Times New Roman" pitchFamily="18" charset="0"/>
                <a:cs typeface="Times New Roman" pitchFamily="18" charset="0"/>
              </a:rPr>
              <a:t> </a:t>
            </a:r>
            <a:r>
              <a:rPr lang="ar-SA" sz="3200" b="1" dirty="0" smtClean="0">
                <a:latin typeface="Times New Roman" pitchFamily="18" charset="0"/>
                <a:cs typeface="Times New Roman" pitchFamily="18" charset="0"/>
              </a:rPr>
              <a:t>السفينة في منطقة صخرية </a:t>
            </a:r>
            <a:r>
              <a:rPr lang="ar-DZ" sz="3200" b="1" dirty="0" smtClean="0">
                <a:latin typeface="Times New Roman" pitchFamily="18" charset="0"/>
                <a:cs typeface="Times New Roman" pitchFamily="18" charset="0"/>
              </a:rPr>
              <a:t>لهياج البحر، </a:t>
            </a:r>
            <a:r>
              <a:rPr lang="ar-SA" sz="3200" b="1" dirty="0" smtClean="0">
                <a:latin typeface="Times New Roman" pitchFamily="18" charset="0"/>
                <a:cs typeface="Times New Roman" pitchFamily="18" charset="0"/>
              </a:rPr>
              <a:t>وعجز الربان </a:t>
            </a:r>
            <a:r>
              <a:rPr lang="ar-DZ" sz="3200" b="1" dirty="0" smtClean="0">
                <a:latin typeface="Times New Roman" pitchFamily="18" charset="0"/>
                <a:cs typeface="Times New Roman" pitchFamily="18" charset="0"/>
              </a:rPr>
              <a:t>عن </a:t>
            </a:r>
            <a:r>
              <a:rPr lang="ar-SA" sz="3200" b="1" dirty="0" smtClean="0">
                <a:latin typeface="Times New Roman" pitchFamily="18" charset="0"/>
                <a:cs typeface="Times New Roman" pitchFamily="18" charset="0"/>
              </a:rPr>
              <a:t>تعويمها باستخدام معداتها الخاصة، </a:t>
            </a:r>
            <a:r>
              <a:rPr lang="ar-DZ" sz="3200" b="1" dirty="0" smtClean="0">
                <a:latin typeface="Times New Roman" pitchFamily="18" charset="0"/>
                <a:cs typeface="Times New Roman" pitchFamily="18" charset="0"/>
              </a:rPr>
              <a:t>ف</a:t>
            </a:r>
            <a:r>
              <a:rPr lang="ar-SA" sz="3200" b="1" dirty="0" smtClean="0">
                <a:latin typeface="Times New Roman" pitchFamily="18" charset="0"/>
                <a:cs typeface="Times New Roman" pitchFamily="18" charset="0"/>
              </a:rPr>
              <a:t>استعان </a:t>
            </a:r>
            <a:r>
              <a:rPr lang="ar-DZ" sz="3200" b="1" dirty="0" smtClean="0">
                <a:latin typeface="Times New Roman" pitchFamily="18" charset="0"/>
                <a:cs typeface="Times New Roman" pitchFamily="18" charset="0"/>
              </a:rPr>
              <a:t>ب</a:t>
            </a:r>
            <a:r>
              <a:rPr lang="ar-SA" sz="3200" b="1" dirty="0" smtClean="0">
                <a:latin typeface="Times New Roman" pitchFamily="18" charset="0"/>
                <a:cs typeface="Times New Roman" pitchFamily="18" charset="0"/>
              </a:rPr>
              <a:t>قاطر</a:t>
            </a:r>
            <a:r>
              <a:rPr lang="ar-DZ" sz="3200" b="1" dirty="0" smtClean="0">
                <a:latin typeface="Times New Roman" pitchFamily="18" charset="0"/>
                <a:cs typeface="Times New Roman" pitchFamily="18" charset="0"/>
              </a:rPr>
              <a:t>ة</a:t>
            </a:r>
            <a:r>
              <a:rPr lang="ar-SA" sz="3200" b="1" dirty="0" smtClean="0">
                <a:latin typeface="Times New Roman" pitchFamily="18" charset="0"/>
                <a:cs typeface="Times New Roman" pitchFamily="18" charset="0"/>
              </a:rPr>
              <a:t> إنقاذ</a:t>
            </a:r>
            <a:r>
              <a:rPr lang="ar-DZ" sz="3200" b="1" dirty="0" smtClean="0">
                <a:latin typeface="Times New Roman" pitchFamily="18" charset="0"/>
                <a:cs typeface="Times New Roman" pitchFamily="18" charset="0"/>
              </a:rPr>
              <a:t>.</a:t>
            </a:r>
            <a:endParaRPr lang="fr-FR" sz="3600" dirty="0"/>
          </a:p>
        </p:txBody>
      </p:sp>
      <p:sp>
        <p:nvSpPr>
          <p:cNvPr id="8" name="Rectangle 7"/>
          <p:cNvSpPr/>
          <p:nvPr/>
        </p:nvSpPr>
        <p:spPr>
          <a:xfrm>
            <a:off x="381000" y="4256782"/>
            <a:ext cx="8382000" cy="1077218"/>
          </a:xfrm>
          <a:prstGeom prst="rect">
            <a:avLst/>
          </a:prstGeom>
        </p:spPr>
        <p:txBody>
          <a:bodyPr wrap="square">
            <a:spAutoFit/>
          </a:bodyPr>
          <a:lstStyle/>
          <a:p>
            <a:pPr algn="just" rtl="1"/>
            <a:r>
              <a:rPr lang="ar-DZ" sz="3200" b="1" dirty="0" smtClean="0">
                <a:latin typeface="Arial" pitchFamily="34" charset="0"/>
                <a:cs typeface="Arial" pitchFamily="34" charset="0"/>
              </a:rPr>
              <a:t>تخلي الربان عن بعض البضائع من على ظهر السفينة لتخفيف العاصفة.</a:t>
            </a:r>
            <a:endParaRPr lang="fr-FR" sz="3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3200400" y="1219200"/>
            <a:ext cx="5562600" cy="553998"/>
          </a:xfrm>
          <a:prstGeom prst="rect">
            <a:avLst/>
          </a:prstGeom>
        </p:spPr>
        <p:txBody>
          <a:bodyPr wrap="square">
            <a:spAutoFit/>
          </a:bodyPr>
          <a:lstStyle/>
          <a:p>
            <a:pPr marL="0" indent="0" algn="just" rtl="1">
              <a:buNone/>
            </a:pPr>
            <a:r>
              <a:rPr lang="ar-DZ" sz="3000" b="1" dirty="0" smtClean="0">
                <a:latin typeface="Times New Roman" pitchFamily="18" charset="0"/>
                <a:cs typeface="Times New Roman" pitchFamily="18" charset="0"/>
              </a:rPr>
              <a:t>    يحمل مفهوم التأمين البحري معنيان</a:t>
            </a:r>
            <a:r>
              <a:rPr lang="fr-FR" sz="3000" b="1" dirty="0" smtClean="0">
                <a:latin typeface="Times New Roman" pitchFamily="18" charset="0"/>
                <a:cs typeface="Times New Roman" pitchFamily="18" charset="0"/>
              </a:rPr>
              <a:t>:</a:t>
            </a:r>
          </a:p>
        </p:txBody>
      </p:sp>
      <p:sp>
        <p:nvSpPr>
          <p:cNvPr id="6" name="Rectangle 5"/>
          <p:cNvSpPr/>
          <p:nvPr/>
        </p:nvSpPr>
        <p:spPr>
          <a:xfrm>
            <a:off x="4648200" y="457200"/>
            <a:ext cx="4039888" cy="646331"/>
          </a:xfrm>
          <a:prstGeom prst="rect">
            <a:avLst/>
          </a:prstGeom>
        </p:spPr>
        <p:txBody>
          <a:bodyPr wrap="none">
            <a:spAutoFit/>
          </a:bodyPr>
          <a:lstStyle/>
          <a:p>
            <a:r>
              <a:rPr lang="ar-DZ" sz="3600" b="1" dirty="0" smtClean="0">
                <a:solidFill>
                  <a:srgbClr val="FF0000"/>
                </a:solidFill>
                <a:latin typeface="Times New Roman" pitchFamily="18" charset="0"/>
                <a:cs typeface="Times New Roman" pitchFamily="18" charset="0"/>
              </a:rPr>
              <a:t>1. مفهوم التأمين البحري:</a:t>
            </a:r>
            <a:endParaRPr lang="fr-FR" sz="3600" b="1" dirty="0"/>
          </a:p>
        </p:txBody>
      </p:sp>
      <p:sp>
        <p:nvSpPr>
          <p:cNvPr id="7" name="Espace réservé du contenu 3"/>
          <p:cNvSpPr txBox="1">
            <a:spLocks/>
          </p:cNvSpPr>
          <p:nvPr/>
        </p:nvSpPr>
        <p:spPr>
          <a:xfrm>
            <a:off x="2209800" y="2265402"/>
            <a:ext cx="6553200" cy="553998"/>
          </a:xfrm>
          <a:prstGeom prst="rect">
            <a:avLst/>
          </a:prstGeom>
        </p:spPr>
        <p:txBody>
          <a:bodyPr vert="horz" wrap="square">
            <a:spAutoFit/>
          </a:bodyPr>
          <a:lstStyle/>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30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معنى ضيق: </a:t>
            </a: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التأمين على البضائع المنقولة بحراً</a:t>
            </a:r>
            <a:r>
              <a:rPr kumimoji="0" lang="fr-FR"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p:txBody>
      </p:sp>
      <p:sp>
        <p:nvSpPr>
          <p:cNvPr id="8" name="Espace réservé du contenu 3"/>
          <p:cNvSpPr txBox="1">
            <a:spLocks/>
          </p:cNvSpPr>
          <p:nvPr/>
        </p:nvSpPr>
        <p:spPr>
          <a:xfrm>
            <a:off x="1600200" y="3103602"/>
            <a:ext cx="7162800" cy="553998"/>
          </a:xfrm>
          <a:prstGeom prst="rect">
            <a:avLst/>
          </a:prstGeom>
        </p:spPr>
        <p:txBody>
          <a:bodyPr vert="horz" wrap="square">
            <a:spAutoFit/>
          </a:bodyPr>
          <a:lstStyle/>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30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معنى واسع</a:t>
            </a:r>
            <a:r>
              <a:rPr kumimoji="0" lang="ar-SA" sz="30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تأمينات نقل البضائع أو البضائع المنقولة</a:t>
            </a:r>
            <a:r>
              <a:rPr kumimoji="0" lang="ar-DZ"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p:txBody>
      </p:sp>
      <p:sp>
        <p:nvSpPr>
          <p:cNvPr id="9" name="Espace réservé du contenu 3"/>
          <p:cNvSpPr txBox="1">
            <a:spLocks/>
          </p:cNvSpPr>
          <p:nvPr/>
        </p:nvSpPr>
        <p:spPr>
          <a:xfrm>
            <a:off x="457200" y="4157008"/>
            <a:ext cx="8305800" cy="1477328"/>
          </a:xfrm>
          <a:prstGeom prst="rect">
            <a:avLst/>
          </a:prstGeom>
        </p:spPr>
        <p:txBody>
          <a:bodyPr vert="horz" wrap="square">
            <a:spAutoFit/>
          </a:bodyPr>
          <a:lstStyle/>
          <a:p>
            <a:pPr lvl="0" algn="just" rtl="1">
              <a:spcBef>
                <a:spcPts val="600"/>
              </a:spcBef>
              <a:buClr>
                <a:schemeClr val="tx2"/>
              </a:buClr>
              <a:buSzPct val="73000"/>
            </a:pPr>
            <a:r>
              <a:rPr kumimoji="0" lang="ar-DZ" sz="30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يضل المعنيان مترادفان</a:t>
            </a:r>
            <a:r>
              <a:rPr kumimoji="0" lang="ar-DZ"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لأنه لا يعقل أن تقتصر التغطية التأمينية </a:t>
            </a:r>
            <a:r>
              <a:rPr lang="ar-DZ" sz="3000" b="1" dirty="0" smtClean="0">
                <a:latin typeface="Times New Roman" pitchFamily="18" charset="0"/>
                <a:cs typeface="Times New Roman" pitchFamily="18" charset="0"/>
              </a:rPr>
              <a:t>على </a:t>
            </a:r>
            <a:r>
              <a:rPr lang="ar-DZ" sz="3000" b="1" dirty="0" err="1" smtClean="0">
                <a:latin typeface="Times New Roman" pitchFamily="18" charset="0"/>
                <a:cs typeface="Times New Roman" pitchFamily="18" charset="0"/>
              </a:rPr>
              <a:t>ا</a:t>
            </a: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لبضائع المنقولة بحراً فقط</a:t>
            </a:r>
            <a:r>
              <a:rPr kumimoji="0" lang="ar-DZ"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DZ"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بل يجب أن </a:t>
            </a: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تمتد لتشمل </a:t>
            </a:r>
            <a:r>
              <a:rPr kumimoji="0" lang="ar-DZ"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a:t>
            </a: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نقل </a:t>
            </a:r>
            <a:r>
              <a:rPr kumimoji="0" lang="ar-DZ"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a:t>
            </a: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بر</a:t>
            </a:r>
            <a:r>
              <a:rPr kumimoji="0" lang="ar-DZ"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a:t>
            </a: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a:t>
            </a:r>
            <a:r>
              <a:rPr kumimoji="0" lang="ar-DZ"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a:t>
            </a: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جو</a:t>
            </a:r>
            <a:r>
              <a:rPr lang="ar-DZ" sz="3000" b="1" dirty="0" smtClean="0">
                <a:latin typeface="Times New Roman" pitchFamily="18" charset="0"/>
                <a:cs typeface="Times New Roman" pitchFamily="18" charset="0"/>
              </a:rPr>
              <a:t>ي للبضائع</a:t>
            </a:r>
            <a:r>
              <a:rPr lang="fr-FR" sz="3000" b="1" dirty="0" smtClean="0">
                <a:latin typeface="Times New Roman" pitchFamily="18" charset="0"/>
                <a:cs typeface="Times New Roman" pitchFamily="18" charset="0"/>
              </a:rPr>
              <a:t> </a:t>
            </a: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والطرود البريدية</a:t>
            </a:r>
            <a:r>
              <a:rPr kumimoji="0" lang="ar-DZ"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إضافة إلى النقل البحري</a:t>
            </a:r>
            <a:r>
              <a:rPr kumimoji="0" lang="fr-FR"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SALAH\Desktop\787887-12.jpg"/>
          <p:cNvPicPr>
            <a:picLocks noChangeAspect="1" noChangeArrowheads="1"/>
          </p:cNvPicPr>
          <p:nvPr/>
        </p:nvPicPr>
        <p:blipFill>
          <a:blip r:embed="rId2"/>
          <a:srcRect/>
          <a:stretch>
            <a:fillRect/>
          </a:stretch>
        </p:blipFill>
        <p:spPr bwMode="auto">
          <a:xfrm>
            <a:off x="0" y="3581400"/>
            <a:ext cx="4419600" cy="2971799"/>
          </a:xfrm>
          <a:prstGeom prst="rect">
            <a:avLst/>
          </a:prstGeom>
          <a:noFill/>
        </p:spPr>
      </p:pic>
      <p:pic>
        <p:nvPicPr>
          <p:cNvPr id="2054" name="Picture 6" descr="C:\Users\SALAH\Desktop\images.jpg"/>
          <p:cNvPicPr>
            <a:picLocks noChangeAspect="1" noChangeArrowheads="1"/>
          </p:cNvPicPr>
          <p:nvPr/>
        </p:nvPicPr>
        <p:blipFill>
          <a:blip r:embed="rId3"/>
          <a:srcRect/>
          <a:stretch>
            <a:fillRect/>
          </a:stretch>
        </p:blipFill>
        <p:spPr bwMode="auto">
          <a:xfrm>
            <a:off x="4572000" y="3581400"/>
            <a:ext cx="4572000" cy="2971800"/>
          </a:xfrm>
          <a:prstGeom prst="rect">
            <a:avLst/>
          </a:prstGeom>
          <a:noFill/>
        </p:spPr>
      </p:pic>
      <p:pic>
        <p:nvPicPr>
          <p:cNvPr id="6146" name="Picture 2" descr="C:\Users\SALAH\Desktop\téléchargement (1).jpg"/>
          <p:cNvPicPr>
            <a:picLocks noChangeAspect="1" noChangeArrowheads="1"/>
          </p:cNvPicPr>
          <p:nvPr/>
        </p:nvPicPr>
        <p:blipFill>
          <a:blip r:embed="rId4"/>
          <a:srcRect/>
          <a:stretch>
            <a:fillRect/>
          </a:stretch>
        </p:blipFill>
        <p:spPr bwMode="auto">
          <a:xfrm>
            <a:off x="0" y="152400"/>
            <a:ext cx="4419600" cy="3276600"/>
          </a:xfrm>
          <a:prstGeom prst="rect">
            <a:avLst/>
          </a:prstGeom>
          <a:noFill/>
        </p:spPr>
      </p:pic>
      <p:sp>
        <p:nvSpPr>
          <p:cNvPr id="6148" name="AutoShape 4" descr="Cargo ship, VERA SU, with 20 tons of fuel on board is stranded in... News  Photo - Getty Imag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8" name="Image 7" descr="C:\Users\SALAH\Desktop\gettyimages-1341702176-2048x2048.jpg"/>
          <p:cNvPicPr/>
          <p:nvPr/>
        </p:nvPicPr>
        <p:blipFill>
          <a:blip r:embed="rId5" cstate="print"/>
          <a:srcRect/>
          <a:stretch>
            <a:fillRect/>
          </a:stretch>
        </p:blipFill>
        <p:spPr bwMode="auto">
          <a:xfrm>
            <a:off x="4572000" y="152400"/>
            <a:ext cx="4572000" cy="3298166"/>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609600"/>
            <a:ext cx="8458200" cy="5181600"/>
          </a:xfrm>
        </p:spPr>
        <p:txBody>
          <a:bodyPr>
            <a:normAutofit lnSpcReduction="10000"/>
          </a:bodyPr>
          <a:lstStyle/>
          <a:p>
            <a:pPr algn="r" rtl="1">
              <a:buNone/>
            </a:pPr>
            <a:r>
              <a:rPr lang="ar-DZ" sz="3200" b="1" dirty="0" smtClean="0">
                <a:solidFill>
                  <a:srgbClr val="FF0000"/>
                </a:solidFill>
                <a:latin typeface="Arial" pitchFamily="34" charset="0"/>
                <a:cs typeface="Arial" pitchFamily="34" charset="0"/>
              </a:rPr>
              <a:t>شروط الخسارة العامة:</a:t>
            </a:r>
          </a:p>
          <a:p>
            <a:pPr marL="0" indent="17463" algn="just" rtl="1">
              <a:buClr>
                <a:srgbClr val="FF0000"/>
              </a:buClr>
              <a:buSzPct val="80000"/>
              <a:buFont typeface="Wingdings" pitchFamily="2" charset="2"/>
              <a:buChar char="ü"/>
            </a:pPr>
            <a:r>
              <a:rPr lang="ar-DZ" sz="3200" b="1" dirty="0" smtClean="0">
                <a:latin typeface="Arial" pitchFamily="34" charset="0"/>
                <a:cs typeface="Arial" pitchFamily="34" charset="0"/>
              </a:rPr>
              <a:t> وجود </a:t>
            </a:r>
            <a:r>
              <a:rPr lang="ar-DZ" sz="3200" b="1" dirty="0" smtClean="0">
                <a:solidFill>
                  <a:srgbClr val="FF0000"/>
                </a:solidFill>
                <a:latin typeface="Arial" pitchFamily="34" charset="0"/>
                <a:cs typeface="Arial" pitchFamily="34" charset="0"/>
              </a:rPr>
              <a:t>خطر عام</a:t>
            </a:r>
            <a:r>
              <a:rPr lang="ar-DZ" sz="3200" b="1" dirty="0" smtClean="0">
                <a:latin typeface="Arial" pitchFamily="34" charset="0"/>
                <a:cs typeface="Arial" pitchFamily="34" charset="0"/>
              </a:rPr>
              <a:t>(تعرض الرحلة كاملة لخطر محقق ووشيك).</a:t>
            </a:r>
          </a:p>
          <a:p>
            <a:pPr marL="0" indent="17463" algn="just" rtl="1">
              <a:buClr>
                <a:srgbClr val="FF0000"/>
              </a:buClr>
              <a:buSzPct val="80000"/>
              <a:buFont typeface="Wingdings" pitchFamily="2" charset="2"/>
              <a:buChar char="ü"/>
            </a:pPr>
            <a:r>
              <a:rPr lang="ar-DZ" sz="3200" b="1" dirty="0" smtClean="0">
                <a:latin typeface="Arial" pitchFamily="34" charset="0"/>
                <a:cs typeface="Arial" pitchFamily="34" charset="0"/>
              </a:rPr>
              <a:t> خسارة </a:t>
            </a:r>
            <a:r>
              <a:rPr lang="ar-DZ" sz="3200" b="1" dirty="0" smtClean="0">
                <a:solidFill>
                  <a:srgbClr val="FF0000"/>
                </a:solidFill>
                <a:latin typeface="Arial" pitchFamily="34" charset="0"/>
                <a:cs typeface="Arial" pitchFamily="34" charset="0"/>
              </a:rPr>
              <a:t>غير عادية</a:t>
            </a:r>
            <a:r>
              <a:rPr lang="ar-DZ" sz="3200" b="1" dirty="0" smtClean="0">
                <a:latin typeface="Arial" pitchFamily="34" charset="0"/>
                <a:cs typeface="Arial" pitchFamily="34" charset="0"/>
              </a:rPr>
              <a:t>( غير متكررة أو غير متعارف عليها).</a:t>
            </a:r>
          </a:p>
          <a:p>
            <a:pPr marL="0" indent="17463" algn="just" rtl="1">
              <a:buClr>
                <a:srgbClr val="FF0000"/>
              </a:buClr>
              <a:buSzPct val="80000"/>
              <a:buFont typeface="Wingdings" pitchFamily="2" charset="2"/>
              <a:buChar char="ü"/>
            </a:pPr>
            <a:r>
              <a:rPr lang="ar-DZ" sz="3200" b="1" dirty="0" smtClean="0">
                <a:latin typeface="Arial" pitchFamily="34" charset="0"/>
                <a:cs typeface="Arial" pitchFamily="34" charset="0"/>
              </a:rPr>
              <a:t> إرادية ومتعمدة من الربان( ليس عرضيا كسقوط حاوية).</a:t>
            </a:r>
          </a:p>
          <a:p>
            <a:pPr marL="0" indent="17463" algn="just" rtl="1">
              <a:buClr>
                <a:srgbClr val="FF0000"/>
              </a:buClr>
              <a:buSzPct val="80000"/>
              <a:buFont typeface="Wingdings" pitchFamily="2" charset="2"/>
              <a:buChar char="ü"/>
            </a:pPr>
            <a:r>
              <a:rPr lang="ar-DZ" sz="3200" b="1" dirty="0" smtClean="0">
                <a:latin typeface="Arial" pitchFamily="34" charset="0"/>
                <a:cs typeface="Arial" pitchFamily="34" charset="0"/>
              </a:rPr>
              <a:t> هدف السلامة العامة( المحافظة على كل عناصر الرحلة).</a:t>
            </a:r>
          </a:p>
          <a:p>
            <a:pPr marL="0" indent="17463" algn="just" rtl="1">
              <a:buClr>
                <a:srgbClr val="FF0000"/>
              </a:buClr>
              <a:buSzPct val="80000"/>
              <a:buFont typeface="Wingdings" pitchFamily="2" charset="2"/>
              <a:buChar char="ü"/>
            </a:pPr>
            <a:r>
              <a:rPr lang="ar-DZ" sz="3200" b="1" dirty="0" smtClean="0">
                <a:latin typeface="Arial" pitchFamily="34" charset="0"/>
                <a:cs typeface="Arial" pitchFamily="34" charset="0"/>
              </a:rPr>
              <a:t> معقولية في التضحيات والمصاريف( غير مبالغ فيها).</a:t>
            </a:r>
          </a:p>
          <a:p>
            <a:pPr marL="0" indent="17463" algn="just" rtl="1">
              <a:buClr>
                <a:srgbClr val="FF0000"/>
              </a:buClr>
              <a:buSzPct val="80000"/>
              <a:buFont typeface="Wingdings" pitchFamily="2" charset="2"/>
              <a:buChar char="ü"/>
            </a:pPr>
            <a:r>
              <a:rPr lang="ar-DZ" sz="3200" b="1" dirty="0" smtClean="0">
                <a:latin typeface="Arial" pitchFamily="34" charset="0"/>
                <a:cs typeface="Arial" pitchFamily="34" charset="0"/>
              </a:rPr>
              <a:t> الخسارة نتيجة مباشرة لخطر مشترك</a:t>
            </a:r>
            <a:r>
              <a:rPr lang="ar-DZ" sz="3200" b="1" dirty="0" smtClean="0">
                <a:solidFill>
                  <a:srgbClr val="FF0000"/>
                </a:solidFill>
                <a:latin typeface="Arial" pitchFamily="34" charset="0"/>
                <a:cs typeface="Arial" pitchFamily="34" charset="0"/>
              </a:rPr>
              <a:t>(فقدان العملاء).</a:t>
            </a:r>
          </a:p>
          <a:p>
            <a:pPr marL="0" indent="17463" algn="just" rtl="1">
              <a:buClr>
                <a:srgbClr val="FF0000"/>
              </a:buClr>
              <a:buSzPct val="80000"/>
              <a:buFont typeface="Wingdings" pitchFamily="2" charset="2"/>
              <a:buChar char="ü"/>
            </a:pPr>
            <a:r>
              <a:rPr lang="ar-DZ" sz="3200" b="1" dirty="0" smtClean="0">
                <a:latin typeface="Arial" pitchFamily="34" charset="0"/>
                <a:cs typeface="Arial" pitchFamily="34" charset="0"/>
              </a:rPr>
              <a:t> تضحيات تحقق نتائج إيجابية( إنقاذ الرحلة فعلا).</a:t>
            </a:r>
          </a:p>
          <a:p>
            <a:pPr marL="0" indent="17463" algn="just" rtl="1">
              <a:buClr>
                <a:srgbClr val="FF0000"/>
              </a:buClr>
              <a:buSzPct val="80000"/>
              <a:buFont typeface="Wingdings" pitchFamily="2" charset="2"/>
              <a:buChar char="ü"/>
            </a:pPr>
            <a:r>
              <a:rPr lang="ar-DZ" sz="3200" b="1" dirty="0" smtClean="0">
                <a:latin typeface="Arial" pitchFamily="34" charset="0"/>
                <a:cs typeface="Arial" pitchFamily="34" charset="0"/>
              </a:rPr>
              <a:t> حرية التصرف (تقدير الربان لما هو أفضل للسفينة والبضائع ككل، بغض النظر عن تضارب أصحاب </a:t>
            </a:r>
            <a:r>
              <a:rPr lang="ar-DZ" sz="3200" b="1" smtClean="0">
                <a:latin typeface="Arial" pitchFamily="34" charset="0"/>
                <a:cs typeface="Arial" pitchFamily="34" charset="0"/>
              </a:rPr>
              <a:t>المصالح).</a:t>
            </a:r>
            <a:endParaRPr lang="fr-FR" sz="3200" dirty="0">
              <a:solidFill>
                <a:srgbClr val="FF0000"/>
              </a:solidFill>
              <a:latin typeface="Arial" pitchFamily="34" charset="0"/>
              <a:cs typeface="Arial" pitchFamily="34" charset="0"/>
            </a:endParaRPr>
          </a:p>
        </p:txBody>
      </p:sp>
      <p:cxnSp>
        <p:nvCxnSpPr>
          <p:cNvPr id="5" name="Connecteur droit 4"/>
          <p:cNvCxnSpPr/>
          <p:nvPr/>
        </p:nvCxnSpPr>
        <p:spPr>
          <a:xfrm>
            <a:off x="1371600" y="4038600"/>
            <a:ext cx="2057400" cy="5334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flipV="1">
            <a:off x="1371600" y="4038600"/>
            <a:ext cx="2057400" cy="609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p:cNvGrpSpPr/>
          <p:nvPr/>
        </p:nvGrpSpPr>
        <p:grpSpPr>
          <a:xfrm>
            <a:off x="0" y="0"/>
            <a:ext cx="9144000" cy="6858000"/>
            <a:chOff x="0" y="0"/>
            <a:chExt cx="9144000" cy="6858000"/>
          </a:xfrm>
        </p:grpSpPr>
        <p:pic>
          <p:nvPicPr>
            <p:cNvPr id="1027" name="Picture 3" descr="C:\Users\SALAH\Desktop\60475b8fa856a1ca2d7879bb_090321_Cogoport_Infographic_general average_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028" name="Rectangle 4"/>
            <p:cNvSpPr>
              <a:spLocks noChangeArrowheads="1"/>
            </p:cNvSpPr>
            <p:nvPr/>
          </p:nvSpPr>
          <p:spPr bwMode="auto">
            <a:xfrm>
              <a:off x="685800" y="533400"/>
              <a:ext cx="7772400" cy="58477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DZ" sz="3200" b="1" dirty="0" smtClean="0">
                  <a:latin typeface="Calibri" pitchFamily="34" charset="0"/>
                  <a:ea typeface="Calibri" pitchFamily="34" charset="0"/>
                  <a:cs typeface="Arial" pitchFamily="34" charset="0"/>
                </a:rPr>
                <a:t>أربعة (4) </a:t>
              </a:r>
              <a:r>
                <a:rPr kumimoji="0" lang="ar-SA"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شروط  </a:t>
              </a:r>
              <a:r>
                <a:rPr lang="ar-DZ" sz="3200" b="1" dirty="0" smtClean="0">
                  <a:latin typeface="Calibri" pitchFamily="34" charset="0"/>
                  <a:ea typeface="Calibri" pitchFamily="34" charset="0"/>
                  <a:cs typeface="Arial" pitchFamily="34" charset="0"/>
                </a:rPr>
                <a:t>ل</a:t>
              </a:r>
              <a:r>
                <a:rPr kumimoji="0" lang="ar-SA"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لخسارة العامة( المشتركة)</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76200" y="1447800"/>
              <a:ext cx="2514600" cy="3046988"/>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التضحية: </a:t>
              </a:r>
              <a:endParaRPr kumimoji="0" lang="ar-DZ" sz="2400" b="1" i="0" u="none" strike="noStrike" cap="none" normalizeH="0" baseline="0" dirty="0" smtClean="0">
                <a:ln>
                  <a:noFill/>
                </a:ln>
                <a:solidFill>
                  <a:srgbClr val="FF0000"/>
                </a:solidFill>
                <a:effectLst/>
                <a:latin typeface="Calibri" pitchFamily="34" charset="0"/>
                <a:ea typeface="Calibri" pitchFamily="34" charset="0"/>
                <a:cs typeface="Arial" pitchFamily="34" charset="0"/>
              </a:endParaRPr>
            </a:p>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يجب أن تكون غير عادية ومتعمدة. مثل إلقاء بضائع في البحر أو إتلاف السفينة وآلياتها لإخماد حريق</a:t>
              </a:r>
              <a:r>
                <a:rPr kumimoji="0" lang="ar-DZ"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أو إعادة تعويم السفينة العالقة</a:t>
              </a:r>
              <a:r>
                <a:rPr kumimoji="0" lang="fr-FR"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fr-FR"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1030" name="Rectangle 6"/>
            <p:cNvSpPr>
              <a:spLocks noChangeArrowheads="1"/>
            </p:cNvSpPr>
            <p:nvPr/>
          </p:nvSpPr>
          <p:spPr bwMode="auto">
            <a:xfrm>
              <a:off x="4800600" y="1447800"/>
              <a:ext cx="2514600" cy="2677656"/>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النفقات: </a:t>
              </a: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يجب أن تكون غير عادية ومتعمدة. مثل: رسوم قاطرات الجر لإعادة تعويم السفينة، تكاليف </a:t>
              </a:r>
              <a:r>
                <a:rPr kumimoji="0" lang="ar-SA" sz="24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الرسو</a:t>
              </a: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والتخزين في ميناء لجوء</a:t>
              </a:r>
              <a:r>
                <a:rPr kumimoji="0" lang="fr-FR"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fr-FR"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152400" y="4876800"/>
              <a:ext cx="2438400" cy="156966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الخطر: </a:t>
              </a: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يجب أن يكون هناك خطر كبير وجسيم. مثل: قد تكون السفينة تغرق</a:t>
              </a:r>
              <a:r>
                <a:rPr kumimoji="0" lang="fr-FR"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1032" name="Rectangle 8"/>
            <p:cNvSpPr>
              <a:spLocks noChangeArrowheads="1"/>
            </p:cNvSpPr>
            <p:nvPr/>
          </p:nvSpPr>
          <p:spPr bwMode="auto">
            <a:xfrm>
              <a:off x="4114800" y="4876800"/>
              <a:ext cx="3124200" cy="1938992"/>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السلامة العامة:</a:t>
              </a:r>
              <a:endParaRPr kumimoji="0" lang="ar-DZ" sz="2400" b="1" i="0" u="none" strike="noStrike" cap="none" normalizeH="0" baseline="0" dirty="0" smtClean="0">
                <a:ln>
                  <a:noFill/>
                </a:ln>
                <a:solidFill>
                  <a:srgbClr val="FF0000"/>
                </a:solidFill>
                <a:effectLst/>
                <a:latin typeface="Calibri" pitchFamily="34" charset="0"/>
                <a:ea typeface="Calibri" pitchFamily="34" charset="0"/>
                <a:cs typeface="Arial" pitchFamily="34" charset="0"/>
              </a:endParaRPr>
            </a:p>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 </a:t>
              </a:r>
              <a:r>
                <a:rPr kumimoji="0" lang="ar-SA"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يجب أن يكون الإجراء المتخذ من أجل السلامة المشتركة، وليس فقط لجزء من المصالح على متن السفينة</a:t>
              </a:r>
              <a:r>
                <a:rPr kumimoji="0" lang="fr-FR" sz="2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ChangeArrowheads="1"/>
          </p:cNvSpPr>
          <p:nvPr/>
        </p:nvSpPr>
        <p:spPr bwMode="auto">
          <a:xfrm>
            <a:off x="6781800" y="649069"/>
            <a:ext cx="1905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3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قضية:</a:t>
            </a:r>
          </a:p>
        </p:txBody>
      </p:sp>
      <p:sp>
        <p:nvSpPr>
          <p:cNvPr id="3" name="Rectangle 1"/>
          <p:cNvSpPr>
            <a:spLocks noChangeArrowheads="1"/>
          </p:cNvSpPr>
          <p:nvPr/>
        </p:nvSpPr>
        <p:spPr bwMode="auto">
          <a:xfrm>
            <a:off x="304800" y="1448812"/>
            <a:ext cx="84582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dirty="0" smtClean="0">
                <a:ln>
                  <a:noFill/>
                </a:ln>
                <a:solidFill>
                  <a:srgbClr val="000000"/>
                </a:solidFill>
                <a:effectLst/>
                <a:latin typeface="Arial" pitchFamily="34" charset="0"/>
                <a:ea typeface="Times New Roman" pitchFamily="18" charset="0"/>
                <a:cs typeface="Arial" pitchFamily="34" charset="0"/>
              </a:rPr>
              <a:t>   </a:t>
            </a:r>
            <a:r>
              <a:rPr kumimoji="0" lang="ar-SA"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سفينة تحمل مواشي من ميناء أسترالي إلى مينــاء إنجــليزي</a:t>
            </a:r>
            <a:r>
              <a:rPr kumimoji="0" lang="ar-DZ"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ar-SA"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أصيبت ب</a:t>
            </a:r>
            <a:r>
              <a:rPr kumimoji="0" lang="ar-SA" sz="3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شـــق</a:t>
            </a:r>
            <a:r>
              <a:rPr kumimoji="0" lang="ar-DZ"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ar-SA"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جعلها ترس</a:t>
            </a:r>
            <a:r>
              <a:rPr kumimoji="0" lang="ar-DZ"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ي</a:t>
            </a:r>
            <a:r>
              <a:rPr kumimoji="0" lang="ar-SA"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في ميناء وسيط</a:t>
            </a:r>
            <a:r>
              <a:rPr kumimoji="0" lang="ar-DZ"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ar-SA"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lang="ar-DZ" sz="3200" b="1" dirty="0" smtClean="0">
                <a:solidFill>
                  <a:srgbClr val="000000"/>
                </a:solidFill>
                <a:latin typeface="Arial" pitchFamily="34" charset="0"/>
                <a:ea typeface="Times New Roman" pitchFamily="18" charset="0"/>
                <a:cs typeface="Arial" pitchFamily="34" charset="0"/>
              </a:rPr>
              <a:t>أين </a:t>
            </a:r>
            <a:r>
              <a:rPr kumimoji="0" lang="ar-SA"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بيعت المواشي بسعر </a:t>
            </a:r>
            <a:r>
              <a:rPr kumimoji="0" lang="ar-SA" sz="32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منخف</a:t>
            </a:r>
            <a:r>
              <a:rPr kumimoji="0" lang="ar-DZ"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ض</a:t>
            </a:r>
            <a:r>
              <a:rPr lang="ar-DZ" sz="3200" b="1" dirty="0" smtClean="0">
                <a:solidFill>
                  <a:srgbClr val="000000"/>
                </a:solidFill>
                <a:latin typeface="Arial" pitchFamily="34" charset="0"/>
                <a:ea typeface="Times New Roman" pitchFamily="18" charset="0"/>
                <a:cs typeface="Arial" pitchFamily="34" charset="0"/>
              </a:rPr>
              <a:t>.</a:t>
            </a:r>
          </a:p>
        </p:txBody>
      </p:sp>
      <p:sp>
        <p:nvSpPr>
          <p:cNvPr id="4" name="Rectangle 1"/>
          <p:cNvSpPr>
            <a:spLocks noChangeArrowheads="1"/>
          </p:cNvSpPr>
          <p:nvPr/>
        </p:nvSpPr>
        <p:spPr bwMode="auto">
          <a:xfrm>
            <a:off x="304800" y="3459540"/>
            <a:ext cx="84582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dirty="0" smtClean="0">
                <a:ln>
                  <a:noFill/>
                </a:ln>
                <a:solidFill>
                  <a:srgbClr val="000000"/>
                </a:solidFill>
                <a:effectLst/>
                <a:latin typeface="Arial" pitchFamily="34" charset="0"/>
                <a:ea typeface="Times New Roman" pitchFamily="18" charset="0"/>
                <a:cs typeface="Arial" pitchFamily="34" charset="0"/>
              </a:rPr>
              <a:t>   </a:t>
            </a:r>
            <a:r>
              <a:rPr kumimoji="0" lang="ar-SA"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مالك المواشي يحق له أن يطالب مالك السفينة </a:t>
            </a:r>
            <a:r>
              <a:rPr kumimoji="0" lang="ar-SA" sz="32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ب</a:t>
            </a:r>
            <a:r>
              <a:rPr kumimoji="0" lang="ar-DZ" sz="3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ال</a:t>
            </a:r>
            <a:r>
              <a:rPr kumimoji="0" lang="ar-SA" sz="3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مساهم</a:t>
            </a:r>
            <a:r>
              <a:rPr kumimoji="0" lang="ar-DZ" sz="3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ة في</a:t>
            </a:r>
            <a:r>
              <a:rPr kumimoji="0" lang="ar-SA" sz="3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ar-DZ" sz="3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الخسارة ال</a:t>
            </a:r>
            <a:r>
              <a:rPr kumimoji="0" lang="ar-SA" sz="3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عامة</a:t>
            </a:r>
            <a:r>
              <a:rPr kumimoji="0" lang="ar-SA"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لأن تنزيل المواشي في الميناء الوسيط</a:t>
            </a:r>
            <a:r>
              <a:rPr kumimoji="0" lang="ar-DZ"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ar-SA"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كان بغرض </a:t>
            </a:r>
            <a:r>
              <a:rPr kumimoji="0" lang="ar-SA" sz="3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السلامة العامة</a:t>
            </a:r>
            <a:r>
              <a:rPr lang="ar-DZ" sz="3200" b="1" dirty="0" smtClean="0">
                <a:solidFill>
                  <a:srgbClr val="000000"/>
                </a:solidFill>
                <a:latin typeface="Arial" pitchFamily="34" charset="0"/>
                <a:ea typeface="Times New Roman" pitchFamily="18" charset="0"/>
                <a:cs typeface="Arial" pitchFamily="34" charset="0"/>
              </a:rPr>
              <a:t>.</a:t>
            </a: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62800" y="649069"/>
            <a:ext cx="1447800" cy="646331"/>
          </a:xfrm>
          <a:prstGeom prst="rect">
            <a:avLst/>
          </a:prstGeom>
        </p:spPr>
        <p:txBody>
          <a:bodyPr wrap="square">
            <a:spAutoFit/>
          </a:bodyPr>
          <a:lstStyle/>
          <a:p>
            <a:pPr algn="just" rtl="1"/>
            <a:r>
              <a:rPr lang="ar-SA" sz="3600" b="1" dirty="0" smtClean="0">
                <a:solidFill>
                  <a:srgbClr val="FF0000"/>
                </a:solidFill>
                <a:latin typeface="Arial" pitchFamily="34" charset="0"/>
                <a:cs typeface="Arial" pitchFamily="34" charset="0"/>
              </a:rPr>
              <a:t>قضية</a:t>
            </a:r>
            <a:r>
              <a:rPr lang="ar-DZ" sz="3600" b="1" dirty="0" smtClean="0">
                <a:solidFill>
                  <a:srgbClr val="FF0000"/>
                </a:solidFill>
                <a:latin typeface="Arial" pitchFamily="34" charset="0"/>
                <a:cs typeface="Arial" pitchFamily="34" charset="0"/>
              </a:rPr>
              <a:t>:</a:t>
            </a:r>
            <a:endParaRPr lang="fr-FR" sz="3200" b="1" dirty="0">
              <a:solidFill>
                <a:srgbClr val="FF0000"/>
              </a:solidFill>
              <a:latin typeface="Arial" pitchFamily="34" charset="0"/>
              <a:cs typeface="Arial" pitchFamily="34" charset="0"/>
            </a:endParaRPr>
          </a:p>
        </p:txBody>
      </p:sp>
      <p:sp>
        <p:nvSpPr>
          <p:cNvPr id="6" name="Rectangle 5"/>
          <p:cNvSpPr/>
          <p:nvPr/>
        </p:nvSpPr>
        <p:spPr>
          <a:xfrm>
            <a:off x="381000" y="1484055"/>
            <a:ext cx="8382000" cy="1569660"/>
          </a:xfrm>
          <a:prstGeom prst="rect">
            <a:avLst/>
          </a:prstGeom>
        </p:spPr>
        <p:txBody>
          <a:bodyPr wrap="square">
            <a:spAutoFit/>
          </a:bodyPr>
          <a:lstStyle/>
          <a:p>
            <a:pPr algn="just" rtl="1"/>
            <a:r>
              <a:rPr lang="ar-DZ" sz="3200" b="1" dirty="0" smtClean="0">
                <a:latin typeface="Arial" pitchFamily="34" charset="0"/>
                <a:cs typeface="Arial" pitchFamily="34" charset="0"/>
              </a:rPr>
              <a:t>   </a:t>
            </a:r>
            <a:r>
              <a:rPr lang="ar-SA" sz="3200" b="1" dirty="0" smtClean="0">
                <a:latin typeface="Arial" pitchFamily="34" charset="0"/>
                <a:cs typeface="Arial" pitchFamily="34" charset="0"/>
              </a:rPr>
              <a:t>انبعث </a:t>
            </a:r>
            <a:r>
              <a:rPr lang="ar-DZ" sz="3200" b="1" dirty="0" smtClean="0">
                <a:latin typeface="Arial" pitchFamily="34" charset="0"/>
                <a:cs typeface="Arial" pitchFamily="34" charset="0"/>
              </a:rPr>
              <a:t>دخان </a:t>
            </a:r>
            <a:r>
              <a:rPr lang="ar-SA" sz="3200" b="1" dirty="0" smtClean="0">
                <a:latin typeface="Arial" pitchFamily="34" charset="0"/>
                <a:cs typeface="Arial" pitchFamily="34" charset="0"/>
              </a:rPr>
              <a:t>من السفينة، دفع </a:t>
            </a:r>
            <a:r>
              <a:rPr lang="ar-DZ" sz="3200" b="1" dirty="0" smtClean="0">
                <a:latin typeface="Arial" pitchFamily="34" charset="0"/>
                <a:cs typeface="Arial" pitchFamily="34" charset="0"/>
              </a:rPr>
              <a:t>الربان </a:t>
            </a:r>
            <a:r>
              <a:rPr lang="ar-DZ" sz="3200" b="1" dirty="0" err="1" smtClean="0">
                <a:latin typeface="Arial" pitchFamily="34" charset="0"/>
                <a:cs typeface="Arial" pitchFamily="34" charset="0"/>
              </a:rPr>
              <a:t>ل</a:t>
            </a:r>
            <a:r>
              <a:rPr lang="ar-SA" sz="3200" b="1" dirty="0" smtClean="0">
                <a:latin typeface="Arial" pitchFamily="34" charset="0"/>
                <a:cs typeface="Arial" pitchFamily="34" charset="0"/>
              </a:rPr>
              <a:t>ضخ مياه في العنابر، اعتقاداً بوجود حريق، أدى إلى تلف بضائع، ثم اتضح عند وصول السفينة عدم وجود حريق</a:t>
            </a:r>
            <a:r>
              <a:rPr lang="ar-DZ" sz="3200" b="1" dirty="0" smtClean="0">
                <a:latin typeface="Arial" pitchFamily="34" charset="0"/>
                <a:cs typeface="Arial" pitchFamily="34" charset="0"/>
              </a:rPr>
              <a:t>.</a:t>
            </a:r>
            <a:endParaRPr lang="fr-FR" sz="3200" b="1" dirty="0">
              <a:solidFill>
                <a:srgbClr val="FF0000"/>
              </a:solidFill>
              <a:latin typeface="Arial" pitchFamily="34" charset="0"/>
              <a:cs typeface="Arial" pitchFamily="34" charset="0"/>
            </a:endParaRPr>
          </a:p>
        </p:txBody>
      </p:sp>
      <p:sp>
        <p:nvSpPr>
          <p:cNvPr id="7" name="Rectangle 6"/>
          <p:cNvSpPr/>
          <p:nvPr/>
        </p:nvSpPr>
        <p:spPr>
          <a:xfrm>
            <a:off x="381000" y="3611940"/>
            <a:ext cx="8382000" cy="1569660"/>
          </a:xfrm>
          <a:prstGeom prst="rect">
            <a:avLst/>
          </a:prstGeom>
        </p:spPr>
        <p:txBody>
          <a:bodyPr wrap="square">
            <a:spAutoFit/>
          </a:bodyPr>
          <a:lstStyle/>
          <a:p>
            <a:pPr algn="just" rtl="1"/>
            <a:r>
              <a:rPr lang="ar-DZ" sz="3200" b="1" dirty="0" smtClean="0">
                <a:latin typeface="Arial" pitchFamily="34" charset="0"/>
                <a:cs typeface="Arial" pitchFamily="34" charset="0"/>
              </a:rPr>
              <a:t>   </a:t>
            </a:r>
            <a:r>
              <a:rPr lang="ar-SA" sz="3200" b="1" dirty="0" smtClean="0">
                <a:latin typeface="Arial" pitchFamily="34" charset="0"/>
                <a:cs typeface="Arial" pitchFamily="34" charset="0"/>
              </a:rPr>
              <a:t>رغم أن ضخ </a:t>
            </a:r>
            <a:r>
              <a:rPr lang="ar-DZ" sz="3200" b="1" dirty="0" smtClean="0">
                <a:latin typeface="Arial" pitchFamily="34" charset="0"/>
                <a:cs typeface="Arial" pitchFamily="34" charset="0"/>
              </a:rPr>
              <a:t>الماء </a:t>
            </a:r>
            <a:r>
              <a:rPr lang="ar-SA" sz="3200" b="1" dirty="0" smtClean="0">
                <a:latin typeface="Arial" pitchFamily="34" charset="0"/>
                <a:cs typeface="Arial" pitchFamily="34" charset="0"/>
              </a:rPr>
              <a:t>هو فعل متعمد ومقصود</a:t>
            </a:r>
            <a:r>
              <a:rPr lang="ar-DZ" sz="3200" b="1" dirty="0" smtClean="0">
                <a:latin typeface="Arial" pitchFamily="34" charset="0"/>
                <a:cs typeface="Arial" pitchFamily="34" charset="0"/>
              </a:rPr>
              <a:t>،</a:t>
            </a:r>
            <a:r>
              <a:rPr lang="ar-SA" sz="3200" b="1" dirty="0" smtClean="0">
                <a:latin typeface="Arial" pitchFamily="34" charset="0"/>
                <a:cs typeface="Arial" pitchFamily="34" charset="0"/>
              </a:rPr>
              <a:t> </a:t>
            </a:r>
            <a:r>
              <a:rPr lang="ar-SA" sz="3200" b="1" dirty="0" smtClean="0">
                <a:solidFill>
                  <a:srgbClr val="FF0000"/>
                </a:solidFill>
                <a:latin typeface="Arial" pitchFamily="34" charset="0"/>
                <a:cs typeface="Arial" pitchFamily="34" charset="0"/>
              </a:rPr>
              <a:t>المحكمة حكمت بعدم وجود </a:t>
            </a:r>
            <a:r>
              <a:rPr lang="ar-DZ" sz="3200" b="1" dirty="0" smtClean="0">
                <a:solidFill>
                  <a:srgbClr val="FF0000"/>
                </a:solidFill>
                <a:latin typeface="Arial" pitchFamily="34" charset="0"/>
                <a:cs typeface="Arial" pitchFamily="34" charset="0"/>
              </a:rPr>
              <a:t>خسارة </a:t>
            </a:r>
            <a:r>
              <a:rPr lang="ar-SA" sz="3200" b="1" dirty="0" smtClean="0">
                <a:solidFill>
                  <a:srgbClr val="FF0000"/>
                </a:solidFill>
                <a:latin typeface="Arial" pitchFamily="34" charset="0"/>
                <a:cs typeface="Arial" pitchFamily="34" charset="0"/>
              </a:rPr>
              <a:t>عامة </a:t>
            </a:r>
            <a:r>
              <a:rPr lang="ar-DZ" sz="3200" b="1" dirty="0" smtClean="0">
                <a:solidFill>
                  <a:srgbClr val="FF0000"/>
                </a:solidFill>
                <a:latin typeface="Arial" pitchFamily="34" charset="0"/>
                <a:cs typeface="Arial" pitchFamily="34" charset="0"/>
              </a:rPr>
              <a:t>تتطلب مشاركة في تحملها لغياب </a:t>
            </a:r>
            <a:r>
              <a:rPr lang="ar-SA" sz="3200" b="1" dirty="0" smtClean="0">
                <a:solidFill>
                  <a:srgbClr val="FF0000"/>
                </a:solidFill>
                <a:latin typeface="Arial" pitchFamily="34" charset="0"/>
                <a:cs typeface="Arial" pitchFamily="34" charset="0"/>
              </a:rPr>
              <a:t>خطر حقيقي يهدد الرحلة</a:t>
            </a:r>
            <a:r>
              <a:rPr lang="ar-DZ" sz="3200" b="1" dirty="0" smtClean="0">
                <a:solidFill>
                  <a:srgbClr val="FF0000"/>
                </a:solidFill>
                <a:latin typeface="Arial" pitchFamily="34" charset="0"/>
                <a:cs typeface="Arial" pitchFamily="34" charset="0"/>
              </a:rPr>
              <a:t>.</a:t>
            </a:r>
            <a:endParaRPr lang="fr-FR" sz="3200" b="1" dirty="0">
              <a:solidFill>
                <a:srgbClr val="FF0000"/>
              </a:solidFill>
              <a:latin typeface="Arial" pitchFamily="34" charset="0"/>
              <a:cs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05600" y="838200"/>
            <a:ext cx="1981200" cy="646331"/>
          </a:xfrm>
          <a:prstGeom prst="rect">
            <a:avLst/>
          </a:prstGeom>
        </p:spPr>
        <p:txBody>
          <a:bodyPr wrap="square">
            <a:spAutoFit/>
          </a:bodyPr>
          <a:lstStyle/>
          <a:p>
            <a:pPr algn="just" rtl="1"/>
            <a:r>
              <a:rPr lang="ar-DZ" sz="3600" b="1" dirty="0" smtClean="0">
                <a:solidFill>
                  <a:srgbClr val="FF0000"/>
                </a:solidFill>
                <a:latin typeface="Arial" pitchFamily="34" charset="0"/>
                <a:cs typeface="Arial" pitchFamily="34" charset="0"/>
              </a:rPr>
              <a:t>قضية: </a:t>
            </a:r>
          </a:p>
        </p:txBody>
      </p:sp>
      <p:sp>
        <p:nvSpPr>
          <p:cNvPr id="5" name="Rectangle 4"/>
          <p:cNvSpPr/>
          <p:nvPr/>
        </p:nvSpPr>
        <p:spPr>
          <a:xfrm>
            <a:off x="381000" y="1706940"/>
            <a:ext cx="8305800" cy="1569660"/>
          </a:xfrm>
          <a:prstGeom prst="rect">
            <a:avLst/>
          </a:prstGeom>
        </p:spPr>
        <p:txBody>
          <a:bodyPr wrap="square">
            <a:spAutoFit/>
          </a:bodyPr>
          <a:lstStyle/>
          <a:p>
            <a:pPr algn="just" rtl="1"/>
            <a:r>
              <a:rPr lang="ar-DZ" sz="3200" b="1" dirty="0" smtClean="0">
                <a:latin typeface="Arial" pitchFamily="34" charset="0"/>
                <a:cs typeface="Arial" pitchFamily="34" charset="0"/>
              </a:rPr>
              <a:t>   </a:t>
            </a:r>
            <a:r>
              <a:rPr lang="ar-SA" sz="3200" b="1" dirty="0" smtClean="0">
                <a:latin typeface="Arial" pitchFamily="34" charset="0"/>
                <a:cs typeface="Arial" pitchFamily="34" charset="0"/>
              </a:rPr>
              <a:t>سفينة تحمل أخشاب على السطح</a:t>
            </a:r>
            <a:r>
              <a:rPr lang="ar-DZ" sz="3200" b="1" dirty="0" smtClean="0">
                <a:latin typeface="Arial" pitchFamily="34" charset="0"/>
                <a:cs typeface="Arial" pitchFamily="34" charset="0"/>
              </a:rPr>
              <a:t>،</a:t>
            </a:r>
            <a:r>
              <a:rPr lang="ar-SA" sz="3200" b="1" dirty="0" smtClean="0">
                <a:latin typeface="Arial" pitchFamily="34" charset="0"/>
                <a:cs typeface="Arial" pitchFamily="34" charset="0"/>
              </a:rPr>
              <a:t> وأثناء جو عاصف تحركت الأخشاب</a:t>
            </a:r>
            <a:r>
              <a:rPr lang="ar-DZ" sz="3200" b="1" dirty="0" smtClean="0">
                <a:latin typeface="Arial" pitchFamily="34" charset="0"/>
                <a:cs typeface="Arial" pitchFamily="34" charset="0"/>
              </a:rPr>
              <a:t>،</a:t>
            </a:r>
            <a:r>
              <a:rPr lang="ar-SA" sz="3200" b="1" dirty="0" smtClean="0">
                <a:latin typeface="Arial" pitchFamily="34" charset="0"/>
                <a:cs typeface="Arial" pitchFamily="34" charset="0"/>
              </a:rPr>
              <a:t> مما قد يؤثر على توازن السفينة</a:t>
            </a:r>
            <a:r>
              <a:rPr lang="ar-DZ" sz="3200" b="1" dirty="0" smtClean="0">
                <a:latin typeface="Arial" pitchFamily="34" charset="0"/>
                <a:cs typeface="Arial" pitchFamily="34" charset="0"/>
              </a:rPr>
              <a:t>،</a:t>
            </a:r>
            <a:r>
              <a:rPr lang="ar-SA" sz="3200" b="1" dirty="0" smtClean="0">
                <a:latin typeface="Arial" pitchFamily="34" charset="0"/>
                <a:cs typeface="Arial" pitchFamily="34" charset="0"/>
              </a:rPr>
              <a:t> ويسبب انقلابها</a:t>
            </a:r>
            <a:r>
              <a:rPr lang="ar-DZ" sz="3200" b="1" dirty="0" smtClean="0">
                <a:latin typeface="Arial" pitchFamily="34" charset="0"/>
                <a:cs typeface="Arial" pitchFamily="34" charset="0"/>
              </a:rPr>
              <a:t>.</a:t>
            </a:r>
            <a:endParaRPr lang="fr-FR" sz="3200" b="1" dirty="0">
              <a:latin typeface="Arial" pitchFamily="34" charset="0"/>
              <a:cs typeface="Arial" pitchFamily="34" charset="0"/>
            </a:endParaRPr>
          </a:p>
        </p:txBody>
      </p:sp>
      <p:sp>
        <p:nvSpPr>
          <p:cNvPr id="6" name="Rectangle 5"/>
          <p:cNvSpPr/>
          <p:nvPr/>
        </p:nvSpPr>
        <p:spPr>
          <a:xfrm>
            <a:off x="381000" y="3723382"/>
            <a:ext cx="8305800" cy="1077218"/>
          </a:xfrm>
          <a:prstGeom prst="rect">
            <a:avLst/>
          </a:prstGeom>
        </p:spPr>
        <p:txBody>
          <a:bodyPr wrap="square">
            <a:spAutoFit/>
          </a:bodyPr>
          <a:lstStyle/>
          <a:p>
            <a:pPr algn="just" rtl="1"/>
            <a:r>
              <a:rPr lang="ar-DZ" sz="3200" b="1" dirty="0" smtClean="0">
                <a:latin typeface="Arial" pitchFamily="34" charset="0"/>
                <a:cs typeface="Arial" pitchFamily="34" charset="0"/>
              </a:rPr>
              <a:t>    </a:t>
            </a:r>
            <a:r>
              <a:rPr lang="ar-SA" sz="3200" b="1" dirty="0" smtClean="0">
                <a:latin typeface="Arial" pitchFamily="34" charset="0"/>
                <a:cs typeface="Arial" pitchFamily="34" charset="0"/>
              </a:rPr>
              <a:t>قطع أربطة الأخشاب ليسمح بانزلاقها من على السطح ورميها</a:t>
            </a:r>
            <a:r>
              <a:rPr lang="ar-DZ" sz="3200" b="1" dirty="0" smtClean="0">
                <a:latin typeface="Arial" pitchFamily="34" charset="0"/>
                <a:cs typeface="Arial" pitchFamily="34" charset="0"/>
              </a:rPr>
              <a:t>،</a:t>
            </a:r>
            <a:r>
              <a:rPr lang="ar-SA" sz="3200" b="1" dirty="0" smtClean="0">
                <a:latin typeface="Arial" pitchFamily="34" charset="0"/>
                <a:cs typeface="Arial" pitchFamily="34" charset="0"/>
              </a:rPr>
              <a:t> </a:t>
            </a:r>
            <a:r>
              <a:rPr lang="ar-DZ" sz="3200" b="1" dirty="0" smtClean="0">
                <a:solidFill>
                  <a:srgbClr val="FF0000"/>
                </a:solidFill>
                <a:latin typeface="Arial" pitchFamily="34" charset="0"/>
                <a:cs typeface="Arial" pitchFamily="34" charset="0"/>
              </a:rPr>
              <a:t>يعتبر خسارة مشتركة</a:t>
            </a:r>
            <a:r>
              <a:rPr lang="ar-DZ" sz="3200" b="1" dirty="0" smtClean="0">
                <a:latin typeface="Arial" pitchFamily="34" charset="0"/>
                <a:cs typeface="Arial" pitchFamily="34" charset="0"/>
              </a:rPr>
              <a:t>.</a:t>
            </a:r>
            <a:endParaRPr lang="fr-FR" sz="3200" b="1" dirty="0">
              <a:latin typeface="Arial" pitchFamily="34" charset="0"/>
              <a:cs typeface="Arial"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5000" y="533400"/>
            <a:ext cx="2895600" cy="646331"/>
          </a:xfrm>
          <a:prstGeom prst="rect">
            <a:avLst/>
          </a:prstGeom>
        </p:spPr>
        <p:txBody>
          <a:bodyPr wrap="square">
            <a:spAutoFit/>
          </a:bodyPr>
          <a:lstStyle/>
          <a:p>
            <a:pPr algn="just" rtl="1"/>
            <a:r>
              <a:rPr lang="ar-SA" sz="3600" b="1" dirty="0" smtClean="0">
                <a:solidFill>
                  <a:srgbClr val="FF0000"/>
                </a:solidFill>
                <a:latin typeface="Arial" pitchFamily="34" charset="0"/>
                <a:cs typeface="Arial" pitchFamily="34" charset="0"/>
              </a:rPr>
              <a:t>قضية</a:t>
            </a:r>
            <a:r>
              <a:rPr lang="ar-DZ" sz="3600" b="1" dirty="0" smtClean="0">
                <a:solidFill>
                  <a:srgbClr val="FF0000"/>
                </a:solidFill>
                <a:latin typeface="Arial" pitchFamily="34" charset="0"/>
                <a:cs typeface="Arial" pitchFamily="34" charset="0"/>
              </a:rPr>
              <a:t>:</a:t>
            </a:r>
            <a:endParaRPr lang="fr-FR" sz="3200" b="1" dirty="0">
              <a:latin typeface="Arial" pitchFamily="34" charset="0"/>
              <a:cs typeface="Arial" pitchFamily="34" charset="0"/>
            </a:endParaRPr>
          </a:p>
        </p:txBody>
      </p:sp>
      <p:sp>
        <p:nvSpPr>
          <p:cNvPr id="5" name="Rectangle 4"/>
          <p:cNvSpPr/>
          <p:nvPr/>
        </p:nvSpPr>
        <p:spPr>
          <a:xfrm>
            <a:off x="304800" y="1447800"/>
            <a:ext cx="8305800" cy="2062103"/>
          </a:xfrm>
          <a:prstGeom prst="rect">
            <a:avLst/>
          </a:prstGeom>
        </p:spPr>
        <p:txBody>
          <a:bodyPr wrap="square">
            <a:spAutoFit/>
          </a:bodyPr>
          <a:lstStyle/>
          <a:p>
            <a:pPr algn="just" rtl="1"/>
            <a:r>
              <a:rPr lang="ar-DZ" sz="3200" b="1" dirty="0" smtClean="0">
                <a:latin typeface="Arial" pitchFamily="34" charset="0"/>
                <a:cs typeface="Arial" pitchFamily="34" charset="0"/>
              </a:rPr>
              <a:t>    </a:t>
            </a:r>
            <a:r>
              <a:rPr lang="ar-SA" sz="3200" b="1" dirty="0" smtClean="0">
                <a:latin typeface="Arial" pitchFamily="34" charset="0"/>
                <a:cs typeface="Arial" pitchFamily="34" charset="0"/>
              </a:rPr>
              <a:t>قام </a:t>
            </a:r>
            <a:r>
              <a:rPr lang="ar-DZ" sz="3200" b="1" dirty="0" smtClean="0">
                <a:latin typeface="Arial" pitchFamily="34" charset="0"/>
                <a:cs typeface="Arial" pitchFamily="34" charset="0"/>
              </a:rPr>
              <a:t>الربان بإنفاق </a:t>
            </a:r>
            <a:r>
              <a:rPr lang="ar-SA" sz="3200" b="1" dirty="0" smtClean="0">
                <a:latin typeface="Arial" pitchFamily="34" charset="0"/>
                <a:cs typeface="Arial" pitchFamily="34" charset="0"/>
              </a:rPr>
              <a:t>مصاريف لجوء إلى ميناء إغاثة</a:t>
            </a:r>
            <a:r>
              <a:rPr lang="ar-DZ" sz="3200" b="1" dirty="0" smtClean="0">
                <a:latin typeface="Arial" pitchFamily="34" charset="0"/>
                <a:cs typeface="Arial" pitchFamily="34" charset="0"/>
              </a:rPr>
              <a:t>، </a:t>
            </a:r>
            <a:r>
              <a:rPr lang="ar-SA" sz="3200" b="1" dirty="0" smtClean="0">
                <a:latin typeface="Arial" pitchFamily="34" charset="0"/>
                <a:cs typeface="Arial" pitchFamily="34" charset="0"/>
              </a:rPr>
              <a:t>لكن السفينة بعد </a:t>
            </a:r>
            <a:r>
              <a:rPr lang="ar-DZ" sz="3200" b="1" dirty="0" smtClean="0">
                <a:latin typeface="Arial" pitchFamily="34" charset="0"/>
                <a:cs typeface="Arial" pitchFamily="34" charset="0"/>
              </a:rPr>
              <a:t>مغادرة </a:t>
            </a:r>
            <a:r>
              <a:rPr lang="ar-SA" sz="3200" b="1" dirty="0" smtClean="0">
                <a:latin typeface="Arial" pitchFamily="34" charset="0"/>
                <a:cs typeface="Arial" pitchFamily="34" charset="0"/>
              </a:rPr>
              <a:t>ميناء الإغاثة</a:t>
            </a:r>
            <a:r>
              <a:rPr lang="ar-DZ" sz="3200" b="1" dirty="0" smtClean="0">
                <a:latin typeface="Arial" pitchFamily="34" charset="0"/>
                <a:cs typeface="Arial" pitchFamily="34" charset="0"/>
              </a:rPr>
              <a:t>، تعرضت لحادث (غرق)، </a:t>
            </a:r>
            <a:r>
              <a:rPr lang="ar-SA" sz="3200" b="1" dirty="0" smtClean="0">
                <a:latin typeface="Arial" pitchFamily="34" charset="0"/>
                <a:cs typeface="Arial" pitchFamily="34" charset="0"/>
              </a:rPr>
              <a:t>طالب مالك السفينة بمشاركة أصحاب البضائع في </a:t>
            </a:r>
            <a:r>
              <a:rPr lang="ar-DZ" sz="3200" b="1" dirty="0" smtClean="0">
                <a:latin typeface="Arial" pitchFamily="34" charset="0"/>
                <a:cs typeface="Arial" pitchFamily="34" charset="0"/>
              </a:rPr>
              <a:t>مصاريف اللجوء(الخسارة العامة).</a:t>
            </a:r>
          </a:p>
        </p:txBody>
      </p:sp>
      <p:sp>
        <p:nvSpPr>
          <p:cNvPr id="6" name="Rectangle 5"/>
          <p:cNvSpPr/>
          <p:nvPr/>
        </p:nvSpPr>
        <p:spPr>
          <a:xfrm>
            <a:off x="304800" y="4038600"/>
            <a:ext cx="8305800" cy="1569660"/>
          </a:xfrm>
          <a:prstGeom prst="rect">
            <a:avLst/>
          </a:prstGeom>
        </p:spPr>
        <p:txBody>
          <a:bodyPr wrap="square">
            <a:spAutoFit/>
          </a:bodyPr>
          <a:lstStyle/>
          <a:p>
            <a:pPr algn="just" rtl="1"/>
            <a:r>
              <a:rPr lang="ar-DZ" sz="3200" b="1" dirty="0" smtClean="0">
                <a:latin typeface="Arial" pitchFamily="34" charset="0"/>
                <a:cs typeface="Arial" pitchFamily="34" charset="0"/>
              </a:rPr>
              <a:t>    </a:t>
            </a:r>
            <a:r>
              <a:rPr lang="ar-SA" sz="3200" b="1" dirty="0" smtClean="0">
                <a:latin typeface="Arial" pitchFamily="34" charset="0"/>
                <a:cs typeface="Arial" pitchFamily="34" charset="0"/>
              </a:rPr>
              <a:t>حكمت المحكمة </a:t>
            </a:r>
            <a:r>
              <a:rPr lang="ar-DZ" sz="3200" b="1" dirty="0" smtClean="0">
                <a:latin typeface="Arial" pitchFamily="34" charset="0"/>
                <a:cs typeface="Arial" pitchFamily="34" charset="0"/>
              </a:rPr>
              <a:t>ب</a:t>
            </a:r>
            <a:r>
              <a:rPr lang="ar-DZ" sz="3200" b="1" dirty="0" smtClean="0">
                <a:solidFill>
                  <a:srgbClr val="FF0000"/>
                </a:solidFill>
                <a:latin typeface="Arial" pitchFamily="34" charset="0"/>
                <a:cs typeface="Arial" pitchFamily="34" charset="0"/>
              </a:rPr>
              <a:t>عدم </a:t>
            </a:r>
            <a:r>
              <a:rPr lang="ar-SA" sz="3200" b="1" dirty="0" smtClean="0">
                <a:solidFill>
                  <a:srgbClr val="FF0000"/>
                </a:solidFill>
                <a:latin typeface="Arial" pitchFamily="34" charset="0"/>
                <a:cs typeface="Arial" pitchFamily="34" charset="0"/>
              </a:rPr>
              <a:t>وج</a:t>
            </a:r>
            <a:r>
              <a:rPr lang="ar-DZ" sz="3200" b="1" dirty="0" smtClean="0">
                <a:solidFill>
                  <a:srgbClr val="FF0000"/>
                </a:solidFill>
                <a:latin typeface="Arial" pitchFamily="34" charset="0"/>
                <a:cs typeface="Arial" pitchFamily="34" charset="0"/>
              </a:rPr>
              <a:t>و</a:t>
            </a:r>
            <a:r>
              <a:rPr lang="ar-SA" sz="3200" b="1" dirty="0" smtClean="0">
                <a:solidFill>
                  <a:srgbClr val="FF0000"/>
                </a:solidFill>
                <a:latin typeface="Arial" pitchFamily="34" charset="0"/>
                <a:cs typeface="Arial" pitchFamily="34" charset="0"/>
              </a:rPr>
              <a:t>د </a:t>
            </a:r>
            <a:r>
              <a:rPr lang="ar-DZ" sz="3200" b="1" dirty="0" smtClean="0">
                <a:solidFill>
                  <a:srgbClr val="FF0000"/>
                </a:solidFill>
                <a:latin typeface="Arial" pitchFamily="34" charset="0"/>
                <a:cs typeface="Arial" pitchFamily="34" charset="0"/>
              </a:rPr>
              <a:t>خسارة </a:t>
            </a:r>
            <a:r>
              <a:rPr lang="ar-SA" sz="3200" b="1" dirty="0" smtClean="0">
                <a:solidFill>
                  <a:srgbClr val="FF0000"/>
                </a:solidFill>
                <a:latin typeface="Arial" pitchFamily="34" charset="0"/>
                <a:cs typeface="Arial" pitchFamily="34" charset="0"/>
              </a:rPr>
              <a:t>عامة</a:t>
            </a:r>
            <a:r>
              <a:rPr lang="ar-DZ" sz="3200" b="1" dirty="0" smtClean="0">
                <a:latin typeface="Arial" pitchFamily="34" charset="0"/>
                <a:cs typeface="Arial" pitchFamily="34" charset="0"/>
              </a:rPr>
              <a:t>،</a:t>
            </a:r>
            <a:r>
              <a:rPr lang="ar-SA" sz="3200" b="1" dirty="0" smtClean="0">
                <a:latin typeface="Arial" pitchFamily="34" charset="0"/>
                <a:cs typeface="Arial" pitchFamily="34" charset="0"/>
              </a:rPr>
              <a:t> لأن الرحلة انتهت ب</a:t>
            </a:r>
            <a:r>
              <a:rPr lang="ar-SA" sz="3200" b="1" dirty="0" smtClean="0">
                <a:solidFill>
                  <a:srgbClr val="FF0000"/>
                </a:solidFill>
                <a:latin typeface="Arial" pitchFamily="34" charset="0"/>
                <a:cs typeface="Arial" pitchFamily="34" charset="0"/>
              </a:rPr>
              <a:t>خسارة كلية </a:t>
            </a:r>
            <a:r>
              <a:rPr lang="ar-SA" sz="3200" b="1" dirty="0" smtClean="0">
                <a:latin typeface="Arial" pitchFamily="34" charset="0"/>
                <a:cs typeface="Arial" pitchFamily="34" charset="0"/>
              </a:rPr>
              <a:t>للسفينة والبضائع</a:t>
            </a:r>
            <a:r>
              <a:rPr lang="ar-DZ" sz="3200" b="1" dirty="0" smtClean="0">
                <a:latin typeface="Arial" pitchFamily="34" charset="0"/>
                <a:cs typeface="Arial" pitchFamily="34" charset="0"/>
              </a:rPr>
              <a:t>،</a:t>
            </a:r>
            <a:r>
              <a:rPr lang="ar-SA" sz="3200" b="1" dirty="0" smtClean="0">
                <a:latin typeface="Arial" pitchFamily="34" charset="0"/>
                <a:cs typeface="Arial" pitchFamily="34" charset="0"/>
              </a:rPr>
              <a:t> </a:t>
            </a:r>
            <a:r>
              <a:rPr lang="ar-DZ" sz="3200" b="1" dirty="0" smtClean="0">
                <a:latin typeface="Arial" pitchFamily="34" charset="0"/>
                <a:cs typeface="Arial" pitchFamily="34" charset="0"/>
              </a:rPr>
              <a:t>حيث صارت </a:t>
            </a:r>
            <a:r>
              <a:rPr lang="ar-SA" sz="3200" b="1" dirty="0" smtClean="0">
                <a:latin typeface="Arial" pitchFamily="34" charset="0"/>
                <a:cs typeface="Arial" pitchFamily="34" charset="0"/>
              </a:rPr>
              <a:t>قيمة كل منهما </a:t>
            </a:r>
            <a:r>
              <a:rPr lang="ar-SA" sz="3200" b="1" dirty="0" smtClean="0">
                <a:solidFill>
                  <a:srgbClr val="FF0000"/>
                </a:solidFill>
                <a:latin typeface="Arial" pitchFamily="34" charset="0"/>
                <a:cs typeface="Arial" pitchFamily="34" charset="0"/>
              </a:rPr>
              <a:t>مساوية للصفر</a:t>
            </a:r>
            <a:r>
              <a:rPr lang="ar-DZ" sz="3200" b="1" dirty="0" smtClean="0">
                <a:latin typeface="Arial" pitchFamily="34" charset="0"/>
                <a:cs typeface="Arial" pitchFamily="34" charset="0"/>
              </a:rPr>
              <a:t>.</a:t>
            </a:r>
            <a:r>
              <a:rPr lang="ar-SA" sz="3200" b="1" dirty="0" smtClean="0">
                <a:latin typeface="Arial" pitchFamily="34" charset="0"/>
                <a:cs typeface="Arial" pitchFamily="34" charset="0"/>
              </a:rPr>
              <a:t> </a:t>
            </a:r>
            <a:endParaRPr lang="fr-FR" sz="3200" b="1" dirty="0">
              <a:latin typeface="Arial" pitchFamily="34" charset="0"/>
              <a:cs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62400" y="533400"/>
            <a:ext cx="4800600" cy="762000"/>
          </a:xfrm>
        </p:spPr>
        <p:txBody>
          <a:bodyPr>
            <a:normAutofit/>
          </a:bodyPr>
          <a:lstStyle/>
          <a:p>
            <a:pPr marL="0" lvl="0" indent="0" algn="just" rtl="1">
              <a:buClr>
                <a:srgbClr val="FF0000"/>
              </a:buClr>
              <a:buSzPct val="70000"/>
              <a:buFont typeface="Wingdings" pitchFamily="2" charset="2"/>
              <a:buChar char="v"/>
            </a:pPr>
            <a:r>
              <a:rPr lang="ar-DZ" sz="3600" b="1" dirty="0" smtClean="0">
                <a:solidFill>
                  <a:srgbClr val="FF0000"/>
                </a:solidFill>
                <a:latin typeface="Times New Roman" pitchFamily="18" charset="0"/>
                <a:cs typeface="Times New Roman" pitchFamily="18" charset="0"/>
              </a:rPr>
              <a:t> </a:t>
            </a:r>
            <a:r>
              <a:rPr lang="ar-SA" sz="3600" b="1" dirty="0" smtClean="0">
                <a:solidFill>
                  <a:srgbClr val="FF0000"/>
                </a:solidFill>
                <a:latin typeface="Times New Roman" pitchFamily="18" charset="0"/>
                <a:cs typeface="Times New Roman" pitchFamily="18" charset="0"/>
              </a:rPr>
              <a:t>الخسائر الجزئية الخاصة: </a:t>
            </a:r>
            <a:endParaRPr lang="ar-DZ" sz="3600" b="1" dirty="0" smtClean="0">
              <a:solidFill>
                <a:srgbClr val="FF0000"/>
              </a:solidFill>
              <a:latin typeface="Times New Roman" pitchFamily="18" charset="0"/>
              <a:cs typeface="Times New Roman" pitchFamily="18" charset="0"/>
            </a:endParaRPr>
          </a:p>
        </p:txBody>
      </p:sp>
      <p:sp>
        <p:nvSpPr>
          <p:cNvPr id="4" name="Espace réservé du contenu 2"/>
          <p:cNvSpPr txBox="1">
            <a:spLocks/>
          </p:cNvSpPr>
          <p:nvPr/>
        </p:nvSpPr>
        <p:spPr>
          <a:xfrm>
            <a:off x="304800" y="4343400"/>
            <a:ext cx="8534400" cy="2362200"/>
          </a:xfrm>
          <a:prstGeom prst="rect">
            <a:avLst/>
          </a:prstGeom>
        </p:spPr>
        <p:txBody>
          <a:bodyPr vert="horz">
            <a:normAutofit/>
          </a:bodyPr>
          <a:lstStyle/>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مثال: </a:t>
            </a:r>
          </a:p>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تعرض جزء من البضاعة التي يملكها أحد الأشخاص لحريق</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الخسارة التي تنتج عن جنوح السفينة أو سوء الأحوال الجوية أو التصادم أو الحريق سواء للبضائع أو السفينة</a:t>
            </a: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endPar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fr-FR"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ctangle 4"/>
          <p:cNvSpPr/>
          <p:nvPr/>
        </p:nvSpPr>
        <p:spPr>
          <a:xfrm>
            <a:off x="304800" y="1143000"/>
            <a:ext cx="8382000" cy="1569660"/>
          </a:xfrm>
          <a:prstGeom prst="rect">
            <a:avLst/>
          </a:prstGeom>
        </p:spPr>
        <p:txBody>
          <a:bodyPr wrap="square">
            <a:spAutoFit/>
          </a:bodyPr>
          <a:lstStyle/>
          <a:p>
            <a:pPr algn="just" rtl="1"/>
            <a:r>
              <a:rPr lang="ar-DZ" sz="3200" b="1" dirty="0" smtClean="0">
                <a:latin typeface="Times New Roman" pitchFamily="18" charset="0"/>
                <a:cs typeface="Times New Roman" pitchFamily="18" charset="0"/>
              </a:rPr>
              <a:t>   هي </a:t>
            </a:r>
            <a:r>
              <a:rPr lang="ar-SA" sz="3200" b="1" dirty="0" smtClean="0">
                <a:latin typeface="Times New Roman" pitchFamily="18" charset="0"/>
                <a:cs typeface="Times New Roman" pitchFamily="18" charset="0"/>
              </a:rPr>
              <a:t>أي </a:t>
            </a:r>
            <a:r>
              <a:rPr lang="ar-SA" sz="3200" b="1" dirty="0" smtClean="0">
                <a:solidFill>
                  <a:srgbClr val="FF0000"/>
                </a:solidFill>
                <a:latin typeface="Times New Roman" pitchFamily="18" charset="0"/>
                <a:cs typeface="Times New Roman" pitchFamily="18" charset="0"/>
              </a:rPr>
              <a:t>خسارة جزئية </a:t>
            </a:r>
            <a:r>
              <a:rPr lang="ar-SA" sz="3200" b="1" dirty="0" smtClean="0">
                <a:latin typeface="Times New Roman" pitchFamily="18" charset="0"/>
                <a:cs typeface="Times New Roman" pitchFamily="18" charset="0"/>
              </a:rPr>
              <a:t>للشيء موضوع التأمين نتيجة لخطر مؤمن ضده، والتي </a:t>
            </a:r>
            <a:r>
              <a:rPr lang="ar-SA" sz="3200" b="1" dirty="0" smtClean="0">
                <a:solidFill>
                  <a:srgbClr val="FF0000"/>
                </a:solidFill>
                <a:latin typeface="Times New Roman" pitchFamily="18" charset="0"/>
                <a:cs typeface="Times New Roman" pitchFamily="18" charset="0"/>
              </a:rPr>
              <a:t>لا تكون خسارة عامة</a:t>
            </a:r>
            <a:r>
              <a:rPr lang="ar-SA" sz="3200" b="1" dirty="0" smtClean="0">
                <a:latin typeface="Times New Roman" pitchFamily="18" charset="0"/>
                <a:cs typeface="Times New Roman" pitchFamily="18" charset="0"/>
              </a:rPr>
              <a:t>، أي تكون تلفا أو فقد ل</a:t>
            </a:r>
            <a:r>
              <a:rPr lang="ar-SA" sz="3200" b="1" dirty="0" smtClean="0">
                <a:solidFill>
                  <a:srgbClr val="FF0000"/>
                </a:solidFill>
                <a:latin typeface="Times New Roman" pitchFamily="18" charset="0"/>
                <a:cs typeface="Times New Roman" pitchFamily="18" charset="0"/>
              </a:rPr>
              <a:t>جزء</a:t>
            </a:r>
            <a:r>
              <a:rPr lang="ar-SA" sz="3200" b="1" dirty="0" smtClean="0">
                <a:latin typeface="Times New Roman" pitchFamily="18" charset="0"/>
                <a:cs typeface="Times New Roman" pitchFamily="18" charset="0"/>
              </a:rPr>
              <a:t> من الشيء موضوع التأمين نتيجة لوقوع حادث</a:t>
            </a:r>
            <a:r>
              <a:rPr lang="ar-DZ" sz="3200" b="1" dirty="0" smtClean="0">
                <a:latin typeface="Times New Roman" pitchFamily="18" charset="0"/>
                <a:cs typeface="Times New Roman" pitchFamily="18" charset="0"/>
              </a:rPr>
              <a:t>.</a:t>
            </a:r>
            <a:endParaRPr lang="fr-FR" sz="3200" b="1" dirty="0" smtClean="0">
              <a:latin typeface="Times New Roman" pitchFamily="18" charset="0"/>
              <a:cs typeface="Times New Roman" pitchFamily="18" charset="0"/>
            </a:endParaRPr>
          </a:p>
        </p:txBody>
      </p:sp>
      <p:sp>
        <p:nvSpPr>
          <p:cNvPr id="6" name="Rectangle 5"/>
          <p:cNvSpPr/>
          <p:nvPr/>
        </p:nvSpPr>
        <p:spPr>
          <a:xfrm>
            <a:off x="152401" y="2743200"/>
            <a:ext cx="8610600" cy="1569660"/>
          </a:xfrm>
          <a:prstGeom prst="rect">
            <a:avLst/>
          </a:prstGeom>
        </p:spPr>
        <p:txBody>
          <a:bodyPr wrap="square">
            <a:spAutoFit/>
          </a:bodyPr>
          <a:lstStyle/>
          <a:p>
            <a:pPr algn="just" rtl="1"/>
            <a:r>
              <a:rPr lang="ar-DZ" sz="3200" b="1" dirty="0" smtClean="0">
                <a:solidFill>
                  <a:srgbClr val="FF0000"/>
                </a:solidFill>
                <a:latin typeface="Simplified Arabic" pitchFamily="18" charset="-78"/>
                <a:cs typeface="Simplified Arabic" pitchFamily="18" charset="-78"/>
              </a:rPr>
              <a:t>ملاحظة: </a:t>
            </a:r>
          </a:p>
          <a:p>
            <a:pPr algn="just" rtl="1"/>
            <a:r>
              <a:rPr lang="ar-SA" sz="3200" b="1" dirty="0" smtClean="0">
                <a:latin typeface="Simplified Arabic" pitchFamily="18" charset="-78"/>
                <a:cs typeface="Simplified Arabic" pitchFamily="18" charset="-78"/>
              </a:rPr>
              <a:t>الخسائر </a:t>
            </a:r>
            <a:r>
              <a:rPr lang="ar-DZ" sz="3200" b="1" dirty="0" smtClean="0">
                <a:latin typeface="Simplified Arabic" pitchFamily="18" charset="-78"/>
                <a:cs typeface="Simplified Arabic" pitchFamily="18" charset="-78"/>
              </a:rPr>
              <a:t>الخاصة يتحملها </a:t>
            </a:r>
            <a:r>
              <a:rPr lang="ar-DZ" sz="3200" b="1" dirty="0" smtClean="0">
                <a:solidFill>
                  <a:srgbClr val="FF0000"/>
                </a:solidFill>
                <a:latin typeface="Simplified Arabic" pitchFamily="18" charset="-78"/>
                <a:cs typeface="Simplified Arabic" pitchFamily="18" charset="-78"/>
              </a:rPr>
              <a:t>من أصابت ممتلكاته فقط</a:t>
            </a:r>
            <a:r>
              <a:rPr lang="ar-DZ" sz="3200" b="1" dirty="0" smtClean="0">
                <a:latin typeface="Simplified Arabic" pitchFamily="18" charset="-78"/>
                <a:cs typeface="Simplified Arabic" pitchFamily="18" charset="-78"/>
              </a:rPr>
              <a:t>، لأنها تخصه وحده، ولم تكن تضحية من أجل السلامة العامة للرحلة البحرية.</a:t>
            </a:r>
            <a:endParaRPr lang="fr-FR" sz="3200" dirty="0">
              <a:latin typeface="Simplified Arabic" pitchFamily="18" charset="-78"/>
              <a:cs typeface="Simplified Arabic" pitchFamily="18" charset="-7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ALAH\Desktop\images.jpg"/>
          <p:cNvPicPr>
            <a:picLocks noChangeAspect="1" noChangeArrowheads="1"/>
          </p:cNvPicPr>
          <p:nvPr/>
        </p:nvPicPr>
        <p:blipFill>
          <a:blip r:embed="rId2"/>
          <a:srcRect/>
          <a:stretch>
            <a:fillRect/>
          </a:stretch>
        </p:blipFill>
        <p:spPr bwMode="auto">
          <a:xfrm>
            <a:off x="0" y="109184"/>
            <a:ext cx="4495800" cy="3429000"/>
          </a:xfrm>
          <a:prstGeom prst="rect">
            <a:avLst/>
          </a:prstGeom>
          <a:noFill/>
        </p:spPr>
      </p:pic>
      <p:pic>
        <p:nvPicPr>
          <p:cNvPr id="5123" name="Picture 3" descr="C:\Users\SALAH\Desktop\20171024_1508829786-502785.jpg"/>
          <p:cNvPicPr>
            <a:picLocks noChangeAspect="1" noChangeArrowheads="1"/>
          </p:cNvPicPr>
          <p:nvPr/>
        </p:nvPicPr>
        <p:blipFill>
          <a:blip r:embed="rId3"/>
          <a:srcRect/>
          <a:stretch>
            <a:fillRect/>
          </a:stretch>
        </p:blipFill>
        <p:spPr bwMode="auto">
          <a:xfrm>
            <a:off x="4572000" y="109184"/>
            <a:ext cx="4572000" cy="3429000"/>
          </a:xfrm>
          <a:prstGeom prst="rect">
            <a:avLst/>
          </a:prstGeom>
          <a:noFill/>
        </p:spPr>
      </p:pic>
      <p:pic>
        <p:nvPicPr>
          <p:cNvPr id="5125" name="Picture 5" descr="C:\Users\SALAH\Desktop\téléchargement (3).jpg"/>
          <p:cNvPicPr>
            <a:picLocks noChangeAspect="1" noChangeArrowheads="1"/>
          </p:cNvPicPr>
          <p:nvPr/>
        </p:nvPicPr>
        <p:blipFill>
          <a:blip r:embed="rId4"/>
          <a:srcRect/>
          <a:stretch>
            <a:fillRect/>
          </a:stretch>
        </p:blipFill>
        <p:spPr bwMode="auto">
          <a:xfrm>
            <a:off x="4648200" y="3624615"/>
            <a:ext cx="4495800" cy="3124201"/>
          </a:xfrm>
          <a:prstGeom prst="rect">
            <a:avLst/>
          </a:prstGeom>
          <a:noFill/>
        </p:spPr>
      </p:pic>
      <p:pic>
        <p:nvPicPr>
          <p:cNvPr id="5126" name="Picture 6" descr="C:\Users\SALAH\Desktop\téléchargement (2).jpg"/>
          <p:cNvPicPr>
            <a:picLocks noChangeAspect="1" noChangeArrowheads="1"/>
          </p:cNvPicPr>
          <p:nvPr/>
        </p:nvPicPr>
        <p:blipFill>
          <a:blip r:embed="rId5"/>
          <a:srcRect/>
          <a:stretch>
            <a:fillRect/>
          </a:stretch>
        </p:blipFill>
        <p:spPr bwMode="auto">
          <a:xfrm>
            <a:off x="0" y="3624617"/>
            <a:ext cx="4495800" cy="31242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57200" y="1554540"/>
            <a:ext cx="8153400" cy="1569660"/>
          </a:xfrm>
          <a:prstGeom prst="rect">
            <a:avLst/>
          </a:prstGeom>
        </p:spPr>
        <p:txBody>
          <a:bodyPr wrap="square">
            <a:spAutoFit/>
          </a:bodyPr>
          <a:lstStyle/>
          <a:p>
            <a:pPr algn="just" rtl="1"/>
            <a:r>
              <a:rPr lang="ar-DZ" sz="3200" b="1" dirty="0" smtClean="0">
                <a:solidFill>
                  <a:srgbClr val="FF0000"/>
                </a:solidFill>
                <a:latin typeface="Times New Roman" pitchFamily="18" charset="0"/>
                <a:cs typeface="Times New Roman" pitchFamily="18" charset="0"/>
              </a:rPr>
              <a:t> </a:t>
            </a:r>
            <a:r>
              <a:rPr lang="ar-DZ" sz="3200" b="1" dirty="0" smtClean="0">
                <a:solidFill>
                  <a:srgbClr val="008000"/>
                </a:solidFill>
                <a:latin typeface="Times New Roman" pitchFamily="18" charset="0"/>
                <a:cs typeface="Times New Roman" pitchFamily="18" charset="0"/>
              </a:rPr>
              <a:t>الخسارة </a:t>
            </a:r>
            <a:r>
              <a:rPr lang="ar-SA" sz="3200" b="1" dirty="0" smtClean="0">
                <a:solidFill>
                  <a:srgbClr val="008000"/>
                </a:solidFill>
                <a:latin typeface="Times New Roman" pitchFamily="18" charset="0"/>
                <a:cs typeface="Times New Roman" pitchFamily="18" charset="0"/>
              </a:rPr>
              <a:t>الجزئية الخاصة </a:t>
            </a:r>
            <a:r>
              <a:rPr lang="ar-SA" sz="3200" b="1" dirty="0" smtClean="0">
                <a:latin typeface="Times New Roman" pitchFamily="18" charset="0"/>
                <a:cs typeface="Times New Roman" pitchFamily="18" charset="0"/>
              </a:rPr>
              <a:t>تحدث بصفة عرضية نتيجة حادث مؤمن منه، عكس </a:t>
            </a:r>
            <a:r>
              <a:rPr lang="ar-SA" sz="3200" b="1" dirty="0" smtClean="0">
                <a:solidFill>
                  <a:srgbClr val="008000"/>
                </a:solidFill>
                <a:latin typeface="Times New Roman" pitchFamily="18" charset="0"/>
                <a:cs typeface="Times New Roman" pitchFamily="18" charset="0"/>
              </a:rPr>
              <a:t>الخسائر الجزئية العامة</a:t>
            </a:r>
            <a:r>
              <a:rPr lang="ar-DZ" sz="3200" b="1" dirty="0" smtClean="0">
                <a:latin typeface="Times New Roman" pitchFamily="18" charset="0"/>
                <a:cs typeface="Times New Roman" pitchFamily="18" charset="0"/>
              </a:rPr>
              <a:t>: </a:t>
            </a:r>
            <a:r>
              <a:rPr lang="ar-SA" sz="3200" b="1" dirty="0" smtClean="0">
                <a:latin typeface="Times New Roman" pitchFamily="18" charset="0"/>
                <a:cs typeface="Times New Roman" pitchFamily="18" charset="0"/>
              </a:rPr>
              <a:t>تحدث بصفة اختيارية متعمدة</a:t>
            </a:r>
            <a:r>
              <a:rPr lang="ar-DZ" sz="3200" b="1" dirty="0" smtClean="0">
                <a:latin typeface="Times New Roman" pitchFamily="18" charset="0"/>
                <a:cs typeface="Times New Roman" pitchFamily="18" charset="0"/>
              </a:rPr>
              <a:t>.</a:t>
            </a:r>
          </a:p>
        </p:txBody>
      </p:sp>
      <p:sp>
        <p:nvSpPr>
          <p:cNvPr id="5" name="Rectangle 4"/>
          <p:cNvSpPr/>
          <p:nvPr/>
        </p:nvSpPr>
        <p:spPr>
          <a:xfrm>
            <a:off x="457200" y="4373940"/>
            <a:ext cx="8153400" cy="1569660"/>
          </a:xfrm>
          <a:prstGeom prst="rect">
            <a:avLst/>
          </a:prstGeom>
        </p:spPr>
        <p:txBody>
          <a:bodyPr wrap="square">
            <a:spAutoFit/>
          </a:bodyPr>
          <a:lstStyle/>
          <a:p>
            <a:pPr algn="just" rtl="1"/>
            <a:r>
              <a:rPr lang="ar-SA" sz="3200" b="1" dirty="0" smtClean="0">
                <a:solidFill>
                  <a:srgbClr val="008000"/>
                </a:solidFill>
                <a:latin typeface="Times New Roman" pitchFamily="18" charset="0"/>
                <a:cs typeface="Times New Roman" pitchFamily="18" charset="0"/>
              </a:rPr>
              <a:t>الخسارة الجزئية الخاصة </a:t>
            </a:r>
            <a:r>
              <a:rPr lang="ar-SA" sz="3200" b="1" dirty="0" smtClean="0">
                <a:latin typeface="Times New Roman" pitchFamily="18" charset="0"/>
                <a:cs typeface="Times New Roman" pitchFamily="18" charset="0"/>
              </a:rPr>
              <a:t>يتحملها صاحب الشيء الذي حدثت به</a:t>
            </a:r>
            <a:r>
              <a:rPr lang="ar-DZ" sz="3200" b="1" dirty="0" smtClean="0">
                <a:latin typeface="Times New Roman" pitchFamily="18" charset="0"/>
                <a:cs typeface="Times New Roman" pitchFamily="18" charset="0"/>
              </a:rPr>
              <a:t>،</a:t>
            </a:r>
            <a:r>
              <a:rPr lang="ar-SA" sz="3200" b="1" dirty="0" smtClean="0">
                <a:latin typeface="Times New Roman" pitchFamily="18" charset="0"/>
                <a:cs typeface="Times New Roman" pitchFamily="18" charset="0"/>
              </a:rPr>
              <a:t> </a:t>
            </a:r>
            <a:r>
              <a:rPr lang="ar-DZ" sz="3200" b="1" dirty="0" smtClean="0">
                <a:latin typeface="Times New Roman" pitchFamily="18" charset="0"/>
                <a:cs typeface="Times New Roman" pitchFamily="18" charset="0"/>
              </a:rPr>
              <a:t>و</a:t>
            </a:r>
            <a:r>
              <a:rPr lang="ar-SA" sz="3200" b="1" dirty="0" smtClean="0">
                <a:solidFill>
                  <a:srgbClr val="008000"/>
                </a:solidFill>
                <a:latin typeface="Times New Roman" pitchFamily="18" charset="0"/>
                <a:cs typeface="Times New Roman" pitchFamily="18" charset="0"/>
              </a:rPr>
              <a:t>الخسارة الجزئية العامة </a:t>
            </a:r>
            <a:r>
              <a:rPr lang="ar-SA" sz="3200" b="1" dirty="0" smtClean="0">
                <a:latin typeface="Times New Roman" pitchFamily="18" charset="0"/>
                <a:cs typeface="Times New Roman" pitchFamily="18" charset="0"/>
              </a:rPr>
              <a:t>توزع بين أطراف </a:t>
            </a:r>
            <a:r>
              <a:rPr lang="ar-DZ" sz="3200" b="1" dirty="0" smtClean="0">
                <a:latin typeface="Times New Roman" pitchFamily="18" charset="0"/>
                <a:cs typeface="Times New Roman" pitchFamily="18" charset="0"/>
              </a:rPr>
              <a:t>الإرسالية </a:t>
            </a:r>
            <a:r>
              <a:rPr lang="ar-SA" sz="3200" b="1" dirty="0" smtClean="0">
                <a:latin typeface="Times New Roman" pitchFamily="18" charset="0"/>
                <a:cs typeface="Times New Roman" pitchFamily="18" charset="0"/>
              </a:rPr>
              <a:t>البحرية</a:t>
            </a:r>
            <a:r>
              <a:rPr lang="en-US" sz="3200" b="1" dirty="0" smtClean="0">
                <a:latin typeface="Times New Roman" pitchFamily="18" charset="0"/>
                <a:cs typeface="Times New Roman" pitchFamily="18" charset="0"/>
              </a:rPr>
              <a:t>.</a:t>
            </a:r>
            <a:r>
              <a:rPr lang="ar-SA" sz="3200" b="1" dirty="0" smtClean="0">
                <a:latin typeface="Times New Roman" pitchFamily="18" charset="0"/>
                <a:cs typeface="Times New Roman" pitchFamily="18" charset="0"/>
              </a:rPr>
              <a:t> </a:t>
            </a:r>
            <a:endParaRPr lang="fr-FR" sz="3200" dirty="0"/>
          </a:p>
        </p:txBody>
      </p:sp>
      <p:sp>
        <p:nvSpPr>
          <p:cNvPr id="6" name="Rectangle 5"/>
          <p:cNvSpPr/>
          <p:nvPr/>
        </p:nvSpPr>
        <p:spPr>
          <a:xfrm>
            <a:off x="7037734" y="953869"/>
            <a:ext cx="1572866" cy="646331"/>
          </a:xfrm>
          <a:prstGeom prst="rect">
            <a:avLst/>
          </a:prstGeom>
        </p:spPr>
        <p:txBody>
          <a:bodyPr wrap="none">
            <a:spAutoFit/>
          </a:bodyPr>
          <a:lstStyle/>
          <a:p>
            <a:r>
              <a:rPr lang="ar-DZ" sz="3600" b="1" dirty="0" smtClean="0">
                <a:solidFill>
                  <a:srgbClr val="FF0000"/>
                </a:solidFill>
                <a:latin typeface="Times New Roman" pitchFamily="18" charset="0"/>
                <a:cs typeface="Times New Roman" pitchFamily="18" charset="0"/>
              </a:rPr>
              <a:t>ملاحظة: </a:t>
            </a:r>
            <a:endParaRPr lang="fr-FR" sz="3600" dirty="0"/>
          </a:p>
        </p:txBody>
      </p:sp>
      <p:sp>
        <p:nvSpPr>
          <p:cNvPr id="7" name="Rectangle 6"/>
          <p:cNvSpPr/>
          <p:nvPr/>
        </p:nvSpPr>
        <p:spPr>
          <a:xfrm>
            <a:off x="7010400" y="3697069"/>
            <a:ext cx="1572866" cy="646331"/>
          </a:xfrm>
          <a:prstGeom prst="rect">
            <a:avLst/>
          </a:prstGeom>
        </p:spPr>
        <p:txBody>
          <a:bodyPr wrap="none">
            <a:spAutoFit/>
          </a:bodyPr>
          <a:lstStyle/>
          <a:p>
            <a:r>
              <a:rPr lang="ar-DZ" sz="3600" b="1" dirty="0" smtClean="0">
                <a:solidFill>
                  <a:srgbClr val="FF0000"/>
                </a:solidFill>
                <a:latin typeface="Times New Roman" pitchFamily="18" charset="0"/>
                <a:cs typeface="Times New Roman" pitchFamily="18" charset="0"/>
              </a:rPr>
              <a:t>ملاحظة: </a:t>
            </a:r>
            <a:endParaRPr lang="fr-FR" sz="3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81000" y="4678740"/>
            <a:ext cx="8305800" cy="1569660"/>
          </a:xfrm>
          <a:prstGeom prst="rect">
            <a:avLst/>
          </a:prstGeom>
        </p:spPr>
        <p:txBody>
          <a:bodyPr wrap="square">
            <a:spAutoFit/>
          </a:bodyPr>
          <a:lstStyle/>
          <a:p>
            <a:pPr algn="just" rtl="1"/>
            <a:r>
              <a:rPr lang="ar-DZ" sz="3200" b="1" dirty="0" smtClean="0">
                <a:latin typeface="Times New Roman" pitchFamily="18" charset="0"/>
                <a:cs typeface="Times New Roman" pitchFamily="18" charset="0"/>
              </a:rPr>
              <a:t>   </a:t>
            </a:r>
            <a:r>
              <a:rPr lang="ar-SA" sz="3200" b="1" dirty="0" smtClean="0">
                <a:latin typeface="Times New Roman" pitchFamily="18" charset="0"/>
                <a:cs typeface="Times New Roman" pitchFamily="18" charset="0"/>
              </a:rPr>
              <a:t>أهمية </a:t>
            </a:r>
            <a:r>
              <a:rPr lang="ar-SA" sz="3200" b="1" dirty="0" smtClean="0">
                <a:solidFill>
                  <a:srgbClr val="FF0000"/>
                </a:solidFill>
                <a:latin typeface="Times New Roman" pitchFamily="18" charset="0"/>
                <a:cs typeface="Times New Roman" pitchFamily="18" charset="0"/>
              </a:rPr>
              <a:t>التأمين البحري </a:t>
            </a:r>
            <a:r>
              <a:rPr lang="ar-SA" sz="3200" b="1" dirty="0" smtClean="0">
                <a:latin typeface="Times New Roman" pitchFamily="18" charset="0"/>
                <a:cs typeface="Times New Roman" pitchFamily="18" charset="0"/>
              </a:rPr>
              <a:t>في مفهومه الواسع</a:t>
            </a:r>
            <a:r>
              <a:rPr lang="ar-DZ" sz="3200" b="1" dirty="0" smtClean="0">
                <a:latin typeface="Times New Roman" pitchFamily="18" charset="0"/>
                <a:cs typeface="Times New Roman" pitchFamily="18" charset="0"/>
              </a:rPr>
              <a:t>: </a:t>
            </a:r>
            <a:r>
              <a:rPr lang="ar-SA" sz="3200" b="1" dirty="0" smtClean="0">
                <a:latin typeface="Times New Roman" pitchFamily="18" charset="0"/>
                <a:cs typeface="Times New Roman" pitchFamily="18" charset="0"/>
              </a:rPr>
              <a:t>يوفر مظلة </a:t>
            </a:r>
            <a:r>
              <a:rPr lang="ar-DZ" sz="3200" b="1" dirty="0" smtClean="0">
                <a:latin typeface="Times New Roman" pitchFamily="18" charset="0"/>
                <a:cs typeface="Times New Roman" pitchFamily="18" charset="0"/>
              </a:rPr>
              <a:t>واسعة </a:t>
            </a:r>
            <a:r>
              <a:rPr lang="ar-SA" sz="3200" b="1" dirty="0" smtClean="0">
                <a:latin typeface="Times New Roman" pitchFamily="18" charset="0"/>
                <a:cs typeface="Times New Roman" pitchFamily="18" charset="0"/>
              </a:rPr>
              <a:t>لعمليات نقل البضائع</a:t>
            </a:r>
            <a:r>
              <a:rPr lang="ar-DZ" sz="3200" b="1" dirty="0" smtClean="0">
                <a:latin typeface="Times New Roman" pitchFamily="18" charset="0"/>
                <a:cs typeface="Times New Roman" pitchFamily="18" charset="0"/>
              </a:rPr>
              <a:t>،</a:t>
            </a:r>
            <a:r>
              <a:rPr lang="ar-SA" sz="3200" b="1" dirty="0" smtClean="0">
                <a:latin typeface="Times New Roman" pitchFamily="18" charset="0"/>
                <a:cs typeface="Times New Roman" pitchFamily="18" charset="0"/>
              </a:rPr>
              <a:t> مما </a:t>
            </a:r>
            <a:r>
              <a:rPr lang="ar-SA" sz="3200" b="1" dirty="0" err="1" smtClean="0">
                <a:latin typeface="Times New Roman" pitchFamily="18" charset="0"/>
                <a:cs typeface="Times New Roman" pitchFamily="18" charset="0"/>
              </a:rPr>
              <a:t>ي</a:t>
            </a:r>
            <a:r>
              <a:rPr lang="ar-DZ" sz="3200" b="1" dirty="0" err="1" smtClean="0">
                <a:latin typeface="Times New Roman" pitchFamily="18" charset="0"/>
                <a:cs typeface="Times New Roman" pitchFamily="18" charset="0"/>
              </a:rPr>
              <a:t>سا</a:t>
            </a:r>
            <a:r>
              <a:rPr lang="ar-SA" sz="3200" b="1" dirty="0" smtClean="0">
                <a:latin typeface="Times New Roman" pitchFamily="18" charset="0"/>
                <a:cs typeface="Times New Roman" pitchFamily="18" charset="0"/>
              </a:rPr>
              <a:t>هم في تطوير </a:t>
            </a:r>
            <a:r>
              <a:rPr lang="ar-DZ" sz="3200" b="1" dirty="0" smtClean="0">
                <a:latin typeface="Times New Roman" pitchFamily="18" charset="0"/>
                <a:cs typeface="Times New Roman" pitchFamily="18" charset="0"/>
              </a:rPr>
              <a:t>التجارة الدولية.</a:t>
            </a:r>
            <a:endParaRPr lang="fr-FR" sz="3200" b="1" dirty="0">
              <a:latin typeface="Times New Roman" pitchFamily="18" charset="0"/>
              <a:cs typeface="Times New Roman" pitchFamily="18" charset="0"/>
            </a:endParaRPr>
          </a:p>
        </p:txBody>
      </p:sp>
      <p:sp>
        <p:nvSpPr>
          <p:cNvPr id="5" name="Rectangle 4"/>
          <p:cNvSpPr/>
          <p:nvPr/>
        </p:nvSpPr>
        <p:spPr>
          <a:xfrm>
            <a:off x="457200" y="1295400"/>
            <a:ext cx="8229600" cy="2062103"/>
          </a:xfrm>
          <a:prstGeom prst="rect">
            <a:avLst/>
          </a:prstGeom>
        </p:spPr>
        <p:txBody>
          <a:bodyPr wrap="square">
            <a:spAutoFit/>
          </a:bodyPr>
          <a:lstStyle/>
          <a:p>
            <a:pPr algn="just" rtl="1"/>
            <a:r>
              <a:rPr lang="ar-DZ" sz="3200" b="1" dirty="0" smtClean="0">
                <a:latin typeface="Times New Roman" pitchFamily="18" charset="0"/>
                <a:cs typeface="Times New Roman" pitchFamily="18" charset="0"/>
              </a:rPr>
              <a:t> </a:t>
            </a:r>
            <a:r>
              <a:rPr lang="fr-FR" sz="3200" b="1" dirty="0" smtClean="0">
                <a:latin typeface="Times New Roman" pitchFamily="18" charset="0"/>
                <a:cs typeface="Times New Roman" pitchFamily="18" charset="0"/>
              </a:rPr>
              <a:t>   </a:t>
            </a:r>
            <a:r>
              <a:rPr lang="ar-SA" sz="3200" b="1" dirty="0" smtClean="0">
                <a:latin typeface="Times New Roman" pitchFamily="18" charset="0"/>
                <a:cs typeface="Times New Roman" pitchFamily="18" charset="0"/>
              </a:rPr>
              <a:t>مصطلح </a:t>
            </a:r>
            <a:r>
              <a:rPr lang="ar-SA" sz="3200" b="1" dirty="0" err="1" smtClean="0">
                <a:solidFill>
                  <a:srgbClr val="FF0000"/>
                </a:solidFill>
                <a:latin typeface="Times New Roman" pitchFamily="18" charset="0"/>
                <a:cs typeface="Times New Roman" pitchFamily="18" charset="0"/>
              </a:rPr>
              <a:t>الت</a:t>
            </a:r>
            <a:r>
              <a:rPr lang="ar-DZ" sz="3200" b="1" dirty="0" smtClean="0">
                <a:solidFill>
                  <a:srgbClr val="FF0000"/>
                </a:solidFill>
                <a:latin typeface="Times New Roman" pitchFamily="18" charset="0"/>
                <a:cs typeface="Times New Roman" pitchFamily="18" charset="0"/>
              </a:rPr>
              <a:t>أ</a:t>
            </a:r>
            <a:r>
              <a:rPr lang="ar-SA" sz="3200" b="1" dirty="0" smtClean="0">
                <a:solidFill>
                  <a:srgbClr val="FF0000"/>
                </a:solidFill>
                <a:latin typeface="Times New Roman" pitchFamily="18" charset="0"/>
                <a:cs typeface="Times New Roman" pitchFamily="18" charset="0"/>
              </a:rPr>
              <a:t>مين البحري</a:t>
            </a:r>
            <a:r>
              <a:rPr lang="ar-DZ" sz="3200" b="1" dirty="0" smtClean="0">
                <a:solidFill>
                  <a:srgbClr val="FF0000"/>
                </a:solidFill>
                <a:latin typeface="Times New Roman" pitchFamily="18" charset="0"/>
                <a:cs typeface="Times New Roman" pitchFamily="18" charset="0"/>
              </a:rPr>
              <a:t> </a:t>
            </a:r>
            <a:r>
              <a:rPr lang="ar-SA" sz="3200" b="1" dirty="0" smtClean="0">
                <a:latin typeface="Times New Roman" pitchFamily="18" charset="0"/>
                <a:cs typeface="Times New Roman" pitchFamily="18" charset="0"/>
              </a:rPr>
              <a:t>لا يقصد به التأمين على البضائع المنقولة بحرا فقط دون غيرها</a:t>
            </a:r>
            <a:r>
              <a:rPr lang="ar-DZ" sz="3200" b="1" dirty="0" smtClean="0">
                <a:latin typeface="Times New Roman" pitchFamily="18" charset="0"/>
                <a:cs typeface="Times New Roman" pitchFamily="18" charset="0"/>
              </a:rPr>
              <a:t>،</a:t>
            </a:r>
            <a:r>
              <a:rPr lang="ar-SA" sz="3200" b="1" dirty="0" smtClean="0">
                <a:latin typeface="Times New Roman" pitchFamily="18" charset="0"/>
                <a:cs typeface="Times New Roman" pitchFamily="18" charset="0"/>
              </a:rPr>
              <a:t> </a:t>
            </a:r>
            <a:r>
              <a:rPr lang="ar-DZ" sz="3200" b="1" dirty="0" smtClean="0">
                <a:latin typeface="Times New Roman" pitchFamily="18" charset="0"/>
                <a:cs typeface="Times New Roman" pitchFamily="18" charset="0"/>
              </a:rPr>
              <a:t>بل </a:t>
            </a:r>
            <a:r>
              <a:rPr lang="ar-SA" sz="3200" b="1" dirty="0" smtClean="0">
                <a:solidFill>
                  <a:srgbClr val="FF0000"/>
                </a:solidFill>
                <a:latin typeface="Times New Roman" pitchFamily="18" charset="0"/>
                <a:cs typeface="Times New Roman" pitchFamily="18" charset="0"/>
              </a:rPr>
              <a:t>تأمينات نقل البضائع </a:t>
            </a:r>
            <a:r>
              <a:rPr lang="ar-SA" sz="3200" b="1" dirty="0" smtClean="0">
                <a:latin typeface="Times New Roman" pitchFamily="18" charset="0"/>
                <a:cs typeface="Times New Roman" pitchFamily="18" charset="0"/>
              </a:rPr>
              <a:t>بكل وسائط النقل</a:t>
            </a:r>
            <a:r>
              <a:rPr lang="ar-DZ" sz="3200" b="1" dirty="0" smtClean="0">
                <a:latin typeface="Times New Roman" pitchFamily="18" charset="0"/>
                <a:cs typeface="Times New Roman" pitchFamily="18" charset="0"/>
              </a:rPr>
              <a:t>، </a:t>
            </a:r>
            <a:r>
              <a:rPr lang="ar-SA" sz="3200" b="1" dirty="0" smtClean="0">
                <a:latin typeface="Times New Roman" pitchFamily="18" charset="0"/>
                <a:cs typeface="Times New Roman" pitchFamily="18" charset="0"/>
              </a:rPr>
              <a:t>سواء كانت بحرية </a:t>
            </a:r>
            <a:r>
              <a:rPr lang="ar-DZ" sz="3200" b="1" dirty="0" err="1" smtClean="0">
                <a:latin typeface="Times New Roman" pitchFamily="18" charset="0"/>
                <a:cs typeface="Times New Roman" pitchFamily="18" charset="0"/>
              </a:rPr>
              <a:t>أ</a:t>
            </a:r>
            <a:r>
              <a:rPr lang="ar-SA" sz="3200" b="1" dirty="0" smtClean="0">
                <a:latin typeface="Times New Roman" pitchFamily="18" charset="0"/>
                <a:cs typeface="Times New Roman" pitchFamily="18" charset="0"/>
              </a:rPr>
              <a:t>و برية </a:t>
            </a:r>
            <a:r>
              <a:rPr lang="ar-DZ" sz="3200" b="1" dirty="0" err="1" smtClean="0">
                <a:latin typeface="Times New Roman" pitchFamily="18" charset="0"/>
                <a:cs typeface="Times New Roman" pitchFamily="18" charset="0"/>
              </a:rPr>
              <a:t>أ</a:t>
            </a:r>
            <a:r>
              <a:rPr lang="ar-SA" sz="3200" b="1" dirty="0" smtClean="0">
                <a:latin typeface="Times New Roman" pitchFamily="18" charset="0"/>
                <a:cs typeface="Times New Roman" pitchFamily="18" charset="0"/>
              </a:rPr>
              <a:t>و جوية </a:t>
            </a:r>
            <a:r>
              <a:rPr lang="ar-DZ" sz="3200" b="1" dirty="0" smtClean="0">
                <a:latin typeface="Times New Roman" pitchFamily="18" charset="0"/>
                <a:cs typeface="Times New Roman" pitchFamily="18" charset="0"/>
              </a:rPr>
              <a:t>أ</a:t>
            </a:r>
            <a:r>
              <a:rPr lang="ar-SA" sz="3200" b="1" dirty="0" smtClean="0">
                <a:latin typeface="Times New Roman" pitchFamily="18" charset="0"/>
                <a:cs typeface="Times New Roman" pitchFamily="18" charset="0"/>
              </a:rPr>
              <a:t>و طرود بريدية</a:t>
            </a:r>
            <a:r>
              <a:rPr lang="fr-FR" sz="3200" b="1" dirty="0" smtClean="0">
                <a:latin typeface="Times New Roman" pitchFamily="18" charset="0"/>
                <a:cs typeface="Times New Roman" pitchFamily="18" charset="0"/>
              </a:rPr>
              <a:t>.</a:t>
            </a:r>
            <a:endParaRPr lang="fr-FR" sz="3200" dirty="0"/>
          </a:p>
        </p:txBody>
      </p:sp>
      <p:sp>
        <p:nvSpPr>
          <p:cNvPr id="6" name="Rectangle 5"/>
          <p:cNvSpPr/>
          <p:nvPr/>
        </p:nvSpPr>
        <p:spPr>
          <a:xfrm>
            <a:off x="7010400" y="762000"/>
            <a:ext cx="1457450" cy="646331"/>
          </a:xfrm>
          <a:prstGeom prst="rect">
            <a:avLst/>
          </a:prstGeom>
        </p:spPr>
        <p:txBody>
          <a:bodyPr wrap="none">
            <a:spAutoFit/>
          </a:bodyPr>
          <a:lstStyle/>
          <a:p>
            <a:r>
              <a:rPr lang="ar-DZ" sz="3600" b="1" dirty="0" smtClean="0">
                <a:solidFill>
                  <a:srgbClr val="FF0000"/>
                </a:solidFill>
                <a:latin typeface="Times New Roman" pitchFamily="18" charset="0"/>
                <a:cs typeface="Times New Roman" pitchFamily="18" charset="0"/>
              </a:rPr>
              <a:t>ملاحظة:</a:t>
            </a:r>
            <a:endParaRPr lang="fr-FR" sz="3600" dirty="0"/>
          </a:p>
        </p:txBody>
      </p:sp>
      <p:sp>
        <p:nvSpPr>
          <p:cNvPr id="7" name="Rectangle 6"/>
          <p:cNvSpPr/>
          <p:nvPr/>
        </p:nvSpPr>
        <p:spPr>
          <a:xfrm>
            <a:off x="7086600" y="3849469"/>
            <a:ext cx="1457450" cy="646331"/>
          </a:xfrm>
          <a:prstGeom prst="rect">
            <a:avLst/>
          </a:prstGeom>
        </p:spPr>
        <p:txBody>
          <a:bodyPr wrap="none">
            <a:spAutoFit/>
          </a:bodyPr>
          <a:lstStyle/>
          <a:p>
            <a:r>
              <a:rPr lang="ar-DZ" sz="3600" b="1" dirty="0" smtClean="0">
                <a:solidFill>
                  <a:srgbClr val="FF0000"/>
                </a:solidFill>
                <a:latin typeface="Times New Roman" pitchFamily="18" charset="0"/>
                <a:cs typeface="Times New Roman" pitchFamily="18" charset="0"/>
              </a:rPr>
              <a:t>ملاحظة:</a:t>
            </a:r>
            <a:endParaRPr lang="fr-FR" sz="36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contenu 2"/>
          <p:cNvSpPr>
            <a:spLocks noGrp="1"/>
          </p:cNvSpPr>
          <p:nvPr>
            <p:ph idx="1"/>
          </p:nvPr>
        </p:nvSpPr>
        <p:spPr>
          <a:xfrm>
            <a:off x="381000" y="2057400"/>
            <a:ext cx="8305800" cy="2590800"/>
          </a:xfrm>
        </p:spPr>
        <p:txBody>
          <a:bodyPr>
            <a:noAutofit/>
          </a:bodyPr>
          <a:lstStyle/>
          <a:p>
            <a:pPr marL="0" indent="0" algn="just" rtl="1">
              <a:buNone/>
            </a:pPr>
            <a:r>
              <a:rPr lang="ar-DZ" sz="3200" b="1" dirty="0" smtClean="0">
                <a:latin typeface="Times New Roman" pitchFamily="18" charset="0"/>
                <a:cs typeface="Times New Roman" pitchFamily="18" charset="0"/>
              </a:rPr>
              <a:t>    </a:t>
            </a:r>
            <a:r>
              <a:rPr lang="ar-SA" sz="3200" b="1" dirty="0" smtClean="0">
                <a:latin typeface="Times New Roman" pitchFamily="18" charset="0"/>
                <a:cs typeface="Times New Roman" pitchFamily="18" charset="0"/>
              </a:rPr>
              <a:t>تتم تسوية </a:t>
            </a:r>
            <a:r>
              <a:rPr lang="ar-SA" sz="3200" b="1" dirty="0" smtClean="0">
                <a:solidFill>
                  <a:srgbClr val="FF0000"/>
                </a:solidFill>
                <a:latin typeface="Times New Roman" pitchFamily="18" charset="0"/>
                <a:cs typeface="Times New Roman" pitchFamily="18" charset="0"/>
              </a:rPr>
              <a:t>الخسائر الجزئية الخاصة </a:t>
            </a:r>
            <a:r>
              <a:rPr lang="ar-SA" sz="3200" b="1" dirty="0" smtClean="0">
                <a:latin typeface="Times New Roman" pitchFamily="18" charset="0"/>
                <a:cs typeface="Times New Roman" pitchFamily="18" charset="0"/>
              </a:rPr>
              <a:t>على أساس النسبة بين قيم</a:t>
            </a:r>
            <a:r>
              <a:rPr lang="ar-DZ" sz="3200" b="1" dirty="0" err="1" smtClean="0">
                <a:latin typeface="Times New Roman" pitchFamily="18" charset="0"/>
                <a:cs typeface="Times New Roman" pitchFamily="18" charset="0"/>
              </a:rPr>
              <a:t>تي</a:t>
            </a:r>
            <a:r>
              <a:rPr lang="ar-SA" sz="3200" b="1" dirty="0" smtClean="0">
                <a:latin typeface="Times New Roman" pitchFamily="18" charset="0"/>
                <a:cs typeface="Times New Roman" pitchFamily="18" charset="0"/>
              </a:rPr>
              <a:t> الشيء قبل </a:t>
            </a:r>
            <a:r>
              <a:rPr lang="ar-DZ" sz="3200" b="1" dirty="0" smtClean="0">
                <a:latin typeface="Times New Roman" pitchFamily="18" charset="0"/>
                <a:cs typeface="Times New Roman" pitchFamily="18" charset="0"/>
              </a:rPr>
              <a:t>وبعد </a:t>
            </a:r>
            <a:r>
              <a:rPr lang="ar-SA" sz="3200" b="1" dirty="0" smtClean="0">
                <a:latin typeface="Times New Roman" pitchFamily="18" charset="0"/>
                <a:cs typeface="Times New Roman" pitchFamily="18" charset="0"/>
              </a:rPr>
              <a:t>حدوث</a:t>
            </a:r>
            <a:r>
              <a:rPr lang="ar-DZ" sz="3200" b="1" dirty="0" smtClean="0">
                <a:latin typeface="Times New Roman" pitchFamily="18" charset="0"/>
                <a:cs typeface="Times New Roman" pitchFamily="18" charset="0"/>
              </a:rPr>
              <a:t> الخسارة</a:t>
            </a:r>
            <a:r>
              <a:rPr lang="ar-SA" sz="3200" b="1" dirty="0" smtClean="0">
                <a:latin typeface="Times New Roman" pitchFamily="18" charset="0"/>
                <a:cs typeface="Times New Roman" pitchFamily="18" charset="0"/>
              </a:rPr>
              <a:t>، وتطبق نفس النسبة على مبلغ التأمين، والمقارنة السابقة تقضي على مشاكل متعددة من أهمها اختلاف سعر السوق </a:t>
            </a:r>
            <a:r>
              <a:rPr lang="ar-SA" sz="3200" b="1" dirty="0" err="1" smtClean="0">
                <a:latin typeface="Times New Roman" pitchFamily="18" charset="0"/>
                <a:cs typeface="Times New Roman" pitchFamily="18" charset="0"/>
              </a:rPr>
              <a:t>ب</a:t>
            </a:r>
            <a:r>
              <a:rPr lang="ar-DZ" sz="3200" b="1" dirty="0" smtClean="0">
                <a:latin typeface="Times New Roman" pitchFamily="18" charset="0"/>
                <a:cs typeface="Times New Roman" pitchFamily="18" charset="0"/>
              </a:rPr>
              <a:t>ـ +</a:t>
            </a:r>
            <a:r>
              <a:rPr lang="ar-SA" sz="3200" b="1" dirty="0" smtClean="0">
                <a:latin typeface="Times New Roman" pitchFamily="18" charset="0"/>
                <a:cs typeface="Times New Roman" pitchFamily="18" charset="0"/>
              </a:rPr>
              <a:t> أو </a:t>
            </a:r>
            <a:r>
              <a:rPr lang="ar-DZ" sz="3200" b="1" dirty="0" smtClean="0">
                <a:latin typeface="Times New Roman" pitchFamily="18" charset="0"/>
                <a:cs typeface="Times New Roman" pitchFamily="18" charset="0"/>
              </a:rPr>
              <a:t>- </a:t>
            </a:r>
            <a:r>
              <a:rPr lang="ar-SA" sz="3200" b="1" dirty="0" smtClean="0">
                <a:latin typeface="Times New Roman" pitchFamily="18" charset="0"/>
                <a:cs typeface="Times New Roman" pitchFamily="18" charset="0"/>
              </a:rPr>
              <a:t>لهذا الشيء عند إجراء التسوية</a:t>
            </a:r>
            <a:r>
              <a:rPr lang="en-US" sz="3200" b="1" dirty="0" smtClean="0">
                <a:latin typeface="Times New Roman" pitchFamily="18" charset="0"/>
                <a:cs typeface="Times New Roman" pitchFamily="18" charset="0"/>
              </a:rPr>
              <a:t>.</a:t>
            </a:r>
            <a:endParaRPr lang="fr-FR" sz="2800" dirty="0"/>
          </a:p>
        </p:txBody>
      </p:sp>
      <p:sp>
        <p:nvSpPr>
          <p:cNvPr id="7" name="Rectangle 6"/>
          <p:cNvSpPr/>
          <p:nvPr/>
        </p:nvSpPr>
        <p:spPr>
          <a:xfrm>
            <a:off x="7010400" y="1143000"/>
            <a:ext cx="1572866" cy="646331"/>
          </a:xfrm>
          <a:prstGeom prst="rect">
            <a:avLst/>
          </a:prstGeom>
        </p:spPr>
        <p:txBody>
          <a:bodyPr wrap="none">
            <a:spAutoFit/>
          </a:bodyPr>
          <a:lstStyle/>
          <a:p>
            <a:r>
              <a:rPr lang="ar-DZ" sz="3600" b="1" dirty="0" smtClean="0">
                <a:solidFill>
                  <a:srgbClr val="FF0000"/>
                </a:solidFill>
                <a:latin typeface="Times New Roman" pitchFamily="18" charset="0"/>
                <a:cs typeface="Times New Roman" pitchFamily="18" charset="0"/>
              </a:rPr>
              <a:t>ملاحظة: </a:t>
            </a:r>
            <a:endParaRPr lang="fr-FR" sz="36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997839"/>
            <a:ext cx="8382000" cy="1077218"/>
          </a:xfrm>
          <a:prstGeom prst="rect">
            <a:avLst/>
          </a:prstGeom>
        </p:spPr>
        <p:txBody>
          <a:bodyPr wrap="square">
            <a:spAutoFit/>
          </a:bodyPr>
          <a:lstStyle/>
          <a:p>
            <a:pPr algn="just" rtl="1"/>
            <a:r>
              <a:rPr lang="ar-DZ" sz="3200" b="1" dirty="0" smtClean="0">
                <a:latin typeface="Arial" pitchFamily="34" charset="0"/>
                <a:cs typeface="Arial" pitchFamily="34" charset="0"/>
              </a:rPr>
              <a:t>هي </a:t>
            </a:r>
            <a:r>
              <a:rPr lang="ar-SA" sz="3200" b="1" dirty="0" smtClean="0">
                <a:latin typeface="Arial" pitchFamily="34" charset="0"/>
                <a:cs typeface="Arial" pitchFamily="34" charset="0"/>
              </a:rPr>
              <a:t>ضمان المؤمن بالتعويض عن خسارة </a:t>
            </a:r>
            <a:r>
              <a:rPr lang="ar-SA" sz="3200" b="1" dirty="0" smtClean="0">
                <a:solidFill>
                  <a:srgbClr val="008000"/>
                </a:solidFill>
                <a:latin typeface="Arial" pitchFamily="34" charset="0"/>
                <a:cs typeface="Arial" pitchFamily="34" charset="0"/>
              </a:rPr>
              <a:t>سبـَبَها خطر مغطى بالتأمين</a:t>
            </a:r>
            <a:r>
              <a:rPr lang="ar-DZ" sz="3200" b="1" dirty="0" smtClean="0">
                <a:latin typeface="Arial" pitchFamily="34" charset="0"/>
                <a:cs typeface="Arial" pitchFamily="34" charset="0"/>
              </a:rPr>
              <a:t>. </a:t>
            </a:r>
            <a:endParaRPr lang="fr-FR" sz="3200" b="1" dirty="0">
              <a:latin typeface="Arial" pitchFamily="34" charset="0"/>
              <a:cs typeface="Arial" pitchFamily="34" charset="0"/>
            </a:endParaRPr>
          </a:p>
        </p:txBody>
      </p:sp>
      <p:sp>
        <p:nvSpPr>
          <p:cNvPr id="5" name="Rectangle 4"/>
          <p:cNvSpPr/>
          <p:nvPr/>
        </p:nvSpPr>
        <p:spPr>
          <a:xfrm>
            <a:off x="5257800" y="1066800"/>
            <a:ext cx="3509294" cy="646331"/>
          </a:xfrm>
          <a:prstGeom prst="rect">
            <a:avLst/>
          </a:prstGeom>
        </p:spPr>
        <p:txBody>
          <a:bodyPr wrap="none">
            <a:spAutoFit/>
          </a:bodyPr>
          <a:lstStyle/>
          <a:p>
            <a:r>
              <a:rPr lang="ar-DZ" sz="3600" b="1" dirty="0" smtClean="0">
                <a:solidFill>
                  <a:srgbClr val="FF0000"/>
                </a:solidFill>
                <a:latin typeface="Times New Roman" pitchFamily="18" charset="0"/>
                <a:cs typeface="Times New Roman" pitchFamily="18" charset="0"/>
              </a:rPr>
              <a:t>3. </a:t>
            </a:r>
            <a:r>
              <a:rPr lang="ar-SA" sz="3600" b="1" dirty="0" smtClean="0">
                <a:solidFill>
                  <a:srgbClr val="FF0000"/>
                </a:solidFill>
                <a:latin typeface="Times New Roman" pitchFamily="18" charset="0"/>
                <a:cs typeface="Times New Roman" pitchFamily="18" charset="0"/>
              </a:rPr>
              <a:t>التغطيات</a:t>
            </a:r>
            <a:r>
              <a:rPr lang="ar-DZ" sz="3600" b="1" dirty="0" smtClean="0">
                <a:solidFill>
                  <a:srgbClr val="FF0000"/>
                </a:solidFill>
                <a:latin typeface="Times New Roman" pitchFamily="18" charset="0"/>
                <a:cs typeface="Times New Roman" pitchFamily="18" charset="0"/>
              </a:rPr>
              <a:t> </a:t>
            </a:r>
            <a:r>
              <a:rPr lang="ar-SA" sz="3600" b="1" dirty="0" smtClean="0">
                <a:solidFill>
                  <a:srgbClr val="FF0000"/>
                </a:solidFill>
                <a:latin typeface="Times New Roman" pitchFamily="18" charset="0"/>
                <a:cs typeface="Times New Roman" pitchFamily="18" charset="0"/>
              </a:rPr>
              <a:t>التأمينية:</a:t>
            </a:r>
            <a:endParaRPr lang="fr-FR" sz="3600" b="1" dirty="0"/>
          </a:p>
        </p:txBody>
      </p:sp>
      <p:sp>
        <p:nvSpPr>
          <p:cNvPr id="6" name="Rectangle 5"/>
          <p:cNvSpPr/>
          <p:nvPr/>
        </p:nvSpPr>
        <p:spPr>
          <a:xfrm>
            <a:off x="304800" y="3353812"/>
            <a:ext cx="8382000" cy="2554545"/>
          </a:xfrm>
          <a:prstGeom prst="rect">
            <a:avLst/>
          </a:prstGeom>
        </p:spPr>
        <p:txBody>
          <a:bodyPr wrap="square">
            <a:spAutoFit/>
          </a:bodyPr>
          <a:lstStyle/>
          <a:p>
            <a:pPr algn="just" rtl="1"/>
            <a:r>
              <a:rPr lang="ar-DZ" sz="3200" b="1" dirty="0" smtClean="0">
                <a:solidFill>
                  <a:srgbClr val="FF0000"/>
                </a:solidFill>
                <a:latin typeface="Arial" pitchFamily="34" charset="0"/>
                <a:cs typeface="Arial" pitchFamily="34" charset="0"/>
              </a:rPr>
              <a:t>ملاحظة: </a:t>
            </a:r>
          </a:p>
          <a:p>
            <a:pPr algn="just" rtl="1"/>
            <a:r>
              <a:rPr lang="ar-SA" sz="3200" b="1" dirty="0" smtClean="0">
                <a:latin typeface="Arial" pitchFamily="34" charset="0"/>
                <a:cs typeface="Arial" pitchFamily="34" charset="0"/>
              </a:rPr>
              <a:t>العبارة (</a:t>
            </a:r>
            <a:r>
              <a:rPr lang="ar-SA" sz="3200" b="1" dirty="0" smtClean="0">
                <a:solidFill>
                  <a:srgbClr val="008000"/>
                </a:solidFill>
                <a:latin typeface="Arial" pitchFamily="34" charset="0"/>
                <a:cs typeface="Arial" pitchFamily="34" charset="0"/>
              </a:rPr>
              <a:t>سبـَبَها خطر مغطى بالتأمين</a:t>
            </a:r>
            <a:r>
              <a:rPr lang="ar-SA" sz="3200" b="1" dirty="0" smtClean="0">
                <a:latin typeface="Arial" pitchFamily="34" charset="0"/>
                <a:cs typeface="Arial" pitchFamily="34" charset="0"/>
              </a:rPr>
              <a:t>) </a:t>
            </a:r>
            <a:r>
              <a:rPr lang="ar-DZ" sz="3200" b="1" dirty="0" smtClean="0">
                <a:latin typeface="Arial" pitchFamily="34" charset="0"/>
                <a:cs typeface="Arial" pitchFamily="34" charset="0"/>
              </a:rPr>
              <a:t>في </a:t>
            </a:r>
            <a:r>
              <a:rPr lang="ar-SA" sz="3200" b="1" dirty="0" smtClean="0">
                <a:latin typeface="Arial" pitchFamily="34" charset="0"/>
                <a:cs typeface="Arial" pitchFamily="34" charset="0"/>
              </a:rPr>
              <a:t>غاية في الأهمية</a:t>
            </a:r>
            <a:r>
              <a:rPr lang="ar-DZ" sz="3200" b="1" dirty="0" smtClean="0">
                <a:latin typeface="Arial" pitchFamily="34" charset="0"/>
                <a:cs typeface="Arial" pitchFamily="34" charset="0"/>
              </a:rPr>
              <a:t>،</a:t>
            </a:r>
            <a:r>
              <a:rPr lang="ar-SA" sz="3200" b="1" dirty="0" smtClean="0">
                <a:latin typeface="Arial" pitchFamily="34" charset="0"/>
                <a:cs typeface="Arial" pitchFamily="34" charset="0"/>
              </a:rPr>
              <a:t> لأنها هي أساس </a:t>
            </a:r>
            <a:r>
              <a:rPr lang="ar-DZ" sz="3200" b="1" dirty="0" smtClean="0">
                <a:latin typeface="Arial" pitchFamily="34" charset="0"/>
                <a:cs typeface="Arial" pitchFamily="34" charset="0"/>
              </a:rPr>
              <a:t>التفرقة </a:t>
            </a:r>
            <a:r>
              <a:rPr lang="ar-SA" sz="3200" b="1" dirty="0" smtClean="0">
                <a:latin typeface="Arial" pitchFamily="34" charset="0"/>
                <a:cs typeface="Arial" pitchFamily="34" charset="0"/>
              </a:rPr>
              <a:t>بين أنواع شروط المجمع لتأمين البضائع(أ) </a:t>
            </a:r>
            <a:r>
              <a:rPr lang="ar-SA" sz="3200" b="1" dirty="0" err="1" smtClean="0">
                <a:latin typeface="Arial" pitchFamily="34" charset="0"/>
                <a:cs typeface="Arial" pitchFamily="34" charset="0"/>
              </a:rPr>
              <a:t>أ</a:t>
            </a:r>
            <a:r>
              <a:rPr lang="ar-SA" sz="3200" b="1" dirty="0" smtClean="0">
                <a:latin typeface="Arial" pitchFamily="34" charset="0"/>
                <a:cs typeface="Arial" pitchFamily="34" charset="0"/>
              </a:rPr>
              <a:t>و (ب) أو (ج)</a:t>
            </a:r>
            <a:r>
              <a:rPr lang="ar-DZ" sz="3200" b="1" dirty="0" smtClean="0">
                <a:latin typeface="Arial" pitchFamily="34" charset="0"/>
                <a:cs typeface="Arial" pitchFamily="34" charset="0"/>
              </a:rPr>
              <a:t>: </a:t>
            </a:r>
            <a:r>
              <a:rPr lang="ar-SA" sz="3200" b="1" dirty="0" smtClean="0">
                <a:solidFill>
                  <a:srgbClr val="C00000"/>
                </a:solidFill>
                <a:latin typeface="Arial" pitchFamily="34" charset="0"/>
                <a:cs typeface="Arial" pitchFamily="34" charset="0"/>
              </a:rPr>
              <a:t>ماهي الأخطار (أسباب الخسارة) التي يغطيها التأمين</a:t>
            </a:r>
            <a:r>
              <a:rPr lang="ar-DZ" sz="3200" b="1" dirty="0" smtClean="0">
                <a:solidFill>
                  <a:srgbClr val="C00000"/>
                </a:solidFill>
                <a:latin typeface="Arial" pitchFamily="34" charset="0"/>
                <a:cs typeface="Arial" pitchFamily="34" charset="0"/>
              </a:rPr>
              <a:t>؟</a:t>
            </a:r>
            <a:endParaRPr lang="fr-FR" sz="3200" b="1" dirty="0">
              <a:solidFill>
                <a:srgbClr val="C00000"/>
              </a:solidFill>
              <a:latin typeface="Arial" pitchFamily="34" charset="0"/>
              <a:cs typeface="Arial"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 y="1295400"/>
            <a:ext cx="8534400" cy="2667000"/>
          </a:xfrm>
        </p:spPr>
        <p:txBody>
          <a:bodyPr>
            <a:normAutofit/>
          </a:bodyPr>
          <a:lstStyle/>
          <a:p>
            <a:pPr marL="3175" indent="-3175" algn="just" rtl="1">
              <a:buNone/>
            </a:pPr>
            <a:r>
              <a:rPr lang="ar-SA" sz="3200" b="1" dirty="0" smtClean="0">
                <a:latin typeface="Times New Roman" pitchFamily="18" charset="0"/>
                <a:cs typeface="Times New Roman" pitchFamily="18" charset="0"/>
              </a:rPr>
              <a:t>يتم التأمين وفقا لواحدة من ثلاث مجموعات</a:t>
            </a:r>
            <a:r>
              <a:rPr lang="ar-DZ" sz="3200" b="1" dirty="0" smtClean="0">
                <a:latin typeface="Times New Roman" pitchFamily="18" charset="0"/>
                <a:cs typeface="Times New Roman" pitchFamily="18" charset="0"/>
              </a:rPr>
              <a:t>( </a:t>
            </a:r>
            <a:r>
              <a:rPr lang="ar-SA" sz="3200" b="1" dirty="0" smtClean="0">
                <a:latin typeface="Times New Roman" pitchFamily="18" charset="0"/>
                <a:cs typeface="Times New Roman" pitchFamily="18" charset="0"/>
              </a:rPr>
              <a:t>البنود المعهدية للشحن </a:t>
            </a:r>
            <a:r>
              <a:rPr lang="en-US" sz="2800" b="1" dirty="0" smtClean="0">
                <a:latin typeface="Times New Roman" pitchFamily="18" charset="0"/>
                <a:cs typeface="Times New Roman" pitchFamily="18" charset="0"/>
              </a:rPr>
              <a:t>Institute Cargo Clauses </a:t>
            </a:r>
            <a:r>
              <a:rPr lang="en-US" sz="2800" b="1" dirty="0" smtClean="0">
                <a:solidFill>
                  <a:srgbClr val="FF0000"/>
                </a:solidFill>
                <a:latin typeface="Times New Roman" pitchFamily="18" charset="0"/>
                <a:cs typeface="Times New Roman" pitchFamily="18" charset="0"/>
              </a:rPr>
              <a:t>ICC</a:t>
            </a:r>
            <a:r>
              <a:rPr lang="ar-DZ" sz="3200" b="1" dirty="0" smtClean="0">
                <a:latin typeface="Times New Roman" pitchFamily="18" charset="0"/>
                <a:cs typeface="Times New Roman" pitchFamily="18" charset="0"/>
              </a:rPr>
              <a:t>)، </a:t>
            </a:r>
            <a:r>
              <a:rPr lang="ar-SA" sz="3200" b="1" dirty="0" smtClean="0">
                <a:latin typeface="Times New Roman" pitchFamily="18" charset="0"/>
                <a:cs typeface="Times New Roman" pitchFamily="18" charset="0"/>
              </a:rPr>
              <a:t>طورها </a:t>
            </a:r>
            <a:r>
              <a:rPr lang="ar-DZ" sz="3200" b="1" dirty="0" smtClean="0">
                <a:latin typeface="Times New Roman" pitchFamily="18" charset="0"/>
                <a:cs typeface="Times New Roman" pitchFamily="18" charset="0"/>
              </a:rPr>
              <a:t>معهد </a:t>
            </a:r>
            <a:r>
              <a:rPr lang="ar-SA" sz="3200" b="1" dirty="0" smtClean="0">
                <a:latin typeface="Times New Roman" pitchFamily="18" charset="0"/>
                <a:cs typeface="Times New Roman" pitchFamily="18" charset="0"/>
              </a:rPr>
              <a:t>مكتتبي التأمين في لند</a:t>
            </a:r>
            <a:r>
              <a:rPr lang="ar-DZ" sz="3200" b="1" dirty="0" smtClean="0">
                <a:latin typeface="Times New Roman" pitchFamily="18" charset="0"/>
                <a:cs typeface="Times New Roman" pitchFamily="18" charset="0"/>
              </a:rPr>
              <a:t>ن </a:t>
            </a:r>
            <a:r>
              <a:rPr lang="en-US" sz="2800" b="1" dirty="0" smtClean="0">
                <a:solidFill>
                  <a:srgbClr val="FF0000"/>
                </a:solidFill>
                <a:latin typeface="Times New Roman" pitchFamily="18" charset="0"/>
                <a:cs typeface="Times New Roman" pitchFamily="18" charset="0"/>
              </a:rPr>
              <a:t>Institute</a:t>
            </a:r>
            <a:r>
              <a:rPr lang="en-US" sz="2800" b="1" dirty="0" smtClean="0">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of London underwriters</a:t>
            </a:r>
            <a:r>
              <a:rPr lang="ar-SA" sz="3200" b="1" dirty="0" smtClean="0">
                <a:latin typeface="Times New Roman" pitchFamily="18" charset="0"/>
                <a:cs typeface="Times New Roman" pitchFamily="18" charset="0"/>
              </a:rPr>
              <a:t>، وكل بند يتكون من مجموعة من المخاطر تقبل التغطية التأمينية مع بعض الاستثناءات. </a:t>
            </a:r>
            <a:endParaRPr lang="ar-DZ" sz="3200" b="1" dirty="0" smtClean="0">
              <a:latin typeface="Times New Roman" pitchFamily="18" charset="0"/>
              <a:cs typeface="Times New Roman" pitchFamily="18" charset="0"/>
            </a:endParaRPr>
          </a:p>
        </p:txBody>
      </p:sp>
      <p:sp>
        <p:nvSpPr>
          <p:cNvPr id="4" name="Rectangle 3"/>
          <p:cNvSpPr/>
          <p:nvPr/>
        </p:nvSpPr>
        <p:spPr>
          <a:xfrm>
            <a:off x="228600" y="4572000"/>
            <a:ext cx="8534400" cy="1569660"/>
          </a:xfrm>
          <a:prstGeom prst="rect">
            <a:avLst/>
          </a:prstGeom>
        </p:spPr>
        <p:txBody>
          <a:bodyPr wrap="square">
            <a:spAutoFit/>
          </a:bodyPr>
          <a:lstStyle/>
          <a:p>
            <a:pPr algn="just" rtl="1"/>
            <a:r>
              <a:rPr lang="ar-DZ" sz="3200" b="1" dirty="0" smtClean="0">
                <a:latin typeface="Times New Roman" pitchFamily="18" charset="0"/>
                <a:cs typeface="Times New Roman" pitchFamily="18" charset="0"/>
              </a:rPr>
              <a:t>    </a:t>
            </a:r>
            <a:r>
              <a:rPr lang="ar-SA" sz="3200" b="1" dirty="0" smtClean="0">
                <a:latin typeface="Times New Roman" pitchFamily="18" charset="0"/>
                <a:cs typeface="Times New Roman" pitchFamily="18" charset="0"/>
              </a:rPr>
              <a:t>تضم </a:t>
            </a:r>
            <a:r>
              <a:rPr lang="ar-DZ" sz="3200" b="1" dirty="0" smtClean="0">
                <a:latin typeface="Times New Roman" pitchFamily="18" charset="0"/>
                <a:cs typeface="Times New Roman" pitchFamily="18" charset="0"/>
              </a:rPr>
              <a:t>المجموعات </a:t>
            </a:r>
            <a:r>
              <a:rPr lang="ar-SA" sz="3200" b="1" dirty="0" smtClean="0">
                <a:latin typeface="Times New Roman" pitchFamily="18" charset="0"/>
                <a:cs typeface="Times New Roman" pitchFamily="18" charset="0"/>
              </a:rPr>
              <a:t>الثلاث تغطيات أساسية مشتركة فيما بينها</a:t>
            </a:r>
            <a:r>
              <a:rPr lang="ar-DZ" sz="3200" b="1" dirty="0" smtClean="0">
                <a:latin typeface="Times New Roman" pitchFamily="18" charset="0"/>
                <a:cs typeface="Times New Roman" pitchFamily="18" charset="0"/>
              </a:rPr>
              <a:t>،</a:t>
            </a:r>
            <a:r>
              <a:rPr lang="ar-SA" sz="3200" b="1" dirty="0" smtClean="0">
                <a:latin typeface="Times New Roman" pitchFamily="18" charset="0"/>
                <a:cs typeface="Times New Roman" pitchFamily="18" charset="0"/>
              </a:rPr>
              <a:t> أوسع تلك الفئات تغطية هي الفئة (</a:t>
            </a:r>
            <a:r>
              <a:rPr lang="fr-FR" sz="3200" b="1" dirty="0" smtClean="0">
                <a:latin typeface="Times New Roman" pitchFamily="18" charset="0"/>
                <a:cs typeface="Times New Roman" pitchFamily="18" charset="0"/>
              </a:rPr>
              <a:t>A</a:t>
            </a:r>
            <a:r>
              <a:rPr lang="ar-SA" sz="3200" b="1" dirty="0" smtClean="0">
                <a:latin typeface="Times New Roman" pitchFamily="18" charset="0"/>
                <a:cs typeface="Times New Roman" pitchFamily="18" charset="0"/>
              </a:rPr>
              <a:t>)</a:t>
            </a:r>
            <a:r>
              <a:rPr lang="ar-DZ" sz="3200" b="1" dirty="0" smtClean="0">
                <a:latin typeface="Times New Roman" pitchFamily="18" charset="0"/>
                <a:cs typeface="Times New Roman" pitchFamily="18" charset="0"/>
              </a:rPr>
              <a:t>، </a:t>
            </a:r>
            <a:r>
              <a:rPr lang="ar-SA" sz="3200" b="1" dirty="0" smtClean="0">
                <a:latin typeface="Times New Roman" pitchFamily="18" charset="0"/>
                <a:cs typeface="Times New Roman" pitchFamily="18" charset="0"/>
              </a:rPr>
              <a:t>تليها الفئة (</a:t>
            </a:r>
            <a:r>
              <a:rPr lang="fr-FR" sz="3200" b="1" dirty="0" smtClean="0">
                <a:latin typeface="Times New Roman" pitchFamily="18" charset="0"/>
                <a:cs typeface="Times New Roman" pitchFamily="18" charset="0"/>
              </a:rPr>
              <a:t>B</a:t>
            </a:r>
            <a:r>
              <a:rPr lang="ar-SA" sz="3200" b="1" dirty="0" smtClean="0">
                <a:latin typeface="Times New Roman" pitchFamily="18" charset="0"/>
                <a:cs typeface="Times New Roman" pitchFamily="18" charset="0"/>
              </a:rPr>
              <a:t>)</a:t>
            </a:r>
            <a:r>
              <a:rPr lang="ar-DZ" sz="3200" b="1" dirty="0" smtClean="0">
                <a:latin typeface="Times New Roman" pitchFamily="18" charset="0"/>
                <a:cs typeface="Times New Roman" pitchFamily="18" charset="0"/>
              </a:rPr>
              <a:t>، </a:t>
            </a:r>
            <a:r>
              <a:rPr lang="ar-SA" sz="3200" b="1" dirty="0" smtClean="0">
                <a:latin typeface="Times New Roman" pitchFamily="18" charset="0"/>
                <a:cs typeface="Times New Roman" pitchFamily="18" charset="0"/>
              </a:rPr>
              <a:t>ثم الفئة (</a:t>
            </a:r>
            <a:r>
              <a:rPr lang="en-US" sz="3200" b="1" dirty="0" smtClean="0">
                <a:latin typeface="Times New Roman" pitchFamily="18" charset="0"/>
                <a:cs typeface="Times New Roman" pitchFamily="18" charset="0"/>
              </a:rPr>
              <a:t>C</a:t>
            </a:r>
            <a:r>
              <a:rPr lang="ar-SA" sz="3200" b="1" dirty="0" smtClean="0">
                <a:latin typeface="Times New Roman" pitchFamily="18" charset="0"/>
                <a:cs typeface="Times New Roman" pitchFamily="18" charset="0"/>
              </a:rPr>
              <a:t>)، الفئة (</a:t>
            </a:r>
            <a:r>
              <a:rPr lang="fr-FR" sz="3200" b="1" dirty="0" smtClean="0">
                <a:latin typeface="Times New Roman" pitchFamily="18" charset="0"/>
                <a:cs typeface="Times New Roman" pitchFamily="18" charset="0"/>
              </a:rPr>
              <a:t>A</a:t>
            </a:r>
            <a:r>
              <a:rPr lang="ar-SA" sz="3200" b="1" dirty="0" smtClean="0">
                <a:latin typeface="Times New Roman" pitchFamily="18" charset="0"/>
                <a:cs typeface="Times New Roman" pitchFamily="18" charset="0"/>
              </a:rPr>
              <a:t>) تغطي جميع الأخطار عدا بعض الاستثناءات.</a:t>
            </a:r>
            <a:endParaRPr lang="fr-FR" sz="3200" dirty="0"/>
          </a:p>
        </p:txBody>
      </p:sp>
      <p:sp>
        <p:nvSpPr>
          <p:cNvPr id="6" name="Rectangle 5"/>
          <p:cNvSpPr/>
          <p:nvPr/>
        </p:nvSpPr>
        <p:spPr>
          <a:xfrm>
            <a:off x="5373508" y="533400"/>
            <a:ext cx="3222357" cy="584775"/>
          </a:xfrm>
          <a:prstGeom prst="rect">
            <a:avLst/>
          </a:prstGeom>
        </p:spPr>
        <p:txBody>
          <a:bodyPr wrap="none">
            <a:spAutoFit/>
          </a:bodyPr>
          <a:lstStyle/>
          <a:p>
            <a:pPr algn="r" rtl="1"/>
            <a:r>
              <a:rPr lang="ar-SA" sz="3200" b="1" dirty="0" smtClean="0">
                <a:solidFill>
                  <a:srgbClr val="FF0000"/>
                </a:solidFill>
                <a:latin typeface="Times New Roman" pitchFamily="18" charset="0"/>
                <a:cs typeface="Times New Roman" pitchFamily="18" charset="0"/>
              </a:rPr>
              <a:t>البنود المعهدية للشحن </a:t>
            </a:r>
            <a:endParaRPr lang="fr-FR" sz="3200" dirty="0">
              <a:solidFill>
                <a:srgbClr val="FF00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533400"/>
            <a:ext cx="8458200" cy="5943600"/>
          </a:xfrm>
        </p:spPr>
        <p:txBody>
          <a:bodyPr>
            <a:normAutofit lnSpcReduction="10000"/>
          </a:bodyPr>
          <a:lstStyle/>
          <a:p>
            <a:pPr marL="0" indent="0" algn="just" rtl="1">
              <a:buNone/>
            </a:pPr>
            <a:r>
              <a:rPr lang="ar-DZ" sz="3900" b="1" dirty="0" smtClean="0">
                <a:solidFill>
                  <a:srgbClr val="FF0000"/>
                </a:solidFill>
                <a:latin typeface="Times New Roman" pitchFamily="18" charset="0"/>
                <a:cs typeface="Times New Roman" pitchFamily="18" charset="0"/>
              </a:rPr>
              <a:t>تحليل المجموعات:</a:t>
            </a:r>
          </a:p>
          <a:p>
            <a:pPr marL="0" indent="0" algn="just" rtl="1">
              <a:buNone/>
            </a:pPr>
            <a:r>
              <a:rPr lang="ar-SA" sz="3200" b="1" dirty="0" smtClean="0">
                <a:latin typeface="Times New Roman" pitchFamily="18" charset="0"/>
                <a:cs typeface="Times New Roman" pitchFamily="18" charset="0"/>
              </a:rPr>
              <a:t> </a:t>
            </a:r>
            <a:r>
              <a:rPr lang="ar-SA" sz="3200" b="1" dirty="0" smtClean="0">
                <a:solidFill>
                  <a:srgbClr val="FF0000"/>
                </a:solidFill>
                <a:latin typeface="Times New Roman" pitchFamily="18" charset="0"/>
                <a:cs typeface="Times New Roman" pitchFamily="18" charset="0"/>
              </a:rPr>
              <a:t>الفئة (</a:t>
            </a:r>
            <a:r>
              <a:rPr lang="fr-FR" sz="3200" b="1" dirty="0" smtClean="0">
                <a:solidFill>
                  <a:srgbClr val="FF0000"/>
                </a:solidFill>
                <a:latin typeface="Times New Roman" pitchFamily="18" charset="0"/>
                <a:cs typeface="Times New Roman" pitchFamily="18" charset="0"/>
              </a:rPr>
              <a:t>A</a:t>
            </a:r>
            <a:r>
              <a:rPr lang="ar-SA" sz="3200" b="1" dirty="0" smtClean="0">
                <a:solidFill>
                  <a:srgbClr val="FF0000"/>
                </a:solidFill>
                <a:latin typeface="Times New Roman" pitchFamily="18" charset="0"/>
                <a:cs typeface="Times New Roman" pitchFamily="18" charset="0"/>
              </a:rPr>
              <a:t>)</a:t>
            </a:r>
            <a:r>
              <a:rPr lang="ar-SA" sz="3200" b="1" dirty="0" smtClean="0">
                <a:latin typeface="Times New Roman" pitchFamily="18" charset="0"/>
                <a:cs typeface="Times New Roman" pitchFamily="18" charset="0"/>
              </a:rPr>
              <a:t>:</a:t>
            </a:r>
            <a:endParaRPr lang="ar-DZ" sz="3200" b="1" dirty="0" smtClean="0">
              <a:latin typeface="Times New Roman" pitchFamily="18" charset="0"/>
              <a:cs typeface="Times New Roman" pitchFamily="18" charset="0"/>
            </a:endParaRPr>
          </a:p>
          <a:p>
            <a:pPr marL="0" indent="0" algn="just" rtl="1">
              <a:buNone/>
            </a:pPr>
            <a:r>
              <a:rPr lang="ar-SA" sz="3200" b="1" dirty="0" smtClean="0">
                <a:latin typeface="Times New Roman" pitchFamily="18" charset="0"/>
                <a:cs typeface="Times New Roman" pitchFamily="18" charset="0"/>
              </a:rPr>
              <a:t> </a:t>
            </a:r>
            <a:r>
              <a:rPr lang="ar-DZ" sz="3200" b="1" dirty="0" smtClean="0">
                <a:latin typeface="Times New Roman" pitchFamily="18" charset="0"/>
                <a:cs typeface="Times New Roman" pitchFamily="18" charset="0"/>
              </a:rPr>
              <a:t>   </a:t>
            </a:r>
            <a:r>
              <a:rPr lang="ar-SA" sz="3200" b="1" dirty="0" smtClean="0">
                <a:latin typeface="Times New Roman" pitchFamily="18" charset="0"/>
                <a:cs typeface="Times New Roman" pitchFamily="18" charset="0"/>
              </a:rPr>
              <a:t>تغطى المواد السريعة العطب أو القـيمة العالـية</a:t>
            </a:r>
            <a:r>
              <a:rPr lang="ar-DZ" sz="3200" b="1" dirty="0" smtClean="0">
                <a:latin typeface="Times New Roman" pitchFamily="18" charset="0"/>
                <a:cs typeface="Times New Roman" pitchFamily="18" charset="0"/>
              </a:rPr>
              <a:t>،</a:t>
            </a:r>
            <a:r>
              <a:rPr lang="ar-SA" sz="3200" b="1" dirty="0" smtClean="0">
                <a:latin typeface="Times New Roman" pitchFamily="18" charset="0"/>
                <a:cs typeface="Times New Roman" pitchFamily="18" charset="0"/>
              </a:rPr>
              <a:t> ك</a:t>
            </a:r>
            <a:r>
              <a:rPr lang="ar-DZ" sz="3200" b="1" dirty="0" smtClean="0">
                <a:latin typeface="Times New Roman" pitchFamily="18" charset="0"/>
                <a:cs typeface="Times New Roman" pitchFamily="18" charset="0"/>
              </a:rPr>
              <a:t>المواد الغذائية والكيماوية، </a:t>
            </a:r>
            <a:r>
              <a:rPr lang="ar-SA" sz="3200" b="1" dirty="0" smtClean="0">
                <a:latin typeface="Times New Roman" pitchFamily="18" charset="0"/>
                <a:cs typeface="Times New Roman" pitchFamily="18" charset="0"/>
              </a:rPr>
              <a:t>الأثاث، المنسوجات، الزجاج، التجهيزات المكتبية وال</a:t>
            </a:r>
            <a:r>
              <a:rPr lang="ar-DZ" sz="3200" b="1" dirty="0" smtClean="0">
                <a:latin typeface="Times New Roman" pitchFamily="18" charset="0"/>
                <a:cs typeface="Times New Roman" pitchFamily="18" charset="0"/>
              </a:rPr>
              <a:t>إ</a:t>
            </a:r>
            <a:r>
              <a:rPr lang="ar-SA" sz="3200" b="1" dirty="0" smtClean="0">
                <a:latin typeface="Times New Roman" pitchFamily="18" charset="0"/>
                <a:cs typeface="Times New Roman" pitchFamily="18" charset="0"/>
              </a:rPr>
              <a:t>لكت</a:t>
            </a:r>
            <a:r>
              <a:rPr lang="ar-DZ" sz="3200" b="1" dirty="0" smtClean="0">
                <a:latin typeface="Times New Roman" pitchFamily="18" charset="0"/>
                <a:cs typeface="Times New Roman" pitchFamily="18" charset="0"/>
              </a:rPr>
              <a:t>ر</a:t>
            </a:r>
            <a:r>
              <a:rPr lang="ar-SA" sz="3200" b="1" dirty="0" smtClean="0">
                <a:latin typeface="Times New Roman" pitchFamily="18" charset="0"/>
                <a:cs typeface="Times New Roman" pitchFamily="18" charset="0"/>
              </a:rPr>
              <a:t>ونية</a:t>
            </a:r>
            <a:r>
              <a:rPr lang="ar-DZ" sz="3200" b="1" dirty="0" smtClean="0">
                <a:latin typeface="Times New Roman" pitchFamily="18" charset="0"/>
                <a:cs typeface="Times New Roman" pitchFamily="18" charset="0"/>
              </a:rPr>
              <a:t>.</a:t>
            </a:r>
          </a:p>
          <a:p>
            <a:pPr marL="0" indent="0" algn="just" rtl="1">
              <a:buNone/>
            </a:pPr>
            <a:r>
              <a:rPr lang="ar-SA" sz="3200" b="1" dirty="0" smtClean="0">
                <a:solidFill>
                  <a:srgbClr val="FF0000"/>
                </a:solidFill>
                <a:latin typeface="Times New Roman" pitchFamily="18" charset="0"/>
                <a:cs typeface="Times New Roman" pitchFamily="18" charset="0"/>
              </a:rPr>
              <a:t>الفئة</a:t>
            </a:r>
            <a:r>
              <a:rPr lang="ar-DZ" sz="3200" b="1" dirty="0" smtClean="0">
                <a:solidFill>
                  <a:srgbClr val="FF0000"/>
                </a:solidFill>
                <a:latin typeface="Times New Roman" pitchFamily="18" charset="0"/>
                <a:cs typeface="Times New Roman" pitchFamily="18" charset="0"/>
              </a:rPr>
              <a:t> </a:t>
            </a:r>
            <a:r>
              <a:rPr lang="ar-SA" sz="3200" b="1" dirty="0" smtClean="0">
                <a:solidFill>
                  <a:srgbClr val="FF0000"/>
                </a:solidFill>
                <a:latin typeface="Times New Roman" pitchFamily="18" charset="0"/>
                <a:cs typeface="Times New Roman" pitchFamily="18" charset="0"/>
              </a:rPr>
              <a:t>(</a:t>
            </a:r>
            <a:r>
              <a:rPr lang="fr-FR" sz="3200" b="1" dirty="0" smtClean="0">
                <a:solidFill>
                  <a:srgbClr val="FF0000"/>
                </a:solidFill>
                <a:latin typeface="Times New Roman" pitchFamily="18" charset="0"/>
                <a:cs typeface="Times New Roman" pitchFamily="18" charset="0"/>
              </a:rPr>
              <a:t>B</a:t>
            </a:r>
            <a:r>
              <a:rPr lang="ar-SA" sz="3200" b="1" dirty="0" smtClean="0">
                <a:solidFill>
                  <a:srgbClr val="FF0000"/>
                </a:solidFill>
                <a:latin typeface="Times New Roman" pitchFamily="18" charset="0"/>
                <a:cs typeface="Times New Roman" pitchFamily="18" charset="0"/>
              </a:rPr>
              <a:t>): </a:t>
            </a:r>
            <a:endParaRPr lang="ar-DZ" sz="3200" b="1" dirty="0" smtClean="0">
              <a:solidFill>
                <a:srgbClr val="FF0000"/>
              </a:solidFill>
              <a:latin typeface="Times New Roman" pitchFamily="18" charset="0"/>
              <a:cs typeface="Times New Roman" pitchFamily="18" charset="0"/>
            </a:endParaRPr>
          </a:p>
          <a:p>
            <a:pPr marL="0" indent="0" algn="just" rtl="1">
              <a:buNone/>
            </a:pPr>
            <a:r>
              <a:rPr lang="ar-DZ" sz="3200" b="1" dirty="0" smtClean="0">
                <a:solidFill>
                  <a:srgbClr val="FF0000"/>
                </a:solidFill>
                <a:latin typeface="Times New Roman" pitchFamily="18" charset="0"/>
                <a:cs typeface="Times New Roman" pitchFamily="18" charset="0"/>
              </a:rPr>
              <a:t>   </a:t>
            </a:r>
            <a:r>
              <a:rPr lang="ar-SA" sz="3200" b="1" dirty="0" smtClean="0">
                <a:latin typeface="Times New Roman" pitchFamily="18" charset="0"/>
                <a:cs typeface="Times New Roman" pitchFamily="18" charset="0"/>
              </a:rPr>
              <a:t>تغطى البضائع غير القابلة للضرر في مظهرها الخارجي كالبضائع المغلفة، المعدات الثقيلة، معدات المقاولين</a:t>
            </a:r>
            <a:r>
              <a:rPr lang="ar-DZ" sz="3200" b="1" dirty="0" smtClean="0">
                <a:latin typeface="Times New Roman" pitchFamily="18" charset="0"/>
                <a:cs typeface="Times New Roman" pitchFamily="18" charset="0"/>
              </a:rPr>
              <a:t>.</a:t>
            </a:r>
          </a:p>
          <a:p>
            <a:pPr marL="0" indent="0" algn="just" rtl="1">
              <a:buNone/>
            </a:pPr>
            <a:r>
              <a:rPr lang="ar-SA" sz="3200" b="1" dirty="0" smtClean="0">
                <a:solidFill>
                  <a:srgbClr val="FF0000"/>
                </a:solidFill>
                <a:latin typeface="Times New Roman" pitchFamily="18" charset="0"/>
                <a:cs typeface="Times New Roman" pitchFamily="18" charset="0"/>
              </a:rPr>
              <a:t>الفئة (</a:t>
            </a:r>
            <a:r>
              <a:rPr lang="en-US" sz="3200" b="1" dirty="0" smtClean="0">
                <a:solidFill>
                  <a:srgbClr val="FF0000"/>
                </a:solidFill>
                <a:latin typeface="Times New Roman" pitchFamily="18" charset="0"/>
                <a:cs typeface="Times New Roman" pitchFamily="18" charset="0"/>
              </a:rPr>
              <a:t>C</a:t>
            </a:r>
            <a:r>
              <a:rPr lang="ar-SA" sz="3200" b="1" dirty="0" smtClean="0">
                <a:solidFill>
                  <a:srgbClr val="FF0000"/>
                </a:solidFill>
                <a:latin typeface="Times New Roman" pitchFamily="18" charset="0"/>
                <a:cs typeface="Times New Roman" pitchFamily="18" charset="0"/>
              </a:rPr>
              <a:t>)</a:t>
            </a:r>
            <a:r>
              <a:rPr lang="ar-DZ" sz="3200" b="1" dirty="0" smtClean="0">
                <a:solidFill>
                  <a:srgbClr val="FF0000"/>
                </a:solidFill>
                <a:latin typeface="Times New Roman" pitchFamily="18" charset="0"/>
                <a:cs typeface="Times New Roman" pitchFamily="18" charset="0"/>
              </a:rPr>
              <a:t>: </a:t>
            </a:r>
          </a:p>
          <a:p>
            <a:pPr marL="0" indent="0" algn="just" rtl="1">
              <a:buNone/>
            </a:pPr>
            <a:r>
              <a:rPr lang="ar-DZ" sz="3200" b="1" dirty="0" smtClean="0">
                <a:solidFill>
                  <a:srgbClr val="FF0000"/>
                </a:solidFill>
                <a:latin typeface="Times New Roman" pitchFamily="18" charset="0"/>
                <a:cs typeface="Times New Roman" pitchFamily="18" charset="0"/>
              </a:rPr>
              <a:t>    </a:t>
            </a:r>
            <a:r>
              <a:rPr lang="ar-SA" sz="3200" b="1" dirty="0" smtClean="0">
                <a:latin typeface="Times New Roman" pitchFamily="18" charset="0"/>
                <a:cs typeface="Times New Roman" pitchFamily="18" charset="0"/>
              </a:rPr>
              <a:t>تغطي حماية أقل من </a:t>
            </a:r>
            <a:r>
              <a:rPr lang="fr-FR" sz="3200" b="1" dirty="0" smtClean="0">
                <a:latin typeface="Times New Roman" pitchFamily="18" charset="0"/>
                <a:cs typeface="Times New Roman" pitchFamily="18" charset="0"/>
              </a:rPr>
              <a:t>B</a:t>
            </a:r>
            <a:r>
              <a:rPr lang="ar-SA" sz="3200" b="1" dirty="0" smtClean="0">
                <a:latin typeface="Times New Roman" pitchFamily="18" charset="0"/>
                <a:cs typeface="Times New Roman" pitchFamily="18" charset="0"/>
              </a:rPr>
              <a:t>، وتستعمل للبضائع كبيرة الحجم منخفضة القيمة</a:t>
            </a:r>
            <a:r>
              <a:rPr lang="ar-DZ" sz="3200" b="1" dirty="0" smtClean="0">
                <a:latin typeface="Times New Roman" pitchFamily="18" charset="0"/>
                <a:cs typeface="Times New Roman" pitchFamily="18" charset="0"/>
              </a:rPr>
              <a:t>،</a:t>
            </a:r>
            <a:r>
              <a:rPr lang="ar-SA" sz="3200" b="1" dirty="0" smtClean="0">
                <a:latin typeface="Times New Roman" pitchFamily="18" charset="0"/>
                <a:cs typeface="Times New Roman" pitchFamily="18" charset="0"/>
              </a:rPr>
              <a:t> كالمواد الخام، الأخشاب، الصلب، والمعدات الثقيلة</a:t>
            </a:r>
            <a:r>
              <a:rPr lang="ar-DZ" sz="3200" b="1"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3505200"/>
            <a:ext cx="8458200" cy="2971800"/>
          </a:xfrm>
        </p:spPr>
        <p:txBody>
          <a:bodyPr>
            <a:normAutofit fontScale="92500" lnSpcReduction="20000"/>
          </a:bodyPr>
          <a:lstStyle/>
          <a:p>
            <a:pPr marL="3175" indent="11113" algn="just" rtl="1">
              <a:buNone/>
            </a:pPr>
            <a:r>
              <a:rPr lang="ar-SA" sz="3900" b="1" dirty="0" smtClean="0">
                <a:solidFill>
                  <a:srgbClr val="FF0000"/>
                </a:solidFill>
                <a:latin typeface="Times New Roman" pitchFamily="18" charset="0"/>
                <a:cs typeface="Times New Roman" pitchFamily="18" charset="0"/>
              </a:rPr>
              <a:t>استثناءات</a:t>
            </a:r>
            <a:r>
              <a:rPr lang="ar-DZ" sz="3900" b="1" dirty="0" smtClean="0">
                <a:solidFill>
                  <a:srgbClr val="FF0000"/>
                </a:solidFill>
                <a:latin typeface="Times New Roman" pitchFamily="18" charset="0"/>
                <a:cs typeface="Times New Roman" pitchFamily="18" charset="0"/>
              </a:rPr>
              <a:t>:</a:t>
            </a:r>
          </a:p>
          <a:p>
            <a:pPr marL="3175" indent="11113" algn="just" rtl="1">
              <a:buNone/>
            </a:pPr>
            <a:r>
              <a:rPr lang="ar-SA" sz="3500" b="1" dirty="0" smtClean="0">
                <a:latin typeface="Times New Roman" pitchFamily="18" charset="0"/>
                <a:cs typeface="Times New Roman" pitchFamily="18" charset="0"/>
              </a:rPr>
              <a:t> </a:t>
            </a:r>
            <a:r>
              <a:rPr lang="ar-SA" sz="3500" b="1" dirty="0" smtClean="0">
                <a:solidFill>
                  <a:srgbClr val="FF0000"/>
                </a:solidFill>
                <a:latin typeface="Times New Roman" pitchFamily="18" charset="0"/>
                <a:cs typeface="Times New Roman" pitchFamily="18" charset="0"/>
              </a:rPr>
              <a:t>مخاطر لا تخضع لتغطية التأمين</a:t>
            </a:r>
            <a:r>
              <a:rPr lang="ar-SA" sz="3500" b="1" dirty="0" smtClean="0">
                <a:latin typeface="Times New Roman" pitchFamily="18" charset="0"/>
                <a:cs typeface="Times New Roman" pitchFamily="18" charset="0"/>
              </a:rPr>
              <a:t>، </a:t>
            </a:r>
            <a:r>
              <a:rPr lang="ar-DZ" sz="3500" b="1" dirty="0" smtClean="0">
                <a:latin typeface="Times New Roman" pitchFamily="18" charset="0"/>
                <a:cs typeface="Times New Roman" pitchFamily="18" charset="0"/>
              </a:rPr>
              <a:t>ك</a:t>
            </a:r>
            <a:r>
              <a:rPr lang="ar-SA" sz="3500" b="1" dirty="0" smtClean="0">
                <a:latin typeface="Times New Roman" pitchFamily="18" charset="0"/>
                <a:cs typeface="Times New Roman" pitchFamily="18" charset="0"/>
              </a:rPr>
              <a:t>سوء التصرف العمدي للمؤمن له، النضح أو الفقد الاعتيادي أو الإهلاك، عدم ملاءمة أو كفاية التغليف أو التستيف، العيب الذاتي والأصيل للبضاعة المؤمن عليها، التأخير، إفلاس أو عجز مالك السفينة/</a:t>
            </a:r>
            <a:r>
              <a:rPr lang="ar-DZ" sz="3500" b="1" dirty="0" smtClean="0">
                <a:latin typeface="Times New Roman" pitchFamily="18" charset="0"/>
                <a:cs typeface="Times New Roman" pitchFamily="18" charset="0"/>
              </a:rPr>
              <a:t> </a:t>
            </a:r>
            <a:r>
              <a:rPr lang="ar-SA" sz="3500" b="1" dirty="0" smtClean="0">
                <a:latin typeface="Times New Roman" pitchFamily="18" charset="0"/>
                <a:cs typeface="Times New Roman" pitchFamily="18" charset="0"/>
              </a:rPr>
              <a:t>الناقل، الأخطار النووية أو الإشعاعية، عدم صلاحية</a:t>
            </a:r>
            <a:r>
              <a:rPr lang="ar-DZ" sz="3500" b="1" dirty="0" smtClean="0">
                <a:latin typeface="Times New Roman" pitchFamily="18" charset="0"/>
                <a:cs typeface="Times New Roman" pitchFamily="18" charset="0"/>
              </a:rPr>
              <a:t> السفينة </a:t>
            </a:r>
            <a:r>
              <a:rPr lang="ar-SA" sz="3500" b="1" dirty="0" smtClean="0">
                <a:latin typeface="Times New Roman" pitchFamily="18" charset="0"/>
                <a:cs typeface="Times New Roman" pitchFamily="18" charset="0"/>
              </a:rPr>
              <a:t> للإبحار وعدم الملا</a:t>
            </a:r>
            <a:r>
              <a:rPr lang="ar-DZ" sz="3500" b="1" dirty="0" smtClean="0">
                <a:latin typeface="Times New Roman" pitchFamily="18" charset="0"/>
                <a:cs typeface="Times New Roman" pitchFamily="18" charset="0"/>
              </a:rPr>
              <a:t>ء</a:t>
            </a:r>
            <a:r>
              <a:rPr lang="ar-SA" sz="3500" b="1" dirty="0" smtClean="0">
                <a:latin typeface="Times New Roman" pitchFamily="18" charset="0"/>
                <a:cs typeface="Times New Roman" pitchFamily="18" charset="0"/>
              </a:rPr>
              <a:t>مة</a:t>
            </a:r>
            <a:r>
              <a:rPr lang="en-US" sz="3500" b="1" dirty="0" smtClean="0">
                <a:latin typeface="Times New Roman" pitchFamily="18" charset="0"/>
                <a:cs typeface="Times New Roman" pitchFamily="18" charset="0"/>
              </a:rPr>
              <a:t>. </a:t>
            </a:r>
            <a:endParaRPr lang="fr-FR" sz="3500" b="1" dirty="0" smtClean="0">
              <a:latin typeface="Times New Roman" pitchFamily="18" charset="0"/>
              <a:cs typeface="Times New Roman" pitchFamily="18" charset="0"/>
            </a:endParaRPr>
          </a:p>
          <a:p>
            <a:endParaRPr lang="fr-FR" dirty="0"/>
          </a:p>
        </p:txBody>
      </p:sp>
      <p:sp>
        <p:nvSpPr>
          <p:cNvPr id="4" name="Espace réservé du contenu 2"/>
          <p:cNvSpPr txBox="1">
            <a:spLocks/>
          </p:cNvSpPr>
          <p:nvPr/>
        </p:nvSpPr>
        <p:spPr>
          <a:xfrm>
            <a:off x="304800" y="533400"/>
            <a:ext cx="8458200" cy="1295400"/>
          </a:xfrm>
          <a:prstGeom prst="rect">
            <a:avLst/>
          </a:prstGeom>
        </p:spPr>
        <p:txBody>
          <a:bodyPr vert="horz">
            <a:normAutofit/>
          </a:bodyPr>
          <a:lstStyle/>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SA"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شروط خاصة</a:t>
            </a:r>
            <a:r>
              <a:rPr kumimoji="0" lang="ar-DZ"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r>
              <a:rPr kumimoji="0" lang="ar-SA"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endParaRPr kumimoji="0" lang="ar-DZ"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البضائع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السائبة</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المثلجة</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المواشي والحيوانات</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p:txBody>
      </p:sp>
      <p:sp>
        <p:nvSpPr>
          <p:cNvPr id="6" name="Espace réservé du contenu 2"/>
          <p:cNvSpPr txBox="1">
            <a:spLocks/>
          </p:cNvSpPr>
          <p:nvPr/>
        </p:nvSpPr>
        <p:spPr>
          <a:xfrm>
            <a:off x="304800" y="1905000"/>
            <a:ext cx="8458200" cy="1219200"/>
          </a:xfrm>
          <a:prstGeom prst="rect">
            <a:avLst/>
          </a:prstGeom>
        </p:spPr>
        <p:txBody>
          <a:bodyPr vert="horz">
            <a:normAutofit/>
          </a:bodyPr>
          <a:lstStyle/>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SA"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الحرب والاضطرابات </a:t>
            </a:r>
            <a:r>
              <a:rPr kumimoji="0" lang="ar-DZ"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في الميناء أو السفينة: </a:t>
            </a:r>
          </a:p>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lang="ar-DZ" sz="3200" b="1" dirty="0" smtClean="0">
                <a:latin typeface="Times New Roman" pitchFamily="18" charset="0"/>
                <a:cs typeface="Times New Roman" pitchFamily="18" charset="0"/>
              </a:rPr>
              <a:t>تتم وفق </a:t>
            </a:r>
            <a:r>
              <a:rPr kumimoji="0" lang="ar-SA" sz="3200" b="1" i="0" u="none" strike="noStrike" kern="1200" cap="none" spc="0" normalizeH="0" baseline="0" noProof="0" dirty="0" smtClean="0">
                <a:ln>
                  <a:noFill/>
                </a:ln>
                <a:effectLst/>
                <a:uLnTx/>
                <a:uFillTx/>
                <a:latin typeface="Times New Roman" pitchFamily="18" charset="0"/>
                <a:ea typeface="+mn-ea"/>
                <a:cs typeface="Times New Roman" pitchFamily="18" charset="0"/>
              </a:rPr>
              <a:t>تأمين تكميلي منفصل ضمن شروط وأسعار الخاصة. </a:t>
            </a:r>
            <a:endParaRPr kumimoji="0" lang="fr-FR" sz="3200" b="1" i="0" u="none" strike="noStrike" kern="1200" cap="none" spc="0" normalizeH="0" baseline="0" noProof="0" dirty="0">
              <a:ln>
                <a:noFill/>
              </a:ln>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0" y="320040"/>
          <a:ext cx="9144000" cy="6449568"/>
        </p:xfrm>
        <a:graphic>
          <a:graphicData uri="http://schemas.openxmlformats.org/drawingml/2006/table">
            <a:tbl>
              <a:tblPr rtl="1"/>
              <a:tblGrid>
                <a:gridCol w="7652157"/>
                <a:gridCol w="497281"/>
                <a:gridCol w="497281"/>
                <a:gridCol w="497281"/>
              </a:tblGrid>
              <a:tr h="200660">
                <a:tc>
                  <a:txBody>
                    <a:bodyPr/>
                    <a:lstStyle/>
                    <a:p>
                      <a:pPr marL="0" marR="0" algn="ctr" rtl="1">
                        <a:lnSpc>
                          <a:spcPct val="115000"/>
                        </a:lnSpc>
                        <a:spcBef>
                          <a:spcPts val="0"/>
                        </a:spcBef>
                        <a:spcAft>
                          <a:spcPts val="0"/>
                        </a:spcAft>
                      </a:pPr>
                      <a:r>
                        <a:rPr lang="ar-SA" sz="3200" b="1" dirty="0">
                          <a:solidFill>
                            <a:srgbClr val="FF0000"/>
                          </a:solidFill>
                          <a:latin typeface="Calibri"/>
                          <a:ea typeface="Calibri"/>
                          <a:cs typeface="Arial"/>
                        </a:rPr>
                        <a:t>التغطيات التأمينية</a:t>
                      </a:r>
                      <a:endParaRPr lang="fr-FR" sz="3200" b="1" dirty="0">
                        <a:solidFill>
                          <a:srgbClr val="FF0000"/>
                        </a:solidFill>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2400" b="1" u="sng">
                          <a:latin typeface="Calibri"/>
                          <a:ea typeface="Times New Roman"/>
                          <a:cs typeface="Simplified Arabic"/>
                        </a:rPr>
                        <a:t>أ</a:t>
                      </a:r>
                      <a:endParaRPr lang="fr-FR" sz="2400" b="1">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2400" b="1" u="sng" dirty="0">
                          <a:latin typeface="Calibri"/>
                          <a:ea typeface="Times New Roman"/>
                          <a:cs typeface="Simplified Arabic"/>
                        </a:rPr>
                        <a:t>ب</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ar-SA" sz="2400" b="1" u="sng" dirty="0">
                          <a:latin typeface="Calibri"/>
                          <a:ea typeface="Times New Roman"/>
                          <a:cs typeface="Simplified Arabic"/>
                        </a:rPr>
                        <a:t>ج</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660">
                <a:tc>
                  <a:txBody>
                    <a:bodyPr/>
                    <a:lstStyle/>
                    <a:p>
                      <a:pPr marL="0" marR="0" algn="just" rtl="1">
                        <a:lnSpc>
                          <a:spcPct val="115000"/>
                        </a:lnSpc>
                        <a:spcBef>
                          <a:spcPts val="0"/>
                        </a:spcBef>
                        <a:spcAft>
                          <a:spcPts val="0"/>
                        </a:spcAft>
                      </a:pPr>
                      <a:r>
                        <a:rPr lang="ar-SA" sz="2400" b="1" dirty="0">
                          <a:latin typeface="Calibri"/>
                          <a:ea typeface="Calibri"/>
                          <a:cs typeface="Arial"/>
                        </a:rPr>
                        <a:t>الحريق أو الانفجار</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en-US" sz="2400" b="1" dirty="0">
                          <a:latin typeface="MS Mincho"/>
                          <a:ea typeface="Calibri"/>
                          <a:cs typeface="MS Mincho"/>
                        </a:rPr>
                        <a:t>✓</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0">
                        <a:lnSpc>
                          <a:spcPct val="115000"/>
                        </a:lnSpc>
                        <a:spcBef>
                          <a:spcPts val="0"/>
                        </a:spcBef>
                        <a:spcAft>
                          <a:spcPts val="0"/>
                        </a:spcAft>
                      </a:pPr>
                      <a:r>
                        <a:rPr lang="en-US" sz="2400" b="1" dirty="0">
                          <a:latin typeface="MS Mincho"/>
                          <a:ea typeface="Calibri"/>
                          <a:cs typeface="MS Mincho"/>
                        </a:rPr>
                        <a:t>✓</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0">
                        <a:lnSpc>
                          <a:spcPct val="115000"/>
                        </a:lnSpc>
                        <a:spcBef>
                          <a:spcPts val="0"/>
                        </a:spcBef>
                        <a:spcAft>
                          <a:spcPts val="0"/>
                        </a:spcAft>
                      </a:pPr>
                      <a:r>
                        <a:rPr lang="en-US" sz="2400" b="1" dirty="0">
                          <a:latin typeface="MS Mincho"/>
                          <a:ea typeface="Calibri"/>
                          <a:cs typeface="MS Mincho"/>
                        </a:rPr>
                        <a:t>✓</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r>
              <a:tr h="200660">
                <a:tc>
                  <a:txBody>
                    <a:bodyPr/>
                    <a:lstStyle/>
                    <a:p>
                      <a:pPr marL="0" marR="0" algn="just" rtl="1">
                        <a:lnSpc>
                          <a:spcPct val="115000"/>
                        </a:lnSpc>
                        <a:spcBef>
                          <a:spcPts val="0"/>
                        </a:spcBef>
                        <a:spcAft>
                          <a:spcPts val="0"/>
                        </a:spcAft>
                      </a:pPr>
                      <a:r>
                        <a:rPr lang="ar-SA" sz="2400" b="1" dirty="0">
                          <a:latin typeface="Calibri"/>
                          <a:ea typeface="Calibri"/>
                          <a:cs typeface="Arial"/>
                        </a:rPr>
                        <a:t>الخسارة العامة والتصادم الناتج عن الخطأ المشترك</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en-US" sz="2400" b="1" dirty="0">
                          <a:latin typeface="MS Mincho"/>
                          <a:ea typeface="Calibri"/>
                          <a:cs typeface="MS Mincho"/>
                        </a:rPr>
                        <a:t>✓</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0">
                        <a:lnSpc>
                          <a:spcPct val="115000"/>
                        </a:lnSpc>
                        <a:spcBef>
                          <a:spcPts val="0"/>
                        </a:spcBef>
                        <a:spcAft>
                          <a:spcPts val="0"/>
                        </a:spcAft>
                      </a:pPr>
                      <a:r>
                        <a:rPr lang="en-US" sz="2400" b="1" dirty="0">
                          <a:latin typeface="MS Mincho"/>
                          <a:ea typeface="Calibri"/>
                          <a:cs typeface="MS Mincho"/>
                        </a:rPr>
                        <a:t>✓</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0">
                        <a:lnSpc>
                          <a:spcPct val="115000"/>
                        </a:lnSpc>
                        <a:spcBef>
                          <a:spcPts val="0"/>
                        </a:spcBef>
                        <a:spcAft>
                          <a:spcPts val="0"/>
                        </a:spcAft>
                      </a:pPr>
                      <a:r>
                        <a:rPr lang="en-US" sz="2400" b="1" dirty="0">
                          <a:latin typeface="MS Mincho"/>
                          <a:ea typeface="Calibri"/>
                          <a:cs typeface="MS Mincho"/>
                        </a:rPr>
                        <a:t>✓</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r>
              <a:tr h="200660">
                <a:tc>
                  <a:txBody>
                    <a:bodyPr/>
                    <a:lstStyle/>
                    <a:p>
                      <a:pPr marL="0" marR="0" algn="just" rtl="1">
                        <a:lnSpc>
                          <a:spcPct val="115000"/>
                        </a:lnSpc>
                        <a:spcBef>
                          <a:spcPts val="0"/>
                        </a:spcBef>
                        <a:spcAft>
                          <a:spcPts val="0"/>
                        </a:spcAft>
                      </a:pPr>
                      <a:r>
                        <a:rPr lang="ar-SA" sz="2400" b="1" dirty="0">
                          <a:latin typeface="Calibri"/>
                          <a:ea typeface="Calibri"/>
                          <a:cs typeface="Arial"/>
                        </a:rPr>
                        <a:t>الجنوح أو الارتطام أو الغرق أو الانقلاب  للسفينة</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en-US" sz="2400" b="1" dirty="0">
                          <a:latin typeface="MS Mincho"/>
                          <a:ea typeface="Calibri"/>
                          <a:cs typeface="MS Mincho"/>
                        </a:rPr>
                        <a:t>✓</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0">
                        <a:lnSpc>
                          <a:spcPct val="115000"/>
                        </a:lnSpc>
                        <a:spcBef>
                          <a:spcPts val="0"/>
                        </a:spcBef>
                        <a:spcAft>
                          <a:spcPts val="0"/>
                        </a:spcAft>
                      </a:pPr>
                      <a:r>
                        <a:rPr lang="en-US" sz="2400" b="1">
                          <a:latin typeface="MS Mincho"/>
                          <a:ea typeface="Calibri"/>
                          <a:cs typeface="MS Mincho"/>
                        </a:rPr>
                        <a:t>✓</a:t>
                      </a:r>
                      <a:endParaRPr lang="fr-FR" sz="2400" b="1">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0">
                        <a:lnSpc>
                          <a:spcPct val="115000"/>
                        </a:lnSpc>
                        <a:spcBef>
                          <a:spcPts val="0"/>
                        </a:spcBef>
                        <a:spcAft>
                          <a:spcPts val="0"/>
                        </a:spcAft>
                      </a:pPr>
                      <a:r>
                        <a:rPr lang="en-US" sz="2400" b="1" dirty="0">
                          <a:latin typeface="MS Mincho"/>
                          <a:ea typeface="Calibri"/>
                          <a:cs typeface="MS Mincho"/>
                        </a:rPr>
                        <a:t>✓</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r>
              <a:tr h="200660">
                <a:tc>
                  <a:txBody>
                    <a:bodyPr/>
                    <a:lstStyle/>
                    <a:p>
                      <a:pPr marL="0" marR="0" algn="just" rtl="1">
                        <a:lnSpc>
                          <a:spcPct val="115000"/>
                        </a:lnSpc>
                        <a:spcBef>
                          <a:spcPts val="0"/>
                        </a:spcBef>
                        <a:spcAft>
                          <a:spcPts val="0"/>
                        </a:spcAft>
                      </a:pPr>
                      <a:r>
                        <a:rPr lang="ar-SA" sz="2400" b="1">
                          <a:latin typeface="Calibri"/>
                          <a:ea typeface="Calibri"/>
                          <a:cs typeface="Arial"/>
                        </a:rPr>
                        <a:t>انقلاب أو خروج واسطة النقل البرية عن السكة</a:t>
                      </a:r>
                      <a:endParaRPr lang="fr-FR" sz="2400" b="1">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0">
                        <a:lnSpc>
                          <a:spcPct val="115000"/>
                        </a:lnSpc>
                        <a:spcBef>
                          <a:spcPts val="0"/>
                        </a:spcBef>
                        <a:spcAft>
                          <a:spcPts val="0"/>
                        </a:spcAft>
                      </a:pPr>
                      <a:r>
                        <a:rPr lang="en-US" sz="2400" b="1">
                          <a:latin typeface="MS Mincho"/>
                          <a:ea typeface="Calibri"/>
                          <a:cs typeface="MS Mincho"/>
                        </a:rPr>
                        <a:t>✓</a:t>
                      </a:r>
                      <a:endParaRPr lang="fr-FR" sz="2400" b="1">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0">
                        <a:lnSpc>
                          <a:spcPct val="115000"/>
                        </a:lnSpc>
                        <a:spcBef>
                          <a:spcPts val="0"/>
                        </a:spcBef>
                        <a:spcAft>
                          <a:spcPts val="0"/>
                        </a:spcAft>
                      </a:pPr>
                      <a:r>
                        <a:rPr lang="en-US" sz="2400" b="1">
                          <a:latin typeface="MS Mincho"/>
                          <a:ea typeface="Calibri"/>
                          <a:cs typeface="MS Mincho"/>
                        </a:rPr>
                        <a:t>✓</a:t>
                      </a:r>
                      <a:endParaRPr lang="fr-FR" sz="2400" b="1">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0">
                        <a:lnSpc>
                          <a:spcPct val="115000"/>
                        </a:lnSpc>
                        <a:spcBef>
                          <a:spcPts val="0"/>
                        </a:spcBef>
                        <a:spcAft>
                          <a:spcPts val="0"/>
                        </a:spcAft>
                      </a:pPr>
                      <a:r>
                        <a:rPr lang="en-US" sz="2400" b="1">
                          <a:latin typeface="MS Mincho"/>
                          <a:ea typeface="Calibri"/>
                          <a:cs typeface="MS Mincho"/>
                        </a:rPr>
                        <a:t>✓</a:t>
                      </a:r>
                      <a:endParaRPr lang="fr-FR" sz="2400" b="1">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r>
              <a:tr h="200660">
                <a:tc>
                  <a:txBody>
                    <a:bodyPr/>
                    <a:lstStyle/>
                    <a:p>
                      <a:pPr marL="0" marR="0" algn="just" rtl="1">
                        <a:lnSpc>
                          <a:spcPct val="115000"/>
                        </a:lnSpc>
                        <a:spcBef>
                          <a:spcPts val="0"/>
                        </a:spcBef>
                        <a:spcAft>
                          <a:spcPts val="0"/>
                        </a:spcAft>
                      </a:pPr>
                      <a:r>
                        <a:rPr lang="ar-SA" sz="2400" b="1" dirty="0">
                          <a:latin typeface="Calibri"/>
                          <a:ea typeface="Calibri"/>
                          <a:cs typeface="Arial"/>
                        </a:rPr>
                        <a:t>الاصطدام  / السفينة أو المركبة</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0">
                        <a:lnSpc>
                          <a:spcPct val="115000"/>
                        </a:lnSpc>
                        <a:spcBef>
                          <a:spcPts val="0"/>
                        </a:spcBef>
                        <a:spcAft>
                          <a:spcPts val="0"/>
                        </a:spcAft>
                      </a:pPr>
                      <a:r>
                        <a:rPr lang="en-US" sz="2400" b="1" dirty="0">
                          <a:latin typeface="MS Mincho"/>
                          <a:ea typeface="Calibri"/>
                          <a:cs typeface="MS Mincho"/>
                        </a:rPr>
                        <a:t>✓</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0">
                        <a:lnSpc>
                          <a:spcPct val="115000"/>
                        </a:lnSpc>
                        <a:spcBef>
                          <a:spcPts val="0"/>
                        </a:spcBef>
                        <a:spcAft>
                          <a:spcPts val="0"/>
                        </a:spcAft>
                      </a:pPr>
                      <a:r>
                        <a:rPr lang="en-US" sz="2400" b="1">
                          <a:latin typeface="MS Mincho"/>
                          <a:ea typeface="Calibri"/>
                          <a:cs typeface="MS Mincho"/>
                        </a:rPr>
                        <a:t>✓</a:t>
                      </a:r>
                      <a:endParaRPr lang="fr-FR" sz="2400" b="1">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0">
                        <a:lnSpc>
                          <a:spcPct val="115000"/>
                        </a:lnSpc>
                        <a:spcBef>
                          <a:spcPts val="0"/>
                        </a:spcBef>
                        <a:spcAft>
                          <a:spcPts val="0"/>
                        </a:spcAft>
                      </a:pPr>
                      <a:r>
                        <a:rPr lang="en-US" sz="2400" b="1" dirty="0">
                          <a:latin typeface="MS Mincho"/>
                          <a:ea typeface="Calibri"/>
                          <a:cs typeface="MS Mincho"/>
                        </a:rPr>
                        <a:t>✓</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r>
              <a:tr h="200660">
                <a:tc>
                  <a:txBody>
                    <a:bodyPr/>
                    <a:lstStyle/>
                    <a:p>
                      <a:pPr marL="0" marR="0" algn="just" rtl="1">
                        <a:lnSpc>
                          <a:spcPct val="115000"/>
                        </a:lnSpc>
                        <a:spcBef>
                          <a:spcPts val="0"/>
                        </a:spcBef>
                        <a:spcAft>
                          <a:spcPts val="0"/>
                        </a:spcAft>
                      </a:pPr>
                      <a:r>
                        <a:rPr lang="ar-SA" sz="2400" b="1" dirty="0">
                          <a:latin typeface="Calibri"/>
                          <a:ea typeface="Calibri"/>
                          <a:cs typeface="Arial"/>
                        </a:rPr>
                        <a:t>التفريغ الاضطراري للبضاعة في ميناء الاستغاثة</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0">
                        <a:lnSpc>
                          <a:spcPct val="115000"/>
                        </a:lnSpc>
                        <a:spcBef>
                          <a:spcPts val="0"/>
                        </a:spcBef>
                        <a:spcAft>
                          <a:spcPts val="0"/>
                        </a:spcAft>
                      </a:pPr>
                      <a:r>
                        <a:rPr lang="en-US" sz="2400" b="1" dirty="0">
                          <a:latin typeface="MS Mincho"/>
                          <a:ea typeface="Calibri"/>
                          <a:cs typeface="MS Mincho"/>
                        </a:rPr>
                        <a:t>✓</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0">
                        <a:lnSpc>
                          <a:spcPct val="115000"/>
                        </a:lnSpc>
                        <a:spcBef>
                          <a:spcPts val="0"/>
                        </a:spcBef>
                        <a:spcAft>
                          <a:spcPts val="0"/>
                        </a:spcAft>
                      </a:pPr>
                      <a:r>
                        <a:rPr lang="en-US" sz="2400" b="1" dirty="0">
                          <a:latin typeface="MS Mincho"/>
                          <a:ea typeface="Calibri"/>
                          <a:cs typeface="MS Mincho"/>
                        </a:rPr>
                        <a:t>✓</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0">
                        <a:lnSpc>
                          <a:spcPct val="115000"/>
                        </a:lnSpc>
                        <a:spcBef>
                          <a:spcPts val="0"/>
                        </a:spcBef>
                        <a:spcAft>
                          <a:spcPts val="0"/>
                        </a:spcAft>
                      </a:pPr>
                      <a:r>
                        <a:rPr lang="en-US" sz="2400" b="1" dirty="0">
                          <a:latin typeface="MS Mincho"/>
                          <a:ea typeface="Calibri"/>
                          <a:cs typeface="MS Mincho"/>
                        </a:rPr>
                        <a:t>✓</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r>
              <a:tr h="200660">
                <a:tc>
                  <a:txBody>
                    <a:bodyPr/>
                    <a:lstStyle/>
                    <a:p>
                      <a:pPr marL="0" marR="0" algn="just" rtl="1">
                        <a:lnSpc>
                          <a:spcPct val="115000"/>
                        </a:lnSpc>
                        <a:spcBef>
                          <a:spcPts val="0"/>
                        </a:spcBef>
                        <a:spcAft>
                          <a:spcPts val="0"/>
                        </a:spcAft>
                      </a:pPr>
                      <a:r>
                        <a:rPr lang="ar-SA" sz="2400" b="1" dirty="0">
                          <a:latin typeface="Calibri"/>
                          <a:ea typeface="Calibri"/>
                          <a:cs typeface="Arial"/>
                        </a:rPr>
                        <a:t>تضحيات الخسارة العامة</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0">
                        <a:lnSpc>
                          <a:spcPct val="115000"/>
                        </a:lnSpc>
                        <a:spcBef>
                          <a:spcPts val="0"/>
                        </a:spcBef>
                        <a:spcAft>
                          <a:spcPts val="0"/>
                        </a:spcAft>
                      </a:pPr>
                      <a:r>
                        <a:rPr lang="en-US" sz="2400" b="1">
                          <a:latin typeface="MS Mincho"/>
                          <a:ea typeface="Calibri"/>
                          <a:cs typeface="MS Mincho"/>
                        </a:rPr>
                        <a:t>✓</a:t>
                      </a:r>
                      <a:endParaRPr lang="fr-FR" sz="2400" b="1">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0">
                        <a:lnSpc>
                          <a:spcPct val="115000"/>
                        </a:lnSpc>
                        <a:spcBef>
                          <a:spcPts val="0"/>
                        </a:spcBef>
                        <a:spcAft>
                          <a:spcPts val="0"/>
                        </a:spcAft>
                      </a:pPr>
                      <a:r>
                        <a:rPr lang="en-US" sz="2400" b="1">
                          <a:latin typeface="MS Mincho"/>
                          <a:ea typeface="Calibri"/>
                          <a:cs typeface="MS Mincho"/>
                        </a:rPr>
                        <a:t>✓</a:t>
                      </a:r>
                      <a:endParaRPr lang="fr-FR" sz="2400" b="1">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0">
                        <a:lnSpc>
                          <a:spcPct val="115000"/>
                        </a:lnSpc>
                        <a:spcBef>
                          <a:spcPts val="0"/>
                        </a:spcBef>
                        <a:spcAft>
                          <a:spcPts val="0"/>
                        </a:spcAft>
                      </a:pPr>
                      <a:r>
                        <a:rPr lang="en-US" sz="2400" b="1" dirty="0">
                          <a:latin typeface="MS Mincho"/>
                          <a:ea typeface="Calibri"/>
                          <a:cs typeface="MS Mincho"/>
                        </a:rPr>
                        <a:t>✓</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r>
              <a:tr h="200660">
                <a:tc>
                  <a:txBody>
                    <a:bodyPr/>
                    <a:lstStyle/>
                    <a:p>
                      <a:pPr marL="0" marR="0" algn="just" rtl="1">
                        <a:lnSpc>
                          <a:spcPct val="115000"/>
                        </a:lnSpc>
                        <a:spcBef>
                          <a:spcPts val="0"/>
                        </a:spcBef>
                        <a:spcAft>
                          <a:spcPts val="0"/>
                        </a:spcAft>
                      </a:pPr>
                      <a:r>
                        <a:rPr lang="ar-SA" sz="2400" b="1" dirty="0">
                          <a:latin typeface="Calibri"/>
                          <a:ea typeface="Calibri"/>
                          <a:cs typeface="Arial"/>
                        </a:rPr>
                        <a:t>رمي البضاعة في البحر</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0">
                        <a:lnSpc>
                          <a:spcPct val="115000"/>
                        </a:lnSpc>
                        <a:spcBef>
                          <a:spcPts val="0"/>
                        </a:spcBef>
                        <a:spcAft>
                          <a:spcPts val="0"/>
                        </a:spcAft>
                      </a:pPr>
                      <a:r>
                        <a:rPr lang="en-US" sz="2400" b="1" dirty="0">
                          <a:latin typeface="MS Mincho"/>
                          <a:ea typeface="Calibri"/>
                          <a:cs typeface="MS Mincho"/>
                        </a:rPr>
                        <a:t>✓</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0">
                        <a:lnSpc>
                          <a:spcPct val="115000"/>
                        </a:lnSpc>
                        <a:spcBef>
                          <a:spcPts val="0"/>
                        </a:spcBef>
                        <a:spcAft>
                          <a:spcPts val="0"/>
                        </a:spcAft>
                      </a:pPr>
                      <a:r>
                        <a:rPr lang="en-US" sz="2400" b="1">
                          <a:latin typeface="MS Mincho"/>
                          <a:ea typeface="Calibri"/>
                          <a:cs typeface="MS Mincho"/>
                        </a:rPr>
                        <a:t>✓</a:t>
                      </a:r>
                      <a:endParaRPr lang="fr-FR" sz="2400" b="1">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0">
                        <a:lnSpc>
                          <a:spcPct val="115000"/>
                        </a:lnSpc>
                        <a:spcBef>
                          <a:spcPts val="0"/>
                        </a:spcBef>
                        <a:spcAft>
                          <a:spcPts val="0"/>
                        </a:spcAft>
                      </a:pPr>
                      <a:r>
                        <a:rPr lang="en-US" sz="2400" b="1" dirty="0">
                          <a:latin typeface="MS Mincho"/>
                          <a:ea typeface="Calibri"/>
                          <a:cs typeface="MS Mincho"/>
                        </a:rPr>
                        <a:t>✓</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r>
              <a:tr h="200660">
                <a:tc>
                  <a:txBody>
                    <a:bodyPr/>
                    <a:lstStyle/>
                    <a:p>
                      <a:pPr marL="0" marR="0" algn="just" rtl="1">
                        <a:lnSpc>
                          <a:spcPct val="115000"/>
                        </a:lnSpc>
                        <a:spcBef>
                          <a:spcPts val="0"/>
                        </a:spcBef>
                        <a:spcAft>
                          <a:spcPts val="0"/>
                        </a:spcAft>
                      </a:pPr>
                      <a:r>
                        <a:rPr lang="ar-SA" sz="2400" b="1" dirty="0">
                          <a:latin typeface="Calibri"/>
                          <a:ea typeface="Calibri"/>
                          <a:cs typeface="Arial"/>
                        </a:rPr>
                        <a:t>الزلازل، انفجار البراكين والصاعقة</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0">
                        <a:lnSpc>
                          <a:spcPct val="115000"/>
                        </a:lnSpc>
                        <a:spcBef>
                          <a:spcPts val="0"/>
                        </a:spcBef>
                        <a:spcAft>
                          <a:spcPts val="0"/>
                        </a:spcAft>
                      </a:pPr>
                      <a:r>
                        <a:rPr lang="en-US" sz="2400" b="1" dirty="0">
                          <a:latin typeface="MS Mincho"/>
                          <a:ea typeface="Calibri"/>
                          <a:cs typeface="MS Mincho"/>
                        </a:rPr>
                        <a:t>✓</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0">
                        <a:lnSpc>
                          <a:spcPct val="115000"/>
                        </a:lnSpc>
                        <a:spcBef>
                          <a:spcPts val="0"/>
                        </a:spcBef>
                        <a:spcAft>
                          <a:spcPts val="0"/>
                        </a:spcAft>
                      </a:pPr>
                      <a:r>
                        <a:rPr lang="en-US" sz="2400" b="1">
                          <a:latin typeface="MS Mincho"/>
                          <a:ea typeface="Calibri"/>
                          <a:cs typeface="MS Mincho"/>
                        </a:rPr>
                        <a:t>✓</a:t>
                      </a:r>
                      <a:endParaRPr lang="fr-FR" sz="2400" b="1">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0">
                        <a:lnSpc>
                          <a:spcPct val="115000"/>
                        </a:lnSpc>
                        <a:spcBef>
                          <a:spcPts val="0"/>
                        </a:spcBef>
                        <a:spcAft>
                          <a:spcPts val="0"/>
                        </a:spcAft>
                      </a:pPr>
                      <a:r>
                        <a:rPr lang="fr-FR" sz="2400" b="1" dirty="0">
                          <a:latin typeface="Times New Roman"/>
                          <a:ea typeface="Calibri"/>
                          <a:cs typeface="Arial"/>
                        </a:rPr>
                        <a:t>x</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3399"/>
                    </a:solidFill>
                  </a:tcPr>
                </a:tc>
              </a:tr>
              <a:tr h="200660">
                <a:tc>
                  <a:txBody>
                    <a:bodyPr/>
                    <a:lstStyle/>
                    <a:p>
                      <a:pPr marL="0" marR="0" algn="just" rtl="1">
                        <a:lnSpc>
                          <a:spcPct val="115000"/>
                        </a:lnSpc>
                        <a:spcBef>
                          <a:spcPts val="0"/>
                        </a:spcBef>
                        <a:spcAft>
                          <a:spcPts val="0"/>
                        </a:spcAft>
                      </a:pPr>
                      <a:r>
                        <a:rPr lang="ar-SA" sz="2400" b="1" dirty="0">
                          <a:latin typeface="Calibri"/>
                          <a:ea typeface="Calibri"/>
                          <a:cs typeface="Arial"/>
                        </a:rPr>
                        <a:t>اكتساح البضاعة على سطح السفينة بفعل الأمواج العالية</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0">
                        <a:lnSpc>
                          <a:spcPct val="115000"/>
                        </a:lnSpc>
                        <a:spcBef>
                          <a:spcPts val="0"/>
                        </a:spcBef>
                        <a:spcAft>
                          <a:spcPts val="0"/>
                        </a:spcAft>
                      </a:pPr>
                      <a:r>
                        <a:rPr lang="en-US" sz="2400" b="1" dirty="0">
                          <a:latin typeface="MS Mincho"/>
                          <a:ea typeface="Calibri"/>
                          <a:cs typeface="MS Mincho"/>
                        </a:rPr>
                        <a:t>✓</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0">
                        <a:lnSpc>
                          <a:spcPct val="115000"/>
                        </a:lnSpc>
                        <a:spcBef>
                          <a:spcPts val="0"/>
                        </a:spcBef>
                        <a:spcAft>
                          <a:spcPts val="0"/>
                        </a:spcAft>
                      </a:pPr>
                      <a:r>
                        <a:rPr lang="en-US" sz="2400" b="1">
                          <a:latin typeface="MS Mincho"/>
                          <a:ea typeface="Calibri"/>
                          <a:cs typeface="MS Mincho"/>
                        </a:rPr>
                        <a:t>✓</a:t>
                      </a:r>
                      <a:endParaRPr lang="fr-FR" sz="2400" b="1">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0">
                        <a:lnSpc>
                          <a:spcPct val="115000"/>
                        </a:lnSpc>
                        <a:spcBef>
                          <a:spcPts val="0"/>
                        </a:spcBef>
                        <a:spcAft>
                          <a:spcPts val="0"/>
                        </a:spcAft>
                      </a:pPr>
                      <a:r>
                        <a:rPr lang="fr-FR" sz="2400" b="1" dirty="0">
                          <a:latin typeface="Times New Roman"/>
                          <a:ea typeface="Calibri"/>
                          <a:cs typeface="Arial"/>
                        </a:rPr>
                        <a:t>x</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3399"/>
                    </a:solidFill>
                  </a:tcPr>
                </a:tc>
              </a:tr>
              <a:tr h="200660">
                <a:tc>
                  <a:txBody>
                    <a:bodyPr/>
                    <a:lstStyle/>
                    <a:p>
                      <a:pPr marL="0" marR="0" algn="just" rtl="1">
                        <a:lnSpc>
                          <a:spcPct val="115000"/>
                        </a:lnSpc>
                        <a:spcBef>
                          <a:spcPts val="0"/>
                        </a:spcBef>
                        <a:spcAft>
                          <a:spcPts val="0"/>
                        </a:spcAft>
                      </a:pPr>
                      <a:r>
                        <a:rPr lang="ar-SA" sz="2400" b="1" dirty="0">
                          <a:latin typeface="Calibri"/>
                          <a:ea typeface="Calibri"/>
                          <a:cs typeface="Arial"/>
                        </a:rPr>
                        <a:t>تسرب المياه</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0">
                        <a:lnSpc>
                          <a:spcPct val="115000"/>
                        </a:lnSpc>
                        <a:spcBef>
                          <a:spcPts val="0"/>
                        </a:spcBef>
                        <a:spcAft>
                          <a:spcPts val="0"/>
                        </a:spcAft>
                      </a:pPr>
                      <a:r>
                        <a:rPr lang="en-US" sz="2400" b="1" dirty="0">
                          <a:latin typeface="MS Mincho"/>
                          <a:ea typeface="Calibri"/>
                          <a:cs typeface="MS Mincho"/>
                        </a:rPr>
                        <a:t>✓</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0">
                        <a:lnSpc>
                          <a:spcPct val="115000"/>
                        </a:lnSpc>
                        <a:spcBef>
                          <a:spcPts val="0"/>
                        </a:spcBef>
                        <a:spcAft>
                          <a:spcPts val="0"/>
                        </a:spcAft>
                      </a:pPr>
                      <a:r>
                        <a:rPr lang="en-US" sz="2400" b="1" dirty="0">
                          <a:latin typeface="MS Mincho"/>
                          <a:ea typeface="Calibri"/>
                          <a:cs typeface="MS Mincho"/>
                        </a:rPr>
                        <a:t>✓</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0">
                        <a:lnSpc>
                          <a:spcPct val="115000"/>
                        </a:lnSpc>
                        <a:spcBef>
                          <a:spcPts val="0"/>
                        </a:spcBef>
                        <a:spcAft>
                          <a:spcPts val="0"/>
                        </a:spcAft>
                      </a:pPr>
                      <a:r>
                        <a:rPr lang="fr-FR" sz="2400" b="1" dirty="0">
                          <a:latin typeface="Times New Roman"/>
                          <a:ea typeface="Calibri"/>
                          <a:cs typeface="Arial"/>
                        </a:rPr>
                        <a:t>x</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3399"/>
                    </a:solidFill>
                  </a:tcPr>
                </a:tc>
              </a:tr>
              <a:tr h="200660">
                <a:tc>
                  <a:txBody>
                    <a:bodyPr/>
                    <a:lstStyle/>
                    <a:p>
                      <a:pPr marL="0" marR="0" algn="just" rtl="1">
                        <a:lnSpc>
                          <a:spcPct val="115000"/>
                        </a:lnSpc>
                        <a:spcBef>
                          <a:spcPts val="0"/>
                        </a:spcBef>
                        <a:spcAft>
                          <a:spcPts val="0"/>
                        </a:spcAft>
                      </a:pPr>
                      <a:r>
                        <a:rPr lang="ar-SA" sz="2000" b="1" dirty="0">
                          <a:latin typeface="Calibri"/>
                          <a:ea typeface="Calibri"/>
                          <a:cs typeface="Arial"/>
                        </a:rPr>
                        <a:t>الخسارة الكلية لأي وحدة </a:t>
                      </a:r>
                      <a:r>
                        <a:rPr lang="ar-SA" sz="2000" b="1" dirty="0" smtClean="0">
                          <a:latin typeface="Calibri"/>
                          <a:ea typeface="Calibri"/>
                          <a:cs typeface="Arial"/>
                        </a:rPr>
                        <a:t>تغليف </a:t>
                      </a:r>
                      <a:r>
                        <a:rPr lang="ar-SA" sz="2000" b="1" dirty="0">
                          <a:latin typeface="Calibri"/>
                          <a:ea typeface="Calibri"/>
                          <a:cs typeface="Arial"/>
                        </a:rPr>
                        <a:t>تفقد من على السفينة أو تسقط أثناء التحميل </a:t>
                      </a:r>
                      <a:r>
                        <a:rPr lang="ar-SA" sz="2000" b="1" dirty="0" smtClean="0">
                          <a:latin typeface="Calibri"/>
                          <a:ea typeface="Calibri"/>
                          <a:cs typeface="Arial"/>
                        </a:rPr>
                        <a:t>النقل</a:t>
                      </a:r>
                      <a:r>
                        <a:rPr lang="ar-DZ" sz="2000" b="1" dirty="0" smtClean="0">
                          <a:latin typeface="Calibri"/>
                          <a:ea typeface="Calibri"/>
                          <a:cs typeface="Arial"/>
                        </a:rPr>
                        <a:t>،</a:t>
                      </a:r>
                      <a:r>
                        <a:rPr lang="ar-DZ" sz="2000" b="1" baseline="0" dirty="0" smtClean="0">
                          <a:latin typeface="Calibri"/>
                          <a:ea typeface="Calibri"/>
                          <a:cs typeface="Arial"/>
                        </a:rPr>
                        <a:t> </a:t>
                      </a:r>
                      <a:r>
                        <a:rPr lang="ar-SA" sz="2000" b="1" dirty="0" smtClean="0">
                          <a:latin typeface="Calibri"/>
                          <a:ea typeface="Calibri"/>
                          <a:cs typeface="Arial"/>
                        </a:rPr>
                        <a:t>التفريغ</a:t>
                      </a:r>
                      <a:endParaRPr lang="fr-FR" sz="20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0">
                        <a:lnSpc>
                          <a:spcPct val="115000"/>
                        </a:lnSpc>
                        <a:spcBef>
                          <a:spcPts val="0"/>
                        </a:spcBef>
                        <a:spcAft>
                          <a:spcPts val="0"/>
                        </a:spcAft>
                      </a:pPr>
                      <a:r>
                        <a:rPr lang="en-US" sz="2400" b="1" dirty="0">
                          <a:latin typeface="MS Mincho"/>
                          <a:ea typeface="Calibri"/>
                          <a:cs typeface="MS Mincho"/>
                        </a:rPr>
                        <a:t>✓</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0">
                        <a:lnSpc>
                          <a:spcPct val="115000"/>
                        </a:lnSpc>
                        <a:spcBef>
                          <a:spcPts val="0"/>
                        </a:spcBef>
                        <a:spcAft>
                          <a:spcPts val="0"/>
                        </a:spcAft>
                      </a:pPr>
                      <a:r>
                        <a:rPr lang="en-US" sz="2400" b="1" dirty="0">
                          <a:latin typeface="MS Mincho"/>
                          <a:ea typeface="Calibri"/>
                          <a:cs typeface="MS Mincho"/>
                        </a:rPr>
                        <a:t>✓</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0">
                        <a:lnSpc>
                          <a:spcPct val="115000"/>
                        </a:lnSpc>
                        <a:spcBef>
                          <a:spcPts val="0"/>
                        </a:spcBef>
                        <a:spcAft>
                          <a:spcPts val="0"/>
                        </a:spcAft>
                      </a:pPr>
                      <a:r>
                        <a:rPr lang="fr-FR" sz="2400" b="1" dirty="0">
                          <a:latin typeface="Times New Roman"/>
                          <a:ea typeface="Calibri"/>
                          <a:cs typeface="Arial"/>
                        </a:rPr>
                        <a:t>x</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3399"/>
                    </a:solidFill>
                  </a:tcPr>
                </a:tc>
              </a:tr>
              <a:tr h="200660">
                <a:tc>
                  <a:txBody>
                    <a:bodyPr/>
                    <a:lstStyle/>
                    <a:p>
                      <a:pPr marL="0" marR="0" algn="just" rtl="1">
                        <a:lnSpc>
                          <a:spcPct val="115000"/>
                        </a:lnSpc>
                        <a:spcBef>
                          <a:spcPts val="0"/>
                        </a:spcBef>
                        <a:spcAft>
                          <a:spcPts val="0"/>
                        </a:spcAft>
                      </a:pPr>
                      <a:r>
                        <a:rPr lang="ar-SA" sz="2400" b="1" dirty="0">
                          <a:latin typeface="Calibri"/>
                          <a:ea typeface="Calibri"/>
                          <a:cs typeface="Arial"/>
                        </a:rPr>
                        <a:t>السرقة والسلب وعدم التسليم</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0">
                        <a:lnSpc>
                          <a:spcPct val="115000"/>
                        </a:lnSpc>
                        <a:spcBef>
                          <a:spcPts val="0"/>
                        </a:spcBef>
                        <a:spcAft>
                          <a:spcPts val="0"/>
                        </a:spcAft>
                      </a:pPr>
                      <a:r>
                        <a:rPr lang="en-US" sz="2400" b="1" dirty="0">
                          <a:latin typeface="MS Mincho"/>
                          <a:ea typeface="Calibri"/>
                          <a:cs typeface="MS Mincho"/>
                        </a:rPr>
                        <a:t>✓</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0">
                        <a:lnSpc>
                          <a:spcPct val="115000"/>
                        </a:lnSpc>
                        <a:spcBef>
                          <a:spcPts val="0"/>
                        </a:spcBef>
                        <a:spcAft>
                          <a:spcPts val="0"/>
                        </a:spcAft>
                      </a:pPr>
                      <a:r>
                        <a:rPr lang="fr-FR" sz="2400" b="1" dirty="0">
                          <a:latin typeface="Times New Roman"/>
                          <a:ea typeface="Calibri"/>
                          <a:cs typeface="Arial"/>
                        </a:rPr>
                        <a:t>x</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marL="0" marR="0" algn="ctr" rtl="0">
                        <a:lnSpc>
                          <a:spcPct val="115000"/>
                        </a:lnSpc>
                        <a:spcBef>
                          <a:spcPts val="0"/>
                        </a:spcBef>
                        <a:spcAft>
                          <a:spcPts val="0"/>
                        </a:spcAft>
                      </a:pPr>
                      <a:r>
                        <a:rPr lang="fr-FR" sz="2400" b="1" dirty="0">
                          <a:latin typeface="Times New Roman"/>
                          <a:ea typeface="Calibri"/>
                          <a:cs typeface="Arial"/>
                        </a:rPr>
                        <a:t>x</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3399"/>
                    </a:solidFill>
                  </a:tcPr>
                </a:tc>
              </a:tr>
              <a:tr h="200660">
                <a:tc>
                  <a:txBody>
                    <a:bodyPr/>
                    <a:lstStyle/>
                    <a:p>
                      <a:pPr marL="0" marR="0" algn="just" rtl="1">
                        <a:lnSpc>
                          <a:spcPct val="115000"/>
                        </a:lnSpc>
                        <a:spcBef>
                          <a:spcPts val="0"/>
                        </a:spcBef>
                        <a:spcAft>
                          <a:spcPts val="0"/>
                        </a:spcAft>
                      </a:pPr>
                      <a:r>
                        <a:rPr lang="ar-SA" sz="2400" b="1" dirty="0">
                          <a:latin typeface="Calibri"/>
                          <a:ea typeface="Calibri"/>
                          <a:cs typeface="Arial"/>
                        </a:rPr>
                        <a:t>الخسارة الكلية </a:t>
                      </a:r>
                      <a:r>
                        <a:rPr lang="ar-SA" sz="2400" b="1" dirty="0" err="1">
                          <a:latin typeface="Calibri"/>
                          <a:ea typeface="Calibri"/>
                          <a:cs typeface="Arial"/>
                        </a:rPr>
                        <a:t>و</a:t>
                      </a:r>
                      <a:r>
                        <a:rPr lang="ar-SA" sz="2400" b="1" dirty="0">
                          <a:latin typeface="Calibri"/>
                          <a:ea typeface="Calibri"/>
                          <a:cs typeface="Arial"/>
                        </a:rPr>
                        <a:t>/أو الجزئية  لأي وحدة </a:t>
                      </a:r>
                      <a:r>
                        <a:rPr lang="ar-SA" sz="2400" b="1" dirty="0" err="1">
                          <a:latin typeface="Calibri"/>
                          <a:ea typeface="Calibri"/>
                          <a:cs typeface="Arial"/>
                        </a:rPr>
                        <a:t>تغليفية</a:t>
                      </a:r>
                      <a:r>
                        <a:rPr lang="ar-SA" sz="2400" b="1" dirty="0">
                          <a:latin typeface="Calibri"/>
                          <a:ea typeface="Calibri"/>
                          <a:cs typeface="Arial"/>
                        </a:rPr>
                        <a:t> أثناء الشحن والتفريغ</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0">
                        <a:lnSpc>
                          <a:spcPct val="115000"/>
                        </a:lnSpc>
                        <a:spcBef>
                          <a:spcPts val="0"/>
                        </a:spcBef>
                        <a:spcAft>
                          <a:spcPts val="0"/>
                        </a:spcAft>
                      </a:pPr>
                      <a:r>
                        <a:rPr lang="en-US" sz="2400" b="1" dirty="0">
                          <a:latin typeface="MS Mincho"/>
                          <a:ea typeface="Calibri"/>
                          <a:cs typeface="MS Mincho"/>
                        </a:rPr>
                        <a:t>✓</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0">
                        <a:lnSpc>
                          <a:spcPct val="115000"/>
                        </a:lnSpc>
                        <a:spcBef>
                          <a:spcPts val="0"/>
                        </a:spcBef>
                        <a:spcAft>
                          <a:spcPts val="0"/>
                        </a:spcAft>
                      </a:pPr>
                      <a:r>
                        <a:rPr lang="fr-FR" sz="2400" b="1" dirty="0">
                          <a:latin typeface="Times New Roman"/>
                          <a:ea typeface="Calibri"/>
                          <a:cs typeface="Arial"/>
                        </a:rPr>
                        <a:t>x</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marL="0" marR="0" algn="ctr" rtl="0">
                        <a:lnSpc>
                          <a:spcPct val="115000"/>
                        </a:lnSpc>
                        <a:spcBef>
                          <a:spcPts val="0"/>
                        </a:spcBef>
                        <a:spcAft>
                          <a:spcPts val="0"/>
                        </a:spcAft>
                      </a:pPr>
                      <a:r>
                        <a:rPr lang="fr-FR" sz="2400" b="1" dirty="0" smtClean="0">
                          <a:latin typeface="Times New Roman"/>
                          <a:ea typeface="Calibri"/>
                          <a:cs typeface="Arial"/>
                        </a:rPr>
                        <a:t>X</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3399"/>
                    </a:solidFill>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0" y="304800"/>
          <a:ext cx="9144000" cy="6309360"/>
        </p:xfrm>
        <a:graphic>
          <a:graphicData uri="http://schemas.openxmlformats.org/drawingml/2006/table">
            <a:tbl>
              <a:tblPr rtl="1"/>
              <a:tblGrid>
                <a:gridCol w="7652157"/>
                <a:gridCol w="497281"/>
                <a:gridCol w="497281"/>
                <a:gridCol w="497281"/>
              </a:tblGrid>
              <a:tr h="200660">
                <a:tc>
                  <a:txBody>
                    <a:bodyPr/>
                    <a:lstStyle/>
                    <a:p>
                      <a:pPr marL="0" marR="0" algn="just" rtl="1">
                        <a:lnSpc>
                          <a:spcPct val="115000"/>
                        </a:lnSpc>
                        <a:spcBef>
                          <a:spcPts val="0"/>
                        </a:spcBef>
                        <a:spcAft>
                          <a:spcPts val="0"/>
                        </a:spcAft>
                      </a:pPr>
                      <a:r>
                        <a:rPr lang="ar-SA" sz="2400" b="1" dirty="0">
                          <a:latin typeface="Calibri"/>
                          <a:ea typeface="Calibri"/>
                          <a:cs typeface="Arial"/>
                        </a:rPr>
                        <a:t>التلوث بسبب بضاعة أخرى</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0">
                        <a:lnSpc>
                          <a:spcPct val="115000"/>
                        </a:lnSpc>
                        <a:spcBef>
                          <a:spcPts val="0"/>
                        </a:spcBef>
                        <a:spcAft>
                          <a:spcPts val="0"/>
                        </a:spcAft>
                      </a:pPr>
                      <a:r>
                        <a:rPr lang="en-US" sz="2400" b="1" dirty="0">
                          <a:latin typeface="MS Mincho"/>
                          <a:ea typeface="Calibri"/>
                          <a:cs typeface="MS Mincho"/>
                        </a:rPr>
                        <a:t>✓</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0">
                        <a:lnSpc>
                          <a:spcPct val="115000"/>
                        </a:lnSpc>
                        <a:spcBef>
                          <a:spcPts val="0"/>
                        </a:spcBef>
                        <a:spcAft>
                          <a:spcPts val="0"/>
                        </a:spcAft>
                      </a:pPr>
                      <a:r>
                        <a:rPr lang="fr-FR" sz="2400" b="1" dirty="0">
                          <a:latin typeface="Times New Roman"/>
                          <a:ea typeface="Calibri"/>
                          <a:cs typeface="Arial"/>
                        </a:rPr>
                        <a:t>x</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marL="0" marR="0" algn="ctr" rtl="0">
                        <a:lnSpc>
                          <a:spcPct val="115000"/>
                        </a:lnSpc>
                        <a:spcBef>
                          <a:spcPts val="0"/>
                        </a:spcBef>
                        <a:spcAft>
                          <a:spcPts val="0"/>
                        </a:spcAft>
                      </a:pPr>
                      <a:r>
                        <a:rPr lang="fr-FR" sz="2400" b="1" dirty="0">
                          <a:latin typeface="Times New Roman"/>
                          <a:ea typeface="Calibri"/>
                          <a:cs typeface="Arial"/>
                        </a:rPr>
                        <a:t>x</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3399"/>
                    </a:solidFill>
                  </a:tcPr>
                </a:tc>
              </a:tr>
              <a:tr h="200660">
                <a:tc>
                  <a:txBody>
                    <a:bodyPr/>
                    <a:lstStyle/>
                    <a:p>
                      <a:pPr marL="0" marR="0" algn="just" rtl="1">
                        <a:lnSpc>
                          <a:spcPct val="115000"/>
                        </a:lnSpc>
                        <a:spcBef>
                          <a:spcPts val="0"/>
                        </a:spcBef>
                        <a:spcAft>
                          <a:spcPts val="0"/>
                        </a:spcAft>
                      </a:pPr>
                      <a:r>
                        <a:rPr lang="ar-SA" sz="2400" b="1" dirty="0">
                          <a:latin typeface="Calibri"/>
                          <a:ea typeface="Calibri"/>
                          <a:cs typeface="Arial"/>
                        </a:rPr>
                        <a:t>التخريب المتعمد من قبل أي شخص ( الفعل الضار)</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0">
                        <a:lnSpc>
                          <a:spcPct val="115000"/>
                        </a:lnSpc>
                        <a:spcBef>
                          <a:spcPts val="0"/>
                        </a:spcBef>
                        <a:spcAft>
                          <a:spcPts val="0"/>
                        </a:spcAft>
                      </a:pPr>
                      <a:r>
                        <a:rPr lang="en-US" sz="2400" b="1" dirty="0">
                          <a:latin typeface="MS Mincho"/>
                          <a:ea typeface="Calibri"/>
                          <a:cs typeface="MS Mincho"/>
                        </a:rPr>
                        <a:t>✓</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0">
                        <a:lnSpc>
                          <a:spcPct val="115000"/>
                        </a:lnSpc>
                        <a:spcBef>
                          <a:spcPts val="0"/>
                        </a:spcBef>
                        <a:spcAft>
                          <a:spcPts val="0"/>
                        </a:spcAft>
                      </a:pPr>
                      <a:r>
                        <a:rPr lang="fr-FR" sz="2400" b="1">
                          <a:latin typeface="Times New Roman"/>
                          <a:ea typeface="Calibri"/>
                          <a:cs typeface="Arial"/>
                        </a:rPr>
                        <a:t>x</a:t>
                      </a:r>
                      <a:endParaRPr lang="fr-FR" sz="2400" b="1">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marL="0" marR="0" algn="ctr" rtl="0">
                        <a:lnSpc>
                          <a:spcPct val="115000"/>
                        </a:lnSpc>
                        <a:spcBef>
                          <a:spcPts val="0"/>
                        </a:spcBef>
                        <a:spcAft>
                          <a:spcPts val="0"/>
                        </a:spcAft>
                      </a:pPr>
                      <a:r>
                        <a:rPr lang="fr-FR" sz="2400" b="1" dirty="0">
                          <a:latin typeface="Times New Roman"/>
                          <a:ea typeface="Calibri"/>
                          <a:cs typeface="Arial"/>
                        </a:rPr>
                        <a:t>x</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3399"/>
                    </a:solidFill>
                  </a:tcPr>
                </a:tc>
              </a:tr>
              <a:tr h="200660">
                <a:tc>
                  <a:txBody>
                    <a:bodyPr/>
                    <a:lstStyle/>
                    <a:p>
                      <a:pPr marL="0" marR="0" algn="just" rtl="1">
                        <a:lnSpc>
                          <a:spcPct val="115000"/>
                        </a:lnSpc>
                        <a:spcBef>
                          <a:spcPts val="0"/>
                        </a:spcBef>
                        <a:spcAft>
                          <a:spcPts val="0"/>
                        </a:spcAft>
                      </a:pPr>
                      <a:r>
                        <a:rPr lang="ar-SA" sz="2400" b="1" dirty="0">
                          <a:latin typeface="Calibri"/>
                          <a:ea typeface="Calibri"/>
                          <a:cs typeface="Arial"/>
                        </a:rPr>
                        <a:t>القرصنة</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0">
                        <a:lnSpc>
                          <a:spcPct val="115000"/>
                        </a:lnSpc>
                        <a:spcBef>
                          <a:spcPts val="0"/>
                        </a:spcBef>
                        <a:spcAft>
                          <a:spcPts val="0"/>
                        </a:spcAft>
                      </a:pPr>
                      <a:r>
                        <a:rPr lang="en-US" sz="2400" b="1" dirty="0">
                          <a:latin typeface="MS Mincho"/>
                          <a:ea typeface="Calibri"/>
                          <a:cs typeface="MS Mincho"/>
                        </a:rPr>
                        <a:t>✓</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0">
                        <a:lnSpc>
                          <a:spcPct val="115000"/>
                        </a:lnSpc>
                        <a:spcBef>
                          <a:spcPts val="0"/>
                        </a:spcBef>
                        <a:spcAft>
                          <a:spcPts val="0"/>
                        </a:spcAft>
                      </a:pPr>
                      <a:r>
                        <a:rPr lang="fr-FR" sz="2400" b="1">
                          <a:latin typeface="Times New Roman"/>
                          <a:ea typeface="Calibri"/>
                          <a:cs typeface="Arial"/>
                        </a:rPr>
                        <a:t>x</a:t>
                      </a:r>
                      <a:endParaRPr lang="fr-FR" sz="2400" b="1">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marL="0" marR="0" algn="ctr" rtl="0">
                        <a:lnSpc>
                          <a:spcPct val="115000"/>
                        </a:lnSpc>
                        <a:spcBef>
                          <a:spcPts val="0"/>
                        </a:spcBef>
                        <a:spcAft>
                          <a:spcPts val="0"/>
                        </a:spcAft>
                      </a:pPr>
                      <a:r>
                        <a:rPr lang="fr-FR" sz="2400" b="1" dirty="0">
                          <a:latin typeface="Times New Roman"/>
                          <a:ea typeface="Calibri"/>
                          <a:cs typeface="Arial"/>
                        </a:rPr>
                        <a:t>x</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3399"/>
                    </a:solidFill>
                  </a:tcPr>
                </a:tc>
              </a:tr>
              <a:tr h="200660">
                <a:tc>
                  <a:txBody>
                    <a:bodyPr/>
                    <a:lstStyle/>
                    <a:p>
                      <a:pPr marL="0" marR="0" algn="just" rtl="1">
                        <a:lnSpc>
                          <a:spcPct val="115000"/>
                        </a:lnSpc>
                        <a:spcBef>
                          <a:spcPts val="0"/>
                        </a:spcBef>
                        <a:spcAft>
                          <a:spcPts val="0"/>
                        </a:spcAft>
                      </a:pPr>
                      <a:r>
                        <a:rPr lang="ar-SA" sz="2400" b="1">
                          <a:latin typeface="Calibri"/>
                          <a:ea typeface="Calibri"/>
                          <a:cs typeface="Arial"/>
                        </a:rPr>
                        <a:t>الكسر</a:t>
                      </a:r>
                      <a:endParaRPr lang="fr-FR" sz="2400" b="1">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en-US" sz="2400" b="1" dirty="0">
                          <a:latin typeface="MS Mincho"/>
                          <a:ea typeface="Calibri"/>
                          <a:cs typeface="MS Mincho"/>
                        </a:rPr>
                        <a:t>✓</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0">
                        <a:lnSpc>
                          <a:spcPct val="115000"/>
                        </a:lnSpc>
                        <a:spcBef>
                          <a:spcPts val="0"/>
                        </a:spcBef>
                        <a:spcAft>
                          <a:spcPts val="0"/>
                        </a:spcAft>
                      </a:pPr>
                      <a:r>
                        <a:rPr lang="fr-FR" sz="2400" b="1">
                          <a:latin typeface="Times New Roman"/>
                          <a:ea typeface="Calibri"/>
                          <a:cs typeface="Arial"/>
                        </a:rPr>
                        <a:t>x</a:t>
                      </a:r>
                      <a:endParaRPr lang="fr-FR" sz="2400" b="1">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marL="0" marR="0" algn="ctr" rtl="0">
                        <a:lnSpc>
                          <a:spcPct val="115000"/>
                        </a:lnSpc>
                        <a:spcBef>
                          <a:spcPts val="0"/>
                        </a:spcBef>
                        <a:spcAft>
                          <a:spcPts val="0"/>
                        </a:spcAft>
                      </a:pPr>
                      <a:r>
                        <a:rPr lang="fr-FR" sz="2400" b="1" dirty="0">
                          <a:latin typeface="Times New Roman"/>
                          <a:ea typeface="Calibri"/>
                          <a:cs typeface="Arial"/>
                        </a:rPr>
                        <a:t>x</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3399"/>
                    </a:solidFill>
                  </a:tcPr>
                </a:tc>
              </a:tr>
              <a:tr h="200660">
                <a:tc>
                  <a:txBody>
                    <a:bodyPr/>
                    <a:lstStyle/>
                    <a:p>
                      <a:pPr marL="0" marR="0" algn="just" rtl="1">
                        <a:lnSpc>
                          <a:spcPct val="115000"/>
                        </a:lnSpc>
                        <a:spcBef>
                          <a:spcPts val="0"/>
                        </a:spcBef>
                        <a:spcAft>
                          <a:spcPts val="0"/>
                        </a:spcAft>
                      </a:pPr>
                      <a:r>
                        <a:rPr lang="ar-SA" sz="2400" b="1" dirty="0">
                          <a:latin typeface="Calibri"/>
                          <a:ea typeface="Calibri"/>
                          <a:cs typeface="Arial"/>
                        </a:rPr>
                        <a:t>سوء التصرف العمدي للمؤمن له</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0">
                        <a:lnSpc>
                          <a:spcPct val="115000"/>
                        </a:lnSpc>
                        <a:spcBef>
                          <a:spcPts val="0"/>
                        </a:spcBef>
                        <a:spcAft>
                          <a:spcPts val="0"/>
                        </a:spcAft>
                      </a:pPr>
                      <a:r>
                        <a:rPr lang="fr-FR" sz="2400" b="1" dirty="0">
                          <a:latin typeface="Times New Roman"/>
                          <a:ea typeface="Calibri"/>
                          <a:cs typeface="Arial"/>
                        </a:rPr>
                        <a:t>x</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rtl="0">
                        <a:lnSpc>
                          <a:spcPct val="115000"/>
                        </a:lnSpc>
                        <a:spcBef>
                          <a:spcPts val="0"/>
                        </a:spcBef>
                        <a:spcAft>
                          <a:spcPts val="0"/>
                        </a:spcAft>
                      </a:pPr>
                      <a:r>
                        <a:rPr lang="fr-FR" sz="2400" b="1">
                          <a:latin typeface="Times New Roman"/>
                          <a:ea typeface="Calibri"/>
                          <a:cs typeface="Arial"/>
                        </a:rPr>
                        <a:t>x</a:t>
                      </a:r>
                      <a:endParaRPr lang="fr-FR" sz="2400" b="1">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marL="0" marR="0" algn="ctr" rtl="0">
                        <a:lnSpc>
                          <a:spcPct val="115000"/>
                        </a:lnSpc>
                        <a:spcBef>
                          <a:spcPts val="0"/>
                        </a:spcBef>
                        <a:spcAft>
                          <a:spcPts val="0"/>
                        </a:spcAft>
                      </a:pPr>
                      <a:r>
                        <a:rPr lang="fr-FR" sz="2400" b="1" dirty="0">
                          <a:latin typeface="Times New Roman"/>
                          <a:ea typeface="Calibri"/>
                          <a:cs typeface="Arial"/>
                        </a:rPr>
                        <a:t>x</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3399"/>
                    </a:solidFill>
                  </a:tcPr>
                </a:tc>
              </a:tr>
              <a:tr h="200660">
                <a:tc>
                  <a:txBody>
                    <a:bodyPr/>
                    <a:lstStyle/>
                    <a:p>
                      <a:pPr marL="0" marR="0" algn="just" rtl="1">
                        <a:lnSpc>
                          <a:spcPct val="115000"/>
                        </a:lnSpc>
                        <a:spcBef>
                          <a:spcPts val="0"/>
                        </a:spcBef>
                        <a:spcAft>
                          <a:spcPts val="0"/>
                        </a:spcAft>
                      </a:pPr>
                      <a:r>
                        <a:rPr lang="ar-SA" sz="2400" b="1" dirty="0">
                          <a:latin typeface="Calibri"/>
                          <a:ea typeface="Calibri"/>
                          <a:cs typeface="Arial"/>
                        </a:rPr>
                        <a:t>النضح أو الفقد الاعتيادي أو الاستهلاك</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0">
                        <a:lnSpc>
                          <a:spcPct val="115000"/>
                        </a:lnSpc>
                        <a:spcBef>
                          <a:spcPts val="0"/>
                        </a:spcBef>
                        <a:spcAft>
                          <a:spcPts val="0"/>
                        </a:spcAft>
                      </a:pPr>
                      <a:r>
                        <a:rPr lang="fr-FR" sz="2400" b="1" dirty="0">
                          <a:latin typeface="Times New Roman"/>
                          <a:ea typeface="Calibri"/>
                          <a:cs typeface="Arial"/>
                        </a:rPr>
                        <a:t>x</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rtl="0">
                        <a:lnSpc>
                          <a:spcPct val="115000"/>
                        </a:lnSpc>
                        <a:spcBef>
                          <a:spcPts val="0"/>
                        </a:spcBef>
                        <a:spcAft>
                          <a:spcPts val="0"/>
                        </a:spcAft>
                      </a:pPr>
                      <a:r>
                        <a:rPr lang="fr-FR" sz="2400" b="1">
                          <a:latin typeface="Times New Roman"/>
                          <a:ea typeface="Calibri"/>
                          <a:cs typeface="Arial"/>
                        </a:rPr>
                        <a:t>x</a:t>
                      </a:r>
                      <a:endParaRPr lang="fr-FR" sz="2400" b="1">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marL="0" marR="0" algn="ctr" rtl="0">
                        <a:lnSpc>
                          <a:spcPct val="115000"/>
                        </a:lnSpc>
                        <a:spcBef>
                          <a:spcPts val="0"/>
                        </a:spcBef>
                        <a:spcAft>
                          <a:spcPts val="0"/>
                        </a:spcAft>
                      </a:pPr>
                      <a:r>
                        <a:rPr lang="fr-FR" sz="2400" b="1" dirty="0">
                          <a:latin typeface="Times New Roman"/>
                          <a:ea typeface="Calibri"/>
                          <a:cs typeface="Arial"/>
                        </a:rPr>
                        <a:t>x</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3399"/>
                    </a:solidFill>
                  </a:tcPr>
                </a:tc>
              </a:tr>
              <a:tr h="200660">
                <a:tc>
                  <a:txBody>
                    <a:bodyPr/>
                    <a:lstStyle/>
                    <a:p>
                      <a:pPr marL="0" marR="0" algn="just" rtl="1">
                        <a:lnSpc>
                          <a:spcPct val="115000"/>
                        </a:lnSpc>
                        <a:spcBef>
                          <a:spcPts val="0"/>
                        </a:spcBef>
                        <a:spcAft>
                          <a:spcPts val="0"/>
                        </a:spcAft>
                      </a:pPr>
                      <a:r>
                        <a:rPr lang="ar-SA" sz="2400" b="1" dirty="0">
                          <a:latin typeface="Calibri"/>
                          <a:ea typeface="Calibri"/>
                          <a:cs typeface="Arial"/>
                        </a:rPr>
                        <a:t>عدم ملائمة أو كفاية التغليف أو التستيف</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0">
                        <a:lnSpc>
                          <a:spcPct val="115000"/>
                        </a:lnSpc>
                        <a:spcBef>
                          <a:spcPts val="0"/>
                        </a:spcBef>
                        <a:spcAft>
                          <a:spcPts val="0"/>
                        </a:spcAft>
                      </a:pPr>
                      <a:r>
                        <a:rPr lang="fr-FR" sz="2400" b="1" dirty="0">
                          <a:latin typeface="Times New Roman"/>
                          <a:ea typeface="Calibri"/>
                          <a:cs typeface="Arial"/>
                        </a:rPr>
                        <a:t>x</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rtl="0">
                        <a:lnSpc>
                          <a:spcPct val="115000"/>
                        </a:lnSpc>
                        <a:spcBef>
                          <a:spcPts val="0"/>
                        </a:spcBef>
                        <a:spcAft>
                          <a:spcPts val="0"/>
                        </a:spcAft>
                      </a:pPr>
                      <a:r>
                        <a:rPr lang="fr-FR" sz="2400" b="1">
                          <a:latin typeface="Times New Roman"/>
                          <a:ea typeface="Calibri"/>
                          <a:cs typeface="Arial"/>
                        </a:rPr>
                        <a:t>x</a:t>
                      </a:r>
                      <a:endParaRPr lang="fr-FR" sz="2400" b="1">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marL="0" marR="0" algn="ctr" rtl="0">
                        <a:lnSpc>
                          <a:spcPct val="115000"/>
                        </a:lnSpc>
                        <a:spcBef>
                          <a:spcPts val="0"/>
                        </a:spcBef>
                        <a:spcAft>
                          <a:spcPts val="0"/>
                        </a:spcAft>
                      </a:pPr>
                      <a:r>
                        <a:rPr lang="fr-FR" sz="2400" b="1" dirty="0">
                          <a:latin typeface="Times New Roman"/>
                          <a:ea typeface="Calibri"/>
                          <a:cs typeface="Arial"/>
                        </a:rPr>
                        <a:t>x</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3399"/>
                    </a:solidFill>
                  </a:tcPr>
                </a:tc>
              </a:tr>
              <a:tr h="200660">
                <a:tc>
                  <a:txBody>
                    <a:bodyPr/>
                    <a:lstStyle/>
                    <a:p>
                      <a:pPr marL="0" marR="0" algn="just" rtl="1">
                        <a:lnSpc>
                          <a:spcPct val="115000"/>
                        </a:lnSpc>
                        <a:spcBef>
                          <a:spcPts val="0"/>
                        </a:spcBef>
                        <a:spcAft>
                          <a:spcPts val="0"/>
                        </a:spcAft>
                      </a:pPr>
                      <a:r>
                        <a:rPr lang="ar-SA" sz="2400" b="1" dirty="0">
                          <a:latin typeface="Calibri"/>
                          <a:ea typeface="Calibri"/>
                          <a:cs typeface="Arial"/>
                        </a:rPr>
                        <a:t>العيب الذاتي والأصيل للبضاعة المؤمن عليها</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0">
                        <a:lnSpc>
                          <a:spcPct val="115000"/>
                        </a:lnSpc>
                        <a:spcBef>
                          <a:spcPts val="0"/>
                        </a:spcBef>
                        <a:spcAft>
                          <a:spcPts val="0"/>
                        </a:spcAft>
                      </a:pPr>
                      <a:r>
                        <a:rPr lang="fr-FR" sz="2400" b="1" dirty="0">
                          <a:latin typeface="Times New Roman"/>
                          <a:ea typeface="Calibri"/>
                          <a:cs typeface="Arial"/>
                        </a:rPr>
                        <a:t>x</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rtl="0">
                        <a:lnSpc>
                          <a:spcPct val="115000"/>
                        </a:lnSpc>
                        <a:spcBef>
                          <a:spcPts val="0"/>
                        </a:spcBef>
                        <a:spcAft>
                          <a:spcPts val="0"/>
                        </a:spcAft>
                      </a:pPr>
                      <a:r>
                        <a:rPr lang="fr-FR" sz="2400" b="1">
                          <a:latin typeface="Times New Roman"/>
                          <a:ea typeface="Calibri"/>
                          <a:cs typeface="Arial"/>
                        </a:rPr>
                        <a:t>x</a:t>
                      </a:r>
                      <a:endParaRPr lang="fr-FR" sz="2400" b="1">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marL="0" marR="0" algn="ctr" rtl="0">
                        <a:lnSpc>
                          <a:spcPct val="115000"/>
                        </a:lnSpc>
                        <a:spcBef>
                          <a:spcPts val="0"/>
                        </a:spcBef>
                        <a:spcAft>
                          <a:spcPts val="0"/>
                        </a:spcAft>
                      </a:pPr>
                      <a:r>
                        <a:rPr lang="fr-FR" sz="2400" b="1" dirty="0">
                          <a:latin typeface="Times New Roman"/>
                          <a:ea typeface="Calibri"/>
                          <a:cs typeface="Arial"/>
                        </a:rPr>
                        <a:t>x</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3399"/>
                    </a:solidFill>
                  </a:tcPr>
                </a:tc>
              </a:tr>
              <a:tr h="200660">
                <a:tc>
                  <a:txBody>
                    <a:bodyPr/>
                    <a:lstStyle/>
                    <a:p>
                      <a:pPr marL="0" marR="0" algn="just" rtl="1">
                        <a:lnSpc>
                          <a:spcPct val="115000"/>
                        </a:lnSpc>
                        <a:spcBef>
                          <a:spcPts val="0"/>
                        </a:spcBef>
                        <a:spcAft>
                          <a:spcPts val="0"/>
                        </a:spcAft>
                      </a:pPr>
                      <a:r>
                        <a:rPr lang="ar-SA" sz="2400" b="1" dirty="0">
                          <a:latin typeface="Calibri"/>
                          <a:ea typeface="Calibri"/>
                          <a:cs typeface="Arial"/>
                        </a:rPr>
                        <a:t>التأخير</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0">
                        <a:lnSpc>
                          <a:spcPct val="115000"/>
                        </a:lnSpc>
                        <a:spcBef>
                          <a:spcPts val="0"/>
                        </a:spcBef>
                        <a:spcAft>
                          <a:spcPts val="0"/>
                        </a:spcAft>
                      </a:pPr>
                      <a:r>
                        <a:rPr lang="fr-FR" sz="2400" b="1" dirty="0">
                          <a:latin typeface="Times New Roman"/>
                          <a:ea typeface="Calibri"/>
                          <a:cs typeface="Arial"/>
                        </a:rPr>
                        <a:t>x</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rtl="0">
                        <a:lnSpc>
                          <a:spcPct val="115000"/>
                        </a:lnSpc>
                        <a:spcBef>
                          <a:spcPts val="0"/>
                        </a:spcBef>
                        <a:spcAft>
                          <a:spcPts val="0"/>
                        </a:spcAft>
                      </a:pPr>
                      <a:r>
                        <a:rPr lang="fr-FR" sz="2400" b="1" dirty="0">
                          <a:latin typeface="Times New Roman"/>
                          <a:ea typeface="Calibri"/>
                          <a:cs typeface="Arial"/>
                        </a:rPr>
                        <a:t>x</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marL="0" marR="0" algn="ctr" rtl="0">
                        <a:lnSpc>
                          <a:spcPct val="115000"/>
                        </a:lnSpc>
                        <a:spcBef>
                          <a:spcPts val="0"/>
                        </a:spcBef>
                        <a:spcAft>
                          <a:spcPts val="0"/>
                        </a:spcAft>
                      </a:pPr>
                      <a:r>
                        <a:rPr lang="fr-FR" sz="2400" b="1" dirty="0">
                          <a:latin typeface="Times New Roman"/>
                          <a:ea typeface="Calibri"/>
                          <a:cs typeface="Arial"/>
                        </a:rPr>
                        <a:t>x</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3399"/>
                    </a:solidFill>
                  </a:tcPr>
                </a:tc>
              </a:tr>
              <a:tr h="200660">
                <a:tc>
                  <a:txBody>
                    <a:bodyPr/>
                    <a:lstStyle/>
                    <a:p>
                      <a:pPr marL="0" marR="0" algn="just" rtl="1">
                        <a:lnSpc>
                          <a:spcPct val="115000"/>
                        </a:lnSpc>
                        <a:spcBef>
                          <a:spcPts val="0"/>
                        </a:spcBef>
                        <a:spcAft>
                          <a:spcPts val="0"/>
                        </a:spcAft>
                      </a:pPr>
                      <a:r>
                        <a:rPr lang="ar-SA" sz="2400" b="1" dirty="0">
                          <a:latin typeface="Calibri"/>
                          <a:ea typeface="Calibri"/>
                          <a:cs typeface="Arial"/>
                        </a:rPr>
                        <a:t>إفلاس أو عجز مالك السفينة / الناقل</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0">
                        <a:lnSpc>
                          <a:spcPct val="115000"/>
                        </a:lnSpc>
                        <a:spcBef>
                          <a:spcPts val="0"/>
                        </a:spcBef>
                        <a:spcAft>
                          <a:spcPts val="0"/>
                        </a:spcAft>
                      </a:pPr>
                      <a:r>
                        <a:rPr lang="fr-FR" sz="2400" b="1" dirty="0">
                          <a:latin typeface="Times New Roman"/>
                          <a:ea typeface="Calibri"/>
                          <a:cs typeface="Arial"/>
                        </a:rPr>
                        <a:t>x</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rtl="0">
                        <a:lnSpc>
                          <a:spcPct val="115000"/>
                        </a:lnSpc>
                        <a:spcBef>
                          <a:spcPts val="0"/>
                        </a:spcBef>
                        <a:spcAft>
                          <a:spcPts val="0"/>
                        </a:spcAft>
                      </a:pPr>
                      <a:r>
                        <a:rPr lang="fr-FR" sz="2400" b="1" dirty="0">
                          <a:latin typeface="Times New Roman"/>
                          <a:ea typeface="Calibri"/>
                          <a:cs typeface="Arial"/>
                        </a:rPr>
                        <a:t>x</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marL="0" marR="0" algn="ctr" rtl="0">
                        <a:lnSpc>
                          <a:spcPct val="115000"/>
                        </a:lnSpc>
                        <a:spcBef>
                          <a:spcPts val="0"/>
                        </a:spcBef>
                        <a:spcAft>
                          <a:spcPts val="0"/>
                        </a:spcAft>
                      </a:pPr>
                      <a:r>
                        <a:rPr lang="fr-FR" sz="2400" b="1" dirty="0">
                          <a:latin typeface="Times New Roman"/>
                          <a:ea typeface="Calibri"/>
                          <a:cs typeface="Arial"/>
                        </a:rPr>
                        <a:t>x</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3399"/>
                    </a:solidFill>
                  </a:tcPr>
                </a:tc>
              </a:tr>
              <a:tr h="200660">
                <a:tc>
                  <a:txBody>
                    <a:bodyPr/>
                    <a:lstStyle/>
                    <a:p>
                      <a:pPr marL="0" marR="0" algn="just" rtl="1">
                        <a:lnSpc>
                          <a:spcPct val="115000"/>
                        </a:lnSpc>
                        <a:spcBef>
                          <a:spcPts val="0"/>
                        </a:spcBef>
                        <a:spcAft>
                          <a:spcPts val="0"/>
                        </a:spcAft>
                      </a:pPr>
                      <a:r>
                        <a:rPr lang="ar-SA" sz="2400" b="1" dirty="0">
                          <a:latin typeface="Calibri"/>
                          <a:ea typeface="Calibri"/>
                          <a:cs typeface="Arial"/>
                        </a:rPr>
                        <a:t>الأخطار النووية والإشعاعية</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DZ" sz="2400" b="1" dirty="0">
                          <a:latin typeface="Calibri"/>
                          <a:ea typeface="Times New Roman"/>
                          <a:cs typeface="Times New Roman"/>
                        </a:rPr>
                        <a:t>؟</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gn="ctr" rtl="1">
                        <a:lnSpc>
                          <a:spcPct val="115000"/>
                        </a:lnSpc>
                        <a:spcBef>
                          <a:spcPts val="0"/>
                        </a:spcBef>
                        <a:spcAft>
                          <a:spcPts val="0"/>
                        </a:spcAft>
                      </a:pPr>
                      <a:r>
                        <a:rPr lang="ar-DZ" sz="2400" b="1" dirty="0">
                          <a:latin typeface="Calibri"/>
                          <a:ea typeface="Times New Roman"/>
                          <a:cs typeface="Times New Roman"/>
                        </a:rPr>
                        <a:t>؟</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gn="ctr" rtl="1">
                        <a:lnSpc>
                          <a:spcPct val="115000"/>
                        </a:lnSpc>
                        <a:spcBef>
                          <a:spcPts val="0"/>
                        </a:spcBef>
                        <a:spcAft>
                          <a:spcPts val="0"/>
                        </a:spcAft>
                      </a:pPr>
                      <a:r>
                        <a:rPr lang="ar-DZ" sz="2400" b="1" dirty="0">
                          <a:latin typeface="Calibri"/>
                          <a:ea typeface="Times New Roman"/>
                          <a:cs typeface="Times New Roman"/>
                        </a:rPr>
                        <a:t>؟</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200660">
                <a:tc>
                  <a:txBody>
                    <a:bodyPr/>
                    <a:lstStyle/>
                    <a:p>
                      <a:pPr marL="0" marR="0" algn="just" rtl="1">
                        <a:lnSpc>
                          <a:spcPct val="115000"/>
                        </a:lnSpc>
                        <a:spcBef>
                          <a:spcPts val="0"/>
                        </a:spcBef>
                        <a:spcAft>
                          <a:spcPts val="0"/>
                        </a:spcAft>
                      </a:pPr>
                      <a:r>
                        <a:rPr lang="ar-SA" sz="2400" b="1" dirty="0">
                          <a:latin typeface="Calibri"/>
                          <a:ea typeface="Calibri"/>
                          <a:cs typeface="Arial"/>
                        </a:rPr>
                        <a:t>عدم الصلاحية للإبحار وعدم الملائمة</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DZ" sz="2400" b="1" dirty="0">
                          <a:latin typeface="Calibri"/>
                          <a:ea typeface="Times New Roman"/>
                          <a:cs typeface="Times New Roman"/>
                        </a:rPr>
                        <a:t>؟</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gn="ctr" rtl="1">
                        <a:lnSpc>
                          <a:spcPct val="115000"/>
                        </a:lnSpc>
                        <a:spcBef>
                          <a:spcPts val="0"/>
                        </a:spcBef>
                        <a:spcAft>
                          <a:spcPts val="0"/>
                        </a:spcAft>
                      </a:pPr>
                      <a:r>
                        <a:rPr lang="ar-DZ" sz="2400" b="1" dirty="0">
                          <a:latin typeface="Calibri"/>
                          <a:ea typeface="Times New Roman"/>
                          <a:cs typeface="Times New Roman"/>
                        </a:rPr>
                        <a:t>؟</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gn="ctr" rtl="1">
                        <a:lnSpc>
                          <a:spcPct val="115000"/>
                        </a:lnSpc>
                        <a:spcBef>
                          <a:spcPts val="0"/>
                        </a:spcBef>
                        <a:spcAft>
                          <a:spcPts val="0"/>
                        </a:spcAft>
                      </a:pPr>
                      <a:r>
                        <a:rPr lang="ar-DZ" sz="2400" b="1" dirty="0">
                          <a:latin typeface="Calibri"/>
                          <a:ea typeface="Times New Roman"/>
                          <a:cs typeface="Times New Roman"/>
                        </a:rPr>
                        <a:t>؟</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200660">
                <a:tc>
                  <a:txBody>
                    <a:bodyPr/>
                    <a:lstStyle/>
                    <a:p>
                      <a:pPr marL="0" marR="0" algn="just" rtl="1">
                        <a:lnSpc>
                          <a:spcPct val="115000"/>
                        </a:lnSpc>
                        <a:spcBef>
                          <a:spcPts val="0"/>
                        </a:spcBef>
                        <a:spcAft>
                          <a:spcPts val="0"/>
                        </a:spcAft>
                      </a:pPr>
                      <a:r>
                        <a:rPr lang="ar-SA" sz="2400" b="1" dirty="0">
                          <a:latin typeface="Calibri"/>
                          <a:ea typeface="Calibri"/>
                          <a:cs typeface="Arial"/>
                        </a:rPr>
                        <a:t>الأعمال الإرهابية</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DZ" sz="2400" b="1" dirty="0">
                          <a:latin typeface="Calibri"/>
                          <a:ea typeface="Times New Roman"/>
                          <a:cs typeface="Times New Roman"/>
                        </a:rPr>
                        <a:t>؟</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gn="ctr" rtl="1">
                        <a:lnSpc>
                          <a:spcPct val="115000"/>
                        </a:lnSpc>
                        <a:spcBef>
                          <a:spcPts val="0"/>
                        </a:spcBef>
                        <a:spcAft>
                          <a:spcPts val="0"/>
                        </a:spcAft>
                      </a:pPr>
                      <a:r>
                        <a:rPr lang="ar-DZ" sz="2400" b="1" dirty="0">
                          <a:latin typeface="Calibri"/>
                          <a:ea typeface="Times New Roman"/>
                          <a:cs typeface="Times New Roman"/>
                        </a:rPr>
                        <a:t>؟</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gn="ctr" rtl="1">
                        <a:lnSpc>
                          <a:spcPct val="115000"/>
                        </a:lnSpc>
                        <a:spcBef>
                          <a:spcPts val="0"/>
                        </a:spcBef>
                        <a:spcAft>
                          <a:spcPts val="0"/>
                        </a:spcAft>
                      </a:pPr>
                      <a:r>
                        <a:rPr lang="ar-DZ" sz="2400" b="1" dirty="0">
                          <a:latin typeface="Calibri"/>
                          <a:ea typeface="Times New Roman"/>
                          <a:cs typeface="Times New Roman"/>
                        </a:rPr>
                        <a:t>؟</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200660">
                <a:tc>
                  <a:txBody>
                    <a:bodyPr/>
                    <a:lstStyle/>
                    <a:p>
                      <a:pPr marL="0" marR="0" algn="just" rtl="1">
                        <a:lnSpc>
                          <a:spcPct val="115000"/>
                        </a:lnSpc>
                        <a:spcBef>
                          <a:spcPts val="0"/>
                        </a:spcBef>
                        <a:spcAft>
                          <a:spcPts val="0"/>
                        </a:spcAft>
                      </a:pPr>
                      <a:r>
                        <a:rPr lang="ar-SA" sz="2400" b="1" dirty="0">
                          <a:latin typeface="Calibri"/>
                          <a:ea typeface="Calibri"/>
                          <a:cs typeface="Arial"/>
                        </a:rPr>
                        <a:t>الحرب</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DZ" sz="2400" b="1" dirty="0">
                          <a:latin typeface="Calibri"/>
                          <a:ea typeface="Times New Roman"/>
                          <a:cs typeface="Times New Roman"/>
                        </a:rPr>
                        <a:t>؟</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gn="ctr" rtl="1">
                        <a:lnSpc>
                          <a:spcPct val="115000"/>
                        </a:lnSpc>
                        <a:spcBef>
                          <a:spcPts val="0"/>
                        </a:spcBef>
                        <a:spcAft>
                          <a:spcPts val="0"/>
                        </a:spcAft>
                      </a:pPr>
                      <a:r>
                        <a:rPr lang="ar-DZ" sz="2400" b="1" dirty="0">
                          <a:latin typeface="Calibri"/>
                          <a:ea typeface="Times New Roman"/>
                          <a:cs typeface="Times New Roman"/>
                        </a:rPr>
                        <a:t>؟</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gn="ctr" rtl="1">
                        <a:lnSpc>
                          <a:spcPct val="115000"/>
                        </a:lnSpc>
                        <a:spcBef>
                          <a:spcPts val="0"/>
                        </a:spcBef>
                        <a:spcAft>
                          <a:spcPts val="0"/>
                        </a:spcAft>
                      </a:pPr>
                      <a:r>
                        <a:rPr lang="ar-DZ" sz="2400" b="1" dirty="0">
                          <a:latin typeface="Calibri"/>
                          <a:ea typeface="Times New Roman"/>
                          <a:cs typeface="Times New Roman"/>
                        </a:rPr>
                        <a:t>؟</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r h="200660">
                <a:tc>
                  <a:txBody>
                    <a:bodyPr/>
                    <a:lstStyle/>
                    <a:p>
                      <a:pPr marL="0" marR="0" algn="just" rtl="1">
                        <a:lnSpc>
                          <a:spcPct val="115000"/>
                        </a:lnSpc>
                        <a:spcBef>
                          <a:spcPts val="0"/>
                        </a:spcBef>
                        <a:spcAft>
                          <a:spcPts val="0"/>
                        </a:spcAft>
                      </a:pPr>
                      <a:r>
                        <a:rPr lang="ar-SA" sz="2400" b="1" dirty="0">
                          <a:latin typeface="Calibri"/>
                          <a:ea typeface="Calibri"/>
                          <a:cs typeface="Arial"/>
                        </a:rPr>
                        <a:t>الإضرابات</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rtl="1">
                        <a:lnSpc>
                          <a:spcPct val="115000"/>
                        </a:lnSpc>
                        <a:spcBef>
                          <a:spcPts val="0"/>
                        </a:spcBef>
                        <a:spcAft>
                          <a:spcPts val="0"/>
                        </a:spcAft>
                      </a:pPr>
                      <a:r>
                        <a:rPr lang="ar-DZ" sz="2400" b="1" dirty="0">
                          <a:latin typeface="Calibri"/>
                          <a:ea typeface="Times New Roman"/>
                          <a:cs typeface="Times New Roman"/>
                        </a:rPr>
                        <a:t>؟</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gn="ctr" rtl="1">
                        <a:lnSpc>
                          <a:spcPct val="115000"/>
                        </a:lnSpc>
                        <a:spcBef>
                          <a:spcPts val="0"/>
                        </a:spcBef>
                        <a:spcAft>
                          <a:spcPts val="0"/>
                        </a:spcAft>
                      </a:pPr>
                      <a:r>
                        <a:rPr lang="ar-DZ" sz="2400" b="1" dirty="0">
                          <a:latin typeface="Calibri"/>
                          <a:ea typeface="Times New Roman"/>
                          <a:cs typeface="Times New Roman"/>
                        </a:rPr>
                        <a:t>؟</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marL="0" marR="0" algn="ctr" rtl="1">
                        <a:lnSpc>
                          <a:spcPct val="115000"/>
                        </a:lnSpc>
                        <a:spcBef>
                          <a:spcPts val="0"/>
                        </a:spcBef>
                        <a:spcAft>
                          <a:spcPts val="0"/>
                        </a:spcAft>
                      </a:pPr>
                      <a:r>
                        <a:rPr lang="ar-DZ" sz="2400" b="1" dirty="0">
                          <a:latin typeface="Calibri"/>
                          <a:ea typeface="Times New Roman"/>
                          <a:cs typeface="Times New Roman"/>
                        </a:rPr>
                        <a:t>؟</a:t>
                      </a:r>
                      <a:endParaRPr lang="fr-FR" sz="2400" b="1" dirty="0">
                        <a:latin typeface="Calibri"/>
                        <a:ea typeface="Calibri"/>
                        <a:cs typeface="Arial"/>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a:blip r:embed="rId2">
            <a:alphaModFix amt="60000"/>
          </a:blip>
          <a:tile tx="0" ty="0" sx="100000" sy="100000" flip="none" algn="tl"/>
        </a:blipFill>
        <a:effectLst/>
      </p:bgPr>
    </p:bg>
    <p:spTree>
      <p:nvGrpSpPr>
        <p:cNvPr id="1" name=""/>
        <p:cNvGrpSpPr/>
        <p:nvPr/>
      </p:nvGrpSpPr>
      <p:grpSpPr>
        <a:xfrm>
          <a:off x="0" y="0"/>
          <a:ext cx="0" cy="0"/>
          <a:chOff x="0" y="0"/>
          <a:chExt cx="0" cy="0"/>
        </a:xfrm>
      </p:grpSpPr>
      <p:sp>
        <p:nvSpPr>
          <p:cNvPr id="4" name="Espace réservé du contenu 5"/>
          <p:cNvSpPr>
            <a:spLocks noGrp="1"/>
          </p:cNvSpPr>
          <p:nvPr>
            <p:ph type="subTitle" idx="1"/>
          </p:nvPr>
        </p:nvSpPr>
        <p:spPr>
          <a:xfrm>
            <a:off x="304800" y="533400"/>
            <a:ext cx="8458200" cy="4343400"/>
          </a:xfrm>
        </p:spPr>
        <p:txBody>
          <a:bodyPr>
            <a:noAutofit/>
          </a:bodyPr>
          <a:lstStyle/>
          <a:p>
            <a:pPr algn="ctr" rtl="1">
              <a:spcBef>
                <a:spcPts val="0"/>
              </a:spcBef>
            </a:pPr>
            <a:r>
              <a:rPr lang="ar-DZ" sz="2800" b="1" i="1" dirty="0" smtClean="0">
                <a:solidFill>
                  <a:schemeClr val="tx1"/>
                </a:solidFill>
                <a:latin typeface="Times New Roman" pitchFamily="18" charset="0"/>
                <a:cs typeface="Times New Roman" pitchFamily="18" charset="0"/>
              </a:rPr>
              <a:t>الجمهــورية الجزائــرية الديمقــراطية الشعبيـــة</a:t>
            </a:r>
            <a:endParaRPr lang="en-US" sz="2800" b="1" dirty="0" smtClean="0">
              <a:solidFill>
                <a:schemeClr val="tx1"/>
              </a:solidFill>
              <a:latin typeface="Times New Roman" pitchFamily="18" charset="0"/>
              <a:cs typeface="Times New Roman" pitchFamily="18" charset="0"/>
            </a:endParaRPr>
          </a:p>
          <a:p>
            <a:pPr algn="ctr">
              <a:spcBef>
                <a:spcPts val="0"/>
              </a:spcBef>
            </a:pPr>
            <a:r>
              <a:rPr lang="fr-FR" sz="2000" b="1" i="1" dirty="0" smtClean="0">
                <a:solidFill>
                  <a:schemeClr val="tx1"/>
                </a:solidFill>
                <a:latin typeface="Times New Roman" pitchFamily="18" charset="0"/>
                <a:cs typeface="Times New Roman" pitchFamily="18" charset="0"/>
              </a:rPr>
              <a:t>République Algérienne Démocratique et Populaire</a:t>
            </a:r>
            <a:endParaRPr lang="en-US" sz="2000" b="1" dirty="0" smtClean="0">
              <a:solidFill>
                <a:schemeClr val="tx1"/>
              </a:solidFill>
              <a:latin typeface="Times New Roman" pitchFamily="18" charset="0"/>
              <a:cs typeface="Times New Roman" pitchFamily="18" charset="0"/>
            </a:endParaRPr>
          </a:p>
          <a:p>
            <a:pPr algn="ctr">
              <a:spcBef>
                <a:spcPts val="0"/>
              </a:spcBef>
            </a:pPr>
            <a:r>
              <a:rPr lang="ar-DZ" sz="2800" b="1" dirty="0" smtClean="0">
                <a:solidFill>
                  <a:schemeClr val="tx1"/>
                </a:solidFill>
                <a:latin typeface="Times New Roman" pitchFamily="18" charset="0"/>
                <a:cs typeface="Times New Roman" pitchFamily="18" charset="0"/>
              </a:rPr>
              <a:t>وزارة التعليــم العــالي والبحــث العلمـي</a:t>
            </a:r>
            <a:endParaRPr lang="en-US" sz="2800" b="1" dirty="0" smtClean="0">
              <a:solidFill>
                <a:schemeClr val="tx1"/>
              </a:solidFill>
              <a:latin typeface="Times New Roman" pitchFamily="18" charset="0"/>
              <a:cs typeface="Times New Roman" pitchFamily="18" charset="0"/>
            </a:endParaRPr>
          </a:p>
          <a:p>
            <a:pPr algn="ctr">
              <a:spcBef>
                <a:spcPts val="0"/>
              </a:spcBef>
            </a:pPr>
            <a:r>
              <a:rPr lang="fr-FR" sz="2000" b="1" i="1" dirty="0" smtClean="0">
                <a:solidFill>
                  <a:schemeClr val="tx1"/>
                </a:solidFill>
                <a:latin typeface="Times New Roman" pitchFamily="18" charset="0"/>
                <a:cs typeface="Times New Roman" pitchFamily="18" charset="0"/>
              </a:rPr>
              <a:t>Ministère de l’Enseignement Supérieur et de la Recherche Scientifique</a:t>
            </a:r>
            <a:endParaRPr lang="en-US" sz="2000" b="1" dirty="0" smtClean="0">
              <a:solidFill>
                <a:schemeClr val="tx1"/>
              </a:solidFill>
              <a:latin typeface="Times New Roman" pitchFamily="18" charset="0"/>
              <a:cs typeface="Times New Roman" pitchFamily="18" charset="0"/>
            </a:endParaRPr>
          </a:p>
          <a:p>
            <a:pPr algn="ctr">
              <a:spcBef>
                <a:spcPts val="0"/>
              </a:spcBef>
            </a:pPr>
            <a:r>
              <a:rPr lang="ar-DZ" sz="2800" b="1" i="1" dirty="0" smtClean="0">
                <a:solidFill>
                  <a:schemeClr val="tx1"/>
                </a:solidFill>
                <a:latin typeface="Times New Roman" pitchFamily="18" charset="0"/>
                <a:cs typeface="Times New Roman" pitchFamily="18" charset="0"/>
              </a:rPr>
              <a:t>جــامعة محــمد خيضــر – بسكرة –</a:t>
            </a:r>
            <a:endParaRPr lang="en-US" sz="2800" b="1" dirty="0" smtClean="0">
              <a:solidFill>
                <a:schemeClr val="tx1"/>
              </a:solidFill>
              <a:latin typeface="Times New Roman" pitchFamily="18" charset="0"/>
              <a:cs typeface="Times New Roman" pitchFamily="18" charset="0"/>
            </a:endParaRPr>
          </a:p>
          <a:p>
            <a:pPr algn="ctr">
              <a:spcBef>
                <a:spcPts val="0"/>
              </a:spcBef>
            </a:pPr>
            <a:r>
              <a:rPr lang="ar-DZ" sz="2800" b="1" i="1" dirty="0" smtClean="0">
                <a:solidFill>
                  <a:schemeClr val="tx1"/>
                </a:solidFill>
                <a:latin typeface="Times New Roman" pitchFamily="18" charset="0"/>
                <a:cs typeface="Times New Roman" pitchFamily="18" charset="0"/>
              </a:rPr>
              <a:t>كــلية العلــوم الاقتصــادية و التجــارية وعلــوم التسييــر</a:t>
            </a:r>
            <a:endParaRPr lang="en-US" sz="2800" b="1" dirty="0" smtClean="0">
              <a:solidFill>
                <a:schemeClr val="tx1"/>
              </a:solidFill>
              <a:latin typeface="Times New Roman" pitchFamily="18" charset="0"/>
              <a:cs typeface="Times New Roman" pitchFamily="18" charset="0"/>
            </a:endParaRPr>
          </a:p>
          <a:p>
            <a:pPr algn="ctr">
              <a:spcBef>
                <a:spcPts val="0"/>
              </a:spcBef>
            </a:pPr>
            <a:r>
              <a:rPr lang="ar-DZ" sz="2800" b="1" i="1" dirty="0" smtClean="0">
                <a:solidFill>
                  <a:schemeClr val="tx1"/>
                </a:solidFill>
                <a:latin typeface="Times New Roman" pitchFamily="18" charset="0"/>
                <a:cs typeface="Times New Roman" pitchFamily="18" charset="0"/>
              </a:rPr>
              <a:t>قسم العلوم التجارية</a:t>
            </a:r>
            <a:endParaRPr lang="en-US" sz="2800" b="1" dirty="0" smtClean="0">
              <a:solidFill>
                <a:schemeClr val="tx1"/>
              </a:solidFill>
              <a:latin typeface="Times New Roman" pitchFamily="18" charset="0"/>
              <a:cs typeface="Times New Roman" pitchFamily="18" charset="0"/>
            </a:endParaRPr>
          </a:p>
          <a:p>
            <a:pPr algn="ctr" rtl="1">
              <a:spcBef>
                <a:spcPts val="0"/>
              </a:spcBef>
            </a:pPr>
            <a:r>
              <a:rPr lang="ar-DZ" sz="2800" b="1" dirty="0" smtClean="0">
                <a:solidFill>
                  <a:schemeClr val="tx1"/>
                </a:solidFill>
                <a:latin typeface="Times New Roman" pitchFamily="18" charset="0"/>
                <a:ea typeface="Tahoma" pitchFamily="34" charset="0"/>
                <a:cs typeface="Times New Roman" pitchFamily="18" charset="0"/>
              </a:rPr>
              <a:t>سنة ثانية ماستر مالية وتجارة دولية</a:t>
            </a:r>
          </a:p>
          <a:p>
            <a:pPr algn="ctr" rtl="1">
              <a:spcBef>
                <a:spcPts val="0"/>
              </a:spcBef>
            </a:pPr>
            <a:r>
              <a:rPr lang="ar-DZ" sz="4000" b="1" dirty="0" smtClean="0">
                <a:solidFill>
                  <a:srgbClr val="FF0000"/>
                </a:solidFill>
                <a:latin typeface="Times New Roman" pitchFamily="18" charset="0"/>
                <a:ea typeface="Tahoma" pitchFamily="34" charset="0"/>
                <a:cs typeface="Times New Roman" pitchFamily="18" charset="0"/>
              </a:rPr>
              <a:t>مقياس: إمداد ونقل دولي</a:t>
            </a:r>
          </a:p>
          <a:p>
            <a:pPr algn="ctr" rtl="1" fontAlgn="ctr"/>
            <a:r>
              <a:rPr lang="ar-DZ" sz="2000" b="1" dirty="0" smtClean="0">
                <a:solidFill>
                  <a:schemeClr val="tx1"/>
                </a:solidFill>
                <a:latin typeface="Times New Roman" pitchFamily="18" charset="0"/>
                <a:cs typeface="Times New Roman" pitchFamily="18" charset="0"/>
              </a:rPr>
              <a:t>الموسم الجامعي: 2021/ 2022</a:t>
            </a:r>
          </a:p>
        </p:txBody>
      </p:sp>
      <p:sp>
        <p:nvSpPr>
          <p:cNvPr id="5" name="Rectangle 4"/>
          <p:cNvSpPr/>
          <p:nvPr/>
        </p:nvSpPr>
        <p:spPr>
          <a:xfrm>
            <a:off x="838200" y="4759607"/>
            <a:ext cx="7696200" cy="1717393"/>
          </a:xfrm>
          <a:prstGeom prst="rect">
            <a:avLst/>
          </a:prstGeom>
        </p:spPr>
        <p:txBody>
          <a:bodyPr wrap="square">
            <a:spAutoFit/>
          </a:bodyPr>
          <a:lstStyle/>
          <a:p>
            <a:pPr lvl="0" algn="ctr" rtl="1" fontAlgn="ctr">
              <a:spcBef>
                <a:spcPct val="20000"/>
              </a:spcBef>
              <a:buClr>
                <a:srgbClr val="F0A22E"/>
              </a:buClr>
              <a:buSzPct val="70000"/>
              <a:defRPr/>
            </a:pPr>
            <a:r>
              <a:rPr lang="ar-DZ" sz="2400" b="1" dirty="0">
                <a:solidFill>
                  <a:prstClr val="black"/>
                </a:solidFill>
                <a:latin typeface="Adobe Arabic" pitchFamily="18" charset="-78"/>
                <a:cs typeface="Adobe Arabic" pitchFamily="18" charset="-78"/>
              </a:rPr>
              <a:t>موضوع البحث:</a:t>
            </a:r>
          </a:p>
          <a:p>
            <a:pPr lvl="0" algn="ctr" rtl="1" fontAlgn="ctr">
              <a:spcBef>
                <a:spcPct val="20000"/>
              </a:spcBef>
              <a:buClr>
                <a:srgbClr val="F0A22E"/>
              </a:buClr>
              <a:buSzPct val="70000"/>
            </a:pPr>
            <a:r>
              <a:rPr lang="ar-DZ" sz="4400" b="1" dirty="0" smtClean="0">
                <a:solidFill>
                  <a:srgbClr val="C00000"/>
                </a:solidFill>
                <a:latin typeface="Adobe Arabic" pitchFamily="18" charset="-78"/>
                <a:cs typeface="Adobe Arabic" pitchFamily="18" charset="-78"/>
              </a:rPr>
              <a:t>حساب تكلفة تأميــن النقل الدولي( </a:t>
            </a:r>
            <a:r>
              <a:rPr lang="ar-DZ" sz="4400" b="1" dirty="0" err="1" smtClean="0">
                <a:solidFill>
                  <a:srgbClr val="C00000"/>
                </a:solidFill>
                <a:latin typeface="Adobe Arabic" pitchFamily="18" charset="-78"/>
                <a:cs typeface="Adobe Arabic" pitchFamily="18" charset="-78"/>
              </a:rPr>
              <a:t>ج</a:t>
            </a:r>
            <a:r>
              <a:rPr lang="ar-DZ" sz="4400" b="1" dirty="0" smtClean="0">
                <a:solidFill>
                  <a:srgbClr val="C00000"/>
                </a:solidFill>
                <a:latin typeface="Adobe Arabic" pitchFamily="18" charset="-78"/>
                <a:cs typeface="Adobe Arabic" pitchFamily="18" charset="-78"/>
              </a:rPr>
              <a:t> 3)</a:t>
            </a:r>
            <a:endParaRPr lang="fr-FR" sz="4400" b="1" dirty="0" smtClean="0">
              <a:solidFill>
                <a:srgbClr val="C00000"/>
              </a:solidFill>
              <a:latin typeface="Adobe Arabic" pitchFamily="18" charset="-78"/>
              <a:cs typeface="Adobe Arabic" pitchFamily="18" charset="-78"/>
            </a:endParaRPr>
          </a:p>
          <a:p>
            <a:pPr lvl="0" algn="ctr" rtl="1" fontAlgn="ctr">
              <a:spcBef>
                <a:spcPct val="20000"/>
              </a:spcBef>
              <a:buClr>
                <a:srgbClr val="F0A22E"/>
              </a:buClr>
              <a:buSzPct val="70000"/>
            </a:pPr>
            <a:r>
              <a:rPr lang="fr-FR" sz="2400" b="1" dirty="0" smtClean="0">
                <a:solidFill>
                  <a:srgbClr val="C00000"/>
                </a:solidFill>
                <a:latin typeface="Adobe Arabic" pitchFamily="18" charset="-78"/>
                <a:cs typeface="Adobe Arabic" pitchFamily="18" charset="-78"/>
              </a:rPr>
              <a:t>Cout d’assurance du transport international </a:t>
            </a:r>
            <a:endParaRPr lang="fr-FR" sz="2400" b="1" dirty="0">
              <a:solidFill>
                <a:srgbClr val="C00000"/>
              </a:solidFill>
              <a:latin typeface="Adobe Arabic" pitchFamily="18" charset="-78"/>
              <a:cs typeface="Adobe Arabic" pitchFamily="18" charset="-78"/>
            </a:endParaRPr>
          </a:p>
        </p:txBody>
      </p:sp>
      <p:grpSp>
        <p:nvGrpSpPr>
          <p:cNvPr id="2" name="Group 1"/>
          <p:cNvGrpSpPr>
            <a:grpSpLocks/>
          </p:cNvGrpSpPr>
          <p:nvPr/>
        </p:nvGrpSpPr>
        <p:grpSpPr bwMode="auto">
          <a:xfrm>
            <a:off x="533400" y="381000"/>
            <a:ext cx="989398" cy="1143000"/>
            <a:chOff x="4041" y="5842"/>
            <a:chExt cx="1056" cy="1375"/>
          </a:xfrm>
        </p:grpSpPr>
        <p:sp>
          <p:nvSpPr>
            <p:cNvPr id="7"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8" name="Picture 3" descr="SigleUNI4"/>
            <p:cNvPicPr>
              <a:picLocks noChangeAspect="1" noChangeArrowheads="1"/>
            </p:cNvPicPr>
            <p:nvPr/>
          </p:nvPicPr>
          <p:blipFill>
            <a:blip r:embed="rId3" cstate="print">
              <a:extLst>
                <a:ext uri="{28A0092B-C50C-407E-A947-70E740481C1C}">
                  <a14:useLocalDpi xmlns="" xmlns:a14="http://schemas.microsoft.com/office/drawing/2010/main" val="0"/>
                </a:ext>
              </a:extLst>
            </a:blip>
            <a:srcRect l="2623" t="1465" r="1811"/>
            <a:stretch>
              <a:fillRect/>
            </a:stretch>
          </p:blipFill>
          <p:spPr bwMode="auto">
            <a:xfrm>
              <a:off x="4193" y="6073"/>
              <a:ext cx="742" cy="904"/>
            </a:xfrm>
            <a:prstGeom prst="rect">
              <a:avLst/>
            </a:prstGeom>
            <a:noFill/>
            <a:extLst>
              <a:ext uri="{909E8E84-426E-40DD-AFC4-6F175D3DCCD1}">
                <a14:hiddenFill xmlns="" xmlns:a14="http://schemas.microsoft.com/office/drawing/2010/main">
                  <a:solidFill>
                    <a:srgbClr val="FFFFFF"/>
                  </a:solidFill>
                </a14:hiddenFill>
              </a:ext>
            </a:extLst>
          </p:spPr>
        </p:pic>
        <p:sp>
          <p:nvSpPr>
            <p:cNvPr id="9" name="WordArt 4"/>
            <p:cNvSpPr>
              <a:spLocks noChangeArrowheads="1" noChangeShapeType="1" noTextEdit="1"/>
            </p:cNvSpPr>
            <p:nvPr/>
          </p:nvSpPr>
          <p:spPr bwMode="auto">
            <a:xfrm>
              <a:off x="4190" y="5978"/>
              <a:ext cx="733" cy="746"/>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0" name="WordArt 5"/>
            <p:cNvSpPr>
              <a:spLocks noChangeArrowheads="1" noChangeShapeType="1" noTextEdit="1"/>
            </p:cNvSpPr>
            <p:nvPr/>
          </p:nvSpPr>
          <p:spPr bwMode="auto">
            <a:xfrm>
              <a:off x="4316" y="7018"/>
              <a:ext cx="490" cy="123"/>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grpSp>
        <p:nvGrpSpPr>
          <p:cNvPr id="3" name="Group 1"/>
          <p:cNvGrpSpPr>
            <a:grpSpLocks/>
          </p:cNvGrpSpPr>
          <p:nvPr/>
        </p:nvGrpSpPr>
        <p:grpSpPr bwMode="auto">
          <a:xfrm>
            <a:off x="7545002" y="381000"/>
            <a:ext cx="989398" cy="1143000"/>
            <a:chOff x="4041" y="5842"/>
            <a:chExt cx="1056" cy="1375"/>
          </a:xfrm>
        </p:grpSpPr>
        <p:sp>
          <p:nvSpPr>
            <p:cNvPr id="12"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13" name="Picture 3" descr="SigleUNI4"/>
            <p:cNvPicPr>
              <a:picLocks noChangeAspect="1" noChangeArrowheads="1"/>
            </p:cNvPicPr>
            <p:nvPr/>
          </p:nvPicPr>
          <p:blipFill>
            <a:blip r:embed="rId3" cstate="print">
              <a:extLst>
                <a:ext uri="{28A0092B-C50C-407E-A947-70E740481C1C}">
                  <a14:useLocalDpi xmlns="" xmlns:a14="http://schemas.microsoft.com/office/drawing/2010/main" val="0"/>
                </a:ext>
              </a:extLst>
            </a:blip>
            <a:srcRect l="2623" t="1465" r="1811"/>
            <a:stretch>
              <a:fillRect/>
            </a:stretch>
          </p:blipFill>
          <p:spPr bwMode="auto">
            <a:xfrm>
              <a:off x="4193" y="6073"/>
              <a:ext cx="742" cy="904"/>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WordArt 4"/>
            <p:cNvSpPr>
              <a:spLocks noChangeArrowheads="1" noChangeShapeType="1" noTextEdit="1"/>
            </p:cNvSpPr>
            <p:nvPr/>
          </p:nvSpPr>
          <p:spPr bwMode="auto">
            <a:xfrm>
              <a:off x="4190" y="5978"/>
              <a:ext cx="733" cy="746"/>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5" name="WordArt 5"/>
            <p:cNvSpPr>
              <a:spLocks noChangeArrowheads="1" noChangeShapeType="1" noTextEdit="1"/>
            </p:cNvSpPr>
            <p:nvPr/>
          </p:nvSpPr>
          <p:spPr bwMode="auto">
            <a:xfrm>
              <a:off x="4316" y="7018"/>
              <a:ext cx="490" cy="123"/>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438400" y="1143000"/>
            <a:ext cx="6324600" cy="3048000"/>
          </a:xfrm>
        </p:spPr>
        <p:txBody>
          <a:bodyPr>
            <a:normAutofit/>
          </a:bodyPr>
          <a:lstStyle/>
          <a:p>
            <a:pPr marL="409575" indent="-409575" algn="r" rtl="1">
              <a:buClr>
                <a:schemeClr val="tx1"/>
              </a:buClr>
              <a:buSzPct val="100000"/>
              <a:buFont typeface="+mj-lt"/>
              <a:buAutoNum type="arabicPeriod"/>
            </a:pPr>
            <a:r>
              <a:rPr lang="ar-DZ" sz="3200" b="1" dirty="0" smtClean="0">
                <a:latin typeface="Times New Roman" pitchFamily="18" charset="0"/>
                <a:cs typeface="Times New Roman" pitchFamily="18" charset="0"/>
              </a:rPr>
              <a:t>تعريف تكلفة (قسط) التأمين</a:t>
            </a:r>
          </a:p>
          <a:p>
            <a:pPr marL="409575" indent="-409575" algn="r" rtl="1">
              <a:buClr>
                <a:schemeClr val="tx1"/>
              </a:buClr>
              <a:buSzPct val="100000"/>
              <a:buFont typeface="+mj-lt"/>
              <a:buAutoNum type="arabicPeriod"/>
            </a:pPr>
            <a:r>
              <a:rPr lang="ar-DZ" sz="3200" b="1" dirty="0" smtClean="0">
                <a:latin typeface="Times New Roman" pitchFamily="18" charset="0"/>
                <a:cs typeface="Times New Roman" pitchFamily="18" charset="0"/>
              </a:rPr>
              <a:t>العوامل المؤثرة على قسط التأمين</a:t>
            </a:r>
          </a:p>
          <a:p>
            <a:pPr marL="409575" indent="-409575" algn="r" rtl="1">
              <a:buClr>
                <a:schemeClr val="tx1"/>
              </a:buClr>
              <a:buSzPct val="100000"/>
              <a:buFont typeface="+mj-lt"/>
              <a:buAutoNum type="arabicPeriod"/>
            </a:pPr>
            <a:r>
              <a:rPr lang="ar-DZ" sz="3200" b="1" dirty="0" smtClean="0">
                <a:latin typeface="Times New Roman" pitchFamily="18" charset="0"/>
                <a:cs typeface="Times New Roman" pitchFamily="18" charset="0"/>
              </a:rPr>
              <a:t>القيمة التأمينية</a:t>
            </a:r>
          </a:p>
          <a:p>
            <a:pPr marL="409575" indent="-409575" algn="r" rtl="1">
              <a:buClr>
                <a:schemeClr val="tx1"/>
              </a:buClr>
              <a:buSzPct val="100000"/>
              <a:buFont typeface="+mj-lt"/>
              <a:buAutoNum type="arabicPeriod"/>
            </a:pPr>
            <a:r>
              <a:rPr lang="ar-DZ" sz="3200" b="1" dirty="0" smtClean="0">
                <a:latin typeface="Times New Roman" pitchFamily="18" charset="0"/>
                <a:cs typeface="Times New Roman" pitchFamily="18" charset="0"/>
              </a:rPr>
              <a:t>حساب تكلفة التأمين(القسط )</a:t>
            </a:r>
          </a:p>
          <a:p>
            <a:pPr marL="409575" indent="-409575" algn="r" rtl="1">
              <a:buClr>
                <a:schemeClr val="tx1"/>
              </a:buClr>
              <a:buSzPct val="100000"/>
              <a:buFont typeface="+mj-lt"/>
              <a:buAutoNum type="arabicPeriod"/>
            </a:pPr>
            <a:r>
              <a:rPr lang="ar-DZ" sz="3200" b="1" dirty="0" smtClean="0">
                <a:latin typeface="Times New Roman" pitchFamily="18" charset="0"/>
                <a:cs typeface="Times New Roman" pitchFamily="18" charset="0"/>
              </a:rPr>
              <a:t> حساب مبلغ التعويض</a:t>
            </a:r>
          </a:p>
          <a:p>
            <a:pPr marL="514350" indent="-514350" algn="r" rtl="1">
              <a:buNone/>
            </a:pPr>
            <a:endParaRPr lang="ar-DZ" sz="3200" dirty="0" smtClean="0"/>
          </a:p>
          <a:p>
            <a:pPr marL="514350" indent="-514350" algn="r" rtl="1">
              <a:buNone/>
            </a:pPr>
            <a:endParaRPr lang="fr-FR" sz="3200" dirty="0"/>
          </a:p>
        </p:txBody>
      </p:sp>
      <p:sp>
        <p:nvSpPr>
          <p:cNvPr id="4" name="Rectangle 3"/>
          <p:cNvSpPr/>
          <p:nvPr/>
        </p:nvSpPr>
        <p:spPr>
          <a:xfrm>
            <a:off x="5638800" y="496669"/>
            <a:ext cx="2977097" cy="646331"/>
          </a:xfrm>
          <a:prstGeom prst="rect">
            <a:avLst/>
          </a:prstGeom>
        </p:spPr>
        <p:txBody>
          <a:bodyPr wrap="none">
            <a:spAutoFit/>
          </a:bodyPr>
          <a:lstStyle/>
          <a:p>
            <a:r>
              <a:rPr lang="ar-DZ" sz="3600" b="1" dirty="0" smtClean="0">
                <a:solidFill>
                  <a:srgbClr val="FF0000"/>
                </a:solidFill>
                <a:latin typeface="Times New Roman" pitchFamily="18" charset="0"/>
                <a:cs typeface="Times New Roman" pitchFamily="18" charset="0"/>
              </a:rPr>
              <a:t>عناصر المحاضرة:</a:t>
            </a:r>
            <a:endParaRPr lang="fr-FR" sz="3600" b="1" dirty="0">
              <a:solidFill>
                <a:srgbClr val="FF00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295400"/>
            <a:ext cx="8458200" cy="1066800"/>
          </a:xfrm>
        </p:spPr>
        <p:txBody>
          <a:bodyPr>
            <a:noAutofit/>
          </a:bodyPr>
          <a:lstStyle/>
          <a:p>
            <a:pPr marL="3175" indent="11113" algn="just" rtl="1">
              <a:buNone/>
            </a:pPr>
            <a:r>
              <a:rPr lang="ar-DZ" sz="3200" b="1" dirty="0" smtClean="0">
                <a:solidFill>
                  <a:srgbClr val="FF0000"/>
                </a:solidFill>
                <a:latin typeface="Times New Roman" pitchFamily="18" charset="0"/>
                <a:cs typeface="Times New Roman" pitchFamily="18" charset="0"/>
              </a:rPr>
              <a:t>   </a:t>
            </a:r>
            <a:r>
              <a:rPr lang="ar-SA" sz="3200" b="1" dirty="0" smtClean="0">
                <a:solidFill>
                  <a:srgbClr val="FF0000"/>
                </a:solidFill>
                <a:latin typeface="Times New Roman" pitchFamily="18" charset="0"/>
                <a:cs typeface="Times New Roman" pitchFamily="18" charset="0"/>
              </a:rPr>
              <a:t>المبلغ</a:t>
            </a:r>
            <a:r>
              <a:rPr lang="ar-SA" sz="3200" b="1" dirty="0" smtClean="0">
                <a:latin typeface="Times New Roman" pitchFamily="18" charset="0"/>
                <a:cs typeface="Times New Roman" pitchFamily="18" charset="0"/>
              </a:rPr>
              <a:t> الذي يلتزم </a:t>
            </a:r>
            <a:r>
              <a:rPr lang="ar-DZ" sz="3200" b="1" dirty="0" smtClean="0">
                <a:solidFill>
                  <a:srgbClr val="FF0000"/>
                </a:solidFill>
                <a:latin typeface="Times New Roman" pitchFamily="18" charset="0"/>
                <a:cs typeface="Times New Roman" pitchFamily="18" charset="0"/>
              </a:rPr>
              <a:t>الشاحن</a:t>
            </a:r>
            <a:r>
              <a:rPr lang="ar-DZ" sz="3200" b="1" dirty="0" smtClean="0">
                <a:latin typeface="Times New Roman" pitchFamily="18" charset="0"/>
                <a:cs typeface="Times New Roman" pitchFamily="18" charset="0"/>
              </a:rPr>
              <a:t> </a:t>
            </a:r>
            <a:r>
              <a:rPr lang="ar-SA" sz="3200" b="1" dirty="0" smtClean="0">
                <a:latin typeface="Times New Roman" pitchFamily="18" charset="0"/>
                <a:cs typeface="Times New Roman" pitchFamily="18" charset="0"/>
              </a:rPr>
              <a:t>بدفعه </a:t>
            </a:r>
            <a:r>
              <a:rPr lang="ar-SA" sz="3200" b="1" dirty="0" err="1" smtClean="0">
                <a:latin typeface="Times New Roman" pitchFamily="18" charset="0"/>
                <a:cs typeface="Times New Roman" pitchFamily="18" charset="0"/>
              </a:rPr>
              <a:t>ل</a:t>
            </a:r>
            <a:r>
              <a:rPr lang="ar-DZ" sz="3200" b="1" dirty="0" smtClean="0">
                <a:solidFill>
                  <a:srgbClr val="FF0000"/>
                </a:solidFill>
                <a:latin typeface="Times New Roman" pitchFamily="18" charset="0"/>
                <a:cs typeface="Times New Roman" pitchFamily="18" charset="0"/>
              </a:rPr>
              <a:t>شركة التأمين</a:t>
            </a:r>
            <a:r>
              <a:rPr lang="ar-DZ" sz="3200" b="1" dirty="0" smtClean="0">
                <a:latin typeface="Times New Roman" pitchFamily="18" charset="0"/>
                <a:cs typeface="Times New Roman" pitchFamily="18" charset="0"/>
              </a:rPr>
              <a:t>،</a:t>
            </a:r>
            <a:r>
              <a:rPr lang="ar-SA" sz="3200" b="1" dirty="0" smtClean="0">
                <a:latin typeface="Times New Roman" pitchFamily="18" charset="0"/>
                <a:cs typeface="Times New Roman" pitchFamily="18" charset="0"/>
              </a:rPr>
              <a:t> مقابل تحمل</a:t>
            </a:r>
            <a:r>
              <a:rPr lang="ar-DZ" sz="3200" b="1" dirty="0" smtClean="0">
                <a:latin typeface="Times New Roman" pitchFamily="18" charset="0"/>
                <a:cs typeface="Times New Roman" pitchFamily="18" charset="0"/>
              </a:rPr>
              <a:t>ها </a:t>
            </a:r>
            <a:r>
              <a:rPr lang="ar-SA" sz="3200" b="1" dirty="0" smtClean="0">
                <a:solidFill>
                  <a:srgbClr val="FF0000"/>
                </a:solidFill>
                <a:latin typeface="Times New Roman" pitchFamily="18" charset="0"/>
                <a:cs typeface="Times New Roman" pitchFamily="18" charset="0"/>
              </a:rPr>
              <a:t>الخطر</a:t>
            </a:r>
            <a:r>
              <a:rPr lang="ar-SA" sz="3200" b="1" dirty="0" smtClean="0">
                <a:latin typeface="Times New Roman" pitchFamily="18" charset="0"/>
                <a:cs typeface="Times New Roman" pitchFamily="18" charset="0"/>
              </a:rPr>
              <a:t> المؤمن منه</a:t>
            </a:r>
            <a:r>
              <a:rPr lang="ar-DZ" sz="3200" b="1" dirty="0" smtClean="0">
                <a:latin typeface="Times New Roman" pitchFamily="18" charset="0"/>
                <a:cs typeface="Times New Roman" pitchFamily="18" charset="0"/>
              </a:rPr>
              <a:t>. </a:t>
            </a:r>
          </a:p>
        </p:txBody>
      </p:sp>
      <p:sp>
        <p:nvSpPr>
          <p:cNvPr id="4" name="Rectangle 3"/>
          <p:cNvSpPr/>
          <p:nvPr/>
        </p:nvSpPr>
        <p:spPr>
          <a:xfrm>
            <a:off x="381000" y="457200"/>
            <a:ext cx="8148384" cy="769441"/>
          </a:xfrm>
          <a:prstGeom prst="rect">
            <a:avLst/>
          </a:prstGeom>
        </p:spPr>
        <p:txBody>
          <a:bodyPr wrap="none">
            <a:spAutoFit/>
          </a:bodyPr>
          <a:lstStyle/>
          <a:p>
            <a:pPr algn="just" rtl="1"/>
            <a:r>
              <a:rPr lang="ar-DZ" sz="4400" b="1" dirty="0" smtClean="0">
                <a:solidFill>
                  <a:srgbClr val="FF0000"/>
                </a:solidFill>
                <a:latin typeface="Times New Roman" pitchFamily="18" charset="0"/>
                <a:cs typeface="Times New Roman" pitchFamily="18" charset="0"/>
              </a:rPr>
              <a:t>1. </a:t>
            </a:r>
            <a:r>
              <a:rPr lang="ar-SA" sz="4400" b="1" dirty="0" smtClean="0">
                <a:solidFill>
                  <a:srgbClr val="FF0000"/>
                </a:solidFill>
                <a:latin typeface="Times New Roman" pitchFamily="18" charset="0"/>
                <a:cs typeface="Times New Roman" pitchFamily="18" charset="0"/>
              </a:rPr>
              <a:t>تعريف تكلفة</a:t>
            </a:r>
            <a:r>
              <a:rPr lang="ar-DZ" sz="4400" b="1" dirty="0" smtClean="0">
                <a:solidFill>
                  <a:srgbClr val="FF0000"/>
                </a:solidFill>
                <a:latin typeface="Times New Roman" pitchFamily="18" charset="0"/>
                <a:cs typeface="Times New Roman" pitchFamily="18" charset="0"/>
              </a:rPr>
              <a:t> أو سعر </a:t>
            </a:r>
            <a:r>
              <a:rPr lang="ar-SA" sz="4400" b="1" dirty="0" smtClean="0">
                <a:solidFill>
                  <a:srgbClr val="FF0000"/>
                </a:solidFill>
                <a:latin typeface="Times New Roman" pitchFamily="18" charset="0"/>
                <a:cs typeface="Times New Roman" pitchFamily="18" charset="0"/>
              </a:rPr>
              <a:t>التأمين </a:t>
            </a:r>
            <a:r>
              <a:rPr lang="ar-DZ" sz="4400" b="1" dirty="0" smtClean="0">
                <a:solidFill>
                  <a:srgbClr val="FF0000"/>
                </a:solidFill>
                <a:latin typeface="Times New Roman" pitchFamily="18" charset="0"/>
                <a:cs typeface="Times New Roman" pitchFamily="18" charset="0"/>
              </a:rPr>
              <a:t>( ال</a:t>
            </a:r>
            <a:r>
              <a:rPr lang="ar-SA" sz="4400" b="1" dirty="0" smtClean="0">
                <a:solidFill>
                  <a:srgbClr val="FF0000"/>
                </a:solidFill>
                <a:latin typeface="Times New Roman" pitchFamily="18" charset="0"/>
                <a:cs typeface="Times New Roman" pitchFamily="18" charset="0"/>
              </a:rPr>
              <a:t>قسط</a:t>
            </a:r>
            <a:r>
              <a:rPr lang="ar-DZ" sz="4400" b="1" dirty="0" smtClean="0">
                <a:solidFill>
                  <a:srgbClr val="FF0000"/>
                </a:solidFill>
                <a:latin typeface="Times New Roman" pitchFamily="18" charset="0"/>
                <a:cs typeface="Times New Roman" pitchFamily="18" charset="0"/>
              </a:rPr>
              <a:t>)</a:t>
            </a:r>
            <a:r>
              <a:rPr lang="ar-SA" sz="4400" b="1" dirty="0" smtClean="0">
                <a:solidFill>
                  <a:srgbClr val="FF0000"/>
                </a:solidFill>
                <a:latin typeface="Times New Roman" pitchFamily="18" charset="0"/>
                <a:cs typeface="Times New Roman" pitchFamily="18" charset="0"/>
              </a:rPr>
              <a:t> :</a:t>
            </a:r>
            <a:endParaRPr lang="fr-FR" sz="4400" b="1" dirty="0"/>
          </a:p>
        </p:txBody>
      </p:sp>
      <p:sp>
        <p:nvSpPr>
          <p:cNvPr id="5" name="Rectangle 4"/>
          <p:cNvSpPr/>
          <p:nvPr/>
        </p:nvSpPr>
        <p:spPr>
          <a:xfrm>
            <a:off x="228600" y="3733800"/>
            <a:ext cx="8458200" cy="1569660"/>
          </a:xfrm>
          <a:prstGeom prst="rect">
            <a:avLst/>
          </a:prstGeom>
        </p:spPr>
        <p:txBody>
          <a:bodyPr wrap="square">
            <a:spAutoFit/>
          </a:bodyPr>
          <a:lstStyle/>
          <a:p>
            <a:pPr marL="3175" indent="11113" algn="just" rtl="1">
              <a:buNone/>
            </a:pPr>
            <a:r>
              <a:rPr lang="ar-DZ" sz="3200" b="1" dirty="0" smtClean="0">
                <a:latin typeface="Times New Roman" pitchFamily="18" charset="0"/>
                <a:cs typeface="Times New Roman" pitchFamily="18" charset="0"/>
              </a:rPr>
              <a:t>   </a:t>
            </a:r>
            <a:r>
              <a:rPr lang="ar-SA" sz="3200" b="1" dirty="0" smtClean="0">
                <a:latin typeface="Times New Roman" pitchFamily="18" charset="0"/>
                <a:cs typeface="Times New Roman" pitchFamily="18" charset="0"/>
              </a:rPr>
              <a:t>المقابل الذي تتقاضاه شركة </a:t>
            </a:r>
            <a:r>
              <a:rPr lang="ar-SA" sz="3200" b="1" dirty="0" err="1" smtClean="0">
                <a:latin typeface="Times New Roman" pitchFamily="18" charset="0"/>
                <a:cs typeface="Times New Roman" pitchFamily="18" charset="0"/>
              </a:rPr>
              <a:t>الت</a:t>
            </a:r>
            <a:r>
              <a:rPr lang="ar-DZ" sz="3200" b="1" dirty="0" smtClean="0">
                <a:latin typeface="Times New Roman" pitchFamily="18" charset="0"/>
                <a:cs typeface="Times New Roman" pitchFamily="18" charset="0"/>
              </a:rPr>
              <a:t>أ</a:t>
            </a:r>
            <a:r>
              <a:rPr lang="ar-SA" sz="3200" b="1" dirty="0" smtClean="0">
                <a:latin typeface="Times New Roman" pitchFamily="18" charset="0"/>
                <a:cs typeface="Times New Roman" pitchFamily="18" charset="0"/>
              </a:rPr>
              <a:t>مين نتيجة </a:t>
            </a:r>
            <a:r>
              <a:rPr lang="ar-SA" sz="3200" b="1" dirty="0" smtClean="0">
                <a:solidFill>
                  <a:srgbClr val="FF0000"/>
                </a:solidFill>
                <a:latin typeface="Times New Roman" pitchFamily="18" charset="0"/>
                <a:cs typeface="Times New Roman" pitchFamily="18" charset="0"/>
              </a:rPr>
              <a:t>تحملها تبعات المخاطر</a:t>
            </a:r>
            <a:r>
              <a:rPr lang="ar-DZ" sz="3200" b="1" dirty="0" smtClean="0">
                <a:latin typeface="Times New Roman" pitchFamily="18" charset="0"/>
                <a:cs typeface="Times New Roman" pitchFamily="18" charset="0"/>
              </a:rPr>
              <a:t>،</a:t>
            </a:r>
            <a:r>
              <a:rPr lang="ar-SA" sz="3200" b="1" dirty="0" smtClean="0">
                <a:latin typeface="Times New Roman" pitchFamily="18" charset="0"/>
                <a:cs typeface="Times New Roman" pitchFamily="18" charset="0"/>
              </a:rPr>
              <a:t> إضافة </a:t>
            </a:r>
            <a:r>
              <a:rPr lang="ar-SA" sz="3200" b="1" dirty="0" smtClean="0">
                <a:latin typeface="Times New Roman" pitchFamily="18" charset="0"/>
                <a:cs typeface="Times New Roman" pitchFamily="18" charset="0"/>
              </a:rPr>
              <a:t>إلى</a:t>
            </a:r>
            <a:r>
              <a:rPr lang="ar-DZ" sz="3200" b="1" dirty="0" smtClean="0">
                <a:latin typeface="Times New Roman" pitchFamily="18" charset="0"/>
                <a:cs typeface="Times New Roman" pitchFamily="18" charset="0"/>
              </a:rPr>
              <a:t> المصاريف </a:t>
            </a:r>
            <a:r>
              <a:rPr lang="ar-SA" sz="3200" b="1" dirty="0" smtClean="0">
                <a:latin typeface="Times New Roman" pitchFamily="18" charset="0"/>
                <a:cs typeface="Times New Roman" pitchFamily="18" charset="0"/>
              </a:rPr>
              <a:t>ال</a:t>
            </a:r>
            <a:r>
              <a:rPr lang="ar-DZ" sz="3200" b="1" dirty="0" smtClean="0">
                <a:latin typeface="Times New Roman" pitchFamily="18" charset="0"/>
                <a:cs typeface="Times New Roman" pitchFamily="18" charset="0"/>
              </a:rPr>
              <a:t>إدارية والتشغيلية </a:t>
            </a:r>
            <a:r>
              <a:rPr lang="ar-SA" sz="3200" b="1" dirty="0" smtClean="0">
                <a:latin typeface="Times New Roman" pitchFamily="18" charset="0"/>
                <a:cs typeface="Times New Roman" pitchFamily="18" charset="0"/>
              </a:rPr>
              <a:t>وهامش الربح المنتظر</a:t>
            </a:r>
            <a:r>
              <a:rPr lang="ar-DZ" sz="3200" b="1" dirty="0" smtClean="0">
                <a:latin typeface="Times New Roman" pitchFamily="18" charset="0"/>
                <a:cs typeface="Times New Roman" pitchFamily="18" charset="0"/>
              </a:rPr>
              <a:t>.</a:t>
            </a:r>
          </a:p>
        </p:txBody>
      </p:sp>
      <p:sp>
        <p:nvSpPr>
          <p:cNvPr id="6" name="Espace réservé du contenu 2"/>
          <p:cNvSpPr txBox="1">
            <a:spLocks/>
          </p:cNvSpPr>
          <p:nvPr/>
        </p:nvSpPr>
        <p:spPr>
          <a:xfrm>
            <a:off x="228600" y="2645392"/>
            <a:ext cx="8458200" cy="1066800"/>
          </a:xfrm>
          <a:prstGeom prst="rect">
            <a:avLst/>
          </a:prstGeom>
        </p:spPr>
        <p:txBody>
          <a:bodyPr vert="horz">
            <a:noAutofit/>
          </a:bodyPr>
          <a:lstStyle/>
          <a:p>
            <a:pPr marL="3175" marR="0" lvl="0" indent="11113"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lang="ar-DZ" sz="3200" b="1" dirty="0" smtClean="0">
                <a:latin typeface="Times New Roman" pitchFamily="18" charset="0"/>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يمثل القسط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تكلفة ال</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تغطية</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التأمينية </a:t>
            </a:r>
            <a:r>
              <a:rPr kumimoji="0" lang="ar-SA" sz="32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لل</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بضاعة</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عن مدة عقد التأمين</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fr-FR" sz="2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7" name="Rectangle 6"/>
          <p:cNvSpPr/>
          <p:nvPr/>
        </p:nvSpPr>
        <p:spPr>
          <a:xfrm>
            <a:off x="228600" y="5399782"/>
            <a:ext cx="8458200" cy="1077218"/>
          </a:xfrm>
          <a:prstGeom prst="rect">
            <a:avLst/>
          </a:prstGeom>
        </p:spPr>
        <p:txBody>
          <a:bodyPr wrap="square">
            <a:spAutoFit/>
          </a:bodyPr>
          <a:lstStyle/>
          <a:p>
            <a:pPr algn="just" rtl="1"/>
            <a:r>
              <a:rPr lang="ar-DZ" sz="3200" b="1" dirty="0" smtClean="0">
                <a:latin typeface="Times New Roman" pitchFamily="18" charset="0"/>
                <a:cs typeface="Times New Roman" pitchFamily="18" charset="0"/>
              </a:rPr>
              <a:t>    </a:t>
            </a:r>
            <a:r>
              <a:rPr lang="ar-SA" sz="3200" b="1" dirty="0" smtClean="0">
                <a:latin typeface="Times New Roman" pitchFamily="18" charset="0"/>
                <a:cs typeface="Times New Roman" pitchFamily="18" charset="0"/>
              </a:rPr>
              <a:t>يتم وضع سعر </a:t>
            </a:r>
            <a:r>
              <a:rPr lang="ar-DZ" sz="3200" b="1" dirty="0" smtClean="0">
                <a:latin typeface="Times New Roman" pitchFamily="18" charset="0"/>
                <a:cs typeface="Times New Roman" pitchFamily="18" charset="0"/>
              </a:rPr>
              <a:t>التأمين تبعا للعوامل السابقة،</a:t>
            </a:r>
            <a:r>
              <a:rPr lang="ar-SA" sz="3200" b="1" dirty="0" smtClean="0">
                <a:latin typeface="Times New Roman" pitchFamily="18" charset="0"/>
                <a:cs typeface="Times New Roman" pitchFamily="18" charset="0"/>
              </a:rPr>
              <a:t> إضافة إلى </a:t>
            </a:r>
            <a:r>
              <a:rPr lang="ar-DZ" sz="3200" b="1" dirty="0" smtClean="0">
                <a:latin typeface="Times New Roman" pitchFamily="18" charset="0"/>
                <a:cs typeface="Times New Roman" pitchFamily="18" charset="0"/>
              </a:rPr>
              <a:t>درجة </a:t>
            </a:r>
            <a:r>
              <a:rPr lang="ar-SA" sz="3200" b="1" dirty="0" smtClean="0">
                <a:latin typeface="Times New Roman" pitchFamily="18" charset="0"/>
                <a:cs typeface="Times New Roman" pitchFamily="18" charset="0"/>
              </a:rPr>
              <a:t> </a:t>
            </a:r>
            <a:r>
              <a:rPr lang="ar-SA" sz="3200" b="1" dirty="0" smtClean="0">
                <a:solidFill>
                  <a:srgbClr val="FF0000"/>
                </a:solidFill>
                <a:latin typeface="Times New Roman" pitchFamily="18" charset="0"/>
                <a:cs typeface="Times New Roman" pitchFamily="18" charset="0"/>
              </a:rPr>
              <a:t>المنافسة</a:t>
            </a:r>
            <a:r>
              <a:rPr lang="ar-SA" sz="3200" b="1" dirty="0" smtClean="0">
                <a:latin typeface="Times New Roman" pitchFamily="18" charset="0"/>
                <a:cs typeface="Times New Roman" pitchFamily="18" charset="0"/>
              </a:rPr>
              <a:t> في </a:t>
            </a:r>
            <a:r>
              <a:rPr lang="ar-DZ" sz="3200" b="1" dirty="0" smtClean="0">
                <a:latin typeface="Times New Roman" pitchFamily="18" charset="0"/>
                <a:cs typeface="Times New Roman" pitchFamily="18" charset="0"/>
              </a:rPr>
              <a:t>س</a:t>
            </a:r>
            <a:r>
              <a:rPr lang="ar-SA" sz="3200" b="1" dirty="0" smtClean="0">
                <a:latin typeface="Times New Roman" pitchFamily="18" charset="0"/>
                <a:cs typeface="Times New Roman" pitchFamily="18" charset="0"/>
              </a:rPr>
              <a:t>وق</a:t>
            </a:r>
            <a:r>
              <a:rPr lang="ar-DZ" sz="3200" b="1" dirty="0" smtClean="0">
                <a:latin typeface="Times New Roman" pitchFamily="18" charset="0"/>
                <a:cs typeface="Times New Roman" pitchFamily="18" charset="0"/>
              </a:rPr>
              <a:t> التأمين،</a:t>
            </a:r>
            <a:r>
              <a:rPr lang="ar-SA" sz="3200" b="1" dirty="0" smtClean="0">
                <a:latin typeface="Times New Roman" pitchFamily="18" charset="0"/>
                <a:cs typeface="Times New Roman" pitchFamily="18" charset="0"/>
              </a:rPr>
              <a:t> </a:t>
            </a:r>
            <a:r>
              <a:rPr lang="ar-DZ" sz="3200" b="1" dirty="0" smtClean="0">
                <a:latin typeface="Times New Roman" pitchFamily="18" charset="0"/>
                <a:cs typeface="Times New Roman" pitchFamily="18" charset="0"/>
              </a:rPr>
              <a:t>و</a:t>
            </a:r>
            <a:r>
              <a:rPr lang="ar-SA" sz="3200" b="1" dirty="0" smtClean="0">
                <a:latin typeface="Times New Roman" pitchFamily="18" charset="0"/>
                <a:cs typeface="Times New Roman" pitchFamily="18" charset="0"/>
              </a:rPr>
              <a:t>تسهيلات </a:t>
            </a:r>
            <a:r>
              <a:rPr lang="ar-SA" sz="3200" b="1" dirty="0" smtClean="0">
                <a:solidFill>
                  <a:srgbClr val="FF0000"/>
                </a:solidFill>
                <a:latin typeface="Times New Roman" pitchFamily="18" charset="0"/>
                <a:cs typeface="Times New Roman" pitchFamily="18" charset="0"/>
              </a:rPr>
              <a:t>إعادة التامين</a:t>
            </a:r>
            <a:r>
              <a:rPr lang="ar-DZ" sz="3200" b="1" dirty="0" smtClean="0">
                <a:latin typeface="Times New Roman" pitchFamily="18" charset="0"/>
                <a:cs typeface="Times New Roman" pitchFamily="18" charset="0"/>
              </a:rPr>
              <a:t>.</a:t>
            </a:r>
            <a:endParaRPr lang="fr-FR"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00400" y="685800"/>
            <a:ext cx="5486400" cy="838200"/>
          </a:xfrm>
        </p:spPr>
        <p:txBody>
          <a:bodyPr>
            <a:normAutofit/>
          </a:bodyPr>
          <a:lstStyle/>
          <a:p>
            <a:pPr marL="3175" indent="12700" algn="just" rtl="1">
              <a:buNone/>
            </a:pPr>
            <a:r>
              <a:rPr lang="ar-DZ" sz="3600" b="1" dirty="0" smtClean="0">
                <a:solidFill>
                  <a:srgbClr val="FF0000"/>
                </a:solidFill>
                <a:latin typeface="Times New Roman" pitchFamily="18" charset="0"/>
                <a:cs typeface="Times New Roman" pitchFamily="18" charset="0"/>
              </a:rPr>
              <a:t>تعريف التأمين البحري:</a:t>
            </a:r>
            <a:endParaRPr lang="ar-DZ" sz="3600" b="1" dirty="0" smtClean="0"/>
          </a:p>
        </p:txBody>
      </p:sp>
      <p:sp>
        <p:nvSpPr>
          <p:cNvPr id="4" name="Espace réservé du contenu 2"/>
          <p:cNvSpPr txBox="1">
            <a:spLocks/>
          </p:cNvSpPr>
          <p:nvPr/>
        </p:nvSpPr>
        <p:spPr>
          <a:xfrm>
            <a:off x="304800" y="1371600"/>
            <a:ext cx="8534400" cy="2057400"/>
          </a:xfrm>
          <a:prstGeom prst="rect">
            <a:avLst/>
          </a:prstGeom>
        </p:spPr>
        <p:txBody>
          <a:bodyPr vert="horz">
            <a:normAutofit/>
          </a:bodyPr>
          <a:lstStyle/>
          <a:p>
            <a:pPr marL="3175" marR="0" lvl="0" indent="1270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عقد</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يرضى</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بمقتضاه </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الم</a:t>
            </a:r>
            <a:r>
              <a:rPr kumimoji="0" lang="ar-SA" sz="32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ؤمن</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شركة التأمين)</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بتعويض </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الم</a:t>
            </a:r>
            <a:r>
              <a:rPr kumimoji="0" lang="ar-SA" sz="32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ؤمن</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له</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(الشاحن، الناقل)</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عن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الضرر</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اللاحق به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خلال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رحلة بحرية</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عن هلاك حقيقي ل</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قيمة ما</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مقابل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دفع قسط</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على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أ</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ن لا يتجاوز التعويض قيمة ال</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أ</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شياء الهالكة</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endParaRPr kumimoji="0" lang="fr-FR" sz="32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1026" name="Picture 2" descr="C:\Users\SALAH\Desktop\téléchargement.jpg"/>
          <p:cNvPicPr>
            <a:picLocks noChangeAspect="1" noChangeArrowheads="1"/>
          </p:cNvPicPr>
          <p:nvPr/>
        </p:nvPicPr>
        <p:blipFill>
          <a:blip r:embed="rId2"/>
          <a:srcRect/>
          <a:stretch>
            <a:fillRect/>
          </a:stretch>
        </p:blipFill>
        <p:spPr bwMode="auto">
          <a:xfrm>
            <a:off x="2057400" y="3352800"/>
            <a:ext cx="4876800" cy="320040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28600" y="1143000"/>
            <a:ext cx="8763000" cy="1477328"/>
          </a:xfrm>
          <a:prstGeom prst="rect">
            <a:avLst/>
          </a:prstGeom>
        </p:spPr>
        <p:txBody>
          <a:bodyPr wrap="square">
            <a:spAutoFit/>
          </a:bodyPr>
          <a:lstStyle/>
          <a:p>
            <a:pPr algn="just" rtl="1"/>
            <a:endParaRPr lang="ar-DZ" sz="3000" b="1" dirty="0" smtClean="0">
              <a:latin typeface="Times New Roman" pitchFamily="18" charset="0"/>
              <a:cs typeface="Times New Roman" pitchFamily="18" charset="0"/>
            </a:endParaRPr>
          </a:p>
          <a:p>
            <a:pPr algn="just" rtl="1"/>
            <a:endParaRPr lang="ar-DZ" sz="3000" b="1" dirty="0" smtClean="0">
              <a:latin typeface="Times New Roman" pitchFamily="18" charset="0"/>
              <a:cs typeface="Times New Roman" pitchFamily="18" charset="0"/>
            </a:endParaRPr>
          </a:p>
          <a:p>
            <a:pPr algn="just" rtl="1"/>
            <a:endParaRPr lang="fr-FR" sz="3000" dirty="0"/>
          </a:p>
        </p:txBody>
      </p:sp>
      <p:sp>
        <p:nvSpPr>
          <p:cNvPr id="3" name="Rectangle 2"/>
          <p:cNvSpPr/>
          <p:nvPr/>
        </p:nvSpPr>
        <p:spPr>
          <a:xfrm>
            <a:off x="304800" y="1630740"/>
            <a:ext cx="8458200" cy="1569660"/>
          </a:xfrm>
          <a:prstGeom prst="rect">
            <a:avLst/>
          </a:prstGeom>
        </p:spPr>
        <p:txBody>
          <a:bodyPr wrap="square">
            <a:spAutoFit/>
          </a:bodyPr>
          <a:lstStyle/>
          <a:p>
            <a:pPr marL="3175" indent="11113" algn="just" rtl="1"/>
            <a:r>
              <a:rPr lang="ar-DZ" sz="3200" b="1" dirty="0" smtClean="0">
                <a:latin typeface="Times New Roman" pitchFamily="18" charset="0"/>
                <a:cs typeface="Times New Roman" pitchFamily="18" charset="0"/>
              </a:rPr>
              <a:t>   </a:t>
            </a:r>
            <a:r>
              <a:rPr lang="ar-SA" sz="3200" b="1" dirty="0" smtClean="0">
                <a:latin typeface="Times New Roman" pitchFamily="18" charset="0"/>
                <a:cs typeface="Times New Roman" pitchFamily="18" charset="0"/>
              </a:rPr>
              <a:t>يجب أن يتناسب </a:t>
            </a:r>
            <a:r>
              <a:rPr lang="ar-DZ" sz="3200" b="1" dirty="0" smtClean="0">
                <a:latin typeface="Times New Roman" pitchFamily="18" charset="0"/>
                <a:cs typeface="Times New Roman" pitchFamily="18" charset="0"/>
              </a:rPr>
              <a:t>السعر </a:t>
            </a:r>
            <a:r>
              <a:rPr lang="ar-SA" sz="3200" b="1" dirty="0" smtClean="0">
                <a:latin typeface="Times New Roman" pitchFamily="18" charset="0"/>
                <a:cs typeface="Times New Roman" pitchFamily="18" charset="0"/>
              </a:rPr>
              <a:t>مع </a:t>
            </a:r>
            <a:r>
              <a:rPr lang="ar-SA" sz="3200" b="1" dirty="0" smtClean="0">
                <a:solidFill>
                  <a:srgbClr val="FF0000"/>
                </a:solidFill>
                <a:latin typeface="Times New Roman" pitchFamily="18" charset="0"/>
                <a:cs typeface="Times New Roman" pitchFamily="18" charset="0"/>
              </a:rPr>
              <a:t>جسامة</a:t>
            </a:r>
            <a:r>
              <a:rPr lang="ar-SA" sz="3200" b="1" dirty="0" smtClean="0">
                <a:latin typeface="Times New Roman" pitchFamily="18" charset="0"/>
                <a:cs typeface="Times New Roman" pitchFamily="18" charset="0"/>
              </a:rPr>
              <a:t> الخطر المؤمن عليه و</a:t>
            </a:r>
            <a:r>
              <a:rPr lang="ar-SA" sz="3200" b="1" dirty="0" smtClean="0">
                <a:solidFill>
                  <a:srgbClr val="FF0000"/>
                </a:solidFill>
                <a:latin typeface="Times New Roman" pitchFamily="18" charset="0"/>
                <a:cs typeface="Times New Roman" pitchFamily="18" charset="0"/>
              </a:rPr>
              <a:t>احتمال </a:t>
            </a:r>
            <a:r>
              <a:rPr lang="ar-SA" sz="3200" b="1" dirty="0" smtClean="0">
                <a:latin typeface="Times New Roman" pitchFamily="18" charset="0"/>
                <a:cs typeface="Times New Roman" pitchFamily="18" charset="0"/>
              </a:rPr>
              <a:t>وقوعه، ويحدد القسط طبقا لقواعد وأصول فنية، مع الاستعانة بقواعد الإحصاء</a:t>
            </a:r>
            <a:r>
              <a:rPr lang="ar-DZ" sz="3200" b="1" dirty="0" smtClean="0">
                <a:latin typeface="Times New Roman" pitchFamily="18" charset="0"/>
                <a:cs typeface="Times New Roman" pitchFamily="18" charset="0"/>
              </a:rPr>
              <a:t>.</a:t>
            </a:r>
            <a:endParaRPr lang="fr-FR" sz="3200" b="1" dirty="0" smtClean="0">
              <a:latin typeface="Times New Roman" pitchFamily="18" charset="0"/>
              <a:cs typeface="Times New Roman" pitchFamily="18" charset="0"/>
            </a:endParaRPr>
          </a:p>
        </p:txBody>
      </p:sp>
      <p:grpSp>
        <p:nvGrpSpPr>
          <p:cNvPr id="11" name="Groupe 10"/>
          <p:cNvGrpSpPr/>
          <p:nvPr/>
        </p:nvGrpSpPr>
        <p:grpSpPr>
          <a:xfrm>
            <a:off x="609600" y="3810000"/>
            <a:ext cx="7924798" cy="1524000"/>
            <a:chOff x="1332821" y="1685925"/>
            <a:chExt cx="5315629" cy="1524000"/>
          </a:xfrm>
          <a:solidFill>
            <a:srgbClr val="FFFF00"/>
          </a:solidFill>
        </p:grpSpPr>
        <p:sp>
          <p:nvSpPr>
            <p:cNvPr id="2050" name="Text Box 2"/>
            <p:cNvSpPr txBox="1">
              <a:spLocks noChangeArrowheads="1"/>
            </p:cNvSpPr>
            <p:nvPr/>
          </p:nvSpPr>
          <p:spPr bwMode="auto">
            <a:xfrm>
              <a:off x="5370654" y="1685925"/>
              <a:ext cx="1277796" cy="504825"/>
            </a:xfrm>
            <a:prstGeom prst="rect">
              <a:avLst/>
            </a:prstGeom>
            <a:grp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قسط التأمين= </a:t>
              </a:r>
              <a:endParaRPr kumimoji="0" lang="fr-FR"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51" name="Text Box 3"/>
            <p:cNvSpPr txBox="1">
              <a:spLocks noChangeArrowheads="1"/>
            </p:cNvSpPr>
            <p:nvPr/>
          </p:nvSpPr>
          <p:spPr bwMode="auto">
            <a:xfrm>
              <a:off x="3326180" y="1685925"/>
              <a:ext cx="1964957" cy="504825"/>
            </a:xfrm>
            <a:prstGeom prst="rect">
              <a:avLst/>
            </a:prstGeom>
            <a:grp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القسط البحت( الصافي)</a:t>
              </a:r>
              <a:endParaRPr kumimoji="0" lang="fr-FR"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52" name="Text Box 4"/>
            <p:cNvSpPr txBox="1">
              <a:spLocks noChangeArrowheads="1"/>
            </p:cNvSpPr>
            <p:nvPr/>
          </p:nvSpPr>
          <p:spPr bwMode="auto">
            <a:xfrm>
              <a:off x="2917286" y="1685925"/>
              <a:ext cx="314325" cy="533400"/>
            </a:xfrm>
            <a:prstGeom prst="rect">
              <a:avLst/>
            </a:prstGeom>
            <a:grp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1"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endParaRPr kumimoji="0" lang="fr-FR"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53" name="Text Box 5"/>
            <p:cNvSpPr txBox="1">
              <a:spLocks noChangeArrowheads="1"/>
            </p:cNvSpPr>
            <p:nvPr/>
          </p:nvSpPr>
          <p:spPr bwMode="auto">
            <a:xfrm>
              <a:off x="1609639" y="1685925"/>
              <a:ext cx="1205424" cy="542925"/>
            </a:xfrm>
            <a:prstGeom prst="rect">
              <a:avLst/>
            </a:prstGeom>
            <a:grp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علاوة القسط</a:t>
              </a:r>
              <a:endParaRPr kumimoji="0" lang="fr-FR"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54" name="Text Box 6"/>
            <p:cNvSpPr txBox="1">
              <a:spLocks noChangeArrowheads="1"/>
            </p:cNvSpPr>
            <p:nvPr/>
          </p:nvSpPr>
          <p:spPr bwMode="auto">
            <a:xfrm>
              <a:off x="3362154" y="2381250"/>
              <a:ext cx="1957388" cy="828675"/>
            </a:xfrm>
            <a:prstGeom prst="rect">
              <a:avLst/>
            </a:prstGeom>
            <a:grp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القسط التجاري: مقابل تحمل  الخطر</a:t>
              </a:r>
              <a:endParaRPr kumimoji="0" lang="fr-FR"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55" name="Text Box 7"/>
            <p:cNvSpPr txBox="1">
              <a:spLocks noChangeArrowheads="1"/>
            </p:cNvSpPr>
            <p:nvPr/>
          </p:nvSpPr>
          <p:spPr bwMode="auto">
            <a:xfrm>
              <a:off x="1332821" y="2371725"/>
              <a:ext cx="1840025" cy="828675"/>
            </a:xfrm>
            <a:prstGeom prst="rect">
              <a:avLst/>
            </a:prstGeom>
            <a:grp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مصروفات إدارية</a:t>
              </a:r>
              <a:r>
                <a:rPr kumimoji="0" lang="ar-DZ"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a:t>
              </a:r>
              <a:r>
                <a:rPr kumimoji="0" lang="ar-DZ" sz="2800" b="1" i="0" u="none" strike="noStrike" cap="none" normalizeH="0" dirty="0" smtClean="0">
                  <a:ln>
                    <a:noFill/>
                  </a:ln>
                  <a:solidFill>
                    <a:schemeClr val="tx1"/>
                  </a:solidFill>
                  <a:effectLst/>
                  <a:latin typeface="Times New Roman" pitchFamily="18" charset="0"/>
                  <a:ea typeface="Arial" pitchFamily="34" charset="0"/>
                  <a:cs typeface="Times New Roman" pitchFamily="18" charset="0"/>
                </a:rPr>
                <a:t> </a:t>
              </a:r>
              <a:r>
                <a:rPr kumimoji="0" lang="ar-SA"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تشغيلية </a:t>
              </a:r>
              <a:r>
                <a:rPr kumimoji="0" lang="ar-SA" sz="2800" b="1" i="0" u="none" strike="noStrike" cap="none" normalizeH="0" baseline="0" dirty="0" err="1" smtClean="0">
                  <a:ln>
                    <a:noFill/>
                  </a:ln>
                  <a:solidFill>
                    <a:schemeClr val="tx1"/>
                  </a:solidFill>
                  <a:effectLst/>
                  <a:latin typeface="Times New Roman" pitchFamily="18" charset="0"/>
                  <a:ea typeface="Arial" pitchFamily="34" charset="0"/>
                  <a:cs typeface="Times New Roman" pitchFamily="18" charset="0"/>
                </a:rPr>
                <a:t>واهتلاكات</a:t>
              </a:r>
              <a:endParaRPr kumimoji="0" lang="fr-FR"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grpSp>
      <p:sp>
        <p:nvSpPr>
          <p:cNvPr id="12" name="Rectangle 11"/>
          <p:cNvSpPr/>
          <p:nvPr/>
        </p:nvSpPr>
        <p:spPr>
          <a:xfrm>
            <a:off x="7086600" y="762000"/>
            <a:ext cx="1457450" cy="646331"/>
          </a:xfrm>
          <a:prstGeom prst="rect">
            <a:avLst/>
          </a:prstGeom>
        </p:spPr>
        <p:txBody>
          <a:bodyPr wrap="none">
            <a:spAutoFit/>
          </a:bodyPr>
          <a:lstStyle/>
          <a:p>
            <a:pPr algn="just" rtl="1"/>
            <a:r>
              <a:rPr lang="ar-DZ" sz="3600" b="1" dirty="0" smtClean="0">
                <a:solidFill>
                  <a:srgbClr val="FF0000"/>
                </a:solidFill>
                <a:latin typeface="Times New Roman" pitchFamily="18" charset="0"/>
                <a:cs typeface="Times New Roman" pitchFamily="18" charset="0"/>
              </a:rPr>
              <a:t>ملاحظة:</a:t>
            </a:r>
            <a:endParaRPr lang="fr-FR" sz="3600" dirty="0">
              <a:solidFill>
                <a:srgbClr val="FF0000"/>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2"/>
          <p:cNvGrpSpPr>
            <a:grpSpLocks/>
          </p:cNvGrpSpPr>
          <p:nvPr/>
        </p:nvGrpSpPr>
        <p:grpSpPr bwMode="auto">
          <a:xfrm>
            <a:off x="228600" y="1853513"/>
            <a:ext cx="8686800" cy="2870887"/>
            <a:chOff x="1980" y="1545"/>
            <a:chExt cx="8070" cy="2460"/>
          </a:xfrm>
        </p:grpSpPr>
        <p:sp>
          <p:nvSpPr>
            <p:cNvPr id="5" name="Text Box 3"/>
            <p:cNvSpPr txBox="1">
              <a:spLocks noChangeArrowheads="1"/>
            </p:cNvSpPr>
            <p:nvPr/>
          </p:nvSpPr>
          <p:spPr bwMode="auto">
            <a:xfrm>
              <a:off x="4860" y="2520"/>
              <a:ext cx="2100" cy="525"/>
            </a:xfrm>
            <a:prstGeom prst="rect">
              <a:avLst/>
            </a:prstGeom>
            <a:solidFill>
              <a:srgbClr val="FF3399"/>
            </a:solidFill>
            <a:ln w="9525">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smtClean="0">
                  <a:ln>
                    <a:noFill/>
                  </a:ln>
                  <a:solidFill>
                    <a:srgbClr val="000000"/>
                  </a:solidFill>
                  <a:effectLst/>
                  <a:latin typeface="Arial" pitchFamily="34" charset="0"/>
                  <a:ea typeface="Arial" pitchFamily="34" charset="0"/>
                  <a:cs typeface="Arial" pitchFamily="34" charset="0"/>
                </a:rPr>
                <a:t>تكلفة التأمين</a:t>
              </a:r>
              <a:endParaRPr kumimoji="0" lang="fr-FR" sz="32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 Box 4"/>
            <p:cNvSpPr txBox="1">
              <a:spLocks noChangeArrowheads="1"/>
            </p:cNvSpPr>
            <p:nvPr/>
          </p:nvSpPr>
          <p:spPr bwMode="auto">
            <a:xfrm>
              <a:off x="7860" y="1545"/>
              <a:ext cx="2100" cy="525"/>
            </a:xfrm>
            <a:prstGeom prst="rect">
              <a:avLst/>
            </a:prstGeom>
            <a:solidFill>
              <a:srgbClr val="FFFF00"/>
            </a:solidFill>
            <a:ln w="9525">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rgbClr val="000000"/>
                  </a:solidFill>
                  <a:effectLst/>
                  <a:latin typeface="Arial" pitchFamily="34" charset="0"/>
                  <a:ea typeface="Arial" pitchFamily="34" charset="0"/>
                  <a:cs typeface="Arial" pitchFamily="34" charset="0"/>
                </a:rPr>
                <a:t>طبيعة التغليف</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5"/>
            <p:cNvSpPr txBox="1">
              <a:spLocks noChangeArrowheads="1"/>
            </p:cNvSpPr>
            <p:nvPr/>
          </p:nvSpPr>
          <p:spPr bwMode="auto">
            <a:xfrm>
              <a:off x="7860" y="2520"/>
              <a:ext cx="2100" cy="525"/>
            </a:xfrm>
            <a:prstGeom prst="rect">
              <a:avLst/>
            </a:prstGeom>
            <a:solidFill>
              <a:srgbClr val="FFFF00"/>
            </a:solidFill>
            <a:ln w="9525">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rgbClr val="000000"/>
                  </a:solidFill>
                  <a:effectLst/>
                  <a:latin typeface="Arial" pitchFamily="34" charset="0"/>
                  <a:ea typeface="Arial" pitchFamily="34" charset="0"/>
                  <a:cs typeface="Arial" pitchFamily="34" charset="0"/>
                </a:rPr>
                <a:t>طبيعة البضاعة</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6"/>
            <p:cNvSpPr txBox="1">
              <a:spLocks noChangeArrowheads="1"/>
            </p:cNvSpPr>
            <p:nvPr/>
          </p:nvSpPr>
          <p:spPr bwMode="auto">
            <a:xfrm>
              <a:off x="7950" y="3480"/>
              <a:ext cx="2100" cy="525"/>
            </a:xfrm>
            <a:prstGeom prst="rect">
              <a:avLst/>
            </a:prstGeom>
            <a:solidFill>
              <a:srgbClr val="FFFF00"/>
            </a:solidFill>
            <a:ln w="9525">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rgbClr val="000000"/>
                  </a:solidFill>
                  <a:effectLst/>
                  <a:latin typeface="Arial" pitchFamily="34" charset="0"/>
                  <a:ea typeface="Arial" pitchFamily="34" charset="0"/>
                  <a:cs typeface="Arial" pitchFamily="34" charset="0"/>
                </a:rPr>
                <a:t>طبيعة النقل</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7"/>
            <p:cNvSpPr txBox="1">
              <a:spLocks noChangeArrowheads="1"/>
            </p:cNvSpPr>
            <p:nvPr/>
          </p:nvSpPr>
          <p:spPr bwMode="auto">
            <a:xfrm>
              <a:off x="1980" y="1545"/>
              <a:ext cx="2100" cy="525"/>
            </a:xfrm>
            <a:prstGeom prst="rect">
              <a:avLst/>
            </a:prstGeom>
            <a:solidFill>
              <a:srgbClr val="FFFF00"/>
            </a:solidFill>
            <a:ln w="9525">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rgbClr val="000000"/>
                  </a:solidFill>
                  <a:effectLst/>
                  <a:latin typeface="Arial" pitchFamily="34" charset="0"/>
                  <a:ea typeface="Arial" pitchFamily="34" charset="0"/>
                  <a:cs typeface="Arial" pitchFamily="34" charset="0"/>
                </a:rPr>
                <a:t>المسار المؤمن</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8"/>
            <p:cNvSpPr txBox="1">
              <a:spLocks noChangeArrowheads="1"/>
            </p:cNvSpPr>
            <p:nvPr/>
          </p:nvSpPr>
          <p:spPr bwMode="auto">
            <a:xfrm>
              <a:off x="2010" y="2520"/>
              <a:ext cx="2100" cy="525"/>
            </a:xfrm>
            <a:prstGeom prst="rect">
              <a:avLst/>
            </a:prstGeom>
            <a:solidFill>
              <a:srgbClr val="FFFF00"/>
            </a:solidFill>
            <a:ln w="9525">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rgbClr val="000000"/>
                  </a:solidFill>
                  <a:effectLst/>
                  <a:latin typeface="Arial" pitchFamily="34" charset="0"/>
                  <a:ea typeface="Arial" pitchFamily="34" charset="0"/>
                  <a:cs typeface="Arial" pitchFamily="34" charset="0"/>
                </a:rPr>
                <a:t>السفينة الناقلة</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9"/>
            <p:cNvSpPr txBox="1">
              <a:spLocks noChangeArrowheads="1"/>
            </p:cNvSpPr>
            <p:nvPr/>
          </p:nvSpPr>
          <p:spPr bwMode="auto">
            <a:xfrm>
              <a:off x="2085" y="3480"/>
              <a:ext cx="2100" cy="525"/>
            </a:xfrm>
            <a:prstGeom prst="rect">
              <a:avLst/>
            </a:prstGeom>
            <a:solidFill>
              <a:srgbClr val="FFFF00"/>
            </a:solidFill>
            <a:ln w="9525">
              <a:solidFill>
                <a:schemeClr val="bg1">
                  <a:lumMod val="85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rgbClr val="000000"/>
                  </a:solidFill>
                  <a:effectLst/>
                  <a:latin typeface="Arial" pitchFamily="34" charset="0"/>
                  <a:ea typeface="Arial" pitchFamily="34" charset="0"/>
                  <a:cs typeface="Arial" pitchFamily="34" charset="0"/>
                </a:rPr>
                <a:t>خصائص الموانئ</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2" name="AutoShape 10"/>
            <p:cNvCxnSpPr>
              <a:cxnSpLocks noChangeShapeType="1"/>
            </p:cNvCxnSpPr>
            <p:nvPr/>
          </p:nvCxnSpPr>
          <p:spPr bwMode="auto">
            <a:xfrm>
              <a:off x="4110" y="1845"/>
              <a:ext cx="750" cy="855"/>
            </a:xfrm>
            <a:prstGeom prst="straightConnector1">
              <a:avLst/>
            </a:prstGeom>
            <a:noFill/>
            <a:ln w="38100">
              <a:solidFill>
                <a:schemeClr val="tx1"/>
              </a:solidFill>
              <a:round/>
              <a:headEnd/>
              <a:tailEnd type="triangle" w="med" len="med"/>
            </a:ln>
          </p:spPr>
        </p:cxnSp>
        <p:cxnSp>
          <p:nvCxnSpPr>
            <p:cNvPr id="13" name="AutoShape 11"/>
            <p:cNvCxnSpPr>
              <a:cxnSpLocks noChangeShapeType="1"/>
            </p:cNvCxnSpPr>
            <p:nvPr/>
          </p:nvCxnSpPr>
          <p:spPr bwMode="auto">
            <a:xfrm>
              <a:off x="4110" y="2805"/>
              <a:ext cx="750" cy="0"/>
            </a:xfrm>
            <a:prstGeom prst="straightConnector1">
              <a:avLst/>
            </a:prstGeom>
            <a:noFill/>
            <a:ln w="38100">
              <a:solidFill>
                <a:schemeClr val="tx1"/>
              </a:solidFill>
              <a:round/>
              <a:headEnd/>
              <a:tailEnd type="triangle" w="med" len="med"/>
            </a:ln>
          </p:spPr>
        </p:cxnSp>
        <p:cxnSp>
          <p:nvCxnSpPr>
            <p:cNvPr id="14" name="AutoShape 12"/>
            <p:cNvCxnSpPr>
              <a:cxnSpLocks noChangeShapeType="1"/>
            </p:cNvCxnSpPr>
            <p:nvPr/>
          </p:nvCxnSpPr>
          <p:spPr bwMode="auto">
            <a:xfrm flipV="1">
              <a:off x="4185" y="2910"/>
              <a:ext cx="675" cy="855"/>
            </a:xfrm>
            <a:prstGeom prst="straightConnector1">
              <a:avLst/>
            </a:prstGeom>
            <a:noFill/>
            <a:ln w="38100">
              <a:solidFill>
                <a:schemeClr val="tx1"/>
              </a:solidFill>
              <a:round/>
              <a:headEnd/>
              <a:tailEnd type="triangle" w="med" len="med"/>
            </a:ln>
          </p:spPr>
        </p:cxnSp>
        <p:cxnSp>
          <p:nvCxnSpPr>
            <p:cNvPr id="15" name="AutoShape 13"/>
            <p:cNvCxnSpPr>
              <a:cxnSpLocks noChangeShapeType="1"/>
            </p:cNvCxnSpPr>
            <p:nvPr/>
          </p:nvCxnSpPr>
          <p:spPr bwMode="auto">
            <a:xfrm flipH="1">
              <a:off x="6960" y="1725"/>
              <a:ext cx="900" cy="975"/>
            </a:xfrm>
            <a:prstGeom prst="straightConnector1">
              <a:avLst/>
            </a:prstGeom>
            <a:noFill/>
            <a:ln w="38100">
              <a:solidFill>
                <a:schemeClr val="tx1"/>
              </a:solidFill>
              <a:round/>
              <a:headEnd/>
              <a:tailEnd type="triangle" w="med" len="med"/>
            </a:ln>
          </p:spPr>
        </p:cxnSp>
        <p:cxnSp>
          <p:nvCxnSpPr>
            <p:cNvPr id="16" name="AutoShape 14"/>
            <p:cNvCxnSpPr>
              <a:cxnSpLocks noChangeShapeType="1"/>
            </p:cNvCxnSpPr>
            <p:nvPr/>
          </p:nvCxnSpPr>
          <p:spPr bwMode="auto">
            <a:xfrm flipH="1">
              <a:off x="6960" y="2805"/>
              <a:ext cx="900" cy="0"/>
            </a:xfrm>
            <a:prstGeom prst="straightConnector1">
              <a:avLst/>
            </a:prstGeom>
            <a:noFill/>
            <a:ln w="38100">
              <a:solidFill>
                <a:schemeClr val="tx1"/>
              </a:solidFill>
              <a:round/>
              <a:headEnd/>
              <a:tailEnd type="triangle" w="med" len="med"/>
            </a:ln>
          </p:spPr>
        </p:cxnSp>
        <p:cxnSp>
          <p:nvCxnSpPr>
            <p:cNvPr id="17" name="AutoShape 15"/>
            <p:cNvCxnSpPr>
              <a:cxnSpLocks noChangeShapeType="1"/>
            </p:cNvCxnSpPr>
            <p:nvPr/>
          </p:nvCxnSpPr>
          <p:spPr bwMode="auto">
            <a:xfrm flipH="1" flipV="1">
              <a:off x="6960" y="2910"/>
              <a:ext cx="990" cy="855"/>
            </a:xfrm>
            <a:prstGeom prst="straightConnector1">
              <a:avLst/>
            </a:prstGeom>
            <a:noFill/>
            <a:ln w="38100">
              <a:solidFill>
                <a:schemeClr val="tx1"/>
              </a:solidFill>
              <a:round/>
              <a:headEnd/>
              <a:tailEnd type="triangle" w="med" len="med"/>
            </a:ln>
          </p:spPr>
        </p:cxnSp>
      </p:grpSp>
      <p:sp>
        <p:nvSpPr>
          <p:cNvPr id="19" name="Rectangle 18"/>
          <p:cNvSpPr/>
          <p:nvPr/>
        </p:nvSpPr>
        <p:spPr>
          <a:xfrm>
            <a:off x="1981200" y="725269"/>
            <a:ext cx="6668362" cy="646331"/>
          </a:xfrm>
          <a:prstGeom prst="rect">
            <a:avLst/>
          </a:prstGeom>
        </p:spPr>
        <p:txBody>
          <a:bodyPr wrap="square">
            <a:spAutoFit/>
          </a:bodyPr>
          <a:lstStyle/>
          <a:p>
            <a:pPr lvl="0" algn="r" rtl="1"/>
            <a:r>
              <a:rPr lang="fr-FR" sz="3600" b="1" dirty="0" smtClean="0">
                <a:solidFill>
                  <a:srgbClr val="FF0000"/>
                </a:solidFill>
                <a:latin typeface="Times New Roman" pitchFamily="18" charset="0"/>
                <a:cs typeface="Times New Roman" pitchFamily="18" charset="0"/>
              </a:rPr>
              <a:t>2</a:t>
            </a:r>
            <a:r>
              <a:rPr lang="ar-SA" sz="3600" b="1" dirty="0" smtClean="0">
                <a:solidFill>
                  <a:srgbClr val="FF0000"/>
                </a:solidFill>
                <a:latin typeface="Times New Roman" pitchFamily="18" charset="0"/>
                <a:cs typeface="Times New Roman" pitchFamily="18" charset="0"/>
              </a:rPr>
              <a:t>-</a:t>
            </a:r>
            <a:r>
              <a:rPr lang="fr-FR" sz="3600" b="1" dirty="0" smtClean="0">
                <a:solidFill>
                  <a:srgbClr val="FF0000"/>
                </a:solidFill>
                <a:latin typeface="Times New Roman" pitchFamily="18" charset="0"/>
                <a:cs typeface="Times New Roman" pitchFamily="18" charset="0"/>
              </a:rPr>
              <a:t> </a:t>
            </a:r>
            <a:r>
              <a:rPr lang="ar-DZ" sz="3600" b="1" dirty="0" smtClean="0">
                <a:solidFill>
                  <a:srgbClr val="FF0000"/>
                </a:solidFill>
                <a:latin typeface="Arial" pitchFamily="34" charset="0"/>
                <a:ea typeface="Arial" pitchFamily="34" charset="0"/>
                <a:cs typeface="Arial" pitchFamily="34" charset="0"/>
              </a:rPr>
              <a:t>محددات </a:t>
            </a:r>
            <a:r>
              <a:rPr lang="ar-DZ" sz="3600" b="1" dirty="0" smtClean="0">
                <a:solidFill>
                  <a:srgbClr val="FF0000"/>
                </a:solidFill>
                <a:latin typeface="Arial" pitchFamily="34" charset="0"/>
                <a:ea typeface="Arial" pitchFamily="34" charset="0"/>
                <a:cs typeface="Arial" pitchFamily="34" charset="0"/>
              </a:rPr>
              <a:t>تكلفة ( قسط ) التأمين البحري</a:t>
            </a:r>
            <a:endParaRPr lang="fr-FR" sz="3600" b="1" dirty="0">
              <a:solidFill>
                <a:srgbClr val="FF000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 y="685800"/>
            <a:ext cx="8686800" cy="685800"/>
          </a:xfrm>
        </p:spPr>
        <p:txBody>
          <a:bodyPr>
            <a:noAutofit/>
          </a:bodyPr>
          <a:lstStyle/>
          <a:p>
            <a:pPr marL="3175" lvl="0" indent="11113" algn="just" rtl="1">
              <a:buNone/>
              <a:tabLst>
                <a:tab pos="3711575" algn="l"/>
              </a:tabLst>
            </a:pPr>
            <a:r>
              <a:rPr lang="ar-DZ" sz="3600" b="1" dirty="0" smtClean="0">
                <a:solidFill>
                  <a:srgbClr val="FF0000"/>
                </a:solidFill>
                <a:latin typeface="Times New Roman" pitchFamily="18" charset="0"/>
                <a:cs typeface="Times New Roman" pitchFamily="18" charset="0"/>
              </a:rPr>
              <a:t>أ. </a:t>
            </a:r>
            <a:r>
              <a:rPr lang="ar-SA" sz="3600" b="1" dirty="0" smtClean="0">
                <a:solidFill>
                  <a:srgbClr val="FF0000"/>
                </a:solidFill>
                <a:latin typeface="Times New Roman" pitchFamily="18" charset="0"/>
                <a:cs typeface="Times New Roman" pitchFamily="18" charset="0"/>
              </a:rPr>
              <a:t>خصائص البضاعة:</a:t>
            </a:r>
            <a:endParaRPr lang="fr-FR" sz="3600" dirty="0"/>
          </a:p>
        </p:txBody>
      </p:sp>
      <p:sp>
        <p:nvSpPr>
          <p:cNvPr id="5" name="Espace réservé du contenu 2"/>
          <p:cNvSpPr txBox="1">
            <a:spLocks/>
          </p:cNvSpPr>
          <p:nvPr/>
        </p:nvSpPr>
        <p:spPr>
          <a:xfrm>
            <a:off x="152400" y="1295400"/>
            <a:ext cx="8686800" cy="4876800"/>
          </a:xfrm>
          <a:prstGeom prst="rect">
            <a:avLst/>
          </a:prstGeom>
        </p:spPr>
        <p:txBody>
          <a:bodyPr vert="horz">
            <a:noAutofit/>
          </a:bodyPr>
          <a:lstStyle/>
          <a:p>
            <a:pPr marL="3175" marR="0" lvl="0" indent="11113" algn="just" defTabSz="914400" rtl="1" eaLnBrk="1" fontAlgn="auto" latinLnBrk="0" hangingPunct="1">
              <a:lnSpc>
                <a:spcPct val="100000"/>
              </a:lnSpc>
              <a:spcBef>
                <a:spcPts val="600"/>
              </a:spcBef>
              <a:spcAft>
                <a:spcPts val="0"/>
              </a:spcAft>
              <a:buClr>
                <a:schemeClr val="tx2"/>
              </a:buClr>
              <a:buSzPct val="73000"/>
              <a:buFont typeface="Wingdings 2"/>
              <a:buNone/>
              <a:tabLst>
                <a:tab pos="3711575" algn="l"/>
              </a:tabLst>
              <a:defRPr/>
            </a:pP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نوع البضاعة وقيمتها وطريقة تعبئتها</a:t>
            </a:r>
            <a:r>
              <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وتغليفها</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ومكان شحنها على السفينة</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3175" marR="0" lvl="0" indent="11113" algn="just" defTabSz="914400" rtl="1" eaLnBrk="1" fontAlgn="auto" latinLnBrk="0" hangingPunct="1">
              <a:lnSpc>
                <a:spcPct val="100000"/>
              </a:lnSpc>
              <a:spcBef>
                <a:spcPts val="600"/>
              </a:spcBef>
              <a:spcAft>
                <a:spcPts val="0"/>
              </a:spcAft>
              <a:buClr>
                <a:schemeClr val="tx2"/>
              </a:buClr>
              <a:buSzPct val="73000"/>
              <a:buFont typeface="Wingdings 2"/>
              <a:buNone/>
              <a:tabLst>
                <a:tab pos="3711575" algn="l"/>
              </a:tabLst>
              <a:defRPr/>
            </a:pPr>
            <a:r>
              <a:rPr lang="ar-DZ" sz="3200" b="1" dirty="0" smtClean="0">
                <a:solidFill>
                  <a:srgbClr val="FF0000"/>
                </a:solidFill>
                <a:latin typeface="Times New Roman" pitchFamily="18" charset="0"/>
                <a:cs typeface="Times New Roman" pitchFamily="18" charset="0"/>
              </a:rPr>
              <a:t>أمثلة:</a:t>
            </a:r>
          </a:p>
          <a:p>
            <a:pPr marL="3175" marR="0" lvl="0" indent="11113" algn="just" defTabSz="914400" rtl="1" eaLnBrk="1" fontAlgn="auto" latinLnBrk="0" hangingPunct="1">
              <a:lnSpc>
                <a:spcPct val="100000"/>
              </a:lnSpc>
              <a:spcBef>
                <a:spcPts val="600"/>
              </a:spcBef>
              <a:spcAft>
                <a:spcPts val="0"/>
              </a:spcAft>
              <a:buClr>
                <a:schemeClr val="tx2"/>
              </a:buClr>
              <a:buSzPct val="73000"/>
              <a:buFont typeface="Wingdings 2"/>
              <a:buNone/>
              <a:tabLst>
                <a:tab pos="3711575" algn="l"/>
              </a:tabLst>
              <a:defRPr/>
            </a:pP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الآلات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الميكانيكية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أقل تعرضا للتلف من السلع الاستهلاكية</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أغذية، ألبسة....)؛</a:t>
            </a:r>
          </a:p>
          <a:p>
            <a:pPr marL="3175" marR="0" lvl="0" indent="11113" algn="just" defTabSz="914400" rtl="1" eaLnBrk="1" fontAlgn="auto" latinLnBrk="0" hangingPunct="1">
              <a:lnSpc>
                <a:spcPct val="100000"/>
              </a:lnSpc>
              <a:spcBef>
                <a:spcPts val="600"/>
              </a:spcBef>
              <a:spcAft>
                <a:spcPts val="0"/>
              </a:spcAft>
              <a:buClr>
                <a:schemeClr val="tx2"/>
              </a:buClr>
              <a:buSzPct val="73000"/>
              <a:buFont typeface="Wingdings 2"/>
              <a:buNone/>
              <a:tabLst>
                <a:tab pos="3711575" algn="l"/>
              </a:tabLst>
              <a:defRPr/>
            </a:pP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شحنة نفط منقولة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في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ناقلة نفط رغم خطورتها، أقل خطرا من بضاعة جافة معبأة في صناديق</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3175" marR="0" lvl="0" indent="11113" algn="just" defTabSz="914400" rtl="1" eaLnBrk="1" fontAlgn="auto" latinLnBrk="0" hangingPunct="1">
              <a:lnSpc>
                <a:spcPct val="100000"/>
              </a:lnSpc>
              <a:spcBef>
                <a:spcPts val="600"/>
              </a:spcBef>
              <a:spcAft>
                <a:spcPts val="0"/>
              </a:spcAft>
              <a:buClr>
                <a:schemeClr val="tx2"/>
              </a:buClr>
              <a:buSzPct val="73000"/>
              <a:buFont typeface="Wingdings 2"/>
              <a:buNone/>
              <a:tabLst>
                <a:tab pos="3711575" algn="l"/>
              </a:tabLst>
              <a:defRPr/>
            </a:pP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الشحن بالعنابر يوفر حماية أفضل للبضائع عن الشحن على سطح السفينة. </a:t>
            </a: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81000" y="1143000"/>
            <a:ext cx="8305800" cy="584775"/>
          </a:xfrm>
          <a:prstGeom prst="rect">
            <a:avLst/>
          </a:prstGeom>
        </p:spPr>
        <p:txBody>
          <a:bodyPr wrap="square">
            <a:spAutoFit/>
          </a:bodyPr>
          <a:lstStyle/>
          <a:p>
            <a:pPr marL="3175" lvl="0" indent="11113" algn="just" rtl="1">
              <a:buNone/>
            </a:pPr>
            <a:r>
              <a:rPr lang="ar-DZ" sz="3200" b="1" dirty="0" smtClean="0">
                <a:solidFill>
                  <a:srgbClr val="FF0000"/>
                </a:solidFill>
                <a:latin typeface="Times New Roman" pitchFamily="18" charset="0"/>
                <a:cs typeface="Times New Roman" pitchFamily="18" charset="0"/>
              </a:rPr>
              <a:t>ب. خصائص </a:t>
            </a:r>
            <a:r>
              <a:rPr lang="ar-SA" sz="3200" b="1" dirty="0" smtClean="0">
                <a:solidFill>
                  <a:srgbClr val="FF0000"/>
                </a:solidFill>
                <a:latin typeface="Times New Roman" pitchFamily="18" charset="0"/>
                <a:cs typeface="Times New Roman" pitchFamily="18" charset="0"/>
              </a:rPr>
              <a:t>الرحلة البحرية:</a:t>
            </a:r>
            <a:endParaRPr lang="fr-FR" sz="3200" b="1" dirty="0" smtClean="0">
              <a:latin typeface="Times New Roman" pitchFamily="18" charset="0"/>
              <a:cs typeface="Times New Roman" pitchFamily="18" charset="0"/>
            </a:endParaRPr>
          </a:p>
        </p:txBody>
      </p:sp>
      <p:sp>
        <p:nvSpPr>
          <p:cNvPr id="5" name="Rectangle 4"/>
          <p:cNvSpPr/>
          <p:nvPr/>
        </p:nvSpPr>
        <p:spPr>
          <a:xfrm>
            <a:off x="304800" y="1752600"/>
            <a:ext cx="8458200" cy="3600986"/>
          </a:xfrm>
          <a:prstGeom prst="rect">
            <a:avLst/>
          </a:prstGeom>
        </p:spPr>
        <p:txBody>
          <a:bodyPr wrap="square">
            <a:spAutoFit/>
          </a:bodyPr>
          <a:lstStyle/>
          <a:p>
            <a:pPr marL="3175" lvl="0" indent="11113" algn="just" rtl="1">
              <a:buNone/>
            </a:pPr>
            <a:r>
              <a:rPr lang="ar-DZ" sz="3200" b="1" dirty="0" smtClean="0">
                <a:latin typeface="Times New Roman" pitchFamily="18" charset="0"/>
                <a:cs typeface="Times New Roman" pitchFamily="18" charset="0"/>
              </a:rPr>
              <a:t>   تتمثل في </a:t>
            </a:r>
            <a:r>
              <a:rPr lang="ar-SA" sz="3200" b="1" dirty="0" smtClean="0">
                <a:latin typeface="Times New Roman" pitchFamily="18" charset="0"/>
                <a:cs typeface="Times New Roman" pitchFamily="18" charset="0"/>
              </a:rPr>
              <a:t>مدة الرحلة والمسار البحري وطرق الشحن والتفريغ والوقت من السنة</a:t>
            </a:r>
            <a:r>
              <a:rPr lang="ar-DZ" sz="3200" b="1" dirty="0" smtClean="0">
                <a:latin typeface="Times New Roman" pitchFamily="18" charset="0"/>
                <a:cs typeface="Times New Roman" pitchFamily="18" charset="0"/>
              </a:rPr>
              <a:t>.</a:t>
            </a:r>
          </a:p>
          <a:p>
            <a:pPr marL="3175" lvl="0" indent="11113" algn="just" rtl="1">
              <a:buNone/>
            </a:pPr>
            <a:r>
              <a:rPr lang="ar-DZ" sz="3600" b="1" dirty="0" smtClean="0">
                <a:solidFill>
                  <a:srgbClr val="FF0000"/>
                </a:solidFill>
                <a:latin typeface="Times New Roman" pitchFamily="18" charset="0"/>
                <a:cs typeface="Times New Roman" pitchFamily="18" charset="0"/>
              </a:rPr>
              <a:t>أمثلة:</a:t>
            </a:r>
          </a:p>
          <a:p>
            <a:pPr marL="3175" lvl="0" indent="11113" algn="just" rtl="1">
              <a:buNone/>
            </a:pPr>
            <a:r>
              <a:rPr lang="ar-SA" sz="3200" b="1" dirty="0" smtClean="0">
                <a:latin typeface="Times New Roman" pitchFamily="18" charset="0"/>
                <a:cs typeface="Times New Roman" pitchFamily="18" charset="0"/>
              </a:rPr>
              <a:t>رحلة قصيرة </a:t>
            </a:r>
            <a:r>
              <a:rPr lang="ar-DZ" sz="3200" b="1" dirty="0" smtClean="0">
                <a:latin typeface="Times New Roman" pitchFamily="18" charset="0"/>
                <a:cs typeface="Times New Roman" pitchFamily="18" charset="0"/>
              </a:rPr>
              <a:t>أو </a:t>
            </a:r>
            <a:r>
              <a:rPr lang="ar-SA" sz="3200" b="1" dirty="0" smtClean="0">
                <a:latin typeface="Times New Roman" pitchFamily="18" charset="0"/>
                <a:cs typeface="Times New Roman" pitchFamily="18" charset="0"/>
              </a:rPr>
              <a:t>طويلة تستغرق </a:t>
            </a:r>
            <a:r>
              <a:rPr lang="ar-DZ" sz="3200" b="1" dirty="0" smtClean="0">
                <a:latin typeface="Times New Roman" pitchFamily="18" charset="0"/>
                <a:cs typeface="Times New Roman" pitchFamily="18" charset="0"/>
              </a:rPr>
              <a:t>أسابيع؛</a:t>
            </a:r>
          </a:p>
          <a:p>
            <a:pPr marL="3175" lvl="0" indent="11113" algn="just" rtl="1">
              <a:buNone/>
            </a:pPr>
            <a:r>
              <a:rPr lang="ar-SA" sz="3200" b="1" dirty="0" smtClean="0">
                <a:latin typeface="Times New Roman" pitchFamily="18" charset="0"/>
                <a:cs typeface="Times New Roman" pitchFamily="18" charset="0"/>
              </a:rPr>
              <a:t>وقت ضائع في بعض الموانئ</a:t>
            </a:r>
            <a:r>
              <a:rPr lang="ar-DZ" sz="3200" b="1" dirty="0" smtClean="0">
                <a:latin typeface="Times New Roman" pitchFamily="18" charset="0"/>
                <a:cs typeface="Times New Roman" pitchFamily="18" charset="0"/>
              </a:rPr>
              <a:t>،</a:t>
            </a:r>
          </a:p>
          <a:p>
            <a:pPr marL="3175" lvl="0" indent="11113" algn="just" rtl="1">
              <a:buNone/>
            </a:pPr>
            <a:r>
              <a:rPr lang="ar-SA" sz="3200" b="1" dirty="0" smtClean="0">
                <a:latin typeface="Times New Roman" pitchFamily="18" charset="0"/>
                <a:cs typeface="Times New Roman" pitchFamily="18" charset="0"/>
              </a:rPr>
              <a:t>تعقد النقل الداخلي قبل وبعد الرحل</a:t>
            </a:r>
            <a:r>
              <a:rPr lang="ar-DZ" sz="3200" b="1" dirty="0" smtClean="0">
                <a:latin typeface="Times New Roman" pitchFamily="18" charset="0"/>
                <a:cs typeface="Times New Roman" pitchFamily="18" charset="0"/>
              </a:rPr>
              <a:t>ة؛</a:t>
            </a:r>
          </a:p>
          <a:p>
            <a:pPr marL="3175" lvl="0" indent="11113" algn="just" rtl="1">
              <a:buNone/>
            </a:pPr>
            <a:r>
              <a:rPr lang="ar-SA" sz="3200" b="1" dirty="0" smtClean="0">
                <a:latin typeface="Times New Roman" pitchFamily="18" charset="0"/>
                <a:cs typeface="Times New Roman" pitchFamily="18" charset="0"/>
              </a:rPr>
              <a:t>صعوبة الإجراءات الجمركية</a:t>
            </a:r>
            <a:r>
              <a:rPr lang="ar-DZ" sz="3200" b="1" dirty="0" smtClean="0">
                <a:latin typeface="Times New Roman" pitchFamily="18" charset="0"/>
                <a:cs typeface="Times New Roman" pitchFamily="18" charset="0"/>
              </a:rPr>
              <a:t>.</a:t>
            </a:r>
          </a:p>
        </p:txBody>
      </p:sp>
      <p:sp>
        <p:nvSpPr>
          <p:cNvPr id="6" name="Rectangle 5"/>
          <p:cNvSpPr/>
          <p:nvPr/>
        </p:nvSpPr>
        <p:spPr>
          <a:xfrm>
            <a:off x="76200" y="3733800"/>
            <a:ext cx="3352800" cy="1200329"/>
          </a:xfrm>
          <a:prstGeom prst="rect">
            <a:avLst/>
          </a:prstGeom>
          <a:solidFill>
            <a:srgbClr val="00FFFF"/>
          </a:solidFill>
        </p:spPr>
        <p:txBody>
          <a:bodyPr wrap="square">
            <a:spAutoFit/>
          </a:bodyPr>
          <a:lstStyle/>
          <a:p>
            <a:pPr marL="3175" lvl="0" indent="11113" algn="just" rtl="1">
              <a:buNone/>
            </a:pPr>
            <a:r>
              <a:rPr lang="ar-SA" sz="2400" b="1" dirty="0" smtClean="0">
                <a:latin typeface="Times New Roman" pitchFamily="18" charset="0"/>
                <a:cs typeface="Times New Roman" pitchFamily="18" charset="0"/>
              </a:rPr>
              <a:t>يستدعي وقتا أطول للرحلة، يترتب عليه زيادة فترة التعرض للخطر، وبالتالي زيادة المخاطر.</a:t>
            </a:r>
            <a:endParaRPr lang="fr-FR" sz="2400" b="1" dirty="0" smtClean="0">
              <a:latin typeface="Times New Roman" pitchFamily="18" charset="0"/>
              <a:cs typeface="Times New Roman" pitchFamily="18" charset="0"/>
            </a:endParaRPr>
          </a:p>
        </p:txBody>
      </p:sp>
      <p:sp>
        <p:nvSpPr>
          <p:cNvPr id="7" name="Accolade ouvrante 6"/>
          <p:cNvSpPr/>
          <p:nvPr/>
        </p:nvSpPr>
        <p:spPr>
          <a:xfrm>
            <a:off x="3374408" y="3456296"/>
            <a:ext cx="228600" cy="182880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1076016"/>
            <a:ext cx="8458200" cy="752784"/>
          </a:xfrm>
        </p:spPr>
        <p:txBody>
          <a:bodyPr/>
          <a:lstStyle/>
          <a:p>
            <a:pPr marL="0" indent="0" algn="just" rtl="1">
              <a:buNone/>
            </a:pPr>
            <a:r>
              <a:rPr lang="ar-SA" sz="3600" b="1" dirty="0" smtClean="0">
                <a:solidFill>
                  <a:srgbClr val="FF0000"/>
                </a:solidFill>
                <a:latin typeface="Times New Roman" pitchFamily="18" charset="0"/>
                <a:cs typeface="Times New Roman" pitchFamily="18" charset="0"/>
              </a:rPr>
              <a:t>ج. السفينة الناقلة:</a:t>
            </a:r>
            <a:endParaRPr lang="fr-FR" sz="3200" b="1" dirty="0" smtClean="0">
              <a:latin typeface="Times New Roman" pitchFamily="18" charset="0"/>
              <a:cs typeface="Times New Roman" pitchFamily="18" charset="0"/>
            </a:endParaRPr>
          </a:p>
          <a:p>
            <a:endParaRPr lang="fr-FR" dirty="0"/>
          </a:p>
        </p:txBody>
      </p:sp>
      <p:sp>
        <p:nvSpPr>
          <p:cNvPr id="18" name="Espace réservé du contenu 2"/>
          <p:cNvSpPr txBox="1">
            <a:spLocks/>
          </p:cNvSpPr>
          <p:nvPr/>
        </p:nvSpPr>
        <p:spPr>
          <a:xfrm>
            <a:off x="152400" y="1761816"/>
            <a:ext cx="8763000" cy="2124384"/>
          </a:xfrm>
          <a:prstGeom prst="rect">
            <a:avLst/>
          </a:prstGeom>
        </p:spPr>
        <p:txBody>
          <a:bodyPr vert="horz">
            <a:normAutofit/>
          </a:bodyPr>
          <a:lstStyle/>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خصائص السفينة (الحجم، العمر، التصنيف، الجنسية، المالك...) تؤثر على درجة الخطر بالنسبة للبضائع، تأخذ</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ها</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شركات التأمين في الحسبان عند حساب قسط التأمين على البضاعة المنقولة عليها.</a:t>
            </a:r>
            <a:endPar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fr-FR"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181600" y="457200"/>
            <a:ext cx="3581400" cy="685800"/>
          </a:xfrm>
        </p:spPr>
        <p:txBody>
          <a:bodyPr>
            <a:normAutofit/>
          </a:bodyPr>
          <a:lstStyle/>
          <a:p>
            <a:pPr algn="just" rtl="1">
              <a:buNone/>
            </a:pPr>
            <a:r>
              <a:rPr lang="fr-FR" sz="3600" b="1" dirty="0" smtClean="0">
                <a:solidFill>
                  <a:srgbClr val="FF0000"/>
                </a:solidFill>
                <a:latin typeface="Times New Roman" pitchFamily="18" charset="0"/>
                <a:cs typeface="Times New Roman" pitchFamily="18" charset="0"/>
              </a:rPr>
              <a:t>3</a:t>
            </a:r>
            <a:r>
              <a:rPr lang="ar-SA" sz="3600" b="1" dirty="0" smtClean="0">
                <a:solidFill>
                  <a:srgbClr val="FF0000"/>
                </a:solidFill>
                <a:latin typeface="Times New Roman" pitchFamily="18" charset="0"/>
                <a:cs typeface="Times New Roman" pitchFamily="18" charset="0"/>
              </a:rPr>
              <a:t>- </a:t>
            </a:r>
            <a:r>
              <a:rPr lang="ar-DZ" sz="3600" b="1" dirty="0" smtClean="0">
                <a:solidFill>
                  <a:srgbClr val="FF0000"/>
                </a:solidFill>
                <a:latin typeface="Times New Roman" pitchFamily="18" charset="0"/>
                <a:cs typeface="Times New Roman" pitchFamily="18" charset="0"/>
              </a:rPr>
              <a:t>ال</a:t>
            </a:r>
            <a:r>
              <a:rPr lang="ar-SA" sz="3600" b="1" dirty="0" smtClean="0">
                <a:solidFill>
                  <a:srgbClr val="FF0000"/>
                </a:solidFill>
                <a:latin typeface="Times New Roman" pitchFamily="18" charset="0"/>
                <a:cs typeface="Times New Roman" pitchFamily="18" charset="0"/>
              </a:rPr>
              <a:t>قيمة</a:t>
            </a:r>
            <a:r>
              <a:rPr lang="ar-DZ" sz="3600" b="1" dirty="0" smtClean="0">
                <a:solidFill>
                  <a:srgbClr val="FF0000"/>
                </a:solidFill>
                <a:latin typeface="Times New Roman" pitchFamily="18" charset="0"/>
                <a:cs typeface="Times New Roman" pitchFamily="18" charset="0"/>
              </a:rPr>
              <a:t> </a:t>
            </a:r>
            <a:r>
              <a:rPr lang="ar-SA" sz="3600" b="1" dirty="0" smtClean="0">
                <a:solidFill>
                  <a:srgbClr val="FF0000"/>
                </a:solidFill>
                <a:latin typeface="Times New Roman" pitchFamily="18" charset="0"/>
                <a:cs typeface="Times New Roman" pitchFamily="18" charset="0"/>
              </a:rPr>
              <a:t>التأمين</a:t>
            </a:r>
            <a:r>
              <a:rPr lang="ar-DZ" sz="3600" b="1" dirty="0" smtClean="0">
                <a:solidFill>
                  <a:srgbClr val="FF0000"/>
                </a:solidFill>
                <a:latin typeface="Times New Roman" pitchFamily="18" charset="0"/>
                <a:cs typeface="Times New Roman" pitchFamily="18" charset="0"/>
              </a:rPr>
              <a:t>ية</a:t>
            </a:r>
            <a:r>
              <a:rPr lang="ar-SA" sz="3600" b="1" dirty="0" smtClean="0">
                <a:solidFill>
                  <a:srgbClr val="FF0000"/>
                </a:solidFill>
                <a:latin typeface="Times New Roman" pitchFamily="18" charset="0"/>
                <a:cs typeface="Times New Roman" pitchFamily="18" charset="0"/>
              </a:rPr>
              <a:t>:</a:t>
            </a:r>
            <a:r>
              <a:rPr lang="ar-SA" sz="3600" dirty="0" smtClean="0">
                <a:solidFill>
                  <a:srgbClr val="FF0000"/>
                </a:solidFill>
                <a:latin typeface="Times New Roman" pitchFamily="18" charset="0"/>
                <a:cs typeface="Times New Roman" pitchFamily="18" charset="0"/>
              </a:rPr>
              <a:t> </a:t>
            </a:r>
            <a:endParaRPr lang="ar-DZ" sz="3600" dirty="0" smtClean="0">
              <a:solidFill>
                <a:srgbClr val="FF0000"/>
              </a:solidFill>
              <a:latin typeface="Times New Roman" pitchFamily="18" charset="0"/>
              <a:cs typeface="Times New Roman" pitchFamily="18" charset="0"/>
            </a:endParaRPr>
          </a:p>
        </p:txBody>
      </p:sp>
      <p:sp>
        <p:nvSpPr>
          <p:cNvPr id="4" name="Espace réservé du contenu 2"/>
          <p:cNvSpPr txBox="1">
            <a:spLocks/>
          </p:cNvSpPr>
          <p:nvPr/>
        </p:nvSpPr>
        <p:spPr>
          <a:xfrm>
            <a:off x="304800" y="2819400"/>
            <a:ext cx="8458200" cy="1143000"/>
          </a:xfrm>
          <a:prstGeom prst="rect">
            <a:avLst/>
          </a:prstGeom>
        </p:spPr>
        <p:txBody>
          <a:bodyPr vert="horz">
            <a:normAutofit/>
          </a:bodyPr>
          <a:lstStyle/>
          <a:p>
            <a:pPr marR="0" lvl="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يقوم المؤمن له وشركة التأمين في عقد التأمين بالاتفاق على تحديد </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القيمة التأمينية</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وهذا المبلغ هام لسببين هما:</a:t>
            </a:r>
          </a:p>
        </p:txBody>
      </p:sp>
      <p:sp>
        <p:nvSpPr>
          <p:cNvPr id="5" name="Espace réservé du contenu 2"/>
          <p:cNvSpPr txBox="1">
            <a:spLocks/>
          </p:cNvSpPr>
          <p:nvPr/>
        </p:nvSpPr>
        <p:spPr>
          <a:xfrm>
            <a:off x="304800" y="4114800"/>
            <a:ext cx="8458200" cy="1219200"/>
          </a:xfrm>
          <a:prstGeom prst="rect">
            <a:avLst/>
          </a:prstGeom>
        </p:spPr>
        <p:txBody>
          <a:bodyPr vert="horz">
            <a:normAutofit/>
          </a:bodyPr>
          <a:lstStyle/>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الأول</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يتم على أساسه حساب قسط التأمين الذي يدفعه المؤمن</a:t>
            </a: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له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وفق معدل</a:t>
            </a:r>
            <a:r>
              <a:rPr lang="ar-DZ" sz="3200" b="1" dirty="0" smtClean="0">
                <a:latin typeface="Times New Roman" pitchFamily="18" charset="0"/>
                <a:cs typeface="Times New Roman" pitchFamily="18" charset="0"/>
              </a:rPr>
              <a:t> تحدده شركة التأمين.</a:t>
            </a:r>
            <a:endPar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6" name="Espace réservé du contenu 2"/>
          <p:cNvSpPr txBox="1">
            <a:spLocks/>
          </p:cNvSpPr>
          <p:nvPr/>
        </p:nvSpPr>
        <p:spPr>
          <a:xfrm>
            <a:off x="304800" y="5410200"/>
            <a:ext cx="8458200" cy="1143000"/>
          </a:xfrm>
          <a:prstGeom prst="rect">
            <a:avLst/>
          </a:prstGeom>
        </p:spPr>
        <p:txBody>
          <a:bodyPr vert="horz">
            <a:normAutofit/>
          </a:bodyPr>
          <a:lstStyle/>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الثاني</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يشكل الحد الأقصى لمبلغ التعويض الذي تلتزم شركة التأمين بدفعه عند وقوع الخطر المؤمن منه.</a:t>
            </a:r>
          </a:p>
        </p:txBody>
      </p:sp>
      <p:sp>
        <p:nvSpPr>
          <p:cNvPr id="7" name="Rectangle 6"/>
          <p:cNvSpPr/>
          <p:nvPr/>
        </p:nvSpPr>
        <p:spPr>
          <a:xfrm>
            <a:off x="228600" y="1295400"/>
            <a:ext cx="8534400" cy="1077218"/>
          </a:xfrm>
          <a:prstGeom prst="rect">
            <a:avLst/>
          </a:prstGeom>
        </p:spPr>
        <p:txBody>
          <a:bodyPr wrap="square">
            <a:spAutoFit/>
          </a:bodyPr>
          <a:lstStyle/>
          <a:p>
            <a:pPr algn="just" rtl="1"/>
            <a:r>
              <a:rPr lang="ar-DZ" sz="3200" b="1" dirty="0" smtClean="0">
                <a:latin typeface="Arial" pitchFamily="34" charset="0"/>
                <a:cs typeface="Arial" pitchFamily="34" charset="0"/>
              </a:rPr>
              <a:t>  هي </a:t>
            </a:r>
            <a:r>
              <a:rPr lang="ar-DZ" sz="3200" b="1" dirty="0" smtClean="0">
                <a:solidFill>
                  <a:srgbClr val="FF0000"/>
                </a:solidFill>
                <a:latin typeface="Arial" pitchFamily="34" charset="0"/>
                <a:cs typeface="Arial" pitchFamily="34" charset="0"/>
              </a:rPr>
              <a:t>قيمة البضائع </a:t>
            </a:r>
            <a:r>
              <a:rPr lang="ar-DZ" sz="3200" b="1" dirty="0" smtClean="0">
                <a:latin typeface="Arial" pitchFamily="34" charset="0"/>
                <a:cs typeface="Arial" pitchFamily="34" charset="0"/>
              </a:rPr>
              <a:t>المؤمن عليها عند إبرام عقد </a:t>
            </a:r>
            <a:r>
              <a:rPr lang="ar-DZ" sz="3200" b="1" dirty="0" smtClean="0">
                <a:latin typeface="Arial" pitchFamily="34" charset="0"/>
                <a:cs typeface="Arial" pitchFamily="34" charset="0"/>
              </a:rPr>
              <a:t>التأمين، وتحدد طريقة الحساب قسط التأمين، التعويض في </a:t>
            </a:r>
            <a:r>
              <a:rPr lang="ar-DZ" sz="3200" b="1" dirty="0" smtClean="0">
                <a:latin typeface="Arial" pitchFamily="34" charset="0"/>
                <a:cs typeface="Arial" pitchFamily="34" charset="0"/>
              </a:rPr>
              <a:t>حالة </a:t>
            </a:r>
            <a:r>
              <a:rPr lang="ar-DZ" sz="3200" b="1" dirty="0" smtClean="0">
                <a:solidFill>
                  <a:srgbClr val="FF0000"/>
                </a:solidFill>
                <a:latin typeface="Arial" pitchFamily="34" charset="0"/>
                <a:cs typeface="Arial" pitchFamily="34" charset="0"/>
              </a:rPr>
              <a:t>المطالبة</a:t>
            </a:r>
            <a:r>
              <a:rPr lang="ar-DZ" sz="3200" b="1" dirty="0" smtClean="0">
                <a:latin typeface="Arial" pitchFamily="34" charset="0"/>
                <a:cs typeface="Arial" pitchFamily="34" charset="0"/>
              </a:rPr>
              <a:t>.</a:t>
            </a:r>
            <a:endParaRPr lang="fr-FR" sz="3200" b="1" dirty="0">
              <a:latin typeface="Arial" pitchFamily="34" charset="0"/>
              <a:cs typeface="Arial"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04800" y="381000"/>
            <a:ext cx="8458200" cy="3962400"/>
          </a:xfrm>
        </p:spPr>
        <p:txBody>
          <a:bodyPr>
            <a:normAutofit lnSpcReduction="10000"/>
          </a:bodyPr>
          <a:lstStyle/>
          <a:p>
            <a:pPr marL="0" indent="0" algn="just" rtl="1">
              <a:buNone/>
            </a:pPr>
            <a:r>
              <a:rPr lang="ar-DZ" sz="3600" b="1" dirty="0" smtClean="0">
                <a:solidFill>
                  <a:srgbClr val="FF0000"/>
                </a:solidFill>
                <a:latin typeface="Times New Roman" pitchFamily="18" charset="0"/>
                <a:cs typeface="Times New Roman" pitchFamily="18" charset="0"/>
              </a:rPr>
              <a:t>مكونات القيمة التأمينية:</a:t>
            </a:r>
          </a:p>
          <a:p>
            <a:pPr marL="0" indent="0" algn="just" rtl="1">
              <a:buClr>
                <a:srgbClr val="C00000"/>
              </a:buClr>
              <a:buSzPct val="50000"/>
            </a:pPr>
            <a:r>
              <a:rPr lang="ar-DZ" sz="2800" b="1" dirty="0" smtClean="0">
                <a:solidFill>
                  <a:srgbClr val="FF0000"/>
                </a:solidFill>
                <a:latin typeface="Times New Roman" pitchFamily="18" charset="0"/>
                <a:cs typeface="Times New Roman" pitchFamily="18" charset="0"/>
              </a:rPr>
              <a:t> </a:t>
            </a:r>
            <a:r>
              <a:rPr lang="ar-SA" sz="3000" b="1" dirty="0" smtClean="0">
                <a:solidFill>
                  <a:srgbClr val="FF0000"/>
                </a:solidFill>
                <a:latin typeface="Times New Roman" pitchFamily="18" charset="0"/>
                <a:cs typeface="Times New Roman" pitchFamily="18" charset="0"/>
              </a:rPr>
              <a:t>سعر </a:t>
            </a:r>
            <a:r>
              <a:rPr lang="ar-DZ" sz="3000" b="1" dirty="0" smtClean="0">
                <a:solidFill>
                  <a:srgbClr val="FF0000"/>
                </a:solidFill>
                <a:latin typeface="Times New Roman" pitchFamily="18" charset="0"/>
                <a:cs typeface="Times New Roman" pitchFamily="18" charset="0"/>
              </a:rPr>
              <a:t>شراء </a:t>
            </a:r>
            <a:r>
              <a:rPr lang="ar-SA" sz="3000" b="1" dirty="0" smtClean="0">
                <a:solidFill>
                  <a:srgbClr val="FF0000"/>
                </a:solidFill>
                <a:latin typeface="Times New Roman" pitchFamily="18" charset="0"/>
                <a:cs typeface="Times New Roman" pitchFamily="18" charset="0"/>
              </a:rPr>
              <a:t>البضاعة</a:t>
            </a:r>
            <a:r>
              <a:rPr lang="ar-DZ" sz="3000" b="1" dirty="0" smtClean="0">
                <a:solidFill>
                  <a:srgbClr val="FF0000"/>
                </a:solidFill>
                <a:latin typeface="Times New Roman" pitchFamily="18" charset="0"/>
                <a:cs typeface="Times New Roman" pitchFamily="18" charset="0"/>
              </a:rPr>
              <a:t>؛</a:t>
            </a:r>
          </a:p>
          <a:p>
            <a:pPr marL="0" indent="0" algn="just" rtl="1">
              <a:buClr>
                <a:srgbClr val="C00000"/>
              </a:buClr>
              <a:buSzPct val="50000"/>
            </a:pPr>
            <a:r>
              <a:rPr lang="ar-DZ" sz="3000" b="1" dirty="0" smtClean="0">
                <a:latin typeface="Times New Roman" pitchFamily="18" charset="0"/>
                <a:cs typeface="Times New Roman" pitchFamily="18" charset="0"/>
              </a:rPr>
              <a:t> </a:t>
            </a:r>
            <a:r>
              <a:rPr lang="ar-SA" sz="3000" b="1" dirty="0" smtClean="0">
                <a:latin typeface="Times New Roman" pitchFamily="18" charset="0"/>
                <a:cs typeface="Times New Roman" pitchFamily="18" charset="0"/>
              </a:rPr>
              <a:t>أجرة النقل البحري الرئيسي</a:t>
            </a:r>
            <a:r>
              <a:rPr lang="ar-DZ" sz="3000" b="1" dirty="0" smtClean="0">
                <a:latin typeface="Times New Roman" pitchFamily="18" charset="0"/>
                <a:cs typeface="Times New Roman" pitchFamily="18" charset="0"/>
              </a:rPr>
              <a:t>؛</a:t>
            </a:r>
            <a:r>
              <a:rPr lang="ar-SA" sz="3000" b="1" dirty="0" smtClean="0">
                <a:latin typeface="Times New Roman" pitchFamily="18" charset="0"/>
                <a:cs typeface="Times New Roman" pitchFamily="18" charset="0"/>
              </a:rPr>
              <a:t> </a:t>
            </a:r>
            <a:endParaRPr lang="ar-DZ" sz="3000" b="1" dirty="0" smtClean="0">
              <a:latin typeface="Times New Roman" pitchFamily="18" charset="0"/>
              <a:cs typeface="Times New Roman" pitchFamily="18" charset="0"/>
            </a:endParaRPr>
          </a:p>
          <a:p>
            <a:pPr marL="0" indent="0" algn="just" rtl="1">
              <a:buClr>
                <a:srgbClr val="C00000"/>
              </a:buClr>
              <a:buSzPct val="50000"/>
            </a:pPr>
            <a:r>
              <a:rPr lang="ar-DZ" sz="3000" b="1" dirty="0" smtClean="0">
                <a:latin typeface="Times New Roman" pitchFamily="18" charset="0"/>
                <a:cs typeface="Times New Roman" pitchFamily="18" charset="0"/>
              </a:rPr>
              <a:t> </a:t>
            </a:r>
            <a:r>
              <a:rPr lang="ar-SA" sz="3000" b="1" dirty="0" smtClean="0">
                <a:latin typeface="Times New Roman" pitchFamily="18" charset="0"/>
                <a:cs typeface="Times New Roman" pitchFamily="18" charset="0"/>
              </a:rPr>
              <a:t>مصاريف ملحقة </a:t>
            </a:r>
            <a:r>
              <a:rPr lang="ar-DZ" sz="3000" b="1" dirty="0" smtClean="0">
                <a:latin typeface="Times New Roman" pitchFamily="18" charset="0"/>
                <a:cs typeface="Times New Roman" pitchFamily="18" charset="0"/>
              </a:rPr>
              <a:t>بالنقل (</a:t>
            </a:r>
            <a:r>
              <a:rPr lang="ar-SA" sz="3000" b="1" dirty="0" smtClean="0">
                <a:latin typeface="Times New Roman" pitchFamily="18" charset="0"/>
                <a:cs typeface="Times New Roman" pitchFamily="18" charset="0"/>
              </a:rPr>
              <a:t>ترحيل للميناء، تغليف، مناولة، جمركة</a:t>
            </a:r>
            <a:r>
              <a:rPr lang="ar-DZ" sz="3000" b="1" dirty="0" smtClean="0">
                <a:latin typeface="Times New Roman" pitchFamily="18" charset="0"/>
                <a:cs typeface="Times New Roman" pitchFamily="18" charset="0"/>
              </a:rPr>
              <a:t> ....)؛</a:t>
            </a:r>
          </a:p>
          <a:p>
            <a:pPr marL="0" indent="0" algn="just" rtl="1">
              <a:buClr>
                <a:srgbClr val="C00000"/>
              </a:buClr>
              <a:buSzPct val="50000"/>
            </a:pPr>
            <a:r>
              <a:rPr lang="ar-DZ" sz="3000" b="1" dirty="0" smtClean="0">
                <a:latin typeface="Times New Roman" pitchFamily="18" charset="0"/>
                <a:cs typeface="Times New Roman" pitchFamily="18" charset="0"/>
              </a:rPr>
              <a:t> </a:t>
            </a:r>
            <a:r>
              <a:rPr lang="ar-SA" sz="3000" b="1" dirty="0" smtClean="0">
                <a:latin typeface="Times New Roman" pitchFamily="18" charset="0"/>
                <a:cs typeface="Times New Roman" pitchFamily="18" charset="0"/>
              </a:rPr>
              <a:t>أعباء تحصيل مبلغ التأمين</a:t>
            </a:r>
            <a:r>
              <a:rPr lang="ar-DZ" sz="3000" b="1" dirty="0" smtClean="0">
                <a:latin typeface="Times New Roman" pitchFamily="18" charset="0"/>
                <a:cs typeface="Times New Roman" pitchFamily="18" charset="0"/>
              </a:rPr>
              <a:t>؛</a:t>
            </a:r>
          </a:p>
          <a:p>
            <a:pPr marL="0" indent="0" algn="just" rtl="1">
              <a:buClr>
                <a:srgbClr val="C00000"/>
              </a:buClr>
              <a:buSzPct val="50000"/>
            </a:pPr>
            <a:r>
              <a:rPr lang="ar-DZ" sz="3000" b="1" dirty="0" smtClean="0">
                <a:latin typeface="Times New Roman" pitchFamily="18" charset="0"/>
                <a:cs typeface="Times New Roman" pitchFamily="18" charset="0"/>
              </a:rPr>
              <a:t> مصاريف المالية عن قرض شراء البضاعة؛</a:t>
            </a:r>
          </a:p>
          <a:p>
            <a:pPr marL="0" indent="0" algn="just" rtl="1">
              <a:buClr>
                <a:srgbClr val="C00000"/>
              </a:buClr>
              <a:buSzPct val="50000"/>
            </a:pPr>
            <a:r>
              <a:rPr lang="ar-DZ" sz="3000" b="1" dirty="0" smtClean="0">
                <a:latin typeface="Times New Roman" pitchFamily="18" charset="0"/>
                <a:cs typeface="Times New Roman" pitchFamily="18" charset="0"/>
              </a:rPr>
              <a:t> الربح المتوقع.</a:t>
            </a:r>
            <a:endParaRPr lang="fr-FR" sz="3000" b="1" dirty="0" smtClean="0">
              <a:latin typeface="Times New Roman" pitchFamily="18" charset="0"/>
              <a:cs typeface="Times New Roman" pitchFamily="18" charset="0"/>
            </a:endParaRPr>
          </a:p>
        </p:txBody>
      </p:sp>
      <p:sp>
        <p:nvSpPr>
          <p:cNvPr id="5" name="Rectangle 4"/>
          <p:cNvSpPr/>
          <p:nvPr/>
        </p:nvSpPr>
        <p:spPr>
          <a:xfrm>
            <a:off x="304800" y="4382631"/>
            <a:ext cx="8382000" cy="2308324"/>
          </a:xfrm>
          <a:prstGeom prst="rect">
            <a:avLst/>
          </a:prstGeom>
        </p:spPr>
        <p:txBody>
          <a:bodyPr wrap="square">
            <a:spAutoFit/>
          </a:bodyPr>
          <a:lstStyle/>
          <a:p>
            <a:pPr indent="14288" algn="just" rtl="1"/>
            <a:r>
              <a:rPr lang="ar-DZ" sz="3200" b="1" dirty="0" smtClean="0">
                <a:solidFill>
                  <a:srgbClr val="FF0000"/>
                </a:solidFill>
                <a:latin typeface="Times New Roman" pitchFamily="18" charset="0"/>
                <a:cs typeface="Times New Roman" pitchFamily="18" charset="0"/>
              </a:rPr>
              <a:t>شرط: القيمة التأمينية لا تتجاوز:</a:t>
            </a:r>
          </a:p>
          <a:p>
            <a:pPr indent="14288" algn="just" rtl="1">
              <a:buClr>
                <a:srgbClr val="FF0000"/>
              </a:buClr>
              <a:buFont typeface="Wingdings" pitchFamily="2" charset="2"/>
              <a:buChar char="ü"/>
            </a:pPr>
            <a:r>
              <a:rPr lang="ar-DZ" sz="2800" b="1" dirty="0" smtClean="0">
                <a:latin typeface="Times New Roman" pitchFamily="18" charset="0"/>
                <a:cs typeface="Times New Roman" pitchFamily="18" charset="0"/>
              </a:rPr>
              <a:t> سعر تكلفة البضاعة في المقصد مع هامش الربح المتوقع؛</a:t>
            </a:r>
          </a:p>
          <a:p>
            <a:pPr indent="14288" algn="just" rtl="1">
              <a:buClr>
                <a:srgbClr val="FF0000"/>
              </a:buClr>
              <a:buFont typeface="Wingdings" pitchFamily="2" charset="2"/>
              <a:buChar char="ü"/>
            </a:pPr>
            <a:r>
              <a:rPr lang="ar-DZ" sz="2800" b="1" dirty="0" smtClean="0">
                <a:latin typeface="Times New Roman" pitchFamily="18" charset="0"/>
                <a:cs typeface="Times New Roman" pitchFamily="18" charset="0"/>
              </a:rPr>
              <a:t> سعر البضاعة في </a:t>
            </a:r>
            <a:r>
              <a:rPr lang="ar-DZ" sz="2800" b="1" dirty="0" smtClean="0">
                <a:latin typeface="Times New Roman" pitchFamily="18" charset="0"/>
                <a:cs typeface="Times New Roman" pitchFamily="18" charset="0"/>
              </a:rPr>
              <a:t>المقصد(ميناء الوصول)؛</a:t>
            </a:r>
            <a:endParaRPr lang="ar-DZ" sz="2800" b="1" dirty="0" smtClean="0">
              <a:latin typeface="Times New Roman" pitchFamily="18" charset="0"/>
              <a:cs typeface="Times New Roman" pitchFamily="18" charset="0"/>
            </a:endParaRPr>
          </a:p>
          <a:p>
            <a:pPr indent="14288" algn="just" rtl="1">
              <a:buClr>
                <a:srgbClr val="FF0000"/>
              </a:buClr>
              <a:buFont typeface="Wingdings" pitchFamily="2" charset="2"/>
              <a:buChar char="ü"/>
            </a:pPr>
            <a:r>
              <a:rPr lang="ar-DZ" sz="2800" b="1" dirty="0" smtClean="0">
                <a:latin typeface="Times New Roman" pitchFamily="18" charset="0"/>
                <a:cs typeface="Times New Roman" pitchFamily="18" charset="0"/>
              </a:rPr>
              <a:t> سعر البيع (حالة المؤمن هو البائع)؛</a:t>
            </a:r>
          </a:p>
          <a:p>
            <a:pPr indent="14288" algn="just" rtl="1">
              <a:buClr>
                <a:srgbClr val="FF0000"/>
              </a:buClr>
              <a:buFont typeface="Wingdings" pitchFamily="2" charset="2"/>
              <a:buChar char="ü"/>
            </a:pPr>
            <a:r>
              <a:rPr lang="ar-DZ" sz="2800" b="1" dirty="0" smtClean="0">
                <a:latin typeface="Times New Roman" pitchFamily="18" charset="0"/>
                <a:cs typeface="Times New Roman" pitchFamily="18" charset="0"/>
              </a:rPr>
              <a:t> قيمة البديل عند وجوده.</a:t>
            </a:r>
            <a:endParaRPr lang="fr-FR" sz="2800" b="1" dirty="0">
              <a:latin typeface="Times New Roman" pitchFamily="18" charset="0"/>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29000" y="762000"/>
            <a:ext cx="5181600" cy="762000"/>
          </a:xfrm>
        </p:spPr>
        <p:txBody>
          <a:bodyPr>
            <a:normAutofit/>
          </a:bodyPr>
          <a:lstStyle/>
          <a:p>
            <a:pPr algn="just" rtl="1">
              <a:buNone/>
            </a:pPr>
            <a:r>
              <a:rPr lang="ar-DZ" sz="3600" b="1" dirty="0" smtClean="0">
                <a:solidFill>
                  <a:srgbClr val="FF0000"/>
                </a:solidFill>
                <a:latin typeface="Times New Roman" pitchFamily="18" charset="0"/>
                <a:cs typeface="Times New Roman" pitchFamily="18" charset="0"/>
              </a:rPr>
              <a:t>4</a:t>
            </a:r>
            <a:r>
              <a:rPr lang="ar-SA" sz="3600" b="1" dirty="0" smtClean="0">
                <a:solidFill>
                  <a:srgbClr val="FF0000"/>
                </a:solidFill>
                <a:latin typeface="Times New Roman" pitchFamily="18" charset="0"/>
                <a:cs typeface="Times New Roman" pitchFamily="18" charset="0"/>
              </a:rPr>
              <a:t>- حساب تكلفة</a:t>
            </a:r>
            <a:r>
              <a:rPr lang="ar-DZ" sz="3600" b="1" dirty="0" smtClean="0">
                <a:solidFill>
                  <a:srgbClr val="FF0000"/>
                </a:solidFill>
                <a:latin typeface="Times New Roman" pitchFamily="18" charset="0"/>
                <a:cs typeface="Times New Roman" pitchFamily="18" charset="0"/>
              </a:rPr>
              <a:t> </a:t>
            </a:r>
            <a:r>
              <a:rPr lang="ar-SA" sz="3600" b="1" dirty="0" smtClean="0">
                <a:solidFill>
                  <a:srgbClr val="FF0000"/>
                </a:solidFill>
                <a:latin typeface="Times New Roman" pitchFamily="18" charset="0"/>
                <a:cs typeface="Times New Roman" pitchFamily="18" charset="0"/>
              </a:rPr>
              <a:t>التأمين (</a:t>
            </a:r>
            <a:r>
              <a:rPr lang="ar-DZ" sz="3600" b="1" dirty="0" smtClean="0">
                <a:solidFill>
                  <a:srgbClr val="FF0000"/>
                </a:solidFill>
                <a:latin typeface="Times New Roman" pitchFamily="18" charset="0"/>
                <a:cs typeface="Times New Roman" pitchFamily="18" charset="0"/>
              </a:rPr>
              <a:t>ال</a:t>
            </a:r>
            <a:r>
              <a:rPr lang="ar-SA" sz="3600" b="1" dirty="0" smtClean="0">
                <a:solidFill>
                  <a:srgbClr val="FF0000"/>
                </a:solidFill>
                <a:latin typeface="Times New Roman" pitchFamily="18" charset="0"/>
                <a:cs typeface="Times New Roman" pitchFamily="18" charset="0"/>
              </a:rPr>
              <a:t>قسط) :</a:t>
            </a:r>
            <a:endParaRPr lang="ar-DZ" sz="3600" b="1" dirty="0" smtClean="0">
              <a:solidFill>
                <a:srgbClr val="FF0000"/>
              </a:solidFill>
              <a:latin typeface="Times New Roman" pitchFamily="18" charset="0"/>
              <a:cs typeface="Times New Roman" pitchFamily="18" charset="0"/>
            </a:endParaRPr>
          </a:p>
        </p:txBody>
      </p:sp>
      <p:sp>
        <p:nvSpPr>
          <p:cNvPr id="4" name="Espace réservé du contenu 2"/>
          <p:cNvSpPr txBox="1">
            <a:spLocks/>
          </p:cNvSpPr>
          <p:nvPr/>
        </p:nvSpPr>
        <p:spPr>
          <a:xfrm>
            <a:off x="228600" y="1676400"/>
            <a:ext cx="8686800" cy="4648200"/>
          </a:xfrm>
          <a:prstGeom prst="rect">
            <a:avLst/>
          </a:prstGeom>
        </p:spPr>
        <p:txBody>
          <a:bodyPr vert="horz">
            <a:normAutofit/>
          </a:bodyPr>
          <a:lstStyle/>
          <a:p>
            <a:pPr marL="0" marR="0" lvl="0" indent="231775" algn="just" defTabSz="914400" rtl="1" eaLnBrk="1" fontAlgn="auto" latinLnBrk="0" hangingPunct="1">
              <a:lnSpc>
                <a:spcPct val="100000"/>
              </a:lnSpc>
              <a:spcBef>
                <a:spcPts val="600"/>
              </a:spcBef>
              <a:spcAft>
                <a:spcPts val="0"/>
              </a:spcAft>
              <a:buClr>
                <a:schemeClr val="tx1"/>
              </a:buClr>
              <a:buSzPct val="75000"/>
              <a:buFont typeface="Wingdings" pitchFamily="2" charset="2"/>
              <a:buChar char="§"/>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سعر البيع في المصنع(</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EXW</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سعر البيع + مصاريف تغليف النقل.</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231775" algn="just" defTabSz="914400" rtl="1" eaLnBrk="1" fontAlgn="auto" latinLnBrk="0" hangingPunct="1">
              <a:lnSpc>
                <a:spcPct val="100000"/>
              </a:lnSpc>
              <a:spcBef>
                <a:spcPts val="600"/>
              </a:spcBef>
              <a:spcAft>
                <a:spcPts val="0"/>
              </a:spcAft>
              <a:buClr>
                <a:schemeClr val="tx1"/>
              </a:buClr>
              <a:buSzPct val="75000"/>
              <a:buFont typeface="Wingdings" pitchFamily="2" charset="2"/>
              <a:buChar char="§"/>
              <a:tabLst/>
              <a:defRPr/>
            </a:pP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تسليم بدون نقل(</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FCA</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سعر البيع في المصنع</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(EXW)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p>
          <a:p>
            <a:pPr marL="0" marR="0" lvl="0" indent="231775" algn="just" defTabSz="914400" rtl="1" eaLnBrk="1" fontAlgn="auto" latinLnBrk="0" hangingPunct="1">
              <a:lnSpc>
                <a:spcPct val="100000"/>
              </a:lnSpc>
              <a:spcBef>
                <a:spcPts val="600"/>
              </a:spcBef>
              <a:spcAft>
                <a:spcPts val="0"/>
              </a:spcAft>
              <a:buClr>
                <a:schemeClr val="tx1"/>
              </a:buClr>
              <a:buSzPct val="75000"/>
              <a:buFont typeface="Wingdings 2"/>
              <a:buNone/>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مصاريف الترحيل </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Pré-acheminement</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endPar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231775" algn="just" defTabSz="914400" rtl="1" eaLnBrk="1" fontAlgn="auto" latinLnBrk="0" hangingPunct="1">
              <a:lnSpc>
                <a:spcPct val="100000"/>
              </a:lnSpc>
              <a:spcBef>
                <a:spcPts val="600"/>
              </a:spcBef>
              <a:spcAft>
                <a:spcPts val="0"/>
              </a:spcAft>
              <a:buClr>
                <a:schemeClr val="tx1"/>
              </a:buClr>
              <a:buSzPct val="75000"/>
              <a:buFont typeface="Wingdings 2"/>
              <a:buNone/>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جمركة التصدير(</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Dédouanement export</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231775" algn="just" defTabSz="914400" rtl="1" eaLnBrk="1" fontAlgn="auto" latinLnBrk="0" hangingPunct="1">
              <a:lnSpc>
                <a:spcPct val="100000"/>
              </a:lnSpc>
              <a:spcBef>
                <a:spcPts val="600"/>
              </a:spcBef>
              <a:spcAft>
                <a:spcPts val="0"/>
              </a:spcAft>
              <a:buClr>
                <a:schemeClr val="tx1"/>
              </a:buClr>
              <a:buSzPct val="75000"/>
              <a:buFont typeface="Wingdings" pitchFamily="2" charset="2"/>
              <a:buChar char="§"/>
              <a:tabLst/>
              <a:defRPr/>
            </a:pPr>
            <a:r>
              <a:rPr kumimoji="0" lang="ar-EG"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تسليم بجانب السفينة</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EG"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FAS</a:t>
            </a:r>
            <a:r>
              <a:rPr kumimoji="0" lang="ar-EG"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FCA</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مصاريف التقريب</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lvl="0" indent="231775" algn="just" rtl="1">
              <a:spcBef>
                <a:spcPts val="600"/>
              </a:spcBef>
              <a:buClr>
                <a:schemeClr val="tx1"/>
              </a:buClr>
              <a:buSzPct val="75000"/>
              <a:buFont typeface="Wingdings" pitchFamily="2" charset="2"/>
              <a:buChar char="§"/>
              <a:defRPr/>
            </a:pP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تسليم فوق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السفينة(</a:t>
            </a:r>
            <a:r>
              <a:rPr lang="fr-FR" sz="2800" b="1" dirty="0" smtClean="0">
                <a:latin typeface="Times New Roman" pitchFamily="18" charset="0"/>
                <a:cs typeface="Times New Roman" pitchFamily="18" charset="0"/>
              </a:rPr>
              <a:t>FOB</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lang="en-US" sz="2800" b="1" dirty="0" smtClean="0">
                <a:latin typeface="Times New Roman" pitchFamily="18" charset="0"/>
                <a:cs typeface="Times New Roman" pitchFamily="18" charset="0"/>
              </a:rPr>
              <a:t>FAS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مصاريف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التحميل(</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THC</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231775" algn="just" defTabSz="914400" rtl="1" eaLnBrk="1" fontAlgn="auto" latinLnBrk="0" hangingPunct="1">
              <a:lnSpc>
                <a:spcPct val="100000"/>
              </a:lnSpc>
              <a:spcBef>
                <a:spcPts val="600"/>
              </a:spcBef>
              <a:spcAft>
                <a:spcPts val="0"/>
              </a:spcAft>
              <a:buClr>
                <a:schemeClr val="tx1"/>
              </a:buClr>
              <a:buSzPct val="75000"/>
              <a:buFont typeface="Wingdings" pitchFamily="2" charset="2"/>
              <a:buChar char="§"/>
              <a:tabLst/>
              <a:defRPr/>
            </a:pPr>
            <a:r>
              <a:rPr kumimoji="0" lang="ar-EG"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تسليم خالص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أجرة النقل </a:t>
            </a:r>
            <a:r>
              <a:rPr kumimoji="0" lang="ar-EG"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FCR</a:t>
            </a:r>
            <a:r>
              <a:rPr kumimoji="0" lang="ar-EG"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FOB</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أجرة النقل البحري</a:t>
            </a:r>
            <a:endPar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231775" algn="just" defTabSz="914400" rtl="1" eaLnBrk="1" fontAlgn="auto" latinLnBrk="0" hangingPunct="1">
              <a:lnSpc>
                <a:spcPct val="100000"/>
              </a:lnSpc>
              <a:spcBef>
                <a:spcPts val="600"/>
              </a:spcBef>
              <a:spcAft>
                <a:spcPts val="0"/>
              </a:spcAft>
              <a:buClr>
                <a:schemeClr val="tx1"/>
              </a:buClr>
              <a:buSzPct val="75000"/>
              <a:buFont typeface="Wingdings" pitchFamily="2" charset="2"/>
              <a:buChar char="§"/>
              <a:tabLst/>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تسليم خالص أجرة النقل والتأمين(</a:t>
            </a: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CIF</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fr-F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FCR</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قسط التأمين</a:t>
            </a:r>
            <a:endParaRPr kumimoji="0" lang="fr-FR"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 y="2362200"/>
            <a:ext cx="8686800" cy="685800"/>
          </a:xfrm>
        </p:spPr>
        <p:txBody>
          <a:bodyPr>
            <a:noAutofit/>
          </a:bodyPr>
          <a:lstStyle/>
          <a:p>
            <a:pPr marL="0" indent="0" algn="just" rtl="1">
              <a:buNone/>
            </a:pPr>
            <a:r>
              <a:rPr lang="fr-FR" sz="2800" b="1" dirty="0" smtClean="0">
                <a:latin typeface="Times New Roman" pitchFamily="18" charset="0"/>
                <a:cs typeface="Times New Roman" pitchFamily="18" charset="0"/>
              </a:rPr>
              <a:t>t</a:t>
            </a:r>
            <a:r>
              <a:rPr lang="ar-DZ" sz="2800" b="1" dirty="0" smtClean="0">
                <a:latin typeface="Times New Roman" pitchFamily="18" charset="0"/>
                <a:cs typeface="Times New Roman" pitchFamily="18" charset="0"/>
              </a:rPr>
              <a:t> معدل التأمين؛ </a:t>
            </a:r>
            <a:r>
              <a:rPr lang="fr-FR" sz="2800" b="1" dirty="0" smtClean="0">
                <a:latin typeface="Times New Roman" pitchFamily="18" charset="0"/>
                <a:cs typeface="Times New Roman" pitchFamily="18" charset="0"/>
              </a:rPr>
              <a:t>m</a:t>
            </a:r>
            <a:r>
              <a:rPr lang="ar-DZ" sz="2800" b="1" dirty="0" smtClean="0">
                <a:latin typeface="Times New Roman" pitchFamily="18" charset="0"/>
                <a:cs typeface="Times New Roman" pitchFamily="18" charset="0"/>
              </a:rPr>
              <a:t> تعظيم القيمة التأمينية؛ </a:t>
            </a:r>
            <a:r>
              <a:rPr lang="fr-FR" sz="2800" b="1" dirty="0" smtClean="0">
                <a:latin typeface="Times New Roman" pitchFamily="18" charset="0"/>
                <a:cs typeface="Times New Roman" pitchFamily="18" charset="0"/>
              </a:rPr>
              <a:t>CFR</a:t>
            </a:r>
            <a:r>
              <a:rPr lang="ar-DZ" sz="2800" b="1" dirty="0" smtClean="0">
                <a:latin typeface="Times New Roman" pitchFamily="18" charset="0"/>
                <a:cs typeface="Times New Roman" pitchFamily="18" charset="0"/>
              </a:rPr>
              <a:t> تسليم خاص أجرة النقل.</a:t>
            </a:r>
            <a:endParaRPr lang="fr-FR" sz="2800" b="1" dirty="0" smtClean="0">
              <a:latin typeface="Times New Roman" pitchFamily="18" charset="0"/>
              <a:cs typeface="Times New Roman" pitchFamily="18" charset="0"/>
            </a:endParaRPr>
          </a:p>
          <a:p>
            <a:pPr marL="0" indent="0"/>
            <a:endParaRPr lang="fr-FR" sz="2800" dirty="0"/>
          </a:p>
        </p:txBody>
      </p:sp>
      <p:grpSp>
        <p:nvGrpSpPr>
          <p:cNvPr id="39938" name="Group 2"/>
          <p:cNvGrpSpPr>
            <a:grpSpLocks/>
          </p:cNvGrpSpPr>
          <p:nvPr/>
        </p:nvGrpSpPr>
        <p:grpSpPr bwMode="auto">
          <a:xfrm>
            <a:off x="1371600" y="914400"/>
            <a:ext cx="6629089" cy="1194838"/>
            <a:chOff x="1263" y="5581"/>
            <a:chExt cx="3653" cy="666"/>
          </a:xfrm>
          <a:solidFill>
            <a:srgbClr val="FFFF00"/>
          </a:solidFill>
        </p:grpSpPr>
        <p:sp>
          <p:nvSpPr>
            <p:cNvPr id="39939" name="Zone de texte 2"/>
            <p:cNvSpPr txBox="1">
              <a:spLocks noChangeArrowheads="1"/>
            </p:cNvSpPr>
            <p:nvPr/>
          </p:nvSpPr>
          <p:spPr bwMode="auto">
            <a:xfrm>
              <a:off x="1263" y="5732"/>
              <a:ext cx="2072" cy="326"/>
            </a:xfrm>
            <a:prstGeom prst="rect">
              <a:avLst/>
            </a:prstGeom>
            <a:grp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32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Prime d’assurance =</a:t>
              </a:r>
              <a:endParaRPr kumimoji="0" lang="fr-FR" sz="40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9940" name="Zone de texte 2"/>
            <p:cNvSpPr txBox="1">
              <a:spLocks noChangeArrowheads="1"/>
            </p:cNvSpPr>
            <p:nvPr/>
          </p:nvSpPr>
          <p:spPr bwMode="auto">
            <a:xfrm>
              <a:off x="3405" y="5581"/>
              <a:ext cx="1479" cy="326"/>
            </a:xfrm>
            <a:prstGeom prst="rect">
              <a:avLst/>
            </a:prstGeom>
            <a:grpFill/>
            <a:ln w="9525">
              <a:solidFill>
                <a:srgbClr val="FFFFFF"/>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32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t (1+m). CFR</a:t>
              </a:r>
              <a:endParaRPr kumimoji="0" lang="fr-FR" sz="32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9941" name="Zone de texte 2"/>
            <p:cNvSpPr txBox="1">
              <a:spLocks noChangeArrowheads="1"/>
            </p:cNvSpPr>
            <p:nvPr/>
          </p:nvSpPr>
          <p:spPr bwMode="auto">
            <a:xfrm>
              <a:off x="3614" y="5924"/>
              <a:ext cx="1029" cy="323"/>
            </a:xfrm>
            <a:prstGeom prst="rect">
              <a:avLst/>
            </a:prstGeom>
            <a:grp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8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1-t. (1+m)</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39942" name="AutoShape 6"/>
            <p:cNvCxnSpPr>
              <a:cxnSpLocks noChangeShapeType="1"/>
            </p:cNvCxnSpPr>
            <p:nvPr/>
          </p:nvCxnSpPr>
          <p:spPr bwMode="auto">
            <a:xfrm rot="10800000">
              <a:off x="3346" y="5907"/>
              <a:ext cx="1570" cy="1"/>
            </a:xfrm>
            <a:prstGeom prst="straightConnector1">
              <a:avLst/>
            </a:prstGeom>
            <a:grpFill/>
            <a:ln w="50800">
              <a:solidFill>
                <a:srgbClr val="000000"/>
              </a:solidFill>
              <a:round/>
              <a:headEnd/>
              <a:tailEnd/>
            </a:ln>
          </p:spPr>
        </p:cxnSp>
      </p:grpSp>
      <p:sp>
        <p:nvSpPr>
          <p:cNvPr id="8" name="Rectangle 7"/>
          <p:cNvSpPr/>
          <p:nvPr/>
        </p:nvSpPr>
        <p:spPr>
          <a:xfrm>
            <a:off x="6066747" y="304800"/>
            <a:ext cx="2358338" cy="646331"/>
          </a:xfrm>
          <a:prstGeom prst="rect">
            <a:avLst/>
          </a:prstGeom>
        </p:spPr>
        <p:txBody>
          <a:bodyPr wrap="none">
            <a:spAutoFit/>
          </a:bodyPr>
          <a:lstStyle/>
          <a:p>
            <a:pPr algn="r" rtl="1">
              <a:buNone/>
            </a:pPr>
            <a:r>
              <a:rPr lang="ar-DZ" sz="3600" b="1" dirty="0" smtClean="0">
                <a:latin typeface="Times New Roman" pitchFamily="18" charset="0"/>
                <a:cs typeface="Times New Roman" pitchFamily="18" charset="0"/>
              </a:rPr>
              <a:t>قسط التأمين : </a:t>
            </a:r>
            <a:endParaRPr lang="fr-FR" sz="3600" b="1" dirty="0" smtClean="0">
              <a:latin typeface="Times New Roman" pitchFamily="18" charset="0"/>
              <a:cs typeface="Times New Roman" pitchFamily="18" charset="0"/>
            </a:endParaRPr>
          </a:p>
        </p:txBody>
      </p:sp>
      <p:sp>
        <p:nvSpPr>
          <p:cNvPr id="9" name="Rectangle 8"/>
          <p:cNvSpPr/>
          <p:nvPr/>
        </p:nvSpPr>
        <p:spPr>
          <a:xfrm>
            <a:off x="152400" y="3124200"/>
            <a:ext cx="8610600" cy="1384995"/>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   وثيقة التأمين تغطي على الأقل السعر المتوقع في عقد التأمين، مع زيادة تصل إلى </a:t>
            </a:r>
            <a:r>
              <a:rPr lang="fr-FR" sz="2800" b="1" dirty="0" smtClean="0">
                <a:solidFill>
                  <a:srgbClr val="FF0000"/>
                </a:solidFill>
                <a:latin typeface="Times New Roman" pitchFamily="18" charset="0"/>
                <a:cs typeface="Times New Roman" pitchFamily="18" charset="0"/>
              </a:rPr>
              <a:t>m= 10%</a:t>
            </a:r>
            <a:r>
              <a:rPr lang="ar-DZ" sz="2800" b="1" dirty="0" smtClean="0">
                <a:solidFill>
                  <a:srgbClr val="FF0000"/>
                </a:solidFill>
                <a:latin typeface="Times New Roman" pitchFamily="18" charset="0"/>
                <a:cs typeface="Times New Roman" pitchFamily="18" charset="0"/>
              </a:rPr>
              <a:t> </a:t>
            </a:r>
            <a:r>
              <a:rPr lang="ar-DZ" sz="2800" b="1" dirty="0" smtClean="0">
                <a:latin typeface="Times New Roman" pitchFamily="18" charset="0"/>
                <a:cs typeface="Times New Roman" pitchFamily="18" charset="0"/>
              </a:rPr>
              <a:t>في القيمة التأمينية، ممكن أن تصل إلى </a:t>
            </a:r>
            <a:r>
              <a:rPr lang="fr-FR" sz="2800" b="1" dirty="0" smtClean="0">
                <a:solidFill>
                  <a:srgbClr val="FF0000"/>
                </a:solidFill>
                <a:latin typeface="Times New Roman" pitchFamily="18" charset="0"/>
                <a:cs typeface="Times New Roman" pitchFamily="18" charset="0"/>
              </a:rPr>
              <a:t>m= 20%</a:t>
            </a:r>
            <a:r>
              <a:rPr lang="ar-DZ" sz="2800" b="1" dirty="0" smtClean="0">
                <a:solidFill>
                  <a:srgbClr val="FF0000"/>
                </a:solidFill>
                <a:latin typeface="Times New Roman" pitchFamily="18" charset="0"/>
                <a:cs typeface="Times New Roman" pitchFamily="18" charset="0"/>
              </a:rPr>
              <a:t> </a:t>
            </a:r>
            <a:r>
              <a:rPr lang="ar-DZ" sz="2800" b="1" dirty="0" smtClean="0">
                <a:latin typeface="Times New Roman" pitchFamily="18" charset="0"/>
                <a:cs typeface="Times New Roman" pitchFamily="18" charset="0"/>
              </a:rPr>
              <a:t>بدون </a:t>
            </a:r>
            <a:r>
              <a:rPr lang="ar-DZ" sz="2800" b="1" dirty="0" smtClean="0">
                <a:latin typeface="Times New Roman" pitchFamily="18" charset="0"/>
                <a:cs typeface="Times New Roman" pitchFamily="18" charset="0"/>
              </a:rPr>
              <a:t>مبرر.</a:t>
            </a:r>
          </a:p>
        </p:txBody>
      </p:sp>
      <p:sp>
        <p:nvSpPr>
          <p:cNvPr id="10" name="Rectangle 9"/>
          <p:cNvSpPr/>
          <p:nvPr/>
        </p:nvSpPr>
        <p:spPr>
          <a:xfrm>
            <a:off x="152400" y="4889718"/>
            <a:ext cx="8610600" cy="1815882"/>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   وهذه </a:t>
            </a:r>
            <a:r>
              <a:rPr lang="ar-DZ" sz="2800" b="1" dirty="0" smtClean="0">
                <a:latin typeface="Times New Roman" pitchFamily="18" charset="0"/>
                <a:cs typeface="Times New Roman" pitchFamily="18" charset="0"/>
              </a:rPr>
              <a:t>الزيادة لتغطية </a:t>
            </a:r>
            <a:r>
              <a:rPr lang="ar-DZ" sz="2800" b="1" dirty="0" smtClean="0">
                <a:solidFill>
                  <a:srgbClr val="FF0000"/>
                </a:solidFill>
                <a:latin typeface="Times New Roman" pitchFamily="18" charset="0"/>
                <a:cs typeface="Times New Roman" pitchFamily="18" charset="0"/>
              </a:rPr>
              <a:t>مصاريف إجراءات التعويض</a:t>
            </a:r>
            <a:r>
              <a:rPr lang="ar-DZ" sz="2800" b="1" dirty="0" smtClean="0">
                <a:latin typeface="Times New Roman" pitchFamily="18" charset="0"/>
                <a:cs typeface="Times New Roman" pitchFamily="18" charset="0"/>
              </a:rPr>
              <a:t>(مصاريف تكوين الملف، مصاريف المتابعة والمراسلات، المصاريف القضائية...إلخ)، بالإضافة للخسائر المالية (الفوائد البنكية) بين لحظة وقوع الأضرار ولحظة الحصول على التعويض.</a:t>
            </a:r>
            <a:endParaRPr lang="fr-FR" sz="28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04800"/>
            <a:ext cx="8305800" cy="2895600"/>
          </a:xfrm>
        </p:spPr>
        <p:txBody>
          <a:bodyPr>
            <a:normAutofit/>
          </a:bodyPr>
          <a:lstStyle/>
          <a:p>
            <a:pPr marL="0" indent="14288" algn="just" rtl="1">
              <a:buNone/>
            </a:pPr>
            <a:r>
              <a:rPr lang="ar-DZ" sz="3200" b="1" dirty="0" smtClean="0">
                <a:solidFill>
                  <a:srgbClr val="FF0000"/>
                </a:solidFill>
                <a:latin typeface="Times New Roman" pitchFamily="18" charset="0"/>
                <a:cs typeface="Times New Roman" pitchFamily="18" charset="0"/>
              </a:rPr>
              <a:t>ملاحظة: </a:t>
            </a:r>
          </a:p>
          <a:p>
            <a:pPr marL="0" indent="14288" algn="just" rtl="1">
              <a:buNone/>
            </a:pPr>
            <a:r>
              <a:rPr lang="ar-DZ" sz="3200" b="1" dirty="0" smtClean="0">
                <a:latin typeface="Times New Roman" pitchFamily="18" charset="0"/>
                <a:cs typeface="Times New Roman" pitchFamily="18" charset="0"/>
              </a:rPr>
              <a:t>تساوي القيمة التأمينية في حال النقل البحري للبضائع:</a:t>
            </a:r>
          </a:p>
          <a:p>
            <a:pPr marL="0" indent="14288" algn="ctr" rtl="1">
              <a:buNone/>
            </a:pPr>
            <a:r>
              <a:rPr lang="ar-DZ" sz="3200" b="1" dirty="0" smtClean="0">
                <a:solidFill>
                  <a:srgbClr val="FF0000"/>
                </a:solidFill>
                <a:latin typeface="Times New Roman" pitchFamily="18" charset="0"/>
                <a:cs typeface="Times New Roman" pitchFamily="18" charset="0"/>
              </a:rPr>
              <a:t>  </a:t>
            </a:r>
            <a:r>
              <a:rPr lang="fr-FR" sz="3200" b="1" dirty="0" smtClean="0">
                <a:solidFill>
                  <a:srgbClr val="FF0000"/>
                </a:solidFill>
                <a:latin typeface="Times New Roman" pitchFamily="18" charset="0"/>
                <a:cs typeface="Times New Roman" pitchFamily="18" charset="0"/>
              </a:rPr>
              <a:t>CIF+ m% . CIF</a:t>
            </a:r>
          </a:p>
          <a:p>
            <a:pPr rtl="1"/>
            <a:endParaRPr lang="fr-FR" dirty="0" smtClean="0"/>
          </a:p>
          <a:p>
            <a:pPr algn="just" rtl="1">
              <a:buNone/>
            </a:pPr>
            <a:r>
              <a:rPr lang="ar-DZ" sz="3200" b="1" dirty="0" smtClean="0">
                <a:latin typeface="Times New Roman" pitchFamily="18" charset="0"/>
                <a:cs typeface="Times New Roman" pitchFamily="18" charset="0"/>
              </a:rPr>
              <a:t>وتكون العلاقة بين </a:t>
            </a:r>
            <a:r>
              <a:rPr lang="fr-FR" sz="3200" b="1" dirty="0" smtClean="0">
                <a:latin typeface="Times New Roman" pitchFamily="18" charset="0"/>
                <a:cs typeface="Times New Roman" pitchFamily="18" charset="0"/>
              </a:rPr>
              <a:t>CIF</a:t>
            </a:r>
            <a:r>
              <a:rPr lang="ar-DZ" sz="3200" b="1" dirty="0" smtClean="0">
                <a:latin typeface="Times New Roman" pitchFamily="18" charset="0"/>
                <a:cs typeface="Times New Roman" pitchFamily="18" charset="0"/>
              </a:rPr>
              <a:t> و </a:t>
            </a:r>
            <a:r>
              <a:rPr lang="fr-FR" sz="3200" b="1" dirty="0" smtClean="0">
                <a:latin typeface="Times New Roman" pitchFamily="18" charset="0"/>
                <a:cs typeface="Times New Roman" pitchFamily="18" charset="0"/>
              </a:rPr>
              <a:t>FCR</a:t>
            </a:r>
            <a:r>
              <a:rPr lang="ar-DZ" sz="3200" b="1" dirty="0" smtClean="0">
                <a:latin typeface="Times New Roman" pitchFamily="18" charset="0"/>
                <a:cs typeface="Times New Roman" pitchFamily="18" charset="0"/>
              </a:rPr>
              <a:t> كما يلي:</a:t>
            </a:r>
          </a:p>
          <a:p>
            <a:pPr algn="just" rtl="1">
              <a:buNone/>
            </a:pPr>
            <a:endParaRPr lang="ar-DZ" sz="3200" b="1" dirty="0" smtClean="0">
              <a:latin typeface="Times New Roman" pitchFamily="18" charset="0"/>
              <a:cs typeface="Times New Roman" pitchFamily="18" charset="0"/>
            </a:endParaRPr>
          </a:p>
        </p:txBody>
      </p:sp>
      <p:sp>
        <p:nvSpPr>
          <p:cNvPr id="4" name="Rectangle 3"/>
          <p:cNvSpPr/>
          <p:nvPr/>
        </p:nvSpPr>
        <p:spPr>
          <a:xfrm>
            <a:off x="457200" y="4419600"/>
            <a:ext cx="8305800" cy="1077218"/>
          </a:xfrm>
          <a:prstGeom prst="rect">
            <a:avLst/>
          </a:prstGeom>
        </p:spPr>
        <p:txBody>
          <a:bodyPr wrap="square">
            <a:spAutoFit/>
          </a:bodyPr>
          <a:lstStyle/>
          <a:p>
            <a:pPr algn="just" rtl="1">
              <a:buNone/>
            </a:pPr>
            <a:r>
              <a:rPr lang="ar-DZ" sz="3200" b="1" dirty="0" smtClean="0">
                <a:latin typeface="Times New Roman" pitchFamily="18" charset="0"/>
                <a:cs typeface="Times New Roman" pitchFamily="18" charset="0"/>
              </a:rPr>
              <a:t>أما قسط التأمين فيمكن حسابه كما يلي:</a:t>
            </a:r>
          </a:p>
          <a:p>
            <a:pPr algn="ctr" rtl="1">
              <a:buNone/>
            </a:pPr>
            <a:r>
              <a:rPr lang="ar-DZ" sz="3200" b="1" dirty="0" smtClean="0">
                <a:solidFill>
                  <a:srgbClr val="FF0000"/>
                </a:solidFill>
                <a:latin typeface="Times New Roman" pitchFamily="18" charset="0"/>
                <a:cs typeface="Times New Roman" pitchFamily="18" charset="0"/>
              </a:rPr>
              <a:t> </a:t>
            </a:r>
            <a:r>
              <a:rPr lang="fr-FR" sz="3200" b="1" dirty="0" smtClean="0">
                <a:solidFill>
                  <a:srgbClr val="FF0000"/>
                </a:solidFill>
                <a:latin typeface="Times New Roman" pitchFamily="18" charset="0"/>
                <a:cs typeface="Times New Roman" pitchFamily="18" charset="0"/>
              </a:rPr>
              <a:t>Prime d’assurance= CIF- CFR</a:t>
            </a:r>
            <a:endParaRPr lang="fr-FR" sz="3200" b="1" dirty="0">
              <a:solidFill>
                <a:srgbClr val="FF0000"/>
              </a:solidFill>
              <a:latin typeface="Times New Roman" pitchFamily="18" charset="0"/>
              <a:cs typeface="Times New Roman" pitchFamily="18" charset="0"/>
            </a:endParaRPr>
          </a:p>
        </p:txBody>
      </p:sp>
      <p:grpSp>
        <p:nvGrpSpPr>
          <p:cNvPr id="1026" name="Group 2"/>
          <p:cNvGrpSpPr>
            <a:grpSpLocks/>
          </p:cNvGrpSpPr>
          <p:nvPr/>
        </p:nvGrpSpPr>
        <p:grpSpPr bwMode="auto">
          <a:xfrm>
            <a:off x="685922" y="3200400"/>
            <a:ext cx="3505078" cy="1143498"/>
            <a:chOff x="1149" y="9135"/>
            <a:chExt cx="2624" cy="1062"/>
          </a:xfrm>
          <a:solidFill>
            <a:srgbClr val="FFFF00"/>
          </a:solidFill>
        </p:grpSpPr>
        <p:cxnSp>
          <p:nvCxnSpPr>
            <p:cNvPr id="1027" name="AutoShape 3"/>
            <p:cNvCxnSpPr>
              <a:cxnSpLocks noChangeShapeType="1"/>
            </p:cNvCxnSpPr>
            <p:nvPr/>
          </p:nvCxnSpPr>
          <p:spPr bwMode="auto">
            <a:xfrm>
              <a:off x="2295" y="9701"/>
              <a:ext cx="1350" cy="0"/>
            </a:xfrm>
            <a:prstGeom prst="straightConnector1">
              <a:avLst/>
            </a:prstGeom>
            <a:grpFill/>
            <a:ln w="50800">
              <a:solidFill>
                <a:srgbClr val="000000"/>
              </a:solidFill>
              <a:round/>
              <a:headEnd/>
              <a:tailEnd/>
            </a:ln>
          </p:spPr>
        </p:cxnSp>
        <p:sp>
          <p:nvSpPr>
            <p:cNvPr id="1028" name="Text Box 4"/>
            <p:cNvSpPr txBox="1">
              <a:spLocks noChangeArrowheads="1"/>
            </p:cNvSpPr>
            <p:nvPr/>
          </p:nvSpPr>
          <p:spPr bwMode="auto">
            <a:xfrm>
              <a:off x="1149" y="9435"/>
              <a:ext cx="1032" cy="480"/>
            </a:xfrm>
            <a:prstGeom prst="rect">
              <a:avLst/>
            </a:prstGeom>
            <a:grp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3200" b="1"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CIF= </a:t>
              </a:r>
              <a:endParaRPr kumimoji="0" lang="fr-FR" sz="4000" b="1"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1029" name="Text Box 5"/>
            <p:cNvSpPr txBox="1">
              <a:spLocks noChangeArrowheads="1"/>
            </p:cNvSpPr>
            <p:nvPr/>
          </p:nvSpPr>
          <p:spPr bwMode="auto">
            <a:xfrm>
              <a:off x="2139" y="9717"/>
              <a:ext cx="1634" cy="480"/>
            </a:xfrm>
            <a:prstGeom prst="rect">
              <a:avLst/>
            </a:prstGeom>
            <a:grp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3200" b="1"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1- t (1+ m)</a:t>
              </a:r>
              <a:endParaRPr kumimoji="0" lang="fr-FR" sz="4000" b="1"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1030" name="Text Box 6"/>
            <p:cNvSpPr txBox="1">
              <a:spLocks noChangeArrowheads="1"/>
            </p:cNvSpPr>
            <p:nvPr/>
          </p:nvSpPr>
          <p:spPr bwMode="auto">
            <a:xfrm>
              <a:off x="2347" y="9135"/>
              <a:ext cx="832" cy="480"/>
            </a:xfrm>
            <a:prstGeom prst="rect">
              <a:avLst/>
            </a:prstGeom>
            <a:grp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fr-FR" sz="3200" b="1"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FCR</a:t>
              </a:r>
              <a:endParaRPr kumimoji="0" lang="fr-FR" sz="1800" b="1" i="0" u="none" strike="noStrike" cap="none" normalizeH="0" baseline="0" dirty="0" smtClean="0">
                <a:ln>
                  <a:noFill/>
                </a:ln>
                <a:solidFill>
                  <a:srgbClr val="FF0000"/>
                </a:solidFill>
                <a:effectLst/>
                <a:latin typeface="Times New Roman" pitchFamily="18" charset="0"/>
                <a:cs typeface="Times New Roman" pitchFamily="18" charset="0"/>
              </a:endParaRPr>
            </a:p>
          </p:txBody>
        </p:sp>
      </p:grpSp>
      <p:grpSp>
        <p:nvGrpSpPr>
          <p:cNvPr id="9" name="Group 2"/>
          <p:cNvGrpSpPr>
            <a:grpSpLocks/>
          </p:cNvGrpSpPr>
          <p:nvPr/>
        </p:nvGrpSpPr>
        <p:grpSpPr bwMode="auto">
          <a:xfrm>
            <a:off x="457200" y="5486732"/>
            <a:ext cx="6628299" cy="1218870"/>
            <a:chOff x="1149" y="9065"/>
            <a:chExt cx="2075" cy="1132"/>
          </a:xfrm>
          <a:solidFill>
            <a:srgbClr val="00FFFF"/>
          </a:solidFill>
        </p:grpSpPr>
        <p:cxnSp>
          <p:nvCxnSpPr>
            <p:cNvPr id="10" name="AutoShape 3"/>
            <p:cNvCxnSpPr>
              <a:cxnSpLocks noChangeShapeType="1"/>
            </p:cNvCxnSpPr>
            <p:nvPr/>
          </p:nvCxnSpPr>
          <p:spPr bwMode="auto">
            <a:xfrm>
              <a:off x="2399" y="9631"/>
              <a:ext cx="825" cy="1"/>
            </a:xfrm>
            <a:prstGeom prst="straightConnector1">
              <a:avLst/>
            </a:prstGeom>
            <a:grpFill/>
            <a:ln w="50800">
              <a:solidFill>
                <a:srgbClr val="000000"/>
              </a:solidFill>
              <a:round/>
              <a:headEnd/>
              <a:tailEnd/>
            </a:ln>
          </p:spPr>
        </p:cxnSp>
        <p:sp>
          <p:nvSpPr>
            <p:cNvPr id="11" name="Text Box 4"/>
            <p:cNvSpPr txBox="1">
              <a:spLocks noChangeArrowheads="1"/>
            </p:cNvSpPr>
            <p:nvPr/>
          </p:nvSpPr>
          <p:spPr bwMode="auto">
            <a:xfrm>
              <a:off x="1149" y="9348"/>
              <a:ext cx="1240" cy="480"/>
            </a:xfrm>
            <a:prstGeom prst="rect">
              <a:avLst/>
            </a:prstGeom>
            <a:grp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lang="fr-FR" sz="3200" b="1" dirty="0" smtClean="0">
                  <a:solidFill>
                    <a:srgbClr val="FF0000"/>
                  </a:solidFill>
                  <a:latin typeface="Times New Roman" pitchFamily="18" charset="0"/>
                  <a:cs typeface="Times New Roman" pitchFamily="18" charset="0"/>
                </a:rPr>
                <a:t>Prime d’assurance </a:t>
              </a:r>
              <a:r>
                <a:rPr kumimoji="0" lang="fr-FR" sz="3200" b="1"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 </a:t>
              </a:r>
              <a:endParaRPr kumimoji="0" lang="fr-FR" sz="4000" b="1"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12" name="Text Box 5"/>
            <p:cNvSpPr txBox="1">
              <a:spLocks noChangeArrowheads="1"/>
            </p:cNvSpPr>
            <p:nvPr/>
          </p:nvSpPr>
          <p:spPr bwMode="auto">
            <a:xfrm>
              <a:off x="2461" y="9717"/>
              <a:ext cx="739" cy="480"/>
            </a:xfrm>
            <a:prstGeom prst="rect">
              <a:avLst/>
            </a:prstGeom>
            <a:grp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3200" b="1"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1- t (1+ m)</a:t>
              </a:r>
              <a:endParaRPr kumimoji="0" lang="fr-FR" sz="4000" b="1" i="0" u="none" strike="noStrike" cap="none" normalizeH="0" baseline="0" dirty="0" smtClean="0">
                <a:ln>
                  <a:noFill/>
                </a:ln>
                <a:solidFill>
                  <a:srgbClr val="FF0000"/>
                </a:solidFill>
                <a:effectLst/>
                <a:latin typeface="Times New Roman" pitchFamily="18" charset="0"/>
                <a:cs typeface="Times New Roman" pitchFamily="18" charset="0"/>
              </a:endParaRPr>
            </a:p>
          </p:txBody>
        </p:sp>
        <p:sp>
          <p:nvSpPr>
            <p:cNvPr id="13" name="Text Box 6"/>
            <p:cNvSpPr txBox="1">
              <a:spLocks noChangeArrowheads="1"/>
            </p:cNvSpPr>
            <p:nvPr/>
          </p:nvSpPr>
          <p:spPr bwMode="auto">
            <a:xfrm>
              <a:off x="2413" y="9065"/>
              <a:ext cx="811" cy="480"/>
            </a:xfrm>
            <a:prstGeom prst="rect">
              <a:avLst/>
            </a:prstGeom>
            <a:grp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lang="fr-FR" sz="3200" b="1" dirty="0" smtClean="0">
                  <a:solidFill>
                    <a:srgbClr val="FF0000"/>
                  </a:solidFill>
                  <a:latin typeface="Times New Roman" pitchFamily="18" charset="0"/>
                  <a:ea typeface="Arial" pitchFamily="34" charset="0"/>
                  <a:cs typeface="Times New Roman" pitchFamily="18" charset="0"/>
                </a:rPr>
                <a:t>t (1+ m) FCR</a:t>
              </a:r>
              <a:endParaRPr kumimoji="0" lang="fr-FR" sz="1800" b="1" i="0" u="none" strike="noStrike" cap="none" normalizeH="0" baseline="0" dirty="0" smtClean="0">
                <a:ln>
                  <a:noFill/>
                </a:ln>
                <a:solidFill>
                  <a:srgbClr val="FF0000"/>
                </a:solidFill>
                <a:effectLst/>
                <a:latin typeface="Times New Roman" pitchFamily="18" charset="0"/>
                <a:cs typeface="Times New Roman" pitchFamily="18"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19600" y="1447800"/>
            <a:ext cx="4267200" cy="685800"/>
          </a:xfrm>
        </p:spPr>
        <p:txBody>
          <a:bodyPr>
            <a:normAutofit/>
          </a:bodyPr>
          <a:lstStyle/>
          <a:p>
            <a:pPr marL="0" indent="0" algn="just" rtl="1">
              <a:lnSpc>
                <a:spcPct val="90000"/>
              </a:lnSpc>
              <a:buNone/>
            </a:pPr>
            <a:r>
              <a:rPr lang="ar-DZ" sz="3600" b="1" dirty="0" smtClean="0">
                <a:solidFill>
                  <a:srgbClr val="FF0000"/>
                </a:solidFill>
                <a:latin typeface="Times New Roman" pitchFamily="18" charset="0"/>
                <a:cs typeface="Times New Roman" pitchFamily="18" charset="0"/>
              </a:rPr>
              <a:t>أ. </a:t>
            </a:r>
            <a:r>
              <a:rPr lang="ar-SA" sz="3600" b="1" dirty="0" smtClean="0">
                <a:solidFill>
                  <a:srgbClr val="FF0000"/>
                </a:solidFill>
                <a:latin typeface="Times New Roman" pitchFamily="18" charset="0"/>
                <a:cs typeface="Times New Roman" pitchFamily="18" charset="0"/>
              </a:rPr>
              <a:t>القرض البحري:</a:t>
            </a:r>
            <a:endParaRPr lang="ar-DZ" sz="3600" b="1" dirty="0" smtClean="0">
              <a:latin typeface="Times New Roman" pitchFamily="18" charset="0"/>
              <a:cs typeface="Times New Roman" pitchFamily="18" charset="0"/>
            </a:endParaRPr>
          </a:p>
        </p:txBody>
      </p:sp>
      <p:sp>
        <p:nvSpPr>
          <p:cNvPr id="4" name="Rectangle 3"/>
          <p:cNvSpPr/>
          <p:nvPr/>
        </p:nvSpPr>
        <p:spPr>
          <a:xfrm>
            <a:off x="3578594" y="457200"/>
            <a:ext cx="5003293"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2. نشأة وتطور التأمين البحري: </a:t>
            </a:r>
            <a:endParaRPr lang="fr-FR" sz="3600" b="1" dirty="0"/>
          </a:p>
        </p:txBody>
      </p:sp>
      <p:sp>
        <p:nvSpPr>
          <p:cNvPr id="6" name="Espace réservé du contenu 2"/>
          <p:cNvSpPr txBox="1">
            <a:spLocks/>
          </p:cNvSpPr>
          <p:nvPr/>
        </p:nvSpPr>
        <p:spPr>
          <a:xfrm>
            <a:off x="228600" y="2057400"/>
            <a:ext cx="8458200" cy="2362200"/>
          </a:xfrm>
          <a:prstGeom prst="rect">
            <a:avLst/>
          </a:prstGeom>
        </p:spPr>
        <p:txBody>
          <a:bodyPr vert="horz">
            <a:noAutofit/>
          </a:bodyPr>
          <a:lstStyle/>
          <a:p>
            <a:pPr marL="0" marR="0" lvl="0" indent="0" algn="just" defTabSz="914400" rtl="1" eaLnBrk="1" fontAlgn="auto" latinLnBrk="0" hangingPunct="1">
              <a:lnSpc>
                <a:spcPct val="90000"/>
              </a:lnSpc>
              <a:spcBef>
                <a:spcPts val="600"/>
              </a:spcBef>
              <a:spcAft>
                <a:spcPts val="0"/>
              </a:spcAft>
              <a:buClr>
                <a:schemeClr val="tx2"/>
              </a:buClr>
              <a:buSzPct val="73000"/>
              <a:buFont typeface="Wingdings 2"/>
              <a:buNone/>
              <a:tabLst/>
              <a:defRPr/>
            </a:pP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ظهر في القرن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16 </a:t>
            </a:r>
            <a:r>
              <a:rPr kumimoji="0" lang="ar-DZ" sz="32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م</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مجموعة من الممولين يقرضون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أ</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صحاب السفن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قرضا برهن السفين</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ة</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وما عليها من بضائع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بفائد</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ة</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مرتفعة</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و</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يسترد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أ</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صل القرض </a:t>
            </a:r>
            <a:r>
              <a:rPr kumimoji="0" lang="ar-SA" sz="32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و</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ف</a:t>
            </a:r>
            <a:r>
              <a:rPr kumimoji="0" lang="ar-DZ" sz="32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ائدة</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عند وصول السفين</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ة</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سالم</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ة</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إ</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ى</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ميناء الوصول</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أ</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ما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إ</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ذا فقدت السفين</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ة</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أ</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ثناء الرحل</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ة،</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ف</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إ</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ن التزام المدين في سداد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أ</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صل القرض والفوائد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سقط.</a:t>
            </a:r>
            <a:endPar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90000"/>
              </a:lnSpc>
              <a:spcBef>
                <a:spcPts val="600"/>
              </a:spcBef>
              <a:spcAft>
                <a:spcPts val="0"/>
              </a:spcAft>
              <a:buClr>
                <a:schemeClr val="tx2"/>
              </a:buClr>
              <a:buSzPct val="73000"/>
              <a:buFont typeface="Wingdings 2"/>
              <a:buNone/>
              <a:tabLst/>
              <a:defRPr/>
            </a:pPr>
            <a:endPar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Espace réservé du contenu 2"/>
          <p:cNvSpPr txBox="1">
            <a:spLocks/>
          </p:cNvSpPr>
          <p:nvPr/>
        </p:nvSpPr>
        <p:spPr>
          <a:xfrm>
            <a:off x="228600" y="5029200"/>
            <a:ext cx="8458200" cy="1676400"/>
          </a:xfrm>
          <a:prstGeom prst="rect">
            <a:avLst/>
          </a:prstGeom>
        </p:spPr>
        <p:txBody>
          <a:bodyPr vert="horz">
            <a:noAutofit/>
          </a:bodyPr>
          <a:lstStyle/>
          <a:p>
            <a:pPr lvl="0" algn="just" rtl="1">
              <a:lnSpc>
                <a:spcPct val="90000"/>
              </a:lnSpc>
              <a:spcBef>
                <a:spcPts val="600"/>
              </a:spcBef>
              <a:buClr>
                <a:schemeClr val="tx2"/>
              </a:buClr>
              <a:buSzPct val="73000"/>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يمكن اعتبار </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القرض البحري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ك</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عقد </a:t>
            </a:r>
            <a:r>
              <a:rPr kumimoji="0" lang="ar-SA" sz="28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ت</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أ</a:t>
            </a:r>
            <a:r>
              <a:rPr kumimoji="0" lang="ar-SA" sz="28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مين</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حيث يمكن تقسيم </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الفائدة </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المدفوعة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على القرض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إ</a:t>
            </a:r>
            <a:r>
              <a:rPr kumimoji="0" lang="ar-SA" sz="28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لى</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جزئين</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أ</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حدهما يمثل </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a:t>
            </a:r>
            <a:r>
              <a:rPr kumimoji="0" lang="ar-SA" sz="28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فائد</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ة</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العادية</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المستحقة على القرض</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وال</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آ</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خر يمثل </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قسط </a:t>
            </a:r>
            <a:r>
              <a:rPr kumimoji="0" lang="ar-SA" sz="28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الت</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أ</a:t>
            </a:r>
            <a:r>
              <a:rPr kumimoji="0" lang="ar-SA" sz="28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مين</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والفرق </a:t>
            </a:r>
            <a:r>
              <a:rPr kumimoji="0" lang="ar-DZ" sz="28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أ</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ن </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سداد</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القرض</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lang="ar-SA" sz="2800" b="1" dirty="0" smtClean="0">
                <a:solidFill>
                  <a:srgbClr val="FF0000"/>
                </a:solidFill>
                <a:latin typeface="Times New Roman" pitchFamily="18" charset="0"/>
                <a:cs typeface="Times New Roman" pitchFamily="18" charset="0"/>
              </a:rPr>
              <a:t>البحري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يتم في </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نهاي</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ة </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الرحلة</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عكس</a:t>
            </a:r>
            <a:r>
              <a:rPr kumimoji="0" lang="ar-SA" sz="28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نظام</a:t>
            </a:r>
            <a:r>
              <a:rPr kumimoji="0" lang="ar-SA" sz="2800" b="1" i="1"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الت</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أ</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مين</a:t>
            </a:r>
            <a:r>
              <a:rPr lang="ar-DZ" sz="2800" b="1" dirty="0" smtClean="0">
                <a:latin typeface="Times New Roman" pitchFamily="18" charset="0"/>
                <a:cs typeface="Times New Roman" pitchFamily="18" charset="0"/>
              </a:rPr>
              <a:t>(</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دفع</a:t>
            </a:r>
            <a:r>
              <a:rPr kumimoji="0" lang="ar-SA" sz="2800" b="1" i="1"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القسط</a:t>
            </a:r>
            <a:r>
              <a:rPr kumimoji="0" lang="ar-SA" sz="2800" b="1" i="1"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مقدما</a:t>
            </a:r>
            <a:r>
              <a:rPr kumimoji="0" lang="ar-SA" sz="28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عند</a:t>
            </a:r>
            <a:r>
              <a:rPr kumimoji="0" lang="ar-SA" sz="28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التعاقد</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endParaRPr kumimoji="0" lang="ar-SA" sz="2800" b="0" i="0" u="none" strike="noStrike" kern="1200" cap="none" spc="0" normalizeH="0" baseline="0" noProof="0" dirty="0" smtClean="0">
              <a:ln>
                <a:noFill/>
              </a:ln>
              <a:solidFill>
                <a:schemeClr val="tx1"/>
              </a:solidFill>
              <a:effectLst/>
              <a:uLnTx/>
              <a:uFillTx/>
              <a:latin typeface="Arial" pitchFamily="34" charset="0"/>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fr-FR"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Rectangle 6"/>
          <p:cNvSpPr/>
          <p:nvPr/>
        </p:nvSpPr>
        <p:spPr>
          <a:xfrm>
            <a:off x="7078470" y="4343400"/>
            <a:ext cx="1313180" cy="584775"/>
          </a:xfrm>
          <a:prstGeom prst="rect">
            <a:avLst/>
          </a:prstGeom>
        </p:spPr>
        <p:txBody>
          <a:bodyPr wrap="none">
            <a:spAutoFit/>
          </a:bodyPr>
          <a:lstStyle/>
          <a:p>
            <a:pPr algn="r" rtl="1"/>
            <a:r>
              <a:rPr lang="ar-DZ" sz="3200" b="1" dirty="0" smtClean="0">
                <a:solidFill>
                  <a:srgbClr val="FF0000"/>
                </a:solidFill>
                <a:latin typeface="Times New Roman" pitchFamily="18" charset="0"/>
                <a:cs typeface="Times New Roman" pitchFamily="18" charset="0"/>
              </a:rPr>
              <a:t>ملاحظة:</a:t>
            </a:r>
            <a:endParaRPr lang="fr-FR" sz="3200" dirty="0">
              <a:solidFill>
                <a:srgbClr val="FF0000"/>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6200" y="609600"/>
            <a:ext cx="8686800" cy="914400"/>
          </a:xfrm>
        </p:spPr>
        <p:txBody>
          <a:bodyPr>
            <a:normAutofit/>
          </a:bodyPr>
          <a:lstStyle/>
          <a:p>
            <a:pPr algn="r" rtl="1">
              <a:buNone/>
            </a:pPr>
            <a:r>
              <a:rPr lang="ar-DZ" sz="4100" b="1" dirty="0" smtClean="0">
                <a:solidFill>
                  <a:srgbClr val="FF0000"/>
                </a:solidFill>
                <a:latin typeface="Times New Roman" pitchFamily="18" charset="0"/>
                <a:cs typeface="Times New Roman" pitchFamily="18" charset="0"/>
              </a:rPr>
              <a:t>خطوات حساب قسط التأمين البحري: </a:t>
            </a:r>
          </a:p>
          <a:p>
            <a:pPr algn="r" rtl="1">
              <a:buNone/>
            </a:pPr>
            <a:endParaRPr lang="fr-FR" dirty="0"/>
          </a:p>
        </p:txBody>
      </p:sp>
      <p:sp>
        <p:nvSpPr>
          <p:cNvPr id="4" name="Espace réservé du contenu 2"/>
          <p:cNvSpPr txBox="1">
            <a:spLocks/>
          </p:cNvSpPr>
          <p:nvPr/>
        </p:nvSpPr>
        <p:spPr>
          <a:xfrm>
            <a:off x="304800" y="1447800"/>
            <a:ext cx="8534400" cy="3352800"/>
          </a:xfrm>
          <a:prstGeom prst="rect">
            <a:avLst/>
          </a:prstGeom>
        </p:spPr>
        <p:txBody>
          <a:bodyPr vert="horz">
            <a:normAutofit/>
          </a:bodyPr>
          <a:lstStyle/>
          <a:p>
            <a:pPr marL="274320" marR="0" lvl="0" indent="-27432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الخطوة الأولى: تحديد </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القيمة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التأمين</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ية </a:t>
            </a:r>
            <a:r>
              <a:rPr kumimoji="0" lang="fr-FR"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r>
              <a:rPr kumimoji="0" lang="fr-FR" sz="28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Sum</a:t>
            </a:r>
            <a:r>
              <a:rPr kumimoji="0" lang="fr-FR"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fr-FR" sz="28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insured</a:t>
            </a:r>
            <a:r>
              <a:rPr kumimoji="0" lang="fr-FR"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endPar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a:p>
            <a:pPr marL="274320" marR="0" lvl="0" indent="-27432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أ=</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قيمة الفاتورة * سعر الصرف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لتحميل تغيرات سعر الصرف.</a:t>
            </a:r>
          </a:p>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ب</a:t>
            </a:r>
            <a:r>
              <a:rPr kumimoji="0" lang="fr-FR"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أ * 10</a:t>
            </a:r>
            <a:r>
              <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لتحميل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القيمة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التأمين</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ية</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ب</a:t>
            </a:r>
            <a:r>
              <a:rPr kumimoji="0" lang="ar-DZ" sz="3200" b="1" i="0" u="none" strike="noStrike" kern="1200" cap="none" spc="0" normalizeH="0" baseline="0" noProof="0" dirty="0" smtClean="0">
                <a:ln>
                  <a:noFill/>
                </a:ln>
                <a:solidFill>
                  <a:srgbClr val="008000"/>
                </a:solidFill>
                <a:effectLst/>
                <a:uLnTx/>
                <a:uFillTx/>
                <a:latin typeface="Times New Roman" pitchFamily="18" charset="0"/>
                <a:ea typeface="+mn-ea"/>
                <a:cs typeface="Times New Roman" pitchFamily="18" charset="0"/>
              </a:rPr>
              <a:t>أ</a:t>
            </a:r>
            <a:r>
              <a:rPr kumimoji="0" lang="ar-SA" sz="3200" b="1" i="0" u="none" strike="noStrike" kern="1200" cap="none" spc="0" normalizeH="0" baseline="0" noProof="0" dirty="0" smtClean="0">
                <a:ln>
                  <a:noFill/>
                </a:ln>
                <a:solidFill>
                  <a:srgbClr val="008000"/>
                </a:solidFill>
                <a:effectLst/>
                <a:uLnTx/>
                <a:uFillTx/>
                <a:latin typeface="Times New Roman" pitchFamily="18" charset="0"/>
                <a:ea typeface="+mn-ea"/>
                <a:cs typeface="Times New Roman" pitchFamily="18" charset="0"/>
              </a:rPr>
              <a:t>ج</a:t>
            </a:r>
            <a:r>
              <a:rPr kumimoji="0" lang="ar-DZ" sz="3200" b="1" i="0" u="none" strike="noStrike" kern="1200" cap="none" spc="0" normalizeH="0" baseline="0" noProof="0" dirty="0" err="1" smtClean="0">
                <a:ln>
                  <a:noFill/>
                </a:ln>
                <a:solidFill>
                  <a:srgbClr val="008000"/>
                </a:solidFill>
                <a:effectLst/>
                <a:uLnTx/>
                <a:uFillTx/>
                <a:latin typeface="Times New Roman" pitchFamily="18" charset="0"/>
                <a:ea typeface="+mn-ea"/>
                <a:cs typeface="Times New Roman" pitchFamily="18" charset="0"/>
              </a:rPr>
              <a:t>رة</a:t>
            </a:r>
            <a:r>
              <a:rPr kumimoji="0" lang="ar-SA" sz="3200" b="1" i="0" u="none" strike="noStrike" kern="1200" cap="none" spc="0" normalizeH="0" baseline="0" noProof="0" dirty="0" smtClean="0">
                <a:ln>
                  <a:noFill/>
                </a:ln>
                <a:solidFill>
                  <a:srgbClr val="008000"/>
                </a:solidFill>
                <a:effectLst/>
                <a:uLnTx/>
                <a:uFillTx/>
                <a:latin typeface="Times New Roman" pitchFamily="18" charset="0"/>
                <a:ea typeface="+mn-ea"/>
                <a:cs typeface="Times New Roman" pitchFamily="18" charset="0"/>
              </a:rPr>
              <a:t> الشحن</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ج=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أ + </a:t>
            </a:r>
            <a:r>
              <a:rPr kumimoji="0" lang="ar-SA" sz="32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ب</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10%</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ل</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تحميل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القيمة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التأمين</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ية</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rgbClr val="008000"/>
                </a:solidFill>
                <a:effectLst/>
                <a:uLnTx/>
                <a:uFillTx/>
                <a:latin typeface="Times New Roman" pitchFamily="18" charset="0"/>
                <a:ea typeface="+mn-ea"/>
                <a:cs typeface="Times New Roman" pitchFamily="18" charset="0"/>
              </a:rPr>
              <a:t>المصاريف الأخرى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(مثل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مصاريف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التخليص، الاستيراد، النقل الداخلي</a:t>
            </a:r>
            <a:r>
              <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274320" marR="0" lvl="0" indent="-274320" algn="ctr"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القيمة التأمينية</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أ</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 </a:t>
            </a:r>
            <a:r>
              <a:rPr kumimoji="0" lang="ar-SA" sz="32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ب</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 </a:t>
            </a:r>
            <a:r>
              <a:rPr kumimoji="0" lang="ar-SA" sz="32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ج</a:t>
            </a:r>
            <a:r>
              <a:rPr kumimoji="0" lang="fr-FR"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endPar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a:p>
            <a:pPr marL="274320" marR="0" lvl="0" indent="-274320" algn="just" defTabSz="914400" rtl="1" eaLnBrk="1" fontAlgn="auto" latinLnBrk="0" hangingPunct="1">
              <a:lnSpc>
                <a:spcPct val="100000"/>
              </a:lnSpc>
              <a:spcBef>
                <a:spcPts val="600"/>
              </a:spcBef>
              <a:spcAft>
                <a:spcPts val="0"/>
              </a:spcAft>
              <a:buClr>
                <a:schemeClr val="tx2"/>
              </a:buClr>
              <a:buSzPct val="73000"/>
              <a:buFont typeface="Wingdings 2"/>
              <a:buNone/>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Espace réservé du contenu 2"/>
          <p:cNvSpPr txBox="1">
            <a:spLocks/>
          </p:cNvSpPr>
          <p:nvPr/>
        </p:nvSpPr>
        <p:spPr>
          <a:xfrm>
            <a:off x="304800" y="5334000"/>
            <a:ext cx="8534400" cy="1219200"/>
          </a:xfrm>
          <a:prstGeom prst="rect">
            <a:avLst/>
          </a:prstGeom>
        </p:spPr>
        <p:txBody>
          <a:bodyPr vert="horz">
            <a:normAutofit/>
          </a:bodyPr>
          <a:lstStyle/>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الخطوة الثانية: تحديد قسط التأمين البحري</a:t>
            </a:r>
            <a:endPar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القيمة التأمينية</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معدل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التأمين البحري</a:t>
            </a:r>
            <a:r>
              <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endPar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just" defTabSz="914400" rtl="1" eaLnBrk="1" fontAlgn="auto" latinLnBrk="0" hangingPunct="1">
              <a:lnSpc>
                <a:spcPct val="100000"/>
              </a:lnSpc>
              <a:spcBef>
                <a:spcPts val="600"/>
              </a:spcBef>
              <a:spcAft>
                <a:spcPts val="0"/>
              </a:spcAft>
              <a:buClr>
                <a:schemeClr val="tx2"/>
              </a:buClr>
              <a:buSzPct val="73000"/>
              <a:buFont typeface="Wingdings 2"/>
              <a:buNone/>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contenu 2"/>
          <p:cNvSpPr txBox="1">
            <a:spLocks/>
          </p:cNvSpPr>
          <p:nvPr/>
        </p:nvSpPr>
        <p:spPr>
          <a:xfrm>
            <a:off x="228600" y="838200"/>
            <a:ext cx="8534400" cy="1905000"/>
          </a:xfrm>
          <a:prstGeom prst="rect">
            <a:avLst/>
          </a:prstGeom>
        </p:spPr>
        <p:txBody>
          <a:bodyPr vert="horz">
            <a:normAutofit fontScale="92500"/>
          </a:bodyPr>
          <a:lstStyle/>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الخطوة الثالثة: تحديد قسط تأمين الحرب والإضرابات</a:t>
            </a:r>
            <a:endPar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a:p>
            <a:pPr lvl="0" algn="just" rtl="1">
              <a:spcBef>
                <a:spcPts val="600"/>
              </a:spcBef>
              <a:buClr>
                <a:schemeClr val="tx2"/>
              </a:buClr>
              <a:buSzPct val="73000"/>
            </a:pPr>
            <a:r>
              <a:rPr kumimoji="0" lang="ar-DZ" sz="35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DZ" sz="35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القيمة </a:t>
            </a:r>
            <a:r>
              <a:rPr kumimoji="0" lang="ar-SA" sz="35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التأمين</a:t>
            </a:r>
            <a:r>
              <a:rPr kumimoji="0" lang="ar-DZ" sz="35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ية</a:t>
            </a:r>
            <a:r>
              <a:rPr kumimoji="0" lang="ar-SA" sz="35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 سعر تأمين خطر الحرب </a:t>
            </a:r>
            <a:r>
              <a:rPr lang="ar-SA" sz="3500" b="1" dirty="0" smtClean="0">
                <a:latin typeface="Times New Roman" pitchFamily="18" charset="0"/>
                <a:cs typeface="Times New Roman" pitchFamily="18" charset="0"/>
              </a:rPr>
              <a:t>والإضرابات</a:t>
            </a:r>
            <a:r>
              <a:rPr lang="ar-DZ" sz="3500" b="1" dirty="0" smtClean="0">
                <a:latin typeface="Times New Roman" pitchFamily="18" charset="0"/>
                <a:cs typeface="Times New Roman" pitchFamily="18" charset="0"/>
              </a:rPr>
              <a:t>     </a:t>
            </a:r>
          </a:p>
          <a:p>
            <a:pPr lvl="0" algn="just" rtl="1">
              <a:spcBef>
                <a:spcPts val="600"/>
              </a:spcBef>
              <a:buClr>
                <a:schemeClr val="tx2"/>
              </a:buClr>
              <a:buSzPct val="73000"/>
            </a:pPr>
            <a:r>
              <a:rPr lang="ar-SA" sz="3000" b="1" dirty="0" smtClean="0">
                <a:latin typeface="Times New Roman" pitchFamily="18" charset="0"/>
                <a:cs typeface="Times New Roman" pitchFamily="18" charset="0"/>
              </a:rPr>
              <a:t>(</a:t>
            </a: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حسب الأسعار العالمية التي يحددها معهد مكتتبي لندن</a:t>
            </a:r>
            <a:r>
              <a:rPr kumimoji="0" lang="ar-DZ"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DZ"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حاليا </a:t>
            </a:r>
            <a:r>
              <a:rPr kumimoji="0" lang="ar-SA" sz="3000" b="1" i="0" u="none" strike="noStrike" kern="1200" cap="none" spc="0" normalizeH="0" baseline="0" noProof="0" dirty="0" smtClean="0">
                <a:ln>
                  <a:noFill/>
                </a:ln>
                <a:solidFill>
                  <a:srgbClr val="008000"/>
                </a:solidFill>
                <a:effectLst/>
                <a:uLnTx/>
                <a:uFillTx/>
                <a:latin typeface="Times New Roman" pitchFamily="18" charset="0"/>
                <a:ea typeface="+mn-ea"/>
                <a:cs typeface="Times New Roman" pitchFamily="18" charset="0"/>
              </a:rPr>
              <a:t>0.05</a:t>
            </a:r>
            <a:r>
              <a:rPr kumimoji="0" lang="fr-FR" sz="3000" b="1" i="0" u="none" strike="noStrike" kern="1200" cap="none" spc="0" normalizeH="0" baseline="0" noProof="0" dirty="0" smtClean="0">
                <a:ln>
                  <a:noFill/>
                </a:ln>
                <a:solidFill>
                  <a:srgbClr val="008000"/>
                </a:solidFill>
                <a:effectLst/>
                <a:uLnTx/>
                <a:uFillTx/>
                <a:latin typeface="Times New Roman" pitchFamily="18" charset="0"/>
                <a:ea typeface="+mn-ea"/>
                <a:cs typeface="Times New Roman" pitchFamily="18" charset="0"/>
              </a:rPr>
              <a:t>%</a:t>
            </a:r>
            <a:r>
              <a:rPr kumimoji="0" lang="ar-DZ"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fr-FR"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endParaRPr kumimoji="0" lang="ar-DZ"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274320" marR="0" lvl="0" indent="-274320" algn="just" defTabSz="914400" rtl="1" eaLnBrk="1" fontAlgn="auto" latinLnBrk="0" hangingPunct="1">
              <a:lnSpc>
                <a:spcPct val="100000"/>
              </a:lnSpc>
              <a:spcBef>
                <a:spcPts val="600"/>
              </a:spcBef>
              <a:spcAft>
                <a:spcPts val="0"/>
              </a:spcAft>
              <a:buClr>
                <a:schemeClr val="tx2"/>
              </a:buClr>
              <a:buSzPct val="73000"/>
              <a:buFont typeface="Wingdings 2"/>
              <a:buNone/>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Espace réservé du contenu 2"/>
          <p:cNvSpPr txBox="1">
            <a:spLocks/>
          </p:cNvSpPr>
          <p:nvPr/>
        </p:nvSpPr>
        <p:spPr>
          <a:xfrm>
            <a:off x="228600" y="2971800"/>
            <a:ext cx="8534400" cy="1676400"/>
          </a:xfrm>
          <a:prstGeom prst="rect">
            <a:avLst/>
          </a:prstGeom>
        </p:spPr>
        <p:txBody>
          <a:bodyPr vert="horz">
            <a:normAutofit lnSpcReduction="10000"/>
          </a:bodyPr>
          <a:lstStyle/>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الخطوة الرابعة: تحديد الضرائب والرسوم</a:t>
            </a:r>
            <a:endPar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a:p>
            <a:pPr lvl="0" algn="just" rtl="1">
              <a:spcBef>
                <a:spcPts val="600"/>
              </a:spcBef>
              <a:buClr>
                <a:schemeClr val="tx2"/>
              </a:buClr>
              <a:buSzPct val="73000"/>
              <a:defRPr/>
            </a:pP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lang="ar-SA" sz="3200" b="1" dirty="0" smtClean="0">
                <a:solidFill>
                  <a:srgbClr val="FF0000"/>
                </a:solidFill>
                <a:latin typeface="Times New Roman" pitchFamily="18" charset="0"/>
                <a:cs typeface="Times New Roman" pitchFamily="18" charset="0"/>
              </a:rPr>
              <a:t>الضرائب والرسوم</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قسط التأمين البحري+ قسط تأمين الحرب</a:t>
            </a:r>
            <a:endPar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lvl="0" algn="just" rtl="1">
              <a:spcBef>
                <a:spcPts val="600"/>
              </a:spcBef>
              <a:buClr>
                <a:schemeClr val="tx2"/>
              </a:buClr>
              <a:buSzPct val="73000"/>
              <a:defRPr/>
            </a:pPr>
            <a:r>
              <a:rPr lang="ar-DZ" sz="3200" b="1" dirty="0" smtClean="0">
                <a:latin typeface="Times New Roman" pitchFamily="18" charset="0"/>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والإضرابات )* نسبة الضريبة والرسوم</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274320" marR="0" lvl="0" indent="-274320" algn="just" defTabSz="914400" rtl="1" eaLnBrk="1" fontAlgn="auto" latinLnBrk="0" hangingPunct="1">
              <a:lnSpc>
                <a:spcPct val="100000"/>
              </a:lnSpc>
              <a:spcBef>
                <a:spcPts val="600"/>
              </a:spcBef>
              <a:spcAft>
                <a:spcPts val="0"/>
              </a:spcAft>
              <a:buClr>
                <a:schemeClr val="tx2"/>
              </a:buClr>
              <a:buSzPct val="73000"/>
              <a:buFont typeface="Wingdings 2"/>
              <a:buNone/>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Espace réservé du contenu 2"/>
          <p:cNvSpPr txBox="1">
            <a:spLocks/>
          </p:cNvSpPr>
          <p:nvPr/>
        </p:nvSpPr>
        <p:spPr>
          <a:xfrm>
            <a:off x="381000" y="4953000"/>
            <a:ext cx="8382000" cy="1676400"/>
          </a:xfrm>
          <a:prstGeom prst="rect">
            <a:avLst/>
          </a:prstGeom>
        </p:spPr>
        <p:txBody>
          <a:bodyPr vert="horz">
            <a:normAutofit/>
          </a:bodyPr>
          <a:lstStyle/>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الخطوة الخامسة: مجموع ناتج الخطوات من 2 </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و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3 </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و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4</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p>
          <a:p>
            <a:pPr marL="0" marR="0" lvl="0" indent="0" algn="just" defTabSz="914400" rtl="1" eaLnBrk="1" fontAlgn="auto" latinLnBrk="0" hangingPunct="1">
              <a:lnSpc>
                <a:spcPct val="100000"/>
              </a:lnSpc>
              <a:spcBef>
                <a:spcPts val="600"/>
              </a:spcBef>
              <a:spcAft>
                <a:spcPts val="0"/>
              </a:spcAft>
              <a:buClr>
                <a:schemeClr val="tx2"/>
              </a:buClr>
              <a:buSzPct val="73000"/>
              <a:buFont typeface="Wingdings 2"/>
              <a:buNone/>
              <a:tabLst/>
              <a:defRPr/>
            </a:pP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يمثل قسط التامين والذي بدوره يمثل التزام المؤمن له تجاه المؤمن</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274320" marR="0" lvl="0" indent="-274320" algn="just" defTabSz="914400" rtl="1" eaLnBrk="1" fontAlgn="auto" latinLnBrk="0" hangingPunct="1">
              <a:lnSpc>
                <a:spcPct val="100000"/>
              </a:lnSpc>
              <a:spcBef>
                <a:spcPts val="600"/>
              </a:spcBef>
              <a:spcAft>
                <a:spcPts val="0"/>
              </a:spcAft>
              <a:buClr>
                <a:schemeClr val="tx2"/>
              </a:buClr>
              <a:buSzPct val="73000"/>
              <a:buFont typeface="Wingdings 2"/>
              <a:buNone/>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1447800"/>
            <a:ext cx="8382000" cy="5105400"/>
          </a:xfrm>
        </p:spPr>
        <p:txBody>
          <a:bodyPr>
            <a:normAutofit fontScale="92500"/>
          </a:bodyPr>
          <a:lstStyle/>
          <a:p>
            <a:pPr marL="0" indent="14288" algn="just" rtl="1">
              <a:buNone/>
            </a:pPr>
            <a:r>
              <a:rPr lang="ar-DZ" sz="3000" b="1" dirty="0" smtClean="0">
                <a:latin typeface="Times New Roman" pitchFamily="18" charset="0"/>
                <a:cs typeface="Times New Roman" pitchFamily="18" charset="0"/>
              </a:rPr>
              <a:t>     </a:t>
            </a:r>
            <a:r>
              <a:rPr lang="ar-EG" sz="3000" b="1" dirty="0" smtClean="0">
                <a:latin typeface="Times New Roman" pitchFamily="18" charset="0"/>
                <a:cs typeface="Times New Roman" pitchFamily="18" charset="0"/>
              </a:rPr>
              <a:t>عند تحقق الخطر ووقوع الخسائر في البضاعة، يقوم الشاحن أو وكيله باستيفاء الإجراءات القانونية لطلب التعويض وهي:</a:t>
            </a:r>
            <a:endParaRPr lang="fr-FR" sz="3000" b="1" dirty="0" smtClean="0">
              <a:latin typeface="Times New Roman" pitchFamily="18" charset="0"/>
              <a:cs typeface="Times New Roman" pitchFamily="18" charset="0"/>
            </a:endParaRPr>
          </a:p>
          <a:p>
            <a:pPr marL="0" lvl="0" indent="14288" algn="just" rtl="1">
              <a:buClr>
                <a:srgbClr val="FF0000"/>
              </a:buClr>
              <a:buSzPct val="90000"/>
              <a:buFont typeface="Wingdings" pitchFamily="2" charset="2"/>
              <a:buChar char="§"/>
            </a:pPr>
            <a:r>
              <a:rPr lang="ar-DZ" sz="3200" b="1" dirty="0" smtClean="0">
                <a:latin typeface="Times New Roman" pitchFamily="18" charset="0"/>
                <a:cs typeface="Times New Roman" pitchFamily="18" charset="0"/>
              </a:rPr>
              <a:t> </a:t>
            </a:r>
            <a:r>
              <a:rPr lang="ar-EG" sz="3200" b="1" dirty="0" smtClean="0">
                <a:solidFill>
                  <a:srgbClr val="FF0000"/>
                </a:solidFill>
                <a:latin typeface="Times New Roman" pitchFamily="18" charset="0"/>
                <a:cs typeface="Times New Roman" pitchFamily="18" charset="0"/>
              </a:rPr>
              <a:t>تقديم المطالبة بالتعويض </a:t>
            </a:r>
            <a:r>
              <a:rPr lang="ar-EG" sz="3200" b="1" dirty="0" smtClean="0">
                <a:latin typeface="Times New Roman" pitchFamily="18" charset="0"/>
                <a:cs typeface="Times New Roman" pitchFamily="18" charset="0"/>
              </a:rPr>
              <a:t>في الآجال القانونية هاتفيا أو خطيا، ويتبع ذلك تبليغ خطي عن حصول الأضرار في البضاعة المؤمنة، مع ذكر تفاصيل أولية عن تلك الأضرار وقيمة التعويض المطالب </a:t>
            </a:r>
            <a:r>
              <a:rPr lang="ar-EG" sz="3200" b="1" dirty="0" err="1" smtClean="0">
                <a:latin typeface="Times New Roman" pitchFamily="18" charset="0"/>
                <a:cs typeface="Times New Roman" pitchFamily="18" charset="0"/>
              </a:rPr>
              <a:t>به</a:t>
            </a:r>
            <a:r>
              <a:rPr lang="ar-EG" sz="3200" b="1" dirty="0" smtClean="0">
                <a:latin typeface="Times New Roman" pitchFamily="18" charset="0"/>
                <a:cs typeface="Times New Roman" pitchFamily="18" charset="0"/>
              </a:rPr>
              <a:t>؛</a:t>
            </a:r>
            <a:endParaRPr lang="fr-FR" sz="3200" b="1" dirty="0" smtClean="0">
              <a:latin typeface="Times New Roman" pitchFamily="18" charset="0"/>
              <a:cs typeface="Times New Roman" pitchFamily="18" charset="0"/>
            </a:endParaRPr>
          </a:p>
          <a:p>
            <a:pPr marL="0" lvl="0" indent="14288" algn="just" rtl="1">
              <a:buClr>
                <a:srgbClr val="FF0000"/>
              </a:buClr>
              <a:buSzPct val="90000"/>
              <a:buFont typeface="Wingdings" pitchFamily="2" charset="2"/>
              <a:buChar char="§"/>
            </a:pPr>
            <a:r>
              <a:rPr lang="ar-DZ" sz="3200" b="1" dirty="0" smtClean="0">
                <a:latin typeface="Times New Roman" pitchFamily="18" charset="0"/>
                <a:cs typeface="Times New Roman" pitchFamily="18" charset="0"/>
              </a:rPr>
              <a:t> </a:t>
            </a:r>
            <a:r>
              <a:rPr lang="ar-EG" sz="3200" b="1" dirty="0" smtClean="0">
                <a:solidFill>
                  <a:srgbClr val="FF0000"/>
                </a:solidFill>
                <a:latin typeface="Times New Roman" pitchFamily="18" charset="0"/>
                <a:cs typeface="Times New Roman" pitchFamily="18" charset="0"/>
              </a:rPr>
              <a:t>تقديم ملف التعويض كاملا</a:t>
            </a:r>
            <a:r>
              <a:rPr lang="ar-EG" sz="3200" b="1" dirty="0" smtClean="0">
                <a:latin typeface="Times New Roman" pitchFamily="18" charset="0"/>
                <a:cs typeface="Times New Roman" pitchFamily="18" charset="0"/>
              </a:rPr>
              <a:t>، ويشمل المستندات الأصلية الخاصة بالحادث وهي: بوليصة التأمين، الفاتورة التجارية، سند الشحن، شهادة المنشأ، بيان بقائمة البضاعة، البيان الجمركي، ...</a:t>
            </a:r>
            <a:r>
              <a:rPr lang="ar-EG" sz="3200" b="1" dirty="0" smtClean="0">
                <a:latin typeface="Times New Roman" pitchFamily="18" charset="0"/>
                <a:cs typeface="Times New Roman" pitchFamily="18" charset="0"/>
              </a:rPr>
              <a:t>إ</a:t>
            </a:r>
            <a:r>
              <a:rPr lang="ar-DZ" sz="3200" b="1" dirty="0" smtClean="0">
                <a:latin typeface="Times New Roman" pitchFamily="18" charset="0"/>
                <a:cs typeface="Times New Roman" pitchFamily="18" charset="0"/>
              </a:rPr>
              <a:t>ل</a:t>
            </a:r>
            <a:r>
              <a:rPr lang="ar-EG" sz="3200" b="1" dirty="0" smtClean="0">
                <a:latin typeface="Times New Roman" pitchFamily="18" charset="0"/>
                <a:cs typeface="Times New Roman" pitchFamily="18" charset="0"/>
              </a:rPr>
              <a:t>خ</a:t>
            </a:r>
            <a:r>
              <a:rPr lang="ar-EG" sz="3200" b="1" dirty="0" smtClean="0">
                <a:latin typeface="Times New Roman" pitchFamily="18" charset="0"/>
                <a:cs typeface="Times New Roman" pitchFamily="18" charset="0"/>
              </a:rPr>
              <a:t>؛</a:t>
            </a:r>
            <a:endParaRPr lang="fr-FR" sz="3200" b="1" dirty="0" smtClean="0">
              <a:latin typeface="Times New Roman" pitchFamily="18" charset="0"/>
              <a:cs typeface="Times New Roman" pitchFamily="18" charset="0"/>
            </a:endParaRPr>
          </a:p>
          <a:p>
            <a:pPr marL="0" lvl="0" indent="14288" algn="just" rtl="1">
              <a:buClr>
                <a:srgbClr val="FF0000"/>
              </a:buClr>
              <a:buSzPct val="90000"/>
              <a:buFont typeface="Wingdings" pitchFamily="2" charset="2"/>
              <a:buChar char="§"/>
            </a:pPr>
            <a:r>
              <a:rPr lang="ar-DZ" sz="3200" b="1" dirty="0" smtClean="0">
                <a:latin typeface="Times New Roman" pitchFamily="18" charset="0"/>
                <a:cs typeface="Times New Roman" pitchFamily="18" charset="0"/>
              </a:rPr>
              <a:t> </a:t>
            </a:r>
            <a:r>
              <a:rPr lang="ar-EG" sz="3200" b="1" dirty="0" smtClean="0">
                <a:latin typeface="Times New Roman" pitchFamily="18" charset="0"/>
                <a:cs typeface="Times New Roman" pitchFamily="18" charset="0"/>
              </a:rPr>
              <a:t>تقوم شركة التأمين ب</a:t>
            </a:r>
            <a:r>
              <a:rPr lang="ar-EG" sz="3200" b="1" dirty="0" smtClean="0">
                <a:solidFill>
                  <a:srgbClr val="FF0000"/>
                </a:solidFill>
                <a:latin typeface="Times New Roman" pitchFamily="18" charset="0"/>
                <a:cs typeface="Times New Roman" pitchFamily="18" charset="0"/>
              </a:rPr>
              <a:t>فتح ملف بالحادث </a:t>
            </a:r>
            <a:r>
              <a:rPr lang="ar-EG" sz="3200" b="1" dirty="0" smtClean="0">
                <a:latin typeface="Times New Roman" pitchFamily="18" charset="0"/>
                <a:cs typeface="Times New Roman" pitchFamily="18" charset="0"/>
              </a:rPr>
              <a:t>يحتوي جميع المستندات السابقة، ويسجل الحادث بسجل خاص بشركة التأمين؛</a:t>
            </a:r>
            <a:endParaRPr lang="fr-FR" sz="3200" b="1" dirty="0" smtClean="0">
              <a:latin typeface="Times New Roman" pitchFamily="18" charset="0"/>
              <a:cs typeface="Times New Roman" pitchFamily="18" charset="0"/>
            </a:endParaRPr>
          </a:p>
          <a:p>
            <a:pPr>
              <a:buNone/>
            </a:pPr>
            <a:endParaRPr lang="fr-FR" dirty="0"/>
          </a:p>
        </p:txBody>
      </p:sp>
      <p:sp>
        <p:nvSpPr>
          <p:cNvPr id="4" name="Rectangle 3"/>
          <p:cNvSpPr/>
          <p:nvPr/>
        </p:nvSpPr>
        <p:spPr>
          <a:xfrm>
            <a:off x="4726633" y="609600"/>
            <a:ext cx="3929281" cy="646331"/>
          </a:xfrm>
          <a:prstGeom prst="rect">
            <a:avLst/>
          </a:prstGeom>
        </p:spPr>
        <p:txBody>
          <a:bodyPr wrap="none">
            <a:spAutoFit/>
          </a:bodyPr>
          <a:lstStyle/>
          <a:p>
            <a:pPr algn="r" rtl="1"/>
            <a:r>
              <a:rPr lang="ar-DZ" sz="3600" b="1" dirty="0" smtClean="0">
                <a:solidFill>
                  <a:srgbClr val="FF0000"/>
                </a:solidFill>
                <a:latin typeface="Times New Roman" pitchFamily="18" charset="0"/>
                <a:cs typeface="Times New Roman" pitchFamily="18" charset="0"/>
              </a:rPr>
              <a:t>5</a:t>
            </a:r>
            <a:r>
              <a:rPr lang="ar-EG" sz="3600" b="1" dirty="0" smtClean="0">
                <a:solidFill>
                  <a:srgbClr val="FF0000"/>
                </a:solidFill>
                <a:latin typeface="Times New Roman" pitchFamily="18" charset="0"/>
                <a:cs typeface="Times New Roman" pitchFamily="18" charset="0"/>
              </a:rPr>
              <a:t>. حساب مبلغ التعويض:</a:t>
            </a:r>
            <a:endParaRPr lang="fr-FR" sz="3600" b="1"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609600"/>
            <a:ext cx="8610600" cy="5791200"/>
          </a:xfrm>
        </p:spPr>
        <p:txBody>
          <a:bodyPr>
            <a:normAutofit/>
          </a:bodyPr>
          <a:lstStyle/>
          <a:p>
            <a:pPr marL="0" lvl="0" indent="14288" algn="just" rtl="1">
              <a:buClr>
                <a:srgbClr val="FF0000"/>
              </a:buClr>
              <a:buSzPct val="90000"/>
              <a:buFont typeface="Wingdings" pitchFamily="2" charset="2"/>
              <a:buChar char="§"/>
            </a:pPr>
            <a:r>
              <a:rPr lang="ar-DZ" sz="2800" b="1" dirty="0" smtClean="0">
                <a:latin typeface="Times New Roman" pitchFamily="18" charset="0"/>
                <a:cs typeface="Times New Roman" pitchFamily="18" charset="0"/>
              </a:rPr>
              <a:t> </a:t>
            </a:r>
            <a:r>
              <a:rPr lang="ar-EG" sz="2800" b="1" dirty="0" smtClean="0">
                <a:solidFill>
                  <a:srgbClr val="FF0000"/>
                </a:solidFill>
                <a:latin typeface="Times New Roman" pitchFamily="18" charset="0"/>
                <a:cs typeface="Times New Roman" pitchFamily="18" charset="0"/>
              </a:rPr>
              <a:t>الكشف الموقع</a:t>
            </a:r>
            <a:r>
              <a:rPr lang="ar-DZ" sz="2800" b="1" dirty="0" smtClean="0">
                <a:solidFill>
                  <a:srgbClr val="FF0000"/>
                </a:solidFill>
                <a:latin typeface="Times New Roman" pitchFamily="18" charset="0"/>
                <a:cs typeface="Times New Roman" pitchFamily="18" charset="0"/>
              </a:rPr>
              <a:t>ي</a:t>
            </a:r>
            <a:r>
              <a:rPr lang="ar-EG" sz="2800" b="1" dirty="0" smtClean="0">
                <a:solidFill>
                  <a:srgbClr val="FF0000"/>
                </a:solidFill>
                <a:latin typeface="Times New Roman" pitchFamily="18" charset="0"/>
                <a:cs typeface="Times New Roman" pitchFamily="18" charset="0"/>
              </a:rPr>
              <a:t> </a:t>
            </a:r>
            <a:r>
              <a:rPr lang="ar-EG" sz="2800" b="1" dirty="0" smtClean="0">
                <a:latin typeface="Times New Roman" pitchFamily="18" charset="0"/>
                <a:cs typeface="Times New Roman" pitchFamily="18" charset="0"/>
              </a:rPr>
              <a:t>من قبل موظف التعويضات بشركة التأمين على البضاعة المتضررة بمكان تواجد البضاعة، لتقدير قيمة الأضرار وقيمة المطالبة؛</a:t>
            </a:r>
            <a:endParaRPr lang="fr-FR" sz="2800" b="1" dirty="0" smtClean="0">
              <a:latin typeface="Times New Roman" pitchFamily="18" charset="0"/>
              <a:cs typeface="Times New Roman" pitchFamily="18" charset="0"/>
            </a:endParaRPr>
          </a:p>
          <a:p>
            <a:pPr marL="0" lvl="0" indent="14288" algn="just" rtl="1">
              <a:buClr>
                <a:srgbClr val="FF0000"/>
              </a:buClr>
              <a:buSzPct val="90000"/>
              <a:buFont typeface="Wingdings" pitchFamily="2" charset="2"/>
              <a:buChar char="§"/>
            </a:pPr>
            <a:r>
              <a:rPr lang="ar-DZ" sz="2800" b="1" dirty="0" smtClean="0">
                <a:latin typeface="Times New Roman" pitchFamily="18" charset="0"/>
                <a:cs typeface="Times New Roman" pitchFamily="18" charset="0"/>
              </a:rPr>
              <a:t> </a:t>
            </a:r>
            <a:r>
              <a:rPr lang="ar-EG" sz="2800" b="1" dirty="0" smtClean="0">
                <a:solidFill>
                  <a:srgbClr val="FF0000"/>
                </a:solidFill>
                <a:latin typeface="Times New Roman" pitchFamily="18" charset="0"/>
                <a:cs typeface="Times New Roman" pitchFamily="18" charset="0"/>
              </a:rPr>
              <a:t>الاستعانة بمسوي خسائر</a:t>
            </a:r>
            <a:r>
              <a:rPr lang="ar-DZ" sz="2800" b="1" dirty="0" smtClean="0">
                <a:solidFill>
                  <a:srgbClr val="FF0000"/>
                </a:solidFill>
                <a:latin typeface="Times New Roman" pitchFamily="18" charset="0"/>
                <a:cs typeface="Times New Roman" pitchFamily="18" charset="0"/>
              </a:rPr>
              <a:t>،</a:t>
            </a:r>
            <a:r>
              <a:rPr lang="ar-EG" sz="2800" b="1" dirty="0" smtClean="0">
                <a:solidFill>
                  <a:srgbClr val="FF0000"/>
                </a:solidFill>
                <a:latin typeface="Times New Roman" pitchFamily="18" charset="0"/>
                <a:cs typeface="Times New Roman" pitchFamily="18" charset="0"/>
              </a:rPr>
              <a:t> </a:t>
            </a:r>
            <a:r>
              <a:rPr lang="ar-EG" sz="2800" b="1" dirty="0" smtClean="0">
                <a:latin typeface="Times New Roman" pitchFamily="18" charset="0"/>
                <a:cs typeface="Times New Roman" pitchFamily="18" charset="0"/>
              </a:rPr>
              <a:t>إذا تجاوزت قيمة المطالبة مبلغ معين؛ </a:t>
            </a:r>
            <a:endParaRPr lang="fr-FR" sz="2800" b="1" dirty="0" smtClean="0">
              <a:latin typeface="Times New Roman" pitchFamily="18" charset="0"/>
              <a:cs typeface="Times New Roman" pitchFamily="18" charset="0"/>
            </a:endParaRPr>
          </a:p>
          <a:p>
            <a:pPr marL="0" lvl="0" indent="14288" algn="just" rtl="1">
              <a:buClr>
                <a:srgbClr val="FF0000"/>
              </a:buClr>
              <a:buSzPct val="90000"/>
              <a:buFont typeface="Wingdings" pitchFamily="2" charset="2"/>
              <a:buChar char="§"/>
            </a:pPr>
            <a:r>
              <a:rPr lang="ar-EG" sz="2800" b="1" dirty="0" smtClean="0">
                <a:solidFill>
                  <a:srgbClr val="FF0000"/>
                </a:solidFill>
                <a:latin typeface="Times New Roman" pitchFamily="18" charset="0"/>
                <a:cs typeface="Times New Roman" pitchFamily="18" charset="0"/>
              </a:rPr>
              <a:t>تقدير</a:t>
            </a:r>
            <a:r>
              <a:rPr lang="ar-EG" sz="2800" b="1" dirty="0" smtClean="0">
                <a:latin typeface="Times New Roman" pitchFamily="18" charset="0"/>
                <a:cs typeface="Times New Roman" pitchFamily="18" charset="0"/>
              </a:rPr>
              <a:t> مبلغ التعويض المتفق عليه، </a:t>
            </a:r>
            <a:r>
              <a:rPr lang="ar-DZ" sz="2800" b="1" dirty="0" smtClean="0">
                <a:latin typeface="Times New Roman" pitchFamily="18" charset="0"/>
                <a:cs typeface="Times New Roman" pitchFamily="18" charset="0"/>
              </a:rPr>
              <a:t>و</a:t>
            </a:r>
            <a:r>
              <a:rPr lang="ar-EG" sz="2800" b="1" dirty="0" smtClean="0">
                <a:solidFill>
                  <a:srgbClr val="FF0000"/>
                </a:solidFill>
                <a:latin typeface="Times New Roman" pitchFamily="18" charset="0"/>
                <a:cs typeface="Times New Roman" pitchFamily="18" charset="0"/>
              </a:rPr>
              <a:t>المصادقة </a:t>
            </a:r>
            <a:r>
              <a:rPr lang="ar-EG" sz="2800" b="1" dirty="0" smtClean="0">
                <a:latin typeface="Times New Roman" pitchFamily="18" charset="0"/>
                <a:cs typeface="Times New Roman" pitchFamily="18" charset="0"/>
              </a:rPr>
              <a:t>على تسديده من شركة التأمين، ويوقع المستأمن على براءة ذمة باستلام مبلغ التعويض</a:t>
            </a:r>
            <a:r>
              <a:rPr lang="ar-DZ" sz="2800" b="1" dirty="0" smtClean="0">
                <a:latin typeface="Times New Roman" pitchFamily="18" charset="0"/>
                <a:cs typeface="Times New Roman" pitchFamily="18" charset="0"/>
              </a:rPr>
              <a:t>؛</a:t>
            </a:r>
          </a:p>
          <a:p>
            <a:pPr marL="0" lvl="0" indent="14288" algn="just" rtl="1">
              <a:buClr>
                <a:srgbClr val="FF0000"/>
              </a:buClr>
              <a:buSzPct val="90000"/>
              <a:buFont typeface="Wingdings" pitchFamily="2" charset="2"/>
              <a:buChar char="§"/>
            </a:pPr>
            <a:r>
              <a:rPr lang="ar-DZ" sz="2800" b="1" dirty="0" smtClean="0">
                <a:latin typeface="Times New Roman" pitchFamily="18" charset="0"/>
                <a:cs typeface="Times New Roman" pitchFamily="18" charset="0"/>
              </a:rPr>
              <a:t> </a:t>
            </a:r>
            <a:r>
              <a:rPr lang="ar-EG" sz="2800" b="1" dirty="0" smtClean="0">
                <a:latin typeface="Times New Roman" pitchFamily="18" charset="0"/>
                <a:cs typeface="Times New Roman" pitchFamily="18" charset="0"/>
              </a:rPr>
              <a:t>يحصل المستأمن على التعويض المتفق عليه</a:t>
            </a:r>
            <a:r>
              <a:rPr lang="ar-DZ" sz="2800" b="1" dirty="0" smtClean="0">
                <a:latin typeface="Times New Roman" pitchFamily="18" charset="0"/>
                <a:cs typeface="Times New Roman" pitchFamily="18" charset="0"/>
              </a:rPr>
              <a:t>، على أن </a:t>
            </a:r>
            <a:r>
              <a:rPr lang="ar-EG" sz="2800" b="1" dirty="0" smtClean="0">
                <a:latin typeface="Times New Roman" pitchFamily="18" charset="0"/>
                <a:cs typeface="Times New Roman" pitchFamily="18" charset="0"/>
              </a:rPr>
              <a:t>لا يتجاوز القيمة الأقل من بين القيم التالية:</a:t>
            </a:r>
            <a:endParaRPr lang="fr-FR" sz="2800" b="1" dirty="0" smtClean="0">
              <a:latin typeface="Times New Roman" pitchFamily="18" charset="0"/>
              <a:cs typeface="Times New Roman" pitchFamily="18" charset="0"/>
            </a:endParaRPr>
          </a:p>
          <a:p>
            <a:pPr marL="574675" lvl="0" indent="-117475" algn="just" rtl="1">
              <a:buClr>
                <a:srgbClr val="FF0000"/>
              </a:buClr>
              <a:buSzPct val="80000"/>
              <a:buFont typeface="Wingdings" pitchFamily="2" charset="2"/>
              <a:buChar char="ü"/>
            </a:pPr>
            <a:r>
              <a:rPr lang="ar-DZ" sz="2800" b="1" dirty="0" smtClean="0">
                <a:latin typeface="Times New Roman" pitchFamily="18" charset="0"/>
                <a:cs typeface="Times New Roman" pitchFamily="18" charset="0"/>
              </a:rPr>
              <a:t> </a:t>
            </a:r>
            <a:r>
              <a:rPr lang="ar-EG" sz="2800" b="1" dirty="0" smtClean="0">
                <a:solidFill>
                  <a:srgbClr val="FF0000"/>
                </a:solidFill>
                <a:latin typeface="Times New Roman" pitchFamily="18" charset="0"/>
                <a:cs typeface="Times New Roman" pitchFamily="18" charset="0"/>
              </a:rPr>
              <a:t>سعر التكلفة </a:t>
            </a:r>
            <a:r>
              <a:rPr lang="ar-EG" sz="2800" b="1" dirty="0" smtClean="0">
                <a:latin typeface="Times New Roman" pitchFamily="18" charset="0"/>
                <a:cs typeface="Times New Roman" pitchFamily="18" charset="0"/>
              </a:rPr>
              <a:t>للبضاعة التالفة زائد الربح المتوقع من بيعها؛</a:t>
            </a:r>
            <a:endParaRPr lang="fr-FR" sz="2800" b="1" dirty="0" smtClean="0">
              <a:latin typeface="Times New Roman" pitchFamily="18" charset="0"/>
              <a:cs typeface="Times New Roman" pitchFamily="18" charset="0"/>
            </a:endParaRPr>
          </a:p>
          <a:p>
            <a:pPr marL="574675" lvl="0" indent="-117475" algn="just" rtl="1">
              <a:buClr>
                <a:srgbClr val="FF0000"/>
              </a:buClr>
              <a:buSzPct val="80000"/>
              <a:buFont typeface="Wingdings" pitchFamily="2" charset="2"/>
              <a:buChar char="ü"/>
            </a:pPr>
            <a:r>
              <a:rPr lang="ar-DZ" sz="2800" b="1" dirty="0" smtClean="0">
                <a:latin typeface="Times New Roman" pitchFamily="18" charset="0"/>
                <a:cs typeface="Times New Roman" pitchFamily="18" charset="0"/>
              </a:rPr>
              <a:t> </a:t>
            </a:r>
            <a:r>
              <a:rPr lang="ar-EG" sz="2800" b="1" dirty="0" smtClean="0">
                <a:solidFill>
                  <a:srgbClr val="FF0000"/>
                </a:solidFill>
                <a:latin typeface="Times New Roman" pitchFamily="18" charset="0"/>
                <a:cs typeface="Times New Roman" pitchFamily="18" charset="0"/>
              </a:rPr>
              <a:t>سعر بيع البضاعة</a:t>
            </a:r>
            <a:r>
              <a:rPr lang="ar-EG" sz="2800" b="1" dirty="0" smtClean="0">
                <a:latin typeface="Times New Roman" pitchFamily="18" charset="0"/>
                <a:cs typeface="Times New Roman" pitchFamily="18" charset="0"/>
              </a:rPr>
              <a:t> إذا كان المستأمن هو البائع؛</a:t>
            </a:r>
            <a:endParaRPr lang="fr-FR" sz="2800" b="1" dirty="0" smtClean="0">
              <a:latin typeface="Times New Roman" pitchFamily="18" charset="0"/>
              <a:cs typeface="Times New Roman" pitchFamily="18" charset="0"/>
            </a:endParaRPr>
          </a:p>
          <a:p>
            <a:pPr marL="574675" lvl="0" indent="-117475" algn="just" rtl="1">
              <a:buClr>
                <a:srgbClr val="FF0000"/>
              </a:buClr>
              <a:buSzPct val="80000"/>
              <a:buFont typeface="Wingdings" pitchFamily="2" charset="2"/>
              <a:buChar char="ü"/>
            </a:pPr>
            <a:r>
              <a:rPr lang="ar-DZ" sz="2800" b="1" dirty="0" smtClean="0">
                <a:latin typeface="Times New Roman" pitchFamily="18" charset="0"/>
                <a:cs typeface="Times New Roman" pitchFamily="18" charset="0"/>
              </a:rPr>
              <a:t> </a:t>
            </a:r>
            <a:r>
              <a:rPr lang="ar-EG" sz="2800" b="1" dirty="0" smtClean="0">
                <a:solidFill>
                  <a:srgbClr val="FF0000"/>
                </a:solidFill>
                <a:latin typeface="Times New Roman" pitchFamily="18" charset="0"/>
                <a:cs typeface="Times New Roman" pitchFamily="18" charset="0"/>
              </a:rPr>
              <a:t>قيمة البضاعة بمكان المقصد </a:t>
            </a:r>
            <a:r>
              <a:rPr lang="ar-EG" sz="2800" b="1" dirty="0" smtClean="0">
                <a:latin typeface="Times New Roman" pitchFamily="18" charset="0"/>
                <a:cs typeface="Times New Roman" pitchFamily="18" charset="0"/>
              </a:rPr>
              <a:t>في تاريخ الوصول حسب الأسعار الجارية؛</a:t>
            </a:r>
            <a:endParaRPr lang="fr-FR" sz="2800" b="1" dirty="0" smtClean="0">
              <a:latin typeface="Times New Roman" pitchFamily="18" charset="0"/>
              <a:cs typeface="Times New Roman" pitchFamily="18" charset="0"/>
            </a:endParaRPr>
          </a:p>
          <a:p>
            <a:pPr marL="574675" lvl="0" indent="-117475" algn="just" rtl="1">
              <a:buClr>
                <a:srgbClr val="FF0000"/>
              </a:buClr>
              <a:buSzPct val="80000"/>
              <a:buFont typeface="Wingdings" pitchFamily="2" charset="2"/>
              <a:buChar char="ü"/>
            </a:pPr>
            <a:r>
              <a:rPr lang="ar-DZ" sz="2800" b="1" dirty="0" smtClean="0">
                <a:latin typeface="Times New Roman" pitchFamily="18" charset="0"/>
                <a:cs typeface="Times New Roman" pitchFamily="18" charset="0"/>
              </a:rPr>
              <a:t> </a:t>
            </a:r>
            <a:r>
              <a:rPr lang="ar-EG" sz="2800" b="1" dirty="0" smtClean="0">
                <a:solidFill>
                  <a:srgbClr val="FF0000"/>
                </a:solidFill>
                <a:latin typeface="Times New Roman" pitchFamily="18" charset="0"/>
                <a:cs typeface="Times New Roman" pitchFamily="18" charset="0"/>
              </a:rPr>
              <a:t>قيمة بضاعة بديلة </a:t>
            </a:r>
            <a:r>
              <a:rPr lang="ar-EG" sz="2800" b="1" dirty="0" smtClean="0">
                <a:latin typeface="Times New Roman" pitchFamily="18" charset="0"/>
                <a:cs typeface="Times New Roman" pitchFamily="18" charset="0"/>
              </a:rPr>
              <a:t>للبضاعة التالفة إن أمكن تحديده.</a:t>
            </a:r>
            <a:endParaRPr lang="fr-FR" sz="2800" b="1" dirty="0" smtClean="0">
              <a:latin typeface="Times New Roman" pitchFamily="18" charset="0"/>
              <a:cs typeface="Times New Roman" pitchFamily="18" charset="0"/>
            </a:endParaRPr>
          </a:p>
          <a:p>
            <a:pPr marL="0" indent="14288" algn="just" rtl="1">
              <a:buNone/>
            </a:pPr>
            <a:endParaRPr lang="fr-F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04800" y="850642"/>
            <a:ext cx="84582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rtl="1" fontAlgn="base">
              <a:spcBef>
                <a:spcPct val="0"/>
              </a:spcBef>
              <a:spcAft>
                <a:spcPct val="0"/>
              </a:spcAft>
            </a:pPr>
            <a:r>
              <a:rPr kumimoji="0" lang="ar-SA" sz="3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المخاطرة البحرية</a:t>
            </a:r>
            <a:r>
              <a:rPr kumimoji="0" lang="ar-DZ" sz="3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lang="fr-FR" sz="3200" b="1" dirty="0" smtClean="0">
                <a:solidFill>
                  <a:srgbClr val="FF0000"/>
                </a:solidFill>
                <a:latin typeface="Times New Roman" pitchFamily="18" charset="0"/>
                <a:ea typeface="Times New Roman" pitchFamily="18" charset="0"/>
                <a:cs typeface="Times New Roman" pitchFamily="18" charset="0"/>
              </a:rPr>
              <a:t>Marine adventure</a:t>
            </a:r>
            <a:r>
              <a:rPr kumimoji="0" lang="ar-DZ" sz="3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t>
            </a:r>
          </a:p>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هي أشياء مادية </a:t>
            </a:r>
            <a:r>
              <a:rPr lang="ar-DZ" sz="3200" b="1" dirty="0" smtClean="0">
                <a:solidFill>
                  <a:srgbClr val="000000"/>
                </a:solidFill>
                <a:latin typeface="Arial" pitchFamily="34" charset="0"/>
                <a:ea typeface="Times New Roman" pitchFamily="18" charset="0"/>
                <a:cs typeface="Arial" pitchFamily="34" charset="0"/>
              </a:rPr>
              <a:t>(</a:t>
            </a:r>
            <a:r>
              <a:rPr kumimoji="0" lang="ar-SA"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الممتلكات القابلة للتأمين</a:t>
            </a:r>
            <a:r>
              <a:rPr kumimoji="0" lang="ar-DZ"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ar-SA"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مثل السفينة</a:t>
            </a:r>
            <a:r>
              <a:rPr kumimoji="0" lang="ar-DZ"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ar-DZ" sz="3200" b="1" i="0" u="none" strike="noStrike" cap="none" normalizeH="0" dirty="0" smtClean="0">
                <a:ln>
                  <a:noFill/>
                </a:ln>
                <a:solidFill>
                  <a:srgbClr val="000000"/>
                </a:solidFill>
                <a:effectLst/>
                <a:latin typeface="Arial" pitchFamily="34" charset="0"/>
                <a:ea typeface="Times New Roman" pitchFamily="18" charset="0"/>
                <a:cs typeface="Arial" pitchFamily="34" charset="0"/>
              </a:rPr>
              <a:t> </a:t>
            </a:r>
            <a:r>
              <a:rPr kumimoji="0" lang="ar-SA" sz="32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البضا</a:t>
            </a:r>
            <a:r>
              <a:rPr kumimoji="0" lang="ar-DZ" sz="32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ئع</a:t>
            </a:r>
            <a:r>
              <a:rPr kumimoji="0" lang="ar-SA"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أو المنقولات الأخرى تكون معرضة لخسارة من المخاطر البحرية</a:t>
            </a:r>
            <a:r>
              <a:rPr kumimoji="0" lang="ar-DZ"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ar-SA"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أي منفعة مالية (مثل الربح والنولون والعمولة)</a:t>
            </a:r>
            <a:r>
              <a:rPr kumimoji="0" lang="ar-DZ"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ar-SA"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أو ضمان لقرض ومصاريف تكون مهددة بالخطر بسبب أن الممتلكات القابلة للتأمين تكون معرضة لخسارة من المخاطر البحرية</a:t>
            </a:r>
            <a:r>
              <a:rPr kumimoji="0" lang="ar-DZ"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ar-SA"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كما أن المسئولية تجاه الطرف الثالث من الممكن أن تقع على عاتق المُلاك أو أصحاب المصالح في أو المسئولين عن الممتلكات القابلة للتأمين التي تكون معرضة لخسارة من المخاطر البحرية</a:t>
            </a:r>
            <a:r>
              <a:rPr kumimoji="0" lang="fr-FR"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0488" y="609600"/>
            <a:ext cx="8382000" cy="2554545"/>
          </a:xfrm>
          <a:prstGeom prst="rect">
            <a:avLst/>
          </a:prstGeom>
        </p:spPr>
        <p:txBody>
          <a:bodyPr wrap="square">
            <a:spAutoFit/>
          </a:bodyPr>
          <a:lstStyle/>
          <a:p>
            <a:pPr algn="just" rtl="1"/>
            <a:r>
              <a:rPr lang="ar-DZ" sz="3200" b="1" dirty="0" smtClean="0">
                <a:solidFill>
                  <a:srgbClr val="FF0000"/>
                </a:solidFill>
                <a:latin typeface="Simplified Arabic" pitchFamily="18" charset="-78"/>
                <a:cs typeface="Simplified Arabic" pitchFamily="18" charset="-78"/>
              </a:rPr>
              <a:t>العوارية الخاصة:</a:t>
            </a:r>
          </a:p>
          <a:p>
            <a:pPr algn="just" rtl="1"/>
            <a:r>
              <a:rPr lang="ar-DZ" sz="3200" b="1" dirty="0" smtClean="0">
                <a:solidFill>
                  <a:srgbClr val="FF0000"/>
                </a:solidFill>
                <a:latin typeface="Simplified Arabic" pitchFamily="18" charset="-78"/>
                <a:cs typeface="Simplified Arabic" pitchFamily="18" charset="-78"/>
              </a:rPr>
              <a:t>   </a:t>
            </a:r>
            <a:r>
              <a:rPr lang="ar-DZ" sz="3200" b="1" dirty="0" smtClean="0">
                <a:latin typeface="Simplified Arabic" pitchFamily="18" charset="-78"/>
                <a:cs typeface="Simplified Arabic" pitchFamily="18" charset="-78"/>
              </a:rPr>
              <a:t>هي الخسارة أو التلف </a:t>
            </a:r>
            <a:r>
              <a:rPr lang="ar-DZ" sz="3200" b="1" dirty="0" smtClean="0">
                <a:solidFill>
                  <a:srgbClr val="FF0000"/>
                </a:solidFill>
                <a:latin typeface="Simplified Arabic" pitchFamily="18" charset="-78"/>
                <a:cs typeface="Simplified Arabic" pitchFamily="18" charset="-78"/>
              </a:rPr>
              <a:t>الجزئي</a:t>
            </a:r>
            <a:r>
              <a:rPr lang="ar-DZ" sz="3200" b="1" dirty="0" smtClean="0">
                <a:latin typeface="Simplified Arabic" pitchFamily="18" charset="-78"/>
                <a:cs typeface="Simplified Arabic" pitchFamily="18" charset="-78"/>
              </a:rPr>
              <a:t> للسفينة أو حمولتها الذي </a:t>
            </a:r>
            <a:r>
              <a:rPr lang="ar-DZ" sz="3200" b="1" dirty="0" smtClean="0">
                <a:solidFill>
                  <a:srgbClr val="FF0000"/>
                </a:solidFill>
                <a:latin typeface="Simplified Arabic" pitchFamily="18" charset="-78"/>
                <a:cs typeface="Simplified Arabic" pitchFamily="18" charset="-78"/>
              </a:rPr>
              <a:t>يؤثر فقط على </a:t>
            </a:r>
            <a:r>
              <a:rPr lang="ar-DZ" sz="3200" b="1" dirty="0" smtClean="0">
                <a:latin typeface="Simplified Arabic" pitchFamily="18" charset="-78"/>
                <a:cs typeface="Simplified Arabic" pitchFamily="18" charset="-78"/>
              </a:rPr>
              <a:t>مالك السفينة أو مالك البضائع. </a:t>
            </a:r>
            <a:r>
              <a:rPr lang="ar-DZ" sz="3200" b="1" dirty="0" smtClean="0">
                <a:solidFill>
                  <a:srgbClr val="FF0000"/>
                </a:solidFill>
                <a:latin typeface="Simplified Arabic" pitchFamily="18" charset="-78"/>
                <a:cs typeface="Simplified Arabic" pitchFamily="18" charset="-78"/>
              </a:rPr>
              <a:t>العوارية الخاصة </a:t>
            </a:r>
            <a:r>
              <a:rPr lang="ar-DZ" sz="3200" b="1" dirty="0" smtClean="0">
                <a:latin typeface="Simplified Arabic" pitchFamily="18" charset="-78"/>
                <a:cs typeface="Simplified Arabic" pitchFamily="18" charset="-78"/>
              </a:rPr>
              <a:t>هي الخسارة التي يتحملها مالكو السفينة أو البضائع بسبب الأضرار المباشرة التي لحقت بممتلكاتهم.</a:t>
            </a:r>
            <a:endParaRPr lang="fr-FR" sz="3200" b="1" dirty="0">
              <a:latin typeface="Simplified Arabic" pitchFamily="18" charset="-78"/>
              <a:cs typeface="Simplified Arabic" pitchFamily="18" charset="-78"/>
            </a:endParaRPr>
          </a:p>
        </p:txBody>
      </p:sp>
      <p:sp>
        <p:nvSpPr>
          <p:cNvPr id="5" name="Rectangle 4"/>
          <p:cNvSpPr/>
          <p:nvPr/>
        </p:nvSpPr>
        <p:spPr>
          <a:xfrm>
            <a:off x="394648" y="3505200"/>
            <a:ext cx="8382000" cy="2246769"/>
          </a:xfrm>
          <a:prstGeom prst="rect">
            <a:avLst/>
          </a:prstGeom>
        </p:spPr>
        <p:txBody>
          <a:bodyPr wrap="square">
            <a:spAutoFit/>
          </a:bodyPr>
          <a:lstStyle/>
          <a:p>
            <a:r>
              <a:rPr lang="en-US" sz="2800" b="1" dirty="0" smtClean="0">
                <a:solidFill>
                  <a:srgbClr val="FF0000"/>
                </a:solidFill>
                <a:latin typeface="Times New Roman" pitchFamily="18" charset="0"/>
                <a:cs typeface="Times New Roman" pitchFamily="18" charset="0"/>
              </a:rPr>
              <a:t>2 Types of Marine Losses: </a:t>
            </a:r>
            <a:r>
              <a:rPr lang="en-US" sz="2800" b="1" dirty="0" smtClean="0">
                <a:latin typeface="Times New Roman" pitchFamily="18" charset="0"/>
                <a:cs typeface="Times New Roman" pitchFamily="18" charset="0"/>
              </a:rPr>
              <a:t>Total Loss and Partial Loss</a:t>
            </a:r>
          </a:p>
          <a:p>
            <a:pPr>
              <a:buFont typeface="Wingdings" pitchFamily="2" charset="2"/>
              <a:buChar char="ü"/>
            </a:pPr>
            <a:r>
              <a:rPr lang="fr-FR" sz="28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Actual Total Loss:</a:t>
            </a:r>
          </a:p>
          <a:p>
            <a:pPr>
              <a:buFont typeface="Wingdings" pitchFamily="2" charset="2"/>
              <a:buChar char="ü"/>
            </a:pPr>
            <a:r>
              <a:rPr lang="en-US" sz="2800" b="1" dirty="0" smtClean="0">
                <a:latin typeface="Times New Roman" pitchFamily="18" charset="0"/>
                <a:cs typeface="Times New Roman" pitchFamily="18" charset="0"/>
              </a:rPr>
              <a:t> Constructive Total Loss:</a:t>
            </a:r>
          </a:p>
          <a:p>
            <a:pPr>
              <a:buFont typeface="Wingdings" pitchFamily="2" charset="2"/>
              <a:buChar char="ü"/>
            </a:pPr>
            <a:r>
              <a:rPr lang="en-US" sz="2800" b="1" dirty="0" smtClean="0">
                <a:latin typeface="Times New Roman" pitchFamily="18" charset="0"/>
                <a:cs typeface="Times New Roman" pitchFamily="18" charset="0"/>
              </a:rPr>
              <a:t> Particular Average Loss:</a:t>
            </a:r>
          </a:p>
          <a:p>
            <a:pPr>
              <a:buFont typeface="Wingdings" pitchFamily="2" charset="2"/>
              <a:buChar char="ü"/>
            </a:pPr>
            <a:r>
              <a:rPr lang="en-US" sz="2800" b="1" dirty="0" smtClean="0">
                <a:latin typeface="Times New Roman" pitchFamily="18" charset="0"/>
                <a:cs typeface="Times New Roman" pitchFamily="18" charset="0"/>
              </a:rPr>
              <a:t> General Average Loss</a:t>
            </a:r>
            <a:endParaRPr lang="en-US" sz="2800" b="1" dirty="0">
              <a:latin typeface="Times New Roman" pitchFamily="18" charset="0"/>
              <a:cs typeface="Times New Roman"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10400" y="685800"/>
            <a:ext cx="1676400" cy="646331"/>
          </a:xfrm>
          <a:prstGeom prst="rect">
            <a:avLst/>
          </a:prstGeom>
        </p:spPr>
        <p:txBody>
          <a:bodyPr wrap="square">
            <a:spAutoFit/>
          </a:bodyPr>
          <a:lstStyle/>
          <a:p>
            <a:pPr algn="just" rtl="1"/>
            <a:r>
              <a:rPr lang="ar-DZ" sz="3600" b="1" dirty="0" smtClean="0">
                <a:solidFill>
                  <a:srgbClr val="C00000"/>
                </a:solidFill>
                <a:latin typeface="Arial" pitchFamily="34" charset="0"/>
                <a:cs typeface="Arial" pitchFamily="34" charset="0"/>
              </a:rPr>
              <a:t>مثال:</a:t>
            </a:r>
            <a:endParaRPr lang="fr-FR" sz="3200" b="1" dirty="0">
              <a:latin typeface="Arial" pitchFamily="34" charset="0"/>
              <a:cs typeface="Arial" pitchFamily="34" charset="0"/>
            </a:endParaRPr>
          </a:p>
        </p:txBody>
      </p:sp>
      <p:sp>
        <p:nvSpPr>
          <p:cNvPr id="5" name="Rectangle 4"/>
          <p:cNvSpPr/>
          <p:nvPr/>
        </p:nvSpPr>
        <p:spPr>
          <a:xfrm>
            <a:off x="304800" y="1378327"/>
            <a:ext cx="8382000" cy="2554545"/>
          </a:xfrm>
          <a:prstGeom prst="rect">
            <a:avLst/>
          </a:prstGeom>
        </p:spPr>
        <p:txBody>
          <a:bodyPr wrap="square">
            <a:spAutoFit/>
          </a:bodyPr>
          <a:lstStyle/>
          <a:p>
            <a:pPr algn="just" rtl="1"/>
            <a:r>
              <a:rPr lang="ar-DZ" sz="3200" b="1" dirty="0" smtClean="0">
                <a:latin typeface="Arial" pitchFamily="34" charset="0"/>
                <a:cs typeface="Arial" pitchFamily="34" charset="0"/>
              </a:rPr>
              <a:t>   جنحت السفينة إلى منطقة ضحلة المياه، فتم الاستعانة بقاطرات لسحب السفينة. عملية الإنقاذ كلفت 6 ملايين. تقدر قيمة السفينة </a:t>
            </a:r>
            <a:r>
              <a:rPr lang="ar-DZ" sz="3200" b="1" dirty="0" err="1" smtClean="0">
                <a:latin typeface="Arial" pitchFamily="34" charset="0"/>
                <a:cs typeface="Arial" pitchFamily="34" charset="0"/>
              </a:rPr>
              <a:t>بـ</a:t>
            </a:r>
            <a:r>
              <a:rPr lang="ar-DZ" sz="3200" b="1" dirty="0" smtClean="0">
                <a:latin typeface="Arial" pitchFamily="34" charset="0"/>
                <a:cs typeface="Arial" pitchFamily="34" charset="0"/>
              </a:rPr>
              <a:t> 40 مليون، الحمولة 50 مليون، الشحن 10 مليون. تم إنفاق </a:t>
            </a:r>
            <a:r>
              <a:rPr lang="ar-DZ" sz="3200" b="1" dirty="0" smtClean="0">
                <a:solidFill>
                  <a:srgbClr val="C00000"/>
                </a:solidFill>
                <a:latin typeface="Arial" pitchFamily="34" charset="0"/>
                <a:cs typeface="Arial" pitchFamily="34" charset="0"/>
              </a:rPr>
              <a:t>6 ملايين لإنقاذ 100 مليون</a:t>
            </a:r>
            <a:r>
              <a:rPr lang="ar-DZ" sz="3200" b="1" dirty="0" smtClean="0">
                <a:latin typeface="Arial" pitchFamily="34" charset="0"/>
                <a:cs typeface="Arial" pitchFamily="34" charset="0"/>
              </a:rPr>
              <a:t>، وبالتالي فإن </a:t>
            </a:r>
            <a:r>
              <a:rPr lang="ar-DZ" sz="3200" b="1" dirty="0" smtClean="0">
                <a:solidFill>
                  <a:srgbClr val="C00000"/>
                </a:solidFill>
                <a:latin typeface="Arial" pitchFamily="34" charset="0"/>
                <a:cs typeface="Arial" pitchFamily="34" charset="0"/>
              </a:rPr>
              <a:t>قيمة الخسارة العامة هي 6٪. </a:t>
            </a:r>
          </a:p>
        </p:txBody>
      </p:sp>
      <p:sp>
        <p:nvSpPr>
          <p:cNvPr id="6" name="Rectangle 5"/>
          <p:cNvSpPr/>
          <p:nvPr/>
        </p:nvSpPr>
        <p:spPr>
          <a:xfrm>
            <a:off x="304800" y="4297740"/>
            <a:ext cx="8382000" cy="1569660"/>
          </a:xfrm>
          <a:prstGeom prst="rect">
            <a:avLst/>
          </a:prstGeom>
        </p:spPr>
        <p:txBody>
          <a:bodyPr wrap="square">
            <a:spAutoFit/>
          </a:bodyPr>
          <a:lstStyle/>
          <a:p>
            <a:pPr algn="just" rtl="1"/>
            <a:r>
              <a:rPr lang="ar-DZ" sz="3200" b="1" dirty="0" smtClean="0">
                <a:latin typeface="Arial" pitchFamily="34" charset="0"/>
                <a:cs typeface="Arial" pitchFamily="34" charset="0"/>
              </a:rPr>
              <a:t>   إذا كان لدى شاحن ما قيمته 12 مليون من البضائع، فسيتم فرض رسوم على هذا الشخص بنسبة 6 ٪ من 12 مليون،</a:t>
            </a:r>
            <a:r>
              <a:rPr lang="ar-DZ" sz="3200" b="1" dirty="0" smtClean="0">
                <a:solidFill>
                  <a:srgbClr val="C00000"/>
                </a:solidFill>
                <a:latin typeface="Arial" pitchFamily="34" charset="0"/>
                <a:cs typeface="Arial" pitchFamily="34" charset="0"/>
              </a:rPr>
              <a:t> أي 720 ألف.</a:t>
            </a:r>
            <a:endParaRPr lang="fr-FR" sz="3200" b="1" dirty="0">
              <a:solidFill>
                <a:srgbClr val="C00000"/>
              </a:solidFill>
              <a:latin typeface="Arial" pitchFamily="34" charset="0"/>
              <a:cs typeface="Arial"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81800" y="762000"/>
            <a:ext cx="1828800" cy="646331"/>
          </a:xfrm>
          <a:prstGeom prst="rect">
            <a:avLst/>
          </a:prstGeom>
        </p:spPr>
        <p:txBody>
          <a:bodyPr wrap="square">
            <a:spAutoFit/>
          </a:bodyPr>
          <a:lstStyle/>
          <a:p>
            <a:pPr algn="just" rtl="1"/>
            <a:r>
              <a:rPr lang="ar-DZ" sz="3600" b="1" dirty="0" smtClean="0">
                <a:solidFill>
                  <a:srgbClr val="FF0000"/>
                </a:solidFill>
                <a:latin typeface="Arial" pitchFamily="34" charset="0"/>
                <a:cs typeface="Arial" pitchFamily="34" charset="0"/>
              </a:rPr>
              <a:t>مثال:</a:t>
            </a:r>
            <a:endParaRPr lang="fr-FR" sz="3200" b="1" dirty="0">
              <a:latin typeface="Arial" pitchFamily="34" charset="0"/>
              <a:cs typeface="Arial" pitchFamily="34" charset="0"/>
            </a:endParaRPr>
          </a:p>
        </p:txBody>
      </p:sp>
      <p:sp>
        <p:nvSpPr>
          <p:cNvPr id="5" name="Rectangle 4"/>
          <p:cNvSpPr/>
          <p:nvPr/>
        </p:nvSpPr>
        <p:spPr>
          <a:xfrm>
            <a:off x="304800" y="1647885"/>
            <a:ext cx="8305800" cy="2554545"/>
          </a:xfrm>
          <a:prstGeom prst="rect">
            <a:avLst/>
          </a:prstGeom>
        </p:spPr>
        <p:txBody>
          <a:bodyPr wrap="square">
            <a:spAutoFit/>
          </a:bodyPr>
          <a:lstStyle/>
          <a:p>
            <a:pPr algn="just" rtl="1"/>
            <a:r>
              <a:rPr lang="ar-DZ" sz="3200" b="1" dirty="0" smtClean="0">
                <a:latin typeface="Times New Roman" pitchFamily="18" charset="0"/>
                <a:cs typeface="Times New Roman" pitchFamily="18" charset="0"/>
              </a:rPr>
              <a:t>   تبلغ قيمة السفينة بأكملها 40 مليونًا، والبضائع 50 مليونًا، والشحن 10 ملايين، قامت السفينة بدوران خطير وكانت على وشك الانقلاب، قرر القبطان التضحية ببعض البضائع، لذلك تم إلقاء شحنة بقيمة 5 ملايين في البحر، التكاليف مقسمة على جميع المشاركين، ويجب على كل مشارك المساهمة </a:t>
            </a:r>
            <a:r>
              <a:rPr lang="ar-DZ" sz="3200" b="1" dirty="0" smtClean="0">
                <a:solidFill>
                  <a:srgbClr val="FF0000"/>
                </a:solidFill>
                <a:latin typeface="Times New Roman" pitchFamily="18" charset="0"/>
                <a:cs typeface="Times New Roman" pitchFamily="18" charset="0"/>
              </a:rPr>
              <a:t>بنسبة 5٪.</a:t>
            </a:r>
            <a:endParaRPr lang="fr-FR" sz="3200" b="1" dirty="0">
              <a:solidFill>
                <a:srgbClr val="FF0000"/>
              </a:solidFill>
              <a:latin typeface="Times New Roman" pitchFamily="18" charset="0"/>
              <a:cs typeface="Times New Roman" pitchFamily="18" charset="0"/>
            </a:endParaRPr>
          </a:p>
        </p:txBody>
      </p:sp>
      <p:sp>
        <p:nvSpPr>
          <p:cNvPr id="6" name="Rectangle 5"/>
          <p:cNvSpPr/>
          <p:nvPr/>
        </p:nvSpPr>
        <p:spPr>
          <a:xfrm>
            <a:off x="304800" y="4678740"/>
            <a:ext cx="8305800" cy="1569660"/>
          </a:xfrm>
          <a:prstGeom prst="rect">
            <a:avLst/>
          </a:prstGeom>
        </p:spPr>
        <p:txBody>
          <a:bodyPr wrap="square">
            <a:spAutoFit/>
          </a:bodyPr>
          <a:lstStyle/>
          <a:p>
            <a:pPr algn="just" rtl="1"/>
            <a:r>
              <a:rPr lang="ar-DZ" sz="3200" b="1" dirty="0" smtClean="0">
                <a:latin typeface="Times New Roman" pitchFamily="18" charset="0"/>
                <a:cs typeface="Times New Roman" pitchFamily="18" charset="0"/>
              </a:rPr>
              <a:t>   كما يساهم مالك البضاعة المتروكة بنسبة 5٪ من المبلغ المستحق من أصل 5 ملايين (250 ألف)، ولكن يجب أن </a:t>
            </a:r>
            <a:r>
              <a:rPr lang="ar-DZ" sz="3200" b="1" dirty="0" smtClean="0">
                <a:solidFill>
                  <a:srgbClr val="FF0000"/>
                </a:solidFill>
                <a:latin typeface="Times New Roman" pitchFamily="18" charset="0"/>
                <a:cs typeface="Times New Roman" pitchFamily="18" charset="0"/>
              </a:rPr>
              <a:t>يسترد 4 مليون </a:t>
            </a:r>
            <a:r>
              <a:rPr lang="ar-DZ" sz="3200" b="1" dirty="0" err="1" smtClean="0">
                <a:solidFill>
                  <a:srgbClr val="FF0000"/>
                </a:solidFill>
                <a:latin typeface="Times New Roman" pitchFamily="18" charset="0"/>
                <a:cs typeface="Times New Roman" pitchFamily="18" charset="0"/>
              </a:rPr>
              <a:t>و</a:t>
            </a:r>
            <a:r>
              <a:rPr lang="ar-DZ" sz="3200" b="1" dirty="0" smtClean="0">
                <a:solidFill>
                  <a:srgbClr val="FF0000"/>
                </a:solidFill>
                <a:latin typeface="Times New Roman" pitchFamily="18" charset="0"/>
                <a:cs typeface="Times New Roman" pitchFamily="18" charset="0"/>
              </a:rPr>
              <a:t> 475 ألف.</a:t>
            </a:r>
            <a:endParaRPr lang="fr-FR" sz="3200" b="1" dirty="0">
              <a:solidFill>
                <a:srgbClr val="FF0000"/>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4724400" y="304800"/>
            <a:ext cx="4188967" cy="590931"/>
          </a:xfrm>
          <a:prstGeom prst="rect">
            <a:avLst/>
          </a:prstGeom>
        </p:spPr>
        <p:txBody>
          <a:bodyPr wrap="none">
            <a:spAutoFit/>
          </a:bodyPr>
          <a:lstStyle/>
          <a:p>
            <a:pPr algn="just" rtl="1">
              <a:lnSpc>
                <a:spcPct val="90000"/>
              </a:lnSpc>
            </a:pPr>
            <a:r>
              <a:rPr lang="ar-DZ" sz="3600" b="1" dirty="0" smtClean="0">
                <a:solidFill>
                  <a:srgbClr val="FF0000"/>
                </a:solidFill>
                <a:latin typeface="Times New Roman" pitchFamily="18" charset="0"/>
                <a:cs typeface="Times New Roman" pitchFamily="18" charset="0"/>
              </a:rPr>
              <a:t>أ. </a:t>
            </a:r>
            <a:r>
              <a:rPr lang="ar-SA" sz="3600" b="1" dirty="0" smtClean="0">
                <a:solidFill>
                  <a:srgbClr val="FF0000"/>
                </a:solidFill>
                <a:latin typeface="Times New Roman" pitchFamily="18" charset="0"/>
                <a:cs typeface="Times New Roman" pitchFamily="18" charset="0"/>
              </a:rPr>
              <a:t>القرض البحري</a:t>
            </a:r>
            <a:r>
              <a:rPr lang="ar-DZ" sz="3600" b="1" dirty="0" smtClean="0">
                <a:solidFill>
                  <a:srgbClr val="FF0000"/>
                </a:solidFill>
                <a:latin typeface="Times New Roman" pitchFamily="18" charset="0"/>
                <a:cs typeface="Times New Roman" pitchFamily="18" charset="0"/>
              </a:rPr>
              <a:t> ( 16 </a:t>
            </a:r>
            <a:r>
              <a:rPr lang="ar-DZ" sz="3600" b="1" dirty="0" err="1" smtClean="0">
                <a:solidFill>
                  <a:srgbClr val="FF0000"/>
                </a:solidFill>
                <a:latin typeface="Times New Roman" pitchFamily="18" charset="0"/>
                <a:cs typeface="Times New Roman" pitchFamily="18" charset="0"/>
              </a:rPr>
              <a:t>م</a:t>
            </a:r>
            <a:r>
              <a:rPr lang="ar-DZ" sz="3600" b="1" dirty="0" smtClean="0">
                <a:solidFill>
                  <a:srgbClr val="FF0000"/>
                </a:solidFill>
                <a:latin typeface="Times New Roman" pitchFamily="18" charset="0"/>
                <a:cs typeface="Times New Roman" pitchFamily="18" charset="0"/>
              </a:rPr>
              <a:t>)</a:t>
            </a:r>
            <a:r>
              <a:rPr lang="ar-SA" sz="3600" b="1" dirty="0" smtClean="0">
                <a:solidFill>
                  <a:srgbClr val="FF0000"/>
                </a:solidFill>
                <a:latin typeface="Times New Roman" pitchFamily="18" charset="0"/>
                <a:cs typeface="Times New Roman" pitchFamily="18" charset="0"/>
              </a:rPr>
              <a:t>:</a:t>
            </a:r>
            <a:endParaRPr lang="ar-DZ" sz="3600" b="1" dirty="0" smtClean="0">
              <a:latin typeface="Times New Roman" pitchFamily="18" charset="0"/>
              <a:cs typeface="Times New Roman" pitchFamily="18" charset="0"/>
            </a:endParaRPr>
          </a:p>
        </p:txBody>
      </p:sp>
      <p:grpSp>
        <p:nvGrpSpPr>
          <p:cNvPr id="34" name="Groupe 33"/>
          <p:cNvGrpSpPr/>
          <p:nvPr/>
        </p:nvGrpSpPr>
        <p:grpSpPr>
          <a:xfrm>
            <a:off x="76200" y="989256"/>
            <a:ext cx="8999374" cy="3995969"/>
            <a:chOff x="76200" y="852776"/>
            <a:chExt cx="8999374" cy="3995969"/>
          </a:xfrm>
        </p:grpSpPr>
        <p:cxnSp>
          <p:nvCxnSpPr>
            <p:cNvPr id="25" name="AutoShape 7"/>
            <p:cNvCxnSpPr>
              <a:cxnSpLocks noChangeShapeType="1"/>
            </p:cNvCxnSpPr>
            <p:nvPr/>
          </p:nvCxnSpPr>
          <p:spPr bwMode="auto">
            <a:xfrm rot="10800000">
              <a:off x="1981200" y="3830319"/>
              <a:ext cx="2856434" cy="1588"/>
            </a:xfrm>
            <a:prstGeom prst="straightConnector1">
              <a:avLst/>
            </a:prstGeom>
            <a:noFill/>
            <a:ln w="38100">
              <a:solidFill>
                <a:srgbClr val="000000"/>
              </a:solidFill>
              <a:round/>
              <a:headEnd/>
              <a:tailEnd type="triangle" w="med" len="med"/>
            </a:ln>
          </p:spPr>
        </p:cxnSp>
        <p:grpSp>
          <p:nvGrpSpPr>
            <p:cNvPr id="31" name="Groupe 30"/>
            <p:cNvGrpSpPr/>
            <p:nvPr/>
          </p:nvGrpSpPr>
          <p:grpSpPr>
            <a:xfrm>
              <a:off x="76200" y="852776"/>
              <a:ext cx="8999374" cy="3995969"/>
              <a:chOff x="76200" y="948312"/>
              <a:chExt cx="8999374" cy="3995969"/>
            </a:xfrm>
          </p:grpSpPr>
          <p:grpSp>
            <p:nvGrpSpPr>
              <p:cNvPr id="4098" name="Group 2"/>
              <p:cNvGrpSpPr>
                <a:grpSpLocks/>
              </p:cNvGrpSpPr>
              <p:nvPr/>
            </p:nvGrpSpPr>
            <p:grpSpPr bwMode="auto">
              <a:xfrm>
                <a:off x="76200" y="948312"/>
                <a:ext cx="8999374" cy="3995969"/>
                <a:chOff x="1565" y="1582"/>
                <a:chExt cx="9075" cy="4137"/>
              </a:xfrm>
            </p:grpSpPr>
            <p:sp>
              <p:nvSpPr>
                <p:cNvPr id="4099" name="Text Box 3"/>
                <p:cNvSpPr txBox="1">
                  <a:spLocks noChangeArrowheads="1"/>
                </p:cNvSpPr>
                <p:nvPr/>
              </p:nvSpPr>
              <p:spPr bwMode="auto">
                <a:xfrm>
                  <a:off x="5165" y="1582"/>
                  <a:ext cx="1548" cy="489"/>
                </a:xfrm>
                <a:prstGeom prst="rect">
                  <a:avLst/>
                </a:prstGeom>
                <a:solidFill>
                  <a:srgbClr val="FFC000"/>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قبل الرحلة</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100" name="Text Box 4"/>
                <p:cNvSpPr txBox="1">
                  <a:spLocks noChangeArrowheads="1"/>
                </p:cNvSpPr>
                <p:nvPr/>
              </p:nvSpPr>
              <p:spPr bwMode="auto">
                <a:xfrm>
                  <a:off x="2333" y="2463"/>
                  <a:ext cx="1808" cy="580"/>
                </a:xfrm>
                <a:prstGeom prst="rect">
                  <a:avLst/>
                </a:prstGeom>
                <a:solidFill>
                  <a:srgbClr val="FF99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الممولين (بنوك)</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101" name="Text Box 5"/>
                <p:cNvSpPr txBox="1">
                  <a:spLocks noChangeArrowheads="1"/>
                </p:cNvSpPr>
                <p:nvPr/>
              </p:nvSpPr>
              <p:spPr bwMode="auto">
                <a:xfrm>
                  <a:off x="7809" y="2463"/>
                  <a:ext cx="2439" cy="580"/>
                </a:xfrm>
                <a:prstGeom prst="rect">
                  <a:avLst/>
                </a:prstGeom>
                <a:solidFill>
                  <a:srgbClr val="FF99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الشاحن</a:t>
                  </a:r>
                  <a:r>
                    <a:rPr lang="ar-DZ" sz="2400" b="1" baseline="0" dirty="0" smtClean="0">
                      <a:latin typeface="Arial" pitchFamily="34" charset="0"/>
                      <a:ea typeface="Arial" pitchFamily="34" charset="0"/>
                      <a:cs typeface="Arial" pitchFamily="34" charset="0"/>
                    </a:rPr>
                    <a:t>/</a:t>
                  </a: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 مالك السفينة</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103" name="AutoShape 7"/>
                <p:cNvCxnSpPr>
                  <a:cxnSpLocks noChangeShapeType="1"/>
                </p:cNvCxnSpPr>
                <p:nvPr/>
              </p:nvCxnSpPr>
              <p:spPr bwMode="auto">
                <a:xfrm flipH="1">
                  <a:off x="4195" y="2848"/>
                  <a:ext cx="3572" cy="0"/>
                </a:xfrm>
                <a:prstGeom prst="straightConnector1">
                  <a:avLst/>
                </a:prstGeom>
                <a:noFill/>
                <a:ln w="38100">
                  <a:solidFill>
                    <a:srgbClr val="000000"/>
                  </a:solidFill>
                  <a:round/>
                  <a:headEnd/>
                  <a:tailEnd type="triangle" w="med" len="med"/>
                </a:ln>
              </p:spPr>
            </p:cxnSp>
            <p:sp>
              <p:nvSpPr>
                <p:cNvPr id="4104" name="Text Box 8"/>
                <p:cNvSpPr txBox="1">
                  <a:spLocks noChangeArrowheads="1"/>
                </p:cNvSpPr>
                <p:nvPr/>
              </p:nvSpPr>
              <p:spPr bwMode="auto">
                <a:xfrm>
                  <a:off x="4331" y="2144"/>
                  <a:ext cx="3381" cy="489"/>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قرض بقيمة السفينة والبضائع</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105" name="Text Box 9"/>
                <p:cNvSpPr txBox="1">
                  <a:spLocks noChangeArrowheads="1"/>
                </p:cNvSpPr>
                <p:nvPr/>
              </p:nvSpPr>
              <p:spPr bwMode="auto">
                <a:xfrm>
                  <a:off x="4399" y="2905"/>
                  <a:ext cx="3098" cy="489"/>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smtClean="0">
                      <a:ln>
                        <a:noFill/>
                      </a:ln>
                      <a:solidFill>
                        <a:schemeClr val="tx1"/>
                      </a:solidFill>
                      <a:effectLst/>
                      <a:latin typeface="Arial" pitchFamily="34" charset="0"/>
                      <a:ea typeface="Arial" pitchFamily="34" charset="0"/>
                      <a:cs typeface="Arial" pitchFamily="34" charset="0"/>
                    </a:rPr>
                    <a:t>رهن السفينة والبضائع</a:t>
                  </a:r>
                  <a:endParaRPr kumimoji="0" lang="fr-FR" sz="2400" b="0" i="0" u="none" strike="noStrike" cap="none" normalizeH="0" baseline="0" smtClean="0">
                    <a:ln>
                      <a:noFill/>
                    </a:ln>
                    <a:solidFill>
                      <a:schemeClr val="tx1"/>
                    </a:solidFill>
                    <a:effectLst/>
                    <a:latin typeface="Arial" pitchFamily="34" charset="0"/>
                    <a:cs typeface="Arial" pitchFamily="34" charset="0"/>
                  </a:endParaRPr>
                </a:p>
              </p:txBody>
            </p:sp>
            <p:sp>
              <p:nvSpPr>
                <p:cNvPr id="4106" name="Text Box 10"/>
                <p:cNvSpPr txBox="1">
                  <a:spLocks noChangeArrowheads="1"/>
                </p:cNvSpPr>
                <p:nvPr/>
              </p:nvSpPr>
              <p:spPr bwMode="auto">
                <a:xfrm>
                  <a:off x="4178" y="3564"/>
                  <a:ext cx="1548" cy="489"/>
                </a:xfrm>
                <a:prstGeom prst="rect">
                  <a:avLst/>
                </a:prstGeom>
                <a:solidFill>
                  <a:srgbClr val="FFC000"/>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smtClean="0">
                      <a:ln>
                        <a:noFill/>
                      </a:ln>
                      <a:solidFill>
                        <a:schemeClr val="tx1"/>
                      </a:solidFill>
                      <a:effectLst/>
                      <a:latin typeface="Arial" pitchFamily="34" charset="0"/>
                      <a:ea typeface="Arial" pitchFamily="34" charset="0"/>
                      <a:cs typeface="Arial" pitchFamily="34" charset="0"/>
                    </a:rPr>
                    <a:t>بعد الرحلة</a:t>
                  </a:r>
                  <a:endParaRPr kumimoji="0" lang="fr-FR" sz="2400" b="0" i="0" u="none" strike="noStrike" cap="none" normalizeH="0" baseline="0" smtClean="0">
                    <a:ln>
                      <a:noFill/>
                    </a:ln>
                    <a:solidFill>
                      <a:schemeClr val="tx1"/>
                    </a:solidFill>
                    <a:effectLst/>
                    <a:latin typeface="Arial" pitchFamily="34" charset="0"/>
                    <a:cs typeface="Arial" pitchFamily="34" charset="0"/>
                  </a:endParaRPr>
                </a:p>
              </p:txBody>
            </p:sp>
            <p:sp>
              <p:nvSpPr>
                <p:cNvPr id="4107" name="Text Box 11"/>
                <p:cNvSpPr txBox="1">
                  <a:spLocks noChangeArrowheads="1"/>
                </p:cNvSpPr>
                <p:nvPr/>
              </p:nvSpPr>
              <p:spPr bwMode="auto">
                <a:xfrm>
                  <a:off x="6406" y="4352"/>
                  <a:ext cx="2377" cy="506"/>
                </a:xfrm>
                <a:prstGeom prst="rect">
                  <a:avLst/>
                </a:prstGeom>
                <a:solidFill>
                  <a:srgbClr val="FF99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الشاحن/ مالك السفينة</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109" name="Text Box 13"/>
                <p:cNvSpPr txBox="1">
                  <a:spLocks noChangeArrowheads="1"/>
                </p:cNvSpPr>
                <p:nvPr/>
              </p:nvSpPr>
              <p:spPr bwMode="auto">
                <a:xfrm>
                  <a:off x="3604" y="4091"/>
                  <a:ext cx="2613" cy="489"/>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200" b="1" i="0" u="none" strike="noStrike" cap="none" normalizeH="0" baseline="0" dirty="0" smtClean="0">
                      <a:ln>
                        <a:noFill/>
                      </a:ln>
                      <a:solidFill>
                        <a:schemeClr val="tx1"/>
                      </a:solidFill>
                      <a:effectLst/>
                      <a:latin typeface="Arial" pitchFamily="34" charset="0"/>
                      <a:ea typeface="Arial" pitchFamily="34" charset="0"/>
                      <a:cs typeface="Arial" pitchFamily="34" charset="0"/>
                    </a:rPr>
                    <a:t>أصل قرض+ فائدة </a:t>
                  </a:r>
                  <a:r>
                    <a:rPr kumimoji="0" lang="ar-DZ" sz="2200" b="1" i="0" u="none" strike="noStrike" cap="none" normalizeH="0" baseline="0" dirty="0" smtClean="0">
                      <a:ln>
                        <a:noFill/>
                      </a:ln>
                      <a:solidFill>
                        <a:srgbClr val="FF0000"/>
                      </a:solidFill>
                      <a:effectLst/>
                      <a:latin typeface="Arial" pitchFamily="34" charset="0"/>
                      <a:ea typeface="Arial" pitchFamily="34" charset="0"/>
                      <a:cs typeface="Arial" pitchFamily="34" charset="0"/>
                    </a:rPr>
                    <a:t>مرتفعة</a:t>
                  </a:r>
                  <a:endParaRPr kumimoji="0" lang="fr-FR" sz="2200" b="0" i="0" u="none" strike="noStrike" cap="none" normalizeH="0" baseline="0" dirty="0" smtClean="0">
                    <a:ln>
                      <a:noFill/>
                    </a:ln>
                    <a:solidFill>
                      <a:srgbClr val="FF0000"/>
                    </a:solidFill>
                    <a:effectLst/>
                    <a:latin typeface="Arial" pitchFamily="34" charset="0"/>
                    <a:cs typeface="Arial" pitchFamily="34" charset="0"/>
                  </a:endParaRPr>
                </a:p>
              </p:txBody>
            </p:sp>
            <p:sp>
              <p:nvSpPr>
                <p:cNvPr id="4110" name="Text Box 14"/>
                <p:cNvSpPr txBox="1">
                  <a:spLocks noChangeArrowheads="1"/>
                </p:cNvSpPr>
                <p:nvPr/>
              </p:nvSpPr>
              <p:spPr bwMode="auto">
                <a:xfrm>
                  <a:off x="1577" y="4352"/>
                  <a:ext cx="1832" cy="506"/>
                </a:xfrm>
                <a:prstGeom prst="rect">
                  <a:avLst/>
                </a:prstGeom>
                <a:solidFill>
                  <a:srgbClr val="FF99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الممولين (بنوك)</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111" name="Text Box 15"/>
                <p:cNvSpPr txBox="1">
                  <a:spLocks noChangeArrowheads="1"/>
                </p:cNvSpPr>
                <p:nvPr/>
              </p:nvSpPr>
              <p:spPr bwMode="auto">
                <a:xfrm>
                  <a:off x="8898" y="4385"/>
                  <a:ext cx="1704" cy="543"/>
                </a:xfrm>
                <a:prstGeom prst="rect">
                  <a:avLst/>
                </a:prstGeom>
                <a:solidFill>
                  <a:srgbClr val="FFFF00"/>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وصول السفينة</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112" name="Text Box 16"/>
                <p:cNvSpPr txBox="1">
                  <a:spLocks noChangeArrowheads="1"/>
                </p:cNvSpPr>
                <p:nvPr/>
              </p:nvSpPr>
              <p:spPr bwMode="auto">
                <a:xfrm>
                  <a:off x="6406" y="5069"/>
                  <a:ext cx="2382" cy="510"/>
                </a:xfrm>
                <a:prstGeom prst="rect">
                  <a:avLst/>
                </a:prstGeom>
                <a:solidFill>
                  <a:srgbClr val="FF99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الشاحن/ مالك السفينة</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113" name="Text Box 17"/>
                <p:cNvSpPr txBox="1">
                  <a:spLocks noChangeArrowheads="1"/>
                </p:cNvSpPr>
                <p:nvPr/>
              </p:nvSpPr>
              <p:spPr bwMode="auto">
                <a:xfrm>
                  <a:off x="3598" y="4976"/>
                  <a:ext cx="2613" cy="743"/>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200" b="1" i="0" u="none" strike="noStrike" cap="none" normalizeH="0" baseline="0" dirty="0" smtClean="0">
                      <a:ln>
                        <a:noFill/>
                      </a:ln>
                      <a:solidFill>
                        <a:srgbClr val="FF0000"/>
                      </a:solidFill>
                      <a:effectLst/>
                      <a:latin typeface="Arial" pitchFamily="34" charset="0"/>
                      <a:ea typeface="Arial" pitchFamily="34" charset="0"/>
                      <a:cs typeface="Arial" pitchFamily="34" charset="0"/>
                    </a:rPr>
                    <a:t>سقوط التزام أصل القرض والفائدة </a:t>
                  </a:r>
                  <a:endParaRPr kumimoji="0" lang="fr-FR" sz="2200" b="0" i="0" u="none" strike="noStrike" cap="none" normalizeH="0" baseline="0" dirty="0" smtClean="0">
                    <a:ln>
                      <a:noFill/>
                    </a:ln>
                    <a:solidFill>
                      <a:srgbClr val="FF0000"/>
                    </a:solidFill>
                    <a:effectLst/>
                    <a:latin typeface="Arial" pitchFamily="34" charset="0"/>
                    <a:cs typeface="Arial" pitchFamily="34" charset="0"/>
                  </a:endParaRPr>
                </a:p>
              </p:txBody>
            </p:sp>
            <p:sp>
              <p:nvSpPr>
                <p:cNvPr id="4114" name="Text Box 18"/>
                <p:cNvSpPr txBox="1">
                  <a:spLocks noChangeArrowheads="1"/>
                </p:cNvSpPr>
                <p:nvPr/>
              </p:nvSpPr>
              <p:spPr bwMode="auto">
                <a:xfrm>
                  <a:off x="1565" y="5069"/>
                  <a:ext cx="1844" cy="510"/>
                </a:xfrm>
                <a:prstGeom prst="rect">
                  <a:avLst/>
                </a:prstGeom>
                <a:solidFill>
                  <a:srgbClr val="FF99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الممولين (بنوك)</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115" name="Text Box 19"/>
                <p:cNvSpPr txBox="1">
                  <a:spLocks noChangeArrowheads="1"/>
                </p:cNvSpPr>
                <p:nvPr/>
              </p:nvSpPr>
              <p:spPr bwMode="auto">
                <a:xfrm>
                  <a:off x="8939" y="5041"/>
                  <a:ext cx="1701" cy="543"/>
                </a:xfrm>
                <a:prstGeom prst="rect">
                  <a:avLst/>
                </a:prstGeom>
                <a:solidFill>
                  <a:srgbClr val="FFFF00"/>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2400" b="1" i="0" u="none" strike="noStrike" cap="none" normalizeH="0" baseline="0" dirty="0" smtClean="0">
                      <a:ln>
                        <a:noFill/>
                      </a:ln>
                      <a:solidFill>
                        <a:schemeClr val="tx1"/>
                      </a:solidFill>
                      <a:effectLst/>
                      <a:latin typeface="Arial" pitchFamily="34" charset="0"/>
                      <a:ea typeface="Arial" pitchFamily="34" charset="0"/>
                      <a:cs typeface="Arial" pitchFamily="34" charset="0"/>
                    </a:rPr>
                    <a:t>فقدان السفينة</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grpSp>
          <p:cxnSp>
            <p:nvCxnSpPr>
              <p:cNvPr id="27" name="AutoShape 7"/>
              <p:cNvCxnSpPr>
                <a:cxnSpLocks noChangeShapeType="1"/>
              </p:cNvCxnSpPr>
              <p:nvPr/>
            </p:nvCxnSpPr>
            <p:spPr bwMode="auto">
              <a:xfrm flipV="1">
                <a:off x="2743200" y="2014184"/>
                <a:ext cx="3429000" cy="2"/>
              </a:xfrm>
              <a:prstGeom prst="straightConnector1">
                <a:avLst/>
              </a:prstGeom>
              <a:noFill/>
              <a:ln w="38100">
                <a:solidFill>
                  <a:srgbClr val="000000"/>
                </a:solidFill>
                <a:round/>
                <a:headEnd/>
                <a:tailEnd type="triangle" w="med" len="med"/>
              </a:ln>
            </p:spPr>
          </p:cxnSp>
        </p:grpSp>
      </p:grpSp>
      <p:sp>
        <p:nvSpPr>
          <p:cNvPr id="32" name="Espace réservé du contenu 2"/>
          <p:cNvSpPr txBox="1">
            <a:spLocks/>
          </p:cNvSpPr>
          <p:nvPr/>
        </p:nvSpPr>
        <p:spPr>
          <a:xfrm>
            <a:off x="228600" y="5181600"/>
            <a:ext cx="8534400" cy="1676400"/>
          </a:xfrm>
          <a:prstGeom prst="rect">
            <a:avLst/>
          </a:prstGeom>
        </p:spPr>
        <p:txBody>
          <a:bodyPr vert="horz">
            <a:noAutofit/>
          </a:bodyPr>
          <a:lstStyle/>
          <a:p>
            <a:pPr lvl="0" algn="just" rtl="1">
              <a:lnSpc>
                <a:spcPct val="90000"/>
              </a:lnSpc>
              <a:spcBef>
                <a:spcPts val="600"/>
              </a:spcBef>
              <a:buClr>
                <a:schemeClr val="tx2"/>
              </a:buClr>
              <a:buSzPct val="73000"/>
              <a:defRPr/>
            </a:pP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يمكن اعتبار </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القرض البحري</a:t>
            </a:r>
            <a:r>
              <a:rPr kumimoji="0" lang="ar-DZ" sz="28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عقد ت</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أ</a:t>
            </a:r>
            <a:r>
              <a:rPr kumimoji="0" lang="ar-SA" sz="28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مين</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ب</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تقسيم </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الفائدة </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المدفوعة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على القرض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إ</a:t>
            </a:r>
            <a:r>
              <a:rPr kumimoji="0" lang="ar-SA" sz="28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لى</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جزئين</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أ</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حدهما يمثل </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a:t>
            </a:r>
            <a:r>
              <a:rPr kumimoji="0" lang="ar-SA" sz="28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فائد</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ة</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العادية</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المستحقة على القرض</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وال</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آ</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خر يمثل </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قسط </a:t>
            </a:r>
            <a:r>
              <a:rPr kumimoji="0" lang="ar-SA" sz="28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الت</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أ</a:t>
            </a:r>
            <a:r>
              <a:rPr kumimoji="0" lang="ar-SA" sz="28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مين</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والفرق </a:t>
            </a:r>
            <a:r>
              <a:rPr kumimoji="0" lang="ar-DZ" sz="28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أ</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ن </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سداد</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القرض</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lang="ar-SA" sz="2800" b="1" dirty="0" smtClean="0">
                <a:solidFill>
                  <a:srgbClr val="FF0000"/>
                </a:solidFill>
                <a:latin typeface="Times New Roman" pitchFamily="18" charset="0"/>
                <a:cs typeface="Times New Roman" pitchFamily="18" charset="0"/>
              </a:rPr>
              <a:t>البحري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يتم في </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نهاي</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ة </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الرحلة</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DZ" sz="28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عكس</a:t>
            </a:r>
            <a:r>
              <a:rPr kumimoji="0" lang="ar-SA" sz="28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نظام</a:t>
            </a:r>
            <a:r>
              <a:rPr kumimoji="0" lang="ar-SA" sz="2800" b="1" i="1"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الت</a:t>
            </a:r>
            <a:r>
              <a:rPr kumimoji="0" lang="ar-DZ"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أ</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مين</a:t>
            </a:r>
            <a:r>
              <a:rPr lang="ar-DZ" sz="2800" b="1" dirty="0" smtClean="0">
                <a:latin typeface="Times New Roman" pitchFamily="18" charset="0"/>
                <a:cs typeface="Times New Roman" pitchFamily="18" charset="0"/>
              </a:rPr>
              <a:t>(</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دفع</a:t>
            </a:r>
            <a:r>
              <a:rPr kumimoji="0" lang="ar-SA" sz="2800" b="1" i="1"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القسط</a:t>
            </a:r>
            <a:r>
              <a:rPr kumimoji="0" lang="ar-SA" sz="2800" b="1" i="1"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مقدما</a:t>
            </a:r>
            <a:r>
              <a:rPr kumimoji="0" lang="ar-SA" sz="28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عند</a:t>
            </a:r>
            <a:r>
              <a:rPr kumimoji="0" lang="ar-SA" sz="28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التعاقد</a:t>
            </a:r>
            <a:r>
              <a:rPr kumimoji="0" lang="ar-DZ"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endParaRPr kumimoji="0" lang="ar-SA" sz="2800" b="0" i="0" u="none" strike="noStrike" kern="1200" cap="none" spc="0" normalizeH="0" baseline="0" noProof="0" dirty="0" smtClean="0">
              <a:ln>
                <a:noFill/>
              </a:ln>
              <a:solidFill>
                <a:schemeClr val="tx1"/>
              </a:solidFill>
              <a:effectLst/>
              <a:uLnTx/>
              <a:uFillTx/>
              <a:latin typeface="Arial" pitchFamily="34" charset="0"/>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fr-FR"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847096" y="381000"/>
            <a:ext cx="6611104" cy="646331"/>
          </a:xfrm>
          <a:prstGeom prst="rect">
            <a:avLst/>
          </a:prstGeom>
        </p:spPr>
        <p:txBody>
          <a:bodyPr wrap="none">
            <a:spAutoFit/>
          </a:bodyPr>
          <a:lstStyle/>
          <a:p>
            <a:pPr lvl="0" algn="just" rtl="1" fontAlgn="base">
              <a:spcBef>
                <a:spcPct val="0"/>
              </a:spcBef>
              <a:spcAft>
                <a:spcPct val="0"/>
              </a:spcAft>
            </a:pPr>
            <a:r>
              <a:rPr lang="ar-DZ" sz="3600" b="1" dirty="0" smtClean="0">
                <a:solidFill>
                  <a:srgbClr val="FF0000"/>
                </a:solidFill>
                <a:latin typeface="Times New Roman" pitchFamily="18" charset="0"/>
                <a:ea typeface="Times New Roman" pitchFamily="18" charset="0"/>
                <a:cs typeface="Times New Roman" pitchFamily="18" charset="0"/>
              </a:rPr>
              <a:t>ب. </a:t>
            </a:r>
            <a:r>
              <a:rPr lang="ar-SA" sz="3600" b="1" dirty="0" smtClean="0">
                <a:solidFill>
                  <a:srgbClr val="FF0000"/>
                </a:solidFill>
                <a:latin typeface="Times New Roman" pitchFamily="18" charset="0"/>
                <a:ea typeface="Times New Roman" pitchFamily="18" charset="0"/>
                <a:cs typeface="Times New Roman" pitchFamily="18" charset="0"/>
              </a:rPr>
              <a:t>هيئة اللويدز</a:t>
            </a:r>
            <a:r>
              <a:rPr lang="ar-DZ" sz="3600" b="1" dirty="0" smtClean="0">
                <a:solidFill>
                  <a:srgbClr val="FF0000"/>
                </a:solidFill>
                <a:latin typeface="Times New Roman" pitchFamily="18" charset="0"/>
                <a:ea typeface="Times New Roman" pitchFamily="18" charset="0"/>
                <a:cs typeface="Times New Roman" pitchFamily="18" charset="0"/>
              </a:rPr>
              <a:t> </a:t>
            </a:r>
            <a:r>
              <a:rPr lang="fr-FR" sz="3200" b="1" dirty="0" smtClean="0">
                <a:solidFill>
                  <a:srgbClr val="FF0000"/>
                </a:solidFill>
                <a:latin typeface="Times New Roman" pitchFamily="18" charset="0"/>
                <a:cs typeface="Times New Roman" pitchFamily="18" charset="0"/>
              </a:rPr>
              <a:t>Lloyd's Coffee House </a:t>
            </a:r>
            <a:r>
              <a:rPr lang="ar-SA" sz="3600" b="1" dirty="0" smtClean="0">
                <a:solidFill>
                  <a:srgbClr val="FF0000"/>
                </a:solidFill>
                <a:latin typeface="Times New Roman" pitchFamily="18" charset="0"/>
                <a:ea typeface="Times New Roman" pitchFamily="18" charset="0"/>
                <a:cs typeface="Times New Roman" pitchFamily="18" charset="0"/>
              </a:rPr>
              <a:t>:</a:t>
            </a:r>
            <a:endParaRPr lang="en-US" sz="3600" b="1" dirty="0" smtClean="0">
              <a:solidFill>
                <a:srgbClr val="FF0000"/>
              </a:solidFill>
              <a:latin typeface="Times New Roman" pitchFamily="18" charset="0"/>
              <a:ea typeface="Times New Roman" pitchFamily="18" charset="0"/>
              <a:cs typeface="Times New Roman" pitchFamily="18" charset="0"/>
            </a:endParaRPr>
          </a:p>
        </p:txBody>
      </p:sp>
      <p:sp>
        <p:nvSpPr>
          <p:cNvPr id="8" name="Rectangle 7"/>
          <p:cNvSpPr/>
          <p:nvPr/>
        </p:nvSpPr>
        <p:spPr>
          <a:xfrm>
            <a:off x="152400" y="1045192"/>
            <a:ext cx="8686800" cy="2062103"/>
          </a:xfrm>
          <a:prstGeom prst="rect">
            <a:avLst/>
          </a:prstGeom>
        </p:spPr>
        <p:txBody>
          <a:bodyPr wrap="square">
            <a:spAutoFit/>
          </a:bodyPr>
          <a:lstStyle/>
          <a:p>
            <a:pPr algn="just" rtl="1"/>
            <a:r>
              <a:rPr lang="ar-DZ" sz="3200" b="1" dirty="0" smtClean="0">
                <a:latin typeface="Times New Roman" pitchFamily="18" charset="0"/>
                <a:cs typeface="Times New Roman" pitchFamily="18" charset="0"/>
              </a:rPr>
              <a:t>     </a:t>
            </a:r>
            <a:r>
              <a:rPr lang="ar-SA" sz="3200" b="1" dirty="0" smtClean="0">
                <a:latin typeface="Times New Roman" pitchFamily="18" charset="0"/>
                <a:cs typeface="Times New Roman" pitchFamily="18" charset="0"/>
              </a:rPr>
              <a:t>تعتبر </a:t>
            </a:r>
            <a:r>
              <a:rPr lang="ar-DZ" sz="3200" b="1" dirty="0" smtClean="0">
                <a:solidFill>
                  <a:srgbClr val="FF0000"/>
                </a:solidFill>
                <a:latin typeface="Times New Roman" pitchFamily="18" charset="0"/>
                <a:cs typeface="Times New Roman" pitchFamily="18" charset="0"/>
              </a:rPr>
              <a:t>جماعة </a:t>
            </a:r>
            <a:r>
              <a:rPr lang="ar-SA" sz="3200" b="1" dirty="0" err="1" smtClean="0">
                <a:solidFill>
                  <a:srgbClr val="FF0000"/>
                </a:solidFill>
                <a:latin typeface="Times New Roman" pitchFamily="18" charset="0"/>
                <a:cs typeface="Times New Roman" pitchFamily="18" charset="0"/>
              </a:rPr>
              <a:t>اللويدز</a:t>
            </a:r>
            <a:r>
              <a:rPr lang="ar-SA" sz="3200" b="1" dirty="0" smtClean="0">
                <a:latin typeface="Times New Roman" pitchFamily="18" charset="0"/>
                <a:cs typeface="Times New Roman" pitchFamily="18" charset="0"/>
              </a:rPr>
              <a:t> السمة البارزة ل</a:t>
            </a:r>
            <a:r>
              <a:rPr lang="ar-SA" sz="3200" b="1" dirty="0" smtClean="0">
                <a:solidFill>
                  <a:srgbClr val="FF0000"/>
                </a:solidFill>
                <a:latin typeface="Times New Roman" pitchFamily="18" charset="0"/>
                <a:cs typeface="Times New Roman" pitchFamily="18" charset="0"/>
              </a:rPr>
              <a:t>سوق لندن التأميني</a:t>
            </a:r>
            <a:r>
              <a:rPr lang="ar-SA" sz="3200" b="1" dirty="0" smtClean="0">
                <a:latin typeface="Times New Roman" pitchFamily="18" charset="0"/>
                <a:cs typeface="Times New Roman" pitchFamily="18" charset="0"/>
              </a:rPr>
              <a:t>، بل إن </a:t>
            </a:r>
            <a:r>
              <a:rPr lang="ar-SA" sz="3200" b="1" dirty="0" smtClean="0">
                <a:solidFill>
                  <a:srgbClr val="008000"/>
                </a:solidFill>
                <a:latin typeface="Times New Roman" pitchFamily="18" charset="0"/>
                <a:cs typeface="Times New Roman" pitchFamily="18" charset="0"/>
              </a:rPr>
              <a:t>سوق لندن </a:t>
            </a:r>
            <a:r>
              <a:rPr lang="ar-SA" sz="3200" b="1" dirty="0" smtClean="0">
                <a:latin typeface="Times New Roman" pitchFamily="18" charset="0"/>
                <a:cs typeface="Times New Roman" pitchFamily="18" charset="0"/>
              </a:rPr>
              <a:t>و</a:t>
            </a:r>
            <a:r>
              <a:rPr lang="ar-SA" sz="3200" b="1" dirty="0" smtClean="0">
                <a:solidFill>
                  <a:srgbClr val="008000"/>
                </a:solidFill>
                <a:latin typeface="Times New Roman" pitchFamily="18" charset="0"/>
                <a:cs typeface="Times New Roman" pitchFamily="18" charset="0"/>
              </a:rPr>
              <a:t>اللويدز</a:t>
            </a:r>
            <a:r>
              <a:rPr lang="ar-SA" sz="3200" b="1" dirty="0" smtClean="0">
                <a:latin typeface="Times New Roman" pitchFamily="18" charset="0"/>
                <a:cs typeface="Times New Roman" pitchFamily="18" charset="0"/>
              </a:rPr>
              <a:t> أصبحا في عالم التأمين يرمزان لش</a:t>
            </a:r>
            <a:r>
              <a:rPr lang="ar-DZ" sz="3200" b="1" dirty="0" smtClean="0">
                <a:latin typeface="Times New Roman" pitchFamily="18" charset="0"/>
                <a:cs typeface="Times New Roman" pitchFamily="18" charset="0"/>
              </a:rPr>
              <a:t>يئ</a:t>
            </a:r>
            <a:r>
              <a:rPr lang="ar-SA" sz="3200" b="1" dirty="0" smtClean="0">
                <a:latin typeface="Times New Roman" pitchFamily="18" charset="0"/>
                <a:cs typeface="Times New Roman" pitchFamily="18" charset="0"/>
              </a:rPr>
              <a:t> واحد، كما أن اللويدز تعتبر نظاما فريدا في العالم كله يرجع تاريخها إلى </a:t>
            </a:r>
            <a:r>
              <a:rPr lang="ar-DZ" sz="3200" b="1" dirty="0" smtClean="0">
                <a:latin typeface="Times New Roman" pitchFamily="18" charset="0"/>
                <a:cs typeface="Times New Roman" pitchFamily="18" charset="0"/>
              </a:rPr>
              <a:t>300 </a:t>
            </a:r>
            <a:r>
              <a:rPr lang="ar-SA" sz="3200" b="1" dirty="0" smtClean="0">
                <a:latin typeface="Times New Roman" pitchFamily="18" charset="0"/>
                <a:cs typeface="Times New Roman" pitchFamily="18" charset="0"/>
              </a:rPr>
              <a:t>سنة</a:t>
            </a:r>
            <a:r>
              <a:rPr lang="ar-DZ" sz="3200" b="1" dirty="0" smtClean="0">
                <a:latin typeface="Times New Roman" pitchFamily="18" charset="0"/>
                <a:cs typeface="Times New Roman" pitchFamily="18" charset="0"/>
              </a:rPr>
              <a:t>.</a:t>
            </a:r>
            <a:endParaRPr lang="fr-FR" sz="3200" dirty="0"/>
          </a:p>
        </p:txBody>
      </p:sp>
      <p:sp>
        <p:nvSpPr>
          <p:cNvPr id="10" name="Rectangle 9"/>
          <p:cNvSpPr/>
          <p:nvPr/>
        </p:nvSpPr>
        <p:spPr>
          <a:xfrm>
            <a:off x="5638800" y="4419600"/>
            <a:ext cx="3429000" cy="954107"/>
          </a:xfrm>
          <a:prstGeom prst="rect">
            <a:avLst/>
          </a:prstGeom>
        </p:spPr>
        <p:txBody>
          <a:bodyPr wrap="square">
            <a:spAutoFit/>
          </a:bodyPr>
          <a:lstStyle/>
          <a:p>
            <a:pPr algn="ctr" rtl="1"/>
            <a:r>
              <a:rPr lang="ar-DZ" sz="2800" b="1" dirty="0" smtClean="0">
                <a:solidFill>
                  <a:srgbClr val="FF0000"/>
                </a:solidFill>
                <a:latin typeface="Times New Roman" pitchFamily="18" charset="0"/>
                <a:cs typeface="Times New Roman" pitchFamily="18" charset="0"/>
              </a:rPr>
              <a:t>رسم من القرن التاسع عشر لجماعة لويدز</a:t>
            </a:r>
            <a:endParaRPr lang="fr-FR" sz="2800" b="1" dirty="0">
              <a:solidFill>
                <a:srgbClr val="FF0000"/>
              </a:solidFill>
              <a:latin typeface="Times New Roman" pitchFamily="18" charset="0"/>
              <a:cs typeface="Times New Roman" pitchFamily="18" charset="0"/>
            </a:endParaRPr>
          </a:p>
        </p:txBody>
      </p:sp>
      <p:pic>
        <p:nvPicPr>
          <p:cNvPr id="2052" name="Picture 4" descr="C:\Users\SALAH\Desktop\TheLloydsCollection-LloydsCoffeeHouse-1798-WebApp.jpg"/>
          <p:cNvPicPr>
            <a:picLocks noChangeAspect="1" noChangeArrowheads="1"/>
          </p:cNvPicPr>
          <p:nvPr/>
        </p:nvPicPr>
        <p:blipFill>
          <a:blip r:embed="rId2"/>
          <a:srcRect/>
          <a:stretch>
            <a:fillRect/>
          </a:stretch>
        </p:blipFill>
        <p:spPr bwMode="auto">
          <a:xfrm>
            <a:off x="76200" y="2895600"/>
            <a:ext cx="5715000" cy="38862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3203</TotalTime>
  <Words>5400</Words>
  <Application>Microsoft Office PowerPoint</Application>
  <PresentationFormat>Affichage à l'écran (4:3)</PresentationFormat>
  <Paragraphs>535</Paragraphs>
  <Slides>77</Slides>
  <Notes>0</Notes>
  <HiddenSlides>0</HiddenSlides>
  <MMClips>0</MMClips>
  <ScaleCrop>false</ScaleCrop>
  <HeadingPairs>
    <vt:vector size="4" baseType="variant">
      <vt:variant>
        <vt:lpstr>Thème</vt:lpstr>
      </vt:variant>
      <vt:variant>
        <vt:i4>1</vt:i4>
      </vt:variant>
      <vt:variant>
        <vt:lpstr>Titres des diapositives</vt:lpstr>
      </vt:variant>
      <vt:variant>
        <vt:i4>77</vt:i4>
      </vt:variant>
    </vt:vector>
  </HeadingPairs>
  <TitlesOfParts>
    <vt:vector size="78" baseType="lpstr">
      <vt:lpstr>Opulent</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lpstr>Diapositive 73</vt:lpstr>
      <vt:lpstr>Diapositive 74</vt:lpstr>
      <vt:lpstr>Diapositive 75</vt:lpstr>
      <vt:lpstr>Diapositive 76</vt:lpstr>
      <vt:lpstr>Diapositive 77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Admin</dc:creator>
  <cp:lastModifiedBy>SALAH</cp:lastModifiedBy>
  <cp:revision>301</cp:revision>
  <dcterms:created xsi:type="dcterms:W3CDTF">2019-11-20T15:44:09Z</dcterms:created>
  <dcterms:modified xsi:type="dcterms:W3CDTF">2021-12-06T11:40:59Z</dcterms:modified>
</cp:coreProperties>
</file>