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sldIdLst>
    <p:sldId id="256" r:id="rId2"/>
    <p:sldId id="257" r:id="rId3"/>
    <p:sldId id="262" r:id="rId4"/>
    <p:sldId id="258" r:id="rId5"/>
    <p:sldId id="259" r:id="rId6"/>
    <p:sldId id="260" r:id="rId7"/>
    <p:sldId id="261" r:id="rId8"/>
    <p:sldId id="263" r:id="rId9"/>
    <p:sldId id="264" r:id="rId10"/>
    <p:sldId id="265" r:id="rId11"/>
    <p:sldId id="266" r:id="rId12"/>
    <p:sldId id="267" r:id="rId13"/>
    <p:sldId id="268" r:id="rId14"/>
    <p:sldId id="269" r:id="rId15"/>
    <p:sldId id="271" r:id="rId16"/>
    <p:sldId id="270"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p:scale>
          <a:sx n="70" d="100"/>
          <a:sy n="70" d="100"/>
        </p:scale>
        <p:origin x="-1386" y="-1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F2DE59-8F6B-46CC-B509-BA17C15F061C}" type="datetimeFigureOut">
              <a:rPr lang="fr-FR" smtClean="0"/>
              <a:pPr/>
              <a:t>06/12/2021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3F8DDC-C1F1-4893-819A-B8C80C34492F}"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73F8DDC-C1F1-4893-819A-B8C80C34492F}"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73F8DDC-C1F1-4893-819A-B8C80C34492F}" type="slidenum">
              <a:rPr lang="fr-FR" smtClean="0"/>
              <a:pPr/>
              <a:t>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73F8DDC-C1F1-4893-819A-B8C80C34492F}" type="slidenum">
              <a:rPr lang="fr-FR" smtClean="0"/>
              <a:pPr/>
              <a:t>5</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73F8DDC-C1F1-4893-819A-B8C80C34492F}" type="slidenum">
              <a:rPr lang="fr-FR" smtClean="0"/>
              <a:pPr/>
              <a:t>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CF62628-3455-424F-8E5A-08765BB8AB3E}" type="datetime1">
              <a:rPr lang="fr-FR" smtClean="0"/>
              <a:t>06/12/2021</a:t>
            </a:fld>
            <a:endParaRPr lang="fr-FR"/>
          </a:p>
        </p:txBody>
      </p:sp>
      <p:sp>
        <p:nvSpPr>
          <p:cNvPr id="5" name="Espace réservé du pied de page 4"/>
          <p:cNvSpPr>
            <a:spLocks noGrp="1"/>
          </p:cNvSpPr>
          <p:nvPr>
            <p:ph type="ftr" sz="quarter" idx="11"/>
          </p:nvPr>
        </p:nvSpPr>
        <p:spPr/>
        <p:txBody>
          <a:bodyPr/>
          <a:lstStyle/>
          <a:p>
            <a:r>
              <a:rPr lang="fr-FR" smtClean="0"/>
              <a:t>1</a:t>
            </a:r>
            <a:endParaRPr lang="fr-FR"/>
          </a:p>
        </p:txBody>
      </p:sp>
      <p:sp>
        <p:nvSpPr>
          <p:cNvPr id="6" name="Espace réservé du numéro de diapositive 5"/>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3E685B5-31E2-4E69-89A4-1E80BE1CD710}" type="datetime1">
              <a:rPr lang="fr-FR" smtClean="0"/>
              <a:t>06/12/2021</a:t>
            </a:fld>
            <a:endParaRPr lang="fr-FR"/>
          </a:p>
        </p:txBody>
      </p:sp>
      <p:sp>
        <p:nvSpPr>
          <p:cNvPr id="5" name="Espace réservé du pied de page 4"/>
          <p:cNvSpPr>
            <a:spLocks noGrp="1"/>
          </p:cNvSpPr>
          <p:nvPr>
            <p:ph type="ftr" sz="quarter" idx="11"/>
          </p:nvPr>
        </p:nvSpPr>
        <p:spPr/>
        <p:txBody>
          <a:bodyPr/>
          <a:lstStyle/>
          <a:p>
            <a:r>
              <a:rPr lang="fr-FR" smtClean="0"/>
              <a:t>1</a:t>
            </a:r>
            <a:endParaRPr lang="fr-FR"/>
          </a:p>
        </p:txBody>
      </p:sp>
      <p:sp>
        <p:nvSpPr>
          <p:cNvPr id="6" name="Espace réservé du numéro de diapositive 5"/>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FB8049B-8A12-4B7A-9203-DF6D5B7F9FD7}" type="datetime1">
              <a:rPr lang="fr-FR" smtClean="0"/>
              <a:t>06/12/2021</a:t>
            </a:fld>
            <a:endParaRPr lang="fr-FR"/>
          </a:p>
        </p:txBody>
      </p:sp>
      <p:sp>
        <p:nvSpPr>
          <p:cNvPr id="5" name="Espace réservé du pied de page 4"/>
          <p:cNvSpPr>
            <a:spLocks noGrp="1"/>
          </p:cNvSpPr>
          <p:nvPr>
            <p:ph type="ftr" sz="quarter" idx="11"/>
          </p:nvPr>
        </p:nvSpPr>
        <p:spPr/>
        <p:txBody>
          <a:bodyPr/>
          <a:lstStyle/>
          <a:p>
            <a:r>
              <a:rPr lang="fr-FR" smtClean="0"/>
              <a:t>1</a:t>
            </a:r>
            <a:endParaRPr lang="fr-FR"/>
          </a:p>
        </p:txBody>
      </p:sp>
      <p:sp>
        <p:nvSpPr>
          <p:cNvPr id="6" name="Espace réservé du numéro de diapositive 5"/>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002CC18-A03C-48A0-AD29-6E547D9B88C1}" type="datetime1">
              <a:rPr lang="fr-FR" smtClean="0"/>
              <a:t>06/12/2021</a:t>
            </a:fld>
            <a:endParaRPr lang="fr-FR"/>
          </a:p>
        </p:txBody>
      </p:sp>
      <p:sp>
        <p:nvSpPr>
          <p:cNvPr id="5" name="Espace réservé du pied de page 4"/>
          <p:cNvSpPr>
            <a:spLocks noGrp="1"/>
          </p:cNvSpPr>
          <p:nvPr>
            <p:ph type="ftr" sz="quarter" idx="11"/>
          </p:nvPr>
        </p:nvSpPr>
        <p:spPr/>
        <p:txBody>
          <a:bodyPr/>
          <a:lstStyle/>
          <a:p>
            <a:r>
              <a:rPr lang="fr-FR" smtClean="0"/>
              <a:t>1</a:t>
            </a:r>
            <a:endParaRPr lang="fr-FR"/>
          </a:p>
        </p:txBody>
      </p:sp>
      <p:sp>
        <p:nvSpPr>
          <p:cNvPr id="6" name="Espace réservé du numéro de diapositive 5"/>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1A36B8C-34B8-42E5-88BC-19BC0BBEBE10}" type="datetime1">
              <a:rPr lang="fr-FR" smtClean="0"/>
              <a:t>06/12/2021</a:t>
            </a:fld>
            <a:endParaRPr lang="fr-FR"/>
          </a:p>
        </p:txBody>
      </p:sp>
      <p:sp>
        <p:nvSpPr>
          <p:cNvPr id="5" name="Espace réservé du pied de page 4"/>
          <p:cNvSpPr>
            <a:spLocks noGrp="1"/>
          </p:cNvSpPr>
          <p:nvPr>
            <p:ph type="ftr" sz="quarter" idx="11"/>
          </p:nvPr>
        </p:nvSpPr>
        <p:spPr/>
        <p:txBody>
          <a:bodyPr/>
          <a:lstStyle/>
          <a:p>
            <a:r>
              <a:rPr lang="fr-FR" smtClean="0"/>
              <a:t>1</a:t>
            </a:r>
            <a:endParaRPr lang="fr-FR"/>
          </a:p>
        </p:txBody>
      </p:sp>
      <p:sp>
        <p:nvSpPr>
          <p:cNvPr id="6" name="Espace réservé du numéro de diapositive 5"/>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366F884-94D8-4059-AAA6-27F8D01B8C3B}" type="datetime1">
              <a:rPr lang="fr-FR" smtClean="0"/>
              <a:t>06/12/2021</a:t>
            </a:fld>
            <a:endParaRPr lang="fr-FR"/>
          </a:p>
        </p:txBody>
      </p:sp>
      <p:sp>
        <p:nvSpPr>
          <p:cNvPr id="6" name="Espace réservé du pied de page 5"/>
          <p:cNvSpPr>
            <a:spLocks noGrp="1"/>
          </p:cNvSpPr>
          <p:nvPr>
            <p:ph type="ftr" sz="quarter" idx="11"/>
          </p:nvPr>
        </p:nvSpPr>
        <p:spPr/>
        <p:txBody>
          <a:bodyPr/>
          <a:lstStyle/>
          <a:p>
            <a:r>
              <a:rPr lang="fr-FR" smtClean="0"/>
              <a:t>1</a:t>
            </a:r>
            <a:endParaRPr lang="fr-FR"/>
          </a:p>
        </p:txBody>
      </p:sp>
      <p:sp>
        <p:nvSpPr>
          <p:cNvPr id="7" name="Espace réservé du numéro de diapositive 6"/>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945D6F2-79EF-4106-8B4D-A4AA15D1330B}" type="datetime1">
              <a:rPr lang="fr-FR" smtClean="0"/>
              <a:t>06/12/2021</a:t>
            </a:fld>
            <a:endParaRPr lang="fr-FR"/>
          </a:p>
        </p:txBody>
      </p:sp>
      <p:sp>
        <p:nvSpPr>
          <p:cNvPr id="8" name="Espace réservé du pied de page 7"/>
          <p:cNvSpPr>
            <a:spLocks noGrp="1"/>
          </p:cNvSpPr>
          <p:nvPr>
            <p:ph type="ftr" sz="quarter" idx="11"/>
          </p:nvPr>
        </p:nvSpPr>
        <p:spPr/>
        <p:txBody>
          <a:bodyPr/>
          <a:lstStyle/>
          <a:p>
            <a:r>
              <a:rPr lang="fr-FR" smtClean="0"/>
              <a:t>1</a:t>
            </a:r>
            <a:endParaRPr lang="fr-FR"/>
          </a:p>
        </p:txBody>
      </p:sp>
      <p:sp>
        <p:nvSpPr>
          <p:cNvPr id="9" name="Espace réservé du numéro de diapositive 8"/>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D911FD5-4D09-4258-BAF4-1B455E05A14A}" type="datetime1">
              <a:rPr lang="fr-FR" smtClean="0"/>
              <a:t>06/12/2021</a:t>
            </a:fld>
            <a:endParaRPr lang="fr-FR"/>
          </a:p>
        </p:txBody>
      </p:sp>
      <p:sp>
        <p:nvSpPr>
          <p:cNvPr id="4" name="Espace réservé du pied de page 3"/>
          <p:cNvSpPr>
            <a:spLocks noGrp="1"/>
          </p:cNvSpPr>
          <p:nvPr>
            <p:ph type="ftr" sz="quarter" idx="11"/>
          </p:nvPr>
        </p:nvSpPr>
        <p:spPr/>
        <p:txBody>
          <a:bodyPr/>
          <a:lstStyle/>
          <a:p>
            <a:r>
              <a:rPr lang="fr-FR" smtClean="0"/>
              <a:t>1</a:t>
            </a:r>
            <a:endParaRPr lang="fr-FR"/>
          </a:p>
        </p:txBody>
      </p:sp>
      <p:sp>
        <p:nvSpPr>
          <p:cNvPr id="5" name="Espace réservé du numéro de diapositive 4"/>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A5BC798-7BEC-4717-80C3-C504DB058101}" type="datetime1">
              <a:rPr lang="fr-FR" smtClean="0"/>
              <a:t>06/12/2021</a:t>
            </a:fld>
            <a:endParaRPr lang="fr-FR"/>
          </a:p>
        </p:txBody>
      </p:sp>
      <p:sp>
        <p:nvSpPr>
          <p:cNvPr id="3" name="Espace réservé du pied de page 2"/>
          <p:cNvSpPr>
            <a:spLocks noGrp="1"/>
          </p:cNvSpPr>
          <p:nvPr>
            <p:ph type="ftr" sz="quarter" idx="11"/>
          </p:nvPr>
        </p:nvSpPr>
        <p:spPr/>
        <p:txBody>
          <a:bodyPr/>
          <a:lstStyle/>
          <a:p>
            <a:r>
              <a:rPr lang="fr-FR" smtClean="0"/>
              <a:t>1</a:t>
            </a:r>
            <a:endParaRPr lang="fr-FR"/>
          </a:p>
        </p:txBody>
      </p:sp>
      <p:sp>
        <p:nvSpPr>
          <p:cNvPr id="4" name="Espace réservé du numéro de diapositive 3"/>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56504C0-5D32-45BC-8568-4A1F87B31A05}" type="datetime1">
              <a:rPr lang="fr-FR" smtClean="0"/>
              <a:t>06/12/2021</a:t>
            </a:fld>
            <a:endParaRPr lang="fr-FR"/>
          </a:p>
        </p:txBody>
      </p:sp>
      <p:sp>
        <p:nvSpPr>
          <p:cNvPr id="6" name="Espace réservé du pied de page 5"/>
          <p:cNvSpPr>
            <a:spLocks noGrp="1"/>
          </p:cNvSpPr>
          <p:nvPr>
            <p:ph type="ftr" sz="quarter" idx="11"/>
          </p:nvPr>
        </p:nvSpPr>
        <p:spPr/>
        <p:txBody>
          <a:bodyPr/>
          <a:lstStyle/>
          <a:p>
            <a:r>
              <a:rPr lang="fr-FR" smtClean="0"/>
              <a:t>1</a:t>
            </a:r>
            <a:endParaRPr lang="fr-FR"/>
          </a:p>
        </p:txBody>
      </p:sp>
      <p:sp>
        <p:nvSpPr>
          <p:cNvPr id="7" name="Espace réservé du numéro de diapositive 6"/>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43CC930-C289-4112-BEC9-9BB990B27D3C}" type="datetime1">
              <a:rPr lang="fr-FR" smtClean="0"/>
              <a:t>06/12/2021</a:t>
            </a:fld>
            <a:endParaRPr lang="fr-FR"/>
          </a:p>
        </p:txBody>
      </p:sp>
      <p:sp>
        <p:nvSpPr>
          <p:cNvPr id="6" name="Espace réservé du pied de page 5"/>
          <p:cNvSpPr>
            <a:spLocks noGrp="1"/>
          </p:cNvSpPr>
          <p:nvPr>
            <p:ph type="ftr" sz="quarter" idx="11"/>
          </p:nvPr>
        </p:nvSpPr>
        <p:spPr/>
        <p:txBody>
          <a:bodyPr/>
          <a:lstStyle/>
          <a:p>
            <a:r>
              <a:rPr lang="fr-FR" smtClean="0"/>
              <a:t>1</a:t>
            </a:r>
            <a:endParaRPr lang="fr-FR"/>
          </a:p>
        </p:txBody>
      </p:sp>
      <p:sp>
        <p:nvSpPr>
          <p:cNvPr id="7" name="Espace réservé du numéro de diapositive 6"/>
          <p:cNvSpPr>
            <a:spLocks noGrp="1"/>
          </p:cNvSpPr>
          <p:nvPr>
            <p:ph type="sldNum" sz="quarter" idx="12"/>
          </p:nvPr>
        </p:nvSpPr>
        <p:spPr/>
        <p:txBody>
          <a:bodyPr/>
          <a:lstStyle/>
          <a:p>
            <a:fld id="{EF0114B5-BFCE-4227-8696-9396D479BFE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C0B973-AB91-469A-A48B-B1117AAE4C81}" type="datetime1">
              <a:rPr lang="fr-FR" smtClean="0"/>
              <a:t>06/12/2021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1</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0114B5-BFCE-4227-8696-9396D479BFE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112574"/>
            <a:ext cx="8077200" cy="1673352"/>
          </a:xfrm>
        </p:spPr>
        <p:txBody>
          <a:bodyPr>
            <a:normAutofit/>
          </a:bodyPr>
          <a:lstStyle/>
          <a:p>
            <a:pPr rtl="1"/>
            <a:r>
              <a:rPr lang="ar-DZ" sz="3200" dirty="0" smtClean="0">
                <a:solidFill>
                  <a:srgbClr val="7030A0"/>
                </a:solidFill>
                <a:latin typeface="Sakkal Majalla" pitchFamily="2" charset="-78"/>
                <a:cs typeface="Sakkal Majalla" pitchFamily="2" charset="-78"/>
              </a:rPr>
              <a:t>مقياس </a:t>
            </a:r>
            <a:r>
              <a:rPr lang="ar-DZ" sz="3200" dirty="0" err="1" smtClean="0">
                <a:solidFill>
                  <a:srgbClr val="7030A0"/>
                </a:solidFill>
                <a:latin typeface="Sakkal Majalla" pitchFamily="2" charset="-78"/>
                <a:cs typeface="Sakkal Majalla" pitchFamily="2" charset="-78"/>
              </a:rPr>
              <a:t>المقاولاتية</a:t>
            </a:r>
            <a:r>
              <a:rPr lang="ar-DZ" sz="3200" dirty="0" smtClean="0">
                <a:solidFill>
                  <a:srgbClr val="7030A0"/>
                </a:solidFill>
                <a:latin typeface="Sakkal Majalla" pitchFamily="2" charset="-78"/>
                <a:cs typeface="Sakkal Majalla" pitchFamily="2" charset="-78"/>
              </a:rPr>
              <a:t>  _____المحاضرة السابعة _____   2021/12/06 </a:t>
            </a:r>
            <a:endParaRPr lang="fr-FR" sz="3200" dirty="0">
              <a:solidFill>
                <a:srgbClr val="7030A0"/>
              </a:solidFill>
              <a:latin typeface="Sakkal Majalla" pitchFamily="2" charset="-78"/>
              <a:cs typeface="Sakkal Majalla" pitchFamily="2" charset="-78"/>
            </a:endParaRPr>
          </a:p>
        </p:txBody>
      </p:sp>
      <p:sp>
        <p:nvSpPr>
          <p:cNvPr id="3" name="Sous-titre 2"/>
          <p:cNvSpPr>
            <a:spLocks noGrp="1"/>
          </p:cNvSpPr>
          <p:nvPr>
            <p:ph type="subTitle" idx="1"/>
          </p:nvPr>
        </p:nvSpPr>
        <p:spPr>
          <a:xfrm>
            <a:off x="571472" y="5144094"/>
            <a:ext cx="8286808" cy="1499616"/>
          </a:xfrm>
          <a:solidFill>
            <a:schemeClr val="bg1"/>
          </a:solidFill>
        </p:spPr>
        <p:txBody>
          <a:bodyPr>
            <a:normAutofit/>
          </a:bodyPr>
          <a:lstStyle/>
          <a:p>
            <a:pPr algn="r" rtl="1"/>
            <a:r>
              <a:rPr lang="ar-DZ" sz="2400" b="1" dirty="0" smtClean="0">
                <a:solidFill>
                  <a:schemeClr val="tx1"/>
                </a:solidFill>
                <a:latin typeface="Sakkal Majalla" pitchFamily="2" charset="-78"/>
                <a:cs typeface="Sakkal Majalla" pitchFamily="2" charset="-78"/>
              </a:rPr>
              <a:t>طلبة السنة الأولى ماستر _ مالية وتجارة دولية 		الأستاذة : جوامع لبيـــــبـة</a:t>
            </a:r>
            <a:endParaRPr lang="fr-FR" sz="2400" b="1" dirty="0">
              <a:solidFill>
                <a:schemeClr val="tx1"/>
              </a:solidFill>
              <a:latin typeface="Sakkal Majalla" pitchFamily="2" charset="-78"/>
              <a:cs typeface="Sakkal Majalla" pitchFamily="2" charset="-78"/>
            </a:endParaRPr>
          </a:p>
        </p:txBody>
      </p:sp>
      <p:sp>
        <p:nvSpPr>
          <p:cNvPr id="5" name="Titre 1"/>
          <p:cNvSpPr txBox="1">
            <a:spLocks/>
          </p:cNvSpPr>
          <p:nvPr/>
        </p:nvSpPr>
        <p:spPr>
          <a:xfrm>
            <a:off x="571504" y="2714620"/>
            <a:ext cx="8358214" cy="1673352"/>
          </a:xfrm>
          <a:prstGeom prst="rect">
            <a:avLst/>
          </a:prstGeom>
          <a:ln>
            <a:solidFill>
              <a:schemeClr val="accent4">
                <a:lumMod val="40000"/>
                <a:lumOff val="60000"/>
              </a:schemeClr>
            </a:solidFill>
          </a:ln>
        </p:spPr>
        <p:txBody>
          <a:bodyPr vert="horz" lIns="91440" tIns="0" rIns="45720" bIns="0" rtlCol="0" anchor="t">
            <a:normAutofit lnSpcReduction="10000"/>
            <a:scene3d>
              <a:camera prst="orthographicFront"/>
              <a:lightRig rig="threePt" dir="t">
                <a:rot lat="0" lon="0" rev="4800000"/>
              </a:lightRig>
            </a:scene3d>
            <a:sp3d prstMaterial="matte">
              <a:bevelT w="50800" h="10160"/>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4700" b="1" i="0" u="none" strike="noStrike" kern="1200" cap="none" spc="0" normalizeH="0" baseline="0" noProof="0" dirty="0" smtClean="0">
                <a:ln>
                  <a:noFill/>
                </a:ln>
                <a:solidFill>
                  <a:schemeClr val="accent1">
                    <a:satMod val="150000"/>
                  </a:schemeClr>
                </a:solidFill>
                <a:effectLst/>
                <a:uLnTx/>
                <a:uFillTx/>
                <a:latin typeface="Sakkal Majalla" pitchFamily="2" charset="-78"/>
                <a:ea typeface="+mj-ea"/>
                <a:cs typeface="Sakkal Majalla" pitchFamily="2" charset="-78"/>
              </a:rPr>
              <a:t>الفصل الثالث: مراحل إنشاء </a:t>
            </a:r>
            <a:r>
              <a:rPr lang="ar-DZ" sz="4700" b="1" dirty="0" err="1" smtClean="0">
                <a:solidFill>
                  <a:schemeClr val="accent1">
                    <a:satMod val="150000"/>
                  </a:schemeClr>
                </a:solidFill>
                <a:latin typeface="Sakkal Majalla" pitchFamily="2" charset="-78"/>
                <a:ea typeface="+mj-ea"/>
                <a:cs typeface="Sakkal Majalla" pitchFamily="2" charset="-78"/>
              </a:rPr>
              <a:t>المقاولاتية</a:t>
            </a:r>
            <a:r>
              <a:rPr lang="ar-DZ" sz="4700" b="1" dirty="0" smtClean="0">
                <a:solidFill>
                  <a:schemeClr val="accent1">
                    <a:satMod val="150000"/>
                  </a:schemeClr>
                </a:solidFill>
                <a:latin typeface="Sakkal Majalla" pitchFamily="2" charset="-78"/>
                <a:ea typeface="+mj-ea"/>
                <a:cs typeface="Sakkal Majalla" pitchFamily="2" charset="-78"/>
              </a:rPr>
              <a:t>  </a:t>
            </a:r>
          </a:p>
          <a:p>
            <a:pPr algn="r" rtl="1">
              <a:spcBef>
                <a:spcPct val="0"/>
              </a:spcBef>
              <a:defRPr/>
            </a:pPr>
            <a:r>
              <a:rPr lang="ar-DZ" sz="3200" b="1" dirty="0" smtClean="0">
                <a:solidFill>
                  <a:schemeClr val="accent1">
                    <a:satMod val="150000"/>
                  </a:schemeClr>
                </a:solidFill>
                <a:latin typeface="Sakkal Majalla" pitchFamily="2" charset="-78"/>
                <a:ea typeface="+mj-ea"/>
                <a:cs typeface="Sakkal Majalla" pitchFamily="2" charset="-78"/>
              </a:rPr>
              <a:t>5-تحديد نوع المؤسسة ومختلف الجوانب القانونية (تابع)</a:t>
            </a:r>
          </a:p>
          <a:p>
            <a:pPr algn="r" rtl="1">
              <a:spcBef>
                <a:spcPct val="0"/>
              </a:spcBef>
              <a:defRPr/>
            </a:pPr>
            <a:r>
              <a:rPr lang="ar-DZ" sz="3200" b="1" dirty="0" smtClean="0">
                <a:solidFill>
                  <a:schemeClr val="accent1">
                    <a:satMod val="150000"/>
                  </a:schemeClr>
                </a:solidFill>
                <a:latin typeface="Sakkal Majalla" pitchFamily="2" charset="-78"/>
                <a:ea typeface="+mj-ea"/>
                <a:cs typeface="Sakkal Majalla" pitchFamily="2" charset="-78"/>
              </a:rPr>
              <a:t>6-انطلاق المشروع</a:t>
            </a:r>
            <a:endParaRPr lang="fr-FR" sz="3200" b="1" dirty="0">
              <a:solidFill>
                <a:schemeClr val="accent1">
                  <a:satMod val="150000"/>
                </a:schemeClr>
              </a:solidFill>
              <a:latin typeface="Sakkal Majalla" pitchFamily="2" charset="-78"/>
              <a:ea typeface="+mj-ea"/>
              <a:cs typeface="Sakkal Majalla" pitchFamily="2" charset="-78"/>
            </a:endParaRPr>
          </a:p>
        </p:txBody>
      </p:sp>
      <p:sp>
        <p:nvSpPr>
          <p:cNvPr id="6" name="Espace réservé du numéro de diapositive 5"/>
          <p:cNvSpPr>
            <a:spLocks noGrp="1"/>
          </p:cNvSpPr>
          <p:nvPr>
            <p:ph type="sldNum" sz="quarter" idx="12"/>
          </p:nvPr>
        </p:nvSpPr>
        <p:spPr/>
        <p:txBody>
          <a:bodyPr/>
          <a:lstStyle/>
          <a:p>
            <a:fld id="{EF0114B5-BFCE-4227-8696-9396D479BFEA}" type="slidenum">
              <a:rPr lang="fr-FR" b="1" smtClean="0">
                <a:latin typeface="Arial Rounded MT Bold" pitchFamily="34" charset="0"/>
              </a:rPr>
              <a:pPr/>
              <a:t>1</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6643710"/>
          </a:xfrm>
        </p:spPr>
        <p:txBody>
          <a:bodyPr>
            <a:noAutofit/>
          </a:bodyPr>
          <a:lstStyle/>
          <a:p>
            <a:pPr marL="1143000" indent="-1143000" algn="r" rtl="1">
              <a:buAutoNum type="arabic1Minus" startAt="2"/>
            </a:pPr>
            <a:r>
              <a:rPr lang="ar-DZ" sz="2800" b="1" u="sng" dirty="0" smtClean="0">
                <a:solidFill>
                  <a:schemeClr val="accent1">
                    <a:satMod val="150000"/>
                  </a:schemeClr>
                </a:solidFill>
                <a:latin typeface="Sakkal Majalla" pitchFamily="2" charset="-78"/>
                <a:ea typeface="+mj-ea"/>
                <a:cs typeface="Sakkal Majalla" pitchFamily="2" charset="-78"/>
              </a:rPr>
              <a:t>مكونات </a:t>
            </a:r>
            <a:r>
              <a:rPr lang="ar-DZ" sz="2800" b="1" u="sng" dirty="0" smtClean="0">
                <a:solidFill>
                  <a:schemeClr val="accent1">
                    <a:satMod val="150000"/>
                  </a:schemeClr>
                </a:solidFill>
                <a:latin typeface="Sakkal Majalla" pitchFamily="2" charset="-78"/>
                <a:cs typeface="Sakkal Majalla" pitchFamily="2" charset="-78"/>
              </a:rPr>
              <a:t>المحيط الخارجي للمؤسسة الصغيرة</a:t>
            </a:r>
            <a:r>
              <a:rPr lang="ar-DZ" sz="2800" b="1" u="sng" dirty="0" smtClean="0">
                <a:solidFill>
                  <a:schemeClr val="accent1">
                    <a:satMod val="150000"/>
                  </a:schemeClr>
                </a:solidFill>
                <a:latin typeface="Sakkal Majalla" pitchFamily="2" charset="-78"/>
                <a:ea typeface="+mj-ea"/>
                <a:cs typeface="Sakkal Majalla" pitchFamily="2" charset="-78"/>
              </a:rPr>
              <a:t> :</a:t>
            </a:r>
          </a:p>
          <a:p>
            <a:pPr lvl="1" algn="r" rtl="1"/>
            <a:r>
              <a:rPr lang="ar-JO" sz="2400" b="1" u="sng" dirty="0">
                <a:solidFill>
                  <a:schemeClr val="accent4">
                    <a:lumMod val="75000"/>
                  </a:schemeClr>
                </a:solidFill>
                <a:latin typeface="Traditional Arabic" pitchFamily="18" charset="-78"/>
                <a:cs typeface="Traditional Arabic" pitchFamily="18" charset="-78"/>
              </a:rPr>
              <a:t>المحيط الاقتصادي: </a:t>
            </a:r>
            <a:endParaRPr lang="ar-DZ" sz="2400" b="1" u="sng" dirty="0">
              <a:solidFill>
                <a:schemeClr val="accent4">
                  <a:lumMod val="75000"/>
                </a:schemeClr>
              </a:solidFill>
              <a:latin typeface="Traditional Arabic" pitchFamily="18" charset="-78"/>
              <a:cs typeface="Traditional Arabic" pitchFamily="18" charset="-78"/>
            </a:endParaRPr>
          </a:p>
          <a:p>
            <a:pPr marL="0" lvl="1" indent="0" algn="r" rtl="1">
              <a:buNone/>
            </a:pPr>
            <a:r>
              <a:rPr lang="ar-JO" sz="2400" b="1" dirty="0" smtClean="0">
                <a:latin typeface="Traditional Arabic" pitchFamily="18" charset="-78"/>
                <a:cs typeface="Traditional Arabic" pitchFamily="18" charset="-78"/>
              </a:rPr>
              <a:t>ويشتمل </a:t>
            </a:r>
            <a:r>
              <a:rPr lang="ar-JO" sz="2400" b="1" dirty="0">
                <a:latin typeface="Traditional Arabic" pitchFamily="18" charset="-78"/>
                <a:cs typeface="Traditional Arabic" pitchFamily="18" charset="-78"/>
              </a:rPr>
              <a:t>على مختلف العمليات والأنشطة الخارجية المساعدة على عملية الإنتاج والاستغلال للموارد وتوفر </a:t>
            </a:r>
            <a:r>
              <a:rPr lang="ar-DZ" sz="2400" b="1" dirty="0">
                <a:latin typeface="Traditional Arabic" pitchFamily="18" charset="-78"/>
                <a:cs typeface="Traditional Arabic" pitchFamily="18" charset="-78"/>
              </a:rPr>
              <a:t>المعلومات</a:t>
            </a:r>
            <a:r>
              <a:rPr lang="ar-JO" sz="2400" b="1" dirty="0">
                <a:latin typeface="Traditional Arabic" pitchFamily="18" charset="-78"/>
                <a:cs typeface="Traditional Arabic" pitchFamily="18" charset="-78"/>
              </a:rPr>
              <a:t> الاقتصادية من أجل إتمام العملية الاقتصادية، ولعل أهم هذه العناصر: الإطار العام للاقتصاد، السياسات المالية والنقدية، المنافسة المحلية والأجنبية، الإنفاق الحكومي، الأسواق المالية، مرونة النظام البنكي، تغيرات الأسعار والتضخم </a:t>
            </a:r>
            <a:r>
              <a:rPr lang="ar-JO" sz="2400" b="1" dirty="0" smtClean="0">
                <a:latin typeface="Traditional Arabic" pitchFamily="18" charset="-78"/>
                <a:cs typeface="Traditional Arabic" pitchFamily="18" charset="-78"/>
              </a:rPr>
              <a:t>...</a:t>
            </a:r>
            <a:endParaRPr lang="ar-DZ" sz="2400" b="1" dirty="0" smtClean="0">
              <a:latin typeface="Traditional Arabic" pitchFamily="18" charset="-78"/>
              <a:cs typeface="Traditional Arabic" pitchFamily="18" charset="-78"/>
            </a:endParaRPr>
          </a:p>
          <a:p>
            <a:pPr lvl="1" algn="r" rtl="1">
              <a:buNone/>
            </a:pPr>
            <a:endParaRPr lang="fr-FR" sz="1400" b="1" dirty="0">
              <a:latin typeface="Traditional Arabic" pitchFamily="18" charset="-78"/>
              <a:cs typeface="Traditional Arabic" pitchFamily="18" charset="-78"/>
            </a:endParaRPr>
          </a:p>
          <a:p>
            <a:pPr lvl="1" algn="r" rtl="1"/>
            <a:r>
              <a:rPr lang="ar-DZ" sz="2400" b="1" u="sng" dirty="0">
                <a:solidFill>
                  <a:schemeClr val="accent4">
                    <a:lumMod val="75000"/>
                  </a:schemeClr>
                </a:solidFill>
                <a:latin typeface="Traditional Arabic" pitchFamily="18" charset="-78"/>
                <a:cs typeface="Traditional Arabic" pitchFamily="18" charset="-78"/>
              </a:rPr>
              <a:t>المحيط الثقافي </a:t>
            </a:r>
            <a:r>
              <a:rPr lang="ar-DZ" sz="2400" b="1" u="sng" dirty="0" err="1" smtClean="0">
                <a:solidFill>
                  <a:schemeClr val="accent4">
                    <a:lumMod val="75000"/>
                  </a:schemeClr>
                </a:solidFill>
                <a:latin typeface="Traditional Arabic" pitchFamily="18" charset="-78"/>
                <a:cs typeface="Traditional Arabic" pitchFamily="18" charset="-78"/>
              </a:rPr>
              <a:t>و</a:t>
            </a:r>
            <a:r>
              <a:rPr lang="ar-DZ" sz="2400" b="1" u="sng" dirty="0" smtClean="0">
                <a:solidFill>
                  <a:schemeClr val="accent4">
                    <a:lumMod val="75000"/>
                  </a:schemeClr>
                </a:solidFill>
                <a:latin typeface="Traditional Arabic" pitchFamily="18" charset="-78"/>
                <a:cs typeface="Traditional Arabic" pitchFamily="18" charset="-78"/>
              </a:rPr>
              <a:t> الاجتماعي</a:t>
            </a:r>
            <a:r>
              <a:rPr lang="ar-DZ" sz="2400" b="1" u="sng" dirty="0">
                <a:solidFill>
                  <a:schemeClr val="accent4">
                    <a:lumMod val="75000"/>
                  </a:schemeClr>
                </a:solidFill>
                <a:latin typeface="Traditional Arabic" pitchFamily="18" charset="-78"/>
                <a:cs typeface="Traditional Arabic" pitchFamily="18" charset="-78"/>
              </a:rPr>
              <a:t>: </a:t>
            </a:r>
            <a:endParaRPr lang="ar-DZ" sz="2400" b="1" u="sng" dirty="0" smtClean="0">
              <a:solidFill>
                <a:schemeClr val="accent4">
                  <a:lumMod val="75000"/>
                </a:schemeClr>
              </a:solidFill>
              <a:latin typeface="Traditional Arabic" pitchFamily="18" charset="-78"/>
              <a:cs typeface="Traditional Arabic" pitchFamily="18" charset="-78"/>
            </a:endParaRPr>
          </a:p>
          <a:p>
            <a:pPr marL="0" lvl="1" indent="0" algn="r" rtl="1">
              <a:buNone/>
            </a:pPr>
            <a:r>
              <a:rPr lang="ar-DZ" sz="2400" b="1" dirty="0">
                <a:latin typeface="Traditional Arabic" pitchFamily="18" charset="-78"/>
                <a:cs typeface="Traditional Arabic" pitchFamily="18" charset="-78"/>
              </a:rPr>
              <a:t>إن المعايير الثقافية والاجتماعية التي تحكم مجتمعاً ما تنمي فيه </a:t>
            </a:r>
            <a:r>
              <a:rPr lang="ar-DZ" sz="2400" b="1" dirty="0" smtClean="0">
                <a:latin typeface="Traditional Arabic" pitchFamily="18" charset="-78"/>
                <a:cs typeface="Traditional Arabic" pitchFamily="18" charset="-78"/>
              </a:rPr>
              <a:t>ق</a:t>
            </a:r>
            <a:r>
              <a:rPr lang="ar-DZ" sz="2400" b="1" dirty="0" smtClean="0">
                <a:latin typeface="Traditional Arabic" pitchFamily="18" charset="-78"/>
                <a:cs typeface="Traditional Arabic" pitchFamily="18" charset="-78"/>
              </a:rPr>
              <a:t>يماً </a:t>
            </a:r>
            <a:r>
              <a:rPr lang="ar-DZ" sz="2400" b="1" dirty="0">
                <a:latin typeface="Traditional Arabic" pitchFamily="18" charset="-78"/>
                <a:cs typeface="Traditional Arabic" pitchFamily="18" charset="-78"/>
              </a:rPr>
              <a:t>وسلوكيات تتحكم في </a:t>
            </a:r>
            <a:r>
              <a:rPr lang="ar-JO" sz="2400" b="1" dirty="0">
                <a:latin typeface="Traditional Arabic" pitchFamily="18" charset="-78"/>
                <a:cs typeface="Traditional Arabic" pitchFamily="18" charset="-78"/>
              </a:rPr>
              <a:t>أفكار الأفراد</a:t>
            </a:r>
            <a:r>
              <a:rPr lang="ar-DZ" sz="2400" b="1" dirty="0">
                <a:latin typeface="Traditional Arabic" pitchFamily="18" charset="-78"/>
                <a:cs typeface="Traditional Arabic" pitchFamily="18" charset="-78"/>
              </a:rPr>
              <a:t> (المستهلكين) وبالتالي في أذواقهم وتفاعلهم مع المنتجات الموجودة في السوق، مما يدفع بالمؤسسة إلى تلبية رغبات الأفراد كونهم يمثلون زبائنها</a:t>
            </a:r>
            <a:r>
              <a:rPr lang="ar-DZ" sz="2400" b="1" dirty="0" smtClean="0">
                <a:latin typeface="Traditional Arabic" pitchFamily="18" charset="-78"/>
                <a:cs typeface="Traditional Arabic" pitchFamily="18" charset="-78"/>
              </a:rPr>
              <a:t>.</a:t>
            </a:r>
            <a:endParaRPr lang="ar-DZ" sz="2400" b="1" dirty="0">
              <a:latin typeface="Traditional Arabic" pitchFamily="18" charset="-78"/>
              <a:cs typeface="Traditional Arabic" pitchFamily="18" charset="-78"/>
            </a:endParaRPr>
          </a:p>
          <a:p>
            <a:pPr lvl="1" algn="r" rtl="1">
              <a:buNone/>
            </a:pPr>
            <a:endParaRPr lang="fr-FR" sz="1400" b="1" dirty="0">
              <a:latin typeface="Traditional Arabic" pitchFamily="18" charset="-78"/>
              <a:cs typeface="Traditional Arabic" pitchFamily="18" charset="-78"/>
            </a:endParaRPr>
          </a:p>
          <a:p>
            <a:pPr lvl="1" algn="r" rtl="1"/>
            <a:r>
              <a:rPr lang="ar-DZ" sz="2400" b="1" u="sng" dirty="0" smtClean="0">
                <a:solidFill>
                  <a:schemeClr val="accent4">
                    <a:lumMod val="75000"/>
                  </a:schemeClr>
                </a:solidFill>
                <a:latin typeface="Traditional Arabic" pitchFamily="18" charset="-78"/>
                <a:cs typeface="Traditional Arabic" pitchFamily="18" charset="-78"/>
              </a:rPr>
              <a:t>المحيط السياسي والقانوني:</a:t>
            </a:r>
          </a:p>
          <a:p>
            <a:pPr marL="0" lvl="1" indent="0" algn="r" rtl="1">
              <a:buNone/>
            </a:pPr>
            <a:r>
              <a:rPr lang="ar-DZ" sz="2400" b="1" dirty="0">
                <a:latin typeface="Traditional Arabic" pitchFamily="18" charset="-78"/>
                <a:cs typeface="Traditional Arabic" pitchFamily="18" charset="-78"/>
              </a:rPr>
              <a:t>وهو المحيط الذي تبنى فيه العلاقات بين المؤسسة والسلطات العمومية، حيث أن طبيعة النظام السياسي والاستقرار الأمني والقوانين التشريعية والتوجهات السياسية الداخلية والخارجية للدولة كلها قيود تبني المؤسسة على أساسها سياستها الاقتصادية</a:t>
            </a:r>
            <a:r>
              <a:rPr lang="ar-DZ" sz="1800" b="1" dirty="0">
                <a:latin typeface="Traditional Arabic" pitchFamily="18" charset="-78"/>
                <a:cs typeface="Traditional Arabic" pitchFamily="18" charset="-78"/>
              </a:rPr>
              <a:t>.</a:t>
            </a:r>
            <a:endParaRPr lang="fr-FR" sz="1800" b="1" dirty="0">
              <a:latin typeface="Traditional Arabic" pitchFamily="18" charset="-78"/>
              <a:cs typeface="Traditional Arabic" pitchFamily="18" charset="-78"/>
            </a:endParaRPr>
          </a:p>
        </p:txBody>
      </p:sp>
      <p:sp>
        <p:nvSpPr>
          <p:cNvPr id="4" name="Espace réservé du numéro de diapositive 3"/>
          <p:cNvSpPr>
            <a:spLocks noGrp="1"/>
          </p:cNvSpPr>
          <p:nvPr>
            <p:ph type="sldNum" sz="quarter" idx="12"/>
          </p:nvPr>
        </p:nvSpPr>
        <p:spPr>
          <a:xfrm>
            <a:off x="6553200" y="6564337"/>
            <a:ext cx="2133600" cy="365125"/>
          </a:xfrm>
        </p:spPr>
        <p:txBody>
          <a:bodyPr/>
          <a:lstStyle/>
          <a:p>
            <a:fld id="{EF0114B5-BFCE-4227-8696-9396D479BFEA}" type="slidenum">
              <a:rPr lang="fr-FR" b="1" smtClean="0">
                <a:latin typeface="Arial Rounded MT Bold" pitchFamily="34" charset="0"/>
              </a:rPr>
              <a:pPr/>
              <a:t>10</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760557"/>
            <a:ext cx="8443914" cy="4525963"/>
          </a:xfrm>
        </p:spPr>
        <p:txBody>
          <a:bodyPr/>
          <a:lstStyle/>
          <a:p>
            <a:pPr algn="r" rtl="1">
              <a:buNone/>
            </a:pPr>
            <a:endParaRPr lang="fr-FR" dirty="0"/>
          </a:p>
          <a:p>
            <a:pPr algn="r" rtl="1"/>
            <a:endParaRPr lang="fr-FR" dirty="0"/>
          </a:p>
        </p:txBody>
      </p:sp>
      <p:sp>
        <p:nvSpPr>
          <p:cNvPr id="6" name="Espace réservé du contenu 2"/>
          <p:cNvSpPr txBox="1">
            <a:spLocks/>
          </p:cNvSpPr>
          <p:nvPr/>
        </p:nvSpPr>
        <p:spPr>
          <a:xfrm>
            <a:off x="71406" y="785794"/>
            <a:ext cx="8786810" cy="5500726"/>
          </a:xfrm>
          <a:prstGeom prst="rect">
            <a:avLst/>
          </a:prstGeom>
        </p:spPr>
        <p:txBody>
          <a:bodyPr vert="horz" lIns="91440" tIns="45720" rIns="91440" bIns="45720" rtlCol="0">
            <a:normAutofit fontScale="47500" lnSpcReduction="20000"/>
          </a:bodyPr>
          <a:lstStyle/>
          <a:p>
            <a:pPr marL="0" marR="0" lvl="1"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DZ" sz="51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rPr>
              <a:t>  المحيط العلمي والتقني: </a:t>
            </a:r>
          </a:p>
          <a:p>
            <a:pPr marL="0" marR="0" lvl="1" algn="r" defTabSz="914400" rtl="1" eaLnBrk="1" fontAlgn="auto" latinLnBrk="0" hangingPunct="1">
              <a:lnSpc>
                <a:spcPct val="100000"/>
              </a:lnSpc>
              <a:spcBef>
                <a:spcPct val="20000"/>
              </a:spcBef>
              <a:spcAft>
                <a:spcPts val="0"/>
              </a:spcAft>
              <a:buClrTx/>
              <a:buSzTx/>
              <a:tabLst/>
              <a:defRPr/>
            </a:pPr>
            <a:endParaRPr kumimoji="0" lang="ar-DZ" sz="51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endParaRPr>
          </a:p>
          <a:p>
            <a:pPr marL="0" marR="0" lvl="1" algn="r" defTabSz="914400" rtl="1" eaLnBrk="1" fontAlgn="auto" latinLnBrk="0" hangingPunct="1">
              <a:lnSpc>
                <a:spcPct val="100000"/>
              </a:lnSpc>
              <a:spcBef>
                <a:spcPts val="600"/>
              </a:spcBef>
              <a:spcAft>
                <a:spcPts val="600"/>
              </a:spcAft>
              <a:buClrTx/>
              <a:buSzTx/>
              <a:tabLst/>
              <a:defRPr/>
            </a:pPr>
            <a:r>
              <a:rPr kumimoji="0" lang="ar-DZ" sz="51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rPr>
              <a:t>ويمثل مجموع المعطيات والتطبيقات التي تحث على تطوير المعارف، وتنجم عنها بذل </a:t>
            </a:r>
            <a:r>
              <a:rPr kumimoji="0" lang="ar-DZ" sz="5100" b="1" i="0" u="none" strike="noStrike" kern="1200" cap="none" spc="0" normalizeH="0" baseline="0" noProof="0" dirty="0" err="1" smtClean="0">
                <a:ln>
                  <a:noFill/>
                </a:ln>
                <a:solidFill>
                  <a:schemeClr val="tx1"/>
                </a:solidFill>
                <a:effectLst/>
                <a:uLnTx/>
                <a:uFillTx/>
                <a:latin typeface="Traditional Arabic" pitchFamily="18" charset="-78"/>
                <a:ea typeface="+mn-ea"/>
                <a:cs typeface="Traditional Arabic" pitchFamily="18" charset="-78"/>
              </a:rPr>
              <a:t>مجهودات</a:t>
            </a:r>
            <a:r>
              <a:rPr kumimoji="0" lang="ar-DZ" sz="51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rPr>
              <a:t> علمية من أجل البحث والتنمية العلمية. والاهتمام بهذا المحيط وما يجلبه من </a:t>
            </a:r>
            <a:r>
              <a:rPr kumimoji="0" lang="ar-DZ" sz="5100" b="1" i="0" u="none" strike="noStrike" kern="1200" cap="none" spc="0" normalizeH="0" baseline="0" noProof="0" dirty="0" err="1" smtClean="0">
                <a:ln>
                  <a:noFill/>
                </a:ln>
                <a:solidFill>
                  <a:schemeClr val="tx1"/>
                </a:solidFill>
                <a:effectLst/>
                <a:uLnTx/>
                <a:uFillTx/>
                <a:latin typeface="Traditional Arabic" pitchFamily="18" charset="-78"/>
                <a:ea typeface="+mn-ea"/>
                <a:cs typeface="Traditional Arabic" pitchFamily="18" charset="-78"/>
              </a:rPr>
              <a:t>تطوبر</a:t>
            </a:r>
            <a:r>
              <a:rPr kumimoji="0" lang="ar-DZ" sz="51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rPr>
              <a:t>، يدخل على المؤسسة أحدث التقنيات والتطبيقات الجديدة مما يمكنها من تحسين أدائها ورفع </a:t>
            </a:r>
            <a:r>
              <a:rPr kumimoji="0" lang="ar-DZ" sz="5100" b="1" i="0" u="none" strike="noStrike" kern="1200" cap="none" spc="0" normalizeH="0" baseline="0" noProof="0" dirty="0" err="1" smtClean="0">
                <a:ln>
                  <a:noFill/>
                </a:ln>
                <a:solidFill>
                  <a:schemeClr val="tx1"/>
                </a:solidFill>
                <a:effectLst/>
                <a:uLnTx/>
                <a:uFillTx/>
                <a:latin typeface="Traditional Arabic" pitchFamily="18" charset="-78"/>
                <a:ea typeface="+mn-ea"/>
                <a:cs typeface="Traditional Arabic" pitchFamily="18" charset="-78"/>
              </a:rPr>
              <a:t>مردوديتها</a:t>
            </a:r>
            <a:r>
              <a:rPr kumimoji="0" lang="ar-DZ" sz="51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rPr>
              <a:t> لتتمكن من مواجهة المنافسة.</a:t>
            </a:r>
          </a:p>
          <a:p>
            <a:pPr marL="0" marR="0" lvl="1" algn="r" defTabSz="914400" rtl="1" eaLnBrk="1" fontAlgn="auto" latinLnBrk="0" hangingPunct="1">
              <a:lnSpc>
                <a:spcPct val="100000"/>
              </a:lnSpc>
              <a:spcBef>
                <a:spcPct val="20000"/>
              </a:spcBef>
              <a:spcAft>
                <a:spcPts val="0"/>
              </a:spcAft>
              <a:buClrTx/>
              <a:buSzTx/>
              <a:tabLst/>
              <a:defRPr/>
            </a:pPr>
            <a:endParaRPr lang="ar-DZ" sz="5100" b="1" dirty="0" smtClean="0">
              <a:latin typeface="Traditional Arabic" pitchFamily="18" charset="-78"/>
              <a:cs typeface="Traditional Arabic" pitchFamily="18" charset="-78"/>
            </a:endParaRPr>
          </a:p>
          <a:p>
            <a:pPr marL="0" marR="0" lvl="1" algn="r" defTabSz="914400" rtl="1" eaLnBrk="1" fontAlgn="auto" latinLnBrk="0" hangingPunct="1">
              <a:lnSpc>
                <a:spcPct val="100000"/>
              </a:lnSpc>
              <a:spcBef>
                <a:spcPct val="20000"/>
              </a:spcBef>
              <a:spcAft>
                <a:spcPts val="0"/>
              </a:spcAft>
              <a:buClrTx/>
              <a:buSzTx/>
              <a:tabLst/>
              <a:defRPr/>
            </a:pPr>
            <a:endParaRPr kumimoji="0" lang="fr-FR" sz="51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endParaRPr>
          </a:p>
          <a:p>
            <a:pPr marL="0" marR="0" lvl="1"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DZ" sz="51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rPr>
              <a:t>   المحيط الإيكولوجي: </a:t>
            </a:r>
          </a:p>
          <a:p>
            <a:pPr marL="0" marR="0" lvl="1" algn="r" defTabSz="914400" rtl="1" eaLnBrk="1" fontAlgn="auto" latinLnBrk="0" hangingPunct="1">
              <a:lnSpc>
                <a:spcPct val="100000"/>
              </a:lnSpc>
              <a:spcBef>
                <a:spcPct val="20000"/>
              </a:spcBef>
              <a:spcAft>
                <a:spcPts val="0"/>
              </a:spcAft>
              <a:buClrTx/>
              <a:buSzTx/>
              <a:tabLst/>
              <a:defRPr/>
            </a:pPr>
            <a:endParaRPr kumimoji="0" lang="ar-DZ" sz="51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endParaRPr>
          </a:p>
          <a:p>
            <a:pPr marL="0" marR="0" lvl="1" algn="r" defTabSz="914400" rtl="1" eaLnBrk="1" fontAlgn="auto" latinLnBrk="0" hangingPunct="1">
              <a:lnSpc>
                <a:spcPct val="100000"/>
              </a:lnSpc>
              <a:spcBef>
                <a:spcPts val="600"/>
              </a:spcBef>
              <a:spcAft>
                <a:spcPts val="600"/>
              </a:spcAft>
              <a:buClrTx/>
              <a:buSzTx/>
              <a:tabLst/>
              <a:defRPr/>
            </a:pPr>
            <a:r>
              <a:rPr kumimoji="0" lang="ar-DZ" sz="51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rPr>
              <a:t>لقد ازداد في الآونة الأخيرة الاهتمام بهذا المجال، وأصبح يمثل قيداً حقيقياً يهدد وجود المؤسسات بأكملها. حيث أن حجم التلوث الصناعي والنفايات المنتجة والصعوبة التي تجدها المؤسسات في تصريفها أصبحت تشكل عائقاً أمام المؤسسات خصوصاً مع السياسات المحلية لبعض الدول والدولية كذلك الهادفة إلى حماية البيئة وبالتالي التضييق على </a:t>
            </a:r>
            <a:r>
              <a:rPr kumimoji="0" lang="ar-DZ" sz="5100" b="1" i="0" u="none" strike="noStrike" kern="1200" cap="none" spc="0" normalizeH="0" baseline="0" noProof="0" dirty="0" err="1" smtClean="0">
                <a:ln>
                  <a:noFill/>
                </a:ln>
                <a:solidFill>
                  <a:schemeClr val="tx1"/>
                </a:solidFill>
                <a:effectLst/>
                <a:uLnTx/>
                <a:uFillTx/>
                <a:latin typeface="Traditional Arabic" pitchFamily="18" charset="-78"/>
                <a:ea typeface="+mn-ea"/>
                <a:cs typeface="Traditional Arabic" pitchFamily="18" charset="-78"/>
              </a:rPr>
              <a:t>هاته</a:t>
            </a:r>
            <a:r>
              <a:rPr kumimoji="0" lang="ar-DZ" sz="51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rPr>
              <a:t> المؤسسات.</a:t>
            </a:r>
            <a:endParaRPr kumimoji="0" lang="fr-FR" sz="51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endParaRPr>
          </a:p>
          <a:p>
            <a:pPr marR="0" lvl="0" algn="r" defTabSz="914400" rtl="1" eaLnBrk="1" fontAlgn="auto" latinLnBrk="0" hangingPunct="1">
              <a:lnSpc>
                <a:spcPct val="100000"/>
              </a:lnSpc>
              <a:spcBef>
                <a:spcPct val="20000"/>
              </a:spcBef>
              <a:spcAft>
                <a:spcPts val="0"/>
              </a:spcAft>
              <a:buClrTx/>
              <a:buSzTx/>
              <a:buFont typeface="Arial" pitchFamily="34" charset="0"/>
              <a:buChar char="•"/>
              <a:tabLst/>
              <a:defRPr/>
            </a:pPr>
            <a:endParaRPr kumimoji="0" lang="fr-FR" sz="51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endParaRPr>
          </a:p>
        </p:txBody>
      </p:sp>
      <p:sp>
        <p:nvSpPr>
          <p:cNvPr id="4" name="Espace réservé du numéro de diapositive 3"/>
          <p:cNvSpPr>
            <a:spLocks noGrp="1"/>
          </p:cNvSpPr>
          <p:nvPr>
            <p:ph type="sldNum" sz="quarter" idx="12"/>
          </p:nvPr>
        </p:nvSpPr>
        <p:spPr/>
        <p:txBody>
          <a:bodyPr/>
          <a:lstStyle/>
          <a:p>
            <a:fld id="{EF0114B5-BFCE-4227-8696-9396D479BFEA}" type="slidenum">
              <a:rPr lang="fr-FR" b="1" smtClean="0">
                <a:latin typeface="Arial Rounded MT Bold" pitchFamily="34" charset="0"/>
              </a:rPr>
              <a:pPr/>
              <a:t>11</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0" y="214290"/>
            <a:ext cx="9144000" cy="6357982"/>
          </a:xfrm>
        </p:spPr>
        <p:txBody>
          <a:bodyPr>
            <a:noAutofit/>
          </a:bodyPr>
          <a:lstStyle/>
          <a:p>
            <a:pPr marL="1143000" indent="-1143000" algn="r" rtl="1">
              <a:buNone/>
            </a:pPr>
            <a:r>
              <a:rPr lang="ar-DZ" sz="2800" b="1" u="sng" dirty="0" smtClean="0">
                <a:solidFill>
                  <a:schemeClr val="accent1">
                    <a:satMod val="150000"/>
                  </a:schemeClr>
                </a:solidFill>
                <a:latin typeface="Sakkal Majalla" pitchFamily="2" charset="-78"/>
                <a:ea typeface="+mj-ea"/>
                <a:cs typeface="Sakkal Majalla" pitchFamily="2" charset="-78"/>
              </a:rPr>
              <a:t>2- مخاطر </a:t>
            </a:r>
            <a:r>
              <a:rPr lang="ar-DZ" sz="2800" b="1" u="sng" dirty="0" smtClean="0">
                <a:solidFill>
                  <a:schemeClr val="accent1">
                    <a:satMod val="150000"/>
                  </a:schemeClr>
                </a:solidFill>
                <a:latin typeface="Sakkal Majalla" pitchFamily="2" charset="-78"/>
                <a:cs typeface="Sakkal Majalla" pitchFamily="2" charset="-78"/>
              </a:rPr>
              <a:t>المحيط الخارجي للمؤسسة الصغيرة</a:t>
            </a:r>
            <a:r>
              <a:rPr lang="ar-DZ" sz="2800" b="1" u="sng" dirty="0" smtClean="0">
                <a:solidFill>
                  <a:schemeClr val="accent1">
                    <a:satMod val="150000"/>
                  </a:schemeClr>
                </a:solidFill>
                <a:latin typeface="Sakkal Majalla" pitchFamily="2" charset="-78"/>
                <a:ea typeface="+mj-ea"/>
                <a:cs typeface="Sakkal Majalla" pitchFamily="2" charset="-78"/>
              </a:rPr>
              <a:t> :</a:t>
            </a:r>
            <a:endParaRPr lang="ar-DZ" sz="2400" b="1" u="sng" dirty="0" smtClean="0">
              <a:solidFill>
                <a:schemeClr val="accent4">
                  <a:lumMod val="75000"/>
                </a:schemeClr>
              </a:solidFill>
              <a:latin typeface="Traditional Arabic" pitchFamily="18" charset="-78"/>
              <a:ea typeface="+mj-ea"/>
              <a:cs typeface="Traditional Arabic" pitchFamily="18" charset="-78"/>
            </a:endParaRPr>
          </a:p>
          <a:p>
            <a:pPr marL="0" lvl="0" indent="0" algn="r" rtl="1">
              <a:buNone/>
            </a:pPr>
            <a:endParaRPr lang="ar-DZ" sz="2800" b="1" dirty="0" smtClean="0">
              <a:solidFill>
                <a:schemeClr val="accent4">
                  <a:lumMod val="75000"/>
                </a:schemeClr>
              </a:solidFill>
              <a:latin typeface="Traditional Arabic" pitchFamily="18" charset="-78"/>
              <a:cs typeface="Traditional Arabic" pitchFamily="18" charset="-78"/>
            </a:endParaRPr>
          </a:p>
          <a:p>
            <a:pPr marL="0" lvl="0" indent="0" algn="r" rtl="1">
              <a:buNone/>
            </a:pPr>
            <a:r>
              <a:rPr lang="ar-DZ" sz="2800" b="1" u="sng" dirty="0" smtClean="0">
                <a:solidFill>
                  <a:schemeClr val="accent4">
                    <a:lumMod val="75000"/>
                  </a:schemeClr>
                </a:solidFill>
                <a:latin typeface="Traditional Arabic" pitchFamily="18" charset="-78"/>
                <a:cs typeface="Traditional Arabic" pitchFamily="18" charset="-78"/>
              </a:rPr>
              <a:t>- </a:t>
            </a:r>
            <a:r>
              <a:rPr lang="ar-JO" sz="2400" b="1" u="sng" dirty="0" smtClean="0">
                <a:solidFill>
                  <a:schemeClr val="accent4">
                    <a:lumMod val="75000"/>
                  </a:schemeClr>
                </a:solidFill>
                <a:latin typeface="Traditional Arabic" pitchFamily="18" charset="-78"/>
                <a:cs typeface="Traditional Arabic" pitchFamily="18" charset="-78"/>
              </a:rPr>
              <a:t>المخاطر </a:t>
            </a:r>
            <a:r>
              <a:rPr lang="ar-JO" sz="2400" b="1" u="sng" dirty="0">
                <a:solidFill>
                  <a:schemeClr val="accent4">
                    <a:lumMod val="75000"/>
                  </a:schemeClr>
                </a:solidFill>
                <a:latin typeface="Traditional Arabic" pitchFamily="18" charset="-78"/>
                <a:cs typeface="Traditional Arabic" pitchFamily="18" charset="-78"/>
              </a:rPr>
              <a:t>المالية: </a:t>
            </a:r>
            <a:endParaRPr lang="fr-FR" sz="2400" b="1" u="sng" dirty="0">
              <a:solidFill>
                <a:schemeClr val="accent4">
                  <a:lumMod val="75000"/>
                </a:schemeClr>
              </a:solidFill>
              <a:latin typeface="Traditional Arabic" pitchFamily="18" charset="-78"/>
              <a:cs typeface="Traditional Arabic" pitchFamily="18" charset="-78"/>
            </a:endParaRPr>
          </a:p>
          <a:p>
            <a:pPr marL="0" indent="0" algn="r" rtl="1">
              <a:buNone/>
            </a:pPr>
            <a:r>
              <a:rPr lang="ar-DZ" sz="2400" b="1" dirty="0">
                <a:latin typeface="Traditional Arabic" pitchFamily="18" charset="-78"/>
                <a:cs typeface="Traditional Arabic" pitchFamily="18" charset="-78"/>
              </a:rPr>
              <a:t>يمكن أن تنتج مخاطر في الجانب المالي للمؤسسة من جهة التدفقات النقدية، أو متطلبات الميزانية، الالتزامات الضريبية</a:t>
            </a:r>
            <a:r>
              <a:rPr lang="ar-DZ" sz="2400" b="1" dirty="0" smtClean="0">
                <a:latin typeface="Traditional Arabic" pitchFamily="18" charset="-78"/>
                <a:cs typeface="Traditional Arabic" pitchFamily="18" charset="-78"/>
              </a:rPr>
              <a:t>...</a:t>
            </a:r>
          </a:p>
          <a:p>
            <a:pPr marL="0" indent="0" algn="r" rtl="1">
              <a:buNone/>
            </a:pPr>
            <a:endParaRPr lang="fr-FR" sz="2400" b="1" dirty="0">
              <a:latin typeface="Traditional Arabic" pitchFamily="18" charset="-78"/>
              <a:cs typeface="Traditional Arabic" pitchFamily="18" charset="-78"/>
            </a:endParaRPr>
          </a:p>
          <a:p>
            <a:pPr marL="0" indent="0" algn="r" rtl="1">
              <a:buNone/>
            </a:pPr>
            <a:r>
              <a:rPr lang="ar-DZ" sz="2400" b="1" u="sng" dirty="0" smtClean="0">
                <a:solidFill>
                  <a:schemeClr val="accent4">
                    <a:lumMod val="75000"/>
                  </a:schemeClr>
                </a:solidFill>
                <a:latin typeface="Traditional Arabic" pitchFamily="18" charset="-78"/>
                <a:cs typeface="Traditional Arabic" pitchFamily="18" charset="-78"/>
              </a:rPr>
              <a:t>- </a:t>
            </a:r>
            <a:r>
              <a:rPr lang="ar-JO" sz="2400" b="1" u="sng" dirty="0" smtClean="0">
                <a:solidFill>
                  <a:schemeClr val="accent4">
                    <a:lumMod val="75000"/>
                  </a:schemeClr>
                </a:solidFill>
                <a:latin typeface="Traditional Arabic" pitchFamily="18" charset="-78"/>
                <a:cs typeface="Traditional Arabic" pitchFamily="18" charset="-78"/>
              </a:rPr>
              <a:t>المخاطر </a:t>
            </a:r>
            <a:r>
              <a:rPr lang="ar-JO" sz="2400" b="1" u="sng" dirty="0">
                <a:solidFill>
                  <a:schemeClr val="accent4">
                    <a:lumMod val="75000"/>
                  </a:schemeClr>
                </a:solidFill>
                <a:latin typeface="Traditional Arabic" pitchFamily="18" charset="-78"/>
                <a:cs typeface="Traditional Arabic" pitchFamily="18" charset="-78"/>
              </a:rPr>
              <a:t>التنظيمية: </a:t>
            </a:r>
            <a:endParaRPr lang="fr-FR" sz="2400" b="1" u="sng" dirty="0">
              <a:solidFill>
                <a:schemeClr val="accent4">
                  <a:lumMod val="75000"/>
                </a:schemeClr>
              </a:solidFill>
              <a:latin typeface="Traditional Arabic" pitchFamily="18" charset="-78"/>
              <a:cs typeface="Traditional Arabic" pitchFamily="18" charset="-78"/>
            </a:endParaRPr>
          </a:p>
          <a:p>
            <a:pPr marL="0" indent="0" algn="r" rtl="1">
              <a:buNone/>
            </a:pPr>
            <a:r>
              <a:rPr lang="ar-DZ" sz="2400" b="1" dirty="0">
                <a:latin typeface="Traditional Arabic" pitchFamily="18" charset="-78"/>
                <a:cs typeface="Traditional Arabic" pitchFamily="18" charset="-78"/>
              </a:rPr>
              <a:t>تنتج المخاطر التنظيمية للمؤسسة كهيكلة المؤسسة وتحسينها، ثقافة الأفراد فيها وتنوع قضاياهم الشخصية وأثرها على عملهم داخلها</a:t>
            </a:r>
            <a:r>
              <a:rPr lang="ar-DZ" sz="2400" b="1" dirty="0" smtClean="0">
                <a:latin typeface="Traditional Arabic" pitchFamily="18" charset="-78"/>
                <a:cs typeface="Traditional Arabic" pitchFamily="18" charset="-78"/>
              </a:rPr>
              <a:t>.</a:t>
            </a:r>
          </a:p>
          <a:p>
            <a:pPr marL="0" indent="0" algn="r" rtl="1">
              <a:buNone/>
            </a:pPr>
            <a:endParaRPr lang="fr-FR" sz="2400" b="1" dirty="0">
              <a:latin typeface="Traditional Arabic" pitchFamily="18" charset="-78"/>
              <a:cs typeface="Traditional Arabic" pitchFamily="18" charset="-78"/>
            </a:endParaRPr>
          </a:p>
          <a:p>
            <a:pPr marL="0" indent="0" algn="r" rtl="1">
              <a:buFontTx/>
              <a:buChar char="-"/>
            </a:pPr>
            <a:r>
              <a:rPr lang="ar-JO" sz="2400" b="1" u="sng" dirty="0" smtClean="0">
                <a:solidFill>
                  <a:schemeClr val="accent4">
                    <a:lumMod val="75000"/>
                  </a:schemeClr>
                </a:solidFill>
                <a:latin typeface="Traditional Arabic" pitchFamily="18" charset="-78"/>
                <a:cs typeface="Traditional Arabic" pitchFamily="18" charset="-78"/>
              </a:rPr>
              <a:t>المخاطر </a:t>
            </a:r>
            <a:r>
              <a:rPr lang="ar-JO" sz="2400" b="1" u="sng" dirty="0">
                <a:solidFill>
                  <a:schemeClr val="accent4">
                    <a:lumMod val="75000"/>
                  </a:schemeClr>
                </a:solidFill>
                <a:latin typeface="Traditional Arabic" pitchFamily="18" charset="-78"/>
                <a:cs typeface="Traditional Arabic" pitchFamily="18" charset="-78"/>
              </a:rPr>
              <a:t>القانونية: </a:t>
            </a:r>
            <a:endParaRPr lang="fr-FR" sz="2400" b="1" u="sng" dirty="0">
              <a:solidFill>
                <a:schemeClr val="accent4">
                  <a:lumMod val="75000"/>
                </a:schemeClr>
              </a:solidFill>
              <a:latin typeface="Traditional Arabic" pitchFamily="18" charset="-78"/>
              <a:cs typeface="Traditional Arabic" pitchFamily="18" charset="-78"/>
            </a:endParaRPr>
          </a:p>
          <a:p>
            <a:pPr marL="0" indent="0" algn="r" rtl="1">
              <a:buNone/>
            </a:pPr>
            <a:r>
              <a:rPr lang="ar-DZ" sz="2400" b="1" dirty="0">
                <a:latin typeface="Traditional Arabic" pitchFamily="18" charset="-78"/>
                <a:cs typeface="Traditional Arabic" pitchFamily="18" charset="-78"/>
              </a:rPr>
              <a:t>تنتج عن هذا الجانب مخاطر عديدة لما يتضمنه من تشعب، فهو تقريباً يمس معظم جوانب المؤسسة، ويمكن تبعاً له أن تصدر المخاطر، من متطلبات التعاقد، والسياسات والإجراءات التي تحكم الزبائن والموظفين ومختلف المتعاقدين مع المؤسسة</a:t>
            </a:r>
            <a:r>
              <a:rPr lang="ar-DZ" sz="2400" b="1" dirty="0" smtClean="0">
                <a:latin typeface="Traditional Arabic" pitchFamily="18" charset="-78"/>
                <a:cs typeface="Traditional Arabic" pitchFamily="18" charset="-78"/>
              </a:rPr>
              <a:t>.</a:t>
            </a:r>
            <a:endParaRPr lang="fr-FR" sz="2400" b="1" dirty="0">
              <a:latin typeface="Traditional Arabic" pitchFamily="18" charset="-78"/>
              <a:cs typeface="Traditional Arabic" pitchFamily="18" charset="-78"/>
            </a:endParaRPr>
          </a:p>
        </p:txBody>
      </p:sp>
      <p:sp>
        <p:nvSpPr>
          <p:cNvPr id="3" name="Espace réservé du numéro de diapositive 2"/>
          <p:cNvSpPr>
            <a:spLocks noGrp="1"/>
          </p:cNvSpPr>
          <p:nvPr>
            <p:ph type="sldNum" sz="quarter" idx="12"/>
          </p:nvPr>
        </p:nvSpPr>
        <p:spPr/>
        <p:txBody>
          <a:bodyPr/>
          <a:lstStyle/>
          <a:p>
            <a:fld id="{EF0114B5-BFCE-4227-8696-9396D479BFEA}" type="slidenum">
              <a:rPr lang="fr-FR" b="1" smtClean="0">
                <a:latin typeface="Arial Rounded MT Bold" pitchFamily="34" charset="0"/>
              </a:rPr>
              <a:pPr/>
              <a:t>12</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0" y="214290"/>
            <a:ext cx="9144000" cy="6357982"/>
          </a:xfrm>
        </p:spPr>
        <p:txBody>
          <a:bodyPr>
            <a:noAutofit/>
          </a:bodyPr>
          <a:lstStyle/>
          <a:p>
            <a:pPr marL="0" indent="0" algn="r" rtl="1">
              <a:buNone/>
            </a:pPr>
            <a:r>
              <a:rPr lang="ar-DZ" sz="2400" b="1" u="sng" dirty="0" smtClean="0">
                <a:solidFill>
                  <a:schemeClr val="accent4">
                    <a:lumMod val="75000"/>
                  </a:schemeClr>
                </a:solidFill>
                <a:latin typeface="Traditional Arabic" pitchFamily="18" charset="-78"/>
                <a:cs typeface="Traditional Arabic" pitchFamily="18" charset="-78"/>
              </a:rPr>
              <a:t>- </a:t>
            </a:r>
            <a:r>
              <a:rPr lang="ar-JO" sz="2400" b="1" u="sng" dirty="0" smtClean="0">
                <a:solidFill>
                  <a:schemeClr val="accent4">
                    <a:lumMod val="75000"/>
                  </a:schemeClr>
                </a:solidFill>
                <a:latin typeface="Traditional Arabic" pitchFamily="18" charset="-78"/>
                <a:cs typeface="Traditional Arabic" pitchFamily="18" charset="-78"/>
              </a:rPr>
              <a:t>مخاطر </a:t>
            </a:r>
            <a:r>
              <a:rPr lang="ar-JO" sz="2400" b="1" u="sng" dirty="0">
                <a:solidFill>
                  <a:schemeClr val="accent4">
                    <a:lumMod val="75000"/>
                  </a:schemeClr>
                </a:solidFill>
                <a:latin typeface="Traditional Arabic" pitchFamily="18" charset="-78"/>
                <a:cs typeface="Traditional Arabic" pitchFamily="18" charset="-78"/>
              </a:rPr>
              <a:t>العمليات: </a:t>
            </a:r>
            <a:endParaRPr lang="fr-FR" sz="2400" b="1" u="sng" dirty="0">
              <a:solidFill>
                <a:schemeClr val="accent4">
                  <a:lumMod val="75000"/>
                </a:schemeClr>
              </a:solidFill>
              <a:latin typeface="Traditional Arabic" pitchFamily="18" charset="-78"/>
              <a:cs typeface="Traditional Arabic" pitchFamily="18" charset="-78"/>
            </a:endParaRPr>
          </a:p>
          <a:p>
            <a:pPr marL="0" indent="0" algn="r" rtl="1">
              <a:buNone/>
            </a:pPr>
            <a:r>
              <a:rPr lang="ar-DZ" sz="2400" b="1" dirty="0">
                <a:latin typeface="Traditional Arabic" pitchFamily="18" charset="-78"/>
                <a:cs typeface="Traditional Arabic" pitchFamily="18" charset="-78"/>
              </a:rPr>
              <a:t>وهي جميع المخاطر التي تنتج من عمليات المؤسسة كالتوزيع والتوريد وتطوير الإنتاج في ظل </a:t>
            </a:r>
            <a:r>
              <a:rPr lang="ar-DZ" sz="2400" b="1" dirty="0" err="1">
                <a:latin typeface="Traditional Arabic" pitchFamily="18" charset="-78"/>
                <a:cs typeface="Traditional Arabic" pitchFamily="18" charset="-78"/>
              </a:rPr>
              <a:t>اللايقين</a:t>
            </a:r>
            <a:r>
              <a:rPr lang="ar-DZ" sz="2400" b="1" dirty="0">
                <a:latin typeface="Traditional Arabic" pitchFamily="18" charset="-78"/>
                <a:cs typeface="Traditional Arabic" pitchFamily="18" charset="-78"/>
              </a:rPr>
              <a:t>.</a:t>
            </a:r>
            <a:endParaRPr lang="fr-FR" sz="2400" b="1" dirty="0">
              <a:latin typeface="Traditional Arabic" pitchFamily="18" charset="-78"/>
              <a:cs typeface="Traditional Arabic" pitchFamily="18" charset="-78"/>
            </a:endParaRPr>
          </a:p>
          <a:p>
            <a:pPr marL="0" indent="0" algn="r" rtl="1">
              <a:buNone/>
            </a:pPr>
            <a:endParaRPr lang="ar-DZ" sz="2400" b="1" dirty="0" smtClean="0">
              <a:latin typeface="Traditional Arabic" pitchFamily="18" charset="-78"/>
              <a:cs typeface="Traditional Arabic" pitchFamily="18" charset="-78"/>
            </a:endParaRPr>
          </a:p>
          <a:p>
            <a:pPr marL="0" indent="0" algn="r" rtl="1">
              <a:buNone/>
            </a:pPr>
            <a:r>
              <a:rPr lang="ar-DZ" sz="2400" b="1" u="sng" dirty="0" smtClean="0">
                <a:solidFill>
                  <a:schemeClr val="accent4">
                    <a:lumMod val="75000"/>
                  </a:schemeClr>
                </a:solidFill>
                <a:latin typeface="Traditional Arabic" pitchFamily="18" charset="-78"/>
                <a:cs typeface="Traditional Arabic" pitchFamily="18" charset="-78"/>
              </a:rPr>
              <a:t>- </a:t>
            </a:r>
            <a:r>
              <a:rPr lang="ar-JO" sz="2400" b="1" u="sng" dirty="0" smtClean="0">
                <a:solidFill>
                  <a:schemeClr val="accent4">
                    <a:lumMod val="75000"/>
                  </a:schemeClr>
                </a:solidFill>
                <a:latin typeface="Traditional Arabic" pitchFamily="18" charset="-78"/>
                <a:cs typeface="Traditional Arabic" pitchFamily="18" charset="-78"/>
              </a:rPr>
              <a:t>المخاطر </a:t>
            </a:r>
            <a:r>
              <a:rPr lang="ar-JO" sz="2400" b="1" u="sng" dirty="0">
                <a:solidFill>
                  <a:schemeClr val="accent4">
                    <a:lumMod val="75000"/>
                  </a:schemeClr>
                </a:solidFill>
                <a:latin typeface="Traditional Arabic" pitchFamily="18" charset="-78"/>
                <a:cs typeface="Traditional Arabic" pitchFamily="18" charset="-78"/>
              </a:rPr>
              <a:t>التجارية: </a:t>
            </a:r>
            <a:endParaRPr lang="fr-FR" sz="2400" b="1" u="sng" dirty="0">
              <a:solidFill>
                <a:schemeClr val="accent4">
                  <a:lumMod val="75000"/>
                </a:schemeClr>
              </a:solidFill>
              <a:latin typeface="Traditional Arabic" pitchFamily="18" charset="-78"/>
              <a:cs typeface="Traditional Arabic" pitchFamily="18" charset="-78"/>
            </a:endParaRPr>
          </a:p>
          <a:p>
            <a:pPr marL="0" indent="0" algn="r" rtl="1">
              <a:buNone/>
            </a:pPr>
            <a:r>
              <a:rPr lang="ar-DZ" sz="2400" b="1" dirty="0">
                <a:latin typeface="Traditional Arabic" pitchFamily="18" charset="-78"/>
                <a:cs typeface="Traditional Arabic" pitchFamily="18" charset="-78"/>
              </a:rPr>
              <a:t>تنتج المخاطر في هذا المجال من الأعمال التي ترتبط بالسوق ونمو الأعمال، وقابلية نجاح المنتجات والخدمات...</a:t>
            </a:r>
            <a:endParaRPr lang="fr-FR" sz="2400" b="1" dirty="0">
              <a:latin typeface="Traditional Arabic" pitchFamily="18" charset="-78"/>
              <a:cs typeface="Traditional Arabic" pitchFamily="18" charset="-78"/>
            </a:endParaRPr>
          </a:p>
          <a:p>
            <a:pPr marL="0" indent="0" algn="r" rtl="1">
              <a:buNone/>
            </a:pPr>
            <a:endParaRPr lang="ar-DZ" sz="2400" b="1" dirty="0" smtClean="0">
              <a:latin typeface="Traditional Arabic" pitchFamily="18" charset="-78"/>
              <a:cs typeface="Traditional Arabic" pitchFamily="18" charset="-78"/>
            </a:endParaRPr>
          </a:p>
          <a:p>
            <a:pPr marL="0" indent="0" algn="r" rtl="1">
              <a:buNone/>
            </a:pPr>
            <a:r>
              <a:rPr lang="ar-DZ" sz="2400" b="1" u="sng" dirty="0" smtClean="0">
                <a:solidFill>
                  <a:schemeClr val="accent4">
                    <a:lumMod val="75000"/>
                  </a:schemeClr>
                </a:solidFill>
                <a:latin typeface="Traditional Arabic" pitchFamily="18" charset="-78"/>
                <a:cs typeface="Traditional Arabic" pitchFamily="18" charset="-78"/>
              </a:rPr>
              <a:t>- </a:t>
            </a:r>
            <a:r>
              <a:rPr lang="ar-JO" sz="2400" b="1" u="sng" dirty="0" smtClean="0">
                <a:solidFill>
                  <a:schemeClr val="accent4">
                    <a:lumMod val="75000"/>
                  </a:schemeClr>
                </a:solidFill>
                <a:latin typeface="Traditional Arabic" pitchFamily="18" charset="-78"/>
                <a:cs typeface="Traditional Arabic" pitchFamily="18" charset="-78"/>
              </a:rPr>
              <a:t>مخاطر </a:t>
            </a:r>
            <a:r>
              <a:rPr lang="ar-JO" sz="2400" b="1" u="sng" dirty="0">
                <a:solidFill>
                  <a:schemeClr val="accent4">
                    <a:lumMod val="75000"/>
                  </a:schemeClr>
                </a:solidFill>
                <a:latin typeface="Traditional Arabic" pitchFamily="18" charset="-78"/>
                <a:cs typeface="Traditional Arabic" pitchFamily="18" charset="-78"/>
              </a:rPr>
              <a:t>السمعة: </a:t>
            </a:r>
            <a:endParaRPr lang="fr-FR" sz="2400" b="1" u="sng" dirty="0">
              <a:solidFill>
                <a:schemeClr val="accent4">
                  <a:lumMod val="75000"/>
                </a:schemeClr>
              </a:solidFill>
              <a:latin typeface="Traditional Arabic" pitchFamily="18" charset="-78"/>
              <a:cs typeface="Traditional Arabic" pitchFamily="18" charset="-78"/>
            </a:endParaRPr>
          </a:p>
          <a:p>
            <a:pPr marL="0" indent="0" algn="r" rtl="1">
              <a:buNone/>
            </a:pPr>
            <a:r>
              <a:rPr lang="ar-DZ" sz="2400" b="1" dirty="0">
                <a:latin typeface="Traditional Arabic" pitchFamily="18" charset="-78"/>
                <a:cs typeface="Traditional Arabic" pitchFamily="18" charset="-78"/>
              </a:rPr>
              <a:t>إن التهديد الذي تتعرض له سمعة المؤسسة هو تحديد للمؤسسة ككل، ويمتد إلى قابلية المنتجات والخدمات لدى الزبائن في السوق وإلى سلوك الموظفين فيها</a:t>
            </a:r>
            <a:r>
              <a:rPr lang="ar-DZ" sz="2400" b="1" dirty="0" smtClean="0">
                <a:latin typeface="Traditional Arabic" pitchFamily="18" charset="-78"/>
                <a:cs typeface="Traditional Arabic" pitchFamily="18" charset="-78"/>
              </a:rPr>
              <a:t>.</a:t>
            </a:r>
          </a:p>
          <a:p>
            <a:pPr marL="0" indent="0" algn="r" rtl="1">
              <a:buNone/>
            </a:pPr>
            <a:endParaRPr lang="ar-DZ" sz="2400" b="1" dirty="0">
              <a:latin typeface="Traditional Arabic" pitchFamily="18" charset="-78"/>
              <a:cs typeface="Traditional Arabic" pitchFamily="18" charset="-78"/>
            </a:endParaRPr>
          </a:p>
          <a:p>
            <a:pPr marL="0" indent="0" algn="r" rtl="1">
              <a:buNone/>
            </a:pPr>
            <a:r>
              <a:rPr lang="ar-DZ" sz="2400" b="1" u="sng" dirty="0" smtClean="0">
                <a:solidFill>
                  <a:schemeClr val="accent4">
                    <a:lumMod val="75000"/>
                  </a:schemeClr>
                </a:solidFill>
                <a:latin typeface="Traditional Arabic" pitchFamily="18" charset="-78"/>
                <a:cs typeface="Traditional Arabic" pitchFamily="18" charset="-78"/>
              </a:rPr>
              <a:t>- </a:t>
            </a:r>
            <a:r>
              <a:rPr lang="ar-JO" sz="2400" b="1" u="sng" dirty="0" smtClean="0">
                <a:solidFill>
                  <a:schemeClr val="accent4">
                    <a:lumMod val="75000"/>
                  </a:schemeClr>
                </a:solidFill>
                <a:latin typeface="Traditional Arabic" pitchFamily="18" charset="-78"/>
                <a:cs typeface="Traditional Arabic" pitchFamily="18" charset="-78"/>
              </a:rPr>
              <a:t>مخاطر </a:t>
            </a:r>
            <a:r>
              <a:rPr lang="ar-JO" sz="2400" b="1" u="sng" dirty="0">
                <a:solidFill>
                  <a:schemeClr val="accent4">
                    <a:lumMod val="75000"/>
                  </a:schemeClr>
                </a:solidFill>
                <a:latin typeface="Traditional Arabic" pitchFamily="18" charset="-78"/>
                <a:cs typeface="Traditional Arabic" pitchFamily="18" charset="-78"/>
              </a:rPr>
              <a:t>التكنولوجيا: </a:t>
            </a:r>
            <a:endParaRPr lang="fr-FR" sz="2400" b="1" u="sng" dirty="0">
              <a:solidFill>
                <a:schemeClr val="accent4">
                  <a:lumMod val="75000"/>
                </a:schemeClr>
              </a:solidFill>
              <a:latin typeface="Traditional Arabic" pitchFamily="18" charset="-78"/>
              <a:cs typeface="Traditional Arabic" pitchFamily="18" charset="-78"/>
            </a:endParaRPr>
          </a:p>
          <a:p>
            <a:pPr marL="0" indent="0" algn="r" rtl="1">
              <a:buNone/>
            </a:pPr>
            <a:r>
              <a:rPr lang="ar-DZ" sz="2400" b="1" dirty="0">
                <a:latin typeface="Traditional Arabic" pitchFamily="18" charset="-78"/>
                <a:cs typeface="Traditional Arabic" pitchFamily="18" charset="-78"/>
              </a:rPr>
              <a:t>يتضمن استخدام التكنولوجيا والتقنيات الحديثة في الإنتاج أو تقديم الخدمة، عدة مخاطر أقلها تتعلق بالصيانة وتعطيل العملية الإنتاجية.</a:t>
            </a:r>
            <a:endParaRPr lang="fr-FR" sz="2400" b="1" dirty="0">
              <a:latin typeface="Traditional Arabic" pitchFamily="18" charset="-78"/>
              <a:cs typeface="Traditional Arabic" pitchFamily="18" charset="-78"/>
            </a:endParaRPr>
          </a:p>
          <a:p>
            <a:pPr marL="0" indent="0" algn="r" rtl="1">
              <a:buNone/>
            </a:pPr>
            <a:endParaRPr lang="fr-FR" sz="2400" b="1" dirty="0">
              <a:latin typeface="Traditional Arabic" pitchFamily="18" charset="-78"/>
              <a:cs typeface="Traditional Arabic" pitchFamily="18" charset="-78"/>
            </a:endParaRPr>
          </a:p>
        </p:txBody>
      </p:sp>
      <p:sp>
        <p:nvSpPr>
          <p:cNvPr id="3" name="Espace réservé du numéro de diapositive 2"/>
          <p:cNvSpPr>
            <a:spLocks noGrp="1"/>
          </p:cNvSpPr>
          <p:nvPr>
            <p:ph type="sldNum" sz="quarter" idx="12"/>
          </p:nvPr>
        </p:nvSpPr>
        <p:spPr/>
        <p:txBody>
          <a:bodyPr/>
          <a:lstStyle/>
          <a:p>
            <a:fld id="{EF0114B5-BFCE-4227-8696-9396D479BFEA}" type="slidenum">
              <a:rPr lang="fr-FR" b="1" smtClean="0">
                <a:latin typeface="Arial Rounded MT Bold" pitchFamily="34" charset="0"/>
              </a:rPr>
              <a:pPr/>
              <a:t>13</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32" y="214290"/>
            <a:ext cx="9001092" cy="6357982"/>
          </a:xfrm>
        </p:spPr>
        <p:txBody>
          <a:bodyPr>
            <a:noAutofit/>
          </a:bodyPr>
          <a:lstStyle/>
          <a:p>
            <a:pPr marL="0" indent="0" algn="r" rtl="1">
              <a:buNone/>
            </a:pPr>
            <a:r>
              <a:rPr lang="ar-DZ" sz="2800" b="1" u="sng" dirty="0" smtClean="0">
                <a:solidFill>
                  <a:schemeClr val="accent4">
                    <a:lumMod val="75000"/>
                  </a:schemeClr>
                </a:solidFill>
                <a:latin typeface="Traditional Arabic" pitchFamily="18" charset="-78"/>
                <a:cs typeface="Traditional Arabic" pitchFamily="18" charset="-78"/>
              </a:rPr>
              <a:t>- </a:t>
            </a:r>
            <a:r>
              <a:rPr lang="ar-JO" sz="2800" b="1" u="sng" dirty="0" smtClean="0">
                <a:solidFill>
                  <a:schemeClr val="accent4">
                    <a:lumMod val="75000"/>
                  </a:schemeClr>
                </a:solidFill>
                <a:latin typeface="Traditional Arabic" pitchFamily="18" charset="-78"/>
                <a:cs typeface="Traditional Arabic" pitchFamily="18" charset="-78"/>
              </a:rPr>
              <a:t>المخاطر </a:t>
            </a:r>
            <a:r>
              <a:rPr lang="ar-JO" sz="2800" b="1" u="sng" dirty="0">
                <a:solidFill>
                  <a:schemeClr val="accent4">
                    <a:lumMod val="75000"/>
                  </a:schemeClr>
                </a:solidFill>
                <a:latin typeface="Traditional Arabic" pitchFamily="18" charset="-78"/>
                <a:cs typeface="Traditional Arabic" pitchFamily="18" charset="-78"/>
              </a:rPr>
              <a:t>المتعلقة بالمقاول: </a:t>
            </a:r>
            <a:endParaRPr lang="fr-FR" sz="2800" b="1" u="sng" dirty="0">
              <a:solidFill>
                <a:schemeClr val="accent4">
                  <a:lumMod val="75000"/>
                </a:schemeClr>
              </a:solidFill>
              <a:latin typeface="Traditional Arabic" pitchFamily="18" charset="-78"/>
              <a:cs typeface="Traditional Arabic" pitchFamily="18" charset="-78"/>
            </a:endParaRPr>
          </a:p>
          <a:p>
            <a:pPr marL="0" indent="0" algn="r" rtl="1">
              <a:buNone/>
            </a:pPr>
            <a:endParaRPr lang="ar-DZ" sz="2400" b="1" dirty="0" smtClean="0">
              <a:latin typeface="Traditional Arabic" pitchFamily="18" charset="-78"/>
              <a:cs typeface="Traditional Arabic" pitchFamily="18" charset="-78"/>
            </a:endParaRPr>
          </a:p>
          <a:p>
            <a:pPr marL="0" indent="0" algn="r" rtl="1">
              <a:buNone/>
            </a:pPr>
            <a:r>
              <a:rPr lang="ar-DZ" sz="2400" b="1" dirty="0" smtClean="0">
                <a:latin typeface="Traditional Arabic" pitchFamily="18" charset="-78"/>
                <a:cs typeface="Traditional Arabic" pitchFamily="18" charset="-78"/>
              </a:rPr>
              <a:t>تنتج </a:t>
            </a:r>
            <a:r>
              <a:rPr lang="ar-DZ" sz="2400" b="1" dirty="0">
                <a:latin typeface="Traditional Arabic" pitchFamily="18" charset="-78"/>
                <a:cs typeface="Traditional Arabic" pitchFamily="18" charset="-78"/>
              </a:rPr>
              <a:t>من تصرفات المقاول داخل مؤسسته وأثناء تسييره لها مخاطر من ثلاثة جوانب، وتأتي في معظمها من كونه </a:t>
            </a:r>
            <a:r>
              <a:rPr lang="ar-DZ" sz="2400" b="1" dirty="0" err="1">
                <a:latin typeface="Traditional Arabic" pitchFamily="18" charset="-78"/>
                <a:cs typeface="Traditional Arabic" pitchFamily="18" charset="-78"/>
              </a:rPr>
              <a:t>يهمه</a:t>
            </a:r>
            <a:r>
              <a:rPr lang="ar-DZ" sz="2400" b="1" dirty="0">
                <a:latin typeface="Traditional Arabic" pitchFamily="18" charset="-78"/>
                <a:cs typeface="Traditional Arabic" pitchFamily="18" charset="-78"/>
              </a:rPr>
              <a:t> أمر توسيع نشاطه، الأمر الذي يوجب عليه إيجاد شركاء خارجيين سواء مقرضين أو مساهمين، وهذا الأمر ينتج </a:t>
            </a:r>
            <a:r>
              <a:rPr lang="ar-DZ" sz="2400" b="1" dirty="0" smtClean="0">
                <a:latin typeface="Traditional Arabic" pitchFamily="18" charset="-78"/>
                <a:cs typeface="Traditional Arabic" pitchFamily="18" charset="-78"/>
              </a:rPr>
              <a:t>عنه :</a:t>
            </a:r>
          </a:p>
          <a:p>
            <a:pPr marL="0" indent="0" algn="r" rtl="1">
              <a:buNone/>
            </a:pPr>
            <a:endParaRPr lang="fr-FR" sz="2400" b="1" dirty="0">
              <a:latin typeface="Traditional Arabic" pitchFamily="18" charset="-78"/>
              <a:cs typeface="Traditional Arabic" pitchFamily="18" charset="-78"/>
            </a:endParaRPr>
          </a:p>
          <a:p>
            <a:pPr marL="0" indent="0" algn="r" rtl="1">
              <a:buFont typeface="Arial" charset="0"/>
              <a:buChar char="•"/>
            </a:pPr>
            <a:r>
              <a:rPr lang="ar-JO" sz="2400" b="1" dirty="0" smtClean="0">
                <a:latin typeface="Traditional Arabic" pitchFamily="18" charset="-78"/>
                <a:cs typeface="Traditional Arabic" pitchFamily="18" charset="-78"/>
              </a:rPr>
              <a:t>تدخل </a:t>
            </a:r>
            <a:r>
              <a:rPr lang="ar-JO" sz="2400" b="1" dirty="0">
                <a:latin typeface="Traditional Arabic" pitchFamily="18" charset="-78"/>
                <a:cs typeface="Traditional Arabic" pitchFamily="18" charset="-78"/>
              </a:rPr>
              <a:t>أفراد خارجيين في التمويل يحد من قدرة المقاول على المراقبة والتأثير على </a:t>
            </a:r>
            <a:r>
              <a:rPr lang="ar-JO" sz="2400" b="1" dirty="0" err="1">
                <a:latin typeface="Traditional Arabic" pitchFamily="18" charset="-78"/>
                <a:cs typeface="Traditional Arabic" pitchFamily="18" charset="-78"/>
              </a:rPr>
              <a:t>المردودية</a:t>
            </a:r>
            <a:r>
              <a:rPr lang="ar-JO" sz="2400" b="1" dirty="0">
                <a:latin typeface="Traditional Arabic" pitchFamily="18" charset="-78"/>
                <a:cs typeface="Traditional Arabic" pitchFamily="18" charset="-78"/>
              </a:rPr>
              <a:t>، مما يؤثر على نشاط المقاول نفسه</a:t>
            </a:r>
            <a:r>
              <a:rPr lang="ar-JO" sz="2400" b="1" dirty="0" smtClean="0">
                <a:latin typeface="Traditional Arabic" pitchFamily="18" charset="-78"/>
                <a:cs typeface="Traditional Arabic" pitchFamily="18" charset="-78"/>
              </a:rPr>
              <a:t>.</a:t>
            </a:r>
            <a:endParaRPr lang="ar-DZ" sz="2400" b="1" dirty="0" smtClean="0">
              <a:latin typeface="Traditional Arabic" pitchFamily="18" charset="-78"/>
              <a:cs typeface="Traditional Arabic" pitchFamily="18" charset="-78"/>
            </a:endParaRPr>
          </a:p>
          <a:p>
            <a:pPr marL="0" indent="0" algn="r" rtl="1">
              <a:buFont typeface="Arial" charset="0"/>
              <a:buChar char="•"/>
            </a:pPr>
            <a:endParaRPr lang="fr-FR" sz="2400" b="1" dirty="0">
              <a:latin typeface="Traditional Arabic" pitchFamily="18" charset="-78"/>
              <a:cs typeface="Traditional Arabic" pitchFamily="18" charset="-78"/>
            </a:endParaRPr>
          </a:p>
          <a:p>
            <a:pPr marL="0" indent="0" algn="r" rtl="1">
              <a:buFont typeface="Arial" charset="0"/>
              <a:buChar char="•"/>
            </a:pPr>
            <a:r>
              <a:rPr lang="ar-JO" sz="2400" b="1" dirty="0" smtClean="0">
                <a:latin typeface="Traditional Arabic" pitchFamily="18" charset="-78"/>
                <a:cs typeface="Traditional Arabic" pitchFamily="18" charset="-78"/>
              </a:rPr>
              <a:t>يمكن </a:t>
            </a:r>
            <a:r>
              <a:rPr lang="ar-JO" sz="2400" b="1" dirty="0">
                <a:latin typeface="Traditional Arabic" pitchFamily="18" charset="-78"/>
                <a:cs typeface="Traditional Arabic" pitchFamily="18" charset="-78"/>
              </a:rPr>
              <a:t>للتخوف من هذا التدخل الخارجي أن يجعل من المقاول محايداً وجامداً في مكانه، دون أن يوسع وينمي مقاولته مما يهدد بقاءه واستمرارية مقاولته</a:t>
            </a:r>
            <a:r>
              <a:rPr lang="ar-JO" sz="2400" b="1" dirty="0" smtClean="0">
                <a:latin typeface="Traditional Arabic" pitchFamily="18" charset="-78"/>
                <a:cs typeface="Traditional Arabic" pitchFamily="18" charset="-78"/>
              </a:rPr>
              <a:t>.</a:t>
            </a:r>
            <a:endParaRPr lang="ar-DZ" sz="2400" b="1" dirty="0" smtClean="0">
              <a:latin typeface="Traditional Arabic" pitchFamily="18" charset="-78"/>
              <a:cs typeface="Traditional Arabic" pitchFamily="18" charset="-78"/>
            </a:endParaRPr>
          </a:p>
          <a:p>
            <a:pPr marL="0" indent="0" algn="r" rtl="1">
              <a:buFont typeface="Arial" charset="0"/>
              <a:buChar char="•"/>
            </a:pPr>
            <a:endParaRPr lang="fr-FR" sz="2400" b="1" dirty="0">
              <a:latin typeface="Traditional Arabic" pitchFamily="18" charset="-78"/>
              <a:cs typeface="Traditional Arabic" pitchFamily="18" charset="-78"/>
            </a:endParaRPr>
          </a:p>
          <a:p>
            <a:pPr marL="0" indent="0" algn="r" rtl="1">
              <a:buFont typeface="Arial" charset="0"/>
              <a:buChar char="•"/>
            </a:pPr>
            <a:r>
              <a:rPr lang="ar-JO" sz="2400" b="1" dirty="0" smtClean="0">
                <a:latin typeface="Traditional Arabic" pitchFamily="18" charset="-78"/>
                <a:cs typeface="Traditional Arabic" pitchFamily="18" charset="-78"/>
              </a:rPr>
              <a:t>إن </a:t>
            </a:r>
            <a:r>
              <a:rPr lang="ar-JO" sz="2400" b="1" dirty="0">
                <a:latin typeface="Traditional Arabic" pitchFamily="18" charset="-78"/>
                <a:cs typeface="Traditional Arabic" pitchFamily="18" charset="-78"/>
              </a:rPr>
              <a:t>رغبة المقاول في المحافظة على استقلاليته، يمكن أن يؤدي </a:t>
            </a:r>
            <a:r>
              <a:rPr lang="ar-JO" sz="2400" b="1" dirty="0" err="1">
                <a:latin typeface="Traditional Arabic" pitchFamily="18" charset="-78"/>
                <a:cs typeface="Traditional Arabic" pitchFamily="18" charset="-78"/>
              </a:rPr>
              <a:t>به</a:t>
            </a:r>
            <a:r>
              <a:rPr lang="ar-JO" sz="2400" b="1" dirty="0">
                <a:latin typeface="Traditional Arabic" pitchFamily="18" charset="-78"/>
                <a:cs typeface="Traditional Arabic" pitchFamily="18" charset="-78"/>
              </a:rPr>
              <a:t> إلى الانهيار، فإذا ما توسع مشروعه وزادت مهامه، سيجد نفسه </a:t>
            </a:r>
            <a:r>
              <a:rPr lang="ar-JO" sz="2400" b="1" dirty="0" err="1">
                <a:latin typeface="Traditional Arabic" pitchFamily="18" charset="-78"/>
                <a:cs typeface="Traditional Arabic" pitchFamily="18" charset="-78"/>
              </a:rPr>
              <a:t>المسؤول</a:t>
            </a:r>
            <a:r>
              <a:rPr lang="ar-JO" sz="2400" b="1" dirty="0">
                <a:latin typeface="Traditional Arabic" pitchFamily="18" charset="-78"/>
                <a:cs typeface="Traditional Arabic" pitchFamily="18" charset="-78"/>
              </a:rPr>
              <a:t> الوحيد على أداء مهام التسيير والإدارة والتمويل والتسويق لمشروع أكبر من أن يسير من طرف شخص </a:t>
            </a:r>
            <a:r>
              <a:rPr lang="ar-JO" sz="2400" b="1" dirty="0" smtClean="0">
                <a:latin typeface="Traditional Arabic" pitchFamily="18" charset="-78"/>
                <a:cs typeface="Traditional Arabic" pitchFamily="18" charset="-78"/>
              </a:rPr>
              <a:t>بمفرد</a:t>
            </a:r>
            <a:r>
              <a:rPr lang="ar-DZ" sz="2400" b="1" dirty="0">
                <a:latin typeface="Traditional Arabic" pitchFamily="18" charset="-78"/>
                <a:cs typeface="Traditional Arabic" pitchFamily="18" charset="-78"/>
              </a:rPr>
              <a:t>ه</a:t>
            </a:r>
            <a:r>
              <a:rPr lang="ar-JO" sz="2400" b="1" dirty="0" smtClean="0">
                <a:latin typeface="Traditional Arabic" pitchFamily="18" charset="-78"/>
                <a:cs typeface="Traditional Arabic" pitchFamily="18" charset="-78"/>
              </a:rPr>
              <a:t>.</a:t>
            </a:r>
            <a:endParaRPr lang="ar-DZ" sz="2400" b="1" dirty="0" smtClean="0">
              <a:latin typeface="Traditional Arabic" pitchFamily="18" charset="-78"/>
              <a:cs typeface="Traditional Arabic" pitchFamily="18" charset="-78"/>
            </a:endParaRPr>
          </a:p>
        </p:txBody>
      </p:sp>
      <p:sp>
        <p:nvSpPr>
          <p:cNvPr id="3" name="Espace réservé du numéro de diapositive 2"/>
          <p:cNvSpPr>
            <a:spLocks noGrp="1"/>
          </p:cNvSpPr>
          <p:nvPr>
            <p:ph type="sldNum" sz="quarter" idx="12"/>
          </p:nvPr>
        </p:nvSpPr>
        <p:spPr/>
        <p:txBody>
          <a:bodyPr/>
          <a:lstStyle/>
          <a:p>
            <a:fld id="{EF0114B5-BFCE-4227-8696-9396D479BFEA}" type="slidenum">
              <a:rPr lang="fr-FR" b="1" smtClean="0">
                <a:latin typeface="Arial Rounded MT Bold" pitchFamily="34" charset="0"/>
              </a:rPr>
              <a:pPr/>
              <a:t>14</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57190" y="-142900"/>
            <a:ext cx="8501090" cy="714380"/>
          </a:xfrm>
          <a:prstGeom prst="rect">
            <a:avLst/>
          </a:prstGeom>
          <a:ln>
            <a:solidFill>
              <a:schemeClr val="bg1"/>
            </a:solidFill>
          </a:ln>
        </p:spPr>
        <p:txBody>
          <a:bodyPr vert="horz" lIns="91440" tIns="0" rIns="45720" bIns="0" rtlCol="0" anchor="t">
            <a:normAutofit fontScale="85000" lnSpcReduction="20000"/>
            <a:scene3d>
              <a:camera prst="orthographicFront"/>
              <a:lightRig rig="threePt" dir="t">
                <a:rot lat="0" lon="0" rev="4800000"/>
              </a:lightRig>
            </a:scene3d>
            <a:sp3d prstMaterial="matte">
              <a:bevelT w="50800" h="10160"/>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endParaRPr lang="ar-DZ" sz="3200" b="1" dirty="0" smtClean="0">
              <a:solidFill>
                <a:schemeClr val="accent1">
                  <a:satMod val="150000"/>
                </a:schemeClr>
              </a:solidFill>
              <a:latin typeface="Sakkal Majalla" pitchFamily="2" charset="-78"/>
              <a:ea typeface="+mj-ea"/>
              <a:cs typeface="Sakkal Majalla" pitchFamily="2" charset="-78"/>
            </a:endParaRPr>
          </a:p>
          <a:p>
            <a:pPr algn="r" rtl="1">
              <a:spcBef>
                <a:spcPct val="0"/>
              </a:spcBef>
              <a:defRPr/>
            </a:pPr>
            <a:r>
              <a:rPr lang="ar-DZ" sz="3200" b="1" u="sng" dirty="0" smtClean="0">
                <a:solidFill>
                  <a:schemeClr val="accent1">
                    <a:satMod val="150000"/>
                  </a:schemeClr>
                </a:solidFill>
                <a:latin typeface="Sakkal Majalla" pitchFamily="2" charset="-78"/>
                <a:ea typeface="+mj-ea"/>
                <a:cs typeface="Sakkal Majalla" pitchFamily="2" charset="-78"/>
              </a:rPr>
              <a:t>3-  إستراتيجيات المؤسسات الصغيرة _</a:t>
            </a:r>
            <a:r>
              <a:rPr lang="ar-SA" sz="3200" b="1" u="sng" dirty="0" smtClean="0">
                <a:solidFill>
                  <a:schemeClr val="accent1">
                    <a:satMod val="150000"/>
                  </a:schemeClr>
                </a:solidFill>
                <a:latin typeface="Sakkal Majalla" pitchFamily="2" charset="-78"/>
                <a:ea typeface="+mj-ea"/>
                <a:cs typeface="Sakkal Majalla" pitchFamily="2" charset="-78"/>
              </a:rPr>
              <a:t>التصنيف وفق طريقة إدارة </a:t>
            </a:r>
            <a:r>
              <a:rPr lang="ar-SA" sz="3200" b="1" u="sng" dirty="0" smtClean="0">
                <a:solidFill>
                  <a:schemeClr val="accent1">
                    <a:satMod val="150000"/>
                  </a:schemeClr>
                </a:solidFill>
                <a:latin typeface="Sakkal Majalla" pitchFamily="2" charset="-78"/>
                <a:ea typeface="+mj-ea"/>
                <a:cs typeface="Sakkal Majalla" pitchFamily="2" charset="-78"/>
              </a:rPr>
              <a:t>الخطر</a:t>
            </a:r>
            <a:r>
              <a:rPr lang="ar-DZ" sz="3200" b="1" u="sng" dirty="0" smtClean="0">
                <a:solidFill>
                  <a:schemeClr val="accent1">
                    <a:satMod val="150000"/>
                  </a:schemeClr>
                </a:solidFill>
                <a:latin typeface="Sakkal Majalla" pitchFamily="2" charset="-78"/>
                <a:ea typeface="+mj-ea"/>
                <a:cs typeface="Sakkal Majalla" pitchFamily="2" charset="-78"/>
              </a:rPr>
              <a:t>_</a:t>
            </a:r>
            <a:endParaRPr lang="fr-FR" sz="3200" b="1" u="sng" dirty="0" smtClean="0">
              <a:solidFill>
                <a:schemeClr val="accent1">
                  <a:satMod val="150000"/>
                </a:schemeClr>
              </a:solidFill>
              <a:latin typeface="Sakkal Majalla" pitchFamily="2" charset="-78"/>
              <a:ea typeface="+mj-ea"/>
              <a:cs typeface="Sakkal Majalla" pitchFamily="2" charset="-78"/>
            </a:endParaRPr>
          </a:p>
          <a:p>
            <a:pPr algn="r" rtl="1">
              <a:spcBef>
                <a:spcPct val="0"/>
              </a:spcBef>
              <a:defRPr/>
            </a:pPr>
            <a:endParaRPr lang="ar-DZ" sz="3200" b="1" dirty="0" smtClean="0">
              <a:solidFill>
                <a:schemeClr val="accent1">
                  <a:satMod val="150000"/>
                </a:schemeClr>
              </a:solidFill>
              <a:latin typeface="Sakkal Majalla" pitchFamily="2" charset="-78"/>
              <a:ea typeface="+mj-ea"/>
              <a:cs typeface="Sakkal Majalla" pitchFamily="2" charset="-78"/>
            </a:endParaRPr>
          </a:p>
          <a:p>
            <a:pPr algn="r" rtl="1">
              <a:spcBef>
                <a:spcPct val="0"/>
              </a:spcBef>
              <a:defRPr/>
            </a:pPr>
            <a:endParaRPr lang="fr-FR" sz="3200" b="1" dirty="0">
              <a:solidFill>
                <a:schemeClr val="accent1">
                  <a:satMod val="150000"/>
                </a:schemeClr>
              </a:solidFill>
              <a:latin typeface="Sakkal Majalla" pitchFamily="2" charset="-78"/>
              <a:ea typeface="+mj-ea"/>
              <a:cs typeface="Sakkal Majalla" pitchFamily="2" charset="-78"/>
            </a:endParaRPr>
          </a:p>
        </p:txBody>
      </p:sp>
      <p:sp>
        <p:nvSpPr>
          <p:cNvPr id="3" name="Espace réservé du numéro de diapositive 2"/>
          <p:cNvSpPr>
            <a:spLocks noGrp="1"/>
          </p:cNvSpPr>
          <p:nvPr>
            <p:ph type="sldNum" sz="quarter" idx="12"/>
          </p:nvPr>
        </p:nvSpPr>
        <p:spPr/>
        <p:txBody>
          <a:bodyPr/>
          <a:lstStyle/>
          <a:p>
            <a:fld id="{EF0114B5-BFCE-4227-8696-9396D479BFEA}" type="slidenum">
              <a:rPr lang="fr-FR" b="1" smtClean="0">
                <a:latin typeface="Arial Rounded MT Bold" pitchFamily="34" charset="0"/>
              </a:rPr>
              <a:pPr/>
              <a:t>15</a:t>
            </a:fld>
            <a:endParaRPr lang="fr-FR" b="1" dirty="0">
              <a:latin typeface="Arial Rounded MT Bold" pitchFamily="34" charset="0"/>
            </a:endParaRPr>
          </a:p>
        </p:txBody>
      </p:sp>
      <p:sp>
        <p:nvSpPr>
          <p:cNvPr id="4" name="Espace réservé du contenu 2"/>
          <p:cNvSpPr txBox="1">
            <a:spLocks/>
          </p:cNvSpPr>
          <p:nvPr/>
        </p:nvSpPr>
        <p:spPr>
          <a:xfrm>
            <a:off x="71406" y="731837"/>
            <a:ext cx="9001156" cy="5911873"/>
          </a:xfrm>
          <a:prstGeom prst="rect">
            <a:avLst/>
          </a:prstGeom>
        </p:spPr>
        <p:txBody>
          <a:bodyPr vert="horz" lIns="91440" tIns="45720" rIns="91440" bIns="45720" rtlCol="0">
            <a:noAutofit/>
          </a:bodyPr>
          <a:lstStyle/>
          <a:p>
            <a:pPr marL="0" marR="0" lvl="1" indent="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24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rPr>
              <a:t>أ-الاستراتيجيات الأساسية </a:t>
            </a:r>
            <a:r>
              <a:rPr kumimoji="0" lang="ar-DZ" sz="2400" b="1" i="0" u="sng" strike="noStrike" kern="1200" cap="none" spc="0" normalizeH="0" baseline="0" noProof="0" dirty="0" err="1" smtClean="0">
                <a:ln>
                  <a:noFill/>
                </a:ln>
                <a:solidFill>
                  <a:schemeClr val="accent4">
                    <a:lumMod val="75000"/>
                  </a:schemeClr>
                </a:solidFill>
                <a:effectLst/>
                <a:uLnTx/>
                <a:uFillTx/>
                <a:latin typeface="Traditional Arabic" pitchFamily="18" charset="-78"/>
                <a:ea typeface="+mn-ea"/>
                <a:cs typeface="Traditional Arabic" pitchFamily="18" charset="-78"/>
              </a:rPr>
              <a:t>لبورتر</a:t>
            </a:r>
            <a:r>
              <a:rPr kumimoji="0" lang="ar-DZ" sz="24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rPr>
              <a:t>: </a:t>
            </a:r>
            <a:endParaRPr kumimoji="0" lang="fr-FR" sz="24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endParaRPr>
          </a:p>
          <a:p>
            <a:pPr lvl="0" algn="just" rtl="1">
              <a:spcBef>
                <a:spcPct val="20000"/>
              </a:spcBef>
            </a:pPr>
            <a:r>
              <a:rPr kumimoji="0" lang="ar-DZ" sz="2400" b="1" i="0" u="none" strike="noStrike" kern="1200" cap="none" spc="0" normalizeH="0" baseline="0" noProof="0" dirty="0" smtClean="0">
                <a:ln>
                  <a:noFill/>
                </a:ln>
                <a:effectLst/>
                <a:uLnTx/>
                <a:uFillTx/>
                <a:latin typeface="Traditional Arabic" pitchFamily="18" charset="-78"/>
                <a:ea typeface="+mn-ea"/>
                <a:cs typeface="Traditional Arabic" pitchFamily="18" charset="-78"/>
              </a:rPr>
              <a:t>تقوم المؤسسة الصغيرة باختيار فجوة سوقية في قطاع </a:t>
            </a:r>
            <a:r>
              <a:rPr lang="ar-DZ" sz="2400" b="1" dirty="0" smtClean="0">
                <a:latin typeface="Traditional Arabic" pitchFamily="18" charset="-78"/>
                <a:cs typeface="Traditional Arabic" pitchFamily="18" charset="-78"/>
              </a:rPr>
              <a:t>معين سواء كان ذلك </a:t>
            </a:r>
            <a:r>
              <a:rPr lang="ar-DZ" sz="2400" b="1" dirty="0" smtClean="0">
                <a:latin typeface="Traditional Arabic" pitchFamily="18" charset="-78"/>
                <a:cs typeface="Traditional Arabic" pitchFamily="18" charset="-78"/>
              </a:rPr>
              <a:t>بالعمل </a:t>
            </a:r>
            <a:r>
              <a:rPr kumimoji="0" lang="ar-DZ" sz="2400" b="1" i="0" u="none" strike="noStrike" kern="1200" cap="none" spc="0" normalizeH="0" baseline="0" noProof="0" dirty="0" smtClean="0">
                <a:ln>
                  <a:noFill/>
                </a:ln>
                <a:effectLst/>
                <a:uLnTx/>
                <a:uFillTx/>
                <a:latin typeface="Traditional Arabic" pitchFamily="18" charset="-78"/>
                <a:ea typeface="+mn-ea"/>
                <a:cs typeface="Traditional Arabic" pitchFamily="18" charset="-78"/>
              </a:rPr>
              <a:t>على الحصول على ميزة تنافسية لضمان </a:t>
            </a:r>
            <a:r>
              <a:rPr kumimoji="0" lang="ar-DZ" sz="2400" b="1" i="0" u="none" strike="noStrike" kern="1200" cap="none" spc="0" normalizeH="0" baseline="0" noProof="0" dirty="0" err="1" smtClean="0">
                <a:ln>
                  <a:noFill/>
                </a:ln>
                <a:effectLst/>
                <a:uLnTx/>
                <a:uFillTx/>
                <a:latin typeface="Traditional Arabic" pitchFamily="18" charset="-78"/>
                <a:ea typeface="+mn-ea"/>
                <a:cs typeface="Traditional Arabic" pitchFamily="18" charset="-78"/>
              </a:rPr>
              <a:t>استمراريتها</a:t>
            </a:r>
            <a:r>
              <a:rPr kumimoji="0" lang="ar-DZ" sz="2400" b="1" i="0" u="none" strike="noStrike" kern="1200" cap="none" spc="0" normalizeH="0" baseline="0" noProof="0" dirty="0" smtClean="0">
                <a:ln>
                  <a:noFill/>
                </a:ln>
                <a:effectLst/>
                <a:uLnTx/>
                <a:uFillTx/>
                <a:latin typeface="Traditional Arabic" pitchFamily="18" charset="-78"/>
                <a:ea typeface="+mn-ea"/>
                <a:cs typeface="Traditional Arabic" pitchFamily="18" charset="-78"/>
              </a:rPr>
              <a:t> في هذا القطاع، </a:t>
            </a:r>
            <a:r>
              <a:rPr lang="ar-DZ" sz="2400" b="1" dirty="0" smtClean="0">
                <a:latin typeface="Traditional Arabic" pitchFamily="18" charset="-78"/>
                <a:cs typeface="Traditional Arabic" pitchFamily="18" charset="-78"/>
              </a:rPr>
              <a:t>أو</a:t>
            </a:r>
            <a:r>
              <a:rPr kumimoji="0" lang="ar-DZ" sz="2400" b="1" i="0" u="none" strike="noStrike" kern="1200" cap="none" spc="0" normalizeH="0" baseline="0" noProof="0" dirty="0" smtClean="0">
                <a:ln>
                  <a:noFill/>
                </a:ln>
                <a:effectLst/>
                <a:uLnTx/>
                <a:uFillTx/>
                <a:latin typeface="Traditional Arabic" pitchFamily="18" charset="-78"/>
                <a:ea typeface="+mn-ea"/>
                <a:cs typeface="Traditional Arabic" pitchFamily="18" charset="-78"/>
              </a:rPr>
              <a:t> بتخفيض التكاليف مقارنة بالمنافسين، أو بفضل التمييز بتقديم أحسن الخدمات أو المنتجات للمستهلكين. وهذا ما يلخص الثلاث استراتيجيات </a:t>
            </a:r>
            <a:r>
              <a:rPr kumimoji="0" lang="ar-DZ" sz="2400" b="1" i="0" u="none" strike="noStrike" kern="1200" cap="none" spc="0" normalizeH="0" baseline="0" noProof="0" dirty="0" err="1" smtClean="0">
                <a:ln>
                  <a:noFill/>
                </a:ln>
                <a:effectLst/>
                <a:uLnTx/>
                <a:uFillTx/>
                <a:latin typeface="Traditional Arabic" pitchFamily="18" charset="-78"/>
                <a:ea typeface="+mn-ea"/>
                <a:cs typeface="Traditional Arabic" pitchFamily="18" charset="-78"/>
              </a:rPr>
              <a:t>لبورتر</a:t>
            </a:r>
            <a:r>
              <a:rPr kumimoji="0" lang="ar-DZ" sz="2400" b="1" i="0" u="none" strike="noStrike" kern="1200" cap="none" spc="0" normalizeH="0" baseline="0" noProof="0" dirty="0" smtClean="0">
                <a:ln>
                  <a:noFill/>
                </a:ln>
                <a:effectLst/>
                <a:uLnTx/>
                <a:uFillTx/>
                <a:latin typeface="Traditional Arabic" pitchFamily="18" charset="-78"/>
                <a:ea typeface="+mn-ea"/>
                <a:cs typeface="Traditional Arabic" pitchFamily="18" charset="-78"/>
              </a:rPr>
              <a:t>: إستراتيجية التركيز، إستراتيجية القيادة في التكلفة، وإستراتيجية التمييز.</a:t>
            </a: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2400" b="1" i="0" u="none" strike="noStrike" kern="1200" cap="none" spc="0" normalizeH="0" baseline="0" noProof="0" dirty="0" smtClean="0">
              <a:ln>
                <a:noFill/>
              </a:ln>
              <a:effectLst/>
              <a:uLnTx/>
              <a:uFillTx/>
              <a:latin typeface="Traditional Arabic" pitchFamily="18" charset="-78"/>
              <a:ea typeface="+mn-ea"/>
              <a:cs typeface="Traditional Arabic" pitchFamily="18" charset="-78"/>
            </a:endParaRPr>
          </a:p>
          <a:p>
            <a:pPr marL="0" marR="0" lvl="1" indent="0" algn="just"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24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rPr>
              <a:t>ب-إستراتيجية التقاول: </a:t>
            </a:r>
            <a:endParaRPr kumimoji="0" lang="fr-FR" sz="24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2400" b="1" i="0" u="none" strike="noStrike" kern="1200" cap="none" spc="0" normalizeH="0" baseline="0" noProof="0" dirty="0" smtClean="0">
                <a:ln>
                  <a:noFill/>
                </a:ln>
                <a:effectLst/>
                <a:uLnTx/>
                <a:uFillTx/>
                <a:latin typeface="Traditional Arabic" pitchFamily="18" charset="-78"/>
                <a:ea typeface="+mn-ea"/>
                <a:cs typeface="Traditional Arabic" pitchFamily="18" charset="-78"/>
              </a:rPr>
              <a:t>ترتكز هذه الإستراتيجية على تطوير وتنمية الكفاءات في إطار العمل الجماعي، لتنظيم وتنسيق عمليات المؤسسة بأسرع وقت وأحسن من المنافسين، من خلال الإبداع الذي يميز المقاول صاحب المؤسسة.</a:t>
            </a: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2400" b="1" i="0" u="none" strike="noStrike" kern="1200" cap="none" spc="0" normalizeH="0" baseline="0" noProof="0" dirty="0" smtClean="0">
              <a:ln>
                <a:noFill/>
              </a:ln>
              <a:effectLst/>
              <a:uLnTx/>
              <a:uFillTx/>
              <a:latin typeface="Traditional Arabic" pitchFamily="18" charset="-78"/>
              <a:ea typeface="+mn-ea"/>
              <a:cs typeface="Traditional Arabic" pitchFamily="18" charset="-78"/>
            </a:endParaRPr>
          </a:p>
          <a:p>
            <a:pPr marL="0" marR="0" lvl="1" indent="0" algn="just"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24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rPr>
              <a:t>ج-إستراتيجية </a:t>
            </a:r>
            <a:r>
              <a:rPr kumimoji="0" lang="ar-DZ" sz="2400" b="1" i="0" u="sng" strike="noStrike" kern="1200" cap="none" spc="0" normalizeH="0" baseline="0" noProof="0" dirty="0" err="1" smtClean="0">
                <a:ln>
                  <a:noFill/>
                </a:ln>
                <a:solidFill>
                  <a:schemeClr val="accent4">
                    <a:lumMod val="75000"/>
                  </a:schemeClr>
                </a:solidFill>
                <a:effectLst/>
                <a:uLnTx/>
                <a:uFillTx/>
                <a:latin typeface="Traditional Arabic" pitchFamily="18" charset="-78"/>
                <a:ea typeface="+mn-ea"/>
                <a:cs typeface="Traditional Arabic" pitchFamily="18" charset="-78"/>
              </a:rPr>
              <a:t>التموقع</a:t>
            </a:r>
            <a:r>
              <a:rPr kumimoji="0" lang="ar-DZ" sz="24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rPr>
              <a:t>: </a:t>
            </a:r>
            <a:endParaRPr kumimoji="0" lang="fr-FR" sz="2400" b="1" i="0" u="sng" strike="noStrike" kern="1200" cap="none" spc="0" normalizeH="0" baseline="0" noProof="0" dirty="0" smtClean="0">
              <a:ln>
                <a:noFill/>
              </a:ln>
              <a:solidFill>
                <a:schemeClr val="accent4">
                  <a:lumMod val="75000"/>
                </a:schemeClr>
              </a:solidFill>
              <a:effectLst/>
              <a:uLnTx/>
              <a:uFillTx/>
              <a:latin typeface="Traditional Arabic" pitchFamily="18" charset="-78"/>
              <a:ea typeface="+mn-ea"/>
              <a:cs typeface="Traditional Arabic" pitchFamily="18" charset="-78"/>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2400" b="1" i="0" u="none" strike="noStrike" kern="1200" cap="none" spc="0" normalizeH="0" baseline="0" noProof="0" dirty="0" smtClean="0">
                <a:ln>
                  <a:noFill/>
                </a:ln>
                <a:effectLst/>
                <a:uLnTx/>
                <a:uFillTx/>
                <a:latin typeface="Traditional Arabic" pitchFamily="18" charset="-78"/>
                <a:ea typeface="+mn-ea"/>
                <a:cs typeface="Traditional Arabic" pitchFamily="18" charset="-78"/>
              </a:rPr>
              <a:t>وفقاً لهذه الإستراتيجية تقوم المؤسسة بتركيز أنشطتها حول مجموعة محدودة من المهن وتتبنى منطق التنويع، حيث تسعى هذه الإستراتيجية للمحافظة على أنشطة المؤسسة الصغيرة وفق مجال المحيط، وكذلك المحافظة على السيطرة المحكمة للموارد والكفاءات الخاصة بالمؤسسة، مبنية على تناسق وانسجام أنشطة المؤسسة وخبراتها.</a:t>
            </a:r>
            <a:endParaRPr kumimoji="0" lang="fr-FR" sz="2400" b="1" i="0" u="none" strike="noStrike" kern="1200" cap="none" spc="0" normalizeH="0" baseline="0" noProof="0" dirty="0" smtClean="0">
              <a:ln>
                <a:noFill/>
              </a:ln>
              <a:effectLst/>
              <a:uLnTx/>
              <a:uFillTx/>
              <a:latin typeface="Traditional Arabic" pitchFamily="18" charset="-78"/>
              <a:ea typeface="+mn-ea"/>
              <a:cs typeface="Traditional Arabic" pitchFamily="18"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06" y="17457"/>
            <a:ext cx="9001156" cy="5911873"/>
          </a:xfrm>
        </p:spPr>
        <p:txBody>
          <a:bodyPr>
            <a:noAutofit/>
          </a:bodyPr>
          <a:lstStyle/>
          <a:p>
            <a:pPr marL="0" lvl="1" indent="0" algn="r" rtl="1">
              <a:buNone/>
            </a:pPr>
            <a:r>
              <a:rPr lang="ar-DZ" sz="2400" b="1" u="sng" dirty="0" smtClean="0">
                <a:solidFill>
                  <a:schemeClr val="accent4">
                    <a:lumMod val="75000"/>
                  </a:schemeClr>
                </a:solidFill>
                <a:latin typeface="Traditional Arabic" pitchFamily="18" charset="-78"/>
                <a:cs typeface="Traditional Arabic" pitchFamily="18" charset="-78"/>
              </a:rPr>
              <a:t>د-إستراتيجية </a:t>
            </a:r>
            <a:r>
              <a:rPr lang="ar-DZ" sz="2400" b="1" u="sng" dirty="0" smtClean="0">
                <a:solidFill>
                  <a:schemeClr val="accent4">
                    <a:lumMod val="75000"/>
                  </a:schemeClr>
                </a:solidFill>
                <a:latin typeface="Traditional Arabic" pitchFamily="18" charset="-78"/>
                <a:cs typeface="Traditional Arabic" pitchFamily="18" charset="-78"/>
              </a:rPr>
              <a:t>المقاطعة: </a:t>
            </a:r>
            <a:endParaRPr lang="fr-FR" sz="2400" b="1" u="sng" dirty="0" err="1" smtClean="0">
              <a:solidFill>
                <a:schemeClr val="accent4">
                  <a:lumMod val="75000"/>
                </a:schemeClr>
              </a:solidFill>
              <a:latin typeface="Traditional Arabic" pitchFamily="18" charset="-78"/>
              <a:cs typeface="Traditional Arabic" pitchFamily="18" charset="-78"/>
            </a:endParaRPr>
          </a:p>
          <a:p>
            <a:pPr marL="0" indent="0" algn="just" rtl="1">
              <a:buNone/>
            </a:pPr>
            <a:r>
              <a:rPr lang="ar-DZ" sz="2400" b="1" dirty="0" smtClean="0">
                <a:latin typeface="Traditional Arabic" pitchFamily="18" charset="-78"/>
                <a:cs typeface="Traditional Arabic" pitchFamily="18" charset="-78"/>
              </a:rPr>
              <a:t>إن الاستعدادات إلى التغيرات المفاجئة وغير المتوقعة للمحيط، يجعل من المقاطعة السريعة عامل ناجح للمؤسسات الصغيرة، هذا الانقطاع التنظيمي أو التجاري يعمل على تقسيم المؤسسة على شكل مجموعات، وتكمن هذه </a:t>
            </a:r>
            <a:r>
              <a:rPr lang="ar-DZ" sz="2400" b="1" dirty="0" smtClean="0">
                <a:latin typeface="Traditional Arabic" pitchFamily="18" charset="-78"/>
                <a:cs typeface="Traditional Arabic" pitchFamily="18" charset="-78"/>
              </a:rPr>
              <a:t>الإستراتيجية </a:t>
            </a:r>
            <a:r>
              <a:rPr lang="ar-DZ" sz="2400" b="1" dirty="0" smtClean="0">
                <a:latin typeface="Traditional Arabic" pitchFamily="18" charset="-78"/>
                <a:cs typeface="Traditional Arabic" pitchFamily="18" charset="-78"/>
              </a:rPr>
              <a:t>في بناء مجالات تنافسية جديدة للمؤسسة.</a:t>
            </a:r>
            <a:endParaRPr lang="fr-FR" sz="2400" b="1" dirty="0" smtClean="0">
              <a:latin typeface="Traditional Arabic" pitchFamily="18" charset="-78"/>
              <a:cs typeface="Traditional Arabic" pitchFamily="18" charset="-78"/>
            </a:endParaRPr>
          </a:p>
          <a:p>
            <a:pPr marL="0" lvl="1" indent="0" algn="just" rtl="1">
              <a:buNone/>
            </a:pPr>
            <a:r>
              <a:rPr lang="ar-DZ" sz="2400" b="1" u="sng" dirty="0" smtClean="0">
                <a:solidFill>
                  <a:schemeClr val="accent4">
                    <a:lumMod val="75000"/>
                  </a:schemeClr>
                </a:solidFill>
                <a:latin typeface="Traditional Arabic" pitchFamily="18" charset="-78"/>
                <a:cs typeface="Traditional Arabic" pitchFamily="18" charset="-78"/>
              </a:rPr>
              <a:t>ه-إستراتيجية </a:t>
            </a:r>
            <a:r>
              <a:rPr lang="ar-DZ" sz="2400" b="1" u="sng" dirty="0" smtClean="0">
                <a:solidFill>
                  <a:schemeClr val="accent4">
                    <a:lumMod val="75000"/>
                  </a:schemeClr>
                </a:solidFill>
                <a:latin typeface="Traditional Arabic" pitchFamily="18" charset="-78"/>
                <a:cs typeface="Traditional Arabic" pitchFamily="18" charset="-78"/>
              </a:rPr>
              <a:t>الليونة التنظيمية: </a:t>
            </a:r>
            <a:endParaRPr lang="fr-FR" sz="2400" b="1" u="sng" dirty="0" err="1" smtClean="0">
              <a:solidFill>
                <a:schemeClr val="accent4">
                  <a:lumMod val="75000"/>
                </a:schemeClr>
              </a:solidFill>
              <a:latin typeface="Traditional Arabic" pitchFamily="18" charset="-78"/>
              <a:cs typeface="Traditional Arabic" pitchFamily="18" charset="-78"/>
            </a:endParaRPr>
          </a:p>
          <a:p>
            <a:pPr marL="0" indent="0" algn="just" rtl="1">
              <a:buNone/>
            </a:pPr>
            <a:r>
              <a:rPr lang="ar-DZ" sz="2400" b="1" dirty="0" smtClean="0">
                <a:latin typeface="Traditional Arabic" pitchFamily="18" charset="-78"/>
                <a:cs typeface="Traditional Arabic" pitchFamily="18" charset="-78"/>
              </a:rPr>
              <a:t>ترتكز هذه </a:t>
            </a:r>
            <a:r>
              <a:rPr lang="ar-DZ" sz="2400" b="1" dirty="0" smtClean="0">
                <a:latin typeface="Traditional Arabic" pitchFamily="18" charset="-78"/>
                <a:cs typeface="Traditional Arabic" pitchFamily="18" charset="-78"/>
              </a:rPr>
              <a:t>الإستراتيجية </a:t>
            </a:r>
            <a:r>
              <a:rPr lang="ar-DZ" sz="2400" b="1" dirty="0" smtClean="0">
                <a:latin typeface="Traditional Arabic" pitchFamily="18" charset="-78"/>
                <a:cs typeface="Traditional Arabic" pitchFamily="18" charset="-78"/>
              </a:rPr>
              <a:t>على قدرة المؤسسة على التكيف مع اضطرابات المحيط، بتوجيه مواردها وفقاً لذلك، وأن تقوم بالتوقعات المستقبلية الطويلة المدى لمواجهة الأسواق بالتركيز على التكنولوجيا فتسمح هذه </a:t>
            </a:r>
            <a:r>
              <a:rPr lang="ar-DZ" sz="2400" b="1" dirty="0" smtClean="0">
                <a:latin typeface="Traditional Arabic" pitchFamily="18" charset="-78"/>
                <a:cs typeface="Traditional Arabic" pitchFamily="18" charset="-78"/>
              </a:rPr>
              <a:t>الإستراتيجية </a:t>
            </a:r>
            <a:r>
              <a:rPr lang="ar-DZ" sz="2400" b="1" dirty="0" smtClean="0">
                <a:latin typeface="Traditional Arabic" pitchFamily="18" charset="-78"/>
                <a:cs typeface="Traditional Arabic" pitchFamily="18" charset="-78"/>
              </a:rPr>
              <a:t>للمؤسسة من التخلص من ضغط المحيط.</a:t>
            </a:r>
            <a:endParaRPr lang="fr-FR" sz="2400" b="1" dirty="0" smtClean="0">
              <a:latin typeface="Traditional Arabic" pitchFamily="18" charset="-78"/>
              <a:cs typeface="Traditional Arabic" pitchFamily="18" charset="-78"/>
            </a:endParaRPr>
          </a:p>
          <a:p>
            <a:pPr marL="0" lvl="1" indent="0" algn="just" rtl="1">
              <a:buNone/>
            </a:pPr>
            <a:r>
              <a:rPr lang="ar-DZ" sz="2400" b="1" u="sng" dirty="0" smtClean="0">
                <a:solidFill>
                  <a:schemeClr val="accent4">
                    <a:lumMod val="75000"/>
                  </a:schemeClr>
                </a:solidFill>
                <a:latin typeface="Traditional Arabic" pitchFamily="18" charset="-78"/>
                <a:cs typeface="Traditional Arabic" pitchFamily="18" charset="-78"/>
              </a:rPr>
              <a:t>و-إستراتيجية </a:t>
            </a:r>
            <a:r>
              <a:rPr lang="ar-DZ" sz="2400" b="1" u="sng" dirty="0" smtClean="0">
                <a:solidFill>
                  <a:schemeClr val="accent4">
                    <a:lumMod val="75000"/>
                  </a:schemeClr>
                </a:solidFill>
                <a:latin typeface="Traditional Arabic" pitchFamily="18" charset="-78"/>
                <a:cs typeface="Traditional Arabic" pitchFamily="18" charset="-78"/>
              </a:rPr>
              <a:t>التحالف: </a:t>
            </a:r>
            <a:endParaRPr lang="fr-FR" sz="2400" b="1" u="sng" dirty="0" err="1" smtClean="0">
              <a:solidFill>
                <a:schemeClr val="accent4">
                  <a:lumMod val="75000"/>
                </a:schemeClr>
              </a:solidFill>
              <a:latin typeface="Traditional Arabic" pitchFamily="18" charset="-78"/>
              <a:cs typeface="Traditional Arabic" pitchFamily="18" charset="-78"/>
            </a:endParaRPr>
          </a:p>
          <a:p>
            <a:pPr marL="0" indent="0" algn="just" rtl="1">
              <a:buNone/>
            </a:pPr>
            <a:r>
              <a:rPr lang="ar-DZ" sz="2400" b="1" dirty="0" smtClean="0">
                <a:latin typeface="Traditional Arabic" pitchFamily="18" charset="-78"/>
                <a:cs typeface="Traditional Arabic" pitchFamily="18" charset="-78"/>
              </a:rPr>
              <a:t>تسعى المؤسسات الصغيرة تبعاً لهذه </a:t>
            </a:r>
            <a:r>
              <a:rPr lang="ar-DZ" sz="2400" b="1" dirty="0" smtClean="0">
                <a:latin typeface="Traditional Arabic" pitchFamily="18" charset="-78"/>
                <a:cs typeface="Traditional Arabic" pitchFamily="18" charset="-78"/>
              </a:rPr>
              <a:t>الإستراتيجية</a:t>
            </a:r>
            <a:r>
              <a:rPr lang="ar-DZ" sz="2400" b="1" dirty="0" smtClean="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لإتمام </a:t>
            </a:r>
            <a:r>
              <a:rPr lang="ar-DZ" sz="2400" b="1" dirty="0" smtClean="0">
                <a:latin typeface="Traditional Arabic" pitchFamily="18" charset="-78"/>
                <a:cs typeface="Traditional Arabic" pitchFamily="18" charset="-78"/>
              </a:rPr>
              <a:t>كفاءاتها  من خلال التحالف مع مؤسسات أخرى من نفس حجمها، وتستعين هذه المؤسسات بالتحالفات المتعلقة بالجودة، والمعنية أساساً بالوظائف </a:t>
            </a:r>
            <a:r>
              <a:rPr lang="ar-DZ" sz="2400" b="1" dirty="0" err="1" smtClean="0">
                <a:latin typeface="Traditional Arabic" pitchFamily="18" charset="-78"/>
                <a:cs typeface="Traditional Arabic" pitchFamily="18" charset="-78"/>
              </a:rPr>
              <a:t>اللوجستيكية</a:t>
            </a:r>
            <a:r>
              <a:rPr lang="ar-DZ" sz="2400" b="1" dirty="0" smtClean="0">
                <a:latin typeface="Traditional Arabic" pitchFamily="18" charset="-78"/>
                <a:cs typeface="Traditional Arabic" pitchFamily="18" charset="-78"/>
              </a:rPr>
              <a:t> كالنقل والتخزين والإنتاج..</a:t>
            </a:r>
            <a:endParaRPr lang="fr-FR" sz="2400" b="1" dirty="0" smtClean="0">
              <a:latin typeface="Traditional Arabic" pitchFamily="18" charset="-78"/>
              <a:cs typeface="Traditional Arabic" pitchFamily="18" charset="-78"/>
            </a:endParaRPr>
          </a:p>
          <a:p>
            <a:pPr marL="0" lvl="1" indent="0" algn="just" rtl="1">
              <a:buNone/>
            </a:pPr>
            <a:r>
              <a:rPr lang="ar-DZ" sz="2400" b="1" u="sng" dirty="0" smtClean="0">
                <a:solidFill>
                  <a:schemeClr val="accent4">
                    <a:lumMod val="75000"/>
                  </a:schemeClr>
                </a:solidFill>
                <a:latin typeface="Traditional Arabic" pitchFamily="18" charset="-78"/>
                <a:cs typeface="Traditional Arabic" pitchFamily="18" charset="-78"/>
              </a:rPr>
              <a:t>ز-إستراتيجية </a:t>
            </a:r>
            <a:r>
              <a:rPr lang="ar-DZ" sz="2400" b="1" u="sng" dirty="0" smtClean="0">
                <a:solidFill>
                  <a:schemeClr val="accent4">
                    <a:lumMod val="75000"/>
                  </a:schemeClr>
                </a:solidFill>
                <a:latin typeface="Traditional Arabic" pitchFamily="18" charset="-78"/>
                <a:cs typeface="Traditional Arabic" pitchFamily="18" charset="-78"/>
              </a:rPr>
              <a:t>الشبكة والنمو الجماعي: </a:t>
            </a:r>
            <a:endParaRPr lang="fr-FR" sz="2400" b="1" u="sng" dirty="0" err="1" smtClean="0">
              <a:solidFill>
                <a:schemeClr val="accent4">
                  <a:lumMod val="75000"/>
                </a:schemeClr>
              </a:solidFill>
              <a:latin typeface="Traditional Arabic" pitchFamily="18" charset="-78"/>
              <a:cs typeface="Traditional Arabic" pitchFamily="18" charset="-78"/>
            </a:endParaRPr>
          </a:p>
          <a:p>
            <a:pPr marL="0" indent="0" algn="just" rtl="1">
              <a:buNone/>
            </a:pPr>
            <a:r>
              <a:rPr lang="ar-DZ" sz="2400" b="1" dirty="0" smtClean="0">
                <a:latin typeface="Traditional Arabic" pitchFamily="18" charset="-78"/>
                <a:cs typeface="Traditional Arabic" pitchFamily="18" charset="-78"/>
              </a:rPr>
              <a:t>ترتكز هذه </a:t>
            </a:r>
            <a:r>
              <a:rPr lang="ar-DZ" sz="2400" b="1" dirty="0" smtClean="0">
                <a:latin typeface="Traditional Arabic" pitchFamily="18" charset="-78"/>
                <a:cs typeface="Traditional Arabic" pitchFamily="18" charset="-78"/>
              </a:rPr>
              <a:t>الإستراتيجية </a:t>
            </a:r>
            <a:r>
              <a:rPr lang="ar-DZ" sz="2400" b="1" dirty="0" smtClean="0">
                <a:latin typeface="Traditional Arabic" pitchFamily="18" charset="-78"/>
                <a:cs typeface="Traditional Arabic" pitchFamily="18" charset="-78"/>
              </a:rPr>
              <a:t>على </a:t>
            </a:r>
            <a:r>
              <a:rPr lang="ar-DZ" sz="2400" b="1" dirty="0" smtClean="0">
                <a:latin typeface="Traditional Arabic" pitchFamily="18" charset="-78"/>
                <a:cs typeface="Traditional Arabic" pitchFamily="18" charset="-78"/>
              </a:rPr>
              <a:t>إمكانيات </a:t>
            </a:r>
            <a:r>
              <a:rPr lang="ar-DZ" sz="2400" b="1" dirty="0" smtClean="0">
                <a:latin typeface="Traditional Arabic" pitchFamily="18" charset="-78"/>
                <a:cs typeface="Traditional Arabic" pitchFamily="18" charset="-78"/>
              </a:rPr>
              <a:t>نمو المؤسسات الصغيرة وتطويرها ونجد أن مسيري هذه المؤسسات يعملون على توفير الوقت والوسائل الضرورية لتحقيق النمو، وبذلك تحقيق أهداف تحويل الموارد وتوسيع سوق الصادرات والإبداعات الخاصة بالمنتجات والتأكيد على الجودة </a:t>
            </a:r>
            <a:r>
              <a:rPr lang="ar-DZ" sz="2400" b="1" dirty="0" err="1" smtClean="0">
                <a:latin typeface="Traditional Arabic" pitchFamily="18" charset="-78"/>
                <a:cs typeface="Traditional Arabic" pitchFamily="18" charset="-78"/>
              </a:rPr>
              <a:t>والتعاونات</a:t>
            </a:r>
            <a:r>
              <a:rPr lang="ar-DZ" sz="2400" b="1" dirty="0" smtClean="0">
                <a:latin typeface="Traditional Arabic" pitchFamily="18" charset="-78"/>
                <a:cs typeface="Traditional Arabic" pitchFamily="18" charset="-78"/>
              </a:rPr>
              <a:t> المكملة، ومضاعفة فرص هذه المؤسسات في الأسواق الجديدة والمنتجات الجديدة.</a:t>
            </a:r>
            <a:endParaRPr lang="fr-FR" sz="2400" b="1" dirty="0" smtClean="0">
              <a:latin typeface="Traditional Arabic" pitchFamily="18" charset="-78"/>
              <a:cs typeface="Traditional Arabic" pitchFamily="18" charset="-78"/>
            </a:endParaRPr>
          </a:p>
          <a:p>
            <a:pPr marL="0" indent="0" algn="r" rtl="1">
              <a:buNone/>
            </a:pPr>
            <a:r>
              <a:rPr lang="ar-DZ" sz="2400" b="1" dirty="0" smtClean="0">
                <a:latin typeface="Traditional Arabic" pitchFamily="18" charset="-78"/>
                <a:cs typeface="Traditional Arabic" pitchFamily="18" charset="-78"/>
              </a:rPr>
              <a:t> </a:t>
            </a:r>
            <a:endParaRPr lang="fr-FR" sz="2400" b="1" dirty="0" smtClean="0">
              <a:latin typeface="Traditional Arabic" pitchFamily="18" charset="-78"/>
              <a:cs typeface="Traditional Arabic" pitchFamily="18" charset="-78"/>
            </a:endParaRPr>
          </a:p>
          <a:p>
            <a:pPr marL="0" indent="0" algn="r" rtl="1">
              <a:buNone/>
            </a:pPr>
            <a:endParaRPr lang="fr-FR" sz="2400" b="1" dirty="0" smtClean="0">
              <a:latin typeface="Traditional Arabic" pitchFamily="18" charset="-78"/>
              <a:cs typeface="Traditional Arabic" pitchFamily="18" charset="-78"/>
            </a:endParaRPr>
          </a:p>
        </p:txBody>
      </p:sp>
      <p:sp>
        <p:nvSpPr>
          <p:cNvPr id="4" name="Espace réservé du numéro de diapositive 3"/>
          <p:cNvSpPr>
            <a:spLocks noGrp="1"/>
          </p:cNvSpPr>
          <p:nvPr>
            <p:ph type="sldNum" sz="quarter" idx="12"/>
          </p:nvPr>
        </p:nvSpPr>
        <p:spPr/>
        <p:txBody>
          <a:bodyPr/>
          <a:lstStyle/>
          <a:p>
            <a:fld id="{EF0114B5-BFCE-4227-8696-9396D479BFEA}" type="slidenum">
              <a:rPr lang="fr-FR" smtClean="0"/>
              <a:pPr/>
              <a:t>16</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4"/>
            <a:ext cx="8786842" cy="6500858"/>
          </a:xfrm>
        </p:spPr>
        <p:txBody>
          <a:bodyPr anchor="t">
            <a:normAutofit/>
          </a:bodyPr>
          <a:lstStyle/>
          <a:p>
            <a:pPr algn="ctr" rtl="1"/>
            <a:r>
              <a:rPr lang="ar-DZ" sz="3200" u="sng"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rPr>
              <a:t>ب- الشركات الخاضعة </a:t>
            </a:r>
            <a:r>
              <a:rPr lang="ar-DZ" sz="3200" u="sng"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rPr>
              <a:t>إختيارياً</a:t>
            </a:r>
            <a:r>
              <a:rPr lang="ar-DZ" sz="3200" u="sng"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rPr>
              <a:t> للضريبة على أرباح الشركات</a:t>
            </a:r>
            <a:endParaRPr lang="ar-DZ" sz="3200" u="sng"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endParaRPr>
          </a:p>
          <a:p>
            <a:pPr algn="r"/>
            <a:r>
              <a:rPr lang="ar-DZ" b="1" u="sng" dirty="0" smtClean="0">
                <a:solidFill>
                  <a:schemeClr val="accent4">
                    <a:lumMod val="75000"/>
                  </a:schemeClr>
                </a:solidFill>
                <a:latin typeface="Sakkal Majalla" pitchFamily="2" charset="-78"/>
                <a:cs typeface="Sakkal Majalla" pitchFamily="2" charset="-78"/>
              </a:rPr>
              <a:t>ب-1- شركات التضامن</a:t>
            </a:r>
          </a:p>
          <a:p>
            <a:pPr algn="r"/>
            <a:endParaRPr lang="ar-DZ" sz="3200" b="1" u="sng" dirty="0" smtClean="0">
              <a:latin typeface="Sakkal Majalla" pitchFamily="2" charset="-78"/>
              <a:cs typeface="Sakkal Majalla" pitchFamily="2" charset="-78"/>
            </a:endParaRPr>
          </a:p>
        </p:txBody>
      </p:sp>
      <p:sp>
        <p:nvSpPr>
          <p:cNvPr id="21" name="Égal 20"/>
          <p:cNvSpPr/>
          <p:nvPr/>
        </p:nvSpPr>
        <p:spPr>
          <a:xfrm>
            <a:off x="4286280" y="7072338"/>
            <a:ext cx="500034" cy="500066"/>
          </a:xfrm>
          <a:prstGeom prst="mathEqual">
            <a:avLst>
              <a:gd name="adj1" fmla="val 14747"/>
              <a:gd name="adj2" fmla="val 1756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pic>
        <p:nvPicPr>
          <p:cNvPr id="1026" name="Picture 2"/>
          <p:cNvPicPr>
            <a:picLocks noChangeAspect="1" noChangeArrowheads="1"/>
          </p:cNvPicPr>
          <p:nvPr/>
        </p:nvPicPr>
        <p:blipFill>
          <a:blip r:embed="rId3"/>
          <a:srcRect/>
          <a:stretch>
            <a:fillRect/>
          </a:stretch>
        </p:blipFill>
        <p:spPr bwMode="auto">
          <a:xfrm>
            <a:off x="47657" y="1161313"/>
            <a:ext cx="8953499" cy="3839323"/>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a:srcRect/>
          <a:stretch>
            <a:fillRect/>
          </a:stretch>
        </p:blipFill>
        <p:spPr bwMode="auto">
          <a:xfrm>
            <a:off x="214282" y="5072074"/>
            <a:ext cx="8786874" cy="1463210"/>
          </a:xfrm>
          <a:prstGeom prst="rect">
            <a:avLst/>
          </a:prstGeom>
          <a:noFill/>
          <a:ln w="9525">
            <a:noFill/>
            <a:miter lim="800000"/>
            <a:headEnd/>
            <a:tailEnd/>
          </a:ln>
          <a:effectLst/>
        </p:spPr>
      </p:pic>
      <p:sp>
        <p:nvSpPr>
          <p:cNvPr id="17" name="Rectangle 16"/>
          <p:cNvSpPr/>
          <p:nvPr/>
        </p:nvSpPr>
        <p:spPr>
          <a:xfrm>
            <a:off x="6286512" y="6072206"/>
            <a:ext cx="1428760" cy="4286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p:cNvSpPr>
            <a:spLocks noGrp="1"/>
          </p:cNvSpPr>
          <p:nvPr>
            <p:ph type="sldNum" sz="quarter" idx="12"/>
          </p:nvPr>
        </p:nvSpPr>
        <p:spPr/>
        <p:txBody>
          <a:bodyPr/>
          <a:lstStyle/>
          <a:p>
            <a:fld id="{EF0114B5-BFCE-4227-8696-9396D479BFEA}" type="slidenum">
              <a:rPr lang="fr-FR" b="1" smtClean="0">
                <a:latin typeface="Arial Rounded MT Bold" pitchFamily="34" charset="0"/>
              </a:rPr>
              <a:pPr/>
              <a:t>2</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a:srcRect/>
          <a:stretch>
            <a:fillRect/>
          </a:stretch>
        </p:blipFill>
        <p:spPr bwMode="auto">
          <a:xfrm>
            <a:off x="214282" y="1643074"/>
            <a:ext cx="8786874" cy="3143248"/>
          </a:xfrm>
          <a:prstGeom prst="rect">
            <a:avLst/>
          </a:prstGeom>
          <a:noFill/>
          <a:ln w="9525">
            <a:noFill/>
            <a:miter lim="800000"/>
            <a:headEnd/>
            <a:tailEnd/>
          </a:ln>
          <a:effectLst/>
        </p:spPr>
      </p:pic>
      <p:sp>
        <p:nvSpPr>
          <p:cNvPr id="6" name="Rectangle 5"/>
          <p:cNvSpPr/>
          <p:nvPr/>
        </p:nvSpPr>
        <p:spPr>
          <a:xfrm>
            <a:off x="5237965" y="500042"/>
            <a:ext cx="3191687" cy="584775"/>
          </a:xfrm>
          <a:prstGeom prst="rect">
            <a:avLst/>
          </a:prstGeom>
        </p:spPr>
        <p:txBody>
          <a:bodyPr wrap="square">
            <a:spAutoFit/>
          </a:bodyPr>
          <a:lstStyle/>
          <a:p>
            <a:pPr algn="r"/>
            <a:r>
              <a:rPr lang="ar-DZ" sz="3200" b="1" u="sng" dirty="0" smtClean="0">
                <a:solidFill>
                  <a:schemeClr val="accent4">
                    <a:lumMod val="75000"/>
                  </a:schemeClr>
                </a:solidFill>
                <a:latin typeface="Sakkal Majalla" pitchFamily="2" charset="-78"/>
                <a:cs typeface="Sakkal Majalla" pitchFamily="2" charset="-78"/>
              </a:rPr>
              <a:t>ب-1- شركات التضامن</a:t>
            </a:r>
          </a:p>
        </p:txBody>
      </p:sp>
      <p:sp>
        <p:nvSpPr>
          <p:cNvPr id="5" name="Espace réservé du numéro de diapositive 4"/>
          <p:cNvSpPr>
            <a:spLocks noGrp="1"/>
          </p:cNvSpPr>
          <p:nvPr>
            <p:ph type="sldNum" sz="quarter" idx="12"/>
          </p:nvPr>
        </p:nvSpPr>
        <p:spPr/>
        <p:txBody>
          <a:bodyPr/>
          <a:lstStyle/>
          <a:p>
            <a:fld id="{EF0114B5-BFCE-4227-8696-9396D479BFEA}" type="slidenum">
              <a:rPr lang="fr-FR" b="1" smtClean="0">
                <a:latin typeface="Arial Rounded MT Bold" pitchFamily="34" charset="0"/>
              </a:rPr>
              <a:pPr/>
              <a:t>3</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4"/>
            <a:ext cx="8786842" cy="6500858"/>
          </a:xfrm>
        </p:spPr>
        <p:txBody>
          <a:bodyPr anchor="t">
            <a:normAutofit/>
          </a:bodyPr>
          <a:lstStyle/>
          <a:p>
            <a:pPr algn="r" rtl="1"/>
            <a:endParaRPr lang="ar-DZ" b="1" u="sng" dirty="0" smtClean="0">
              <a:solidFill>
                <a:schemeClr val="accent4">
                  <a:lumMod val="75000"/>
                </a:schemeClr>
              </a:solidFill>
              <a:latin typeface="Sakkal Majalla" pitchFamily="2" charset="-78"/>
              <a:cs typeface="Sakkal Majalla" pitchFamily="2" charset="-78"/>
            </a:endParaRPr>
          </a:p>
          <a:p>
            <a:pPr algn="r" rtl="1"/>
            <a:r>
              <a:rPr lang="ar-DZ" b="1" u="sng" dirty="0" smtClean="0">
                <a:solidFill>
                  <a:schemeClr val="accent4">
                    <a:lumMod val="75000"/>
                  </a:schemeClr>
                </a:solidFill>
                <a:latin typeface="Sakkal Majalla" pitchFamily="2" charset="-78"/>
                <a:cs typeface="Sakkal Majalla" pitchFamily="2" charset="-78"/>
              </a:rPr>
              <a:t>ب-2- شركات التوصية البسيطة</a:t>
            </a:r>
          </a:p>
          <a:p>
            <a:pPr algn="r"/>
            <a:endParaRPr lang="ar-DZ" sz="3200" b="1" u="sng" dirty="0" smtClean="0">
              <a:latin typeface="Sakkal Majalla" pitchFamily="2" charset="-78"/>
              <a:cs typeface="Sakkal Majalla" pitchFamily="2" charset="-78"/>
            </a:endParaRPr>
          </a:p>
          <a:p>
            <a:pPr algn="r"/>
            <a:endParaRPr lang="ar-DZ" b="1" u="sng" dirty="0">
              <a:latin typeface="Sakkal Majalla" pitchFamily="2" charset="-78"/>
              <a:cs typeface="Sakkal Majalla" pitchFamily="2" charset="-78"/>
            </a:endParaRPr>
          </a:p>
          <a:p>
            <a:pPr algn="r"/>
            <a:endParaRPr lang="ar-DZ" sz="3200" b="1" u="sng" dirty="0" smtClean="0">
              <a:latin typeface="Sakkal Majalla" pitchFamily="2" charset="-78"/>
              <a:cs typeface="Sakkal Majalla" pitchFamily="2" charset="-78"/>
            </a:endParaRPr>
          </a:p>
          <a:p>
            <a:pPr algn="r"/>
            <a:endParaRPr lang="ar-DZ" b="1" u="sng" dirty="0">
              <a:latin typeface="Sakkal Majalla" pitchFamily="2" charset="-78"/>
              <a:cs typeface="Sakkal Majalla" pitchFamily="2" charset="-78"/>
            </a:endParaRPr>
          </a:p>
          <a:p>
            <a:pPr algn="r" rtl="1"/>
            <a:endParaRPr lang="ar-DZ" b="1" u="sng" dirty="0">
              <a:solidFill>
                <a:schemeClr val="accent4">
                  <a:lumMod val="75000"/>
                </a:schemeClr>
              </a:solidFill>
              <a:latin typeface="Sakkal Majalla" pitchFamily="2" charset="-78"/>
              <a:cs typeface="Sakkal Majalla" pitchFamily="2" charset="-78"/>
            </a:endParaRPr>
          </a:p>
          <a:p>
            <a:pPr algn="r"/>
            <a:endParaRPr lang="ar-DZ" b="1" u="sng" dirty="0">
              <a:solidFill>
                <a:schemeClr val="accent4">
                  <a:lumMod val="75000"/>
                </a:schemeClr>
              </a:solidFill>
              <a:latin typeface="Sakkal Majalla" pitchFamily="2" charset="-78"/>
              <a:cs typeface="Sakkal Majalla" pitchFamily="2" charset="-78"/>
            </a:endParaRPr>
          </a:p>
          <a:p>
            <a:pPr algn="r"/>
            <a:fld id="{2D589C26-9549-459F-81E2-D1A310764A91}" type="slidenum">
              <a:rPr lang="ar-DZ" sz="3200" b="1" u="sng" smtClean="0">
                <a:latin typeface="Sakkal Majalla" pitchFamily="2" charset="-78"/>
                <a:cs typeface="Sakkal Majalla" pitchFamily="2" charset="-78"/>
              </a:rPr>
              <a:t>4</a:t>
            </a:fld>
            <a:endParaRPr lang="ar-DZ" sz="3200" b="1" u="sng" dirty="0" smtClean="0">
              <a:latin typeface="Sakkal Majalla" pitchFamily="2" charset="-78"/>
              <a:cs typeface="Sakkal Majalla" pitchFamily="2" charset="-78"/>
            </a:endParaRPr>
          </a:p>
        </p:txBody>
      </p:sp>
      <p:sp>
        <p:nvSpPr>
          <p:cNvPr id="21" name="Égal 20"/>
          <p:cNvSpPr/>
          <p:nvPr/>
        </p:nvSpPr>
        <p:spPr>
          <a:xfrm>
            <a:off x="4286280" y="7072338"/>
            <a:ext cx="500034" cy="500066"/>
          </a:xfrm>
          <a:prstGeom prst="mathEqual">
            <a:avLst>
              <a:gd name="adj1" fmla="val 14747"/>
              <a:gd name="adj2" fmla="val 1756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7" name="Rectangle 16"/>
          <p:cNvSpPr/>
          <p:nvPr/>
        </p:nvSpPr>
        <p:spPr>
          <a:xfrm>
            <a:off x="6215074" y="4572008"/>
            <a:ext cx="1428760" cy="214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0" name="Picture 2"/>
          <p:cNvPicPr>
            <a:picLocks noChangeAspect="1" noChangeArrowheads="1"/>
          </p:cNvPicPr>
          <p:nvPr/>
        </p:nvPicPr>
        <p:blipFill>
          <a:blip r:embed="rId3"/>
          <a:srcRect/>
          <a:stretch>
            <a:fillRect/>
          </a:stretch>
        </p:blipFill>
        <p:spPr bwMode="auto">
          <a:xfrm>
            <a:off x="0" y="1500174"/>
            <a:ext cx="9072562" cy="3714776"/>
          </a:xfrm>
          <a:prstGeom prst="rect">
            <a:avLst/>
          </a:prstGeom>
          <a:noFill/>
          <a:ln w="9525">
            <a:noFill/>
            <a:miter lim="800000"/>
            <a:headEnd/>
            <a:tailEnd/>
          </a:ln>
          <a:effectLst/>
        </p:spPr>
      </p:pic>
      <p:sp>
        <p:nvSpPr>
          <p:cNvPr id="6" name="Espace réservé du numéro de diapositive 5"/>
          <p:cNvSpPr>
            <a:spLocks noGrp="1"/>
          </p:cNvSpPr>
          <p:nvPr>
            <p:ph type="sldNum" sz="quarter" idx="12"/>
          </p:nvPr>
        </p:nvSpPr>
        <p:spPr/>
        <p:txBody>
          <a:bodyPr/>
          <a:lstStyle/>
          <a:p>
            <a:fld id="{EF0114B5-BFCE-4227-8696-9396D479BFEA}" type="slidenum">
              <a:rPr lang="fr-FR" b="1" smtClean="0">
                <a:latin typeface="Arial Rounded MT Bold" pitchFamily="34" charset="0"/>
              </a:rPr>
              <a:pPr/>
              <a:t>4</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786842" cy="6500858"/>
          </a:xfrm>
        </p:spPr>
        <p:txBody>
          <a:bodyPr anchor="t">
            <a:normAutofit/>
          </a:bodyPr>
          <a:lstStyle/>
          <a:p>
            <a:pPr algn="r" rtl="1"/>
            <a:r>
              <a:rPr lang="ar-DZ" b="1" u="sng" dirty="0" smtClean="0">
                <a:solidFill>
                  <a:schemeClr val="accent4">
                    <a:lumMod val="75000"/>
                  </a:schemeClr>
                </a:solidFill>
                <a:latin typeface="Sakkal Majalla" pitchFamily="2" charset="-78"/>
                <a:cs typeface="Sakkal Majalla" pitchFamily="2" charset="-78"/>
              </a:rPr>
              <a:t>ب-3- شركات المحاصة</a:t>
            </a:r>
          </a:p>
        </p:txBody>
      </p:sp>
      <p:sp>
        <p:nvSpPr>
          <p:cNvPr id="21" name="Égal 20"/>
          <p:cNvSpPr/>
          <p:nvPr/>
        </p:nvSpPr>
        <p:spPr>
          <a:xfrm>
            <a:off x="4286280" y="7072338"/>
            <a:ext cx="500034" cy="500066"/>
          </a:xfrm>
          <a:prstGeom prst="mathEqual">
            <a:avLst>
              <a:gd name="adj1" fmla="val 14747"/>
              <a:gd name="adj2" fmla="val 1756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7" name="Rectangle 16"/>
          <p:cNvSpPr/>
          <p:nvPr/>
        </p:nvSpPr>
        <p:spPr>
          <a:xfrm>
            <a:off x="6215074" y="4572008"/>
            <a:ext cx="1428760" cy="214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1" name="Picture 3"/>
          <p:cNvPicPr>
            <a:picLocks noChangeAspect="1" noChangeArrowheads="1"/>
          </p:cNvPicPr>
          <p:nvPr/>
        </p:nvPicPr>
        <p:blipFill>
          <a:blip r:embed="rId3"/>
          <a:srcRect/>
          <a:stretch>
            <a:fillRect/>
          </a:stretch>
        </p:blipFill>
        <p:spPr bwMode="auto">
          <a:xfrm>
            <a:off x="1643042" y="1214422"/>
            <a:ext cx="7041745" cy="928694"/>
          </a:xfrm>
          <a:prstGeom prst="rect">
            <a:avLst/>
          </a:prstGeom>
          <a:noFill/>
          <a:ln w="9525">
            <a:noFill/>
            <a:miter lim="800000"/>
            <a:headEnd/>
            <a:tailEnd/>
          </a:ln>
          <a:effectLst/>
        </p:spPr>
      </p:pic>
      <p:pic>
        <p:nvPicPr>
          <p:cNvPr id="3074" name="Picture 2"/>
          <p:cNvPicPr>
            <a:picLocks noChangeAspect="1" noChangeArrowheads="1"/>
          </p:cNvPicPr>
          <p:nvPr/>
        </p:nvPicPr>
        <p:blipFill>
          <a:blip r:embed="rId4"/>
          <a:srcRect/>
          <a:stretch>
            <a:fillRect/>
          </a:stretch>
        </p:blipFill>
        <p:spPr bwMode="auto">
          <a:xfrm>
            <a:off x="357158" y="2214554"/>
            <a:ext cx="8794164" cy="2571768"/>
          </a:xfrm>
          <a:prstGeom prst="rect">
            <a:avLst/>
          </a:prstGeom>
          <a:noFill/>
          <a:ln w="9525">
            <a:noFill/>
            <a:miter lim="800000"/>
            <a:headEnd/>
            <a:tailEnd/>
          </a:ln>
          <a:effectLst/>
        </p:spPr>
      </p:pic>
      <p:sp>
        <p:nvSpPr>
          <p:cNvPr id="7" name="Espace réservé du numéro de diapositive 6"/>
          <p:cNvSpPr>
            <a:spLocks noGrp="1"/>
          </p:cNvSpPr>
          <p:nvPr>
            <p:ph type="sldNum" sz="quarter" idx="12"/>
          </p:nvPr>
        </p:nvSpPr>
        <p:spPr/>
        <p:txBody>
          <a:bodyPr/>
          <a:lstStyle/>
          <a:p>
            <a:fld id="{EF0114B5-BFCE-4227-8696-9396D479BFEA}" type="slidenum">
              <a:rPr lang="fr-FR" b="1" smtClean="0">
                <a:latin typeface="Arial Rounded MT Bold" pitchFamily="34" charset="0"/>
              </a:rPr>
              <a:pPr/>
              <a:t>5</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4"/>
            <a:ext cx="8786842" cy="6500858"/>
          </a:xfrm>
        </p:spPr>
        <p:txBody>
          <a:bodyPr anchor="t">
            <a:normAutofit/>
          </a:bodyPr>
          <a:lstStyle/>
          <a:p>
            <a:pPr algn="r" rtl="1"/>
            <a:r>
              <a:rPr lang="ar-DZ" b="1" u="sng" dirty="0" smtClean="0">
                <a:solidFill>
                  <a:schemeClr val="accent4">
                    <a:lumMod val="75000"/>
                  </a:schemeClr>
                </a:solidFill>
                <a:latin typeface="Sakkal Majalla" pitchFamily="2" charset="-78"/>
                <a:cs typeface="Sakkal Majalla" pitchFamily="2" charset="-78"/>
              </a:rPr>
              <a:t>3- الالتزامات الضريبية</a:t>
            </a:r>
          </a:p>
        </p:txBody>
      </p:sp>
      <p:sp>
        <p:nvSpPr>
          <p:cNvPr id="21" name="Égal 20"/>
          <p:cNvSpPr/>
          <p:nvPr/>
        </p:nvSpPr>
        <p:spPr>
          <a:xfrm>
            <a:off x="4286280" y="7072338"/>
            <a:ext cx="500034" cy="500066"/>
          </a:xfrm>
          <a:prstGeom prst="mathEqual">
            <a:avLst>
              <a:gd name="adj1" fmla="val 14747"/>
              <a:gd name="adj2" fmla="val 1756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7" name="Rectangle 16"/>
          <p:cNvSpPr/>
          <p:nvPr/>
        </p:nvSpPr>
        <p:spPr>
          <a:xfrm>
            <a:off x="6215074" y="4572008"/>
            <a:ext cx="1428760" cy="214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099" name="Picture 3"/>
          <p:cNvPicPr>
            <a:picLocks noChangeAspect="1" noChangeArrowheads="1"/>
          </p:cNvPicPr>
          <p:nvPr/>
        </p:nvPicPr>
        <p:blipFill>
          <a:blip r:embed="rId3"/>
          <a:srcRect/>
          <a:stretch>
            <a:fillRect/>
          </a:stretch>
        </p:blipFill>
        <p:spPr bwMode="auto">
          <a:xfrm>
            <a:off x="500034" y="500042"/>
            <a:ext cx="8143932" cy="1357322"/>
          </a:xfrm>
          <a:prstGeom prst="rect">
            <a:avLst/>
          </a:prstGeom>
          <a:noFill/>
          <a:ln w="9525">
            <a:noFill/>
            <a:miter lim="800000"/>
            <a:headEnd/>
            <a:tailEnd/>
          </a:ln>
          <a:effectLst/>
        </p:spPr>
      </p:pic>
      <p:pic>
        <p:nvPicPr>
          <p:cNvPr id="4100" name="Picture 4"/>
          <p:cNvPicPr>
            <a:picLocks noChangeAspect="1" noChangeArrowheads="1"/>
          </p:cNvPicPr>
          <p:nvPr/>
        </p:nvPicPr>
        <p:blipFill>
          <a:blip r:embed="rId4"/>
          <a:srcRect/>
          <a:stretch>
            <a:fillRect/>
          </a:stretch>
        </p:blipFill>
        <p:spPr bwMode="auto">
          <a:xfrm>
            <a:off x="642910" y="1712852"/>
            <a:ext cx="7858180" cy="3073470"/>
          </a:xfrm>
          <a:prstGeom prst="rect">
            <a:avLst/>
          </a:prstGeom>
          <a:noFill/>
          <a:ln w="9525">
            <a:noFill/>
            <a:miter lim="800000"/>
            <a:headEnd/>
            <a:tailEnd/>
          </a:ln>
          <a:effectLst/>
        </p:spPr>
      </p:pic>
      <p:pic>
        <p:nvPicPr>
          <p:cNvPr id="4101" name="Picture 5"/>
          <p:cNvPicPr>
            <a:picLocks noChangeAspect="1" noChangeArrowheads="1"/>
          </p:cNvPicPr>
          <p:nvPr/>
        </p:nvPicPr>
        <p:blipFill>
          <a:blip r:embed="rId5"/>
          <a:srcRect/>
          <a:stretch>
            <a:fillRect/>
          </a:stretch>
        </p:blipFill>
        <p:spPr bwMode="auto">
          <a:xfrm>
            <a:off x="500035" y="4857760"/>
            <a:ext cx="8143932" cy="1928826"/>
          </a:xfrm>
          <a:prstGeom prst="rect">
            <a:avLst/>
          </a:prstGeom>
          <a:noFill/>
          <a:ln w="9525">
            <a:noFill/>
            <a:miter lim="800000"/>
            <a:headEnd/>
            <a:tailEnd/>
          </a:ln>
          <a:effectLst/>
        </p:spPr>
      </p:pic>
      <p:sp>
        <p:nvSpPr>
          <p:cNvPr id="11" name="Rectangle 10"/>
          <p:cNvSpPr/>
          <p:nvPr/>
        </p:nvSpPr>
        <p:spPr>
          <a:xfrm>
            <a:off x="5857884" y="6429396"/>
            <a:ext cx="2000264" cy="42860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2" name="Rectangle 11"/>
          <p:cNvSpPr/>
          <p:nvPr/>
        </p:nvSpPr>
        <p:spPr>
          <a:xfrm>
            <a:off x="857224" y="4214818"/>
            <a:ext cx="2000264" cy="42860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3" name="Rectangle 12"/>
          <p:cNvSpPr/>
          <p:nvPr/>
        </p:nvSpPr>
        <p:spPr>
          <a:xfrm>
            <a:off x="7715272" y="4857760"/>
            <a:ext cx="1071570" cy="35719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4" name="Rectangle 13"/>
          <p:cNvSpPr/>
          <p:nvPr/>
        </p:nvSpPr>
        <p:spPr>
          <a:xfrm>
            <a:off x="7715272" y="1857364"/>
            <a:ext cx="1071570" cy="35719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5" name="Rectangle 14"/>
          <p:cNvSpPr/>
          <p:nvPr/>
        </p:nvSpPr>
        <p:spPr>
          <a:xfrm>
            <a:off x="7643834" y="500042"/>
            <a:ext cx="1071570" cy="35719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ar-DZ" sz="2400" b="1" dirty="0" smtClean="0">
                <a:latin typeface="Sakkal Majalla" pitchFamily="2" charset="-78"/>
                <a:cs typeface="Sakkal Majalla" pitchFamily="2" charset="-78"/>
              </a:rPr>
              <a:t>أ-</a:t>
            </a:r>
            <a:endParaRPr lang="fr-FR" sz="2400" b="1" dirty="0">
              <a:latin typeface="Sakkal Majalla" pitchFamily="2" charset="-78"/>
              <a:cs typeface="Sakkal Majalla" pitchFamily="2" charset="-78"/>
            </a:endParaRPr>
          </a:p>
        </p:txBody>
      </p:sp>
      <p:sp>
        <p:nvSpPr>
          <p:cNvPr id="16" name="Rectangle 15"/>
          <p:cNvSpPr/>
          <p:nvPr/>
        </p:nvSpPr>
        <p:spPr>
          <a:xfrm>
            <a:off x="7715272" y="1857364"/>
            <a:ext cx="1071570" cy="35719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ar-DZ" sz="2400" b="1" dirty="0" smtClean="0">
                <a:latin typeface="Sakkal Majalla" pitchFamily="2" charset="-78"/>
                <a:cs typeface="Sakkal Majalla" pitchFamily="2" charset="-78"/>
              </a:rPr>
              <a:t>ب-</a:t>
            </a:r>
            <a:endParaRPr lang="fr-FR" sz="2400" b="1" dirty="0">
              <a:latin typeface="Sakkal Majalla" pitchFamily="2" charset="-78"/>
              <a:cs typeface="Sakkal Majalla" pitchFamily="2" charset="-78"/>
            </a:endParaRPr>
          </a:p>
        </p:txBody>
      </p:sp>
      <p:sp>
        <p:nvSpPr>
          <p:cNvPr id="18" name="Rectangle 17"/>
          <p:cNvSpPr/>
          <p:nvPr/>
        </p:nvSpPr>
        <p:spPr>
          <a:xfrm>
            <a:off x="7715272" y="4857760"/>
            <a:ext cx="1071570" cy="35719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ar-DZ" sz="2400" b="1" dirty="0" smtClean="0">
                <a:latin typeface="Sakkal Majalla" pitchFamily="2" charset="-78"/>
                <a:cs typeface="Sakkal Majalla" pitchFamily="2" charset="-78"/>
              </a:rPr>
              <a:t>ج-</a:t>
            </a:r>
            <a:endParaRPr lang="fr-FR" sz="2400" b="1" dirty="0">
              <a:latin typeface="Sakkal Majalla" pitchFamily="2" charset="-78"/>
              <a:cs typeface="Sakkal Majalla" pitchFamily="2" charset="-78"/>
            </a:endParaRPr>
          </a:p>
        </p:txBody>
      </p:sp>
      <p:sp>
        <p:nvSpPr>
          <p:cNvPr id="19" name="Rectangle 18"/>
          <p:cNvSpPr/>
          <p:nvPr/>
        </p:nvSpPr>
        <p:spPr>
          <a:xfrm>
            <a:off x="3857620" y="3357562"/>
            <a:ext cx="2571768" cy="4286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642910" y="3786190"/>
            <a:ext cx="1785982" cy="4286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7500958" y="4286256"/>
            <a:ext cx="1285948" cy="4286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space réservé du numéro de diapositive 22"/>
          <p:cNvSpPr>
            <a:spLocks noGrp="1"/>
          </p:cNvSpPr>
          <p:nvPr>
            <p:ph type="sldNum" sz="quarter" idx="12"/>
          </p:nvPr>
        </p:nvSpPr>
        <p:spPr/>
        <p:txBody>
          <a:bodyPr/>
          <a:lstStyle/>
          <a:p>
            <a:fld id="{EF0114B5-BFCE-4227-8696-9396D479BFEA}" type="slidenum">
              <a:rPr lang="fr-FR" b="1" smtClean="0">
                <a:latin typeface="Arial Rounded MT Bold" pitchFamily="34" charset="0"/>
              </a:rPr>
              <a:pPr/>
              <a:t>6</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71414"/>
            <a:ext cx="8715436" cy="6786586"/>
          </a:xfrm>
        </p:spPr>
        <p:txBody>
          <a:bodyPr>
            <a:normAutofit fontScale="47500" lnSpcReduction="20000"/>
          </a:bodyPr>
          <a:lstStyle/>
          <a:p>
            <a:pPr algn="r" rtl="1">
              <a:lnSpc>
                <a:spcPct val="160000"/>
              </a:lnSpc>
              <a:buNone/>
            </a:pPr>
            <a:r>
              <a:rPr lang="ar-DZ" sz="6700" b="1" u="sng" dirty="0">
                <a:solidFill>
                  <a:schemeClr val="accent4">
                    <a:lumMod val="75000"/>
                  </a:schemeClr>
                </a:solidFill>
                <a:latin typeface="Sakkal Majalla" pitchFamily="2" charset="-78"/>
                <a:cs typeface="Sakkal Majalla" pitchFamily="2" charset="-78"/>
              </a:rPr>
              <a:t> </a:t>
            </a:r>
            <a:r>
              <a:rPr lang="ar-DZ" sz="6700" b="1" u="sng" dirty="0" smtClean="0">
                <a:solidFill>
                  <a:schemeClr val="accent4">
                    <a:lumMod val="75000"/>
                  </a:schemeClr>
                </a:solidFill>
                <a:latin typeface="Sakkal Majalla" pitchFamily="2" charset="-78"/>
                <a:cs typeface="Sakkal Majalla" pitchFamily="2" charset="-78"/>
              </a:rPr>
              <a:t> 6- </a:t>
            </a:r>
            <a:r>
              <a:rPr lang="ar-JO" sz="6700" b="1" u="sng" dirty="0" smtClean="0">
                <a:solidFill>
                  <a:schemeClr val="accent4">
                    <a:lumMod val="75000"/>
                  </a:schemeClr>
                </a:solidFill>
                <a:latin typeface="Sakkal Majalla" pitchFamily="2" charset="-78"/>
                <a:cs typeface="Sakkal Majalla" pitchFamily="2" charset="-78"/>
              </a:rPr>
              <a:t>انطلاق المشروع</a:t>
            </a:r>
            <a:endParaRPr lang="fr-FR" sz="6700" b="1" u="sng" dirty="0">
              <a:solidFill>
                <a:schemeClr val="accent4">
                  <a:lumMod val="75000"/>
                </a:schemeClr>
              </a:solidFill>
              <a:latin typeface="Sakkal Majalla" pitchFamily="2" charset="-78"/>
              <a:cs typeface="Sakkal Majalla" pitchFamily="2" charset="-78"/>
            </a:endParaRPr>
          </a:p>
          <a:p>
            <a:pPr algn="r" rtl="1">
              <a:lnSpc>
                <a:spcPct val="160000"/>
              </a:lnSpc>
            </a:pPr>
            <a:r>
              <a:rPr lang="ar-DZ" sz="4400" b="1" dirty="0">
                <a:latin typeface="Traditional Arabic" pitchFamily="18" charset="-78"/>
                <a:cs typeface="Traditional Arabic" pitchFamily="18" charset="-78"/>
              </a:rPr>
              <a:t>لا يتم الانطلاق في المشروع </a:t>
            </a:r>
            <a:r>
              <a:rPr lang="ar-DZ" sz="4400" b="1" dirty="0" err="1">
                <a:latin typeface="Traditional Arabic" pitchFamily="18" charset="-78"/>
                <a:cs typeface="Traditional Arabic" pitchFamily="18" charset="-78"/>
              </a:rPr>
              <a:t>المقاولاتي</a:t>
            </a:r>
            <a:r>
              <a:rPr lang="ar-DZ" sz="4400" b="1" dirty="0">
                <a:latin typeface="Traditional Arabic" pitchFamily="18" charset="-78"/>
                <a:cs typeface="Traditional Arabic" pitchFamily="18" charset="-78"/>
              </a:rPr>
              <a:t> مباشرة بعد إنجاز مخطط الأعمال، وإنما يقوم المقاول بمراجعة مخططاته وأهدافه ويقارنها بالوضع الحالي وبيئة الأعمال الحالية طوال الأسابيع أو الأشهر الأولى لبدء مشروعه محاولاً سد الثغرات التي من الممكن تواجدها في مخططاته، ويحاول تداركها تزامناً مع مزاولة النشاط.</a:t>
            </a:r>
            <a:endParaRPr lang="fr-FR" sz="4400" b="1" dirty="0">
              <a:latin typeface="Traditional Arabic" pitchFamily="18" charset="-78"/>
              <a:cs typeface="Traditional Arabic" pitchFamily="18" charset="-78"/>
            </a:endParaRPr>
          </a:p>
          <a:p>
            <a:pPr algn="r" rtl="1">
              <a:lnSpc>
                <a:spcPct val="160000"/>
              </a:lnSpc>
            </a:pPr>
            <a:r>
              <a:rPr lang="ar-DZ" sz="4400" b="1" dirty="0">
                <a:latin typeface="Traditional Arabic" pitchFamily="18" charset="-78"/>
                <a:cs typeface="Traditional Arabic" pitchFamily="18" charset="-78"/>
              </a:rPr>
              <a:t>ويتم الانطلاق في المشروع </a:t>
            </a:r>
            <a:r>
              <a:rPr lang="ar-DZ" sz="4400" b="1" dirty="0" err="1">
                <a:latin typeface="Traditional Arabic" pitchFamily="18" charset="-78"/>
                <a:cs typeface="Traditional Arabic" pitchFamily="18" charset="-78"/>
              </a:rPr>
              <a:t>المقاولاتي</a:t>
            </a:r>
            <a:r>
              <a:rPr lang="ar-DZ" sz="4400" b="1" dirty="0">
                <a:latin typeface="Traditional Arabic" pitchFamily="18" charset="-78"/>
                <a:cs typeface="Traditional Arabic" pitchFamily="18" charset="-78"/>
              </a:rPr>
              <a:t> من خلال القيام بالافتتاح الرسمي للمؤسسة بالإشهار، ومحاولة إيصال نبأ الانطلاقة لأكبر شريحة ممكنة في السوق ليستطيع جذب زبائنه المستهدفين. </a:t>
            </a:r>
            <a:endParaRPr lang="ar-DZ" sz="4400" b="1" dirty="0" smtClean="0">
              <a:latin typeface="Traditional Arabic" pitchFamily="18" charset="-78"/>
              <a:cs typeface="Traditional Arabic" pitchFamily="18" charset="-78"/>
            </a:endParaRPr>
          </a:p>
          <a:p>
            <a:pPr algn="r" rtl="1">
              <a:lnSpc>
                <a:spcPct val="160000"/>
              </a:lnSpc>
            </a:pPr>
            <a:r>
              <a:rPr lang="ar-DZ" sz="4400" b="1" dirty="0" smtClean="0">
                <a:latin typeface="Traditional Arabic" pitchFamily="18" charset="-78"/>
                <a:cs typeface="Traditional Arabic" pitchFamily="18" charset="-78"/>
              </a:rPr>
              <a:t>وبالموازاة </a:t>
            </a:r>
            <a:r>
              <a:rPr lang="ar-DZ" sz="4400" b="1" dirty="0">
                <a:latin typeface="Traditional Arabic" pitchFamily="18" charset="-78"/>
                <a:cs typeface="Traditional Arabic" pitchFamily="18" charset="-78"/>
              </a:rPr>
              <a:t>مع الانطلاقة يتوجب على المقاول مواصلة الرقابة على فريق عمله من عمال وموظفين، عن </a:t>
            </a:r>
            <a:r>
              <a:rPr lang="ar-DZ" sz="4400" b="1" dirty="0" smtClean="0">
                <a:latin typeface="Traditional Arabic" pitchFamily="18" charset="-78"/>
                <a:cs typeface="Traditional Arabic" pitchFamily="18" charset="-78"/>
              </a:rPr>
              <a:t>كثب، </a:t>
            </a:r>
            <a:r>
              <a:rPr lang="ar-DZ" sz="4400" b="1" dirty="0">
                <a:latin typeface="Traditional Arabic" pitchFamily="18" charset="-78"/>
                <a:cs typeface="Traditional Arabic" pitchFamily="18" charset="-78"/>
              </a:rPr>
              <a:t>لتعديل ما يمكن حدوثه من خلال تدارك التقصير وفي نفس الوقت معرفة الفئات </a:t>
            </a:r>
            <a:r>
              <a:rPr lang="ar-DZ" sz="4400" b="1" dirty="0" err="1">
                <a:latin typeface="Traditional Arabic" pitchFamily="18" charset="-78"/>
                <a:cs typeface="Traditional Arabic" pitchFamily="18" charset="-78"/>
              </a:rPr>
              <a:t>الكفؤة</a:t>
            </a:r>
            <a:r>
              <a:rPr lang="ar-DZ" sz="4400" b="1" dirty="0">
                <a:latin typeface="Traditional Arabic" pitchFamily="18" charset="-78"/>
                <a:cs typeface="Traditional Arabic" pitchFamily="18" charset="-78"/>
              </a:rPr>
              <a:t> في الفريق وتشجيعها والعمل على إظهارها بصورة محفزة للبقية داخل المؤسسة. </a:t>
            </a:r>
            <a:endParaRPr lang="ar-DZ" sz="4400" b="1" dirty="0" smtClean="0">
              <a:latin typeface="Traditional Arabic" pitchFamily="18" charset="-78"/>
              <a:cs typeface="Traditional Arabic" pitchFamily="18" charset="-78"/>
            </a:endParaRPr>
          </a:p>
          <a:p>
            <a:pPr algn="r" rtl="1">
              <a:lnSpc>
                <a:spcPct val="160000"/>
              </a:lnSpc>
            </a:pPr>
            <a:r>
              <a:rPr lang="ar-DZ" sz="4400" b="1" dirty="0" smtClean="0">
                <a:latin typeface="Traditional Arabic" pitchFamily="18" charset="-78"/>
                <a:cs typeface="Traditional Arabic" pitchFamily="18" charset="-78"/>
              </a:rPr>
              <a:t>كما </a:t>
            </a:r>
            <a:r>
              <a:rPr lang="ar-DZ" sz="4400" b="1" dirty="0">
                <a:latin typeface="Traditional Arabic" pitchFamily="18" charset="-78"/>
                <a:cs typeface="Traditional Arabic" pitchFamily="18" charset="-78"/>
              </a:rPr>
              <a:t>على المقاول ألا يغفل على ضرورة تحكمه في المناخ الداخلي والخارجي للمؤسسة من علاقات بين أفرادها، أو بينهم وبين الأطراف الخارجية كالموردين والمستثمرين وممثلي الدولة والهيئات الحكومية، فلقدرته على الاتصال دور كبير في نجاح مقاولته ورسم صورة محفزة لها داخل محيطها</a:t>
            </a:r>
            <a:r>
              <a:rPr lang="ar-DZ" sz="4400" b="1" dirty="0" smtClean="0">
                <a:latin typeface="Traditional Arabic" pitchFamily="18" charset="-78"/>
                <a:cs typeface="Traditional Arabic" pitchFamily="18" charset="-78"/>
              </a:rPr>
              <a:t>.</a:t>
            </a:r>
            <a:endParaRPr lang="fr-FR" sz="4400" b="1" dirty="0">
              <a:latin typeface="Traditional Arabic" pitchFamily="18" charset="-78"/>
              <a:cs typeface="Traditional Arabic" pitchFamily="18" charset="-78"/>
            </a:endParaRPr>
          </a:p>
        </p:txBody>
      </p:sp>
      <p:sp>
        <p:nvSpPr>
          <p:cNvPr id="4" name="Espace réservé du numéro de diapositive 3"/>
          <p:cNvSpPr>
            <a:spLocks noGrp="1"/>
          </p:cNvSpPr>
          <p:nvPr>
            <p:ph type="sldNum" sz="quarter" idx="12"/>
          </p:nvPr>
        </p:nvSpPr>
        <p:spPr/>
        <p:txBody>
          <a:bodyPr/>
          <a:lstStyle/>
          <a:p>
            <a:fld id="{EF0114B5-BFCE-4227-8696-9396D479BFEA}" type="slidenum">
              <a:rPr lang="fr-FR" b="1" smtClean="0">
                <a:latin typeface="Arial Rounded MT Bold" pitchFamily="34" charset="0"/>
              </a:rPr>
              <a:pPr/>
              <a:t>7</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214282" y="2143116"/>
            <a:ext cx="8501090" cy="2000264"/>
          </a:xfrm>
          <a:prstGeom prst="rect">
            <a:avLst/>
          </a:prstGeom>
          <a:ln>
            <a:solidFill>
              <a:schemeClr val="accent4">
                <a:lumMod val="40000"/>
                <a:lumOff val="60000"/>
              </a:schemeClr>
            </a:solidFill>
          </a:ln>
        </p:spPr>
        <p:txBody>
          <a:bodyPr vert="horz" lIns="91440" tIns="0" rIns="45720" bIns="0" rtlCol="0" anchor="t">
            <a:normAutofit fontScale="85000" lnSpcReduction="20000"/>
            <a:scene3d>
              <a:camera prst="orthographicFront"/>
              <a:lightRig rig="threePt" dir="t">
                <a:rot lat="0" lon="0" rev="4800000"/>
              </a:lightRig>
            </a:scene3d>
            <a:sp3d prstMaterial="matte">
              <a:bevelT w="50800" h="10160"/>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4700" b="1" i="0" u="none" strike="noStrike" kern="1200" cap="none" spc="0" normalizeH="0" baseline="0" noProof="0" dirty="0" smtClean="0">
                <a:ln>
                  <a:noFill/>
                </a:ln>
                <a:solidFill>
                  <a:schemeClr val="accent1">
                    <a:satMod val="150000"/>
                  </a:schemeClr>
                </a:solidFill>
                <a:effectLst/>
                <a:uLnTx/>
                <a:uFillTx/>
                <a:latin typeface="Sakkal Majalla" pitchFamily="2" charset="-78"/>
                <a:ea typeface="+mj-ea"/>
                <a:cs typeface="Sakkal Majalla" pitchFamily="2" charset="-78"/>
              </a:rPr>
              <a:t>الفصل الرابع: المحيط وإستراتيجية المؤسسة الصغيرة</a:t>
            </a:r>
          </a:p>
          <a:p>
            <a:pPr marL="0" marR="0" lvl="0" indent="0" algn="ctr" defTabSz="914400" rtl="1" eaLnBrk="1" fontAlgn="auto" latinLnBrk="0" hangingPunct="1">
              <a:lnSpc>
                <a:spcPct val="100000"/>
              </a:lnSpc>
              <a:spcBef>
                <a:spcPct val="0"/>
              </a:spcBef>
              <a:spcAft>
                <a:spcPts val="0"/>
              </a:spcAft>
              <a:buClrTx/>
              <a:buSzTx/>
              <a:buFontTx/>
              <a:buNone/>
              <a:tabLst/>
              <a:defRPr/>
            </a:pPr>
            <a:endParaRPr lang="ar-DZ" sz="4700" b="1" dirty="0" smtClean="0">
              <a:solidFill>
                <a:schemeClr val="accent1">
                  <a:satMod val="150000"/>
                </a:schemeClr>
              </a:solidFill>
              <a:latin typeface="Sakkal Majalla" pitchFamily="2" charset="-78"/>
              <a:ea typeface="+mj-ea"/>
              <a:cs typeface="Sakkal Majalla" pitchFamily="2" charset="-78"/>
            </a:endParaRPr>
          </a:p>
          <a:p>
            <a:pPr algn="r" rtl="1">
              <a:spcBef>
                <a:spcPct val="0"/>
              </a:spcBef>
              <a:defRPr/>
            </a:pPr>
            <a:r>
              <a:rPr lang="ar-DZ" sz="3200" b="1" dirty="0" smtClean="0">
                <a:solidFill>
                  <a:schemeClr val="accent1">
                    <a:satMod val="150000"/>
                  </a:schemeClr>
                </a:solidFill>
                <a:latin typeface="Sakkal Majalla" pitchFamily="2" charset="-78"/>
                <a:ea typeface="+mj-ea"/>
                <a:cs typeface="Sakkal Majalla" pitchFamily="2" charset="-78"/>
              </a:rPr>
              <a:t>1- المحيط الخارجي للمؤسسة (التعريف والمكونات)</a:t>
            </a:r>
          </a:p>
          <a:p>
            <a:pPr algn="r" rtl="1">
              <a:spcBef>
                <a:spcPct val="0"/>
              </a:spcBef>
              <a:defRPr/>
            </a:pPr>
            <a:r>
              <a:rPr lang="ar-DZ" sz="3200" b="1" dirty="0" smtClean="0">
                <a:solidFill>
                  <a:schemeClr val="accent1">
                    <a:satMod val="150000"/>
                  </a:schemeClr>
                </a:solidFill>
                <a:latin typeface="Sakkal Majalla" pitchFamily="2" charset="-78"/>
                <a:ea typeface="+mj-ea"/>
                <a:cs typeface="Sakkal Majalla" pitchFamily="2" charset="-78"/>
              </a:rPr>
              <a:t>2- مخاطر المحيط الخارجي للمؤسسة (التصنيف وفق مصدر الخطر</a:t>
            </a:r>
            <a:r>
              <a:rPr lang="ar-DZ" sz="3200" b="1" dirty="0" smtClean="0">
                <a:solidFill>
                  <a:schemeClr val="accent1">
                    <a:satMod val="150000"/>
                  </a:schemeClr>
                </a:solidFill>
                <a:latin typeface="Sakkal Majalla" pitchFamily="2" charset="-78"/>
                <a:ea typeface="+mj-ea"/>
                <a:cs typeface="Sakkal Majalla" pitchFamily="2" charset="-78"/>
              </a:rPr>
              <a:t>)</a:t>
            </a:r>
          </a:p>
          <a:p>
            <a:pPr algn="r" rtl="1">
              <a:spcBef>
                <a:spcPct val="0"/>
              </a:spcBef>
              <a:defRPr/>
            </a:pPr>
            <a:r>
              <a:rPr lang="ar-DZ" sz="3200" b="1" dirty="0" smtClean="0">
                <a:solidFill>
                  <a:schemeClr val="accent1">
                    <a:satMod val="150000"/>
                  </a:schemeClr>
                </a:solidFill>
                <a:latin typeface="Sakkal Majalla" pitchFamily="2" charset="-78"/>
                <a:ea typeface="+mj-ea"/>
                <a:cs typeface="Sakkal Majalla" pitchFamily="2" charset="-78"/>
              </a:rPr>
              <a:t>3- إستراتيجيات المؤسسة الصغيرة</a:t>
            </a:r>
            <a:endParaRPr lang="ar-DZ" sz="3200" b="1" dirty="0" smtClean="0">
              <a:solidFill>
                <a:schemeClr val="accent1">
                  <a:satMod val="150000"/>
                </a:schemeClr>
              </a:solidFill>
              <a:latin typeface="Sakkal Majalla" pitchFamily="2" charset="-78"/>
              <a:ea typeface="+mj-ea"/>
              <a:cs typeface="Sakkal Majalla" pitchFamily="2" charset="-78"/>
            </a:endParaRPr>
          </a:p>
          <a:p>
            <a:pPr algn="r" rtl="1">
              <a:spcBef>
                <a:spcPct val="0"/>
              </a:spcBef>
              <a:defRPr/>
            </a:pPr>
            <a:endParaRPr lang="fr-FR" sz="3200" b="1" dirty="0">
              <a:solidFill>
                <a:schemeClr val="accent1">
                  <a:satMod val="150000"/>
                </a:schemeClr>
              </a:solidFill>
              <a:latin typeface="Sakkal Majalla" pitchFamily="2" charset="-78"/>
              <a:ea typeface="+mj-ea"/>
              <a:cs typeface="Sakkal Majalla" pitchFamily="2" charset="-78"/>
            </a:endParaRPr>
          </a:p>
        </p:txBody>
      </p:sp>
      <p:sp>
        <p:nvSpPr>
          <p:cNvPr id="3" name="Espace réservé du numéro de diapositive 2"/>
          <p:cNvSpPr>
            <a:spLocks noGrp="1"/>
          </p:cNvSpPr>
          <p:nvPr>
            <p:ph type="sldNum" sz="quarter" idx="12"/>
          </p:nvPr>
        </p:nvSpPr>
        <p:spPr/>
        <p:txBody>
          <a:bodyPr/>
          <a:lstStyle/>
          <a:p>
            <a:fld id="{EF0114B5-BFCE-4227-8696-9396D479BFEA}" type="slidenum">
              <a:rPr lang="fr-FR" b="1" smtClean="0">
                <a:latin typeface="Arial Rounded MT Bold" pitchFamily="34" charset="0"/>
              </a:rPr>
              <a:pPr/>
              <a:t>8</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lnSpc>
                <a:spcPct val="90000"/>
              </a:lnSpc>
              <a:defRPr/>
            </a:pPr>
            <a:r>
              <a:rPr lang="ar-DZ" sz="3600" b="1" u="sng" dirty="0">
                <a:solidFill>
                  <a:schemeClr val="accent1">
                    <a:satMod val="150000"/>
                  </a:schemeClr>
                </a:solidFill>
                <a:latin typeface="Sakkal Majalla" pitchFamily="2" charset="-78"/>
                <a:cs typeface="Sakkal Majalla" pitchFamily="2" charset="-78"/>
              </a:rPr>
              <a:t>1- المحيط الخارجي للمؤسسة الصغيرة</a:t>
            </a:r>
            <a:endParaRPr lang="fr-FR" sz="3600" b="1" u="sng" dirty="0">
              <a:solidFill>
                <a:schemeClr val="accent1">
                  <a:satMod val="150000"/>
                </a:schemeClr>
              </a:solidFill>
              <a:latin typeface="Sakkal Majalla" pitchFamily="2" charset="-78"/>
              <a:cs typeface="Sakkal Majalla" pitchFamily="2" charset="-78"/>
            </a:endParaRPr>
          </a:p>
        </p:txBody>
      </p:sp>
      <p:sp>
        <p:nvSpPr>
          <p:cNvPr id="3" name="Espace réservé du contenu 2"/>
          <p:cNvSpPr>
            <a:spLocks noGrp="1"/>
          </p:cNvSpPr>
          <p:nvPr>
            <p:ph idx="1"/>
          </p:nvPr>
        </p:nvSpPr>
        <p:spPr>
          <a:xfrm>
            <a:off x="214282" y="1760557"/>
            <a:ext cx="8443914" cy="4525963"/>
          </a:xfrm>
        </p:spPr>
        <p:txBody>
          <a:bodyPr/>
          <a:lstStyle/>
          <a:p>
            <a:pPr marL="742950" indent="-742950" algn="r" rtl="1">
              <a:buAutoNum type="arabic1Minus"/>
            </a:pPr>
            <a:r>
              <a:rPr lang="ar-DZ" sz="3600" b="1" u="sng" dirty="0" smtClean="0">
                <a:solidFill>
                  <a:schemeClr val="accent1">
                    <a:satMod val="150000"/>
                  </a:schemeClr>
                </a:solidFill>
                <a:latin typeface="Sakkal Majalla" pitchFamily="2" charset="-78"/>
                <a:ea typeface="+mj-ea"/>
                <a:cs typeface="Sakkal Majalla" pitchFamily="2" charset="-78"/>
              </a:rPr>
              <a:t>تعريفه:</a:t>
            </a:r>
          </a:p>
          <a:p>
            <a:pPr marL="742950" indent="-742950" algn="r" rtl="1">
              <a:buNone/>
            </a:pPr>
            <a:endParaRPr lang="ar-DZ" sz="3600" b="1" dirty="0">
              <a:solidFill>
                <a:schemeClr val="accent1">
                  <a:satMod val="150000"/>
                </a:schemeClr>
              </a:solidFill>
              <a:latin typeface="Sakkal Majalla" pitchFamily="2" charset="-78"/>
              <a:ea typeface="+mj-ea"/>
              <a:cs typeface="Sakkal Majalla" pitchFamily="2" charset="-78"/>
            </a:endParaRPr>
          </a:p>
          <a:p>
            <a:pPr marL="0" indent="0" algn="r" rtl="1">
              <a:spcBef>
                <a:spcPts val="0"/>
              </a:spcBef>
              <a:buNone/>
            </a:pPr>
            <a:r>
              <a:rPr lang="ar-DZ" dirty="0" smtClean="0">
                <a:latin typeface="Traditional Arabic" pitchFamily="18" charset="-78"/>
                <a:cs typeface="Traditional Arabic" pitchFamily="18" charset="-78"/>
              </a:rPr>
              <a:t>يتمثل في مختلف </a:t>
            </a:r>
            <a:r>
              <a:rPr lang="ar-DZ" dirty="0">
                <a:latin typeface="Traditional Arabic" pitchFamily="18" charset="-78"/>
                <a:cs typeface="Traditional Arabic" pitchFamily="18" charset="-78"/>
              </a:rPr>
              <a:t>العناصر الخارجية للمؤسسة التي لها أثر </a:t>
            </a:r>
            <a:r>
              <a:rPr lang="ar-DZ" dirty="0" smtClean="0">
                <a:latin typeface="Traditional Arabic" pitchFamily="18" charset="-78"/>
                <a:cs typeface="Traditional Arabic" pitchFamily="18" charset="-78"/>
              </a:rPr>
              <a:t>في سير </a:t>
            </a:r>
            <a:r>
              <a:rPr lang="ar-DZ" dirty="0">
                <a:latin typeface="Traditional Arabic" pitchFamily="18" charset="-78"/>
                <a:cs typeface="Traditional Arabic" pitchFamily="18" charset="-78"/>
              </a:rPr>
              <a:t>نشاطها مهما كان حجمها، وتشمل هذه العناصر: السوق، الظروف </a:t>
            </a:r>
            <a:r>
              <a:rPr lang="ar-DZ" dirty="0" smtClean="0">
                <a:latin typeface="Traditional Arabic" pitchFamily="18" charset="-78"/>
                <a:cs typeface="Traditional Arabic" pitchFamily="18" charset="-78"/>
              </a:rPr>
              <a:t>الاقتصادية والاجتماعية </a:t>
            </a:r>
            <a:r>
              <a:rPr lang="ar-DZ" dirty="0">
                <a:latin typeface="Traditional Arabic" pitchFamily="18" charset="-78"/>
                <a:cs typeface="Traditional Arabic" pitchFamily="18" charset="-78"/>
              </a:rPr>
              <a:t>والسياسية </a:t>
            </a:r>
            <a:r>
              <a:rPr lang="ar-DZ" dirty="0" smtClean="0">
                <a:latin typeface="Traditional Arabic" pitchFamily="18" charset="-78"/>
                <a:cs typeface="Traditional Arabic" pitchFamily="18" charset="-78"/>
              </a:rPr>
              <a:t>، والتي </a:t>
            </a:r>
            <a:r>
              <a:rPr lang="ar-DZ" dirty="0">
                <a:latin typeface="Traditional Arabic" pitchFamily="18" charset="-78"/>
                <a:cs typeface="Traditional Arabic" pitchFamily="18" charset="-78"/>
              </a:rPr>
              <a:t>ينبثق منها مكونات المحيط الخارجي للمؤسسة</a:t>
            </a:r>
            <a:r>
              <a:rPr lang="ar-DZ" dirty="0" smtClean="0">
                <a:latin typeface="Traditional Arabic" pitchFamily="18" charset="-78"/>
                <a:cs typeface="Traditional Arabic" pitchFamily="18" charset="-78"/>
              </a:rPr>
              <a:t>.</a:t>
            </a:r>
          </a:p>
          <a:p>
            <a:pPr algn="r" rtl="1">
              <a:buNone/>
            </a:pPr>
            <a:endParaRPr lang="fr-FR" dirty="0"/>
          </a:p>
          <a:p>
            <a:pPr algn="r" rtl="1"/>
            <a:endParaRPr lang="fr-FR" dirty="0"/>
          </a:p>
        </p:txBody>
      </p:sp>
      <p:sp>
        <p:nvSpPr>
          <p:cNvPr id="4" name="Espace réservé du numéro de diapositive 3"/>
          <p:cNvSpPr>
            <a:spLocks noGrp="1"/>
          </p:cNvSpPr>
          <p:nvPr>
            <p:ph type="sldNum" sz="quarter" idx="12"/>
          </p:nvPr>
        </p:nvSpPr>
        <p:spPr/>
        <p:txBody>
          <a:bodyPr/>
          <a:lstStyle/>
          <a:p>
            <a:fld id="{EF0114B5-BFCE-4227-8696-9396D479BFEA}" type="slidenum">
              <a:rPr lang="fr-FR" b="1" smtClean="0">
                <a:latin typeface="Arial Rounded MT Bold" pitchFamily="34" charset="0"/>
              </a:rPr>
              <a:pPr/>
              <a:t>9</a:t>
            </a:fld>
            <a:endParaRPr lang="fr-FR" b="1" dirty="0">
              <a:latin typeface="Arial Rounded MT Bold"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551</TotalTime>
  <Words>1241</Words>
  <Application>Microsoft Office PowerPoint</Application>
  <PresentationFormat>Affichage à l'écran (4:3)</PresentationFormat>
  <Paragraphs>122</Paragraphs>
  <Slides>16</Slides>
  <Notes>4</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مقياس المقاولاتية  _____المحاضرة السابعة _____   2021/12/06 </vt:lpstr>
      <vt:lpstr>Diapositive 2</vt:lpstr>
      <vt:lpstr>Diapositive 3</vt:lpstr>
      <vt:lpstr>Diapositive 4</vt:lpstr>
      <vt:lpstr>Diapositive 5</vt:lpstr>
      <vt:lpstr>Diapositive 6</vt:lpstr>
      <vt:lpstr>Diapositive 7</vt:lpstr>
      <vt:lpstr>Diapositive 8</vt:lpstr>
      <vt:lpstr>1- المحيط الخارجي للمؤسسة الصغيرة</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المقاولاتية  ______المحاضرة الثالثة _______   2021/11/08</dc:title>
  <dc:creator>MICRO</dc:creator>
  <cp:lastModifiedBy>MICRO</cp:lastModifiedBy>
  <cp:revision>68</cp:revision>
  <dcterms:created xsi:type="dcterms:W3CDTF">2021-11-07T21:46:55Z</dcterms:created>
  <dcterms:modified xsi:type="dcterms:W3CDTF">2021-12-06T16:26:44Z</dcterms:modified>
</cp:coreProperties>
</file>