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56" r:id="rId3"/>
    <p:sldId id="257" r:id="rId4"/>
    <p:sldId id="258" r:id="rId5"/>
    <p:sldId id="259" r:id="rId6"/>
    <p:sldId id="260" r:id="rId7"/>
    <p:sldId id="261" r:id="rId8"/>
    <p:sldId id="265" r:id="rId9"/>
    <p:sldId id="266" r:id="rId10"/>
    <p:sldId id="26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13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D6A8650-7AC8-4AB2-AFBA-71E562E77310}" type="datetimeFigureOut">
              <a:rPr lang="fr-FR" smtClean="0"/>
              <a:t>05/06/2022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4A44E1-35F1-4662-8899-6801D83F4BD5}" type="slidenum">
              <a:rPr lang="fr-FR" smtClean="0"/>
              <a:t>‹N°›</a:t>
            </a:fld>
            <a:endParaRPr lang="fr-FR"/>
          </a:p>
        </p:txBody>
      </p:sp>
    </p:spTree>
    <p:extLst>
      <p:ext uri="{BB962C8B-B14F-4D97-AF65-F5344CB8AC3E}">
        <p14:creationId xmlns:p14="http://schemas.microsoft.com/office/powerpoint/2010/main" val="253330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6A8650-7AC8-4AB2-AFBA-71E562E77310}" type="datetimeFigureOut">
              <a:rPr lang="fr-FR" smtClean="0"/>
              <a:t>05/06/2022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4A44E1-35F1-4662-8899-6801D83F4BD5}" type="slidenum">
              <a:rPr lang="fr-FR" smtClean="0"/>
              <a:t>‹N°›</a:t>
            </a:fld>
            <a:endParaRPr lang="fr-FR"/>
          </a:p>
        </p:txBody>
      </p:sp>
    </p:spTree>
    <p:extLst>
      <p:ext uri="{BB962C8B-B14F-4D97-AF65-F5344CB8AC3E}">
        <p14:creationId xmlns:p14="http://schemas.microsoft.com/office/powerpoint/2010/main" val="20058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6A8650-7AC8-4AB2-AFBA-71E562E77310}" type="datetimeFigureOut">
              <a:rPr lang="fr-FR" smtClean="0"/>
              <a:t>05/06/2022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4A44E1-35F1-4662-8899-6801D83F4BD5}" type="slidenum">
              <a:rPr lang="fr-FR" smtClean="0"/>
              <a:t>‹N°›</a:t>
            </a:fld>
            <a:endParaRPr lang="fr-FR"/>
          </a:p>
        </p:txBody>
      </p:sp>
    </p:spTree>
    <p:extLst>
      <p:ext uri="{BB962C8B-B14F-4D97-AF65-F5344CB8AC3E}">
        <p14:creationId xmlns:p14="http://schemas.microsoft.com/office/powerpoint/2010/main" val="3585792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6A8650-7AC8-4AB2-AFBA-71E562E77310}" type="datetimeFigureOut">
              <a:rPr lang="fr-FR" smtClean="0"/>
              <a:t>05/06/2022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4A44E1-35F1-4662-8899-6801D83F4BD5}" type="slidenum">
              <a:rPr lang="fr-FR" smtClean="0"/>
              <a:t>‹N°›</a:t>
            </a:fld>
            <a:endParaRPr lang="fr-FR"/>
          </a:p>
        </p:txBody>
      </p:sp>
    </p:spTree>
    <p:extLst>
      <p:ext uri="{BB962C8B-B14F-4D97-AF65-F5344CB8AC3E}">
        <p14:creationId xmlns:p14="http://schemas.microsoft.com/office/powerpoint/2010/main" val="1118902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D6A8650-7AC8-4AB2-AFBA-71E562E77310}" type="datetimeFigureOut">
              <a:rPr lang="fr-FR" smtClean="0"/>
              <a:t>05/06/2022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4A44E1-35F1-4662-8899-6801D83F4BD5}" type="slidenum">
              <a:rPr lang="fr-FR" smtClean="0"/>
              <a:t>‹N°›</a:t>
            </a:fld>
            <a:endParaRPr lang="fr-FR"/>
          </a:p>
        </p:txBody>
      </p:sp>
    </p:spTree>
    <p:extLst>
      <p:ext uri="{BB962C8B-B14F-4D97-AF65-F5344CB8AC3E}">
        <p14:creationId xmlns:p14="http://schemas.microsoft.com/office/powerpoint/2010/main" val="3201947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D6A8650-7AC8-4AB2-AFBA-71E562E77310}" type="datetimeFigureOut">
              <a:rPr lang="fr-FR" smtClean="0"/>
              <a:t>05/06/2022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54A44E1-35F1-4662-8899-6801D83F4BD5}" type="slidenum">
              <a:rPr lang="fr-FR" smtClean="0"/>
              <a:t>‹N°›</a:t>
            </a:fld>
            <a:endParaRPr lang="fr-FR"/>
          </a:p>
        </p:txBody>
      </p:sp>
    </p:spTree>
    <p:extLst>
      <p:ext uri="{BB962C8B-B14F-4D97-AF65-F5344CB8AC3E}">
        <p14:creationId xmlns:p14="http://schemas.microsoft.com/office/powerpoint/2010/main" val="169359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D6A8650-7AC8-4AB2-AFBA-71E562E77310}" type="datetimeFigureOut">
              <a:rPr lang="fr-FR" smtClean="0"/>
              <a:t>05/06/2022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54A44E1-35F1-4662-8899-6801D83F4BD5}" type="slidenum">
              <a:rPr lang="fr-FR" smtClean="0"/>
              <a:t>‹N°›</a:t>
            </a:fld>
            <a:endParaRPr lang="fr-FR"/>
          </a:p>
        </p:txBody>
      </p:sp>
    </p:spTree>
    <p:extLst>
      <p:ext uri="{BB962C8B-B14F-4D97-AF65-F5344CB8AC3E}">
        <p14:creationId xmlns:p14="http://schemas.microsoft.com/office/powerpoint/2010/main" val="234823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D6A8650-7AC8-4AB2-AFBA-71E562E77310}" type="datetimeFigureOut">
              <a:rPr lang="fr-FR" smtClean="0"/>
              <a:t>05/06/2022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54A44E1-35F1-4662-8899-6801D83F4BD5}" type="slidenum">
              <a:rPr lang="fr-FR" smtClean="0"/>
              <a:t>‹N°›</a:t>
            </a:fld>
            <a:endParaRPr lang="fr-FR"/>
          </a:p>
        </p:txBody>
      </p:sp>
    </p:spTree>
    <p:extLst>
      <p:ext uri="{BB962C8B-B14F-4D97-AF65-F5344CB8AC3E}">
        <p14:creationId xmlns:p14="http://schemas.microsoft.com/office/powerpoint/2010/main" val="270931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A8650-7AC8-4AB2-AFBA-71E562E77310}" type="datetimeFigureOut">
              <a:rPr lang="fr-FR" smtClean="0"/>
              <a:t>05/06/2022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54A44E1-35F1-4662-8899-6801D83F4BD5}" type="slidenum">
              <a:rPr lang="fr-FR" smtClean="0"/>
              <a:t>‹N°›</a:t>
            </a:fld>
            <a:endParaRPr lang="fr-FR"/>
          </a:p>
        </p:txBody>
      </p:sp>
    </p:spTree>
    <p:extLst>
      <p:ext uri="{BB962C8B-B14F-4D97-AF65-F5344CB8AC3E}">
        <p14:creationId xmlns:p14="http://schemas.microsoft.com/office/powerpoint/2010/main" val="2348520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D6A8650-7AC8-4AB2-AFBA-71E562E77310}" type="datetimeFigureOut">
              <a:rPr lang="fr-FR" smtClean="0"/>
              <a:t>05/06/2022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54A44E1-35F1-4662-8899-6801D83F4BD5}" type="slidenum">
              <a:rPr lang="fr-FR" smtClean="0"/>
              <a:t>‹N°›</a:t>
            </a:fld>
            <a:endParaRPr lang="fr-FR"/>
          </a:p>
        </p:txBody>
      </p:sp>
    </p:spTree>
    <p:extLst>
      <p:ext uri="{BB962C8B-B14F-4D97-AF65-F5344CB8AC3E}">
        <p14:creationId xmlns:p14="http://schemas.microsoft.com/office/powerpoint/2010/main" val="55616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D6A8650-7AC8-4AB2-AFBA-71E562E77310}" type="datetimeFigureOut">
              <a:rPr lang="fr-FR" smtClean="0"/>
              <a:t>05/06/2022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54A44E1-35F1-4662-8899-6801D83F4BD5}" type="slidenum">
              <a:rPr lang="fr-FR" smtClean="0"/>
              <a:t>‹N°›</a:t>
            </a:fld>
            <a:endParaRPr lang="fr-FR"/>
          </a:p>
        </p:txBody>
      </p:sp>
    </p:spTree>
    <p:extLst>
      <p:ext uri="{BB962C8B-B14F-4D97-AF65-F5344CB8AC3E}">
        <p14:creationId xmlns:p14="http://schemas.microsoft.com/office/powerpoint/2010/main" val="232141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A8650-7AC8-4AB2-AFBA-71E562E77310}" type="datetimeFigureOut">
              <a:rPr lang="fr-FR" smtClean="0"/>
              <a:t>05/06/2022</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A44E1-35F1-4662-8899-6801D83F4BD5}" type="slidenum">
              <a:rPr lang="fr-FR" smtClean="0"/>
              <a:t>‹N°›</a:t>
            </a:fld>
            <a:endParaRPr lang="fr-FR"/>
          </a:p>
        </p:txBody>
      </p:sp>
    </p:spTree>
    <p:extLst>
      <p:ext uri="{BB962C8B-B14F-4D97-AF65-F5344CB8AC3E}">
        <p14:creationId xmlns:p14="http://schemas.microsoft.com/office/powerpoint/2010/main" val="3832528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E38017-B4EF-4445-A1CC-D9DCBD21BA8C}"/>
              </a:ext>
            </a:extLst>
          </p:cNvPr>
          <p:cNvSpPr/>
          <p:nvPr/>
        </p:nvSpPr>
        <p:spPr>
          <a:xfrm>
            <a:off x="2416093" y="3347488"/>
            <a:ext cx="4083609" cy="380480"/>
          </a:xfrm>
          <a:prstGeom prst="rect">
            <a:avLst/>
          </a:prstGeom>
        </p:spPr>
        <p:txBody>
          <a:bodyPr wrap="none" lIns="36000" tIns="36000" rIns="36000" bIns="36000" anchor="ctr" anchorCtr="0">
            <a:spAutoFit/>
          </a:bodyPr>
          <a:lstStyle/>
          <a:p>
            <a:pPr algn="ctr" defTabSz="914400" fontAlgn="base">
              <a:spcBef>
                <a:spcPct val="0"/>
              </a:spcBef>
              <a:spcAft>
                <a:spcPct val="0"/>
              </a:spcAft>
              <a:defRPr/>
            </a:pPr>
            <a:r>
              <a:rPr lang="fr-FR" sz="2000" dirty="0">
                <a:latin typeface="Times New Roman" panose="02020603050405020304" pitchFamily="18" charset="0"/>
                <a:cs typeface="Times New Roman" panose="02020603050405020304" pitchFamily="18" charset="0"/>
              </a:rPr>
              <a:t>Moyens de lutte des microorganismes</a:t>
            </a:r>
          </a:p>
        </p:txBody>
      </p:sp>
      <p:sp>
        <p:nvSpPr>
          <p:cNvPr id="11" name="Rectangle 10">
            <a:extLst>
              <a:ext uri="{FF2B5EF4-FFF2-40B4-BE49-F238E27FC236}">
                <a16:creationId xmlns:a16="http://schemas.microsoft.com/office/drawing/2014/main" id="{1E9ACA4A-D0C9-4AC6-ADAD-4DACA05FA580}"/>
              </a:ext>
            </a:extLst>
          </p:cNvPr>
          <p:cNvSpPr/>
          <p:nvPr/>
        </p:nvSpPr>
        <p:spPr>
          <a:xfrm>
            <a:off x="2709470" y="1784009"/>
            <a:ext cx="3538213" cy="646331"/>
          </a:xfrm>
          <a:prstGeom prst="rect">
            <a:avLst/>
          </a:prstGeom>
        </p:spPr>
        <p:txBody>
          <a:bodyPr wrap="none" anchor="ctr" anchorCtr="0">
            <a:spAutoFit/>
          </a:bodyPr>
          <a:lstStyle/>
          <a:p>
            <a:r>
              <a:rPr lang="fr-FR" dirty="0">
                <a:latin typeface="Times New Roman" panose="02020603050405020304" pitchFamily="18" charset="0"/>
                <a:cs typeface="Times New Roman" panose="02020603050405020304" pitchFamily="18" charset="0"/>
              </a:rPr>
              <a:t>Cours de Microbiologie Alimentaire</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(3ème année – Microbiologie)</a:t>
            </a:r>
          </a:p>
        </p:txBody>
      </p:sp>
      <p:sp>
        <p:nvSpPr>
          <p:cNvPr id="12" name="Rectangle 11">
            <a:extLst>
              <a:ext uri="{FF2B5EF4-FFF2-40B4-BE49-F238E27FC236}">
                <a16:creationId xmlns:a16="http://schemas.microsoft.com/office/drawing/2014/main" id="{A34D123E-10F0-44DB-9F83-CC9BBF3E228C}"/>
              </a:ext>
            </a:extLst>
          </p:cNvPr>
          <p:cNvSpPr/>
          <p:nvPr/>
        </p:nvSpPr>
        <p:spPr>
          <a:xfrm>
            <a:off x="2709470" y="658370"/>
            <a:ext cx="3775393" cy="369332"/>
          </a:xfrm>
          <a:prstGeom prst="rect">
            <a:avLst/>
          </a:prstGeom>
        </p:spPr>
        <p:txBody>
          <a:bodyPr wrap="none" anchor="ctr" anchorCtr="0">
            <a:spAutoFit/>
          </a:bodyPr>
          <a:lstStyle/>
          <a:p>
            <a:r>
              <a:rPr lang="fr-FR" dirty="0">
                <a:latin typeface="Times New Roman" panose="02020603050405020304" pitchFamily="18" charset="0"/>
                <a:cs typeface="Times New Roman" panose="02020603050405020304" pitchFamily="18" charset="0"/>
              </a:rPr>
              <a:t>Université Mohamed </a:t>
            </a:r>
            <a:r>
              <a:rPr lang="fr-FR" dirty="0" err="1">
                <a:latin typeface="Times New Roman" panose="02020603050405020304" pitchFamily="18" charset="0"/>
                <a:cs typeface="Times New Roman" panose="02020603050405020304" pitchFamily="18" charset="0"/>
              </a:rPr>
              <a:t>Khider</a:t>
            </a:r>
            <a:r>
              <a:rPr lang="fr-FR" dirty="0">
                <a:latin typeface="Times New Roman" panose="02020603050405020304" pitchFamily="18" charset="0"/>
                <a:cs typeface="Times New Roman" panose="02020603050405020304" pitchFamily="18" charset="0"/>
              </a:rPr>
              <a:t> de Biskra</a:t>
            </a:r>
          </a:p>
        </p:txBody>
      </p:sp>
    </p:spTree>
    <p:extLst>
      <p:ext uri="{BB962C8B-B14F-4D97-AF65-F5344CB8AC3E}">
        <p14:creationId xmlns:p14="http://schemas.microsoft.com/office/powerpoint/2010/main" val="4233801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E8971006-8F9F-4312-9E86-B813725344ED}"/>
              </a:ext>
            </a:extLst>
          </p:cNvPr>
          <p:cNvGrpSpPr/>
          <p:nvPr/>
        </p:nvGrpSpPr>
        <p:grpSpPr>
          <a:xfrm>
            <a:off x="1675765" y="74454"/>
            <a:ext cx="5792471" cy="6709092"/>
            <a:chOff x="2565717" y="80328"/>
            <a:chExt cx="5792471" cy="6709092"/>
          </a:xfrm>
        </p:grpSpPr>
        <p:pic>
          <p:nvPicPr>
            <p:cNvPr id="12" name="Picture 4">
              <a:extLst>
                <a:ext uri="{FF2B5EF4-FFF2-40B4-BE49-F238E27FC236}">
                  <a16:creationId xmlns:a16="http://schemas.microsoft.com/office/drawing/2014/main" id="{76333C91-DAAB-4BF4-827F-CF4EBAD4B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7" y="80328"/>
              <a:ext cx="5791201"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558ECD18-964D-4FD5-AC8F-9BBFB4E2C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717" y="3436620"/>
              <a:ext cx="5791201"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7378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7B7183-5ACB-4A07-B879-4ADBB327CADA}"/>
              </a:ext>
            </a:extLst>
          </p:cNvPr>
          <p:cNvSpPr/>
          <p:nvPr/>
        </p:nvSpPr>
        <p:spPr>
          <a:xfrm>
            <a:off x="195273" y="3041060"/>
            <a:ext cx="8753455" cy="3366563"/>
          </a:xfrm>
          <a:prstGeom prst="rect">
            <a:avLst/>
          </a:prstGeom>
        </p:spPr>
        <p:txBody>
          <a:bodyPr wrap="square">
            <a:spAutoFit/>
          </a:bodyPr>
          <a:lstStyle/>
          <a:p>
            <a:pPr algn="just">
              <a:lnSpc>
                <a:spcPct val="150000"/>
              </a:lnSpc>
            </a:pPr>
            <a:r>
              <a:rPr lang="fr-FR" dirty="0">
                <a:latin typeface="Times New Roman" panose="02020603050405020304" pitchFamily="18" charset="0"/>
                <a:cs typeface="Times New Roman" panose="02020603050405020304" pitchFamily="18" charset="0"/>
              </a:rPr>
              <a:t>Les moyens de lutte contre les microorganismes sont très nombreux et peuvent être schématiquement classés en :</a:t>
            </a:r>
          </a:p>
          <a:p>
            <a:pPr algn="just">
              <a:lnSpc>
                <a:spcPct val="150000"/>
              </a:lnSpc>
            </a:pPr>
            <a:r>
              <a:rPr lang="fr-FR" dirty="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agents physiques </a:t>
            </a:r>
            <a:r>
              <a:rPr lang="fr-FR" dirty="0">
                <a:latin typeface="Times New Roman" panose="02020603050405020304" pitchFamily="18" charset="0"/>
                <a:cs typeface="Times New Roman" panose="02020603050405020304" pitchFamily="18" charset="0"/>
              </a:rPr>
              <a:t>(température, rayonnements, </a:t>
            </a:r>
            <a:r>
              <a:rPr lang="fr-FR" dirty="0" err="1">
                <a:latin typeface="Times New Roman" panose="02020603050405020304" pitchFamily="18" charset="0"/>
                <a:cs typeface="Times New Roman" panose="02020603050405020304" pitchFamily="18" charset="0"/>
              </a:rPr>
              <a:t>etc</a:t>
            </a:r>
            <a:r>
              <a:rPr lang="fr-FR" dirty="0">
                <a:latin typeface="Times New Roman" panose="02020603050405020304" pitchFamily="18" charset="0"/>
                <a:cs typeface="Times New Roman" panose="02020603050405020304" pitchFamily="18" charset="0"/>
              </a:rPr>
              <a:t>)</a:t>
            </a:r>
          </a:p>
          <a:p>
            <a:pPr algn="just">
              <a:lnSpc>
                <a:spcPct val="150000"/>
              </a:lnSpc>
            </a:pPr>
            <a:r>
              <a:rPr lang="fr-FR" dirty="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agents chimiques </a:t>
            </a:r>
            <a:r>
              <a:rPr lang="fr-FR" dirty="0">
                <a:latin typeface="Times New Roman" panose="02020603050405020304" pitchFamily="18" charset="0"/>
                <a:cs typeface="Times New Roman" panose="02020603050405020304" pitchFamily="18" charset="0"/>
              </a:rPr>
              <a:t>(leur activité et leur nocivité s’appliquent aussi bien aux cellules microbiennes qu’aux cellules humaines ou animales)</a:t>
            </a:r>
          </a:p>
          <a:p>
            <a:pPr algn="just">
              <a:lnSpc>
                <a:spcPct val="150000"/>
              </a:lnSpc>
            </a:pPr>
            <a:r>
              <a:rPr lang="fr-FR" dirty="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d’autres agents </a:t>
            </a:r>
            <a:r>
              <a:rPr lang="fr-FR" dirty="0">
                <a:latin typeface="Times New Roman" panose="02020603050405020304" pitchFamily="18" charset="0"/>
                <a:cs typeface="Times New Roman" panose="02020603050405020304" pitchFamily="18" charset="0"/>
              </a:rPr>
              <a:t>au pouvoir de toxicité sélective; ils s’opposent par exemple à la multiplication microbienne sans nuire aux cellules de l’hôte. Cette propriété permet leur utilisation en thérapeutique (Jean-Louis, 2016).</a:t>
            </a:r>
          </a:p>
        </p:txBody>
      </p:sp>
      <p:sp>
        <p:nvSpPr>
          <p:cNvPr id="7" name="Rectangle 6">
            <a:extLst>
              <a:ext uri="{FF2B5EF4-FFF2-40B4-BE49-F238E27FC236}">
                <a16:creationId xmlns:a16="http://schemas.microsoft.com/office/drawing/2014/main" id="{253D476E-6494-4921-B665-111F69692350}"/>
              </a:ext>
            </a:extLst>
          </p:cNvPr>
          <p:cNvSpPr/>
          <p:nvPr/>
        </p:nvSpPr>
        <p:spPr>
          <a:xfrm>
            <a:off x="252000" y="218362"/>
            <a:ext cx="8640000" cy="2957861"/>
          </a:xfrm>
          <a:prstGeom prst="rect">
            <a:avLst/>
          </a:prstGeom>
        </p:spPr>
        <p:txBody>
          <a:bodyPr wrap="square">
            <a:spAutoFit/>
          </a:bodyPr>
          <a:lstStyle/>
          <a:p>
            <a:pPr algn="just">
              <a:lnSpc>
                <a:spcPct val="150000"/>
              </a:lnSpc>
            </a:pPr>
            <a:r>
              <a:rPr lang="fr-FR" dirty="0">
                <a:latin typeface="Times New Roman" panose="02020603050405020304" pitchFamily="18" charset="0"/>
                <a:cs typeface="Times New Roman" panose="02020603050405020304" pitchFamily="18" charset="0"/>
              </a:rPr>
              <a:t>Il existe plusieurs microorganismes qui sont  souhaitables pour la production d'aliments. Cependant, il existe d’autres leur présence est </a:t>
            </a:r>
            <a:r>
              <a:rPr lang="fr-FR" b="1" dirty="0">
                <a:latin typeface="Times New Roman" panose="02020603050405020304" pitchFamily="18" charset="0"/>
                <a:cs typeface="Times New Roman" panose="02020603050405020304" pitchFamily="18" charset="0"/>
              </a:rPr>
              <a:t>indésirables</a:t>
            </a:r>
            <a:r>
              <a:rPr lang="fr-FR" dirty="0">
                <a:latin typeface="Times New Roman" panose="02020603050405020304" pitchFamily="18" charset="0"/>
                <a:cs typeface="Times New Roman" panose="02020603050405020304" pitchFamily="18" charset="0"/>
              </a:rPr>
              <a:t>  car  ils  peuvent  provoquer  une  détérioration  des  aliments  et  engendrer  des  maladies  d'origine  alimentaire.  Pour  protéger  les  aliments  contre  ces  effets  indésirables il est indispensable de faire appel à des procédures ayant comme objectif la lutte contre les microorganismes  en cause (</a:t>
            </a:r>
            <a:r>
              <a:rPr lang="fr-FR" dirty="0" err="1">
                <a:latin typeface="Times New Roman" panose="02020603050405020304" pitchFamily="18" charset="0"/>
                <a:cs typeface="Times New Roman" panose="02020603050405020304" pitchFamily="18" charset="0"/>
              </a:rPr>
              <a:t>Loucif</a:t>
            </a:r>
            <a:r>
              <a:rPr lang="fr-FR" dirty="0">
                <a:latin typeface="Times New Roman" panose="02020603050405020304" pitchFamily="18" charset="0"/>
                <a:cs typeface="Times New Roman" panose="02020603050405020304" pitchFamily="18" charset="0"/>
              </a:rPr>
              <a:t>, 2020 ).  </a:t>
            </a:r>
          </a:p>
          <a:p>
            <a:pPr>
              <a:lnSpc>
                <a:spcPct val="150000"/>
              </a:lnSpc>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4284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361AD7-305B-40C4-9C20-5D2DDBE8F1A9}"/>
              </a:ext>
            </a:extLst>
          </p:cNvPr>
          <p:cNvSpPr/>
          <p:nvPr/>
        </p:nvSpPr>
        <p:spPr>
          <a:xfrm>
            <a:off x="252000" y="1102536"/>
            <a:ext cx="8640000" cy="3346933"/>
          </a:xfrm>
          <a:prstGeom prst="rect">
            <a:avLst/>
          </a:prstGeom>
        </p:spPr>
        <p:txBody>
          <a:bodyPr lIns="36000" tIns="36000" rIns="36000" bIns="36000" anchor="ctr" anchorCtr="0">
            <a:spAutoFit/>
          </a:bodyPr>
          <a:lstStyle/>
          <a:p>
            <a:pPr lvl="0" algn="just" defTabSz="914400" fontAlgn="base">
              <a:lnSpc>
                <a:spcPct val="150000"/>
              </a:lnSpc>
              <a:spcBef>
                <a:spcPct val="0"/>
              </a:spcBef>
              <a:spcAft>
                <a:spcPct val="0"/>
              </a:spcAft>
              <a:buClr>
                <a:srgbClr val="FF0000"/>
              </a:buClr>
            </a:pPr>
            <a:r>
              <a:rPr lang="fr-FR" dirty="0">
                <a:latin typeface="Times New Roman" panose="02020603050405020304" pitchFamily="18" charset="0"/>
                <a:cs typeface="Times New Roman" panose="02020603050405020304" pitchFamily="18" charset="0"/>
              </a:rPr>
              <a:t>Toutefois, le choix des moyens de lutte des microorganismes pour les fabricants </a:t>
            </a:r>
            <a:r>
              <a:rPr lang="fr-FR" b="1" dirty="0">
                <a:latin typeface="Times New Roman" panose="02020603050405020304" pitchFamily="18" charset="0"/>
                <a:cs typeface="Times New Roman" panose="02020603050405020304" pitchFamily="18" charset="0"/>
              </a:rPr>
              <a:t>est parfois </a:t>
            </a:r>
            <a:r>
              <a:rPr lang="fr-FR" dirty="0">
                <a:latin typeface="Times New Roman" panose="02020603050405020304" pitchFamily="18" charset="0"/>
                <a:cs typeface="Times New Roman" panose="02020603050405020304" pitchFamily="18" charset="0"/>
              </a:rPr>
              <a:t>difficile car leur emploi dépend de plusieurs facteurs à savoir,</a:t>
            </a:r>
          </a:p>
          <a:p>
            <a:pPr lvl="0" algn="just" defTabSz="914400" fontAlgn="base">
              <a:lnSpc>
                <a:spcPct val="150000"/>
              </a:lnSpc>
              <a:spcBef>
                <a:spcPct val="0"/>
              </a:spcBef>
              <a:spcAft>
                <a:spcPct val="0"/>
              </a:spcAft>
              <a:buClr>
                <a:srgbClr val="FF0000"/>
              </a:buClr>
            </a:pPr>
            <a:r>
              <a:rPr lang="fr-FR" dirty="0">
                <a:latin typeface="Times New Roman" panose="02020603050405020304" pitchFamily="18" charset="0"/>
                <a:cs typeface="Times New Roman" panose="02020603050405020304" pitchFamily="18" charset="0"/>
              </a:rPr>
              <a:t>le type d’aliment à conserver, </a:t>
            </a:r>
          </a:p>
          <a:p>
            <a:pPr lvl="0" algn="just" defTabSz="914400" fontAlgn="base">
              <a:lnSpc>
                <a:spcPct val="150000"/>
              </a:lnSpc>
              <a:spcBef>
                <a:spcPct val="0"/>
              </a:spcBef>
              <a:spcAft>
                <a:spcPct val="0"/>
              </a:spcAft>
              <a:buClr>
                <a:srgbClr val="FF0000"/>
              </a:buClr>
            </a:pPr>
            <a:r>
              <a:rPr lang="fr-FR" dirty="0">
                <a:latin typeface="Times New Roman" panose="02020603050405020304" pitchFamily="18" charset="0"/>
                <a:cs typeface="Times New Roman" panose="02020603050405020304" pitchFamily="18" charset="0"/>
              </a:rPr>
              <a:t>sa durée de conservation, </a:t>
            </a:r>
          </a:p>
          <a:p>
            <a:pPr lvl="0" algn="just" defTabSz="914400" fontAlgn="base">
              <a:lnSpc>
                <a:spcPct val="150000"/>
              </a:lnSpc>
              <a:spcBef>
                <a:spcPct val="0"/>
              </a:spcBef>
              <a:spcAft>
                <a:spcPct val="0"/>
              </a:spcAft>
              <a:buClr>
                <a:srgbClr val="FF0000"/>
              </a:buClr>
            </a:pPr>
            <a:r>
              <a:rPr lang="fr-FR" dirty="0">
                <a:latin typeface="Times New Roman" panose="02020603050405020304" pitchFamily="18" charset="0"/>
                <a:cs typeface="Times New Roman" panose="02020603050405020304" pitchFamily="18" charset="0"/>
              </a:rPr>
              <a:t>son coût de mise en œuvre, </a:t>
            </a:r>
          </a:p>
          <a:p>
            <a:pPr lvl="0" algn="just" defTabSz="914400" fontAlgn="base">
              <a:lnSpc>
                <a:spcPct val="150000"/>
              </a:lnSpc>
              <a:spcBef>
                <a:spcPct val="0"/>
              </a:spcBef>
              <a:spcAft>
                <a:spcPct val="0"/>
              </a:spcAft>
              <a:buClr>
                <a:srgbClr val="FF0000"/>
              </a:buClr>
            </a:pPr>
            <a:r>
              <a:rPr lang="fr-FR" dirty="0">
                <a:latin typeface="Times New Roman" panose="02020603050405020304" pitchFamily="18" charset="0"/>
                <a:cs typeface="Times New Roman" panose="02020603050405020304" pitchFamily="18" charset="0"/>
              </a:rPr>
              <a:t>son mode de distribution, </a:t>
            </a:r>
          </a:p>
          <a:p>
            <a:pPr lvl="0" algn="just" defTabSz="914400" fontAlgn="base">
              <a:lnSpc>
                <a:spcPct val="150000"/>
              </a:lnSpc>
              <a:spcBef>
                <a:spcPct val="0"/>
              </a:spcBef>
              <a:spcAft>
                <a:spcPct val="0"/>
              </a:spcAft>
              <a:buClr>
                <a:srgbClr val="FF0000"/>
              </a:buClr>
            </a:pPr>
            <a:r>
              <a:rPr lang="fr-FR" dirty="0">
                <a:latin typeface="Times New Roman" panose="02020603050405020304" pitchFamily="18" charset="0"/>
                <a:cs typeface="Times New Roman" panose="02020603050405020304" pitchFamily="18" charset="0"/>
              </a:rPr>
              <a:t>et surtout la préservation des qualités organoleptiques et nutritionnelles du produit fini (</a:t>
            </a:r>
            <a:r>
              <a:rPr lang="fr-FR" b="1" dirty="0" err="1">
                <a:latin typeface="Times New Roman" panose="02020603050405020304" pitchFamily="18" charset="0"/>
                <a:cs typeface="Times New Roman" panose="02020603050405020304" pitchFamily="18" charset="0"/>
              </a:rPr>
              <a:t>Mohammedi</a:t>
            </a:r>
            <a:r>
              <a:rPr lang="fr-FR" b="1" dirty="0">
                <a:latin typeface="Times New Roman" panose="02020603050405020304" pitchFamily="18" charset="0"/>
                <a:cs typeface="Times New Roman" panose="02020603050405020304" pitchFamily="18" charset="0"/>
              </a:rPr>
              <a:t>, 2019)</a:t>
            </a:r>
            <a:r>
              <a:rPr lang="fr-FR" dirty="0">
                <a:latin typeface="Times New Roman" panose="02020603050405020304" pitchFamily="18" charset="0"/>
                <a:cs typeface="Times New Roman" panose="02020603050405020304" pitchFamily="18" charset="0"/>
              </a:rPr>
              <a:t>.</a:t>
            </a:r>
            <a:endParaRPr lang="fr-FR"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223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1C4667-8769-4752-89AE-5EC42BB8F4BC}"/>
              </a:ext>
            </a:extLst>
          </p:cNvPr>
          <p:cNvSpPr/>
          <p:nvPr/>
        </p:nvSpPr>
        <p:spPr>
          <a:xfrm>
            <a:off x="3389625" y="0"/>
            <a:ext cx="2364750"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Les moyens physiques</a:t>
            </a:r>
          </a:p>
        </p:txBody>
      </p:sp>
      <p:sp>
        <p:nvSpPr>
          <p:cNvPr id="5" name="Rectangle 4">
            <a:extLst>
              <a:ext uri="{FF2B5EF4-FFF2-40B4-BE49-F238E27FC236}">
                <a16:creationId xmlns:a16="http://schemas.microsoft.com/office/drawing/2014/main" id="{58EEBC0E-E766-4BE7-BEDE-2974BC124328}"/>
              </a:ext>
            </a:extLst>
          </p:cNvPr>
          <p:cNvSpPr/>
          <p:nvPr/>
        </p:nvSpPr>
        <p:spPr>
          <a:xfrm>
            <a:off x="252000" y="1000542"/>
            <a:ext cx="8640000" cy="3373359"/>
          </a:xfrm>
          <a:prstGeom prst="rect">
            <a:avLst/>
          </a:prstGeom>
        </p:spPr>
        <p:txBody>
          <a:bodyPr lIns="36000" tIns="36000" rIns="36000" bIns="36000">
            <a:spAutoFit/>
          </a:bodyPr>
          <a:lstStyle/>
          <a:p>
            <a:pPr algn="just">
              <a:lnSpc>
                <a:spcPct val="150000"/>
              </a:lnSpc>
            </a:pPr>
            <a:r>
              <a:rPr lang="fr-FR" b="1" dirty="0">
                <a:latin typeface="Times New Roman" panose="02020603050405020304" pitchFamily="18" charset="0"/>
                <a:cs typeface="Times New Roman" panose="02020603050405020304" pitchFamily="18" charset="0"/>
              </a:rPr>
              <a:t>1. Inhibition à basse température</a:t>
            </a:r>
          </a:p>
          <a:p>
            <a:pPr algn="just">
              <a:lnSpc>
                <a:spcPct val="150000"/>
              </a:lnSpc>
            </a:pPr>
            <a:r>
              <a:rPr lang="fr-FR" dirty="0">
                <a:latin typeface="Times New Roman" panose="02020603050405020304" pitchFamily="18" charset="0"/>
                <a:cs typeface="Times New Roman" panose="02020603050405020304" pitchFamily="18" charset="0"/>
              </a:rPr>
              <a:t>     Le </a:t>
            </a:r>
            <a:r>
              <a:rPr lang="fr-FR" b="1" dirty="0">
                <a:latin typeface="Times New Roman" panose="02020603050405020304" pitchFamily="18" charset="0"/>
                <a:cs typeface="Times New Roman" panose="02020603050405020304" pitchFamily="18" charset="0"/>
              </a:rPr>
              <a:t>froid</a:t>
            </a:r>
            <a:r>
              <a:rPr lang="fr-FR" dirty="0">
                <a:latin typeface="Times New Roman" panose="02020603050405020304" pitchFamily="18" charset="0"/>
                <a:cs typeface="Times New Roman" panose="02020603050405020304" pitchFamily="18" charset="0"/>
              </a:rPr>
              <a:t> est une technique de conservation des aliments qui arrête ou ralentit l'activité cellulaire, les réactions enzymatiques et la croissance des microorganismes. Il prolonge ainsi la durée de vie des produits frais, végétaux et animaux en limitant leur altération. Le froid ne détruit ni les toxines ni les microorganismes éventuellement contenus dans les aliments. La majorité des microorganismes présents peuvent donc reprendre leur activité dès le retour à une température favorable. On distingue trois procédés qui utilisent cette technique, la réfrigération, la congélation et la surgélation.</a:t>
            </a:r>
          </a:p>
        </p:txBody>
      </p:sp>
    </p:spTree>
    <p:extLst>
      <p:ext uri="{BB962C8B-B14F-4D97-AF65-F5344CB8AC3E}">
        <p14:creationId xmlns:p14="http://schemas.microsoft.com/office/powerpoint/2010/main" val="1137630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F84BB8-0C38-4995-8259-D1C1696ECB2C}"/>
              </a:ext>
            </a:extLst>
          </p:cNvPr>
          <p:cNvSpPr/>
          <p:nvPr/>
        </p:nvSpPr>
        <p:spPr>
          <a:xfrm>
            <a:off x="252000" y="338772"/>
            <a:ext cx="8640000" cy="4593428"/>
          </a:xfrm>
          <a:prstGeom prst="rect">
            <a:avLst/>
          </a:prstGeom>
        </p:spPr>
        <p:txBody>
          <a:bodyPr lIns="36000" tIns="36000" rIns="36000" bIns="36000">
            <a:spAutoFit/>
          </a:bodyPr>
          <a:lstStyle/>
          <a:p>
            <a:pPr algn="just">
              <a:lnSpc>
                <a:spcPct val="150000"/>
              </a:lnSpc>
            </a:pPr>
            <a:r>
              <a:rPr lang="fr-FR" b="1" dirty="0">
                <a:latin typeface="Times New Roman" panose="02020603050405020304" pitchFamily="18" charset="0"/>
                <a:cs typeface="Times New Roman" panose="02020603050405020304" pitchFamily="18" charset="0"/>
              </a:rPr>
              <a:t>1. Inhibition à basse température</a:t>
            </a:r>
          </a:p>
          <a:p>
            <a:pPr algn="just">
              <a:lnSpc>
                <a:spcPct val="150000"/>
              </a:lnSpc>
            </a:pPr>
            <a:r>
              <a:rPr lang="fr-FR" b="1" dirty="0">
                <a:latin typeface="Times New Roman" panose="02020603050405020304" pitchFamily="18" charset="0"/>
                <a:cs typeface="Times New Roman" panose="02020603050405020304" pitchFamily="18" charset="0"/>
              </a:rPr>
              <a:t>La réfrigération :</a:t>
            </a:r>
          </a:p>
          <a:p>
            <a:pPr algn="just">
              <a:lnSpc>
                <a:spcPct val="150000"/>
              </a:lnSpc>
            </a:pPr>
            <a:r>
              <a:rPr lang="fr-FR" dirty="0">
                <a:latin typeface="Times New Roman" panose="02020603050405020304" pitchFamily="18" charset="0"/>
                <a:cs typeface="Times New Roman" panose="02020603050405020304" pitchFamily="18" charset="0"/>
              </a:rPr>
              <a:t>      elle consiste à abaisser la température d’un aliment à des valeurs légèrement supérieures à son point de  congélation. Généralement, la température de réfrigération se situe aux alentours de </a:t>
            </a:r>
            <a:r>
              <a:rPr lang="fr-FR" b="1" dirty="0">
                <a:latin typeface="Times New Roman" panose="02020603050405020304" pitchFamily="18" charset="0"/>
                <a:cs typeface="Times New Roman" panose="02020603050405020304" pitchFamily="18" charset="0"/>
              </a:rPr>
              <a:t>0° C à +4°C</a:t>
            </a:r>
            <a:r>
              <a:rPr lang="fr-FR" dirty="0">
                <a:latin typeface="Times New Roman" panose="02020603050405020304" pitchFamily="18" charset="0"/>
                <a:cs typeface="Times New Roman" panose="02020603050405020304" pitchFamily="18" charset="0"/>
              </a:rPr>
              <a:t>. La réfrigération permet la conservation des aliments périssables à court ou moyen terme, </a:t>
            </a:r>
            <a:r>
              <a:rPr lang="fr-FR" b="1" dirty="0">
                <a:latin typeface="Times New Roman" panose="02020603050405020304" pitchFamily="18" charset="0"/>
                <a:cs typeface="Times New Roman" panose="02020603050405020304" pitchFamily="18" charset="0"/>
              </a:rPr>
              <a:t>en  inhibant  le  métabolisme  des  organismes  contaminants  </a:t>
            </a:r>
            <a:r>
              <a:rPr lang="fr-FR" dirty="0">
                <a:latin typeface="Times New Roman" panose="02020603050405020304" pitchFamily="18" charset="0"/>
                <a:cs typeface="Times New Roman" panose="02020603050405020304" pitchFamily="18" charset="0"/>
              </a:rPr>
              <a:t>et/ou  l'activité  de leurs  enzymes  extracellulaires. </a:t>
            </a:r>
          </a:p>
          <a:p>
            <a:pPr algn="just">
              <a:lnSpc>
                <a:spcPct val="150000"/>
              </a:lnSpc>
            </a:pPr>
            <a:r>
              <a:rPr lang="fr-FR" dirty="0">
                <a:latin typeface="Times New Roman" panose="02020603050405020304" pitchFamily="18" charset="0"/>
                <a:cs typeface="Times New Roman" panose="02020603050405020304" pitchFamily="18" charset="0"/>
              </a:rPr>
              <a:t> Malgré  cela,  il  peut  y  avoir  détérioration due  à  des  organismes  </a:t>
            </a:r>
            <a:r>
              <a:rPr lang="fr-FR" b="1" dirty="0" err="1">
                <a:latin typeface="Times New Roman" panose="02020603050405020304" pitchFamily="18" charset="0"/>
                <a:cs typeface="Times New Roman" panose="02020603050405020304" pitchFamily="18" charset="0"/>
              </a:rPr>
              <a:t>psychrotrophes</a:t>
            </a:r>
            <a:r>
              <a:rPr lang="fr-FR" b="1" dirty="0">
                <a:latin typeface="Times New Roman" panose="02020603050405020304" pitchFamily="18" charset="0"/>
                <a:cs typeface="Times New Roman" panose="02020603050405020304" pitchFamily="18" charset="0"/>
              </a:rPr>
              <a:t> ou </a:t>
            </a:r>
            <a:r>
              <a:rPr lang="fr-FR" b="1" dirty="0" err="1">
                <a:latin typeface="Times New Roman" panose="02020603050405020304" pitchFamily="18" charset="0"/>
                <a:cs typeface="Times New Roman" panose="02020603050405020304" pitchFamily="18" charset="0"/>
              </a:rPr>
              <a:t>cryophile</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aerobie</a:t>
            </a:r>
            <a:r>
              <a:rPr lang="fr-FR" b="1"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Listeria  </a:t>
            </a:r>
            <a:r>
              <a:rPr lang="fr-FR" i="1" dirty="0" err="1">
                <a:latin typeface="Times New Roman" panose="02020603050405020304" pitchFamily="18" charset="0"/>
                <a:cs typeface="Times New Roman" panose="02020603050405020304" pitchFamily="18" charset="0"/>
              </a:rPr>
              <a:t>monocytogens</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Yersinia  </a:t>
            </a:r>
            <a:r>
              <a:rPr lang="fr-FR" i="1" dirty="0" err="1">
                <a:latin typeface="Times New Roman" panose="02020603050405020304" pitchFamily="18" charset="0"/>
                <a:cs typeface="Times New Roman" panose="02020603050405020304" pitchFamily="18" charset="0"/>
              </a:rPr>
              <a:t>enterocolitica</a:t>
            </a:r>
            <a:r>
              <a:rPr lang="fr-FR" b="1"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pseudomonas, </a:t>
            </a:r>
            <a:r>
              <a:rPr lang="fr-FR" dirty="0" err="1">
                <a:latin typeface="Times New Roman" panose="02020603050405020304" pitchFamily="18" charset="0"/>
                <a:cs typeface="Times New Roman" panose="02020603050405020304" pitchFamily="18" charset="0"/>
              </a:rPr>
              <a:t>Flavobacterium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Acinitobacter</a:t>
            </a:r>
            <a:r>
              <a:rPr lang="fr-FR" dirty="0">
                <a:latin typeface="Times New Roman" panose="02020603050405020304" pitchFamily="18" charset="0"/>
                <a:cs typeface="Times New Roman" panose="02020603050405020304" pitchFamily="18" charset="0"/>
              </a:rPr>
              <a:t> ) qui peuvent continuer à croître à 4 °C. </a:t>
            </a:r>
          </a:p>
          <a:p>
            <a:pPr algn="just">
              <a:lnSpc>
                <a:spcPct val="150000"/>
              </a:lnSpc>
            </a:pPr>
            <a:r>
              <a:rPr lang="fr-FR" dirty="0">
                <a:latin typeface="Times New Roman" panose="02020603050405020304" pitchFamily="18" charset="0"/>
                <a:cs typeface="Times New Roman" panose="02020603050405020304" pitchFamily="18" charset="0"/>
              </a:rPr>
              <a:t>La réfrigération réduit les phénomènes d’oxydation et préserve les saveurs.</a:t>
            </a:r>
          </a:p>
        </p:txBody>
      </p:sp>
    </p:spTree>
    <p:extLst>
      <p:ext uri="{BB962C8B-B14F-4D97-AF65-F5344CB8AC3E}">
        <p14:creationId xmlns:p14="http://schemas.microsoft.com/office/powerpoint/2010/main" val="2556799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72794B-14DB-400A-AE72-DDBC0026BF8C}"/>
              </a:ext>
            </a:extLst>
          </p:cNvPr>
          <p:cNvSpPr/>
          <p:nvPr/>
        </p:nvSpPr>
        <p:spPr>
          <a:xfrm>
            <a:off x="130080" y="308292"/>
            <a:ext cx="8640000" cy="4177930"/>
          </a:xfrm>
          <a:prstGeom prst="rect">
            <a:avLst/>
          </a:prstGeom>
        </p:spPr>
        <p:txBody>
          <a:bodyPr lIns="36000" tIns="36000" rIns="36000" bIns="36000">
            <a:spAutoFit/>
          </a:bodyPr>
          <a:lstStyle/>
          <a:p>
            <a:pPr marL="342900" indent="-342900" algn="just">
              <a:lnSpc>
                <a:spcPct val="150000"/>
              </a:lnSpc>
              <a:buAutoNum type="arabicPeriod"/>
            </a:pPr>
            <a:r>
              <a:rPr lang="fr-FR" b="1" dirty="0">
                <a:latin typeface="Times New Roman" panose="02020603050405020304" pitchFamily="18" charset="0"/>
                <a:cs typeface="Times New Roman" panose="02020603050405020304" pitchFamily="18" charset="0"/>
              </a:rPr>
              <a:t>Inhibition à basse température</a:t>
            </a:r>
          </a:p>
          <a:p>
            <a:pPr algn="just">
              <a:lnSpc>
                <a:spcPct val="150000"/>
              </a:lnSpc>
            </a:pPr>
            <a:r>
              <a:rPr lang="fr-FR" b="1" dirty="0">
                <a:latin typeface="Times New Roman" panose="02020603050405020304" pitchFamily="18" charset="0"/>
                <a:cs typeface="Times New Roman" panose="02020603050405020304" pitchFamily="18" charset="0"/>
              </a:rPr>
              <a:t>la réfrigération, doit être faite:</a:t>
            </a:r>
          </a:p>
          <a:p>
            <a:pPr algn="just">
              <a:lnSpc>
                <a:spcPct val="150000"/>
              </a:lnSpc>
            </a:pPr>
            <a:r>
              <a:rPr lang="fr-FR" dirty="0">
                <a:latin typeface="Times New Roman" panose="02020603050405020304" pitchFamily="18" charset="0"/>
                <a:cs typeface="Times New Roman" panose="02020603050405020304" pitchFamily="18" charset="0"/>
              </a:rPr>
              <a:t>le plus tôt possible après collecte</a:t>
            </a:r>
          </a:p>
          <a:p>
            <a:pPr algn="just">
              <a:lnSpc>
                <a:spcPct val="150000"/>
              </a:lnSpc>
            </a:pPr>
            <a:r>
              <a:rPr lang="fr-FR" dirty="0">
                <a:latin typeface="Times New Roman" panose="02020603050405020304" pitchFamily="18" charset="0"/>
                <a:cs typeface="Times New Roman" panose="02020603050405020304" pitchFamily="18" charset="0"/>
              </a:rPr>
              <a:t>elle doit s'appliquer à des aliments initialement sains </a:t>
            </a:r>
          </a:p>
          <a:p>
            <a:pPr algn="just">
              <a:lnSpc>
                <a:spcPct val="150000"/>
              </a:lnSpc>
            </a:pPr>
            <a:r>
              <a:rPr lang="fr-FR" dirty="0">
                <a:latin typeface="Times New Roman" panose="02020603050405020304" pitchFamily="18" charset="0"/>
                <a:cs typeface="Times New Roman" panose="02020603050405020304" pitchFamily="18" charset="0"/>
              </a:rPr>
              <a:t>À la température la plus basse possible </a:t>
            </a:r>
          </a:p>
          <a:p>
            <a:pPr algn="just">
              <a:lnSpc>
                <a:spcPct val="150000"/>
              </a:lnSpc>
            </a:pPr>
            <a:r>
              <a:rPr lang="fr-FR" dirty="0">
                <a:latin typeface="Times New Roman" panose="02020603050405020304" pitchFamily="18" charset="0"/>
                <a:cs typeface="Times New Roman" panose="02020603050405020304" pitchFamily="18" charset="0"/>
              </a:rPr>
              <a:t>Doit être continue tout au long de la filière de distribution</a:t>
            </a:r>
          </a:p>
          <a:p>
            <a:pPr algn="just">
              <a:lnSpc>
                <a:spcPct val="150000"/>
              </a:lnSpc>
            </a:pPr>
            <a:endParaRPr lang="fr-FR" dirty="0">
              <a:latin typeface="Times New Roman" panose="02020603050405020304" pitchFamily="18" charset="0"/>
              <a:cs typeface="Times New Roman" panose="02020603050405020304" pitchFamily="18" charset="0"/>
            </a:endParaRPr>
          </a:p>
          <a:p>
            <a:pPr algn="just">
              <a:lnSpc>
                <a:spcPct val="150000"/>
              </a:lnSpc>
            </a:pPr>
            <a:r>
              <a:rPr lang="fr-FR" dirty="0">
                <a:latin typeface="Times New Roman" panose="02020603050405020304" pitchFamily="18" charset="0"/>
                <a:cs typeface="Times New Roman" panose="02020603050405020304" pitchFamily="18" charset="0"/>
              </a:rPr>
              <a:t>La réfrigération est une méthode souvent  associé à des procédés de stabilisation des aliments dont les effets sont plus ou moins limité dans le temps: </a:t>
            </a:r>
            <a:r>
              <a:rPr lang="fr-FR" b="1" dirty="0">
                <a:latin typeface="Times New Roman" panose="02020603050405020304" pitchFamily="18" charset="0"/>
                <a:cs typeface="Times New Roman" panose="02020603050405020304" pitchFamily="18" charset="0"/>
              </a:rPr>
              <a:t>pasteurisation</a:t>
            </a:r>
            <a:r>
              <a:rPr lang="fr-FR" dirty="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addition d’un conservateur</a:t>
            </a:r>
            <a:r>
              <a:rPr lang="fr-FR" dirty="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traitement par des radiations ionisantes à faibles doses</a:t>
            </a:r>
            <a:r>
              <a:rPr lang="fr-F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147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DFAE74-BCEA-4872-9994-2F38FF247412}"/>
              </a:ext>
            </a:extLst>
          </p:cNvPr>
          <p:cNvSpPr/>
          <p:nvPr/>
        </p:nvSpPr>
        <p:spPr>
          <a:xfrm>
            <a:off x="210661" y="83725"/>
            <a:ext cx="8722679" cy="4613058"/>
          </a:xfrm>
          <a:prstGeom prst="rect">
            <a:avLst/>
          </a:prstGeom>
        </p:spPr>
        <p:txBody>
          <a:bodyPr wrap="square">
            <a:spAutoFit/>
          </a:bodyPr>
          <a:lstStyle/>
          <a:p>
            <a:pPr algn="just">
              <a:lnSpc>
                <a:spcPct val="150000"/>
              </a:lnSpc>
            </a:pPr>
            <a:r>
              <a:rPr lang="fr-FR" b="1" dirty="0">
                <a:latin typeface="Times New Roman" panose="02020603050405020304" pitchFamily="18" charset="0"/>
                <a:cs typeface="Times New Roman" panose="02020603050405020304" pitchFamily="18" charset="0"/>
              </a:rPr>
              <a:t>La congélation</a:t>
            </a:r>
            <a:endParaRPr lang="fr-FR" dirty="0">
              <a:latin typeface="Times New Roman" panose="02020603050405020304" pitchFamily="18" charset="0"/>
              <a:cs typeface="Times New Roman" panose="02020603050405020304" pitchFamily="18" charset="0"/>
            </a:endParaRPr>
          </a:p>
          <a:p>
            <a:pPr algn="just">
              <a:lnSpc>
                <a:spcPct val="150000"/>
              </a:lnSpc>
            </a:pPr>
            <a:r>
              <a:rPr lang="fr-FR" dirty="0">
                <a:latin typeface="Times New Roman" panose="02020603050405020304" pitchFamily="18" charset="0"/>
                <a:cs typeface="Times New Roman" panose="02020603050405020304" pitchFamily="18" charset="0"/>
              </a:rPr>
              <a:t>La consiste à abaisser  lentement la température aliment au cœur de l’aliment entre -12 et -18°C selon les produits, en bloquant ainsi à la fois la croissance des microorganismes mésophiles, </a:t>
            </a:r>
            <a:r>
              <a:rPr lang="fr-FR" dirty="0" err="1">
                <a:latin typeface="Times New Roman" panose="02020603050405020304" pitchFamily="18" charset="0"/>
                <a:cs typeface="Times New Roman" panose="02020603050405020304" pitchFamily="18" charset="0"/>
              </a:rPr>
              <a:t>psycrotrophe</a:t>
            </a:r>
            <a:r>
              <a:rPr lang="fr-FR" dirty="0">
                <a:latin typeface="Times New Roman" panose="02020603050405020304" pitchFamily="18" charset="0"/>
                <a:cs typeface="Times New Roman" panose="02020603050405020304" pitchFamily="18" charset="0"/>
              </a:rPr>
              <a:t> et </a:t>
            </a:r>
            <a:r>
              <a:rPr lang="fr-FR" dirty="0" err="1">
                <a:latin typeface="Times New Roman" panose="02020603050405020304" pitchFamily="18" charset="0"/>
                <a:cs typeface="Times New Roman" panose="02020603050405020304" pitchFamily="18" charset="0"/>
              </a:rPr>
              <a:t>cryophiles</a:t>
            </a:r>
            <a:r>
              <a:rPr lang="fr-FR" dirty="0">
                <a:latin typeface="Times New Roman" panose="02020603050405020304" pitchFamily="18" charset="0"/>
                <a:cs typeface="Times New Roman" panose="02020603050405020304" pitchFamily="18" charset="0"/>
              </a:rPr>
              <a:t>.</a:t>
            </a:r>
          </a:p>
          <a:p>
            <a:pPr algn="just">
              <a:lnSpc>
                <a:spcPct val="150000"/>
              </a:lnSpc>
            </a:pPr>
            <a:endParaRPr lang="fr-FR" dirty="0">
              <a:latin typeface="Times New Roman" panose="02020603050405020304" pitchFamily="18" charset="0"/>
              <a:cs typeface="Times New Roman" panose="02020603050405020304" pitchFamily="18" charset="0"/>
            </a:endParaRPr>
          </a:p>
          <a:p>
            <a:pPr algn="just">
              <a:lnSpc>
                <a:spcPct val="150000"/>
              </a:lnSpc>
            </a:pPr>
            <a:r>
              <a:rPr lang="fr-FR" dirty="0">
                <a:latin typeface="Times New Roman" panose="02020603050405020304" pitchFamily="18" charset="0"/>
                <a:cs typeface="Times New Roman" panose="02020603050405020304" pitchFamily="18" charset="0"/>
              </a:rPr>
              <a:t> Ce procédé provoque la cristallisation en glace de l'eau contenue dans les aliments. On assiste alors à une diminution importante de l'eau disponible, soit à une baisse de l'activité de l'eau (</a:t>
            </a:r>
            <a:r>
              <a:rPr lang="fr-FR" dirty="0" err="1">
                <a:latin typeface="Times New Roman" panose="02020603050405020304" pitchFamily="18" charset="0"/>
                <a:cs typeface="Times New Roman" panose="02020603050405020304" pitchFamily="18" charset="0"/>
              </a:rPr>
              <a:t>Aw</a:t>
            </a:r>
            <a:r>
              <a:rPr lang="fr-FR" dirty="0">
                <a:latin typeface="Times New Roman" panose="02020603050405020304" pitchFamily="18" charset="0"/>
                <a:cs typeface="Times New Roman" panose="02020603050405020304" pitchFamily="18" charset="0"/>
              </a:rPr>
              <a:t>), ce qui ralentit ou stoppe l'activité microbienne et enzymatique. </a:t>
            </a:r>
          </a:p>
          <a:p>
            <a:pPr algn="just">
              <a:lnSpc>
                <a:spcPct val="150000"/>
              </a:lnSpc>
            </a:pPr>
            <a:endParaRPr lang="fr-FR" dirty="0">
              <a:latin typeface="Times New Roman" panose="02020603050405020304" pitchFamily="18" charset="0"/>
              <a:cs typeface="Times New Roman" panose="02020603050405020304" pitchFamily="18" charset="0"/>
            </a:endParaRPr>
          </a:p>
          <a:p>
            <a:pPr algn="just">
              <a:lnSpc>
                <a:spcPct val="150000"/>
              </a:lnSpc>
            </a:pPr>
            <a:r>
              <a:rPr lang="fr-FR" dirty="0">
                <a:latin typeface="Times New Roman" panose="02020603050405020304" pitchFamily="18" charset="0"/>
                <a:cs typeface="Times New Roman" panose="02020603050405020304" pitchFamily="18" charset="0"/>
              </a:rPr>
              <a:t> La congélation permet donc la conservation des aliments à plus long terme que la réfrigération.</a:t>
            </a:r>
          </a:p>
        </p:txBody>
      </p:sp>
    </p:spTree>
    <p:extLst>
      <p:ext uri="{BB962C8B-B14F-4D97-AF65-F5344CB8AC3E}">
        <p14:creationId xmlns:p14="http://schemas.microsoft.com/office/powerpoint/2010/main" val="1424514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81B550-60AB-47DE-9308-3CD08420D047}"/>
              </a:ext>
            </a:extLst>
          </p:cNvPr>
          <p:cNvSpPr/>
          <p:nvPr/>
        </p:nvSpPr>
        <p:spPr>
          <a:xfrm>
            <a:off x="1221206" y="1330221"/>
            <a:ext cx="6701589" cy="4613058"/>
          </a:xfrm>
          <a:prstGeom prst="rect">
            <a:avLst/>
          </a:prstGeom>
        </p:spPr>
        <p:txBody>
          <a:bodyPr wrap="square">
            <a:spAutoFit/>
          </a:bodyPr>
          <a:lstStyle/>
          <a:p>
            <a:pPr algn="just">
              <a:lnSpc>
                <a:spcPct val="150000"/>
              </a:lnSpc>
            </a:pPr>
            <a:r>
              <a:rPr lang="fr-FR" b="1" dirty="0">
                <a:latin typeface="Times New Roman" panose="02020603050405020304" pitchFamily="18" charset="0"/>
                <a:cs typeface="Times New Roman" panose="02020603050405020304" pitchFamily="18" charset="0"/>
              </a:rPr>
              <a:t>La surgélation</a:t>
            </a:r>
          </a:p>
          <a:p>
            <a:pPr algn="just">
              <a:lnSpc>
                <a:spcPct val="150000"/>
              </a:lnSpc>
            </a:pPr>
            <a:r>
              <a:rPr lang="fr-FR" dirty="0">
                <a:latin typeface="Times New Roman" panose="02020603050405020304" pitchFamily="18" charset="0"/>
                <a:cs typeface="Times New Roman" panose="02020603050405020304" pitchFamily="18" charset="0"/>
              </a:rPr>
              <a:t>La surgélation consiste à refroidir rapidement et brutalement (quelques minutes à une heure) des aliments en les exposant intensément à des températures allant de – 30° C à – 50° C, jusqu’à ce que la température à cœur du produit atteigne les – 18° C. l’aliment ainsi surgelé peut ensuite être maintenu à -18°C au </a:t>
            </a:r>
            <a:r>
              <a:rPr lang="fr-FR" b="1" dirty="0">
                <a:latin typeface="Times New Roman" panose="02020603050405020304" pitchFamily="18" charset="0"/>
                <a:cs typeface="Times New Roman" panose="02020603050405020304" pitchFamily="18" charset="0"/>
              </a:rPr>
              <a:t>congélateur.</a:t>
            </a:r>
          </a:p>
          <a:p>
            <a:pPr algn="just">
              <a:lnSpc>
                <a:spcPct val="150000"/>
              </a:lnSpc>
            </a:pPr>
            <a:endParaRPr lang="fr-FR" b="1" dirty="0">
              <a:latin typeface="Times New Roman" panose="02020603050405020304" pitchFamily="18" charset="0"/>
              <a:cs typeface="Times New Roman" panose="02020603050405020304" pitchFamily="18" charset="0"/>
            </a:endParaRPr>
          </a:p>
          <a:p>
            <a:pPr algn="just">
              <a:lnSpc>
                <a:spcPct val="150000"/>
              </a:lnSpc>
            </a:pPr>
            <a:r>
              <a:rPr lang="fr-FR" b="1" dirty="0">
                <a:latin typeface="Times New Roman" panose="02020603050405020304" pitchFamily="18" charset="0"/>
                <a:cs typeface="Times New Roman" panose="02020603050405020304" pitchFamily="18" charset="0"/>
              </a:rPr>
              <a:t>La température de -18°C doit être maintenue sans aucune rupture jusqu’au consommateur.</a:t>
            </a:r>
          </a:p>
          <a:p>
            <a:pPr algn="just">
              <a:lnSpc>
                <a:spcPct val="150000"/>
              </a:lnSpc>
            </a:pPr>
            <a:r>
              <a:rPr lang="fr-FR" b="1" dirty="0">
                <a:latin typeface="Times New Roman" panose="02020603050405020304" pitchFamily="18" charset="0"/>
                <a:cs typeface="Times New Roman" panose="02020603050405020304" pitchFamily="18" charset="0"/>
              </a:rPr>
              <a:t>Cette technique permet la formation de nombreux et petits cristaux de glace qui ne détériorent pas l’aliment.</a:t>
            </a:r>
          </a:p>
        </p:txBody>
      </p:sp>
    </p:spTree>
    <p:extLst>
      <p:ext uri="{BB962C8B-B14F-4D97-AF65-F5344CB8AC3E}">
        <p14:creationId xmlns:p14="http://schemas.microsoft.com/office/powerpoint/2010/main" val="614162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300E500-4030-434F-8264-3FB52678E612}"/>
              </a:ext>
            </a:extLst>
          </p:cNvPr>
          <p:cNvPicPr>
            <a:picLocks noChangeAspect="1"/>
          </p:cNvPicPr>
          <p:nvPr/>
        </p:nvPicPr>
        <p:blipFill>
          <a:blip r:embed="rId2"/>
          <a:stretch>
            <a:fillRect/>
          </a:stretch>
        </p:blipFill>
        <p:spPr>
          <a:xfrm>
            <a:off x="2235992" y="112339"/>
            <a:ext cx="5400000" cy="280480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3" name="Image 2">
            <a:extLst>
              <a:ext uri="{FF2B5EF4-FFF2-40B4-BE49-F238E27FC236}">
                <a16:creationId xmlns:a16="http://schemas.microsoft.com/office/drawing/2014/main" id="{94AE6EE0-F771-476A-AA0F-15B0A7C646A7}"/>
              </a:ext>
            </a:extLst>
          </p:cNvPr>
          <p:cNvPicPr>
            <a:picLocks noChangeAspect="1"/>
          </p:cNvPicPr>
          <p:nvPr/>
        </p:nvPicPr>
        <p:blipFill>
          <a:blip r:embed="rId3"/>
          <a:stretch>
            <a:fillRect/>
          </a:stretch>
        </p:blipFill>
        <p:spPr>
          <a:xfrm>
            <a:off x="2235992" y="3039297"/>
            <a:ext cx="5400000" cy="3706364"/>
          </a:xfrm>
          <a:prstGeom prst="rect">
            <a:avLst/>
          </a:prstGeom>
          <a:ln w="3175">
            <a:solidFill>
              <a:schemeClr val="tx1"/>
            </a:solidFill>
          </a:ln>
        </p:spPr>
      </p:pic>
    </p:spTree>
    <p:extLst>
      <p:ext uri="{BB962C8B-B14F-4D97-AF65-F5344CB8AC3E}">
        <p14:creationId xmlns:p14="http://schemas.microsoft.com/office/powerpoint/2010/main" val="243643473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17683</TotalTime>
  <Words>767</Words>
  <Application>Microsoft Office PowerPoint</Application>
  <PresentationFormat>Affichage à l'écran (4:3)</PresentationFormat>
  <Paragraphs>41</Paragraphs>
  <Slides>10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ASUS</dc:creator>
  <cp:lastModifiedBy>ASUS</cp:lastModifiedBy>
  <cp:revision>43</cp:revision>
  <dcterms:created xsi:type="dcterms:W3CDTF">2022-05-09T16:55:53Z</dcterms:created>
  <dcterms:modified xsi:type="dcterms:W3CDTF">2022-06-05T20:20:45Z</dcterms:modified>
</cp:coreProperties>
</file>