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94624" autoAdjust="0"/>
  </p:normalViewPr>
  <p:slideViewPr>
    <p:cSldViewPr>
      <p:cViewPr varScale="1">
        <p:scale>
          <a:sx n="69" d="100"/>
          <a:sy n="69" d="100"/>
        </p:scale>
        <p:origin x="-142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194FAE-2C67-4B8A-846F-D1B322E154F6}" type="datetimeFigureOut">
              <a:rPr lang="fr-FR" smtClean="0"/>
              <a:pPr/>
              <a:t>19/04/2022</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7BDB2C-42FD-436F-9D1B-350DF8DCC856}"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A7BDB2C-42FD-436F-9D1B-350DF8DCC856}" type="slidenum">
              <a:rPr lang="fr-FR" smtClean="0"/>
              <a:pPr/>
              <a:t>1</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12D1286-155C-43E8-AF60-0E3182F81579}" type="datetimeFigureOut">
              <a:rPr lang="fr-FR" smtClean="0"/>
              <a:pPr/>
              <a:t>19/04/2022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11967A75-9C94-4B3A-852B-FB7BCB1015B5}"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2D1286-155C-43E8-AF60-0E3182F81579}" type="datetimeFigureOut">
              <a:rPr lang="fr-FR" smtClean="0"/>
              <a:pPr/>
              <a:t>19/04/2022</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67A75-9C94-4B3A-852B-FB7BCB1015B5}"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44" y="214290"/>
            <a:ext cx="8786874" cy="2214578"/>
          </a:xfrm>
        </p:spPr>
        <p:txBody>
          <a:bodyPr>
            <a:normAutofit fontScale="90000"/>
          </a:bodyPr>
          <a:lstStyle/>
          <a:p>
            <a:r>
              <a:rPr lang="ar-DZ" sz="3200" b="1" dirty="0" smtClean="0">
                <a:solidFill>
                  <a:schemeClr val="accent2">
                    <a:lumMod val="50000"/>
                  </a:schemeClr>
                </a:solidFill>
              </a:rPr>
              <a:t>جامعة محمد خيضر بسكرة </a:t>
            </a:r>
            <a:br>
              <a:rPr lang="ar-DZ" sz="3200" b="1" dirty="0" smtClean="0">
                <a:solidFill>
                  <a:schemeClr val="accent2">
                    <a:lumMod val="50000"/>
                  </a:schemeClr>
                </a:solidFill>
              </a:rPr>
            </a:br>
            <a:r>
              <a:rPr lang="ar-DZ" sz="3200" b="1" dirty="0" smtClean="0">
                <a:solidFill>
                  <a:schemeClr val="accent2">
                    <a:lumMod val="50000"/>
                  </a:schemeClr>
                </a:solidFill>
              </a:rPr>
              <a:t>كلية العلوم الاقتصادية و التجارية و علوم التسيير </a:t>
            </a:r>
            <a:br>
              <a:rPr lang="ar-DZ" sz="3200" b="1" dirty="0" smtClean="0">
                <a:solidFill>
                  <a:schemeClr val="accent2">
                    <a:lumMod val="50000"/>
                  </a:schemeClr>
                </a:solidFill>
              </a:rPr>
            </a:br>
            <a:r>
              <a:rPr lang="ar-DZ" sz="3200" b="1" dirty="0" smtClean="0">
                <a:solidFill>
                  <a:schemeClr val="accent2">
                    <a:lumMod val="50000"/>
                  </a:schemeClr>
                </a:solidFill>
              </a:rPr>
              <a:t>قسم علوم التسيير </a:t>
            </a:r>
            <a:r>
              <a:rPr lang="ar-DZ" dirty="0" smtClean="0"/>
              <a:t/>
            </a:r>
            <a:br>
              <a:rPr lang="ar-DZ" dirty="0" smtClean="0"/>
            </a:br>
            <a:r>
              <a:rPr lang="ar-DZ" sz="2400" b="1" dirty="0" smtClean="0">
                <a:solidFill>
                  <a:schemeClr val="accent2">
                    <a:lumMod val="50000"/>
                  </a:schemeClr>
                </a:solidFill>
              </a:rPr>
              <a:t>الفوج</a:t>
            </a:r>
            <a:r>
              <a:rPr lang="ar-DZ" sz="2400" dirty="0" smtClean="0"/>
              <a:t> : 02                                                      </a:t>
            </a:r>
            <a:r>
              <a:rPr lang="ar-DZ" sz="2400" dirty="0" smtClean="0">
                <a:solidFill>
                  <a:schemeClr val="accent2">
                    <a:lumMod val="50000"/>
                  </a:schemeClr>
                </a:solidFill>
              </a:rPr>
              <a:t> </a:t>
            </a:r>
            <a:r>
              <a:rPr lang="ar-DZ" sz="2400" b="1" dirty="0" smtClean="0">
                <a:solidFill>
                  <a:schemeClr val="accent2">
                    <a:lumMod val="50000"/>
                  </a:schemeClr>
                </a:solidFill>
              </a:rPr>
              <a:t>تخصص </a:t>
            </a:r>
            <a:r>
              <a:rPr lang="ar-DZ" sz="2400" dirty="0" smtClean="0"/>
              <a:t>:إدارة موارد بشرية </a:t>
            </a:r>
            <a:br>
              <a:rPr lang="ar-DZ" sz="2400" dirty="0" smtClean="0"/>
            </a:br>
            <a:endParaRPr lang="fr-FR" sz="2400" dirty="0"/>
          </a:p>
        </p:txBody>
      </p:sp>
      <p:sp>
        <p:nvSpPr>
          <p:cNvPr id="3" name="Sous-titre 2"/>
          <p:cNvSpPr>
            <a:spLocks noGrp="1"/>
          </p:cNvSpPr>
          <p:nvPr>
            <p:ph type="subTitle" idx="1"/>
          </p:nvPr>
        </p:nvSpPr>
        <p:spPr>
          <a:xfrm>
            <a:off x="214282" y="2285992"/>
            <a:ext cx="8643998" cy="4357718"/>
          </a:xfrm>
        </p:spPr>
        <p:txBody>
          <a:bodyPr>
            <a:normAutofit lnSpcReduction="10000"/>
          </a:bodyPr>
          <a:lstStyle/>
          <a:p>
            <a:r>
              <a:rPr lang="ar-DZ" sz="6000" b="1" dirty="0" smtClean="0">
                <a:solidFill>
                  <a:srgbClr val="C00000"/>
                </a:solidFill>
              </a:rPr>
              <a:t>مخاطر بيئة العمل</a:t>
            </a:r>
          </a:p>
          <a:p>
            <a:pPr algn="r"/>
            <a:endParaRPr lang="ar-DZ" sz="2800" b="1" dirty="0">
              <a:solidFill>
                <a:srgbClr val="C00000"/>
              </a:solidFill>
            </a:endParaRPr>
          </a:p>
          <a:p>
            <a:pPr algn="r" rtl="1"/>
            <a:r>
              <a:rPr lang="ar-DZ" sz="2800" b="1" dirty="0" smtClean="0">
                <a:solidFill>
                  <a:schemeClr val="accent2">
                    <a:lumMod val="75000"/>
                  </a:schemeClr>
                </a:solidFill>
              </a:rPr>
              <a:t>من إعداد :                                                   الأستاذة: </a:t>
            </a:r>
          </a:p>
          <a:p>
            <a:pPr algn="r" rtl="1"/>
            <a:r>
              <a:rPr lang="ar-DZ" sz="2800" b="1" dirty="0" smtClean="0">
                <a:solidFill>
                  <a:schemeClr val="tx1"/>
                </a:solidFill>
              </a:rPr>
              <a:t>فيروز بنارة                                                  داسي وهيبة </a:t>
            </a:r>
          </a:p>
          <a:p>
            <a:pPr algn="r" rtl="1"/>
            <a:r>
              <a:rPr lang="ar-DZ" sz="2800" b="1" dirty="0" smtClean="0">
                <a:solidFill>
                  <a:schemeClr val="tx1"/>
                </a:solidFill>
              </a:rPr>
              <a:t>جرادي رشا </a:t>
            </a:r>
          </a:p>
          <a:p>
            <a:pPr algn="r" rtl="1"/>
            <a:endParaRPr lang="ar-DZ" sz="2800" b="1" dirty="0">
              <a:solidFill>
                <a:schemeClr val="tx1"/>
              </a:solidFill>
            </a:endParaRPr>
          </a:p>
          <a:p>
            <a:pPr algn="r" rtl="1"/>
            <a:endParaRPr lang="ar-DZ" sz="2800" b="1" dirty="0" smtClean="0">
              <a:solidFill>
                <a:schemeClr val="tx1"/>
              </a:solidFill>
            </a:endParaRPr>
          </a:p>
          <a:p>
            <a:pPr rtl="1"/>
            <a:r>
              <a:rPr lang="ar-DZ" sz="2800" b="1" dirty="0" smtClean="0">
                <a:solidFill>
                  <a:schemeClr val="accent2">
                    <a:lumMod val="75000"/>
                  </a:schemeClr>
                </a:solidFill>
              </a:rPr>
              <a:t>السنة الجامعية </a:t>
            </a:r>
            <a:r>
              <a:rPr lang="ar-DZ" sz="2800" b="1" dirty="0" smtClean="0">
                <a:solidFill>
                  <a:schemeClr val="tx1"/>
                </a:solidFill>
              </a:rPr>
              <a:t>: 2021/2022 </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4983179"/>
          </a:xfrm>
        </p:spPr>
        <p:txBody>
          <a:bodyPr/>
          <a:lstStyle/>
          <a:p>
            <a:pPr algn="ctr" rtl="1">
              <a:buNone/>
            </a:pPr>
            <a:r>
              <a:rPr lang="ar-DZ" sz="6000" b="1" dirty="0" smtClean="0">
                <a:solidFill>
                  <a:schemeClr val="accent2">
                    <a:lumMod val="75000"/>
                  </a:schemeClr>
                </a:solidFill>
              </a:rPr>
              <a:t>2- أنواع مخاطر بيئة العمل وطرق الوقاية منها</a:t>
            </a:r>
          </a:p>
          <a:p>
            <a:endParaRPr lang="fr-FR" dirty="0"/>
          </a:p>
        </p:txBody>
      </p:sp>
      <p:pic>
        <p:nvPicPr>
          <p:cNvPr id="4" name="Image 3" descr="مفهوم_الأمن_والسلامة_المهنية.jpg"/>
          <p:cNvPicPr>
            <a:picLocks noChangeAspect="1"/>
          </p:cNvPicPr>
          <p:nvPr/>
        </p:nvPicPr>
        <p:blipFill>
          <a:blip r:embed="rId2"/>
          <a:stretch>
            <a:fillRect/>
          </a:stretch>
        </p:blipFill>
        <p:spPr>
          <a:xfrm>
            <a:off x="571472" y="3786190"/>
            <a:ext cx="6000750" cy="28575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SA" b="1" dirty="0" smtClean="0"/>
              <a:t>أولا: المخاطر الفيزيائية(الطبيعية).</a:t>
            </a:r>
            <a:r>
              <a:rPr lang="fr-FR" dirty="0" smtClean="0"/>
              <a:t/>
            </a:r>
            <a:br>
              <a:rPr lang="fr-FR" dirty="0" smtClean="0"/>
            </a:br>
            <a:endParaRPr lang="fr-FR" dirty="0"/>
          </a:p>
        </p:txBody>
      </p:sp>
      <p:sp>
        <p:nvSpPr>
          <p:cNvPr id="3" name="Espace réservé du contenu 2"/>
          <p:cNvSpPr>
            <a:spLocks noGrp="1"/>
          </p:cNvSpPr>
          <p:nvPr>
            <p:ph idx="1"/>
          </p:nvPr>
        </p:nvSpPr>
        <p:spPr>
          <a:xfrm>
            <a:off x="457200" y="1071546"/>
            <a:ext cx="8229600" cy="5357850"/>
          </a:xfrm>
        </p:spPr>
        <p:txBody>
          <a:bodyPr/>
          <a:lstStyle/>
          <a:p>
            <a:pPr algn="r" rtl="1"/>
            <a:r>
              <a:rPr lang="ar-DZ" b="1" dirty="0" smtClean="0">
                <a:solidFill>
                  <a:srgbClr val="FF0000"/>
                </a:solidFill>
              </a:rPr>
              <a:t>أ) الحرارة: </a:t>
            </a:r>
            <a:r>
              <a:rPr lang="ar-SA" dirty="0" smtClean="0"/>
              <a:t>إن تأثير الحرارة على إنجاز الأفراد يجب أخذه بعين الاعتبار</a:t>
            </a:r>
            <a:r>
              <a:rPr lang="ar-DZ" dirty="0" smtClean="0"/>
              <a:t> </a:t>
            </a:r>
          </a:p>
          <a:p>
            <a:pPr algn="r" rtl="1"/>
            <a:r>
              <a:rPr lang="ar-SA" sz="2800" b="1" dirty="0" smtClean="0"/>
              <a:t>الأمراض التي تسببها الحرارة:</a:t>
            </a:r>
            <a:endParaRPr lang="ar-DZ" sz="2800" b="1" dirty="0" smtClean="0"/>
          </a:p>
          <a:p>
            <a:pPr algn="r" rtl="1"/>
            <a:r>
              <a:rPr lang="ar-SA" sz="2800" dirty="0" smtClean="0"/>
              <a:t>التهاب الجلد</a:t>
            </a:r>
            <a:r>
              <a:rPr lang="fr-FR" sz="2800" dirty="0" smtClean="0"/>
              <a:t>: </a:t>
            </a:r>
            <a:r>
              <a:rPr lang="ar-SA" sz="2800" dirty="0" smtClean="0"/>
              <a:t>نتيجة التعرض للحرارة لمدة طويلة</a:t>
            </a:r>
            <a:r>
              <a:rPr lang="fr-FR" sz="2800" dirty="0" smtClean="0"/>
              <a:t>. </a:t>
            </a:r>
          </a:p>
          <a:p>
            <a:pPr algn="r" rtl="1"/>
            <a:r>
              <a:rPr lang="ar-SA" sz="2800" dirty="0" smtClean="0"/>
              <a:t>ضربة الشمس</a:t>
            </a:r>
            <a:r>
              <a:rPr lang="fr-FR" sz="2800" dirty="0" smtClean="0"/>
              <a:t>: </a:t>
            </a:r>
            <a:r>
              <a:rPr lang="ar-SA" sz="2800" dirty="0" smtClean="0"/>
              <a:t>وتنشا من التعرض لدرجات الحرارة المرتفعة مع ارتفاع نسبة الرطوبة وقد تسبب ضربة الشمس وفاة العامل</a:t>
            </a:r>
            <a:r>
              <a:rPr lang="fr-FR" sz="2800" dirty="0" smtClean="0"/>
              <a:t>.</a:t>
            </a:r>
          </a:p>
          <a:p>
            <a:pPr algn="r" rtl="1"/>
            <a:r>
              <a:rPr lang="ar-SA" sz="2800" dirty="0" smtClean="0"/>
              <a:t>التهابات العيون</a:t>
            </a:r>
            <a:r>
              <a:rPr lang="fr-FR" sz="2800" dirty="0" smtClean="0"/>
              <a:t>: </a:t>
            </a:r>
            <a:r>
              <a:rPr lang="ar-SA" sz="2800" dirty="0" smtClean="0"/>
              <a:t>يحدث نتيجة التعرض المزمن للحرارة وقد يؤدى إلى ضعف الإبصار مع مرور الوقت.</a:t>
            </a:r>
            <a:endParaRPr lang="ar-DZ" sz="2800" dirty="0" smtClean="0"/>
          </a:p>
          <a:p>
            <a:pPr algn="r" rtl="1"/>
            <a:endParaRPr lang="fr-FR" sz="2800" dirty="0" smtClean="0"/>
          </a:p>
          <a:p>
            <a:pPr algn="r" rtl="1"/>
            <a:endParaRPr lang="fr-FR" sz="2800" dirty="0" smtClean="0"/>
          </a:p>
          <a:p>
            <a:pPr algn="r" rtl="1"/>
            <a:endParaRPr lang="fr-FR" dirty="0"/>
          </a:p>
        </p:txBody>
      </p:sp>
      <p:pic>
        <p:nvPicPr>
          <p:cNvPr id="4" name="Image 3" descr="téléchargement.jpg"/>
          <p:cNvPicPr>
            <a:picLocks noChangeAspect="1"/>
          </p:cNvPicPr>
          <p:nvPr/>
        </p:nvPicPr>
        <p:blipFill>
          <a:blip r:embed="rId2"/>
          <a:stretch>
            <a:fillRect/>
          </a:stretch>
        </p:blipFill>
        <p:spPr>
          <a:xfrm>
            <a:off x="428596" y="4572008"/>
            <a:ext cx="2743200" cy="2285993"/>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r" rtl="1"/>
            <a:r>
              <a:rPr lang="ar-DZ" sz="3600" b="1" u="sng" dirty="0" smtClean="0">
                <a:solidFill>
                  <a:schemeClr val="accent5">
                    <a:lumMod val="50000"/>
                  </a:schemeClr>
                </a:solidFill>
              </a:rPr>
              <a:t>طرق الوقاية من الحرارة:</a:t>
            </a:r>
            <a:r>
              <a:rPr lang="fr-FR" sz="3600" b="1" u="sng" dirty="0" smtClean="0">
                <a:solidFill>
                  <a:schemeClr val="accent5">
                    <a:lumMod val="50000"/>
                  </a:schemeClr>
                </a:solidFill>
              </a:rPr>
              <a:t/>
            </a:r>
            <a:br>
              <a:rPr lang="fr-FR" sz="3600" b="1" u="sng" dirty="0" smtClean="0">
                <a:solidFill>
                  <a:schemeClr val="accent5">
                    <a:lumMod val="50000"/>
                  </a:schemeClr>
                </a:solidFill>
              </a:rPr>
            </a:br>
            <a:endParaRPr lang="fr-FR" sz="3600" b="1" u="sng" dirty="0">
              <a:solidFill>
                <a:schemeClr val="accent5">
                  <a:lumMod val="50000"/>
                </a:schemeClr>
              </a:solidFill>
            </a:endParaRPr>
          </a:p>
        </p:txBody>
      </p:sp>
      <p:sp>
        <p:nvSpPr>
          <p:cNvPr id="3" name="Espace réservé du contenu 2"/>
          <p:cNvSpPr>
            <a:spLocks noGrp="1"/>
          </p:cNvSpPr>
          <p:nvPr>
            <p:ph idx="1"/>
          </p:nvPr>
        </p:nvSpPr>
        <p:spPr>
          <a:xfrm>
            <a:off x="2071670" y="1071546"/>
            <a:ext cx="6615130" cy="5054617"/>
          </a:xfrm>
        </p:spPr>
        <p:txBody>
          <a:bodyPr>
            <a:normAutofit fontScale="92500" lnSpcReduction="20000"/>
          </a:bodyPr>
          <a:lstStyle/>
          <a:p>
            <a:pPr algn="r" rtl="1"/>
            <a:r>
              <a:rPr lang="ar-SA" b="1" dirty="0" smtClean="0"/>
              <a:t>استخدام مواد لها خواص عازلة للحرارة بحيث تساعد في الحد من تسرب وانتقال الحرارة</a:t>
            </a:r>
            <a:endParaRPr lang="ar-DZ" b="1" dirty="0" smtClean="0"/>
          </a:p>
          <a:p>
            <a:pPr algn="r" rtl="1"/>
            <a:r>
              <a:rPr lang="ar-SA" b="1" dirty="0" smtClean="0"/>
              <a:t>تستخدم لهذا الغرض المآزر وتوجد منها أنواع تختلف في المواد المصنعة منها ونظام عملها</a:t>
            </a:r>
            <a:endParaRPr lang="fr-FR" b="1" dirty="0" smtClean="0"/>
          </a:p>
          <a:p>
            <a:pPr algn="r" rtl="1"/>
            <a:r>
              <a:rPr lang="ar-SA" b="1" dirty="0" smtClean="0"/>
              <a:t>حسب نوعية الوقاية المطلوبة وحسب نوعية التعرض</a:t>
            </a:r>
            <a:endParaRPr lang="ar-DZ" b="1" dirty="0" smtClean="0"/>
          </a:p>
          <a:p>
            <a:pPr algn="r" rtl="1"/>
            <a:r>
              <a:rPr lang="ar-SA" b="1" dirty="0" smtClean="0"/>
              <a:t>استخدام القفازات المرنة والمصنوعة من مواد مقاومة للحرارة</a:t>
            </a:r>
            <a:endParaRPr lang="fr-FR" b="1" dirty="0" smtClean="0"/>
          </a:p>
          <a:p>
            <a:pPr algn="r" rtl="1"/>
            <a:r>
              <a:rPr lang="ar-SA" b="1" dirty="0" smtClean="0"/>
              <a:t>استخدام نظارات للتخفيف من حدة الحرارة وحماية العينين</a:t>
            </a:r>
            <a:r>
              <a:rPr lang="fr-FR" b="1" dirty="0" smtClean="0"/>
              <a:t>.</a:t>
            </a:r>
          </a:p>
          <a:p>
            <a:pPr rtl="1">
              <a:buNone/>
            </a:pPr>
            <a:r>
              <a:rPr lang="ar-DZ" b="1" dirty="0" smtClean="0"/>
              <a:t> </a:t>
            </a:r>
            <a:endParaRPr lang="fr-FR" b="1" dirty="0" smtClean="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b="1" dirty="0" smtClean="0">
                <a:solidFill>
                  <a:srgbClr val="FF0000"/>
                </a:solidFill>
              </a:rPr>
              <a:t>ب) الإضاءة:</a:t>
            </a:r>
            <a:r>
              <a:rPr lang="fr-FR" dirty="0" smtClean="0">
                <a:solidFill>
                  <a:srgbClr val="FF0000"/>
                </a:solidFill>
              </a:rPr>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457200" y="1071546"/>
            <a:ext cx="8229600" cy="5054617"/>
          </a:xfrm>
        </p:spPr>
        <p:txBody>
          <a:bodyPr>
            <a:normAutofit/>
          </a:bodyPr>
          <a:lstStyle/>
          <a:p>
            <a:pPr algn="r" rtl="1"/>
            <a:r>
              <a:rPr lang="ar-SA" sz="2800" dirty="0" smtClean="0"/>
              <a:t>إن الإضاءة غير الجيدة تعني إما زيادة أو قلة في شدة الإضاءة أو التباين في التوهج ولكل منهما أضرار معينة على العين</a:t>
            </a:r>
            <a:endParaRPr lang="fr-FR" sz="2800" dirty="0" smtClean="0"/>
          </a:p>
          <a:p>
            <a:pPr algn="r" rtl="1"/>
            <a:r>
              <a:rPr lang="ar-SA" sz="2800" dirty="0" smtClean="0"/>
              <a:t>الأمراض التي تسببها الإضاءة:</a:t>
            </a:r>
            <a:endParaRPr lang="fr-FR" sz="2800" dirty="0" smtClean="0"/>
          </a:p>
          <a:p>
            <a:pPr algn="r" rtl="1"/>
            <a:r>
              <a:rPr lang="ar-SA" sz="2800" dirty="0" smtClean="0"/>
              <a:t>ضعف في قابلية الإبصار نتيجة لإجهاد العين</a:t>
            </a:r>
            <a:r>
              <a:rPr lang="fr-FR" sz="2800" dirty="0" smtClean="0"/>
              <a:t>.</a:t>
            </a:r>
          </a:p>
          <a:p>
            <a:pPr algn="r" rtl="1"/>
            <a:r>
              <a:rPr lang="ar-SA" sz="2800" dirty="0" smtClean="0"/>
              <a:t>الشعور بالتعب ونقص المقدرة على أداء العمل الذهني نتيجة التأثير على الجهاز العصبي</a:t>
            </a:r>
            <a:endParaRPr lang="fr-FR" sz="2800" dirty="0" smtClean="0"/>
          </a:p>
          <a:p>
            <a:pPr algn="r" rtl="1"/>
            <a:r>
              <a:rPr lang="ar-SA" sz="2800" dirty="0" smtClean="0"/>
              <a:t>المركزي ينتج عنه شعور بالدوخة وصداع في مؤخرة الرأس</a:t>
            </a:r>
            <a:endParaRPr lang="fr-FR" sz="2800" dirty="0" smtClean="0"/>
          </a:p>
          <a:p>
            <a:pPr algn="r" rtl="1"/>
            <a:r>
              <a:rPr lang="ar-SA" sz="2800" dirty="0" smtClean="0"/>
              <a:t>زيادة في نسبة إصابات العين</a:t>
            </a:r>
            <a:endParaRPr lang="fr-FR" sz="2800" dirty="0"/>
          </a:p>
        </p:txBody>
      </p:sp>
      <p:pic>
        <p:nvPicPr>
          <p:cNvPr id="4" name="Image 3" descr="téléchargement (1).jpg"/>
          <p:cNvPicPr>
            <a:picLocks noChangeAspect="1"/>
          </p:cNvPicPr>
          <p:nvPr/>
        </p:nvPicPr>
        <p:blipFill>
          <a:blip r:embed="rId2"/>
          <a:stretch>
            <a:fillRect/>
          </a:stretch>
        </p:blipFill>
        <p:spPr>
          <a:xfrm>
            <a:off x="500034" y="4643446"/>
            <a:ext cx="3714776" cy="195738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b="1" u="sng" dirty="0" smtClean="0">
                <a:solidFill>
                  <a:schemeClr val="accent5">
                    <a:lumMod val="50000"/>
                  </a:schemeClr>
                </a:solidFill>
              </a:rPr>
              <a:t>طرق الوقاية من الإضاءة غير السليمة:</a:t>
            </a:r>
            <a:r>
              <a:rPr lang="fr-FR" u="sng" dirty="0" smtClean="0">
                <a:solidFill>
                  <a:schemeClr val="accent5">
                    <a:lumMod val="50000"/>
                  </a:schemeClr>
                </a:solidFill>
              </a:rPr>
              <a:t/>
            </a:r>
            <a:br>
              <a:rPr lang="fr-FR" u="sng" dirty="0" smtClean="0">
                <a:solidFill>
                  <a:schemeClr val="accent5">
                    <a:lumMod val="50000"/>
                  </a:schemeClr>
                </a:solidFill>
              </a:rPr>
            </a:br>
            <a:endParaRPr lang="fr-FR" u="sng" dirty="0">
              <a:solidFill>
                <a:schemeClr val="accent5">
                  <a:lumMod val="50000"/>
                </a:schemeClr>
              </a:solidFill>
            </a:endParaRPr>
          </a:p>
        </p:txBody>
      </p:sp>
      <p:sp>
        <p:nvSpPr>
          <p:cNvPr id="3" name="Espace réservé du contenu 2"/>
          <p:cNvSpPr>
            <a:spLocks noGrp="1"/>
          </p:cNvSpPr>
          <p:nvPr>
            <p:ph idx="1"/>
          </p:nvPr>
        </p:nvSpPr>
        <p:spPr>
          <a:xfrm>
            <a:off x="457200" y="1142984"/>
            <a:ext cx="8229600" cy="5500726"/>
          </a:xfrm>
        </p:spPr>
        <p:txBody>
          <a:bodyPr>
            <a:normAutofit/>
          </a:bodyPr>
          <a:lstStyle/>
          <a:p>
            <a:pPr algn="r" rtl="1"/>
            <a:r>
              <a:rPr lang="ar-SA" b="1" dirty="0" smtClean="0"/>
              <a:t>يجب أن يتم استخدام الألوان المناسبة لطلاء الجدران والأسقف وذلك للاستفادة من</a:t>
            </a:r>
            <a:r>
              <a:rPr lang="fr-FR" b="1" dirty="0" smtClean="0"/>
              <a:t> </a:t>
            </a:r>
            <a:r>
              <a:rPr lang="ar-SA" b="1" dirty="0" smtClean="0"/>
              <a:t>الانعكاس الضوئي بكميات مناسبة وسليمة</a:t>
            </a:r>
            <a:r>
              <a:rPr lang="fr-FR" b="1" dirty="0" smtClean="0"/>
              <a:t>.</a:t>
            </a:r>
          </a:p>
          <a:p>
            <a:pPr algn="r" rtl="1"/>
            <a:r>
              <a:rPr lang="ar-SA" b="1" dirty="0" smtClean="0"/>
              <a:t>إجراء الفحوصات البصرية الأولية للعاملين وذلك للتأكد من قدرتهم</a:t>
            </a:r>
            <a:r>
              <a:rPr lang="fr-FR" b="1" dirty="0" smtClean="0"/>
              <a:t> </a:t>
            </a:r>
            <a:r>
              <a:rPr lang="ar-SA" b="1" dirty="0" smtClean="0"/>
              <a:t>على العمل كما يجب العمل على إجراء الفحوص البصرية الدورية للتأكد من خلو العاملين من</a:t>
            </a:r>
            <a:r>
              <a:rPr lang="fr-FR" b="1" dirty="0" smtClean="0"/>
              <a:t> </a:t>
            </a:r>
            <a:r>
              <a:rPr lang="ar-SA" b="1" dirty="0" smtClean="0"/>
              <a:t>الأمراض</a:t>
            </a:r>
            <a:r>
              <a:rPr lang="fr-FR" b="1" dirty="0" smtClean="0"/>
              <a:t> .</a:t>
            </a:r>
          </a:p>
          <a:p>
            <a:pPr algn="r" rtl="1"/>
            <a:r>
              <a:rPr lang="ar-SA" b="1" dirty="0" smtClean="0"/>
              <a:t>يجب أن توزع مصادر الضوء الطبيعية أو الاصطناعية بحيث توفر إضاءة متجانسة خالية</a:t>
            </a:r>
            <a:r>
              <a:rPr lang="fr-FR" b="1" dirty="0" smtClean="0"/>
              <a:t> </a:t>
            </a:r>
            <a:endParaRPr lang="fr-FR" dirty="0" smtClean="0"/>
          </a:p>
          <a:p>
            <a:pPr algn="r" rtl="1"/>
            <a:r>
              <a:rPr lang="ar-SA" b="1" dirty="0" smtClean="0"/>
              <a:t>من الوهج المباشر والضوء المنعكس والظلال والاختيار المناسب للون الضوء بان يكون ابيض غير متعب للن</a:t>
            </a:r>
            <a:r>
              <a:rPr lang="ar-DZ" b="1" dirty="0" smtClean="0"/>
              <a:t>ظر </a:t>
            </a:r>
            <a:endParaRPr lang="fr-FR" dirty="0" smtClean="0"/>
          </a:p>
          <a:p>
            <a:pPr algn="r" rtl="1"/>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42984"/>
          </a:xfrm>
        </p:spPr>
        <p:txBody>
          <a:bodyPr/>
          <a:lstStyle/>
          <a:p>
            <a:pPr algn="r" rtl="1"/>
            <a:r>
              <a:rPr lang="ar-SA" b="1" dirty="0" smtClean="0">
                <a:solidFill>
                  <a:srgbClr val="FF0000"/>
                </a:solidFill>
              </a:rPr>
              <a:t>تلوث الهواء: </a:t>
            </a:r>
            <a:endParaRPr lang="fr-FR" dirty="0">
              <a:solidFill>
                <a:srgbClr val="FF0000"/>
              </a:solidFill>
            </a:endParaRPr>
          </a:p>
        </p:txBody>
      </p:sp>
      <p:sp>
        <p:nvSpPr>
          <p:cNvPr id="3" name="Espace réservé du contenu 2"/>
          <p:cNvSpPr>
            <a:spLocks noGrp="1"/>
          </p:cNvSpPr>
          <p:nvPr>
            <p:ph idx="1"/>
          </p:nvPr>
        </p:nvSpPr>
        <p:spPr>
          <a:xfrm>
            <a:off x="457200" y="928670"/>
            <a:ext cx="8229600" cy="5197493"/>
          </a:xfrm>
        </p:spPr>
        <p:txBody>
          <a:bodyPr>
            <a:normAutofit lnSpcReduction="10000"/>
          </a:bodyPr>
          <a:lstStyle/>
          <a:p>
            <a:pPr algn="r" rtl="1"/>
            <a:r>
              <a:rPr lang="ar-SA" sz="2800" dirty="0" smtClean="0"/>
              <a:t>هو الحالة التي يحتوي فيها الهواء على شوائب ومواد عالقة </a:t>
            </a:r>
            <a:r>
              <a:rPr lang="ar-SA" sz="2800" dirty="0" err="1" smtClean="0"/>
              <a:t>به</a:t>
            </a:r>
            <a:r>
              <a:rPr lang="ar-SA" sz="2800" dirty="0" smtClean="0"/>
              <a:t> من غير مكوناته الأصلية، أو أن مكوناته الأصلية تكون عالية التركيز الأمر الذي يجعلها ضارة بالإنسان.</a:t>
            </a:r>
            <a:endParaRPr lang="fr-FR" sz="2800" dirty="0" smtClean="0"/>
          </a:p>
          <a:p>
            <a:pPr algn="r" rtl="1">
              <a:buNone/>
            </a:pPr>
            <a:r>
              <a:rPr lang="ar-DZ" sz="2800" b="1" dirty="0" smtClean="0"/>
              <a:t>    </a:t>
            </a:r>
            <a:r>
              <a:rPr lang="ar-SA" sz="2800" b="1" dirty="0" smtClean="0"/>
              <a:t>الأمراض التي يسببها التلوث:</a:t>
            </a:r>
            <a:endParaRPr lang="ar-DZ" sz="2800" b="1" dirty="0" smtClean="0"/>
          </a:p>
          <a:p>
            <a:pPr algn="r" rtl="1"/>
            <a:r>
              <a:rPr lang="ar-SA" sz="2800" dirty="0" smtClean="0"/>
              <a:t>الغبارية مثل الإسمنت والرمل: تؤدي إلى خلق نواة مرضية في الرئة، وقد تؤثر</a:t>
            </a:r>
            <a:r>
              <a:rPr lang="ar-DZ" sz="2800" dirty="0" smtClean="0"/>
              <a:t> </a:t>
            </a:r>
            <a:r>
              <a:rPr lang="ar-SA" sz="2800" dirty="0" smtClean="0"/>
              <a:t>على العينين مما يؤدي إلى ضعف الإبصار أو أمراض بصرية شديدة</a:t>
            </a:r>
            <a:r>
              <a:rPr lang="fr-FR" sz="2800" dirty="0" smtClean="0"/>
              <a:t>.</a:t>
            </a:r>
          </a:p>
          <a:p>
            <a:pPr algn="r" rtl="1"/>
            <a:r>
              <a:rPr lang="ar-SA" sz="2800" dirty="0" smtClean="0"/>
              <a:t>الملوثات الغازية وتؤثر على الجسم بطريقتين</a:t>
            </a:r>
            <a:r>
              <a:rPr lang="fr-FR" sz="2800" dirty="0" smtClean="0"/>
              <a:t> :</a:t>
            </a:r>
            <a:endParaRPr lang="ar-DZ" sz="2800" dirty="0" smtClean="0"/>
          </a:p>
          <a:p>
            <a:pPr algn="r" rtl="1"/>
            <a:r>
              <a:rPr lang="fr-FR" sz="2800" dirty="0" smtClean="0"/>
              <a:t>- </a:t>
            </a:r>
            <a:r>
              <a:rPr lang="ar-SA" sz="2800" dirty="0" smtClean="0"/>
              <a:t>أن تكون خانقة مثل غازات ثاني أكسيد الكربون أو غيرها</a:t>
            </a:r>
            <a:r>
              <a:rPr lang="fr-FR" sz="2800" dirty="0" smtClean="0"/>
              <a:t>.</a:t>
            </a:r>
          </a:p>
          <a:p>
            <a:pPr algn="r" rtl="1"/>
            <a:r>
              <a:rPr lang="fr-FR" sz="2800" dirty="0" smtClean="0"/>
              <a:t>- </a:t>
            </a:r>
            <a:r>
              <a:rPr lang="ar-SA" sz="2800" dirty="0" smtClean="0"/>
              <a:t>أن تكون سامة مثل أبخرة بعض الأحماض أو القواعد وغازات الكلور </a:t>
            </a:r>
            <a:endParaRPr lang="fr-FR" sz="2800" dirty="0" smtClean="0"/>
          </a:p>
          <a:p>
            <a:pPr algn="r" rtl="1"/>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u="sng" dirty="0" smtClean="0">
                <a:solidFill>
                  <a:schemeClr val="accent5">
                    <a:lumMod val="50000"/>
                  </a:schemeClr>
                </a:solidFill>
              </a:rPr>
              <a:t>طرق الوقاية من التلوث:</a:t>
            </a:r>
            <a:endParaRPr lang="fr-FR" u="sng" dirty="0">
              <a:solidFill>
                <a:schemeClr val="accent5">
                  <a:lumMod val="50000"/>
                </a:schemeClr>
              </a:solidFill>
            </a:endParaRPr>
          </a:p>
        </p:txBody>
      </p:sp>
      <p:sp>
        <p:nvSpPr>
          <p:cNvPr id="3" name="Espace réservé du contenu 2"/>
          <p:cNvSpPr>
            <a:spLocks noGrp="1"/>
          </p:cNvSpPr>
          <p:nvPr>
            <p:ph idx="1"/>
          </p:nvPr>
        </p:nvSpPr>
        <p:spPr>
          <a:xfrm>
            <a:off x="3286116" y="1600200"/>
            <a:ext cx="5400684" cy="4525963"/>
          </a:xfrm>
        </p:spPr>
        <p:txBody>
          <a:bodyPr>
            <a:normAutofit fontScale="85000" lnSpcReduction="10000"/>
          </a:bodyPr>
          <a:lstStyle/>
          <a:p>
            <a:pPr algn="r" rtl="1"/>
            <a:r>
              <a:rPr lang="ar-SA" b="1" dirty="0" smtClean="0"/>
              <a:t>توزيع أقنعة واقية إذا كانت الأبخرة والغازات كثيرة نسبيًا</a:t>
            </a:r>
            <a:r>
              <a:rPr lang="fr-FR" b="1" dirty="0" smtClean="0"/>
              <a:t>.</a:t>
            </a:r>
            <a:endParaRPr lang="fr-FR" dirty="0" smtClean="0"/>
          </a:p>
          <a:p>
            <a:pPr algn="r" rtl="1"/>
            <a:r>
              <a:rPr lang="ar-SA" b="1" dirty="0" smtClean="0"/>
              <a:t>عزل العمليات المؤدية إلى تلوث الهواء في أماكن خاصة</a:t>
            </a:r>
            <a:r>
              <a:rPr lang="fr-FR" b="1" dirty="0" smtClean="0"/>
              <a:t>.</a:t>
            </a:r>
            <a:endParaRPr lang="fr-FR" dirty="0" smtClean="0"/>
          </a:p>
          <a:p>
            <a:pPr algn="r" rtl="1"/>
            <a:r>
              <a:rPr lang="ar-SA" b="1" dirty="0" smtClean="0"/>
              <a:t>تجديد الهواء الموجود داخل الم صنع عدة مرات في اليوم للتخلص من ثاني أكسيد الكربون الناتج عن تنفس العاملين ومن الغازات والروائح والأبخرة التي قد تنتج عن</a:t>
            </a:r>
            <a:endParaRPr lang="fr-FR" dirty="0" smtClean="0"/>
          </a:p>
          <a:p>
            <a:pPr algn="r" rtl="1"/>
            <a:r>
              <a:rPr lang="ar-SA" b="1" dirty="0" smtClean="0"/>
              <a:t>بعض العمليات التشغيلية ويتم ذلك باستخدام التهوية الطبيعية واستخدام شفاطات ومراوح</a:t>
            </a:r>
            <a:r>
              <a:rPr lang="fr-FR" b="1" dirty="0" smtClean="0"/>
              <a:t>.</a:t>
            </a:r>
            <a:endParaRPr lang="fr-FR" dirty="0" smtClean="0"/>
          </a:p>
          <a:p>
            <a:pPr algn="r" rtl="1"/>
            <a:endParaRPr lang="ar-DZ" dirty="0" smtClean="0"/>
          </a:p>
        </p:txBody>
      </p:sp>
      <p:pic>
        <p:nvPicPr>
          <p:cNvPr id="4" name="Image 3" descr="pngtree-cartoon-air-pollution-png-image_2835197.jpg"/>
          <p:cNvPicPr>
            <a:picLocks noChangeAspect="1"/>
          </p:cNvPicPr>
          <p:nvPr/>
        </p:nvPicPr>
        <p:blipFill>
          <a:blip r:embed="rId2"/>
          <a:stretch>
            <a:fillRect/>
          </a:stretch>
        </p:blipFill>
        <p:spPr>
          <a:xfrm>
            <a:off x="0" y="714356"/>
            <a:ext cx="3357554" cy="528160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3200" b="1" dirty="0" smtClean="0"/>
              <a:t>بالإضافة إلى خطر :                                                    </a:t>
            </a:r>
            <a:endParaRPr lang="fr-FR" sz="3200" b="1" dirty="0"/>
          </a:p>
        </p:txBody>
      </p:sp>
      <p:sp>
        <p:nvSpPr>
          <p:cNvPr id="5" name="Espace réservé du contenu 4"/>
          <p:cNvSpPr>
            <a:spLocks noGrp="1"/>
          </p:cNvSpPr>
          <p:nvPr>
            <p:ph idx="1"/>
          </p:nvPr>
        </p:nvSpPr>
        <p:spPr>
          <a:xfrm>
            <a:off x="214282" y="1600200"/>
            <a:ext cx="8643998" cy="4525963"/>
          </a:xfrm>
        </p:spPr>
        <p:txBody>
          <a:bodyPr/>
          <a:lstStyle/>
          <a:p>
            <a:pPr algn="r" rtl="1">
              <a:buNone/>
            </a:pPr>
            <a:r>
              <a:rPr lang="ar-DZ" b="1" dirty="0" smtClean="0">
                <a:solidFill>
                  <a:srgbClr val="FF0000"/>
                </a:solidFill>
              </a:rPr>
              <a:t>الإشعاعات                 الاهتزازات                     الضوضاء  </a:t>
            </a:r>
            <a:endParaRPr lang="fr-FR" b="1" dirty="0">
              <a:solidFill>
                <a:srgbClr val="FF0000"/>
              </a:solidFill>
            </a:endParaRPr>
          </a:p>
        </p:txBody>
      </p:sp>
      <p:pic>
        <p:nvPicPr>
          <p:cNvPr id="6" name="Image 5" descr="radioactive2.jpg"/>
          <p:cNvPicPr>
            <a:picLocks noChangeAspect="1"/>
          </p:cNvPicPr>
          <p:nvPr/>
        </p:nvPicPr>
        <p:blipFill>
          <a:blip r:embed="rId2"/>
          <a:stretch>
            <a:fillRect/>
          </a:stretch>
        </p:blipFill>
        <p:spPr>
          <a:xfrm>
            <a:off x="6858016" y="2143116"/>
            <a:ext cx="2285984" cy="2643206"/>
          </a:xfrm>
          <a:prstGeom prst="rect">
            <a:avLst/>
          </a:prstGeom>
        </p:spPr>
      </p:pic>
      <p:pic>
        <p:nvPicPr>
          <p:cNvPr id="7" name="Image 6" descr="téléchargement.png"/>
          <p:cNvPicPr>
            <a:picLocks noChangeAspect="1"/>
          </p:cNvPicPr>
          <p:nvPr/>
        </p:nvPicPr>
        <p:blipFill>
          <a:blip r:embed="rId3"/>
          <a:stretch>
            <a:fillRect/>
          </a:stretch>
        </p:blipFill>
        <p:spPr>
          <a:xfrm>
            <a:off x="3500430" y="2285992"/>
            <a:ext cx="2209800" cy="2643206"/>
          </a:xfrm>
          <a:prstGeom prst="rect">
            <a:avLst/>
          </a:prstGeom>
        </p:spPr>
      </p:pic>
      <p:pic>
        <p:nvPicPr>
          <p:cNvPr id="8" name="Image 7" descr="thumb.png"/>
          <p:cNvPicPr>
            <a:picLocks noChangeAspect="1"/>
          </p:cNvPicPr>
          <p:nvPr/>
        </p:nvPicPr>
        <p:blipFill>
          <a:blip r:embed="rId4"/>
          <a:stretch>
            <a:fillRect/>
          </a:stretch>
        </p:blipFill>
        <p:spPr>
          <a:xfrm>
            <a:off x="-357221" y="1785925"/>
            <a:ext cx="3857652" cy="378621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DZ" b="1" dirty="0" smtClean="0"/>
              <a:t>ثانيا: المخاطر الميكانيكية.</a:t>
            </a:r>
            <a:br>
              <a:rPr lang="ar-DZ" b="1" dirty="0" smtClean="0"/>
            </a:br>
            <a:endParaRPr lang="fr-FR" b="1" dirty="0"/>
          </a:p>
        </p:txBody>
      </p:sp>
      <p:sp>
        <p:nvSpPr>
          <p:cNvPr id="3" name="Espace réservé du contenu 2"/>
          <p:cNvSpPr>
            <a:spLocks noGrp="1"/>
          </p:cNvSpPr>
          <p:nvPr>
            <p:ph idx="1"/>
          </p:nvPr>
        </p:nvSpPr>
        <p:spPr>
          <a:xfrm>
            <a:off x="457200" y="928670"/>
            <a:ext cx="8229600" cy="5715040"/>
          </a:xfrm>
        </p:spPr>
        <p:txBody>
          <a:bodyPr>
            <a:normAutofit/>
          </a:bodyPr>
          <a:lstStyle/>
          <a:p>
            <a:pPr algn="r" rtl="1"/>
            <a:r>
              <a:rPr lang="ar-SA" dirty="0" smtClean="0"/>
              <a:t>تعتبر الأجزاء المتحركة في الآلات والمعدات مصدر خطر رئيسي في وقوع حوادث عمل جسيمة، إذ أن بعضها يكون مغطى بأغطية واقية والبعض الآخر يكون مكشوفا أمام العاملين.</a:t>
            </a:r>
            <a:r>
              <a:rPr lang="ar-DZ" dirty="0" smtClean="0"/>
              <a:t> </a:t>
            </a:r>
          </a:p>
          <a:p>
            <a:pPr algn="r" rtl="1"/>
            <a:endParaRPr lang="fr-FR" dirty="0" smtClean="0"/>
          </a:p>
          <a:p>
            <a:pPr algn="r" rtl="1"/>
            <a:endParaRPr lang="fr-FR" dirty="0"/>
          </a:p>
        </p:txBody>
      </p:sp>
      <p:pic>
        <p:nvPicPr>
          <p:cNvPr id="4" name="Image 3" descr="téléchargement (3).jpg"/>
          <p:cNvPicPr>
            <a:picLocks noChangeAspect="1"/>
          </p:cNvPicPr>
          <p:nvPr/>
        </p:nvPicPr>
        <p:blipFill>
          <a:blip r:embed="rId2"/>
          <a:stretch>
            <a:fillRect/>
          </a:stretch>
        </p:blipFill>
        <p:spPr>
          <a:xfrm>
            <a:off x="1071538" y="2714620"/>
            <a:ext cx="2786067" cy="3500438"/>
          </a:xfrm>
          <a:prstGeom prst="rect">
            <a:avLst/>
          </a:prstGeom>
        </p:spPr>
      </p:pic>
      <p:pic>
        <p:nvPicPr>
          <p:cNvPr id="5" name="Image 4" descr="téléchargement (2).jpg"/>
          <p:cNvPicPr>
            <a:picLocks noChangeAspect="1"/>
          </p:cNvPicPr>
          <p:nvPr/>
        </p:nvPicPr>
        <p:blipFill>
          <a:blip r:embed="rId3"/>
          <a:stretch>
            <a:fillRect/>
          </a:stretch>
        </p:blipFill>
        <p:spPr>
          <a:xfrm>
            <a:off x="4286248" y="3071810"/>
            <a:ext cx="3786196" cy="321471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126055"/>
          </a:xfrm>
        </p:spPr>
        <p:txBody>
          <a:bodyPr/>
          <a:lstStyle/>
          <a:p>
            <a:pPr algn="r" rtl="1">
              <a:buNone/>
            </a:pPr>
            <a:r>
              <a:rPr lang="ar-DZ" sz="3600" b="1" dirty="0" smtClean="0"/>
              <a:t>ا</a:t>
            </a:r>
            <a:r>
              <a:rPr lang="ar-SA" sz="3600" b="1" dirty="0" smtClean="0"/>
              <a:t>لأمراض التي تسببها الآلات والمعدات:</a:t>
            </a:r>
            <a:endParaRPr lang="fr-FR" sz="3600" b="1" dirty="0" smtClean="0"/>
          </a:p>
          <a:p>
            <a:pPr algn="r" rtl="1"/>
            <a:r>
              <a:rPr lang="ar-SA" dirty="0" smtClean="0"/>
              <a:t>الوفاة نتيجة الانفجارات أو الحرائق أو سقوط الأجزاء أو صدمها للرأس بعنف</a:t>
            </a:r>
            <a:r>
              <a:rPr lang="fr-FR" dirty="0" smtClean="0"/>
              <a:t>.</a:t>
            </a:r>
          </a:p>
          <a:p>
            <a:pPr algn="r" rtl="1"/>
            <a:r>
              <a:rPr lang="ar-SA" dirty="0" smtClean="0"/>
              <a:t>بتر الأطراف والأصابع وخاصة عند استخدام المناشير </a:t>
            </a:r>
            <a:r>
              <a:rPr lang="ar-SA" dirty="0" err="1" smtClean="0"/>
              <a:t>او</a:t>
            </a:r>
            <a:r>
              <a:rPr lang="ar-SA" dirty="0" smtClean="0"/>
              <a:t> المكابس</a:t>
            </a:r>
            <a:r>
              <a:rPr lang="fr-FR" dirty="0" smtClean="0"/>
              <a:t>.</a:t>
            </a:r>
          </a:p>
          <a:p>
            <a:pPr algn="r" rtl="1"/>
            <a:r>
              <a:rPr lang="ar-SA" dirty="0" smtClean="0"/>
              <a:t>إصابات العيون</a:t>
            </a:r>
            <a:r>
              <a:rPr lang="fr-FR" dirty="0" smtClean="0"/>
              <a:t> : </a:t>
            </a:r>
            <a:r>
              <a:rPr lang="ar-SA" dirty="0" smtClean="0"/>
              <a:t>عند استخدام اللحام بالكهرباء أو بالأكسجين</a:t>
            </a:r>
            <a:r>
              <a:rPr lang="fr-FR" dirty="0" smtClean="0"/>
              <a:t>.</a:t>
            </a:r>
          </a:p>
          <a:p>
            <a:pPr algn="r" rtl="1"/>
            <a:r>
              <a:rPr lang="ar-SA" dirty="0" smtClean="0"/>
              <a:t>صدمات وجروح وخدوش في الجسم، اليدين، الوجه، الأنف بسبب اصطدام الأجزاء المتحركة والحادة بأي منها.</a:t>
            </a:r>
            <a:endParaRPr lang="fr-FR"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mages.png"/>
          <p:cNvPicPr>
            <a:picLocks noGrp="1" noChangeAspect="1"/>
          </p:cNvPicPr>
          <p:nvPr>
            <p:ph idx="1"/>
          </p:nvPr>
        </p:nvPicPr>
        <p:blipFill>
          <a:blip r:embed="rId2"/>
          <a:stretch>
            <a:fillRect/>
          </a:stretch>
        </p:blipFill>
        <p:spPr>
          <a:xfrm>
            <a:off x="642910" y="357166"/>
            <a:ext cx="7572428" cy="62865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00792"/>
          </a:xfrm>
        </p:spPr>
        <p:txBody>
          <a:bodyPr>
            <a:normAutofit fontScale="92500" lnSpcReduction="10000"/>
          </a:bodyPr>
          <a:lstStyle/>
          <a:p>
            <a:pPr algn="r" rtl="1"/>
            <a:r>
              <a:rPr lang="ar-SA" sz="3500"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طرق الوقاية من الآلات والمعدات</a:t>
            </a:r>
            <a:r>
              <a:rPr lang="ar-DZ" sz="3500"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p>
          <a:p>
            <a:pPr algn="r" rtl="1"/>
            <a:r>
              <a:rPr lang="ar-SA" dirty="0" smtClean="0"/>
              <a:t>معرفة كيفية إيقاف الآلة قبل تشغيلها</a:t>
            </a:r>
            <a:r>
              <a:rPr lang="fr-FR" dirty="0" smtClean="0"/>
              <a:t>.</a:t>
            </a:r>
          </a:p>
          <a:p>
            <a:pPr algn="r" rtl="1"/>
            <a:r>
              <a:rPr lang="fr-FR" dirty="0" smtClean="0"/>
              <a:t>- </a:t>
            </a:r>
            <a:r>
              <a:rPr lang="ar-SA" dirty="0" smtClean="0"/>
              <a:t>معرفة كيفية فصل المصدر الكهربائي عن الآلة في الحالات الطارئة</a:t>
            </a:r>
            <a:r>
              <a:rPr lang="fr-FR" dirty="0" smtClean="0"/>
              <a:t>.</a:t>
            </a:r>
          </a:p>
          <a:p>
            <a:pPr algn="r" rtl="1"/>
            <a:r>
              <a:rPr lang="fr-FR" dirty="0" smtClean="0"/>
              <a:t> </a:t>
            </a:r>
            <a:r>
              <a:rPr lang="ar-SA" dirty="0" smtClean="0"/>
              <a:t>_عدم التحدث مع العامل أو لمسة أثناء عمله على الآلة</a:t>
            </a:r>
            <a:r>
              <a:rPr lang="fr-FR" dirty="0" smtClean="0"/>
              <a:t>.</a:t>
            </a:r>
          </a:p>
          <a:p>
            <a:pPr algn="r" rtl="1"/>
            <a:r>
              <a:rPr lang="ar-SA" dirty="0" smtClean="0"/>
              <a:t>_عدم صيانة أو تنظيف الآلة أثناء عملها بل يجب إيقافها أولا.</a:t>
            </a:r>
            <a:endParaRPr lang="fr-FR" dirty="0" smtClean="0"/>
          </a:p>
          <a:p>
            <a:pPr algn="r" rtl="1"/>
            <a:r>
              <a:rPr lang="ar-SA" dirty="0" smtClean="0"/>
              <a:t>_تطبيق عمليات الصيانة على اختلاف أنواعها</a:t>
            </a:r>
            <a:r>
              <a:rPr lang="fr-FR" dirty="0" smtClean="0"/>
              <a:t>: </a:t>
            </a:r>
            <a:r>
              <a:rPr lang="ar-SA" dirty="0" smtClean="0"/>
              <a:t>روتينية ووقائية وتصحيحية.</a:t>
            </a:r>
            <a:endParaRPr lang="fr-FR" dirty="0" smtClean="0"/>
          </a:p>
          <a:p>
            <a:pPr algn="r" rtl="1"/>
            <a:r>
              <a:rPr lang="ar-SA" dirty="0" smtClean="0"/>
              <a:t>_ارتداء الملابس المناسبة للعمل</a:t>
            </a:r>
            <a:r>
              <a:rPr lang="fr-FR" dirty="0" smtClean="0"/>
              <a:t>.</a:t>
            </a:r>
          </a:p>
          <a:p>
            <a:pPr algn="r" rtl="1"/>
            <a:r>
              <a:rPr lang="ar-SA" dirty="0" smtClean="0"/>
              <a:t>_استخدام معدات الوقاية الشخصية المناسبة لأداء العمل</a:t>
            </a:r>
            <a:r>
              <a:rPr lang="fr-FR" dirty="0" smtClean="0"/>
              <a:t>.</a:t>
            </a:r>
          </a:p>
          <a:p>
            <a:pPr algn="r" rtl="1"/>
            <a:r>
              <a:rPr lang="ar-SA" dirty="0" smtClean="0"/>
              <a:t>_التأكد من وجود أجهزة الأمان والحواجز الواقية للآلة في وضعها الصحيح.</a:t>
            </a:r>
            <a:endParaRPr lang="fr-FR" dirty="0" smtClean="0"/>
          </a:p>
          <a:p>
            <a:pPr algn="r" rtl="1"/>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SA" b="1" dirty="0" smtClean="0"/>
              <a:t>ثالثا: المخاطر البيولوجية(الحيوية).</a:t>
            </a:r>
            <a:r>
              <a:rPr lang="fr-FR" dirty="0" smtClean="0"/>
              <a:t/>
            </a:r>
            <a:br>
              <a:rPr lang="fr-FR" dirty="0" smtClean="0"/>
            </a:br>
            <a:endParaRPr lang="fr-FR" dirty="0"/>
          </a:p>
        </p:txBody>
      </p:sp>
      <p:sp>
        <p:nvSpPr>
          <p:cNvPr id="3" name="Espace réservé du contenu 2"/>
          <p:cNvSpPr>
            <a:spLocks noGrp="1"/>
          </p:cNvSpPr>
          <p:nvPr>
            <p:ph idx="1"/>
          </p:nvPr>
        </p:nvSpPr>
        <p:spPr>
          <a:xfrm>
            <a:off x="457200" y="1071546"/>
            <a:ext cx="8229600" cy="5054617"/>
          </a:xfrm>
        </p:spPr>
        <p:txBody>
          <a:bodyPr/>
          <a:lstStyle/>
          <a:p>
            <a:pPr algn="r" rtl="1"/>
            <a:r>
              <a:rPr lang="ar-SA" dirty="0" smtClean="0"/>
              <a:t>تصيب هذه المخاطر العاملين الذين يتعاملون مع البكتيريا والفيروسات، أو العمال في مجال</a:t>
            </a:r>
            <a:r>
              <a:rPr lang="ar-DZ" dirty="0" smtClean="0"/>
              <a:t> </a:t>
            </a:r>
            <a:r>
              <a:rPr lang="ar-SA" dirty="0" smtClean="0"/>
              <a:t>الزراعة أو الذين يتعاملون مع الحيوانات، أو العاملين في اللحوم والأطعمة الأخرى.</a:t>
            </a:r>
            <a:endParaRPr lang="ar-DZ" dirty="0" smtClean="0"/>
          </a:p>
          <a:p>
            <a:pPr algn="r" rtl="1"/>
            <a:endParaRPr lang="fr-FR" dirty="0" smtClean="0"/>
          </a:p>
          <a:p>
            <a:endParaRPr lang="fr-FR" dirty="0"/>
          </a:p>
        </p:txBody>
      </p:sp>
      <p:pic>
        <p:nvPicPr>
          <p:cNvPr id="4" name="Image 3" descr="téléchargement (5).jpg"/>
          <p:cNvPicPr>
            <a:picLocks noChangeAspect="1"/>
          </p:cNvPicPr>
          <p:nvPr/>
        </p:nvPicPr>
        <p:blipFill>
          <a:blip r:embed="rId2"/>
          <a:stretch>
            <a:fillRect/>
          </a:stretch>
        </p:blipFill>
        <p:spPr>
          <a:xfrm>
            <a:off x="500034" y="3000372"/>
            <a:ext cx="3929090" cy="3214710"/>
          </a:xfrm>
          <a:prstGeom prst="rect">
            <a:avLst/>
          </a:prstGeom>
        </p:spPr>
      </p:pic>
      <p:pic>
        <p:nvPicPr>
          <p:cNvPr id="5" name="Image 4" descr="téléchargement (4).jpg"/>
          <p:cNvPicPr>
            <a:picLocks noChangeAspect="1"/>
          </p:cNvPicPr>
          <p:nvPr/>
        </p:nvPicPr>
        <p:blipFill>
          <a:blip r:embed="rId3"/>
          <a:stretch>
            <a:fillRect/>
          </a:stretch>
        </p:blipFill>
        <p:spPr>
          <a:xfrm>
            <a:off x="5000628" y="3071810"/>
            <a:ext cx="3571900" cy="285752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43668"/>
          </a:xfrm>
        </p:spPr>
        <p:txBody>
          <a:bodyPr/>
          <a:lstStyle/>
          <a:p>
            <a:pPr algn="r" rtl="1">
              <a:buNone/>
            </a:pPr>
            <a:r>
              <a:rPr lang="ar-SA" b="1" dirty="0" smtClean="0"/>
              <a:t>الأمراض التي تسببها المخاطر الحيوية:</a:t>
            </a:r>
            <a:endParaRPr lang="fr-FR" dirty="0" smtClean="0"/>
          </a:p>
          <a:p>
            <a:pPr algn="r" rtl="1"/>
            <a:r>
              <a:rPr lang="ar-SA" dirty="0" smtClean="0"/>
              <a:t>الحمى الخبيثة: تنتج عن ميكروب الانتراكس الذي تعيش في جلود وأصواف وشعر الحيوانات كالأغنام والخيول وغيرها، </a:t>
            </a:r>
            <a:r>
              <a:rPr lang="ar-DZ" dirty="0" smtClean="0"/>
              <a:t>م</a:t>
            </a:r>
            <a:r>
              <a:rPr lang="ar-SA" dirty="0" smtClean="0"/>
              <a:t>ن أعراض هذا المرض ظهور بقع حمراء وحدوث سعال وصداع مع ارتفاع في درجة الحرارة وهو يصيب العمال في مجال الدباغة وصناعة السجاد </a:t>
            </a:r>
            <a:r>
              <a:rPr lang="ar-DZ" dirty="0" smtClean="0"/>
              <a:t>.</a:t>
            </a:r>
            <a:endParaRPr lang="fr-FR" dirty="0" smtClean="0"/>
          </a:p>
          <a:p>
            <a:pPr algn="r" rtl="1"/>
            <a:r>
              <a:rPr lang="fr-FR" dirty="0" smtClean="0"/>
              <a:t>- </a:t>
            </a:r>
            <a:r>
              <a:rPr lang="ar-SA" dirty="0" smtClean="0"/>
              <a:t>السقاوة</a:t>
            </a:r>
            <a:r>
              <a:rPr lang="fr-FR" dirty="0" smtClean="0"/>
              <a:t> : </a:t>
            </a:r>
            <a:r>
              <a:rPr lang="ar-SA" dirty="0" smtClean="0"/>
              <a:t>وهو مرض يصيب الإنسان والحيوان عند ملامسة حيوان مصاب، أو لمس مخلفاته</a:t>
            </a:r>
            <a:r>
              <a:rPr lang="ar-DZ" dirty="0" smtClean="0"/>
              <a:t> </a:t>
            </a:r>
            <a:r>
              <a:rPr lang="ar-SA" dirty="0" smtClean="0"/>
              <a:t>عن طريق الجلد أو الأنف أو الفم، </a:t>
            </a:r>
            <a:r>
              <a:rPr lang="ar-SA" dirty="0" err="1" smtClean="0"/>
              <a:t>و</a:t>
            </a:r>
            <a:r>
              <a:rPr lang="ar-DZ" dirty="0" smtClean="0"/>
              <a:t>أعراض المرض </a:t>
            </a:r>
            <a:r>
              <a:rPr lang="ar-SA" dirty="0" smtClean="0"/>
              <a:t>حمى ورعشة شديدة مع إعياء قد ينتهي بالإغماء والوفاة</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algn="r" rtl="1"/>
            <a:r>
              <a:rPr lang="ar-SA" sz="3600" b="1" u="sng" dirty="0" smtClean="0"/>
              <a:t>طرق الوقاية من المخاطر الحيوية:</a:t>
            </a:r>
            <a:endParaRPr lang="ar-DZ" sz="3600" b="1" u="sng" dirty="0" smtClean="0"/>
          </a:p>
          <a:p>
            <a:pPr algn="r" rtl="1">
              <a:buNone/>
            </a:pPr>
            <a:endParaRPr lang="fr-FR" dirty="0" smtClean="0"/>
          </a:p>
          <a:p>
            <a:pPr algn="r" rtl="1"/>
            <a:r>
              <a:rPr lang="ar-SA" dirty="0" smtClean="0"/>
              <a:t>إجراء الفحوصات الطبية الابتدائية والدورية للعاملين</a:t>
            </a:r>
            <a:endParaRPr lang="fr-FR" dirty="0" smtClean="0"/>
          </a:p>
          <a:p>
            <a:pPr algn="r" rtl="1"/>
            <a:r>
              <a:rPr lang="ar-SA" dirty="0" smtClean="0"/>
              <a:t>تطعيم العمال ضد الأمراض السارية والمعدية</a:t>
            </a:r>
            <a:r>
              <a:rPr lang="fr-FR" dirty="0" smtClean="0"/>
              <a:t>.</a:t>
            </a:r>
          </a:p>
          <a:p>
            <a:pPr algn="r" rtl="1"/>
            <a:r>
              <a:rPr lang="ar-SA" dirty="0" smtClean="0"/>
              <a:t>توفير أماكن للاستحمام في الأماكن المعرضة للإصابة بالفيروسات والبكتيريا والطفيليات</a:t>
            </a:r>
            <a:endParaRPr lang="ar-DZ" dirty="0" smtClean="0"/>
          </a:p>
          <a:p>
            <a:pPr algn="r" rtl="1"/>
            <a:r>
              <a:rPr lang="ar-SA" dirty="0" smtClean="0"/>
              <a:t>توفير مواد النظافة الشخصية</a:t>
            </a:r>
            <a:r>
              <a:rPr lang="fr-FR" dirty="0" smtClean="0"/>
              <a:t>.</a:t>
            </a:r>
          </a:p>
          <a:p>
            <a:pPr algn="r" rtl="1"/>
            <a:r>
              <a:rPr lang="ar-SA" dirty="0" smtClean="0"/>
              <a:t>استخدام الوسائل الفنية التي من شأنها منع التلامس المباشر بين العمال والحيوانات المصابة.</a:t>
            </a:r>
            <a:endParaRPr lang="fr-FR" dirty="0" smtClean="0"/>
          </a:p>
          <a:p>
            <a:pPr algn="r" rtl="1"/>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r" rtl="1"/>
            <a:r>
              <a:rPr lang="ar-SA" b="1" dirty="0" smtClean="0"/>
              <a:t>رابعا: المخاطر الكيميائية.</a:t>
            </a:r>
            <a:r>
              <a:rPr lang="fr-FR" dirty="0" smtClean="0"/>
              <a:t/>
            </a:r>
            <a:br>
              <a:rPr lang="fr-FR" dirty="0" smtClean="0"/>
            </a:br>
            <a:endParaRPr lang="fr-FR" dirty="0"/>
          </a:p>
        </p:txBody>
      </p:sp>
      <p:sp>
        <p:nvSpPr>
          <p:cNvPr id="3" name="Espace réservé du contenu 2"/>
          <p:cNvSpPr>
            <a:spLocks noGrp="1"/>
          </p:cNvSpPr>
          <p:nvPr>
            <p:ph idx="1"/>
          </p:nvPr>
        </p:nvSpPr>
        <p:spPr>
          <a:xfrm>
            <a:off x="457200" y="1071546"/>
            <a:ext cx="8229600" cy="5286412"/>
          </a:xfrm>
        </p:spPr>
        <p:txBody>
          <a:bodyPr/>
          <a:lstStyle/>
          <a:p>
            <a:pPr algn="r" rtl="1"/>
            <a:r>
              <a:rPr lang="ar-SA" dirty="0" smtClean="0"/>
              <a:t>تحدث أخطار المواد الكيميائية نتيجة التعرض لأي مجال من الكيماويات، وتظهر نتيجة ذلك إما</a:t>
            </a:r>
            <a:r>
              <a:rPr lang="ar-DZ" dirty="0" smtClean="0"/>
              <a:t> </a:t>
            </a:r>
            <a:r>
              <a:rPr lang="ar-SA" dirty="0" smtClean="0"/>
              <a:t>فورا أو قد تمر فترة زمنية قبل ملاحظة إشارات وعلامات الأمراض، وبمرور هذه الفترة الزمنية يصبح تأثير هذه الأخطار دائم.</a:t>
            </a:r>
            <a:endParaRPr lang="fr-FR" dirty="0" smtClean="0"/>
          </a:p>
          <a:p>
            <a:pPr algn="r"/>
            <a:endParaRPr lang="fr-FR" dirty="0"/>
          </a:p>
        </p:txBody>
      </p:sp>
      <p:pic>
        <p:nvPicPr>
          <p:cNvPr id="4" name="Image 3" descr="download-1-317.jpg"/>
          <p:cNvPicPr>
            <a:picLocks noChangeAspect="1"/>
          </p:cNvPicPr>
          <p:nvPr/>
        </p:nvPicPr>
        <p:blipFill>
          <a:blip r:embed="rId2"/>
          <a:stretch>
            <a:fillRect/>
          </a:stretch>
        </p:blipFill>
        <p:spPr>
          <a:xfrm>
            <a:off x="714348" y="3571876"/>
            <a:ext cx="7643866" cy="271464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lstStyle/>
          <a:p>
            <a:pPr algn="r" rtl="1">
              <a:buNone/>
            </a:pPr>
            <a:r>
              <a:rPr lang="ar-SA" b="1" dirty="0" smtClean="0"/>
              <a:t>الأمراض التي تسببها المخاطر الكيميائية:</a:t>
            </a:r>
            <a:endParaRPr lang="ar-DZ" b="1" dirty="0" smtClean="0"/>
          </a:p>
          <a:p>
            <a:pPr algn="r" rtl="1">
              <a:buNone/>
            </a:pPr>
            <a:endParaRPr lang="fr-FR" b="1" dirty="0" smtClean="0"/>
          </a:p>
          <a:p>
            <a:pPr algn="r" rtl="1"/>
            <a:r>
              <a:rPr lang="ar-SA" sz="3600" dirty="0" smtClean="0"/>
              <a:t>تهيج أو حروق في الجلد أو العينين.</a:t>
            </a:r>
            <a:endParaRPr lang="fr-FR" sz="3600" dirty="0" smtClean="0"/>
          </a:p>
          <a:p>
            <a:pPr algn="r" rtl="1"/>
            <a:r>
              <a:rPr lang="ar-SA" sz="3600" dirty="0" smtClean="0"/>
              <a:t>التسمم.</a:t>
            </a:r>
            <a:endParaRPr lang="fr-FR" sz="3600" dirty="0" smtClean="0"/>
          </a:p>
          <a:p>
            <a:pPr algn="r" rtl="1"/>
            <a:r>
              <a:rPr lang="ar-SA" sz="3600" dirty="0" smtClean="0"/>
              <a:t>تلف الأعضاء آو ضعف الجهاز المناعي.</a:t>
            </a:r>
            <a:endParaRPr lang="fr-FR" sz="3600" dirty="0" smtClean="0"/>
          </a:p>
          <a:p>
            <a:pPr algn="r" rtl="1"/>
            <a:r>
              <a:rPr lang="ar-SA" sz="3600" dirty="0" smtClean="0"/>
              <a:t>تفاقم أعراض الربو والحساسية</a:t>
            </a:r>
            <a:endParaRPr lang="fr-FR" sz="3600" dirty="0" smtClean="0"/>
          </a:p>
          <a:p>
            <a:pPr algn="r" rtl="1"/>
            <a:r>
              <a:rPr lang="ar-SA" sz="3600" dirty="0" smtClean="0"/>
              <a:t>السرطان.</a:t>
            </a:r>
            <a:endParaRPr lang="fr-FR" sz="3600" dirty="0" smtClean="0"/>
          </a:p>
          <a:p>
            <a:pPr algn="r" rtl="1"/>
            <a:endParaRPr lang="fr-FR" dirty="0"/>
          </a:p>
        </p:txBody>
      </p:sp>
      <p:pic>
        <p:nvPicPr>
          <p:cNvPr id="4" name="Image 3" descr="images (4).jpg"/>
          <p:cNvPicPr>
            <a:picLocks noChangeAspect="1"/>
          </p:cNvPicPr>
          <p:nvPr/>
        </p:nvPicPr>
        <p:blipFill>
          <a:blip r:embed="rId2"/>
          <a:stretch>
            <a:fillRect/>
          </a:stretch>
        </p:blipFill>
        <p:spPr>
          <a:xfrm>
            <a:off x="214282" y="2786058"/>
            <a:ext cx="2714644" cy="35719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43668"/>
          </a:xfrm>
        </p:spPr>
        <p:txBody>
          <a:bodyPr/>
          <a:lstStyle/>
          <a:p>
            <a:pPr algn="r" rtl="1"/>
            <a:r>
              <a:rPr lang="ar-SA" b="1" dirty="0" smtClean="0"/>
              <a:t>طرق الوقاية من المخاطر الكيميائية:</a:t>
            </a:r>
            <a:endParaRPr lang="fr-FR" dirty="0" smtClean="0"/>
          </a:p>
          <a:p>
            <a:pPr algn="r" rtl="1"/>
            <a:r>
              <a:rPr lang="ar-SA" dirty="0" smtClean="0"/>
              <a:t>الإلمام التام بخواص المواد الكيماوية قبل التعامل معها</a:t>
            </a:r>
            <a:r>
              <a:rPr lang="fr-FR" dirty="0" smtClean="0"/>
              <a:t>.</a:t>
            </a:r>
          </a:p>
          <a:p>
            <a:pPr algn="r" rtl="1"/>
            <a:r>
              <a:rPr lang="ar-SA" dirty="0" smtClean="0"/>
              <a:t>التصنيف الدقيق لاسم وأضرار وخطورة المادة الكيماوية</a:t>
            </a:r>
            <a:r>
              <a:rPr lang="fr-FR" dirty="0" smtClean="0"/>
              <a:t>.</a:t>
            </a:r>
          </a:p>
          <a:p>
            <a:pPr algn="r" rtl="1"/>
            <a:r>
              <a:rPr lang="ar-SA" dirty="0" smtClean="0"/>
              <a:t>التخزين السليم</a:t>
            </a:r>
            <a:r>
              <a:rPr lang="fr-FR" dirty="0" smtClean="0"/>
              <a:t>.</a:t>
            </a:r>
            <a:endParaRPr lang="ar-DZ" dirty="0" smtClean="0"/>
          </a:p>
          <a:p>
            <a:pPr algn="r" rtl="1"/>
            <a:r>
              <a:rPr lang="ar-SA" dirty="0" smtClean="0"/>
              <a:t>استخدام معدات الوقاية مثل الكفوف والأقنعة</a:t>
            </a:r>
            <a:endParaRPr lang="fr-FR" dirty="0" smtClean="0"/>
          </a:p>
          <a:p>
            <a:pPr algn="r" rtl="1"/>
            <a:r>
              <a:rPr lang="ar-SA" dirty="0" smtClean="0"/>
              <a:t>نشر التوعية بين العمال حول أخطار المواد الكيماوية</a:t>
            </a:r>
            <a:r>
              <a:rPr lang="fr-FR" dirty="0" smtClean="0"/>
              <a:t>.</a:t>
            </a:r>
          </a:p>
          <a:p>
            <a:pPr algn="r" rtl="1"/>
            <a:r>
              <a:rPr lang="ar-SA" dirty="0" smtClean="0"/>
              <a:t>تزويد أماكن العمل بأحواض غسيل لليدين ومغاسل للوجه</a:t>
            </a:r>
            <a:r>
              <a:rPr lang="fr-FR" dirty="0" smtClean="0"/>
              <a:t>.</a:t>
            </a:r>
          </a:p>
          <a:p>
            <a:pPr algn="r" rtl="1"/>
            <a:r>
              <a:rPr lang="ar-SA" dirty="0" smtClean="0"/>
              <a:t>إجراء فحوصات طبية دورية للعاملين</a:t>
            </a:r>
            <a:r>
              <a:rPr lang="fr-FR" dirty="0" smtClean="0"/>
              <a:t>.</a:t>
            </a:r>
          </a:p>
          <a:p>
            <a:pPr algn="r" rtl="1"/>
            <a:endParaRPr lang="fr-FR" dirty="0" smtClean="0"/>
          </a:p>
          <a:p>
            <a:endParaRPr lang="fr-FR" dirty="0"/>
          </a:p>
        </p:txBody>
      </p:sp>
      <p:pic>
        <p:nvPicPr>
          <p:cNvPr id="4" name="Image 3" descr="images (1).png"/>
          <p:cNvPicPr>
            <a:picLocks noChangeAspect="1"/>
          </p:cNvPicPr>
          <p:nvPr/>
        </p:nvPicPr>
        <p:blipFill>
          <a:blip r:embed="rId2"/>
          <a:stretch>
            <a:fillRect/>
          </a:stretch>
        </p:blipFill>
        <p:spPr>
          <a:xfrm>
            <a:off x="285720" y="4429132"/>
            <a:ext cx="3000396" cy="242886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pPr algn="r" rtl="1">
              <a:buNone/>
            </a:pPr>
            <a:r>
              <a:rPr lang="ar-DZ" sz="3900" b="1" dirty="0" smtClean="0"/>
              <a:t> خامسا : المخاطر السلبية </a:t>
            </a:r>
          </a:p>
          <a:p>
            <a:pPr algn="r" rtl="1"/>
            <a:r>
              <a:rPr lang="ar-SA" dirty="0" smtClean="0"/>
              <a:t>وهي غياب أو عدم توافر الشيء سواء كان معدات </a:t>
            </a:r>
            <a:r>
              <a:rPr lang="ar-SA" dirty="0" err="1" smtClean="0"/>
              <a:t>او</a:t>
            </a:r>
            <a:r>
              <a:rPr lang="ar-SA" dirty="0" smtClean="0"/>
              <a:t> إجراءات أو تعليمات أو نشاط الذي من المفترض.</a:t>
            </a:r>
            <a:endParaRPr lang="fr-FR" dirty="0" smtClean="0"/>
          </a:p>
          <a:p>
            <a:pPr algn="r" rtl="1"/>
            <a:r>
              <a:rPr lang="ar-SA" dirty="0" smtClean="0"/>
              <a:t>هي المخاطر التي قد تنشا نتيجة عدم توافر أحد الاحتياجات الآتية:</a:t>
            </a:r>
            <a:endParaRPr lang="fr-FR" dirty="0" smtClean="0"/>
          </a:p>
          <a:p>
            <a:pPr algn="r" rtl="1"/>
            <a:r>
              <a:rPr lang="ar-SA" dirty="0" smtClean="0"/>
              <a:t>وسائل الإنقاذ والإسعاف.</a:t>
            </a:r>
            <a:endParaRPr lang="fr-FR" dirty="0" smtClean="0"/>
          </a:p>
          <a:p>
            <a:pPr algn="r" rtl="1"/>
            <a:r>
              <a:rPr lang="ar-SA" dirty="0" smtClean="0"/>
              <a:t>النظافة.</a:t>
            </a:r>
            <a:endParaRPr lang="fr-FR" dirty="0" smtClean="0"/>
          </a:p>
          <a:p>
            <a:pPr algn="r" rtl="1"/>
            <a:r>
              <a:rPr lang="ar-SA" dirty="0" smtClean="0"/>
              <a:t>عدم ملائمة المهمات والآلات لجسم العامل.</a:t>
            </a:r>
            <a:endParaRPr lang="ar-DZ" dirty="0" smtClean="0"/>
          </a:p>
          <a:p>
            <a:pPr algn="r" rtl="1"/>
            <a:r>
              <a:rPr lang="ar-SA" dirty="0" smtClean="0"/>
              <a:t>ترتيب أماكن العمل</a:t>
            </a:r>
            <a:endParaRPr lang="fr-FR" dirty="0" smtClean="0"/>
          </a:p>
          <a:p>
            <a:pPr algn="r" rtl="1">
              <a:buNone/>
            </a:pPr>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643710"/>
          </a:xfrm>
        </p:spPr>
        <p:txBody>
          <a:bodyPr>
            <a:normAutofit fontScale="92500" lnSpcReduction="10000"/>
          </a:bodyPr>
          <a:lstStyle/>
          <a:p>
            <a:pPr algn="r" rtl="1"/>
            <a:r>
              <a:rPr lang="ar-SA" sz="3500" b="1" u="sng" dirty="0" smtClean="0"/>
              <a:t>طرق الوقاية من المخاطر السلبية.</a:t>
            </a:r>
            <a:endParaRPr lang="fr-FR" sz="3500" b="1" u="sng" dirty="0" smtClean="0"/>
          </a:p>
          <a:p>
            <a:pPr algn="r" rtl="1"/>
            <a:r>
              <a:rPr lang="ar-SA" dirty="0" smtClean="0"/>
              <a:t>توفير وسائل الإسعافات الطبية للعاملين بما يتناسب بطبيعة العمل وعدد العاملين مع حفظها في صندوق يوضع في متناول العاملين.</a:t>
            </a:r>
            <a:endParaRPr lang="fr-FR" dirty="0" smtClean="0"/>
          </a:p>
          <a:p>
            <a:pPr algn="r" rtl="1"/>
            <a:r>
              <a:rPr lang="ar-SA" dirty="0" smtClean="0"/>
              <a:t>توفير وسائل النظافة (المورد المائي، التجهيزات الصحية، أعمال الصرف والنظافة العامة).</a:t>
            </a:r>
            <a:endParaRPr lang="fr-FR" dirty="0" smtClean="0"/>
          </a:p>
          <a:p>
            <a:pPr algn="r" rtl="1"/>
            <a:r>
              <a:rPr lang="ar-SA" dirty="0" smtClean="0"/>
              <a:t>عدم إلقاء فضلات المواد القابلة للاشتعال أو الانفجار على الأرض أو الممرات، ويجب إزالتها أولً بأول والتخلص منها بطريقة آمنة</a:t>
            </a:r>
            <a:r>
              <a:rPr lang="fr-FR" dirty="0" smtClean="0"/>
              <a:t>.</a:t>
            </a:r>
          </a:p>
          <a:p>
            <a:pPr algn="r" rtl="1"/>
            <a:r>
              <a:rPr lang="ar-SA" dirty="0" smtClean="0"/>
              <a:t>إعداد مكان خاص لاستبدال وخلع الملابس، على أن يُزود بخزانات أو دواليب للعاملين؛ خاصة في الصناعات التي تؤدي إلى تلوث أجسامهم أو ملابسهم</a:t>
            </a:r>
            <a:r>
              <a:rPr lang="fr-FR" dirty="0" smtClean="0"/>
              <a:t>.</a:t>
            </a:r>
          </a:p>
          <a:p>
            <a:pPr algn="r" rtl="1"/>
            <a:r>
              <a:rPr lang="ar-SA" dirty="0" smtClean="0"/>
              <a:t>توفير معدات وأدوات الإنقاذ وأن تكون مناسبة وصالحة للاستعمال ومحفوظة في أماكن يسهل استخدامها</a:t>
            </a:r>
            <a:r>
              <a:rPr lang="fr-FR" dirty="0" smtClean="0"/>
              <a:t>.</a:t>
            </a:r>
          </a:p>
          <a:p>
            <a:pPr algn="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SA" b="1" dirty="0" smtClean="0"/>
              <a:t>سادسا: المخاطر الاجتماعية والنفسية.</a:t>
            </a:r>
            <a:r>
              <a:rPr lang="fr-FR" dirty="0" smtClean="0"/>
              <a:t/>
            </a:r>
            <a:br>
              <a:rPr lang="fr-FR" dirty="0" smtClean="0"/>
            </a:br>
            <a:endParaRPr lang="fr-FR" dirty="0"/>
          </a:p>
        </p:txBody>
      </p:sp>
      <p:sp>
        <p:nvSpPr>
          <p:cNvPr id="3" name="Espace réservé du contenu 2"/>
          <p:cNvSpPr>
            <a:spLocks noGrp="1"/>
          </p:cNvSpPr>
          <p:nvPr>
            <p:ph idx="1"/>
          </p:nvPr>
        </p:nvSpPr>
        <p:spPr>
          <a:xfrm>
            <a:off x="457200" y="857232"/>
            <a:ext cx="8229600" cy="5715040"/>
          </a:xfrm>
        </p:spPr>
        <p:txBody>
          <a:bodyPr/>
          <a:lstStyle/>
          <a:p>
            <a:pPr algn="r" rtl="1"/>
            <a:r>
              <a:rPr lang="ar-SA" dirty="0" smtClean="0"/>
              <a:t>هي المخاطر التي قد تنشأ عن سوء الحالة النفسية للفرد والعوامل المؤثرة على الصحة والحالة النفسية؛ مثل</a:t>
            </a:r>
            <a:r>
              <a:rPr lang="fr-FR" dirty="0" smtClean="0"/>
              <a:t>:</a:t>
            </a:r>
          </a:p>
          <a:p>
            <a:pPr algn="r" rtl="1"/>
            <a:r>
              <a:rPr lang="ar-SA" dirty="0" smtClean="0"/>
              <a:t>العمل الروتيني</a:t>
            </a:r>
            <a:r>
              <a:rPr lang="fr-FR" dirty="0" smtClean="0"/>
              <a:t>.</a:t>
            </a:r>
          </a:p>
          <a:p>
            <a:pPr algn="r" rtl="1"/>
            <a:r>
              <a:rPr lang="ar-SA" dirty="0" smtClean="0"/>
              <a:t>ضغوط العمل</a:t>
            </a:r>
            <a:r>
              <a:rPr lang="fr-FR" dirty="0" smtClean="0"/>
              <a:t>.</a:t>
            </a:r>
          </a:p>
          <a:p>
            <a:pPr algn="r" rtl="1">
              <a:buNone/>
            </a:pPr>
            <a:r>
              <a:rPr lang="fr-FR" dirty="0" smtClean="0"/>
              <a:t>•</a:t>
            </a:r>
            <a:r>
              <a:rPr lang="ar-SA" dirty="0" smtClean="0"/>
              <a:t>سوء الإدارة (خلل بنظام</a:t>
            </a:r>
            <a:r>
              <a:rPr lang="fr-FR" dirty="0" smtClean="0"/>
              <a:t> /</a:t>
            </a:r>
            <a:r>
              <a:rPr lang="ar-SA" dirty="0" smtClean="0"/>
              <a:t>الأجور الترقيات</a:t>
            </a:r>
            <a:r>
              <a:rPr lang="fr-FR" dirty="0" smtClean="0"/>
              <a:t>/ </a:t>
            </a:r>
            <a:r>
              <a:rPr lang="ar-SA" dirty="0" smtClean="0"/>
              <a:t>العلاقة بين الرؤساء والمرؤوسين</a:t>
            </a:r>
            <a:r>
              <a:rPr lang="fr-FR" dirty="0" smtClean="0"/>
              <a:t>/ </a:t>
            </a:r>
            <a:r>
              <a:rPr lang="ar-SA" dirty="0" smtClean="0"/>
              <a:t>الصراعات الداخلية</a:t>
            </a:r>
            <a:r>
              <a:rPr lang="fr-FR" dirty="0" smtClean="0"/>
              <a:t>(.</a:t>
            </a:r>
          </a:p>
          <a:p>
            <a:pPr algn="r" rtl="1">
              <a:buNone/>
            </a:pPr>
            <a:r>
              <a:rPr lang="fr-FR" dirty="0" smtClean="0"/>
              <a:t>•</a:t>
            </a:r>
            <a:r>
              <a:rPr lang="ar-SA" dirty="0" smtClean="0"/>
              <a:t>مشكلات اجتماعية واقتصادية</a:t>
            </a:r>
            <a:r>
              <a:rPr lang="fr-FR" dirty="0" smtClean="0"/>
              <a:t>.</a:t>
            </a:r>
          </a:p>
          <a:p>
            <a:pPr algn="r" rtl="1"/>
            <a:endParaRPr lang="fr-FR" dirty="0"/>
          </a:p>
        </p:txBody>
      </p:sp>
      <p:pic>
        <p:nvPicPr>
          <p:cNvPr id="4" name="Image 3" descr="images (3).png"/>
          <p:cNvPicPr>
            <a:picLocks noChangeAspect="1"/>
          </p:cNvPicPr>
          <p:nvPr/>
        </p:nvPicPr>
        <p:blipFill>
          <a:blip r:embed="rId2"/>
          <a:stretch>
            <a:fillRect/>
          </a:stretch>
        </p:blipFill>
        <p:spPr>
          <a:xfrm>
            <a:off x="857224" y="3214686"/>
            <a:ext cx="3378970" cy="337897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42984"/>
          </a:xfrm>
        </p:spPr>
        <p:txBody>
          <a:bodyPr>
            <a:normAutofit/>
          </a:bodyPr>
          <a:lstStyle/>
          <a:p>
            <a:r>
              <a:rPr lang="ar-DZ" sz="4000" b="1" dirty="0" smtClean="0">
                <a:solidFill>
                  <a:schemeClr val="accent2">
                    <a:lumMod val="75000"/>
                  </a:schemeClr>
                </a:solidFill>
              </a:rPr>
              <a:t>خطة البحث </a:t>
            </a:r>
            <a:endParaRPr lang="fr-FR" sz="4000" b="1" dirty="0">
              <a:solidFill>
                <a:schemeClr val="accent2">
                  <a:lumMod val="75000"/>
                </a:schemeClr>
              </a:solidFill>
            </a:endParaRPr>
          </a:p>
        </p:txBody>
      </p:sp>
      <p:sp>
        <p:nvSpPr>
          <p:cNvPr id="3" name="Espace réservé du contenu 2"/>
          <p:cNvSpPr>
            <a:spLocks noGrp="1"/>
          </p:cNvSpPr>
          <p:nvPr>
            <p:ph idx="1"/>
          </p:nvPr>
        </p:nvSpPr>
        <p:spPr>
          <a:xfrm>
            <a:off x="457200" y="928670"/>
            <a:ext cx="8229600" cy="5929330"/>
          </a:xfrm>
        </p:spPr>
        <p:txBody>
          <a:bodyPr>
            <a:normAutofit fontScale="85000" lnSpcReduction="20000"/>
          </a:bodyPr>
          <a:lstStyle/>
          <a:p>
            <a:pPr algn="r" rtl="1">
              <a:buNone/>
            </a:pPr>
            <a:r>
              <a:rPr lang="ar-DZ" b="1" dirty="0" smtClean="0"/>
              <a:t>     المقدمة</a:t>
            </a:r>
          </a:p>
          <a:p>
            <a:pPr algn="r" rtl="1">
              <a:buNone/>
            </a:pPr>
            <a:r>
              <a:rPr lang="ar-DZ" b="1" dirty="0"/>
              <a:t> </a:t>
            </a:r>
            <a:r>
              <a:rPr lang="ar-DZ" b="1" dirty="0" smtClean="0"/>
              <a:t>   1- ماهية مخاطر بيئة العمل.</a:t>
            </a:r>
          </a:p>
          <a:p>
            <a:pPr algn="r" rtl="1"/>
            <a:r>
              <a:rPr lang="ar-DZ" dirty="0" smtClean="0"/>
              <a:t>أولا: تعريف بيئة العمل.</a:t>
            </a:r>
          </a:p>
          <a:p>
            <a:pPr algn="r" rtl="1"/>
            <a:r>
              <a:rPr lang="ar-DZ" dirty="0" smtClean="0"/>
              <a:t>ثانيا: تعريف مخاطر بيئة العمل.</a:t>
            </a:r>
          </a:p>
          <a:p>
            <a:pPr algn="r" rtl="1"/>
            <a:r>
              <a:rPr lang="ar-DZ" dirty="0" smtClean="0"/>
              <a:t>ثالثا: مفهوم حوادث العمل.</a:t>
            </a:r>
          </a:p>
          <a:p>
            <a:pPr algn="r" rtl="1"/>
            <a:r>
              <a:rPr lang="ar-DZ" dirty="0" smtClean="0"/>
              <a:t>رابعا: مسببات مخاطر بيئة العمل.</a:t>
            </a:r>
          </a:p>
          <a:p>
            <a:pPr algn="r" rtl="1"/>
            <a:r>
              <a:rPr lang="ar-DZ" b="1" dirty="0" smtClean="0"/>
              <a:t>2- أنواع مخاطر بيئة العمل وطرق الوقاية منها.</a:t>
            </a:r>
          </a:p>
          <a:p>
            <a:pPr algn="r" rtl="1"/>
            <a:r>
              <a:rPr lang="ar-DZ" dirty="0" smtClean="0"/>
              <a:t>أولا: المخاطر الفيزيائية.</a:t>
            </a:r>
          </a:p>
          <a:p>
            <a:pPr algn="r" rtl="1"/>
            <a:r>
              <a:rPr lang="ar-DZ" dirty="0" smtClean="0"/>
              <a:t>ثانيا: المخاطر الميكانيكية.</a:t>
            </a:r>
          </a:p>
          <a:p>
            <a:pPr algn="r" rtl="1"/>
            <a:r>
              <a:rPr lang="ar-DZ" dirty="0" smtClean="0"/>
              <a:t>ثالثا: المخاطر البيولوجية.</a:t>
            </a:r>
          </a:p>
          <a:p>
            <a:pPr algn="r" rtl="1"/>
            <a:r>
              <a:rPr lang="ar-DZ" dirty="0" smtClean="0"/>
              <a:t>رابعا: المخاطر الكيميائية.</a:t>
            </a:r>
          </a:p>
          <a:p>
            <a:pPr algn="r" rtl="1"/>
            <a:r>
              <a:rPr lang="ar-DZ" dirty="0" smtClean="0"/>
              <a:t>خامسا: المخاطر السلبية.</a:t>
            </a:r>
          </a:p>
          <a:p>
            <a:pPr algn="r" rtl="1"/>
            <a:r>
              <a:rPr lang="ar-DZ" dirty="0" smtClean="0"/>
              <a:t>سادسا: المخاطر الاجتماعية والنفسية.</a:t>
            </a:r>
          </a:p>
          <a:p>
            <a:pPr algn="r" rtl="1">
              <a:buNone/>
            </a:pPr>
            <a:r>
              <a:rPr lang="ar-DZ" b="1" dirty="0" smtClean="0"/>
              <a:t>   الخاتمة</a:t>
            </a:r>
            <a:endParaRPr lang="fr-FR"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72230"/>
          </a:xfrm>
        </p:spPr>
        <p:txBody>
          <a:bodyPr/>
          <a:lstStyle/>
          <a:p>
            <a:pPr algn="r" rtl="1"/>
            <a:r>
              <a:rPr lang="ar-SA" b="1" dirty="0" smtClean="0"/>
              <a:t>طرق الوقاية من المخاطر الاجتماعية والنفسية.</a:t>
            </a:r>
            <a:endParaRPr lang="fr-FR" dirty="0" smtClean="0"/>
          </a:p>
          <a:p>
            <a:pPr algn="r" rtl="1"/>
            <a:r>
              <a:rPr lang="ar-SA" dirty="0" smtClean="0"/>
              <a:t>تقديم رعاية خاصة للعاملين الجدد </a:t>
            </a:r>
            <a:r>
              <a:rPr lang="ar-SA" dirty="0" err="1" smtClean="0"/>
              <a:t>إ</a:t>
            </a:r>
            <a:r>
              <a:rPr lang="ar-SA" dirty="0" smtClean="0"/>
              <a:t> لعطائهم فرصة للتكيف مع نمط الحياة الجديد، وذلك بالتدريب المستمر</a:t>
            </a:r>
            <a:r>
              <a:rPr lang="fr-FR" dirty="0" smtClean="0"/>
              <a:t>.</a:t>
            </a:r>
          </a:p>
          <a:p>
            <a:pPr algn="r" rtl="1"/>
            <a:r>
              <a:rPr lang="ar-SA" dirty="0" smtClean="0"/>
              <a:t>تفادي الملل بالعمل، وذلك بالتغيير قدر الإمكان ومحاولة إشراك العاملين في اتخاذ القرار، وإعطائهم الإحساس بالأهمية والمسئولية والاستفادة من قدراتهم الإبداعية</a:t>
            </a:r>
            <a:r>
              <a:rPr lang="fr-FR" dirty="0" smtClean="0"/>
              <a:t>.</a:t>
            </a:r>
          </a:p>
          <a:p>
            <a:pPr algn="r" rtl="1"/>
            <a:r>
              <a:rPr lang="ar-SA" dirty="0" smtClean="0"/>
              <a:t>إتباع الأساليب السليمة في الإدارة لمنع الصراعات والاحتكاك بين العاملين</a:t>
            </a:r>
            <a:r>
              <a:rPr lang="fr-FR" dirty="0" smtClean="0"/>
              <a:t>.</a:t>
            </a:r>
          </a:p>
          <a:p>
            <a:pPr algn="r" rtl="1"/>
            <a:r>
              <a:rPr lang="ar-SA" dirty="0" smtClean="0"/>
              <a:t>خلق مناخ اجتماعي مناسب عن طريق الأندية والرحلات وحل المشكلات الاجتماعية للعاملين، من إسكان ومواصلات وتعليم وترفيه وصحة</a:t>
            </a:r>
            <a:r>
              <a:rPr lang="fr-FR" dirty="0" smtClean="0"/>
              <a:t>.</a:t>
            </a:r>
          </a:p>
          <a:p>
            <a:pPr algn="r" rtl="1"/>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439850"/>
          </a:xfrm>
        </p:spPr>
        <p:txBody>
          <a:bodyPr/>
          <a:lstStyle/>
          <a:p>
            <a:r>
              <a:rPr lang="ar-DZ" b="1" dirty="0" smtClean="0">
                <a:solidFill>
                  <a:srgbClr val="FF0000"/>
                </a:solidFill>
              </a:rPr>
              <a:t>الخاتمة </a:t>
            </a:r>
            <a:endParaRPr lang="fr-FR" b="1" dirty="0">
              <a:solidFill>
                <a:srgbClr val="FF0000"/>
              </a:solidFill>
            </a:endParaRPr>
          </a:p>
        </p:txBody>
      </p:sp>
      <p:sp>
        <p:nvSpPr>
          <p:cNvPr id="3" name="Espace réservé du contenu 2"/>
          <p:cNvSpPr>
            <a:spLocks noGrp="1"/>
          </p:cNvSpPr>
          <p:nvPr>
            <p:ph idx="1"/>
          </p:nvPr>
        </p:nvSpPr>
        <p:spPr>
          <a:xfrm>
            <a:off x="457200" y="1928802"/>
            <a:ext cx="8229600" cy="4197361"/>
          </a:xfrm>
        </p:spPr>
        <p:txBody>
          <a:bodyPr/>
          <a:lstStyle/>
          <a:p>
            <a:pPr algn="r" rtl="1"/>
            <a:r>
              <a:rPr lang="ar-SA" b="1" dirty="0" smtClean="0"/>
              <a:t>اتضح من خلال البحث أنه لا یوجد عمل على مستوى أي منظمة إلا وصاحبه درجة معینة من المخاطر، وتتجلى أبرز المخاطر التي تترصد بالمورد البشري في المنظمة في حوادث العمل التي تتسبب في تبديد الكثير من الموارد المادية والبشرية </a:t>
            </a:r>
            <a:r>
              <a:rPr lang="fr-FR" b="1" dirty="0" smtClean="0"/>
              <a:t>,</a:t>
            </a:r>
            <a:r>
              <a:rPr lang="ar-SA" b="1" dirty="0" smtClean="0"/>
              <a:t> لذا كان لابد من إدارة هذه المخاطر للحد منها</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mages (3).jpg"/>
          <p:cNvPicPr>
            <a:picLocks noGrp="1" noChangeAspect="1"/>
          </p:cNvPicPr>
          <p:nvPr>
            <p:ph idx="1"/>
          </p:nvPr>
        </p:nvPicPr>
        <p:blipFill>
          <a:blip r:embed="rId2"/>
          <a:stretch>
            <a:fillRect/>
          </a:stretch>
        </p:blipFill>
        <p:spPr>
          <a:xfrm>
            <a:off x="571472" y="571480"/>
            <a:ext cx="7858180" cy="5715039"/>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42984"/>
          </a:xfrm>
        </p:spPr>
        <p:txBody>
          <a:bodyPr/>
          <a:lstStyle/>
          <a:p>
            <a:r>
              <a:rPr lang="ar-DZ" b="1" dirty="0" smtClean="0">
                <a:solidFill>
                  <a:schemeClr val="accent2">
                    <a:lumMod val="75000"/>
                  </a:schemeClr>
                </a:solidFill>
              </a:rPr>
              <a:t>المقدمة </a:t>
            </a:r>
            <a:endParaRPr lang="fr-FR" b="1" dirty="0">
              <a:solidFill>
                <a:schemeClr val="accent2">
                  <a:lumMod val="75000"/>
                </a:schemeClr>
              </a:solidFill>
            </a:endParaRPr>
          </a:p>
        </p:txBody>
      </p:sp>
      <p:sp>
        <p:nvSpPr>
          <p:cNvPr id="3" name="Espace réservé du contenu 2"/>
          <p:cNvSpPr>
            <a:spLocks noGrp="1"/>
          </p:cNvSpPr>
          <p:nvPr>
            <p:ph idx="1"/>
          </p:nvPr>
        </p:nvSpPr>
        <p:spPr>
          <a:xfrm>
            <a:off x="214282" y="928670"/>
            <a:ext cx="8715436" cy="5929330"/>
          </a:xfrm>
        </p:spPr>
        <p:txBody>
          <a:bodyPr>
            <a:normAutofit/>
          </a:bodyPr>
          <a:lstStyle/>
          <a:p>
            <a:pPr algn="r" rtl="1"/>
            <a:r>
              <a:rPr lang="ar-DZ" dirty="0" smtClean="0"/>
              <a:t>يسعى الإنسان غالبا لتحقيق أبسط متطلباته، ومن أجل تحقيق هذه المتطلبات يتجه هذا الإنسان إلى العمل، وبظهور الثورة الصناعية تقدمت الحياة الاقتصادية والاجتماعية، وتطورت وسائل العمل الإنتاجية والآلات الصناعية. وبصورة عكسية على هذا التطور أصبح العمال في المؤسسات الصناعية غالبا في بيئة عمل غير مؤمنة، وهذا مما قد يعرضهم إلى الأخطار المهنية وبالتالي بروز ما يعرف بحوادث العمل </a:t>
            </a:r>
            <a:r>
              <a:rPr lang="ar-DZ" dirty="0" err="1" smtClean="0"/>
              <a:t>و</a:t>
            </a:r>
            <a:r>
              <a:rPr lang="ar-DZ" dirty="0" smtClean="0"/>
              <a:t> الأخطار المهنية حيث تعتبر ظاهرة الحوادث من الموضوعات التي لقيت اهتماما واسع </a:t>
            </a:r>
            <a:r>
              <a:rPr lang="ar-DZ" dirty="0" err="1" smtClean="0"/>
              <a:t>و</a:t>
            </a:r>
            <a:r>
              <a:rPr lang="ar-DZ" dirty="0" smtClean="0"/>
              <a:t> هذا ما سنتطرق له في بحثنا هذا للإجابة عن الأسئلة التالية : فماهي مخاطر بيئة العمل؟ وماهي أسبابها وأنواعها؟ وكيف يمكن الوقاية منها؟</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b="1" dirty="0" smtClean="0">
                <a:solidFill>
                  <a:schemeClr val="accent2">
                    <a:lumMod val="75000"/>
                  </a:schemeClr>
                </a:solidFill>
              </a:rPr>
              <a:t>1- ماهية مخاطر بيئة العمل.</a:t>
            </a:r>
            <a:br>
              <a:rPr lang="ar-DZ" b="1" dirty="0" smtClean="0">
                <a:solidFill>
                  <a:schemeClr val="accent2">
                    <a:lumMod val="75000"/>
                  </a:schemeClr>
                </a:solidFill>
              </a:rPr>
            </a:br>
            <a:r>
              <a:rPr lang="ar-DZ" b="1" dirty="0" smtClean="0"/>
              <a:t>أولا: تعريف بيئة العمل</a:t>
            </a:r>
            <a:endParaRPr lang="fr-FR" b="1" dirty="0"/>
          </a:p>
        </p:txBody>
      </p:sp>
      <p:sp>
        <p:nvSpPr>
          <p:cNvPr id="3" name="Espace réservé du contenu 2"/>
          <p:cNvSpPr>
            <a:spLocks noGrp="1"/>
          </p:cNvSpPr>
          <p:nvPr>
            <p:ph idx="1"/>
          </p:nvPr>
        </p:nvSpPr>
        <p:spPr>
          <a:xfrm>
            <a:off x="457200" y="2000240"/>
            <a:ext cx="8229600" cy="4125923"/>
          </a:xfrm>
        </p:spPr>
        <p:txBody>
          <a:bodyPr/>
          <a:lstStyle/>
          <a:p>
            <a:pPr algn="r" rtl="1"/>
            <a:r>
              <a:rPr lang="ar-SA" sz="3600" dirty="0"/>
              <a:t>تعرف بيئة العمل بأنها: كافة الظروف السائدة داخل المنظمة وخارجها والتي لها تأثير على سلوك العاملين وتحديد اتجاهاتهم نحو </a:t>
            </a:r>
            <a:r>
              <a:rPr lang="ar-SA" sz="3600" dirty="0" smtClean="0"/>
              <a:t>العمل</a:t>
            </a:r>
            <a:r>
              <a:rPr lang="ar-DZ" sz="3600" dirty="0" smtClean="0"/>
              <a:t> </a:t>
            </a:r>
          </a:p>
          <a:p>
            <a:pPr algn="r" rtl="1"/>
            <a:r>
              <a:rPr lang="ar-DZ" sz="3600" dirty="0"/>
              <a:t>مجموعة من العناصر المستمدة من البيئة الكلية ولكنها تشكل قوى ذات تأثير عن المنظمة وهي مرتبطة بعناصر داخل حدود المنظمة</a:t>
            </a:r>
            <a:r>
              <a:rPr lang="ar-DZ" dirty="0"/>
              <a:t>.</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857232"/>
            <a:ext cx="8229600" cy="1071570"/>
          </a:xfrm>
        </p:spPr>
        <p:txBody>
          <a:bodyPr>
            <a:normAutofit fontScale="90000"/>
          </a:bodyPr>
          <a:lstStyle/>
          <a:p>
            <a:pPr algn="r"/>
            <a:r>
              <a:rPr lang="ar-DZ" b="1" dirty="0" smtClean="0">
                <a:solidFill>
                  <a:srgbClr val="FF0000"/>
                </a:solidFill>
              </a:rPr>
              <a:t>ثانيا: تعريف مخاطر بيئة العمل.</a:t>
            </a:r>
            <a:br>
              <a:rPr lang="ar-DZ" b="1" dirty="0" smtClean="0">
                <a:solidFill>
                  <a:srgbClr val="FF0000"/>
                </a:solidFill>
              </a:rPr>
            </a:br>
            <a:endParaRPr lang="fr-FR" b="1" dirty="0">
              <a:solidFill>
                <a:srgbClr val="FF0000"/>
              </a:solidFill>
            </a:endParaRPr>
          </a:p>
        </p:txBody>
      </p:sp>
      <p:sp>
        <p:nvSpPr>
          <p:cNvPr id="3" name="Espace réservé du contenu 2"/>
          <p:cNvSpPr>
            <a:spLocks noGrp="1"/>
          </p:cNvSpPr>
          <p:nvPr>
            <p:ph idx="1"/>
          </p:nvPr>
        </p:nvSpPr>
        <p:spPr>
          <a:xfrm>
            <a:off x="457200" y="1714488"/>
            <a:ext cx="8229600" cy="4411675"/>
          </a:xfrm>
        </p:spPr>
        <p:txBody>
          <a:bodyPr/>
          <a:lstStyle/>
          <a:p>
            <a:pPr algn="r" rtl="1"/>
            <a:r>
              <a:rPr lang="ar-SA" b="1" dirty="0" smtClean="0"/>
              <a:t>هي ظروف قد تؤدي إلى وقوع الحوادث بما في ذلك الإصابات، أو عطل في الآلات، أو المعدات أو دمار في البناء أو فقدان في المواد</a:t>
            </a:r>
            <a:r>
              <a:rPr lang="ar-DZ" b="1" dirty="0" smtClean="0"/>
              <a:t> .</a:t>
            </a:r>
          </a:p>
          <a:p>
            <a:pPr algn="r" rtl="1"/>
            <a:r>
              <a:rPr lang="ar-DZ" b="1" dirty="0" smtClean="0"/>
              <a:t>أحداث غير مرئية وغير مرغوبة في المستقبل .</a:t>
            </a:r>
          </a:p>
          <a:p>
            <a:pPr algn="r" rtl="1"/>
            <a:r>
              <a:rPr lang="ar-DZ" b="1" dirty="0" smtClean="0"/>
              <a:t>إمكانية حصول الخطر أو المعاناة من الأذى أو الخسارة .</a:t>
            </a:r>
            <a:endParaRPr lang="fr-FR" dirty="0"/>
          </a:p>
        </p:txBody>
      </p:sp>
      <p:pic>
        <p:nvPicPr>
          <p:cNvPr id="4" name="Image 3" descr="images.jpg"/>
          <p:cNvPicPr>
            <a:picLocks noChangeAspect="1"/>
          </p:cNvPicPr>
          <p:nvPr/>
        </p:nvPicPr>
        <p:blipFill>
          <a:blip r:embed="rId2"/>
          <a:stretch>
            <a:fillRect/>
          </a:stretch>
        </p:blipFill>
        <p:spPr>
          <a:xfrm>
            <a:off x="571472" y="4572008"/>
            <a:ext cx="2343150" cy="19526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857256"/>
          </a:xfrm>
        </p:spPr>
        <p:txBody>
          <a:bodyPr>
            <a:normAutofit fontScale="90000"/>
          </a:bodyPr>
          <a:lstStyle/>
          <a:p>
            <a:pPr algn="r" rtl="1"/>
            <a:r>
              <a:rPr lang="ar-DZ" b="1" dirty="0" smtClean="0">
                <a:solidFill>
                  <a:srgbClr val="FF0000"/>
                </a:solidFill>
              </a:rPr>
              <a:t>ثالثا: مفهوم حوادث العمل.</a:t>
            </a:r>
            <a:br>
              <a:rPr lang="ar-DZ" b="1" dirty="0" smtClean="0">
                <a:solidFill>
                  <a:srgbClr val="FF0000"/>
                </a:solidFill>
              </a:rPr>
            </a:br>
            <a:endParaRPr lang="fr-FR" b="1" dirty="0">
              <a:solidFill>
                <a:srgbClr val="FF0000"/>
              </a:solidFill>
            </a:endParaRPr>
          </a:p>
        </p:txBody>
      </p:sp>
      <p:sp>
        <p:nvSpPr>
          <p:cNvPr id="3" name="Espace réservé du contenu 2"/>
          <p:cNvSpPr>
            <a:spLocks noGrp="1"/>
          </p:cNvSpPr>
          <p:nvPr>
            <p:ph idx="1"/>
          </p:nvPr>
        </p:nvSpPr>
        <p:spPr>
          <a:xfrm>
            <a:off x="457200" y="1214422"/>
            <a:ext cx="8229600" cy="4911741"/>
          </a:xfrm>
        </p:spPr>
        <p:txBody>
          <a:bodyPr>
            <a:noAutofit/>
          </a:bodyPr>
          <a:lstStyle/>
          <a:p>
            <a:pPr algn="r" rtl="1"/>
            <a:r>
              <a:rPr lang="ar-DZ" dirty="0" smtClean="0"/>
              <a:t>ت</a:t>
            </a:r>
            <a:r>
              <a:rPr lang="ar-SA" dirty="0" err="1" smtClean="0"/>
              <a:t>لك</a:t>
            </a:r>
            <a:r>
              <a:rPr lang="ar-SA" dirty="0" smtClean="0"/>
              <a:t> الإصابة التي تقعد العامل عن عمله لمدة یوم عمل أو أكثر</a:t>
            </a:r>
            <a:r>
              <a:rPr lang="ar-DZ" dirty="0" smtClean="0"/>
              <a:t>.</a:t>
            </a:r>
          </a:p>
          <a:p>
            <a:pPr algn="r" rtl="1"/>
            <a:r>
              <a:rPr lang="ar-SA" dirty="0" smtClean="0"/>
              <a:t>كل ما یقع للعامل أو یتورط فیه دون سابق معرفة أو توقع، وینتج عنه أضرار تصیب الفرد أو الآخرین أو المعدات</a:t>
            </a:r>
            <a:r>
              <a:rPr lang="ar-DZ" dirty="0" smtClean="0"/>
              <a:t> .</a:t>
            </a:r>
          </a:p>
          <a:p>
            <a:pPr algn="r" rtl="1"/>
            <a:r>
              <a:rPr lang="ar-SA" dirty="0" smtClean="0"/>
              <a:t>كل حادث مفاجئ یقع أثناء العمل أو یسببه وقد تشمل أضرار وسائل الإنتاج أو القوى البشریة أو كلیهما معا.</a:t>
            </a:r>
            <a:endParaRPr lang="fr-FR" dirty="0"/>
          </a:p>
        </p:txBody>
      </p:sp>
      <p:pic>
        <p:nvPicPr>
          <p:cNvPr id="4" name="Image 3" descr="24.jpg"/>
          <p:cNvPicPr>
            <a:picLocks noChangeAspect="1"/>
          </p:cNvPicPr>
          <p:nvPr/>
        </p:nvPicPr>
        <p:blipFill>
          <a:blip r:embed="rId2"/>
          <a:stretch>
            <a:fillRect/>
          </a:stretch>
        </p:blipFill>
        <p:spPr>
          <a:xfrm>
            <a:off x="0" y="4480150"/>
            <a:ext cx="4071934" cy="237785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b="1" dirty="0" smtClean="0">
                <a:solidFill>
                  <a:srgbClr val="FF0000"/>
                </a:solidFill>
              </a:rPr>
              <a:t>رابعا: مسببات مخاطر بيئة العمل.</a:t>
            </a:r>
            <a:br>
              <a:rPr lang="ar-DZ" b="1" dirty="0" smtClean="0">
                <a:solidFill>
                  <a:srgbClr val="FF0000"/>
                </a:solidFill>
              </a:rPr>
            </a:br>
            <a:endParaRPr lang="fr-FR" b="1" dirty="0">
              <a:solidFill>
                <a:srgbClr val="FF0000"/>
              </a:solidFill>
            </a:endParaRPr>
          </a:p>
        </p:txBody>
      </p:sp>
      <p:sp>
        <p:nvSpPr>
          <p:cNvPr id="3" name="Espace réservé du contenu 2"/>
          <p:cNvSpPr>
            <a:spLocks noGrp="1"/>
          </p:cNvSpPr>
          <p:nvPr>
            <p:ph idx="1"/>
          </p:nvPr>
        </p:nvSpPr>
        <p:spPr>
          <a:xfrm>
            <a:off x="457200" y="1142984"/>
            <a:ext cx="8229600" cy="5143536"/>
          </a:xfrm>
        </p:spPr>
        <p:txBody>
          <a:bodyPr>
            <a:normAutofit/>
          </a:bodyPr>
          <a:lstStyle/>
          <a:p>
            <a:pPr algn="r" rtl="1">
              <a:buNone/>
            </a:pPr>
            <a:r>
              <a:rPr lang="ar-DZ" sz="3600" b="1" dirty="0" smtClean="0">
                <a:solidFill>
                  <a:schemeClr val="accent2">
                    <a:lumMod val="75000"/>
                  </a:schemeClr>
                </a:solidFill>
              </a:rPr>
              <a:t>  أ) الأسباب المرتبطة بالمورد البشري: </a:t>
            </a:r>
          </a:p>
          <a:p>
            <a:pPr algn="r" rtl="1"/>
            <a:r>
              <a:rPr lang="ar-DZ" b="1" dirty="0" smtClean="0"/>
              <a:t> </a:t>
            </a:r>
            <a:r>
              <a:rPr lang="ar-SA" b="1" dirty="0" smtClean="0"/>
              <a:t>الفشل في إتباع تعليمات </a:t>
            </a:r>
            <a:r>
              <a:rPr lang="ar-SA" b="1" dirty="0" err="1" smtClean="0"/>
              <a:t>و</a:t>
            </a:r>
            <a:r>
              <a:rPr lang="ar-DZ" b="1" dirty="0" smtClean="0"/>
              <a:t>إجراءات </a:t>
            </a:r>
            <a:r>
              <a:rPr lang="ar-SA" b="1" dirty="0" smtClean="0"/>
              <a:t>الأمن.</a:t>
            </a:r>
            <a:endParaRPr lang="ar-DZ" b="1" dirty="0" smtClean="0"/>
          </a:p>
          <a:p>
            <a:pPr algn="r" rtl="1"/>
            <a:r>
              <a:rPr lang="fr-FR" b="1" dirty="0" smtClean="0"/>
              <a:t> </a:t>
            </a:r>
            <a:r>
              <a:rPr lang="ar-SA" b="1" dirty="0" smtClean="0"/>
              <a:t>الأوضاع البدنية الخاطئة أثناء القیام بالعمل.</a:t>
            </a:r>
            <a:endParaRPr lang="ar-DZ" b="1" dirty="0" smtClean="0"/>
          </a:p>
          <a:p>
            <a:pPr algn="r" rtl="1"/>
            <a:r>
              <a:rPr lang="ar-DZ" b="1" dirty="0" smtClean="0"/>
              <a:t> </a:t>
            </a:r>
            <a:r>
              <a:rPr lang="ar-SA" b="1" dirty="0" smtClean="0"/>
              <a:t>اللامبالاة.</a:t>
            </a:r>
            <a:endParaRPr lang="ar-DZ" b="1" dirty="0" smtClean="0"/>
          </a:p>
          <a:p>
            <a:pPr algn="r" rtl="1"/>
            <a:r>
              <a:rPr lang="ar-DZ" b="1" dirty="0" smtClean="0"/>
              <a:t> </a:t>
            </a:r>
            <a:r>
              <a:rPr lang="ar-SA" b="1" dirty="0" smtClean="0"/>
              <a:t>عدم استخدام أدوات الوقاية وعدم التعود علیها.</a:t>
            </a:r>
            <a:endParaRPr lang="fr-FR" dirty="0" smtClean="0"/>
          </a:p>
          <a:p>
            <a:pPr algn="r" rtl="1"/>
            <a:r>
              <a:rPr lang="ar-DZ" b="1" dirty="0" smtClean="0"/>
              <a:t> </a:t>
            </a:r>
            <a:r>
              <a:rPr lang="ar-SA" b="1" dirty="0" smtClean="0"/>
              <a:t>تقدم سن العامل وضعفه وعدم </a:t>
            </a:r>
            <a:r>
              <a:rPr lang="ar-DZ" b="1" dirty="0" smtClean="0"/>
              <a:t>ق</a:t>
            </a:r>
            <a:r>
              <a:rPr lang="ar-SA" b="1" dirty="0" smtClean="0"/>
              <a:t>درته على مسایرة سرعة نسق الإنتاج.</a:t>
            </a:r>
            <a:endParaRPr lang="ar-DZ" b="1" dirty="0" smtClean="0"/>
          </a:p>
          <a:p>
            <a:pPr algn="r" rtl="1"/>
            <a:r>
              <a:rPr lang="ar-SA" b="1" dirty="0" smtClean="0"/>
              <a:t>السرعة في أداء العمل</a:t>
            </a:r>
            <a:r>
              <a:rPr lang="ar-DZ" b="1" dirty="0" smtClean="0"/>
              <a:t>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lgn="r" rtl="1"/>
            <a:r>
              <a:rPr lang="ar-DZ" sz="3600" b="1" dirty="0" smtClean="0">
                <a:solidFill>
                  <a:schemeClr val="accent2">
                    <a:lumMod val="75000"/>
                  </a:schemeClr>
                </a:solidFill>
              </a:rPr>
              <a:t>ب) الأسباب المرتبطة ببيئة العمل:</a:t>
            </a:r>
          </a:p>
          <a:p>
            <a:pPr algn="r" rtl="1">
              <a:buNone/>
            </a:pPr>
            <a:endParaRPr lang="ar-DZ" b="1" dirty="0" smtClean="0"/>
          </a:p>
          <a:p>
            <a:pPr algn="r" rtl="1"/>
            <a:r>
              <a:rPr lang="ar-SA" b="1" dirty="0" smtClean="0"/>
              <a:t>نقص صيانة الآلات والمعدات.</a:t>
            </a:r>
            <a:endParaRPr lang="fr-FR" dirty="0" smtClean="0"/>
          </a:p>
          <a:p>
            <a:pPr algn="r" rtl="1"/>
            <a:r>
              <a:rPr lang="ar-SA" b="1" dirty="0" smtClean="0"/>
              <a:t>خطأ تصميم الآلات.</a:t>
            </a:r>
            <a:endParaRPr lang="fr-FR" dirty="0" smtClean="0"/>
          </a:p>
          <a:p>
            <a:pPr algn="r" rtl="1"/>
            <a:r>
              <a:rPr lang="ar-SA" b="1" dirty="0" smtClean="0"/>
              <a:t>صعوبة ظروف العمل.</a:t>
            </a:r>
            <a:endParaRPr lang="fr-FR" dirty="0" smtClean="0"/>
          </a:p>
          <a:p>
            <a:pPr algn="r" rtl="1"/>
            <a:r>
              <a:rPr lang="ar-SA" b="1" dirty="0" smtClean="0"/>
              <a:t>عدم صلاحية أدوات وأجهزة الوقاية.</a:t>
            </a:r>
            <a:endParaRPr lang="fr-FR" dirty="0" smtClean="0"/>
          </a:p>
          <a:p>
            <a:pPr algn="r" rtl="1"/>
            <a:r>
              <a:rPr lang="ar-SA" b="1" dirty="0" smtClean="0"/>
              <a:t>عدم صلاحية آلات العمل وقدمها</a:t>
            </a:r>
            <a:r>
              <a:rPr lang="fr-FR" b="1" dirty="0" smtClean="0"/>
              <a:t>.</a:t>
            </a:r>
            <a:endParaRPr lang="ar-DZ" b="1" dirty="0" smtClean="0"/>
          </a:p>
          <a:p>
            <a:pPr algn="r" rtl="1"/>
            <a:r>
              <a:rPr lang="ar-SA" b="1" dirty="0" smtClean="0"/>
              <a:t>سوء عملية تخزين المواد الخطيرة،</a:t>
            </a:r>
            <a:endParaRPr lang="fr-FR" dirty="0" smtClean="0"/>
          </a:p>
          <a:p>
            <a:pPr algn="r" rtl="1"/>
            <a:r>
              <a:rPr lang="ar-SA" b="1" dirty="0" smtClean="0"/>
              <a:t>إهمال عمليات الصيانة في الوقت المناسب،</a:t>
            </a:r>
            <a:endParaRPr lang="fr-FR" dirty="0" smtClean="0"/>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261</TotalTime>
  <Words>1631</Words>
  <Application>Microsoft Office PowerPoint</Application>
  <PresentationFormat>Affichage à l'écran (4:3)</PresentationFormat>
  <Paragraphs>167</Paragraphs>
  <Slides>32</Slides>
  <Notes>1</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Thème Office</vt:lpstr>
      <vt:lpstr>جامعة محمد خيضر بسكرة  كلية العلوم الاقتصادية و التجارية و علوم التسيير  قسم علوم التسيير  الفوج : 02                                                       تخصص :إدارة موارد بشرية  </vt:lpstr>
      <vt:lpstr>Diapositive 2</vt:lpstr>
      <vt:lpstr>خطة البحث </vt:lpstr>
      <vt:lpstr>المقدمة </vt:lpstr>
      <vt:lpstr>1- ماهية مخاطر بيئة العمل. أولا: تعريف بيئة العمل</vt:lpstr>
      <vt:lpstr>ثانيا: تعريف مخاطر بيئة العمل. </vt:lpstr>
      <vt:lpstr>ثالثا: مفهوم حوادث العمل. </vt:lpstr>
      <vt:lpstr>رابعا: مسببات مخاطر بيئة العمل. </vt:lpstr>
      <vt:lpstr>Diapositive 9</vt:lpstr>
      <vt:lpstr>Diapositive 10</vt:lpstr>
      <vt:lpstr>أولا: المخاطر الفيزيائية(الطبيعية). </vt:lpstr>
      <vt:lpstr>طرق الوقاية من الحرارة: </vt:lpstr>
      <vt:lpstr>ب) الإضاءة: </vt:lpstr>
      <vt:lpstr>طرق الوقاية من الإضاءة غير السليمة: </vt:lpstr>
      <vt:lpstr>تلوث الهواء: </vt:lpstr>
      <vt:lpstr>طرق الوقاية من التلوث:</vt:lpstr>
      <vt:lpstr>بالإضافة إلى خطر :                                                    </vt:lpstr>
      <vt:lpstr>ثانيا: المخاطر الميكانيكية. </vt:lpstr>
      <vt:lpstr>Diapositive 19</vt:lpstr>
      <vt:lpstr>Diapositive 20</vt:lpstr>
      <vt:lpstr>ثالثا: المخاطر البيولوجية(الحيوية). </vt:lpstr>
      <vt:lpstr>Diapositive 22</vt:lpstr>
      <vt:lpstr>Diapositive 23</vt:lpstr>
      <vt:lpstr>رابعا: المخاطر الكيميائية. </vt:lpstr>
      <vt:lpstr>Diapositive 25</vt:lpstr>
      <vt:lpstr>Diapositive 26</vt:lpstr>
      <vt:lpstr>Diapositive 27</vt:lpstr>
      <vt:lpstr>Diapositive 28</vt:lpstr>
      <vt:lpstr>سادسا: المخاطر الاجتماعية والنفسية. </vt:lpstr>
      <vt:lpstr>Diapositive 30</vt:lpstr>
      <vt:lpstr>الخاتمة </vt:lpstr>
      <vt:lpstr>Diapositive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العلوم الاقتصادية و التجارية و علوم التسيير  قسم علوم التسيير</dc:title>
  <dc:creator>DELL</dc:creator>
  <cp:lastModifiedBy>hp</cp:lastModifiedBy>
  <cp:revision>35</cp:revision>
  <dcterms:created xsi:type="dcterms:W3CDTF">2022-03-04T19:55:55Z</dcterms:created>
  <dcterms:modified xsi:type="dcterms:W3CDTF">2022-04-19T08:28:07Z</dcterms:modified>
</cp:coreProperties>
</file>