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6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26-03-1443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45609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26-03-1443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40049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26-03-1443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5914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26-03-1443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257522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26-03-1443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5787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26-03-1443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722596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26-03-1443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952891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26-03-1443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343393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26-03-1443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300387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26-03-1443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53759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26-03-1443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379209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26-03-1443</a:t>
            </a:fld>
            <a:endParaRPr lang="ar-D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3549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26-03-1443</a:t>
            </a:fld>
            <a:endParaRPr lang="ar-D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92852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26-03-1443</a:t>
            </a:fld>
            <a:endParaRPr lang="ar-D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7246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26-03-1443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4115630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26-03-1443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10992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7C5AC-6E7C-4B02-A10F-4AF6BF07EA07}" type="datetimeFigureOut">
              <a:rPr lang="ar-DZ" smtClean="0"/>
              <a:t>26-03-1443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16273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457A44ED-D014-473F-B63D-337E9FD7F9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DZ" dirty="0"/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xmlns="" id="{B8D5BE60-BD88-4220-BCD3-F97B8604525D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5765" y="50793"/>
            <a:ext cx="8686800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17">
            <a:extLst>
              <a:ext uri="{FF2B5EF4-FFF2-40B4-BE49-F238E27FC236}">
                <a16:creationId xmlns:a16="http://schemas.microsoft.com/office/drawing/2014/main" xmlns="" id="{462DAB5E-95CE-4FA6-9886-79D28A12D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4477" y="1131543"/>
            <a:ext cx="64293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1200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abic Transparent" pitchFamily="2" charset="0"/>
              </a:rPr>
              <a:t>الجمهــورية الجزائــرية الديمقــراطية الشعبيـــة</a:t>
            </a:r>
            <a:endParaRPr lang="en-US" sz="11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abic Transparent" pitchFamily="2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abic Transparent" pitchFamily="2" charset="0"/>
              </a:rPr>
              <a:t>République Algérienne Démocratique et Populaire</a:t>
            </a:r>
            <a:endParaRPr lang="en-US" sz="11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abic Transparent" pitchFamily="2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12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abic Transparent" pitchFamily="2" charset="0"/>
              </a:rPr>
              <a:t>و</a:t>
            </a:r>
            <a:r>
              <a:rPr lang="ar-DZ" sz="1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abic Transparent" pitchFamily="2" charset="0"/>
              </a:rPr>
              <a:t>زارة التعليــم العــالي </a:t>
            </a:r>
            <a:r>
              <a:rPr lang="ar-DZ" sz="12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abic Transparent" pitchFamily="2" charset="0"/>
              </a:rPr>
              <a:t>و</a:t>
            </a:r>
            <a:r>
              <a:rPr lang="ar-DZ" sz="1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abic Transparent" pitchFamily="2" charset="0"/>
              </a:rPr>
              <a:t> البحــث العلمـي</a:t>
            </a:r>
            <a:endParaRPr lang="en-US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="1" i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Ministère de l’Enseignement Supérieur et de la Recherche Scientifique  </a:t>
            </a:r>
            <a:endParaRPr lang="en-US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1200" i="1" dirty="0">
                <a:solidFill>
                  <a:srgbClr val="000000"/>
                </a:solidFill>
                <a:latin typeface="Arial" pitchFamily="34" charset="0"/>
                <a:cs typeface="Arabic Transparent" pitchFamily="2" charset="0"/>
              </a:rPr>
              <a:t>جــامعة محــمد </a:t>
            </a:r>
            <a:r>
              <a:rPr lang="ar-DZ" sz="1200" i="1" dirty="0" err="1">
                <a:solidFill>
                  <a:srgbClr val="000000"/>
                </a:solidFill>
                <a:latin typeface="Arial" pitchFamily="34" charset="0"/>
                <a:cs typeface="Arabic Transparent" pitchFamily="2" charset="0"/>
              </a:rPr>
              <a:t>خيضــر</a:t>
            </a:r>
            <a:r>
              <a:rPr lang="ar-DZ" sz="1200" i="1" dirty="0">
                <a:solidFill>
                  <a:srgbClr val="000000"/>
                </a:solidFill>
                <a:latin typeface="Arial" pitchFamily="34" charset="0"/>
                <a:cs typeface="Arabic Transparent" pitchFamily="2" charset="0"/>
              </a:rPr>
              <a:t> – بسكرة –</a:t>
            </a:r>
            <a:endParaRPr lang="en-US" sz="11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1200" b="1" i="1" dirty="0">
                <a:solidFill>
                  <a:srgbClr val="00B050"/>
                </a:solidFill>
                <a:latin typeface="Arial" pitchFamily="34" charset="0"/>
                <a:cs typeface="Arabic Transparent" pitchFamily="2" charset="0"/>
              </a:rPr>
              <a:t>كــلية العلــوم الاقتصــادية </a:t>
            </a:r>
            <a:r>
              <a:rPr lang="ar-DZ" sz="1200" b="1" i="1" dirty="0" err="1">
                <a:solidFill>
                  <a:srgbClr val="00B050"/>
                </a:solidFill>
                <a:latin typeface="Arial" pitchFamily="34" charset="0"/>
                <a:cs typeface="Arabic Transparent" pitchFamily="2" charset="0"/>
              </a:rPr>
              <a:t>و</a:t>
            </a:r>
            <a:r>
              <a:rPr lang="ar-DZ" sz="1200" b="1" i="1" dirty="0">
                <a:solidFill>
                  <a:srgbClr val="00B050"/>
                </a:solidFill>
                <a:latin typeface="Arial" pitchFamily="34" charset="0"/>
                <a:cs typeface="Arabic Transparent" pitchFamily="2" charset="0"/>
              </a:rPr>
              <a:t> التجــارية </a:t>
            </a:r>
            <a:r>
              <a:rPr lang="ar-DZ" sz="1200" b="1" i="1" dirty="0" err="1">
                <a:solidFill>
                  <a:srgbClr val="00B050"/>
                </a:solidFill>
                <a:latin typeface="Arial" pitchFamily="34" charset="0"/>
                <a:cs typeface="Arabic Transparent" pitchFamily="2" charset="0"/>
              </a:rPr>
              <a:t>و</a:t>
            </a:r>
            <a:r>
              <a:rPr lang="ar-DZ" sz="1200" b="1" i="1" dirty="0">
                <a:solidFill>
                  <a:srgbClr val="00B050"/>
                </a:solidFill>
                <a:latin typeface="Arial" pitchFamily="34" charset="0"/>
                <a:cs typeface="Arabic Transparent" pitchFamily="2" charset="0"/>
              </a:rPr>
              <a:t> علــوم التسييــر</a:t>
            </a:r>
            <a:endParaRPr lang="en-US" sz="11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1200" b="1" i="1" dirty="0">
                <a:solidFill>
                  <a:srgbClr val="00B050"/>
                </a:solidFill>
                <a:latin typeface="Arial" pitchFamily="34" charset="0"/>
                <a:cs typeface="Arabic Transparent" pitchFamily="2" charset="0"/>
              </a:rPr>
              <a:t>قســـم علـــوم التسييــر</a:t>
            </a:r>
            <a:r>
              <a:rPr lang="ar-DZ" sz="1200" b="1" i="1" dirty="0">
                <a:solidFill>
                  <a:srgbClr val="000000"/>
                </a:solidFill>
                <a:latin typeface="Arial" pitchFamily="34" charset="0"/>
                <a:cs typeface="Arabic Transparent" pitchFamily="2" charset="0"/>
              </a:rPr>
              <a:t> </a:t>
            </a:r>
            <a:endParaRPr lang="en-US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VAIO\Desktop\sirh\وظيفة-خالية-موارد-بشرية.png">
            <a:extLst>
              <a:ext uri="{FF2B5EF4-FFF2-40B4-BE49-F238E27FC236}">
                <a16:creationId xmlns:a16="http://schemas.microsoft.com/office/drawing/2014/main" xmlns="" id="{E673CFD2-8F3C-45CE-BAC2-9F56EFD66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5" y="2737180"/>
            <a:ext cx="11536711" cy="412082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15">
            <a:extLst>
              <a:ext uri="{FF2B5EF4-FFF2-40B4-BE49-F238E27FC236}">
                <a16:creationId xmlns:a16="http://schemas.microsoft.com/office/drawing/2014/main" xmlns="" id="{7B3CCE59-3BA3-4F56-87EF-F271FAF72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8584" y="5830270"/>
            <a:ext cx="2747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Simplified Arabic" pitchFamily="18" charset="-78"/>
              </a:rPr>
              <a:t>اعداد الدكتورة </a:t>
            </a:r>
            <a:r>
              <a:rPr lang="ar-DZ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Simplified Arabic" pitchFamily="18" charset="-78"/>
              </a:rPr>
              <a:t>:</a:t>
            </a:r>
            <a:endParaRPr lang="fr-FR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Simplified Arabic" pitchFamily="18" charset="-78"/>
            </a:endParaRPr>
          </a:p>
        </p:txBody>
      </p:sp>
      <p:sp>
        <p:nvSpPr>
          <p:cNvPr id="8" name="ZoneTexte 17">
            <a:extLst>
              <a:ext uri="{FF2B5EF4-FFF2-40B4-BE49-F238E27FC236}">
                <a16:creationId xmlns:a16="http://schemas.microsoft.com/office/drawing/2014/main" xmlns="" id="{7778D8A2-FA54-48EC-A15D-706FBA1AB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061" y="5673179"/>
            <a:ext cx="31552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Simplified Arabic" pitchFamily="18" charset="-78"/>
              </a:rPr>
              <a:t> </a:t>
            </a:r>
            <a:r>
              <a:rPr lang="ar-DZ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Simplified Arabic" pitchFamily="18" charset="-78"/>
              </a:rPr>
              <a:t>جبيرات</a:t>
            </a:r>
            <a:r>
              <a:rPr lang="ar-D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Simplified Arabic" pitchFamily="18" charset="-78"/>
              </a:rPr>
              <a:t> سناء</a:t>
            </a:r>
            <a:endParaRPr lang="fr-F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479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ACF78F6E-8491-4763-877E-5657B6971EC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635" y="734045"/>
            <a:ext cx="1561685" cy="9417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DDCA03FF-6BA3-4352-94B6-CB11C6F75E02}"/>
              </a:ext>
            </a:extLst>
          </p:cNvPr>
          <p:cNvSpPr txBox="1"/>
          <p:nvPr/>
        </p:nvSpPr>
        <p:spPr>
          <a:xfrm>
            <a:off x="1683026" y="810409"/>
            <a:ext cx="8282609" cy="941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r" rtl="1">
              <a:lnSpc>
                <a:spcPct val="115000"/>
              </a:lnSpc>
            </a:pPr>
            <a:r>
              <a:rPr lang="ar-DZ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نظام القرار( القيادة):     </a:t>
            </a:r>
            <a:r>
              <a:rPr lang="ar-D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يتكفل بعمليات الإدارة و رسم التوجهات </a:t>
            </a:r>
            <a:r>
              <a:rPr lang="ar-DZ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الإستراتجية</a:t>
            </a:r>
            <a:r>
              <a:rPr lang="ar-D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15000"/>
              </a:lnSpc>
              <a:spcAft>
                <a:spcPts val="1000"/>
              </a:spcAft>
            </a:pPr>
            <a:r>
              <a:rPr lang="ar-D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من أنشطته :التفكير، اتخاذ القرار، و الرقابة         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D57548DF-3DD2-46B2-ACCB-90A892E79B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158" y="2487204"/>
            <a:ext cx="1429162" cy="9417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A4428745-B8E0-4ABA-B03C-36325C050F6C}"/>
              </a:ext>
            </a:extLst>
          </p:cNvPr>
          <p:cNvSpPr txBox="1"/>
          <p:nvPr/>
        </p:nvSpPr>
        <p:spPr>
          <a:xfrm>
            <a:off x="2014330" y="2533650"/>
            <a:ext cx="79115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DZ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نظام المعلومات</a:t>
            </a:r>
            <a:r>
              <a:rPr lang="ar-DZ" sz="2400" b="1" dirty="0"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: يلعب دور الوسيط بين النظامين الفرعيين. من أنشطته:  المعالجة، النشر ، التخزين ، انتاج المعلومات</a:t>
            </a:r>
            <a:endParaRPr lang="ar-DZ" sz="2400" b="1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5056D5EE-5ECF-44A7-AE73-E54A4BBB16F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158" y="4363900"/>
            <a:ext cx="1429162" cy="89534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42620BC-256F-4AC0-8647-5C8CA99E5819}"/>
              </a:ext>
            </a:extLst>
          </p:cNvPr>
          <p:cNvSpPr txBox="1"/>
          <p:nvPr/>
        </p:nvSpPr>
        <p:spPr>
          <a:xfrm>
            <a:off x="2610679" y="4612918"/>
            <a:ext cx="73549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DZ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النظام العملي</a:t>
            </a:r>
            <a:r>
              <a:rPr lang="ar-DZ" sz="2400" b="1" dirty="0"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:  </a:t>
            </a:r>
            <a:r>
              <a:rPr lang="ar-DZ" sz="2400" b="1" dirty="0">
                <a:effectLst/>
                <a:ea typeface="Times New Roman" panose="02020603050405020304" pitchFamily="18" charset="0"/>
                <a:cs typeface="Traditional Arabic" panose="02020603050405020304" pitchFamily="18" charset="-78"/>
              </a:rPr>
              <a:t>يضمن التسيير العادي و تنفيذ المهام التي تسعى إلى بلوغ الأهداف المحددة من قبل نظام القيادة .من أنشطته التحويل و الانتاج</a:t>
            </a:r>
            <a:endParaRPr lang="ar-DZ" sz="2400" b="1" dirty="0"/>
          </a:p>
        </p:txBody>
      </p:sp>
    </p:spTree>
    <p:extLst>
      <p:ext uri="{BB962C8B-B14F-4D97-AF65-F5344CB8AC3E}">
        <p14:creationId xmlns:p14="http://schemas.microsoft.com/office/powerpoint/2010/main" val="130961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30B28110-B12D-4820-BE6A-6878F9997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8678" y="1005196"/>
            <a:ext cx="1514452" cy="9729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ar-DZ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مثـــــــــــــــــال: 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xmlns="" id="{337B04CD-3793-455A-8085-45B3C2254F9F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ar-DZ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حدد الأنظمة الثلاث لهاته السيارة:</a:t>
            </a:r>
          </a:p>
          <a:p>
            <a:pPr marL="0" indent="0">
              <a:buNone/>
            </a:pPr>
            <a:r>
              <a:rPr lang="ar-DZ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      نظام القيادة؟</a:t>
            </a:r>
          </a:p>
          <a:p>
            <a:pPr marL="0" indent="0">
              <a:buNone/>
            </a:pPr>
            <a:r>
              <a:rPr lang="ar-DZ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      النظام  العملي؟</a:t>
            </a:r>
          </a:p>
          <a:p>
            <a:pPr marL="0" indent="0">
              <a:buNone/>
            </a:pPr>
            <a:r>
              <a:rPr lang="ar-DZ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      نظام المعلومات؟</a:t>
            </a:r>
          </a:p>
        </p:txBody>
      </p:sp>
      <p:pic>
        <p:nvPicPr>
          <p:cNvPr id="6" name="Picture 6" descr="j0100710[1]">
            <a:extLst>
              <a:ext uri="{FF2B5EF4-FFF2-40B4-BE49-F238E27FC236}">
                <a16:creationId xmlns:a16="http://schemas.microsoft.com/office/drawing/2014/main" xmlns="" id="{EA320F6F-489A-4442-89A3-731647B7A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483" y="2578551"/>
            <a:ext cx="321945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06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9B944E70-07FB-4D38-B663-6907995C4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94560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DZ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المنظور الوظيفي لنظام معلومات المنظمة</a:t>
            </a:r>
          </a:p>
        </p:txBody>
      </p:sp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xmlns="" id="{61ED3EC5-2DC4-48C6-B388-FD3ACA0F89D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70" y="1992573"/>
            <a:ext cx="9962866" cy="45310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8951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xmlns="" id="{86D29F06-AE6D-495C-8B4A-DD24B77ED55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DZ" sz="40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عناصر المحاضرة الأولى</a:t>
            </a:r>
            <a:r>
              <a:rPr lang="ar-DZ" dirty="0">
                <a:solidFill>
                  <a:srgbClr val="C00000"/>
                </a:solidFill>
              </a:rPr>
              <a:t>: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xmlns="" id="{8C9726F9-6340-4421-B7BF-50AE7186A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2047" y="2123528"/>
            <a:ext cx="9699939" cy="3718882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</p:pic>
    </p:spTree>
    <p:extLst>
      <p:ext uri="{BB962C8B-B14F-4D97-AF65-F5344CB8AC3E}">
        <p14:creationId xmlns:p14="http://schemas.microsoft.com/office/powerpoint/2010/main" val="3313869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8">
            <a:extLst>
              <a:ext uri="{FF2B5EF4-FFF2-40B4-BE49-F238E27FC236}">
                <a16:creationId xmlns:a16="http://schemas.microsoft.com/office/drawing/2014/main" xmlns="" id="{0A71B48C-8B7D-4ECD-9FC8-B2EF489A5BAB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DZ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</a:t>
            </a:r>
            <a:r>
              <a:rPr lang="ar-DZ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المقـــــــاربــــــة النظميــــــــــــة</a:t>
            </a:r>
            <a:r>
              <a:rPr lang="ar-DZ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/>
            </a:r>
            <a:br>
              <a:rPr lang="ar-DZ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</a:br>
            <a:r>
              <a:rPr lang="fr-FR" sz="2400" b="1" dirty="0">
                <a:solidFill>
                  <a:schemeClr val="bg1"/>
                </a:solidFill>
                <a:latin typeface="Arabic Transparent" panose="020B060402020202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approche systémique</a:t>
            </a:r>
            <a:endParaRPr lang="ar-DZ" sz="2400" dirty="0">
              <a:solidFill>
                <a:schemeClr val="bg1"/>
              </a:solidFill>
              <a:latin typeface="Arabic Transparent" panose="020B0604020202020204" pitchFamily="34" charset="0"/>
              <a:cs typeface="Arabic Transparent" panose="020B0604020202020204" pitchFamily="34" charset="0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xmlns="" id="{A792C0CD-4642-4AD4-B16D-B5A97D3DC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2052" y="2133600"/>
            <a:ext cx="9662561" cy="3778250"/>
          </a:xfrm>
        </p:spPr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Blip>
                <a:blip r:embed="rId2"/>
              </a:buBlip>
            </a:pPr>
            <a:r>
              <a:rPr lang="ar-DZ" dirty="0"/>
              <a:t/>
            </a:r>
            <a:br>
              <a:rPr lang="ar-DZ" dirty="0"/>
            </a:b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المقاربة النظمية هي </a:t>
            </a:r>
            <a:r>
              <a:rPr lang="ar-DZ" sz="24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اتجاه ثوري ضمن فلسفة العلم</a:t>
            </a:r>
            <a:r>
              <a:rPr lang="ar-DZ" sz="2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D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قائم على النظرة الشمولية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،و تطورها </a:t>
            </a:r>
            <a:r>
              <a:rPr lang="ar-DZ" sz="240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راجع إلى تفكير عميق وواسع ظهر في القرن العشرون حول </a:t>
            </a:r>
            <a:r>
              <a:rPr lang="ar-SA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مسألة التعقيد( </a:t>
            </a:r>
            <a:r>
              <a:rPr lang="fr-FR" sz="2400" b="1" dirty="0">
                <a:solidFill>
                  <a:srgbClr val="FF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la complexité</a:t>
            </a:r>
            <a:r>
              <a:rPr lang="ar-DZ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 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للظواهر الاقتصادية و الاجتماعية: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العولمة، التغيير في نمط المعيشة، التطبيقات التكنولوجية</a:t>
            </a:r>
            <a:r>
              <a:rPr lang="fr-FR" sz="2400" b="1" dirty="0"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...</a:t>
            </a:r>
            <a:r>
              <a:rPr lang="fr-FR" sz="2400" b="1" dirty="0">
                <a:solidFill>
                  <a:srgbClr val="00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، </a:t>
            </a:r>
            <a:r>
              <a:rPr lang="ar-DZ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(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ارتفاع عدد وطبيعة </a:t>
            </a:r>
            <a:r>
              <a:rPr lang="ar-SA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التفاعلات(</a:t>
            </a:r>
            <a:r>
              <a:rPr lang="fr-FR" sz="2400" b="1" dirty="0">
                <a:solidFill>
                  <a:srgbClr val="FF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interactions</a:t>
            </a:r>
            <a:r>
              <a:rPr lang="ar-DZ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بين مختلف الظواهر).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DED9F429-E76D-4D3B-B0BF-880B81853850}"/>
              </a:ext>
            </a:extLst>
          </p:cNvPr>
          <p:cNvSpPr txBox="1"/>
          <p:nvPr/>
        </p:nvSpPr>
        <p:spPr>
          <a:xfrm>
            <a:off x="1842052" y="4022725"/>
            <a:ext cx="9276522" cy="9417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" rtl="1">
              <a:lnSpc>
                <a:spcPct val="115000"/>
              </a:lnSpc>
              <a:spcAft>
                <a:spcPts val="0"/>
              </a:spcAft>
            </a:pP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إظهار </a:t>
            </a:r>
            <a:r>
              <a:rPr lang="ar-SA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محدودية المنهج التحليلي 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في مواجهة التعقيد، الذي أصبح ميزة كل الكيانات الحديثة، كان موضوع أعمال باحثون ينتمون إلى عدة تخصصات مثل</a:t>
            </a:r>
            <a:r>
              <a:rPr lang="fr-FR" sz="2400" b="1" dirty="0">
                <a:solidFill>
                  <a:srgbClr val="00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البيولوجيا، الرياضيات</a:t>
            </a:r>
            <a:r>
              <a:rPr lang="fr-FR" sz="2400" b="1" dirty="0">
                <a:solidFill>
                  <a:srgbClr val="00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... 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والتي تعتبر من أسباب ظهور </a:t>
            </a:r>
            <a:r>
              <a:rPr lang="ar-DZ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المنظور النظم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729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1662982-8422-46BC-9B56-E9D301756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DZ" dirty="0"/>
              <a:t>              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585A26C2-4525-4A88-98AF-D519753800E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411550" y="2133600"/>
            <a:ext cx="10093063" cy="3060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DZ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803070505020304" pitchFamily="18" charset="-78"/>
              </a:rPr>
              <a:t>يسمى ايضا بالمنهج التقليدي أو العقلاني الذي طوره </a:t>
            </a:r>
            <a:r>
              <a:rPr lang="fr-FR" sz="2400" b="1" dirty="0">
                <a:solidFill>
                  <a:srgbClr val="FF0000"/>
                </a:solidFill>
                <a:latin typeface="Traditional Arabic" panose="020208030705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Descartes</a:t>
            </a:r>
            <a:r>
              <a:rPr lang="ar-DZ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803070505020304" pitchFamily="18" charset="-78"/>
              </a:rPr>
              <a:t> ، حيث حدد في كتابه الشهير </a:t>
            </a:r>
            <a:r>
              <a:rPr lang="fr-FR" sz="2400" b="1" dirty="0">
                <a:solidFill>
                  <a:srgbClr val="000000"/>
                </a:solidFill>
                <a:latin typeface="Traditional Arabic" panose="020208030705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”Discours de la méthode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803070505020304" pitchFamily="18" charset="-78"/>
              </a:rPr>
              <a:t> مبادئ العقلانية الأربعة</a:t>
            </a:r>
            <a:r>
              <a:rPr lang="fr-FR" sz="2400" b="1" dirty="0">
                <a:solidFill>
                  <a:srgbClr val="000000"/>
                </a:solidFill>
                <a:latin typeface="Traditional Arabic" panose="020208030705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 :</a:t>
            </a:r>
            <a:endParaRPr lang="ar-DZ" sz="2400" b="1" dirty="0">
              <a:solidFill>
                <a:srgbClr val="000000"/>
              </a:solidFill>
              <a:latin typeface="Traditional Arabic" panose="02020803070505020304" pitchFamily="18" charset="-7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rtl="1">
              <a:buNone/>
            </a:pPr>
            <a:r>
              <a:rPr lang="ar-DZ" sz="2400" b="1" dirty="0">
                <a:solidFill>
                  <a:srgbClr val="000000"/>
                </a:solidFill>
                <a:latin typeface="Traditional Arabic" panose="020208030705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803070505020304" pitchFamily="18" charset="-78"/>
              </a:rPr>
              <a:t>	 </a:t>
            </a:r>
            <a:r>
              <a:rPr lang="ar-DZ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803070505020304" pitchFamily="18" charset="-78"/>
              </a:rPr>
              <a:t>                      مبدأ الشك</a:t>
            </a:r>
          </a:p>
          <a:p>
            <a:pPr marL="0" lvl="0" indent="0" rtl="1">
              <a:buNone/>
            </a:pPr>
            <a:r>
              <a:rPr lang="ar-DZ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803070505020304" pitchFamily="18" charset="-78"/>
              </a:rPr>
              <a:t>                             مبدأ التحليل</a:t>
            </a:r>
          </a:p>
          <a:p>
            <a:pPr marL="0" lvl="0" indent="0" rtl="1">
              <a:buNone/>
            </a:pPr>
            <a:r>
              <a:rPr lang="ar-DZ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803070505020304" pitchFamily="18" charset="-78"/>
              </a:rPr>
              <a:t>                            مبدأ التركيب</a:t>
            </a:r>
          </a:p>
          <a:p>
            <a:pPr marL="0" lvl="0" indent="0" rtl="1">
              <a:buNone/>
            </a:pPr>
            <a:r>
              <a:rPr lang="ar-DZ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803070505020304" pitchFamily="18" charset="-78"/>
              </a:rPr>
              <a:t>                           مبدأ المراجعة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803070505020304" pitchFamily="18" charset="-78"/>
              </a:rPr>
              <a:t>  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xmlns="" id="{410B071F-DE5F-430F-943D-30ECF442B911}"/>
              </a:ext>
            </a:extLst>
          </p:cNvPr>
          <p:cNvSpPr txBox="1">
            <a:spLocks/>
          </p:cNvSpPr>
          <p:nvPr/>
        </p:nvSpPr>
        <p:spPr>
          <a:xfrm>
            <a:off x="5913419" y="803923"/>
            <a:ext cx="2516561" cy="705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DZ" sz="3200" b="1" dirty="0">
                <a:solidFill>
                  <a:srgbClr val="C00000"/>
                </a:solidFill>
                <a:latin typeface="Traditional Arabic" panose="02020803070505020304" pitchFamily="18" charset="-78"/>
                <a:cs typeface="Traditional Arabic" panose="02020803070505020304" pitchFamily="18" charset="-78"/>
              </a:rPr>
              <a:t>المنظور التحليلي: </a:t>
            </a:r>
            <a:endParaRPr lang="en-US" sz="3200" b="1" dirty="0">
              <a:solidFill>
                <a:srgbClr val="C00000"/>
              </a:solidFill>
              <a:latin typeface="Traditional Arabic" panose="02020803070505020304" pitchFamily="18" charset="-78"/>
              <a:cs typeface="Traditional Arabic" panose="02020803070505020304" pitchFamily="18" charset="-78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86067AE1-A29B-4F04-8E13-AA9956C759B1}"/>
              </a:ext>
            </a:extLst>
          </p:cNvPr>
          <p:cNvSpPr txBox="1"/>
          <p:nvPr/>
        </p:nvSpPr>
        <p:spPr>
          <a:xfrm>
            <a:off x="3523775" y="5500772"/>
            <a:ext cx="8052707" cy="1198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92278F"/>
              </a:buClr>
              <a:buFont typeface="Wingdings" panose="05000000000000000000" pitchFamily="2" charset="2"/>
              <a:buChar char="q"/>
              <a:defRPr/>
            </a:pPr>
            <a:r>
              <a:rPr lang="ar-DZ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803070505020304" pitchFamily="18" charset="-78"/>
              </a:rPr>
              <a:t>ي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803070505020304" pitchFamily="18" charset="-78"/>
              </a:rPr>
              <a:t>تمثل التحليل في</a:t>
            </a:r>
            <a:r>
              <a:rPr kumimoji="0" lang="ar-D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803070505020304" pitchFamily="18" charset="-78"/>
              </a:rPr>
              <a:t> </a:t>
            </a:r>
            <a:r>
              <a:rPr lang="ar-SA" sz="240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803070505020304" pitchFamily="18" charset="-78"/>
              </a:rPr>
              <a:t>تحديد خصائص الأجزاء، وعلى ضوئها يتم تحديد خصائص الكل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1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92278F"/>
              </a:buClr>
              <a:buSzTx/>
              <a:buFont typeface="Wingdings 3" charset="2"/>
              <a:buNone/>
              <a:tabLst/>
              <a:defRPr/>
            </a:pPr>
            <a:r>
              <a:rPr kumimoji="0" lang="ar-D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aditional Arabic" panose="02020803070505020304" pitchFamily="18" charset="-78"/>
                <a:ea typeface="Calibri"/>
                <a:cs typeface="Traditional Arabic" panose="02020803070505020304" pitchFamily="18" charset="-78"/>
              </a:rPr>
              <a:t>الظاهرة : الكل = مجموع الأجزاء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aditional Arabic" panose="02020803070505020304" pitchFamily="18" charset="-78"/>
              <a:ea typeface="Calibri"/>
              <a:cs typeface="Traditional Arabic" panose="020208030705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933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6B23381-967C-47E1-B54E-A5F4BC9D93D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25" y="593042"/>
            <a:ext cx="1281430" cy="13430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xmlns="" id="{2B0DCDBF-7032-4E98-9ED4-7928855405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38281" y="946778"/>
            <a:ext cx="23377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raditional Arabic" panose="02020803070505020304" pitchFamily="18" charset="-78"/>
              </a:rPr>
              <a:t>مؤسس نظرية النظم </a:t>
            </a:r>
            <a:r>
              <a:rPr lang="ar-SA" sz="2800" b="1" dirty="0">
                <a:solidFill>
                  <a:srgbClr val="76923C"/>
                </a:solidFill>
                <a:effectLst/>
                <a:ea typeface="Calibri" panose="020F0502020204030204" pitchFamily="34" charset="0"/>
                <a:cs typeface="Traditional Arabic" panose="02020803070505020304" pitchFamily="18" charset="-78"/>
              </a:rPr>
              <a:t>:</a:t>
            </a:r>
            <a:endParaRPr lang="ar-DZ" sz="280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2D0B1A7F-4663-42C8-BB63-955628C5876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333768" y="2095955"/>
            <a:ext cx="8793135" cy="1412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6900" rtl="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ar-DZ" sz="2400" b="1" dirty="0">
                <a:effectLst/>
                <a:latin typeface="Traditional Arabic" panose="02020803070505020304" pitchFamily="18" charset="-78"/>
                <a:ea typeface="Calibri" panose="020F0502020204030204" pitchFamily="34" charset="0"/>
                <a:cs typeface="Traditional Arabic" panose="02020803070505020304" pitchFamily="18" charset="-78"/>
              </a:rPr>
              <a:t>(1901-1972)،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Traditional Arabic" panose="02020803070505020304" pitchFamily="18" charset="-78"/>
              </a:rPr>
              <a:t>مختص في علم الاحياء </a:t>
            </a:r>
            <a:r>
              <a:rPr lang="fr-FR" sz="2000" b="1" dirty="0" err="1">
                <a:solidFill>
                  <a:srgbClr val="C00000"/>
                </a:solidFill>
                <a:effectLst/>
                <a:latin typeface="Traditional Arabic" panose="020208030705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Ludwick</a:t>
            </a:r>
            <a:r>
              <a:rPr lang="fr-FR" sz="2000" b="1" dirty="0">
                <a:solidFill>
                  <a:srgbClr val="C00000"/>
                </a:solidFill>
                <a:effectLst/>
                <a:latin typeface="Traditional Arabic" panose="020208030705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Von </a:t>
            </a:r>
            <a:r>
              <a:rPr lang="fr-FR" sz="2000" b="1" dirty="0" err="1">
                <a:solidFill>
                  <a:srgbClr val="C00000"/>
                </a:solidFill>
                <a:effectLst/>
                <a:latin typeface="Traditional Arabic" panose="020208030705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bertalanffy</a:t>
            </a:r>
            <a:r>
              <a:rPr lang="ar-DZ" sz="2000" b="1" dirty="0">
                <a:solidFill>
                  <a:srgbClr val="C00000"/>
                </a:solidFill>
                <a:effectLst/>
                <a:latin typeface="Traditional Arabic" panose="020208030705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ar-DZ" sz="2400" b="1" dirty="0">
                <a:effectLst/>
                <a:latin typeface="Traditional Arabic" panose="02020803070505020304" pitchFamily="18" charset="-78"/>
                <a:ea typeface="Calibri" panose="020F0502020204030204" pitchFamily="34" charset="0"/>
                <a:cs typeface="Traditional Arabic" panose="02020803070505020304" pitchFamily="18" charset="-78"/>
              </a:rPr>
              <a:t>هو النمساوي </a:t>
            </a:r>
            <a:endParaRPr lang="ar-DZ" sz="2400" b="1" dirty="0">
              <a:solidFill>
                <a:srgbClr val="262626"/>
              </a:solidFill>
              <a:effectLst/>
              <a:ea typeface="Calibri" panose="020F0502020204030204" pitchFamily="34" charset="0"/>
              <a:cs typeface="Traditional Arabic" panose="02020803070505020304" pitchFamily="18" charset="-78"/>
            </a:endParaRPr>
          </a:p>
          <a:p>
            <a:pPr marR="0" lvl="0" algn="ctr" defTabSz="4572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Traditional Arabic" panose="02020803070505020304" pitchFamily="18" charset="-78"/>
              </a:rPr>
              <a:t>وهو أول من أدخل مفهوم النظام و التفكير </a:t>
            </a:r>
            <a:r>
              <a:rPr kumimoji="0" lang="ar-S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Traditional Arabic" panose="02020803070505020304" pitchFamily="18" charset="-78"/>
              </a:rPr>
              <a:t>النظ</a:t>
            </a:r>
            <a:r>
              <a:rPr kumimoji="0" lang="ar-DZ" sz="2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Traditional Arabic" panose="02020803070505020304" pitchFamily="18" charset="-78"/>
              </a:rPr>
              <a:t>مي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803070505020304" pitchFamily="18" charset="-78"/>
              </a:rPr>
              <a:t>ي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8030705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1937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803070505020304" pitchFamily="18" charset="-78"/>
              </a:rPr>
              <a:t>نشر كتاب النظرية العامة للنظم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aditional Arabic" panose="020208030705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GENERAL SYSTEM THEORY</a:t>
            </a:r>
            <a:endParaRPr lang="ar-DZ" sz="2000" b="1" dirty="0">
              <a:solidFill>
                <a:srgbClr val="C0000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6B0C2A55-6EB7-4278-BA29-5F2E8C38C643}"/>
              </a:ext>
            </a:extLst>
          </p:cNvPr>
          <p:cNvSpPr txBox="1"/>
          <p:nvPr/>
        </p:nvSpPr>
        <p:spPr>
          <a:xfrm>
            <a:off x="3496561" y="3471712"/>
            <a:ext cx="72724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ar-SA" sz="2400" b="1" dirty="0">
                <a:solidFill>
                  <a:srgbClr val="262626"/>
                </a:solidFill>
                <a:effectLst/>
                <a:ea typeface="Calibri" panose="020F0502020204030204" pitchFamily="34" charset="0"/>
                <a:cs typeface="Traditional Arabic" panose="02020803070505020304" pitchFamily="18" charset="-78"/>
              </a:rPr>
              <a:t>اكتشف  أن الطبيعة  تتكون من نسيج ضخم من النظم المترابطة و غير المترابطة</a:t>
            </a:r>
            <a:endParaRPr lang="ar-DZ" sz="2400" b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8F779907-33BD-4F56-869D-3F172E1B1050}"/>
              </a:ext>
            </a:extLst>
          </p:cNvPr>
          <p:cNvPicPr/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87" y="4358936"/>
            <a:ext cx="3989298" cy="21892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9CF72D77-1CE0-424F-8213-F0C023E26528}"/>
              </a:ext>
            </a:extLst>
          </p:cNvPr>
          <p:cNvSpPr txBox="1"/>
          <p:nvPr/>
        </p:nvSpPr>
        <p:spPr>
          <a:xfrm>
            <a:off x="4119257" y="4218582"/>
            <a:ext cx="6649707" cy="1439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rtl="1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ar-SA" sz="24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803070505020304" pitchFamily="18" charset="-78"/>
              </a:rPr>
              <a:t>اعادة النظر جوهريا في العلاقة بين الجزء و الكل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ar-SA" sz="24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803070505020304" pitchFamily="18" charset="-78"/>
              </a:rPr>
              <a:t>عبارة " </a:t>
            </a:r>
            <a:r>
              <a:rPr lang="ar-SA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803070505020304" pitchFamily="18" charset="-78"/>
              </a:rPr>
              <a:t>أن الكل يعتبر أكثر من جمع الأجزاء</a:t>
            </a:r>
            <a:r>
              <a:rPr lang="ar-SA" sz="24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803070505020304" pitchFamily="18" charset="-78"/>
              </a:rPr>
              <a:t>" </a:t>
            </a:r>
            <a:r>
              <a:rPr lang="ar-DZ" sz="24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803070505020304" pitchFamily="18" charset="-78"/>
              </a:rPr>
              <a:t>اكتسبت </a:t>
            </a:r>
            <a:r>
              <a:rPr lang="ar-SA" sz="24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803070505020304" pitchFamily="18" charset="-78"/>
              </a:rPr>
              <a:t>معنى جديدا :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ar-SA" sz="2400" b="1" dirty="0">
                <a:solidFill>
                  <a:srgbClr val="262626"/>
                </a:solidFill>
                <a:effectLst/>
                <a:highlight>
                  <a:srgbClr val="00FF00"/>
                </a:highlight>
                <a:ea typeface="Calibri" panose="020F0502020204030204" pitchFamily="34" charset="0"/>
                <a:cs typeface="Traditional Arabic" panose="02020803070505020304" pitchFamily="18" charset="-78"/>
              </a:rPr>
              <a:t>              2+2 =5( و ليس 4) </a:t>
            </a:r>
            <a:endParaRPr lang="ar-DZ" sz="24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9474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8">
            <a:extLst>
              <a:ext uri="{FF2B5EF4-FFF2-40B4-BE49-F238E27FC236}">
                <a16:creationId xmlns:a16="http://schemas.microsoft.com/office/drawing/2014/main" xmlns="" id="{7A4AD893-EEB8-460A-BB3C-7EE61B46C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00612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DZ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</a:t>
            </a:r>
            <a:r>
              <a:rPr lang="ar-DZ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النظـــــــــــــــــــــــــــــــام (</a:t>
            </a:r>
            <a:r>
              <a:rPr lang="fr-FR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système</a:t>
            </a:r>
            <a:r>
              <a:rPr lang="ar-DZ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r>
              <a:rPr lang="ar-DZ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/>
            </a:r>
            <a:br>
              <a:rPr lang="ar-DZ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</a:br>
            <a:endParaRPr lang="ar-DZ" sz="2400" dirty="0">
              <a:latin typeface="Arabic Transparent" panose="020B0604020202020204" pitchFamily="34" charset="0"/>
              <a:cs typeface="Arabic Transparent" panose="020B0604020202020204" pitchFamily="34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40F323EC-11C9-412C-B7BD-505980958740}"/>
              </a:ext>
            </a:extLst>
          </p:cNvPr>
          <p:cNvGrpSpPr>
            <a:grpSpLocks/>
          </p:cNvGrpSpPr>
          <p:nvPr/>
        </p:nvGrpSpPr>
        <p:grpSpPr bwMode="auto">
          <a:xfrm>
            <a:off x="1624083" y="1798672"/>
            <a:ext cx="8159087" cy="4736374"/>
            <a:chOff x="1173" y="3787"/>
            <a:chExt cx="7257" cy="3159"/>
          </a:xfrm>
        </p:grpSpPr>
        <p:grpSp>
          <p:nvGrpSpPr>
            <p:cNvPr id="7" name="Group 3">
              <a:extLst>
                <a:ext uri="{FF2B5EF4-FFF2-40B4-BE49-F238E27FC236}">
                  <a16:creationId xmlns:a16="http://schemas.microsoft.com/office/drawing/2014/main" xmlns="" id="{68A6597F-91FB-4DB1-B4BD-4B555AB895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69" y="4161"/>
              <a:ext cx="2461" cy="2785"/>
              <a:chOff x="5969" y="3898"/>
              <a:chExt cx="2461" cy="2785"/>
            </a:xfrm>
          </p:grpSpPr>
          <p:cxnSp>
            <p:nvCxnSpPr>
              <p:cNvPr id="19" name="AutoShape 4">
                <a:extLst>
                  <a:ext uri="{FF2B5EF4-FFF2-40B4-BE49-F238E27FC236}">
                    <a16:creationId xmlns:a16="http://schemas.microsoft.com/office/drawing/2014/main" xmlns="" id="{9B8736FB-B1BC-4FE8-A2E9-1E75343E645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5969" y="3898"/>
                <a:ext cx="2431" cy="0"/>
              </a:xfrm>
              <a:prstGeom prst="straightConnector1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  <a:headEnd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0" name="AutoShape 7">
                <a:extLst>
                  <a:ext uri="{FF2B5EF4-FFF2-40B4-BE49-F238E27FC236}">
                    <a16:creationId xmlns:a16="http://schemas.microsoft.com/office/drawing/2014/main" xmlns="" id="{2C731D18-2C82-406F-80CB-59FA49036E6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5977" y="4366"/>
                <a:ext cx="2431" cy="0"/>
              </a:xfrm>
              <a:prstGeom prst="straightConnector1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AutoShape 8">
                <a:extLst>
                  <a:ext uri="{FF2B5EF4-FFF2-40B4-BE49-F238E27FC236}">
                    <a16:creationId xmlns:a16="http://schemas.microsoft.com/office/drawing/2014/main" xmlns="" id="{D8AC3052-3234-41A0-9162-730304F4515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5999" y="5283"/>
                <a:ext cx="2431" cy="0"/>
              </a:xfrm>
              <a:prstGeom prst="straightConnector1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  <a:headEnd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2" name="AutoShape 9">
                <a:extLst>
                  <a:ext uri="{FF2B5EF4-FFF2-40B4-BE49-F238E27FC236}">
                    <a16:creationId xmlns:a16="http://schemas.microsoft.com/office/drawing/2014/main" xmlns="" id="{3916FC52-2B51-4B46-921A-41CE91E50C5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5999" y="5993"/>
                <a:ext cx="2431" cy="0"/>
              </a:xfrm>
              <a:prstGeom prst="straightConnector1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  <a:headEnd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" name="AutoShape 10">
                <a:extLst>
                  <a:ext uri="{FF2B5EF4-FFF2-40B4-BE49-F238E27FC236}">
                    <a16:creationId xmlns:a16="http://schemas.microsoft.com/office/drawing/2014/main" xmlns="" id="{79603242-9161-4D6F-938E-0D6C67DD8F4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5969" y="6683"/>
                <a:ext cx="2431" cy="0"/>
              </a:xfrm>
              <a:prstGeom prst="straightConnector1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  <a:headEnd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4" name="AutoShape 11">
                <a:extLst>
                  <a:ext uri="{FF2B5EF4-FFF2-40B4-BE49-F238E27FC236}">
                    <a16:creationId xmlns:a16="http://schemas.microsoft.com/office/drawing/2014/main" xmlns="" id="{AB0D55BC-16D7-4414-810F-C41E3315C75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430" y="3990"/>
                <a:ext cx="0" cy="2693"/>
              </a:xfrm>
              <a:prstGeom prst="straightConnector1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8" name="Group 17">
              <a:extLst>
                <a:ext uri="{FF2B5EF4-FFF2-40B4-BE49-F238E27FC236}">
                  <a16:creationId xmlns:a16="http://schemas.microsoft.com/office/drawing/2014/main" xmlns="" id="{DB1229A5-227E-4734-9B31-6D34CAA4BD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3" y="3787"/>
              <a:ext cx="6904" cy="3109"/>
              <a:chOff x="1173" y="3787"/>
              <a:chExt cx="6904" cy="3109"/>
            </a:xfrm>
          </p:grpSpPr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xmlns="" id="{AA15F6BA-EE13-4327-8DD6-EAADAA2BCE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73" y="3787"/>
                <a:ext cx="4810" cy="3055"/>
                <a:chOff x="1173" y="3787"/>
                <a:chExt cx="4810" cy="3055"/>
              </a:xfrm>
            </p:grpSpPr>
            <p:sp>
              <p:nvSpPr>
                <p:cNvPr id="14" name="Text Box 21">
                  <a:extLst>
                    <a:ext uri="{FF2B5EF4-FFF2-40B4-BE49-F238E27FC236}">
                      <a16:creationId xmlns:a16="http://schemas.microsoft.com/office/drawing/2014/main" xmlns="" id="{421CB6D9-153F-4472-89CB-7D25E6D6806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76" y="3787"/>
                  <a:ext cx="4801" cy="466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ar-DZ" sz="2400" b="1" dirty="0">
                      <a:solidFill>
                        <a:srgbClr val="943634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raditional Arabic" panose="02020603050405020304" pitchFamily="18" charset="-78"/>
                    </a:rPr>
                    <a:t>التطور المفاهيمي للمصطلح لدى الباحثين </a:t>
                  </a:r>
                  <a:endPara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fr-FR" sz="1600" b="1" dirty="0">
                      <a:solidFill>
                        <a:srgbClr val="943634"/>
                      </a:solidFill>
                      <a:effectLst/>
                      <a:latin typeface="Traditional Arabic" panose="02020603050405020304" pitchFamily="18" charset="-78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  <a:endPara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" name="Text Box 22">
                  <a:extLst>
                    <a:ext uri="{FF2B5EF4-FFF2-40B4-BE49-F238E27FC236}">
                      <a16:creationId xmlns:a16="http://schemas.microsoft.com/office/drawing/2014/main" xmlns="" id="{B524B365-A27F-4E89-A3AA-77434E5577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76" y="4397"/>
                  <a:ext cx="4803" cy="465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just" rtl="1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ar-DZ" sz="2000" b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raditional Arabic" panose="02020603050405020304" pitchFamily="18" charset="-78"/>
                    </a:rPr>
                    <a:t>مجموعة من العناصر الدائمة </a:t>
                  </a:r>
                  <a:r>
                    <a:rPr lang="ar-DZ" sz="2000" b="1" dirty="0">
                      <a:solidFill>
                        <a:srgbClr val="FF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raditional Arabic" panose="02020603050405020304" pitchFamily="18" charset="-78"/>
                    </a:rPr>
                    <a:t>التفاعل</a:t>
                  </a:r>
                  <a:r>
                    <a:rPr lang="ar-DZ" sz="20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raditional Arabic" panose="02020603050405020304" pitchFamily="18" charset="-78"/>
                    </a:rPr>
                    <a:t>، أي في حركة دائمة و التي تفترض القوة و الطاقة</a:t>
                  </a:r>
                  <a:endParaRPr lang="en-US" sz="2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Text Box 23">
                  <a:extLst>
                    <a:ext uri="{FF2B5EF4-FFF2-40B4-BE49-F238E27FC236}">
                      <a16:creationId xmlns:a16="http://schemas.microsoft.com/office/drawing/2014/main" xmlns="" id="{D1AC73CA-3E4F-4685-B4C4-E3BB4D91AE9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75" y="5066"/>
                  <a:ext cx="4806" cy="465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ar-DZ" sz="20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raditional Arabic" panose="02020603050405020304" pitchFamily="18" charset="-78"/>
                    </a:rPr>
                    <a:t>مجموعة من العناصر المتفاعلة و المنظمة وفقا </a:t>
                  </a:r>
                  <a:r>
                    <a:rPr lang="ar-DZ" sz="2000" b="1" dirty="0">
                      <a:solidFill>
                        <a:srgbClr val="FF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raditional Arabic" panose="02020603050405020304" pitchFamily="18" charset="-78"/>
                    </a:rPr>
                    <a:t>لهدف معين</a:t>
                  </a:r>
                  <a:endPara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Text Box 24">
                  <a:extLst>
                    <a:ext uri="{FF2B5EF4-FFF2-40B4-BE49-F238E27FC236}">
                      <a16:creationId xmlns:a16="http://schemas.microsoft.com/office/drawing/2014/main" xmlns="" id="{36EFD4E4-CCFB-4661-A8F1-29659B8E879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73" y="5737"/>
                  <a:ext cx="4810" cy="466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ar-DZ" sz="2000" b="1" dirty="0">
                      <a:solidFill>
                        <a:srgbClr val="FF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raditional Arabic" panose="02020603050405020304" pitchFamily="18" charset="-78"/>
                    </a:rPr>
                    <a:t>وحدة عامة تنظم</a:t>
                  </a:r>
                  <a:r>
                    <a:rPr lang="ar-DZ" sz="20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raditional Arabic" panose="02020603050405020304" pitchFamily="18" charset="-78"/>
                    </a:rPr>
                    <a:t> العلاقات بين العناصر ، الأفعال أو الأفراد</a:t>
                  </a:r>
                  <a:endPara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fr-FR" sz="1100" b="1" dirty="0">
                      <a:effectLst/>
                      <a:latin typeface="Traditional Arabic" panose="02020603050405020304" pitchFamily="18" charset="-78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  <a:endPara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Text Box 25">
                  <a:extLst>
                    <a:ext uri="{FF2B5EF4-FFF2-40B4-BE49-F238E27FC236}">
                      <a16:creationId xmlns:a16="http://schemas.microsoft.com/office/drawing/2014/main" xmlns="" id="{5604F65D-CABE-4D54-AEC8-E73AF65648B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78" y="6376"/>
                  <a:ext cx="4791" cy="466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ar-DZ" sz="2000" b="1" dirty="0">
                      <a:solidFill>
                        <a:srgbClr val="FF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raditional Arabic" panose="02020603050405020304" pitchFamily="18" charset="-78"/>
                    </a:rPr>
                    <a:t>أي </a:t>
                  </a:r>
                  <a:r>
                    <a:rPr lang="ar-DZ" sz="2000" b="1" dirty="0" err="1">
                      <a:solidFill>
                        <a:srgbClr val="FF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raditional Arabic" panose="02020603050405020304" pitchFamily="18" charset="-78"/>
                    </a:rPr>
                    <a:t>شئ</a:t>
                  </a:r>
                  <a:r>
                    <a:rPr lang="ar-DZ" sz="20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raditional Arabic" panose="02020603050405020304" pitchFamily="18" charset="-78"/>
                    </a:rPr>
                    <a:t> في بيئة معينة لتحقيق ا</a:t>
                  </a:r>
                  <a:r>
                    <a:rPr lang="ar-DZ" sz="2000" b="1" dirty="0">
                      <a:solidFill>
                        <a:srgbClr val="FF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raditional Arabic" panose="02020603050405020304" pitchFamily="18" charset="-78"/>
                    </a:rPr>
                    <a:t>لأهداف</a:t>
                  </a:r>
                  <a:r>
                    <a:rPr lang="ar-DZ" sz="20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raditional Arabic" panose="02020603050405020304" pitchFamily="18" charset="-78"/>
                    </a:rPr>
                    <a:t> ، يمارس نشاطا بواسطة بنيته الداخلية التي </a:t>
                  </a:r>
                  <a:r>
                    <a:rPr lang="ar-DZ" sz="2000" b="1" dirty="0">
                      <a:solidFill>
                        <a:srgbClr val="FF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raditional Arabic" panose="02020603050405020304" pitchFamily="18" charset="-78"/>
                    </a:rPr>
                    <a:t>تتطور خلال الزمن</a:t>
                  </a:r>
                  <a:r>
                    <a:rPr lang="ar-DZ" sz="20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raditional Arabic" panose="02020603050405020304" pitchFamily="18" charset="-78"/>
                    </a:rPr>
                    <a:t> دون أن يفقد هويته الفردية</a:t>
                  </a:r>
                  <a:endPara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0" name="Text Box 31">
                <a:extLst>
                  <a:ext uri="{FF2B5EF4-FFF2-40B4-BE49-F238E27FC236}">
                    <a16:creationId xmlns:a16="http://schemas.microsoft.com/office/drawing/2014/main" xmlns="" id="{2F14ECF7-1D37-48DC-95C1-39BA7BB435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16" y="4355"/>
                <a:ext cx="1436" cy="465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b="1" dirty="0">
                    <a:effectLst/>
                    <a:latin typeface="Traditional Arabic" panose="02020603050405020304" pitchFamily="18" charset="-78"/>
                    <a:ea typeface="Calibri" panose="020F0502020204030204" pitchFamily="34" charset="0"/>
                    <a:cs typeface="Arial" panose="020B0604020202020204" pitchFamily="34" charset="0"/>
                  </a:rPr>
                  <a:t>Bertalanffy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b="1" dirty="0">
                    <a:effectLst/>
                    <a:latin typeface="Traditional Arabic" panose="02020603050405020304" pitchFamily="18" charset="-78"/>
                    <a:ea typeface="Calibri" panose="020F0502020204030204" pitchFamily="34" charset="0"/>
                    <a:cs typeface="Arial" panose="020B0604020202020204" pitchFamily="34" charset="0"/>
                  </a:rPr>
                  <a:t>1972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 Box 32">
                <a:extLst>
                  <a:ext uri="{FF2B5EF4-FFF2-40B4-BE49-F238E27FC236}">
                    <a16:creationId xmlns:a16="http://schemas.microsoft.com/office/drawing/2014/main" xmlns="" id="{B36ECFB5-C769-40A2-9441-281D289C37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50" y="5057"/>
                <a:ext cx="1427" cy="465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b="1" dirty="0" err="1">
                    <a:effectLst/>
                    <a:latin typeface="Traditional Arabic" panose="02020603050405020304" pitchFamily="18" charset="-78"/>
                    <a:ea typeface="Calibri" panose="020F0502020204030204" pitchFamily="34" charset="0"/>
                    <a:cs typeface="Arial" panose="020B0604020202020204" pitchFamily="34" charset="0"/>
                  </a:rPr>
                  <a:t>Rosney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b="1" dirty="0">
                    <a:effectLst/>
                    <a:latin typeface="Traditional Arabic" panose="02020603050405020304" pitchFamily="18" charset="-78"/>
                    <a:ea typeface="Calibri" panose="020F0502020204030204" pitchFamily="34" charset="0"/>
                    <a:cs typeface="Arial" panose="020B0604020202020204" pitchFamily="34" charset="0"/>
                  </a:rPr>
                  <a:t>1975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 Box 33">
                <a:extLst>
                  <a:ext uri="{FF2B5EF4-FFF2-40B4-BE49-F238E27FC236}">
                    <a16:creationId xmlns:a16="http://schemas.microsoft.com/office/drawing/2014/main" xmlns="" id="{3A739DE6-16C5-436B-A1B3-18E2162CF2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59" y="5759"/>
                <a:ext cx="1418" cy="465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b="1" dirty="0">
                    <a:effectLst/>
                    <a:latin typeface="Traditional Arabic" panose="02020603050405020304" pitchFamily="18" charset="-78"/>
                    <a:ea typeface="Calibri" panose="020F0502020204030204" pitchFamily="34" charset="0"/>
                    <a:cs typeface="Arial" panose="020B0604020202020204" pitchFamily="34" charset="0"/>
                  </a:rPr>
                  <a:t>Morin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b="1" dirty="0">
                    <a:effectLst/>
                    <a:latin typeface="Traditional Arabic" panose="02020603050405020304" pitchFamily="18" charset="-78"/>
                    <a:ea typeface="Calibri" panose="020F0502020204030204" pitchFamily="34" charset="0"/>
                    <a:cs typeface="Arial" panose="020B0604020202020204" pitchFamily="34" charset="0"/>
                  </a:rPr>
                  <a:t>1979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 Box 34">
                <a:extLst>
                  <a:ext uri="{FF2B5EF4-FFF2-40B4-BE49-F238E27FC236}">
                    <a16:creationId xmlns:a16="http://schemas.microsoft.com/office/drawing/2014/main" xmlns="" id="{57EBC776-F228-4249-A876-732D2DD2EC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59" y="6431"/>
                <a:ext cx="1418" cy="465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b="1" dirty="0">
                    <a:effectLst/>
                    <a:latin typeface="Traditional Arabic" panose="02020603050405020304" pitchFamily="18" charset="-78"/>
                    <a:ea typeface="Calibri" panose="020F0502020204030204" pitchFamily="34" charset="0"/>
                    <a:cs typeface="Arial" panose="020B0604020202020204" pitchFamily="34" charset="0"/>
                  </a:rPr>
                  <a:t>Le </a:t>
                </a:r>
                <a:r>
                  <a:rPr lang="fr-FR" b="1" dirty="0" err="1">
                    <a:effectLst/>
                    <a:latin typeface="Traditional Arabic" panose="02020603050405020304" pitchFamily="18" charset="-78"/>
                    <a:ea typeface="Calibri" panose="020F0502020204030204" pitchFamily="34" charset="0"/>
                    <a:cs typeface="Arial" panose="020B0604020202020204" pitchFamily="34" charset="0"/>
                  </a:rPr>
                  <a:t>Moigne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b="1" dirty="0">
                    <a:effectLst/>
                    <a:latin typeface="Traditional Arabic" panose="02020603050405020304" pitchFamily="18" charset="-78"/>
                    <a:ea typeface="Calibri" panose="020F0502020204030204" pitchFamily="34" charset="0"/>
                    <a:cs typeface="Arial" panose="020B0604020202020204" pitchFamily="34" charset="0"/>
                  </a:rPr>
                  <a:t>1994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528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4D7F24FC-17B4-4C95-A7D1-0DF49D773A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19659" y="779382"/>
            <a:ext cx="2734986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DZ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الخلاصة: </a:t>
            </a:r>
          </a:p>
        </p:txBody>
      </p:sp>
      <p:sp>
        <p:nvSpPr>
          <p:cNvPr id="5" name="Zone de texte 2101">
            <a:extLst>
              <a:ext uri="{FF2B5EF4-FFF2-40B4-BE49-F238E27FC236}">
                <a16:creationId xmlns:a16="http://schemas.microsoft.com/office/drawing/2014/main" xmlns="" id="{D43E1456-BC66-482E-BDFF-AF4533019C5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51128" y="1487268"/>
            <a:ext cx="10072048" cy="51455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6350">
            <a:solidFill>
              <a:srgbClr val="4BACC6">
                <a:lumMod val="75000"/>
              </a:srgbClr>
            </a:solidFill>
          </a:ln>
          <a:effectLst>
            <a:innerShdw blurRad="114300">
              <a:prstClr val="black"/>
            </a:inn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raditional Arabic" panose="02020603050405020304" pitchFamily="18" charset="-78"/>
              </a:rPr>
              <a:t>حسب  </a:t>
            </a:r>
            <a:r>
              <a:rPr kumimoji="0" lang="fr-FR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Durand</a:t>
            </a:r>
            <a:r>
              <a:rPr kumimoji="0" lang="ar-DZ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raditional Arabic" panose="02020603050405020304" pitchFamily="18" charset="-78"/>
              </a:rPr>
              <a:t> ، فانه لوضع أي تعريف للنظام يجب أن يشمل على المعاني الأربعة التالي: 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98475" marR="0" lvl="0" indent="-22860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498475" algn="l"/>
              </a:tabLst>
              <a:defRPr/>
            </a:pPr>
            <a:r>
              <a:rPr kumimoji="0" lang="ar-DZ" sz="2200" b="1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raditional Arabic" panose="02020603050405020304" pitchFamily="18" charset="-78"/>
              </a:rPr>
              <a:t>التفاعل:</a:t>
            </a:r>
            <a:r>
              <a:rPr kumimoji="0" lang="ar-DZ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raditional Arabic" panose="02020603050405020304" pitchFamily="18" charset="-78"/>
              </a:rPr>
              <a:t> و يكون بين عناصر النظام حيث العناصر المستقلة و غير المترابطة لا يمكن أن تشكل نظاما. و يوجد عدة أنواع من التفاعلات أهمها :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" marR="0" lvl="0" indent="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raditional Arabic" panose="02020603050405020304" pitchFamily="18" charset="-78"/>
              </a:rPr>
              <a:t>              ـ علاقة السبب بالنتيجة 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" marR="0" lvl="0" indent="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raditional Arabic" panose="02020603050405020304" pitchFamily="18" charset="-78"/>
              </a:rPr>
              <a:t>             ـ  العلاقة الزمنية للحادثة</a:t>
            </a:r>
            <a:r>
              <a:rPr kumimoji="0" lang="fr-FR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Arial" panose="020B0604020202020204" pitchFamily="34" charset="0"/>
              </a:rPr>
              <a:t> A</a:t>
            </a:r>
            <a:r>
              <a:rPr kumimoji="0" lang="ar-DZ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raditional Arabic" panose="02020603050405020304" pitchFamily="18" charset="-78"/>
              </a:rPr>
              <a:t> التي تتبع الحادثة </a:t>
            </a:r>
            <a:r>
              <a:rPr kumimoji="0" lang="fr-FR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Arial" panose="020B0604020202020204" pitchFamily="34" charset="0"/>
              </a:rPr>
              <a:t>B 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" marR="0" lvl="0" indent="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raditional Arabic" panose="02020603050405020304" pitchFamily="18" charset="-78"/>
              </a:rPr>
              <a:t>             ـ علاقة رد الفعل حيث الفعل </a:t>
            </a:r>
            <a:r>
              <a:rPr kumimoji="0" lang="fr-FR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kumimoji="0" lang="ar-DZ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raditional Arabic" panose="02020603050405020304" pitchFamily="18" charset="-78"/>
              </a:rPr>
              <a:t> على </a:t>
            </a:r>
            <a:r>
              <a:rPr kumimoji="0" lang="fr-FR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kumimoji="0" lang="ar-DZ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raditional Arabic" panose="02020603050405020304" pitchFamily="18" charset="-78"/>
              </a:rPr>
              <a:t> هو ناتج عن فعل </a:t>
            </a:r>
            <a:r>
              <a:rPr kumimoji="0" lang="fr-FR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kumimoji="0" lang="ar-DZ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raditional Arabic" panose="02020603050405020304" pitchFamily="18" charset="-78"/>
              </a:rPr>
              <a:t> على </a:t>
            </a:r>
            <a:r>
              <a:rPr kumimoji="0" lang="fr-FR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98475" marR="0" lvl="0" indent="-22860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498475" algn="l"/>
              </a:tabLst>
              <a:defRPr/>
            </a:pPr>
            <a:r>
              <a:rPr kumimoji="0" lang="ar-DZ" sz="2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raditional Arabic" panose="02020603050405020304" pitchFamily="18" charset="-78"/>
              </a:rPr>
              <a:t>ا</a:t>
            </a:r>
            <a:r>
              <a:rPr kumimoji="0" lang="ar-DZ" sz="22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raditional Arabic" panose="02020603050405020304" pitchFamily="18" charset="-78"/>
              </a:rPr>
              <a:t>لكلية </a:t>
            </a:r>
            <a:r>
              <a:rPr kumimoji="0" lang="ar-DZ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raditional Arabic" panose="02020603050405020304" pitchFamily="18" charset="-78"/>
              </a:rPr>
              <a:t>: يعني وصف الكل بأجزائه المترابطة والمتفاعلة ، ومن ثم فالنظام غير قابل للتجزئة أو التعامل معه في شكل جزئيات . و هذا ما تعكسه العبارة "الكل أكبر من جمع الأجزاء "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98475" marR="0" lvl="0" indent="-22860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498475" algn="l"/>
              </a:tabLst>
              <a:defRPr/>
            </a:pPr>
            <a:r>
              <a:rPr kumimoji="0" lang="ar-DZ" sz="22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raditional Arabic" panose="02020603050405020304" pitchFamily="18" charset="-78"/>
              </a:rPr>
              <a:t>التعقد </a:t>
            </a:r>
            <a:r>
              <a:rPr kumimoji="0" lang="ar-DZ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raditional Arabic" panose="02020603050405020304" pitchFamily="18" charset="-78"/>
              </a:rPr>
              <a:t>: و يرتبط درجة تعقد النظام بعدد العناصر و كذا عدد و نوع العلاقات بين عناصر النظام 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98475" marR="0" lvl="0" indent="-22860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498475" algn="l"/>
              </a:tabLst>
              <a:defRPr/>
            </a:pPr>
            <a:r>
              <a:rPr kumimoji="0" lang="ar-DZ" sz="22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raditional Arabic" panose="02020603050405020304" pitchFamily="18" charset="-78"/>
              </a:rPr>
              <a:t>التنظيم</a:t>
            </a:r>
            <a:r>
              <a:rPr kumimoji="0" lang="ar-DZ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DZ" sz="2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raditional Arabic" panose="02020603050405020304" pitchFamily="18" charset="-78"/>
              </a:rPr>
              <a:t>: يأخذ </a:t>
            </a:r>
            <a:r>
              <a:rPr kumimoji="0" lang="ar-DZ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raditional Arabic" panose="02020603050405020304" pitchFamily="18" charset="-78"/>
              </a:rPr>
              <a:t>مظهر بنيوي و يكون في شكل </a:t>
            </a:r>
            <a:r>
              <a:rPr kumimoji="0" lang="ar-DZ" sz="2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raditional Arabic" panose="02020603050405020304" pitchFamily="18" charset="-78"/>
              </a:rPr>
              <a:t>هيكل تنظيمي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6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789" y="2336065"/>
            <a:ext cx="8678173" cy="34608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89253" y="624110"/>
            <a:ext cx="5055079" cy="79062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DZ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النموذج العام للنظام :</a:t>
            </a:r>
            <a:endParaRPr lang="fr-FR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" name="Rectangle 29"/>
          <p:cNvSpPr>
            <a:spLocks noChangeArrowheads="1"/>
          </p:cNvSpPr>
          <p:nvPr/>
        </p:nvSpPr>
        <p:spPr bwMode="auto">
          <a:xfrm>
            <a:off x="0" y="914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5" name="Rectangle 49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7" name="Rectangle 58"/>
          <p:cNvSpPr>
            <a:spLocks noChangeArrowheads="1"/>
          </p:cNvSpPr>
          <p:nvPr/>
        </p:nvSpPr>
        <p:spPr bwMode="auto">
          <a:xfrm>
            <a:off x="152400" y="1066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938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Jean-Louis Le Moigne">
            <a:extLst>
              <a:ext uri="{FF2B5EF4-FFF2-40B4-BE49-F238E27FC236}">
                <a16:creationId xmlns:a16="http://schemas.microsoft.com/office/drawing/2014/main" xmlns="" id="{36BBB291-E2C7-4ED5-8E9A-BCDDCBB94F2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362" y="624110"/>
            <a:ext cx="1238250" cy="12808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xmlns="" id="{3C61FDF4-F554-43E2-91C9-F1A00B33B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88" y="792163"/>
            <a:ext cx="7673975" cy="111283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DZ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التحليل النظمي للمنظمة( نموذج</a:t>
            </a:r>
            <a:r>
              <a:rPr lang="fr-FR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OID</a:t>
            </a:r>
            <a:r>
              <a:rPr lang="ar-DZ" sz="28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)</a:t>
            </a:r>
          </a:p>
        </p:txBody>
      </p:sp>
      <p:pic>
        <p:nvPicPr>
          <p:cNvPr id="6" name="Espace réservé du contenu 19">
            <a:extLst>
              <a:ext uri="{FF2B5EF4-FFF2-40B4-BE49-F238E27FC236}">
                <a16:creationId xmlns:a16="http://schemas.microsoft.com/office/drawing/2014/main" xmlns="" id="{584C7220-83BB-4898-BACD-F473E3A04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902" y="2133600"/>
            <a:ext cx="9389991" cy="3778250"/>
          </a:xfrm>
        </p:spPr>
      </p:pic>
    </p:spTree>
    <p:extLst>
      <p:ext uri="{BB962C8B-B14F-4D97-AF65-F5344CB8AC3E}">
        <p14:creationId xmlns:p14="http://schemas.microsoft.com/office/powerpoint/2010/main" val="383589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n">
  <a:themeElements>
    <a:clrScheme name="Violet 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xture grung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506</TotalTime>
  <Words>541</Words>
  <Application>Microsoft Office PowerPoint</Application>
  <PresentationFormat>Grand écran</PresentationFormat>
  <Paragraphs>68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3" baseType="lpstr">
      <vt:lpstr>Arabic Transparent</vt:lpstr>
      <vt:lpstr>Arial</vt:lpstr>
      <vt:lpstr>Calibri</vt:lpstr>
      <vt:lpstr>Century Gothic</vt:lpstr>
      <vt:lpstr>Simplified Arabic</vt:lpstr>
      <vt:lpstr>Tahoma</vt:lpstr>
      <vt:lpstr>Times New Roman</vt:lpstr>
      <vt:lpstr>Traditional Arabic</vt:lpstr>
      <vt:lpstr>Wingdings</vt:lpstr>
      <vt:lpstr>Wingdings 3</vt:lpstr>
      <vt:lpstr>Brin</vt:lpstr>
      <vt:lpstr>Présentation PowerPoint</vt:lpstr>
      <vt:lpstr>عناصر المحاضرة الأولى:</vt:lpstr>
      <vt:lpstr>  المقـــــــاربــــــة النظميــــــــــــة approche systémique</vt:lpstr>
      <vt:lpstr>              </vt:lpstr>
      <vt:lpstr>مؤسس نظرية النظم :</vt:lpstr>
      <vt:lpstr>  النظـــــــــــــــــــــــــــــــام (système) </vt:lpstr>
      <vt:lpstr>الخلاصة: </vt:lpstr>
      <vt:lpstr>النموذج العام للنظام :</vt:lpstr>
      <vt:lpstr>التحليل النظمي للمنظمة( نموذجOID)</vt:lpstr>
      <vt:lpstr>Présentation PowerPoint</vt:lpstr>
      <vt:lpstr>مثـــــــــــــــــال: </vt:lpstr>
      <vt:lpstr>المنظور الوظيفي لنظام معلومات المنظمة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</dc:creator>
  <cp:lastModifiedBy>Compte Microsoft</cp:lastModifiedBy>
  <cp:revision>19</cp:revision>
  <dcterms:created xsi:type="dcterms:W3CDTF">2020-12-20T20:34:24Z</dcterms:created>
  <dcterms:modified xsi:type="dcterms:W3CDTF">2021-11-01T19:05:08Z</dcterms:modified>
</cp:coreProperties>
</file>