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71"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63AB0E-CA08-40D7-A89F-C4E7A8471D77}" type="datetimeFigureOut">
              <a:rPr lang="en-US" smtClean="0"/>
              <a:pPr/>
              <a:t>10/24/2021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3D1DF1-2D3E-4429-A851-4FE7F71A738B}" type="slidenum">
              <a:rPr lang="en-US" smtClean="0"/>
              <a:pPr/>
              <a:t>‹N°›</a:t>
            </a:fld>
            <a:endParaRPr lang="en-US"/>
          </a:p>
        </p:txBody>
      </p:sp>
    </p:spTree>
    <p:extLst>
      <p:ext uri="{BB962C8B-B14F-4D97-AF65-F5344CB8AC3E}">
        <p14:creationId xmlns="" xmlns:p14="http://schemas.microsoft.com/office/powerpoint/2010/main" val="226853690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0005A-F266-49BF-AAC4-F14BA3F88973}" type="datetimeFigureOut">
              <a:rPr lang="en-US" smtClean="0"/>
              <a:pPr/>
              <a:t>10/24/2021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2B4295-B586-4380-9DBD-ED7542AFBCDE}" type="slidenum">
              <a:rPr lang="en-US" smtClean="0"/>
              <a:pPr/>
              <a:t>‹N°›</a:t>
            </a:fld>
            <a:endParaRPr lang="en-US"/>
          </a:p>
        </p:txBody>
      </p:sp>
    </p:spTree>
    <p:extLst>
      <p:ext uri="{BB962C8B-B14F-4D97-AF65-F5344CB8AC3E}">
        <p14:creationId xmlns="" xmlns:p14="http://schemas.microsoft.com/office/powerpoint/2010/main" val="377129337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2B4295-B586-4380-9DBD-ED7542AFBCDE}" type="slidenum">
              <a:rPr lang="en-US" smtClean="0"/>
              <a:pPr/>
              <a:t>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 xmlns:p14="http://schemas.microsoft.com/office/powerpoint/2010/main" val="4076529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F32B4295-B586-4380-9DBD-ED7542AFBCDE}" type="slidenum">
              <a:rPr lang="en-US" smtClean="0"/>
              <a:pPr/>
              <a:t>2</a:t>
            </a:fld>
            <a:endParaRPr lang="en-US"/>
          </a:p>
        </p:txBody>
      </p:sp>
    </p:spTree>
    <p:extLst>
      <p:ext uri="{BB962C8B-B14F-4D97-AF65-F5344CB8AC3E}">
        <p14:creationId xmlns="" xmlns:p14="http://schemas.microsoft.com/office/powerpoint/2010/main" val="2029487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8CEB009-A871-49D1-B6F3-9E2C08737632}" type="datetime1">
              <a:rPr lang="en-US" smtClean="0"/>
              <a:pPr/>
              <a:t>10/24/2021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DF1D5D0-B123-4A4D-91E1-9816C91E1113}" type="slidenum">
              <a:rPr lang="en-US" smtClean="0"/>
              <a:pPr/>
              <a:t>‹N°›</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866750-94EB-47FE-85F1-7D1AD838B1B4}" type="datetime1">
              <a:rPr lang="en-US" smtClean="0"/>
              <a:pPr/>
              <a:t>10/24/2021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231245-114A-42F8-94E2-3810BB43659E}" type="datetime1">
              <a:rPr lang="en-US" smtClean="0"/>
              <a:pPr/>
              <a:t>10/24/2021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48DA15-2D76-477A-9AD5-FA1AE6CB1701}" type="datetime1">
              <a:rPr lang="en-US" smtClean="0"/>
              <a:pPr/>
              <a:t>10/24/2021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3B5F2B-9FCB-4AE8-9CB5-19F56D0C0D58}" type="datetime1">
              <a:rPr lang="en-US" smtClean="0"/>
              <a:pPr/>
              <a:t>10/24/2021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DF1D5D0-B123-4A4D-91E1-9816C91E1113}"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8BF4C9-0B09-4CFB-A1A1-F660A9AE5EAD}" type="datetime1">
              <a:rPr lang="en-US" smtClean="0"/>
              <a:pPr/>
              <a:t>10/24/2021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63482F8-6A52-459E-B0E1-2B289013B50E}" type="datetime1">
              <a:rPr lang="en-US" smtClean="0"/>
              <a:pPr/>
              <a:t>10/24/2021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FA3D48-6BC1-4769-8399-8C6AEE48472C}" type="datetime1">
              <a:rPr lang="en-US" smtClean="0"/>
              <a:pPr/>
              <a:t>10/24/2021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4DCC2-E339-41DE-9674-852C0BAAB6DA}" type="datetime1">
              <a:rPr lang="en-US" smtClean="0"/>
              <a:pPr/>
              <a:t>10/24/2021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548A76C-E1BE-4C15-BE16-51252A3D3D2F}" type="datetime1">
              <a:rPr lang="en-US" smtClean="0"/>
              <a:pPr/>
              <a:t>10/24/2021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F62987-F029-478F-AACF-61FF540E3452}" type="datetime1">
              <a:rPr lang="en-US" smtClean="0"/>
              <a:pPr/>
              <a:t>10/24/2021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DCE63C6-194D-42BB-A313-C9097EB946D3}" type="datetime1">
              <a:rPr lang="en-US" smtClean="0"/>
              <a:pPr/>
              <a:t>10/24/2021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DF1D5D0-B123-4A4D-91E1-9816C91E1113}"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457200"/>
            <a:ext cx="8686800" cy="5509200"/>
          </a:xfrm>
          <a:prstGeom prst="rect">
            <a:avLst/>
          </a:prstGeom>
          <a:noFill/>
        </p:spPr>
        <p:txBody>
          <a:bodyPr wrap="square" rtlCol="0">
            <a:spAutoFit/>
          </a:bodyPr>
          <a:lstStyle/>
          <a:p>
            <a:pPr algn="ctr" rtl="1"/>
            <a:r>
              <a:rPr lang="ar-SA" sz="3200" b="1" dirty="0">
                <a:solidFill>
                  <a:srgbClr val="FFFF00"/>
                </a:solidFill>
              </a:rPr>
              <a:t>الإطار الفكرى للمحاسبة</a:t>
            </a:r>
            <a:endParaRPr lang="en-US" sz="3200" b="1" dirty="0">
              <a:solidFill>
                <a:srgbClr val="FFFF00"/>
              </a:solidFill>
            </a:endParaRPr>
          </a:p>
          <a:p>
            <a:pPr algn="r" rtl="1"/>
            <a:r>
              <a:rPr lang="ar-SA" sz="3200" b="1" dirty="0">
                <a:solidFill>
                  <a:schemeClr val="bg1"/>
                </a:solidFill>
              </a:rPr>
              <a:t>	تقوم المحاسبة على مجموعة من الفروض والمبادئ والأسس والمصطلحات وفيما يلى نتناول ذلك بشئ من التفصيل :</a:t>
            </a:r>
            <a:endParaRPr lang="en-US" sz="3200" b="1" dirty="0">
              <a:solidFill>
                <a:schemeClr val="bg1"/>
              </a:solidFill>
            </a:endParaRPr>
          </a:p>
          <a:p>
            <a:pPr algn="r" rtl="1"/>
            <a:r>
              <a:rPr lang="ar-SA" sz="3200" b="1" dirty="0">
                <a:solidFill>
                  <a:srgbClr val="FFFF00"/>
                </a:solidFill>
              </a:rPr>
              <a:t>أولاً: الفروض المحاسبية الأساسية:</a:t>
            </a:r>
            <a:endParaRPr lang="en-US" sz="3200" b="1" dirty="0">
              <a:solidFill>
                <a:srgbClr val="FFFF00"/>
              </a:solidFill>
            </a:endParaRPr>
          </a:p>
          <a:p>
            <a:pPr algn="r" rtl="1"/>
            <a:r>
              <a:rPr lang="ar-SA" sz="3200" b="1" dirty="0">
                <a:solidFill>
                  <a:schemeClr val="bg1"/>
                </a:solidFill>
              </a:rPr>
              <a:t>	</a:t>
            </a:r>
            <a:r>
              <a:rPr lang="ar-SA" sz="3200" b="1" dirty="0">
                <a:solidFill>
                  <a:srgbClr val="FF0000"/>
                </a:solidFill>
              </a:rPr>
              <a:t>يعرف الفرض بأنه التكهن بالحلول الممكنة لحل مشكلة ما عن طريق التجربة او المشاهدة .</a:t>
            </a:r>
            <a:endParaRPr lang="en-US" sz="3200" b="1" dirty="0">
              <a:solidFill>
                <a:srgbClr val="FF0000"/>
              </a:solidFill>
            </a:endParaRPr>
          </a:p>
          <a:p>
            <a:pPr algn="r" rtl="1"/>
            <a:r>
              <a:rPr lang="ar-SA" sz="3200" b="1" dirty="0">
                <a:solidFill>
                  <a:srgbClr val="FFFF00"/>
                </a:solidFill>
              </a:rPr>
              <a:t>تتمثل الفروض المحاسبية فى الآتى :</a:t>
            </a:r>
            <a:endParaRPr lang="en-US" sz="3200" b="1" dirty="0">
              <a:solidFill>
                <a:srgbClr val="FFFF00"/>
              </a:solidFill>
            </a:endParaRPr>
          </a:p>
          <a:p>
            <a:pPr lvl="0" algn="r" rtl="1"/>
            <a:r>
              <a:rPr lang="ar-SA" sz="3200" b="1" dirty="0" smtClean="0">
                <a:solidFill>
                  <a:schemeClr val="bg1"/>
                </a:solidFill>
              </a:rPr>
              <a:t>1- فرض </a:t>
            </a:r>
            <a:r>
              <a:rPr lang="ar-SA" sz="3200" b="1" dirty="0">
                <a:solidFill>
                  <a:schemeClr val="bg1"/>
                </a:solidFill>
              </a:rPr>
              <a:t>الوحدة المحاسبية (الشخصية المعنوية)</a:t>
            </a:r>
            <a:endParaRPr lang="en-US" sz="3200" b="1" dirty="0">
              <a:solidFill>
                <a:schemeClr val="bg1"/>
              </a:solidFill>
            </a:endParaRPr>
          </a:p>
          <a:p>
            <a:pPr lvl="0" algn="r" rtl="1"/>
            <a:r>
              <a:rPr lang="ar-SA" sz="3200" b="1" dirty="0" smtClean="0">
                <a:solidFill>
                  <a:schemeClr val="bg1"/>
                </a:solidFill>
              </a:rPr>
              <a:t>2- فرض </a:t>
            </a:r>
            <a:r>
              <a:rPr lang="ar-SA" sz="3200" b="1" dirty="0">
                <a:solidFill>
                  <a:schemeClr val="bg1"/>
                </a:solidFill>
              </a:rPr>
              <a:t>إستمرار المنشأة</a:t>
            </a:r>
            <a:endParaRPr lang="en-US" sz="3200" b="1" dirty="0">
              <a:solidFill>
                <a:schemeClr val="bg1"/>
              </a:solidFill>
            </a:endParaRPr>
          </a:p>
          <a:p>
            <a:pPr lvl="0" algn="r" rtl="1"/>
            <a:r>
              <a:rPr lang="ar-SA" sz="3200" b="1" dirty="0" smtClean="0">
                <a:solidFill>
                  <a:schemeClr val="bg1"/>
                </a:solidFill>
              </a:rPr>
              <a:t>3- فرض </a:t>
            </a:r>
            <a:r>
              <a:rPr lang="ar-SA" sz="3200" b="1" dirty="0">
                <a:solidFill>
                  <a:schemeClr val="bg1"/>
                </a:solidFill>
              </a:rPr>
              <a:t>القياس النقدى</a:t>
            </a:r>
            <a:endParaRPr lang="en-US" sz="3200" b="1" dirty="0">
              <a:solidFill>
                <a:schemeClr val="bg1"/>
              </a:solidFill>
            </a:endParaRPr>
          </a:p>
          <a:p>
            <a:pPr lvl="0" algn="r" rtl="1"/>
            <a:r>
              <a:rPr lang="ar-SA" sz="3200" b="1" dirty="0" smtClean="0">
                <a:solidFill>
                  <a:schemeClr val="bg1"/>
                </a:solidFill>
              </a:rPr>
              <a:t>4- فرض </a:t>
            </a:r>
            <a:r>
              <a:rPr lang="ar-SA" sz="3200" b="1" dirty="0">
                <a:solidFill>
                  <a:schemeClr val="bg1"/>
                </a:solidFill>
              </a:rPr>
              <a:t>الفترة المحاسبية</a:t>
            </a:r>
            <a:endParaRPr lang="en-US" sz="3200" b="1" dirty="0">
              <a:solidFill>
                <a:schemeClr val="bg1"/>
              </a:solidFill>
            </a:endParaRPr>
          </a:p>
        </p:txBody>
      </p:sp>
      <p:sp>
        <p:nvSpPr>
          <p:cNvPr id="4" name="Slide Number Placeholder 3"/>
          <p:cNvSpPr>
            <a:spLocks noGrp="1"/>
          </p:cNvSpPr>
          <p:nvPr>
            <p:ph type="sldNum" sz="quarter" idx="12"/>
          </p:nvPr>
        </p:nvSpPr>
        <p:spPr/>
        <p:txBody>
          <a:bodyPr/>
          <a:lstStyle/>
          <a:p>
            <a:fld id="{4DF1D5D0-B123-4A4D-91E1-9816C91E1113}" type="slidenum">
              <a:rPr lang="en-US" smtClean="0"/>
              <a:pPr/>
              <a:t>1</a:t>
            </a:fld>
            <a:endParaRPr lang="en-US"/>
          </a:p>
        </p:txBody>
      </p:sp>
    </p:spTree>
    <p:extLst>
      <p:ext uri="{BB962C8B-B14F-4D97-AF65-F5344CB8AC3E}">
        <p14:creationId xmlns="" xmlns:p14="http://schemas.microsoft.com/office/powerpoint/2010/main" val="2692724878"/>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293757"/>
          </a:xfrm>
          <a:prstGeom prst="rect">
            <a:avLst/>
          </a:prstGeom>
          <a:noFill/>
        </p:spPr>
        <p:txBody>
          <a:bodyPr wrap="square" rtlCol="0">
            <a:spAutoFit/>
          </a:bodyPr>
          <a:lstStyle/>
          <a:p>
            <a:pPr algn="r" rtl="1"/>
            <a:r>
              <a:rPr lang="ar-SA" sz="3200" b="1" dirty="0">
                <a:solidFill>
                  <a:srgbClr val="FFFF00"/>
                </a:solidFill>
              </a:rPr>
              <a:t>2/ مبدأ القيمة المنتظر تحقيقيها مستقبلاً:-</a:t>
            </a:r>
            <a:endParaRPr lang="en-US" sz="3200" b="1" dirty="0">
              <a:solidFill>
                <a:srgbClr val="FFFF00"/>
              </a:solidFill>
            </a:endParaRPr>
          </a:p>
          <a:p>
            <a:pPr algn="r" rtl="1"/>
            <a:r>
              <a:rPr lang="ar-SA" sz="3200" b="1" dirty="0">
                <a:solidFill>
                  <a:schemeClr val="bg1"/>
                </a:solidFill>
              </a:rPr>
              <a:t>	الأُصول المتداولة هى الأُصول النقدية أو التى يمكن تحويلها إلى نقدية سائلة فى فترة قصيرة، وبتحريك هذه الأُصول فى العمليات التجارية المختلفة تحقق المنشأة ربحاً أو خسارة وحتى لاتكون الأرباح صورية أو غير حقيقية عند تحويلها إلى سيولة، أى بمعنى أن الأصل المتداول  كالبضاعة على سبيل المثال فغالباً ماتظهر بقيمتين فى نهاية الفترة المالية، قيمتها بسعر السوق وقيمتها حسب تكلفتها التى أُقتنيت بها، وهنا لابد من تقويمها بأى من السعرين أو تكوين إحتياطى لمقابلة النقص المتوقع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10</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382000" cy="3323987"/>
          </a:xfrm>
          <a:prstGeom prst="rect">
            <a:avLst/>
          </a:prstGeom>
          <a:noFill/>
        </p:spPr>
        <p:txBody>
          <a:bodyPr wrap="square" rtlCol="0">
            <a:spAutoFit/>
          </a:bodyPr>
          <a:lstStyle/>
          <a:p>
            <a:pPr algn="r" rtl="1"/>
            <a:r>
              <a:rPr lang="ar-SA" sz="3200" b="1" dirty="0">
                <a:solidFill>
                  <a:srgbClr val="FFFF00"/>
                </a:solidFill>
              </a:rPr>
              <a:t>القسم الثالث : المبادئ العلمية العامة :-</a:t>
            </a:r>
            <a:endParaRPr lang="en-US" sz="3200" b="1" dirty="0">
              <a:solidFill>
                <a:srgbClr val="FFFF00"/>
              </a:solidFill>
            </a:endParaRPr>
          </a:p>
          <a:p>
            <a:pPr algn="r" rtl="1"/>
            <a:r>
              <a:rPr lang="ar-SA" sz="3200" b="1" dirty="0">
                <a:solidFill>
                  <a:srgbClr val="FFFF00"/>
                </a:solidFill>
              </a:rPr>
              <a:t>1/ مبدأ الثبات :</a:t>
            </a:r>
            <a:endParaRPr lang="en-US" sz="3200" b="1" dirty="0">
              <a:solidFill>
                <a:srgbClr val="FFFF00"/>
              </a:solidFill>
            </a:endParaRPr>
          </a:p>
          <a:p>
            <a:pPr algn="r" rtl="1"/>
            <a:r>
              <a:rPr lang="ar-SA" sz="3200" b="1" dirty="0">
                <a:solidFill>
                  <a:schemeClr val="bg1"/>
                </a:solidFill>
              </a:rPr>
              <a:t>	يقضى هذا المبدأ بإتباع مبادئ وسياسات ثابتة فى حساب وتحديد الربح من سنة إلى أُخرى فعدم الثبات فى سياسات الإهلاك وسياسات العديد من المواد المسحوبة للإنتاج على سبيل المثال تقود إلى نتائج مضللة بين العام والعام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11</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458200" cy="5293757"/>
          </a:xfrm>
          <a:prstGeom prst="rect">
            <a:avLst/>
          </a:prstGeom>
          <a:noFill/>
        </p:spPr>
        <p:txBody>
          <a:bodyPr wrap="square" rtlCol="0">
            <a:spAutoFit/>
          </a:bodyPr>
          <a:lstStyle/>
          <a:p>
            <a:pPr algn="r" rtl="1"/>
            <a:r>
              <a:rPr lang="ar-SA" sz="3200" b="1" dirty="0">
                <a:solidFill>
                  <a:srgbClr val="FFFF00"/>
                </a:solidFill>
              </a:rPr>
              <a:t>2/ مبدأ الحيطة والحزر :</a:t>
            </a:r>
            <a:endParaRPr lang="en-US" sz="3200" b="1" dirty="0">
              <a:solidFill>
                <a:srgbClr val="FFFF00"/>
              </a:solidFill>
            </a:endParaRPr>
          </a:p>
          <a:p>
            <a:pPr algn="r" rtl="1"/>
            <a:r>
              <a:rPr lang="ar-SA" sz="3200" b="1" dirty="0">
                <a:solidFill>
                  <a:schemeClr val="bg1"/>
                </a:solidFill>
              </a:rPr>
              <a:t>	يقوم هذا المبدأ على أساس أخذ جميع التكاليف أو الخسائر أو الأعباء المتوقعة فى الحسبان عند إستخراج نتيجة أعمال المنشأة من ربح أو خسارة وتحديد المركز المالى وعدم أخذ الأرباح المتوقعة فى الحسبان إلا إذا تحققت هذه الأرباح </a:t>
            </a:r>
            <a:r>
              <a:rPr lang="ar-SA" sz="3200" b="1" dirty="0" smtClean="0">
                <a:solidFill>
                  <a:schemeClr val="bg1"/>
                </a:solidFill>
              </a:rPr>
              <a:t>فعلاً.</a:t>
            </a:r>
            <a:endParaRPr lang="en-US" sz="3200" b="1" dirty="0">
              <a:solidFill>
                <a:schemeClr val="bg1"/>
              </a:solidFill>
            </a:endParaRPr>
          </a:p>
          <a:p>
            <a:pPr algn="r" rtl="1"/>
            <a:r>
              <a:rPr lang="ar-SA" sz="3200" b="1" dirty="0">
                <a:solidFill>
                  <a:srgbClr val="FFFF00"/>
                </a:solidFill>
              </a:rPr>
              <a:t>3/ مبدأ الإفصاح الشامل :</a:t>
            </a:r>
            <a:endParaRPr lang="en-US" sz="3200" b="1" dirty="0">
              <a:solidFill>
                <a:srgbClr val="FFFF00"/>
              </a:solidFill>
            </a:endParaRPr>
          </a:p>
          <a:p>
            <a:pPr algn="r" rtl="1"/>
            <a:r>
              <a:rPr lang="ar-SA" sz="3200" b="1" dirty="0">
                <a:solidFill>
                  <a:schemeClr val="bg1"/>
                </a:solidFill>
              </a:rPr>
              <a:t>يقوم هذا المبدأ على وجوب شمول القوائم المالية على جميع البيانات اللازمة لتقديم صورة صادقة وواضحة لنتيجة أعمال المنشأة ومركزها المالى فى فترة معينة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12</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078313"/>
          </a:xfrm>
          <a:prstGeom prst="rect">
            <a:avLst/>
          </a:prstGeom>
          <a:noFill/>
        </p:spPr>
        <p:txBody>
          <a:bodyPr wrap="square" rtlCol="0">
            <a:spAutoFit/>
          </a:bodyPr>
          <a:lstStyle/>
          <a:p>
            <a:pPr algn="r" rtl="1"/>
            <a:r>
              <a:rPr lang="ar-SA" sz="3200" b="1" dirty="0">
                <a:solidFill>
                  <a:srgbClr val="FFFF00"/>
                </a:solidFill>
              </a:rPr>
              <a:t>ثالثاً : الأُسس المحاسبية :</a:t>
            </a:r>
            <a:endParaRPr lang="en-US" sz="3200" b="1" dirty="0">
              <a:solidFill>
                <a:srgbClr val="FFFF00"/>
              </a:solidFill>
            </a:endParaRPr>
          </a:p>
          <a:p>
            <a:pPr algn="r" rtl="1"/>
            <a:r>
              <a:rPr lang="ar-SA" sz="3200" b="1" dirty="0">
                <a:solidFill>
                  <a:schemeClr val="bg1"/>
                </a:solidFill>
              </a:rPr>
              <a:t>	وهى الأُسس التى تحكم قياس وتسجيل الإيرادات والمصروفات المتعلقة بالمنشأة وتتمثل فى :</a:t>
            </a:r>
            <a:endParaRPr lang="en-US" sz="3200" b="1" dirty="0">
              <a:solidFill>
                <a:schemeClr val="bg1"/>
              </a:solidFill>
            </a:endParaRPr>
          </a:p>
          <a:p>
            <a:pPr algn="r" rtl="1"/>
            <a:r>
              <a:rPr lang="ar-SA" sz="3200" b="1" dirty="0">
                <a:solidFill>
                  <a:srgbClr val="FFFF00"/>
                </a:solidFill>
              </a:rPr>
              <a:t>1/ أساس الإستحقاق :</a:t>
            </a:r>
            <a:endParaRPr lang="en-US" sz="3200" b="1" dirty="0">
              <a:solidFill>
                <a:srgbClr val="FFFF00"/>
              </a:solidFill>
            </a:endParaRPr>
          </a:p>
          <a:p>
            <a:pPr algn="r" rtl="1"/>
            <a:r>
              <a:rPr lang="ar-SA" sz="3200" b="1" dirty="0">
                <a:solidFill>
                  <a:schemeClr val="bg1"/>
                </a:solidFill>
              </a:rPr>
              <a:t>	طبقاً لهذا الأساس يتم تسجيل جميع الإيرادات التى تكتسب أو تحدث خلال الفترة المحاسبية بصرف النظر عن كون هذه الإيرادات حصلت فى صورة نقدية أم لا كما يتم تسجيل جميع المصروفات التى تم تحملها فى سبيل الحصول على هذه الإيرادات بصرف النظر عن كونها دفعت فى شكل نقدى أم لا .</a:t>
            </a:r>
            <a:endParaRPr lang="en-US" sz="3200" b="1" dirty="0">
              <a:solidFill>
                <a:schemeClr val="bg1"/>
              </a:solidFill>
            </a:endParaRPr>
          </a:p>
          <a:p>
            <a:pPr rtl="1"/>
            <a:endParaRPr lang="en-US" dirty="0"/>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13</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610600" cy="3816429"/>
          </a:xfrm>
          <a:prstGeom prst="rect">
            <a:avLst/>
          </a:prstGeom>
          <a:noFill/>
        </p:spPr>
        <p:txBody>
          <a:bodyPr wrap="square" rtlCol="0">
            <a:spAutoFit/>
          </a:bodyPr>
          <a:lstStyle/>
          <a:p>
            <a:pPr algn="r" rtl="1"/>
            <a:r>
              <a:rPr lang="ar-SA" sz="3200" b="1" dirty="0">
                <a:solidFill>
                  <a:srgbClr val="FFFF00"/>
                </a:solidFill>
              </a:rPr>
              <a:t>2/ الأساس النقدى :</a:t>
            </a:r>
            <a:endParaRPr lang="en-US" sz="3200" b="1" dirty="0">
              <a:solidFill>
                <a:srgbClr val="FFFF00"/>
              </a:solidFill>
            </a:endParaRPr>
          </a:p>
          <a:p>
            <a:pPr algn="r" rtl="1"/>
            <a:r>
              <a:rPr lang="ar-SA" sz="3200" b="1" dirty="0">
                <a:solidFill>
                  <a:schemeClr val="bg1"/>
                </a:solidFill>
              </a:rPr>
              <a:t>	يعنى هذا الأساس أن إيرادات الفترة المحاسبية هى الإيرادات التى يتم تحصيلها خلال هذ الفترة، وأن مصروفات الفترة المحاسبية هى المصروفات التى يتم سدادها خلال هذه الفترة وذلك فى صورة نقدية، وبالتالى فإنه لايتم تسجيل الإيرادات والمصروفات خلال الفترة المحاسبية إلا عندما يتم تحصيلها أو سدادها بالفعل نقداً .</a:t>
            </a:r>
            <a:endParaRPr lang="en-US" sz="3200" b="1" dirty="0">
              <a:solidFill>
                <a:schemeClr val="bg1"/>
              </a:solidFill>
            </a:endParaRPr>
          </a:p>
          <a:p>
            <a:pPr rtl="1"/>
            <a:r>
              <a:rPr lang="ar-SA" b="1" dirty="0"/>
              <a:t> </a:t>
            </a:r>
            <a:r>
              <a:rPr lang="en-US" dirty="0"/>
              <a:t> </a:t>
            </a:r>
            <a:r>
              <a:rPr lang="ar-SA" dirty="0"/>
              <a:t> </a:t>
            </a:r>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14</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077200" cy="3816429"/>
          </a:xfrm>
          <a:prstGeom prst="rect">
            <a:avLst/>
          </a:prstGeom>
          <a:noFill/>
        </p:spPr>
        <p:txBody>
          <a:bodyPr wrap="square" rtlCol="0">
            <a:spAutoFit/>
          </a:bodyPr>
          <a:lstStyle/>
          <a:p>
            <a:pPr algn="r" rtl="1"/>
            <a:r>
              <a:rPr lang="ar-SA" sz="3200" b="1" dirty="0">
                <a:solidFill>
                  <a:srgbClr val="FFFF00"/>
                </a:solidFill>
              </a:rPr>
              <a:t>رابعاً : المفاهيم والمصطلحات الأساسية فى المحاسبة :</a:t>
            </a:r>
            <a:endParaRPr lang="en-US" sz="3200" b="1" dirty="0">
              <a:solidFill>
                <a:srgbClr val="FFFF00"/>
              </a:solidFill>
            </a:endParaRPr>
          </a:p>
          <a:p>
            <a:pPr algn="r" rtl="1"/>
            <a:r>
              <a:rPr lang="ar-SA" sz="3200" b="1" dirty="0">
                <a:solidFill>
                  <a:srgbClr val="FFFF00"/>
                </a:solidFill>
              </a:rPr>
              <a:t>1/ العملية المالية : </a:t>
            </a:r>
            <a:r>
              <a:rPr lang="en-US" sz="3200" b="1" dirty="0">
                <a:solidFill>
                  <a:srgbClr val="FFFF00"/>
                </a:solidFill>
              </a:rPr>
              <a:t>Transaction</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هى عملية تبادل السلع والخدمات ذات المنفعة بين طرفين هما المنشأة والغير، أو قد تتم العملية المالية داخل المنشأة نفسها، وغالباً ماتكون وسيلة التبادل هذه هى النقود. والتى بواسطتها يتم تسجيل قيمة العملية فى الدفاتر المحاسبية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15</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305800" cy="5786199"/>
          </a:xfrm>
          <a:prstGeom prst="rect">
            <a:avLst/>
          </a:prstGeom>
          <a:noFill/>
        </p:spPr>
        <p:txBody>
          <a:bodyPr wrap="square" rtlCol="0">
            <a:spAutoFit/>
          </a:bodyPr>
          <a:lstStyle/>
          <a:p>
            <a:pPr algn="r" rtl="1"/>
            <a:r>
              <a:rPr lang="ar-SA" sz="3200" b="1" dirty="0">
                <a:solidFill>
                  <a:srgbClr val="FFFF00"/>
                </a:solidFill>
              </a:rPr>
              <a:t>2/ الحساب : </a:t>
            </a:r>
            <a:r>
              <a:rPr lang="en-US" sz="3200" b="1" dirty="0">
                <a:solidFill>
                  <a:srgbClr val="FFFF00"/>
                </a:solidFill>
              </a:rPr>
              <a:t>Account</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هو رمز أو شكل أو جدول، يتم من خلاله التعامل دفترياً مع العملية المالية ويأخذ الحساب شكل الحرف </a:t>
            </a:r>
            <a:r>
              <a:rPr lang="en-US" sz="3200" b="1" dirty="0">
                <a:solidFill>
                  <a:schemeClr val="bg1"/>
                </a:solidFill>
              </a:rPr>
              <a:t>T</a:t>
            </a:r>
            <a:r>
              <a:rPr lang="ar-SA" sz="3200" b="1" dirty="0">
                <a:solidFill>
                  <a:schemeClr val="bg1"/>
                </a:solidFill>
              </a:rPr>
              <a:t> حيث يكتب فوفقه إسم الحساب والذى يختصر بـ ح/... كأن نقول مثلاً ح/ الخذينة أو ح/ البضاعة ... إلخ .</a:t>
            </a:r>
            <a:endParaRPr lang="en-US" sz="3200" b="1" dirty="0">
              <a:solidFill>
                <a:schemeClr val="bg1"/>
              </a:solidFill>
            </a:endParaRPr>
          </a:p>
          <a:p>
            <a:pPr algn="r" rtl="1"/>
            <a:r>
              <a:rPr lang="ar-SA" sz="3200" b="1" dirty="0">
                <a:solidFill>
                  <a:srgbClr val="FFFF00"/>
                </a:solidFill>
              </a:rPr>
              <a:t>3/ القيد المحاسبى : </a:t>
            </a:r>
            <a:r>
              <a:rPr lang="en-US" sz="3200" b="1" dirty="0">
                <a:solidFill>
                  <a:srgbClr val="FFFF00"/>
                </a:solidFill>
              </a:rPr>
              <a:t>Entry</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هو تسجيل للمديونية والدائنية لطرفى العملية ويتكون القيد من طرفين هما :</a:t>
            </a:r>
            <a:endParaRPr lang="en-US" sz="3200" b="1" dirty="0">
              <a:solidFill>
                <a:schemeClr val="bg1"/>
              </a:solidFill>
            </a:endParaRPr>
          </a:p>
          <a:p>
            <a:pPr lvl="0" algn="r" rtl="1"/>
            <a:r>
              <a:rPr lang="ar-SA" sz="3200" b="1" dirty="0">
                <a:solidFill>
                  <a:schemeClr val="bg1"/>
                </a:solidFill>
              </a:rPr>
              <a:t>طرف مدين ... وهو المستفيد من عملية التبادل .</a:t>
            </a:r>
            <a:endParaRPr lang="en-US" sz="3200" b="1" dirty="0">
              <a:solidFill>
                <a:schemeClr val="bg1"/>
              </a:solidFill>
            </a:endParaRPr>
          </a:p>
          <a:p>
            <a:pPr lvl="0" algn="r" rtl="1"/>
            <a:r>
              <a:rPr lang="ar-SA" sz="3200" b="1" dirty="0">
                <a:solidFill>
                  <a:schemeClr val="bg1"/>
                </a:solidFill>
              </a:rPr>
              <a:t>طرف دائن ... وهو المتنازل عن السلعة أو الخدمة فى عملية التبادل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16</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228600" y="304800"/>
            <a:ext cx="8534400" cy="6771084"/>
          </a:xfrm>
          <a:prstGeom prst="rect">
            <a:avLst/>
          </a:prstGeom>
          <a:noFill/>
        </p:spPr>
        <p:txBody>
          <a:bodyPr wrap="square" rtlCol="0">
            <a:spAutoFit/>
          </a:bodyPr>
          <a:lstStyle/>
          <a:p>
            <a:pPr algn="r" rtl="1"/>
            <a:r>
              <a:rPr lang="ar-SA" sz="3200" b="1" dirty="0">
                <a:solidFill>
                  <a:srgbClr val="FFFF00"/>
                </a:solidFill>
              </a:rPr>
              <a:t>4/ الأُصول : </a:t>
            </a:r>
            <a:r>
              <a:rPr lang="en-US" sz="3200" b="1" dirty="0">
                <a:solidFill>
                  <a:srgbClr val="FFFF00"/>
                </a:solidFill>
              </a:rPr>
              <a:t>Assets</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هى كل ماتملكه المنشأة من حقوق وموارد وله قيمة نقدية، سواء كانت هذه الحقوق والموارد ضمن حوزتها وتداولها أو كانت فى ذمة الغير، حيث تعبر الأُصول عن أوجه الإستثمارات فى أموال المنشأة سواء كانت داخلها أو خارجها . وتنقسم الأصول إلى قسمين : - أُصول ثابتة (طويلة الأجل) حيث تستغل داخل المنشأة لأكثر من فترة مالية واحدة كالآلات والعقارات والأثاث وغيرها.</a:t>
            </a:r>
            <a:endParaRPr lang="en-US" sz="3200" b="1" dirty="0">
              <a:solidFill>
                <a:schemeClr val="bg1"/>
              </a:solidFill>
            </a:endParaRPr>
          </a:p>
          <a:p>
            <a:pPr algn="r" rtl="1"/>
            <a:r>
              <a:rPr lang="ar-SA" sz="3200" b="1" dirty="0">
                <a:solidFill>
                  <a:srgbClr val="FFFF00"/>
                </a:solidFill>
              </a:rPr>
              <a:t>- أُصول متداولة (قصيرة الأجل) وهى الأصول التى يتم الحصول عليها لغرض القيام بالعملية الإنتاجية أو لغرض المتاجرة خلال فترة مالية واحدة أو كالنقدية الموجودة فى الخزينة أو البنك وكذلك المدينون " عملاء المنشأة " والبضاعة الجاهذة لغرض البيع .</a:t>
            </a:r>
            <a:endParaRPr lang="en-US" sz="3200" b="1" dirty="0">
              <a:solidFill>
                <a:srgbClr val="FFFF00"/>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17</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
            <a:ext cx="8229600" cy="3816429"/>
          </a:xfrm>
          <a:prstGeom prst="rect">
            <a:avLst/>
          </a:prstGeom>
          <a:noFill/>
        </p:spPr>
        <p:txBody>
          <a:bodyPr wrap="square" rtlCol="0">
            <a:spAutoFit/>
          </a:bodyPr>
          <a:lstStyle/>
          <a:p>
            <a:pPr algn="r" rtl="1"/>
            <a:r>
              <a:rPr lang="ar-SA" sz="3200" b="1" dirty="0">
                <a:solidFill>
                  <a:srgbClr val="FFFF00"/>
                </a:solidFill>
              </a:rPr>
              <a:t>5/ الخصوم : </a:t>
            </a:r>
            <a:r>
              <a:rPr lang="en-US" sz="3200" b="1" dirty="0">
                <a:solidFill>
                  <a:srgbClr val="FFFF00"/>
                </a:solidFill>
              </a:rPr>
              <a:t>Liabilities</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وهى التزامات المنشأة تجاه الغير أو بعبارة أُخرى حقوق الغير على المنشأة وتنقسم إلى قسمين :</a:t>
            </a:r>
            <a:endParaRPr lang="en-US" sz="3200" b="1" dirty="0">
              <a:solidFill>
                <a:schemeClr val="bg1"/>
              </a:solidFill>
            </a:endParaRPr>
          </a:p>
          <a:p>
            <a:pPr lvl="0" algn="r" rtl="1"/>
            <a:r>
              <a:rPr lang="ar-SA" sz="3200" b="1" dirty="0">
                <a:solidFill>
                  <a:srgbClr val="FFFF00"/>
                </a:solidFill>
              </a:rPr>
              <a:t>خصوم متداولة : كالقروض قصيرة الأجل من الغير أو الأوراق التجارية " الكمبيالات " المسحوبة على المنشأة .</a:t>
            </a:r>
            <a:endParaRPr lang="en-US" sz="3200" b="1" dirty="0">
              <a:solidFill>
                <a:srgbClr val="FFFF00"/>
              </a:solidFill>
            </a:endParaRPr>
          </a:p>
          <a:p>
            <a:pPr lvl="0" algn="r" rtl="1"/>
            <a:r>
              <a:rPr lang="ar-SA" sz="3200" b="1" dirty="0">
                <a:solidFill>
                  <a:schemeClr val="bg1"/>
                </a:solidFill>
              </a:rPr>
              <a:t>خصوم ثابتة : وهى التى تستحق السداد بعد فترة طويلة تمتد لأكثر من سنة مالية واحدة كالقروض طويلة الأجل من الغير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18</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152400" y="228600"/>
            <a:ext cx="8610600" cy="6278642"/>
          </a:xfrm>
          <a:prstGeom prst="rect">
            <a:avLst/>
          </a:prstGeom>
          <a:noFill/>
        </p:spPr>
        <p:txBody>
          <a:bodyPr wrap="square" rtlCol="0">
            <a:spAutoFit/>
          </a:bodyPr>
          <a:lstStyle/>
          <a:p>
            <a:pPr algn="r" rtl="1"/>
            <a:r>
              <a:rPr lang="ar-SA" sz="3200" b="1" dirty="0">
                <a:solidFill>
                  <a:srgbClr val="FFFF00"/>
                </a:solidFill>
              </a:rPr>
              <a:t>6/ المصروفات : </a:t>
            </a:r>
            <a:r>
              <a:rPr lang="en-US" sz="3200" b="1" dirty="0">
                <a:solidFill>
                  <a:srgbClr val="FFFF00"/>
                </a:solidFill>
              </a:rPr>
              <a:t>Expenses</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هى التدفقات المالية الخارجة من الوحدة المحاسبية والتى تؤدى إلى نقص الأُصول أو زيادة أحد الأُصول أو كلاهما معاً أى هى مبالغ تدفعها المنشأة لغرض تسهيل أداء أنشطتها المختلفة .و تنقسم إلى قسمين :</a:t>
            </a:r>
            <a:endParaRPr lang="en-US" sz="3200" b="1" dirty="0">
              <a:solidFill>
                <a:schemeClr val="bg1"/>
              </a:solidFill>
            </a:endParaRPr>
          </a:p>
          <a:p>
            <a:pPr lvl="0" algn="r" rtl="1"/>
            <a:r>
              <a:rPr lang="ar-SA" sz="3200" b="1" dirty="0">
                <a:solidFill>
                  <a:srgbClr val="FFFF00"/>
                </a:solidFill>
              </a:rPr>
              <a:t>مصروفات رأسمالية : </a:t>
            </a:r>
            <a:r>
              <a:rPr lang="ar-SA" sz="3200" b="1" dirty="0">
                <a:solidFill>
                  <a:schemeClr val="bg1"/>
                </a:solidFill>
              </a:rPr>
              <a:t>هى مبالغ تدفعها المنشأة للحصول على سلع أو أصول أو منافع طويلة الأجل " مثل شراء الأراضى، المبانى، السيارات " .</a:t>
            </a:r>
            <a:endParaRPr lang="en-US" sz="3200" b="1" dirty="0">
              <a:solidFill>
                <a:schemeClr val="bg1"/>
              </a:solidFill>
            </a:endParaRPr>
          </a:p>
          <a:p>
            <a:pPr lvl="0" algn="r" rtl="1"/>
            <a:r>
              <a:rPr lang="ar-SA" sz="3200" b="1" dirty="0">
                <a:solidFill>
                  <a:srgbClr val="FFFF00"/>
                </a:solidFill>
              </a:rPr>
              <a:t>مصروفات إيرادية : </a:t>
            </a:r>
            <a:r>
              <a:rPr lang="ar-SA" sz="3200" b="1" dirty="0">
                <a:solidFill>
                  <a:schemeClr val="bg1"/>
                </a:solidFill>
              </a:rPr>
              <a:t>وهى مبالغ تنفقها المنشأة لغرض الحصول على السلع والخدمات ذات الإستخدامات قصيرة الأجل والتى لاتتعدى الفترة المالية الواحدة وذلك لغرض الحصول على الإيراد السنوى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19</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457200"/>
            <a:ext cx="8458200" cy="5016758"/>
          </a:xfrm>
          <a:prstGeom prst="rect">
            <a:avLst/>
          </a:prstGeom>
          <a:noFill/>
        </p:spPr>
        <p:txBody>
          <a:bodyPr wrap="square" rtlCol="0">
            <a:spAutoFit/>
          </a:bodyPr>
          <a:lstStyle/>
          <a:p>
            <a:pPr algn="r" rtl="1"/>
            <a:r>
              <a:rPr lang="ar-SA" sz="3200" b="1" dirty="0">
                <a:solidFill>
                  <a:srgbClr val="FFFF00"/>
                </a:solidFill>
              </a:rPr>
              <a:t>1/ فرض الوحدة المحاسبية " الشخصية الإعتبارية " :-</a:t>
            </a:r>
            <a:endParaRPr lang="en-US" sz="3200" b="1" dirty="0">
              <a:solidFill>
                <a:srgbClr val="FFFF00"/>
              </a:solidFill>
            </a:endParaRPr>
          </a:p>
          <a:p>
            <a:pPr algn="r" rtl="1"/>
            <a:r>
              <a:rPr lang="ar-SA" sz="3200" b="1" dirty="0">
                <a:solidFill>
                  <a:schemeClr val="bg1"/>
                </a:solidFill>
              </a:rPr>
              <a:t>	يعنى هذا الفرض أن ل</a:t>
            </a:r>
            <a:r>
              <a:rPr lang="ar-SA" sz="3200" b="1" dirty="0" smtClean="0">
                <a:solidFill>
                  <a:schemeClr val="bg1"/>
                </a:solidFill>
              </a:rPr>
              <a:t>لمنشأة </a:t>
            </a:r>
            <a:r>
              <a:rPr lang="ar-SA" sz="3200" b="1" dirty="0">
                <a:solidFill>
                  <a:schemeClr val="bg1"/>
                </a:solidFill>
              </a:rPr>
              <a:t>شخصية إعتبارية قائمة بذاتها ومستقلة عن ملاكها وعن المنشآت الأُخرى ووفقاً لهذا الفرض فإن المحاسب يرصد الأحداث والمعاملات المتعلقة فقط بالمنشأة ويستبعد كل المعاملات والأحداث المرتبطة بصاحب أو أصحاب المنشأة أو المنشآت الأُخرى .</a:t>
            </a:r>
            <a:endParaRPr lang="en-US" sz="3200" b="1" dirty="0">
              <a:solidFill>
                <a:schemeClr val="bg1"/>
              </a:solidFill>
            </a:endParaRPr>
          </a:p>
          <a:p>
            <a:pPr algn="r" rtl="1"/>
            <a:r>
              <a:rPr lang="ar-SA" sz="3200" b="1" dirty="0">
                <a:solidFill>
                  <a:srgbClr val="FFFF00"/>
                </a:solidFill>
              </a:rPr>
              <a:t>2/ فرض الإستمرارية :-</a:t>
            </a:r>
            <a:endParaRPr lang="en-US" sz="3200" b="1" dirty="0">
              <a:solidFill>
                <a:srgbClr val="FFFF00"/>
              </a:solidFill>
            </a:endParaRPr>
          </a:p>
          <a:p>
            <a:pPr algn="r" rtl="1"/>
            <a:r>
              <a:rPr lang="ar-SA" sz="3200" b="1" dirty="0">
                <a:solidFill>
                  <a:schemeClr val="bg1"/>
                </a:solidFill>
              </a:rPr>
              <a:t>	ويقصد به أن حياة المنشأة مستمرة أو لانهاية، فالمنشآت الصناعية والتجارية </a:t>
            </a:r>
            <a:r>
              <a:rPr lang="ar-SA" sz="3200" b="1" dirty="0" smtClean="0">
                <a:solidFill>
                  <a:schemeClr val="bg1"/>
                </a:solidFill>
              </a:rPr>
              <a:t>قائمة </a:t>
            </a:r>
            <a:r>
              <a:rPr lang="ar-SA" sz="3200" b="1" dirty="0">
                <a:solidFill>
                  <a:schemeClr val="bg1"/>
                </a:solidFill>
              </a:rPr>
              <a:t>لتستمر وإحتمال التصفية يعتبر حالة إستثنائية .</a:t>
            </a:r>
            <a:endParaRPr lang="en-US" sz="3200" b="1"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2</a:t>
            </a:fld>
            <a:endParaRPr lang="en-US"/>
          </a:p>
        </p:txBody>
      </p:sp>
    </p:spTree>
    <p:extLst>
      <p:ext uri="{BB962C8B-B14F-4D97-AF65-F5344CB8AC3E}">
        <p14:creationId xmlns="" xmlns:p14="http://schemas.microsoft.com/office/powerpoint/2010/main" val="2441106240"/>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04800"/>
            <a:ext cx="8229600" cy="5570756"/>
          </a:xfrm>
          <a:prstGeom prst="rect">
            <a:avLst/>
          </a:prstGeom>
          <a:noFill/>
        </p:spPr>
        <p:txBody>
          <a:bodyPr wrap="square" rtlCol="0">
            <a:spAutoFit/>
          </a:bodyPr>
          <a:lstStyle/>
          <a:p>
            <a:pPr algn="r" rtl="1"/>
            <a:r>
              <a:rPr lang="ar-SA" sz="3200" b="1" dirty="0">
                <a:solidFill>
                  <a:srgbClr val="FFFF00"/>
                </a:solidFill>
              </a:rPr>
              <a:t>7/ الإيرادات : </a:t>
            </a:r>
            <a:r>
              <a:rPr lang="en-US" sz="3200" b="1" dirty="0">
                <a:solidFill>
                  <a:srgbClr val="FFFF00"/>
                </a:solidFill>
              </a:rPr>
              <a:t>Revenues :</a:t>
            </a:r>
          </a:p>
          <a:p>
            <a:pPr algn="r" rtl="1"/>
            <a:r>
              <a:rPr lang="en-US" sz="3200" b="1" dirty="0">
                <a:solidFill>
                  <a:schemeClr val="bg1"/>
                </a:solidFill>
              </a:rPr>
              <a:t>	</a:t>
            </a:r>
            <a:r>
              <a:rPr lang="ar-SA" sz="3200" b="1" dirty="0">
                <a:solidFill>
                  <a:schemeClr val="bg1"/>
                </a:solidFill>
              </a:rPr>
              <a:t>وهى التدفقات المالية الداخلة إلى الوحدة المحاسبية والتى تؤدى لزيادة أحد الأُصول أو تخفيض أحد الخصوم أو كلاهما معاً . وأيضاً تنقسم الإيرادات إلى قسمين :</a:t>
            </a:r>
          </a:p>
          <a:p>
            <a:pPr algn="r" rtl="1"/>
            <a:r>
              <a:rPr lang="ar-SA" sz="3200" b="1" dirty="0">
                <a:solidFill>
                  <a:srgbClr val="FFFF00"/>
                </a:solidFill>
              </a:rPr>
              <a:t>-	إيرادات رأسمالية : </a:t>
            </a:r>
            <a:r>
              <a:rPr lang="ar-SA" sz="3200" b="1" dirty="0">
                <a:solidFill>
                  <a:schemeClr val="bg1"/>
                </a:solidFill>
              </a:rPr>
              <a:t>وهى الأرباح أو العوائد الناتجة عن بيع أحد الأُصول الثابتة للمنشأة بسعر يفوق القيمة الدفترية للأصل .</a:t>
            </a:r>
          </a:p>
          <a:p>
            <a:pPr algn="r" rtl="1"/>
            <a:r>
              <a:rPr lang="ar-SA" sz="3200" b="1" dirty="0">
                <a:solidFill>
                  <a:srgbClr val="FFFF00"/>
                </a:solidFill>
              </a:rPr>
              <a:t>-	إيرادات إيرادية : </a:t>
            </a:r>
            <a:r>
              <a:rPr lang="ar-SA" sz="3200" b="1" dirty="0">
                <a:solidFill>
                  <a:schemeClr val="bg1"/>
                </a:solidFill>
              </a:rPr>
              <a:t>وهى الإيرادات الناتجة عن عمليات المنشأة الاعتيادية كبيع السلع والخدمات خلال الفترة المحاسبية للوحدة .</a:t>
            </a:r>
          </a:p>
          <a:p>
            <a:pPr algn="r"/>
            <a:r>
              <a:rPr lang="ar-SA" dirty="0" smtClean="0">
                <a:solidFill>
                  <a:schemeClr val="bg1"/>
                </a:solidFill>
              </a:rPr>
              <a:t> </a:t>
            </a:r>
            <a:endParaRPr lang="en-US" dirty="0" smtClean="0">
              <a:solidFill>
                <a:schemeClr val="bg1"/>
              </a:solidFill>
            </a:endParaRPr>
          </a:p>
          <a:p>
            <a:pPr algn="r"/>
            <a:endParaRPr lang="en-US"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20</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04800"/>
            <a:ext cx="8229600" cy="4801314"/>
          </a:xfrm>
          <a:prstGeom prst="rect">
            <a:avLst/>
          </a:prstGeom>
          <a:noFill/>
        </p:spPr>
        <p:txBody>
          <a:bodyPr wrap="square" rtlCol="0">
            <a:spAutoFit/>
          </a:bodyPr>
          <a:lstStyle/>
          <a:p>
            <a:pPr algn="r" rtl="1"/>
            <a:r>
              <a:rPr lang="ar-SA" sz="3200" b="1" dirty="0">
                <a:solidFill>
                  <a:srgbClr val="FFFF00"/>
                </a:solidFill>
              </a:rPr>
              <a:t>8/ الربح أو الخسارة : </a:t>
            </a:r>
            <a:r>
              <a:rPr lang="en-US" sz="3200" b="1" dirty="0">
                <a:solidFill>
                  <a:srgbClr val="FFFF00"/>
                </a:solidFill>
              </a:rPr>
              <a:t>Profit or Loss :</a:t>
            </a:r>
          </a:p>
          <a:p>
            <a:pPr algn="r" rtl="1"/>
            <a:r>
              <a:rPr lang="en-US" sz="3200" b="1" dirty="0">
                <a:solidFill>
                  <a:schemeClr val="bg1"/>
                </a:solidFill>
              </a:rPr>
              <a:t>	</a:t>
            </a:r>
            <a:r>
              <a:rPr lang="ar-SA" sz="3200" b="1" dirty="0">
                <a:solidFill>
                  <a:schemeClr val="bg1"/>
                </a:solidFill>
              </a:rPr>
              <a:t>الربح هو الفرق الموجب بين إيرادات المنشأة ومصروفاتها فى نهاية الفترة المالية، أما الخسارة فهى الفرق السالب بين الإيرادات والمصروفات أى زيادة مصروفات المنشأة على إيراداتها فى نهاية الفترة المالية .</a:t>
            </a:r>
          </a:p>
          <a:p>
            <a:pPr algn="r" rtl="1"/>
            <a:r>
              <a:rPr lang="ar-SA" sz="3200" b="1" dirty="0">
                <a:solidFill>
                  <a:srgbClr val="FFFF00"/>
                </a:solidFill>
              </a:rPr>
              <a:t>9/ رأس المال : </a:t>
            </a:r>
            <a:r>
              <a:rPr lang="en-US" sz="3200" b="1" dirty="0">
                <a:solidFill>
                  <a:srgbClr val="FFFF00"/>
                </a:solidFill>
              </a:rPr>
              <a:t>Capital :</a:t>
            </a:r>
          </a:p>
          <a:p>
            <a:pPr algn="r" rtl="1"/>
            <a:r>
              <a:rPr lang="en-US" sz="3200" b="1" dirty="0">
                <a:solidFill>
                  <a:schemeClr val="bg1"/>
                </a:solidFill>
              </a:rPr>
              <a:t>	</a:t>
            </a:r>
            <a:r>
              <a:rPr lang="ar-SA" sz="3200" b="1" dirty="0">
                <a:solidFill>
                  <a:schemeClr val="bg1"/>
                </a:solidFill>
              </a:rPr>
              <a:t>هو مايدفعه " أومايخصصه " أصحاب المنشأة من مبالغ نقدية أو عينية لغرض إنشاءها وقيامها بعملياتها التى وجدت من أجلها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21</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04800"/>
            <a:ext cx="8153400" cy="2339102"/>
          </a:xfrm>
          <a:prstGeom prst="rect">
            <a:avLst/>
          </a:prstGeom>
          <a:noFill/>
        </p:spPr>
        <p:txBody>
          <a:bodyPr wrap="square" rtlCol="0">
            <a:spAutoFit/>
          </a:bodyPr>
          <a:lstStyle/>
          <a:p>
            <a:pPr algn="r" rtl="1"/>
            <a:r>
              <a:rPr lang="ar-SA" sz="3200" b="1" dirty="0">
                <a:solidFill>
                  <a:srgbClr val="FFFF00"/>
                </a:solidFill>
              </a:rPr>
              <a:t>10/ الميزانية (قائمة المركز المالى) : </a:t>
            </a:r>
            <a:r>
              <a:rPr lang="en-US" sz="3200" b="1" dirty="0">
                <a:solidFill>
                  <a:srgbClr val="FFFF00"/>
                </a:solidFill>
              </a:rPr>
              <a:t>Balance Sheet</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هى جدول أو قائمة تضم جميع الأرصدة النهائية لجميع ما للمنشأة من أُصول وحقوق على الغير وجميع ماعلى المنشأة من إلتزامات للغير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22</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81000"/>
            <a:ext cx="8458200" cy="4308872"/>
          </a:xfrm>
          <a:prstGeom prst="rect">
            <a:avLst/>
          </a:prstGeom>
          <a:noFill/>
        </p:spPr>
        <p:txBody>
          <a:bodyPr wrap="square" rtlCol="0">
            <a:spAutoFit/>
          </a:bodyPr>
          <a:lstStyle/>
          <a:p>
            <a:pPr algn="r" rtl="1"/>
            <a:r>
              <a:rPr lang="ar-SA" sz="3200" b="1" dirty="0">
                <a:solidFill>
                  <a:srgbClr val="FFFF00"/>
                </a:solidFill>
              </a:rPr>
              <a:t>11/ معادلة الميزانية : </a:t>
            </a:r>
            <a:r>
              <a:rPr lang="en-US" sz="3200" b="1" dirty="0">
                <a:solidFill>
                  <a:srgbClr val="FFFF00"/>
                </a:solidFill>
              </a:rPr>
              <a:t>Balance Sheet Equation :</a:t>
            </a:r>
          </a:p>
          <a:p>
            <a:pPr algn="r" rtl="1"/>
            <a:r>
              <a:rPr lang="en-US" sz="3200" b="1" dirty="0">
                <a:solidFill>
                  <a:schemeClr val="bg1"/>
                </a:solidFill>
              </a:rPr>
              <a:t>	</a:t>
            </a:r>
            <a:r>
              <a:rPr lang="ar-SA" sz="3200" b="1" dirty="0">
                <a:solidFill>
                  <a:schemeClr val="bg1"/>
                </a:solidFill>
              </a:rPr>
              <a:t>وتعنى أن مجموع أرصدة جانب الأُصول من الميزانية يجب أن يعادل مجموع أرصدة جانب الخصوم وتظهر فى شكل صور حسابية كالآتى :</a:t>
            </a:r>
          </a:p>
          <a:p>
            <a:pPr algn="r" rtl="1"/>
            <a:r>
              <a:rPr lang="ar-SA" sz="3200" b="1" dirty="0">
                <a:solidFill>
                  <a:schemeClr val="bg1"/>
                </a:solidFill>
              </a:rPr>
              <a:t>-	الأصول = الخصوم + رأس المال </a:t>
            </a:r>
          </a:p>
          <a:p>
            <a:pPr algn="r" rtl="1"/>
            <a:r>
              <a:rPr lang="ar-SA" sz="3200" b="1" dirty="0">
                <a:solidFill>
                  <a:schemeClr val="bg1"/>
                </a:solidFill>
              </a:rPr>
              <a:t>-	الأصول – الخصوم = رأس المال </a:t>
            </a:r>
          </a:p>
          <a:p>
            <a:pPr algn="r" rtl="1"/>
            <a:r>
              <a:rPr lang="ar-SA" sz="3200" b="1" dirty="0">
                <a:solidFill>
                  <a:schemeClr val="bg1"/>
                </a:solidFill>
              </a:rPr>
              <a:t>-	الأصول – الخصوم = صافى قيمة الأصول</a:t>
            </a:r>
          </a:p>
          <a:p>
            <a:pPr algn="r" rtl="1"/>
            <a:r>
              <a:rPr lang="ar-SA" sz="3200" b="1" dirty="0">
                <a:solidFill>
                  <a:schemeClr val="bg1"/>
                </a:solidFill>
              </a:rPr>
              <a:t>-	 صافى قيمة الأصول = رأس المال</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23</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4370427"/>
          </a:xfrm>
          <a:prstGeom prst="rect">
            <a:avLst/>
          </a:prstGeom>
          <a:noFill/>
        </p:spPr>
        <p:txBody>
          <a:bodyPr wrap="square" rtlCol="0">
            <a:spAutoFit/>
          </a:bodyPr>
          <a:lstStyle/>
          <a:p>
            <a:pPr rtl="1"/>
            <a:r>
              <a:rPr lang="ar-SA" dirty="0"/>
              <a:t> </a:t>
            </a:r>
            <a:endParaRPr lang="en-US" dirty="0"/>
          </a:p>
          <a:p>
            <a:pPr rtl="1"/>
            <a:r>
              <a:rPr lang="ar-SA" dirty="0">
                <a:solidFill>
                  <a:srgbClr val="FFFF00"/>
                </a:solidFill>
              </a:rPr>
              <a:t> </a:t>
            </a:r>
            <a:endParaRPr lang="en-US" dirty="0">
              <a:solidFill>
                <a:srgbClr val="FFFF00"/>
              </a:solidFill>
            </a:endParaRPr>
          </a:p>
          <a:p>
            <a:pPr algn="r" rtl="1"/>
            <a:r>
              <a:rPr lang="ar-SA" sz="3200" b="1" dirty="0">
                <a:solidFill>
                  <a:srgbClr val="FFFF00"/>
                </a:solidFill>
              </a:rPr>
              <a:t>الدورة المحاسبية</a:t>
            </a:r>
          </a:p>
          <a:p>
            <a:pPr algn="r" rtl="1"/>
            <a:r>
              <a:rPr lang="ar-SA" sz="3200" b="1" dirty="0">
                <a:solidFill>
                  <a:schemeClr val="bg1"/>
                </a:solidFill>
              </a:rPr>
              <a:t>مفهوم الدورة المحاسبية :</a:t>
            </a:r>
          </a:p>
          <a:p>
            <a:pPr algn="r" rtl="1"/>
            <a:r>
              <a:rPr lang="ar-SA" sz="3200" b="1" dirty="0">
                <a:solidFill>
                  <a:schemeClr val="bg1"/>
                </a:solidFill>
              </a:rPr>
              <a:t>	</a:t>
            </a:r>
            <a:r>
              <a:rPr lang="ar-SA" sz="3200" b="1" dirty="0">
                <a:solidFill>
                  <a:srgbClr val="FFFF00"/>
                </a:solidFill>
              </a:rPr>
              <a:t>هى مجموعة من الإجراءات أو الخطوات المتتابعة التى يقوم بها أو يتبعها المحاسب حتى يتمم أو يكمل عملية المحاسبة . والجدير بالذكر أن هذه الخطوات مترابطة بشكل متكامل بحيث تعتمد كل خطوة على الخطوة السابقة لها وفى نفس الوقت تكون بمثابة تمهيد للخطوة التالية.</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24</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DF1D5D0-B123-4A4D-91E1-9816C91E1113}" type="slidenum">
              <a:rPr lang="en-US" smtClean="0"/>
              <a:pPr/>
              <a:t>25</a:t>
            </a:fld>
            <a:endParaRPr lang="en-US"/>
          </a:p>
        </p:txBody>
      </p:sp>
      <p:sp>
        <p:nvSpPr>
          <p:cNvPr id="6" name="AutoShape 2"/>
          <p:cNvSpPr>
            <a:spLocks noChangeArrowheads="1"/>
          </p:cNvSpPr>
          <p:nvPr/>
        </p:nvSpPr>
        <p:spPr bwMode="auto">
          <a:xfrm>
            <a:off x="3505200" y="381000"/>
            <a:ext cx="2171700" cy="9144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تحديد العمليات المالية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AutoShape 3"/>
          <p:cNvSpPr>
            <a:spLocks noChangeArrowheads="1"/>
          </p:cNvSpPr>
          <p:nvPr/>
        </p:nvSpPr>
        <p:spPr bwMode="auto">
          <a:xfrm>
            <a:off x="6591300" y="1219200"/>
            <a:ext cx="2171700" cy="9144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تحديد العمليات المالية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AutoShape 4"/>
          <p:cNvSpPr>
            <a:spLocks noChangeArrowheads="1"/>
          </p:cNvSpPr>
          <p:nvPr/>
        </p:nvSpPr>
        <p:spPr bwMode="auto">
          <a:xfrm>
            <a:off x="6629400" y="3733800"/>
            <a:ext cx="2171700" cy="9144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إعداد ميزان المراجعة قبل التسويات</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AutoShape 5"/>
          <p:cNvSpPr>
            <a:spLocks noChangeArrowheads="1"/>
          </p:cNvSpPr>
          <p:nvPr/>
        </p:nvSpPr>
        <p:spPr bwMode="auto">
          <a:xfrm>
            <a:off x="6629400" y="2438400"/>
            <a:ext cx="2171700" cy="9906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Times New Roman" pitchFamily="18" charset="0"/>
                <a:cs typeface="Simplified Arabic" charset="-78"/>
              </a:rPr>
              <a:t>الترحيل إلى دفتر الأُستاذ</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AutoShape 6"/>
          <p:cNvSpPr>
            <a:spLocks noChangeArrowheads="1"/>
          </p:cNvSpPr>
          <p:nvPr/>
        </p:nvSpPr>
        <p:spPr bwMode="auto">
          <a:xfrm>
            <a:off x="6667500" y="4800600"/>
            <a:ext cx="2171700" cy="10668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إعداد القوائم المالية قبل التسويات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2" name="Picture 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81000" y="4781550"/>
            <a:ext cx="2190750" cy="17716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 xmlns:a14="http://schemas.microsoft.com/office/drawing/2010/main">
                <a:solidFill>
                  <a:srgbClr val="FFFFFF"/>
                </a:solidFill>
              </a14:hiddenFill>
            </a:ext>
          </a:extLst>
        </p:spPr>
      </p:pic>
      <p:pic>
        <p:nvPicPr>
          <p:cNvPr id="1033" name="Picture 9"/>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81000" y="3333750"/>
            <a:ext cx="2190750" cy="10858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 xmlns:a14="http://schemas.microsoft.com/office/drawing/2010/main">
                <a:solidFill>
                  <a:srgbClr val="FFFFFF"/>
                </a:solidFill>
              </a14:hiddenFill>
            </a:ext>
          </a:extLst>
        </p:spPr>
      </p:pic>
      <p:pic>
        <p:nvPicPr>
          <p:cNvPr id="1034" name="Picture 10"/>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381000" y="2286000"/>
            <a:ext cx="2190750" cy="8572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 xmlns:a14="http://schemas.microsoft.com/office/drawing/2010/main">
                <a:solidFill>
                  <a:srgbClr val="FFFFFF"/>
                </a:solidFill>
              </a14:hiddenFill>
            </a:ext>
          </a:extLst>
        </p:spPr>
      </p:pic>
      <p:pic>
        <p:nvPicPr>
          <p:cNvPr id="1035" name="Picture 11"/>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381000" y="1066800"/>
            <a:ext cx="2190750" cy="99060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 xmlns:a14="http://schemas.microsoft.com/office/drawing/2010/main">
                <a:solidFill>
                  <a:srgbClr val="FFFFFF"/>
                </a:solidFill>
              </a14:hiddenFill>
            </a:ext>
          </a:extLst>
        </p:spPr>
      </p:pic>
      <p:cxnSp>
        <p:nvCxnSpPr>
          <p:cNvPr id="12" name="Straight Arrow Connector 11"/>
          <p:cNvCxnSpPr/>
          <p:nvPr/>
        </p:nvCxnSpPr>
        <p:spPr>
          <a:xfrm>
            <a:off x="5676900" y="1066800"/>
            <a:ext cx="800100" cy="228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H="1">
            <a:off x="5791200" y="5334000"/>
            <a:ext cx="800100" cy="3429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6" name="Straight Arrow Connector 15"/>
          <p:cNvCxnSpPr/>
          <p:nvPr/>
        </p:nvCxnSpPr>
        <p:spPr>
          <a:xfrm flipH="1">
            <a:off x="2667001" y="5257800"/>
            <a:ext cx="809624" cy="24765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flipV="1">
            <a:off x="2571750" y="1066800"/>
            <a:ext cx="904875" cy="228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1" name="TextBox 20"/>
          <p:cNvSpPr txBox="1"/>
          <p:nvPr/>
        </p:nvSpPr>
        <p:spPr>
          <a:xfrm>
            <a:off x="2895601" y="1905000"/>
            <a:ext cx="2895600" cy="1846659"/>
          </a:xfrm>
          <a:prstGeom prst="rect">
            <a:avLst/>
          </a:prstGeom>
          <a:noFill/>
        </p:spPr>
        <p:txBody>
          <a:bodyPr wrap="square" rtlCol="0">
            <a:spAutoFit/>
          </a:bodyPr>
          <a:lstStyle/>
          <a:p>
            <a:pPr rtl="1"/>
            <a:endParaRPr lang="en-US" sz="3200" b="1" dirty="0" smtClean="0">
              <a:solidFill>
                <a:schemeClr val="bg1"/>
              </a:solidFill>
            </a:endParaRPr>
          </a:p>
          <a:p>
            <a:pPr rtl="1"/>
            <a:r>
              <a:rPr lang="ar-SA" sz="3200" b="1" dirty="0" smtClean="0">
                <a:solidFill>
                  <a:schemeClr val="bg1"/>
                </a:solidFill>
              </a:rPr>
              <a:t>الدورة </a:t>
            </a:r>
            <a:r>
              <a:rPr lang="ar-SA" sz="3200" b="1" dirty="0">
                <a:solidFill>
                  <a:schemeClr val="bg1"/>
                </a:solidFill>
              </a:rPr>
              <a:t>المحاسبية</a:t>
            </a:r>
            <a:endParaRPr lang="en-US" sz="3200" b="1" dirty="0">
              <a:solidFill>
                <a:schemeClr val="bg1"/>
              </a:solidFill>
            </a:endParaRPr>
          </a:p>
          <a:p>
            <a:pPr rtl="1"/>
            <a:r>
              <a:rPr lang="en-US" sz="3200" b="1" dirty="0">
                <a:solidFill>
                  <a:schemeClr val="bg1"/>
                </a:solidFill>
              </a:rPr>
              <a:t>Account Cycle</a:t>
            </a:r>
          </a:p>
          <a:p>
            <a:endParaRPr lang="en-US" dirty="0"/>
          </a:p>
        </p:txBody>
      </p:sp>
      <p:sp>
        <p:nvSpPr>
          <p:cNvPr id="19" name="AutoShape 6"/>
          <p:cNvSpPr>
            <a:spLocks noChangeArrowheads="1"/>
          </p:cNvSpPr>
          <p:nvPr/>
        </p:nvSpPr>
        <p:spPr bwMode="auto">
          <a:xfrm>
            <a:off x="3581400" y="4953000"/>
            <a:ext cx="2171700" cy="10668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قيود الإقفال</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3385542"/>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chemeClr val="bg1"/>
                </a:solidFill>
              </a:rPr>
              <a:t>فيما يلى نفصل هذا الشكل ونتعرف على هذه الخطوات بشئ من التفصيل :</a:t>
            </a:r>
          </a:p>
          <a:p>
            <a:pPr algn="r" rtl="1"/>
            <a:r>
              <a:rPr lang="ar-SA" sz="3200" b="1" dirty="0">
                <a:solidFill>
                  <a:srgbClr val="FFFF00"/>
                </a:solidFill>
              </a:rPr>
              <a:t>أولاً : تحليل وتحديد العمليات المالية من واقع المستندات :</a:t>
            </a:r>
          </a:p>
          <a:p>
            <a:pPr algn="r" rtl="1"/>
            <a:r>
              <a:rPr lang="ar-SA" sz="3200" b="1" dirty="0">
                <a:solidFill>
                  <a:schemeClr val="bg1"/>
                </a:solidFill>
              </a:rPr>
              <a:t>	يقصد بالعمليات المالية أى الأحداث أو المعاملات التى تقوم بها المنشأة ويمكن التعبير عنها فى صورة مالية أو نقدية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26</a:t>
            </a:fld>
            <a:endParaRPr lang="en-US"/>
          </a:p>
        </p:txBody>
      </p:sp>
    </p:spTree>
    <p:extLst>
      <p:ext uri="{BB962C8B-B14F-4D97-AF65-F5344CB8AC3E}">
        <p14:creationId xmlns="" xmlns:p14="http://schemas.microsoft.com/office/powerpoint/2010/main" val="2369486428"/>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355312"/>
          </a:xfrm>
          <a:prstGeom prst="rect">
            <a:avLst/>
          </a:prstGeom>
          <a:noFill/>
        </p:spPr>
        <p:txBody>
          <a:bodyPr wrap="square" rtlCol="0">
            <a:spAutoFit/>
          </a:bodyPr>
          <a:lstStyle/>
          <a:p>
            <a:pPr rtl="1"/>
            <a:r>
              <a:rPr lang="ar-SA" dirty="0"/>
              <a:t> </a:t>
            </a:r>
            <a:endParaRPr lang="en-US" dirty="0"/>
          </a:p>
          <a:p>
            <a:pPr rtl="1"/>
            <a:r>
              <a:rPr lang="ar-SA" dirty="0">
                <a:solidFill>
                  <a:srgbClr val="FFFF00"/>
                </a:solidFill>
              </a:rPr>
              <a:t> </a:t>
            </a:r>
            <a:endParaRPr lang="en-US" dirty="0">
              <a:solidFill>
                <a:srgbClr val="FFFF00"/>
              </a:solidFill>
            </a:endParaRPr>
          </a:p>
          <a:p>
            <a:pPr algn="r" rtl="1"/>
            <a:r>
              <a:rPr lang="ar-SA" sz="3200" b="1" dirty="0">
                <a:solidFill>
                  <a:srgbClr val="FFFF00"/>
                </a:solidFill>
              </a:rPr>
              <a:t>هنالك ثلاثة شروط يجب توافرها حتى نطلق على الحدث إصطلاح عملية مالية، وبالتالى يمكن تسجيله فى السجلات المحاسبية وهى :</a:t>
            </a:r>
          </a:p>
          <a:p>
            <a:pPr algn="r" rtl="1"/>
            <a:r>
              <a:rPr lang="ar-SA" sz="3200" b="1" dirty="0">
                <a:solidFill>
                  <a:schemeClr val="bg1"/>
                </a:solidFill>
              </a:rPr>
              <a:t>1-	يجب أن يكون للحدث قيمة مالية .</a:t>
            </a:r>
          </a:p>
          <a:p>
            <a:pPr algn="r" rtl="1"/>
            <a:r>
              <a:rPr lang="ar-SA" sz="3200" b="1" dirty="0">
                <a:solidFill>
                  <a:schemeClr val="bg1"/>
                </a:solidFill>
              </a:rPr>
              <a:t>2-	يجب أن يؤثر الحدث على القوائم المالية .</a:t>
            </a:r>
          </a:p>
          <a:p>
            <a:pPr algn="r" rtl="1"/>
            <a:r>
              <a:rPr lang="ar-SA" sz="3200" b="1" dirty="0">
                <a:solidFill>
                  <a:schemeClr val="bg1"/>
                </a:solidFill>
              </a:rPr>
              <a:t>3-	يجب أن يكون الحدث قد وقع فعلاً .</a:t>
            </a:r>
          </a:p>
          <a:p>
            <a:pPr algn="r" rtl="1"/>
            <a:r>
              <a:rPr lang="ar-SA" sz="3200" b="1" dirty="0">
                <a:solidFill>
                  <a:srgbClr val="FFFF00"/>
                </a:solidFill>
              </a:rPr>
              <a:t>وحتى يتم تسجيل تلك العمليات المالية بالدفاتر لابد من التعرف على بعض النظريات المحاسبية والتى على ضوءها يتم التسجيل المحاسبى :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27</a:t>
            </a:fld>
            <a:endParaRPr lang="en-US"/>
          </a:p>
        </p:txBody>
      </p:sp>
    </p:spTree>
    <p:extLst>
      <p:ext uri="{BB962C8B-B14F-4D97-AF65-F5344CB8AC3E}">
        <p14:creationId xmlns="" xmlns:p14="http://schemas.microsoft.com/office/powerpoint/2010/main" val="319967733"/>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4370427"/>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1/ نظرية القيد المفرد :</a:t>
            </a:r>
          </a:p>
          <a:p>
            <a:pPr algn="r" rtl="1"/>
            <a:r>
              <a:rPr lang="ar-SA" sz="3200" b="1" dirty="0">
                <a:solidFill>
                  <a:schemeClr val="bg1"/>
                </a:solidFill>
              </a:rPr>
              <a:t>	تقوم هذه النظرية على فرض عدم إنفصال الوحدة الإقتصادية عن ملاكها أى ليس لها ذمة مالية مستقلة . وعند التسجيل لا تنظر هذه النظرية إلى الوحدة الإقتصادية بإعتبارها طرف مستقل عن أطراف العملية، لذلك تثبت طرف واحد وهو الطرف الخارجى الذى تتعامل معه دون أن تنظر إلى الطرف الثانى وهو الوحدة الإقتصادية نفسها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28</a:t>
            </a:fld>
            <a:endParaRPr lang="en-US"/>
          </a:p>
        </p:txBody>
      </p:sp>
    </p:spTree>
    <p:extLst>
      <p:ext uri="{BB962C8B-B14F-4D97-AF65-F5344CB8AC3E}">
        <p14:creationId xmlns="" xmlns:p14="http://schemas.microsoft.com/office/powerpoint/2010/main" val="319967733"/>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458200" cy="5355312"/>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أهم السجلات المستخدمة فى هذه النظرية :</a:t>
            </a:r>
          </a:p>
          <a:p>
            <a:pPr algn="r" rtl="1"/>
            <a:r>
              <a:rPr lang="ar-SA" sz="3200" b="1" dirty="0">
                <a:solidFill>
                  <a:schemeClr val="bg1"/>
                </a:solidFill>
              </a:rPr>
              <a:t>1-	سجل المقبوضات والمدفوعات .</a:t>
            </a:r>
          </a:p>
          <a:p>
            <a:pPr algn="r" rtl="1"/>
            <a:r>
              <a:rPr lang="ar-SA" sz="3200" b="1" dirty="0">
                <a:solidFill>
                  <a:schemeClr val="bg1"/>
                </a:solidFill>
              </a:rPr>
              <a:t>2-	سجل المدينين .</a:t>
            </a:r>
          </a:p>
          <a:p>
            <a:pPr algn="r" rtl="1"/>
            <a:r>
              <a:rPr lang="ar-SA" sz="3200" b="1" dirty="0">
                <a:solidFill>
                  <a:schemeClr val="bg1"/>
                </a:solidFill>
              </a:rPr>
              <a:t>3-	سجل الدائنين .</a:t>
            </a:r>
          </a:p>
          <a:p>
            <a:pPr algn="r" rtl="1"/>
            <a:r>
              <a:rPr lang="ar-SA" sz="3200" b="1" dirty="0">
                <a:solidFill>
                  <a:srgbClr val="FFFF00"/>
                </a:solidFill>
              </a:rPr>
              <a:t>عيوب نظرية القيد المفرد:</a:t>
            </a:r>
          </a:p>
          <a:p>
            <a:pPr algn="r" rtl="1"/>
            <a:r>
              <a:rPr lang="ar-SA" sz="3200" b="1" dirty="0">
                <a:solidFill>
                  <a:schemeClr val="bg1"/>
                </a:solidFill>
              </a:rPr>
              <a:t>1-	إثبات جانب واحد من العملية التجارية .</a:t>
            </a:r>
          </a:p>
          <a:p>
            <a:pPr algn="r" rtl="1"/>
            <a:r>
              <a:rPr lang="ar-SA" sz="3200" b="1" dirty="0">
                <a:solidFill>
                  <a:schemeClr val="bg1"/>
                </a:solidFill>
              </a:rPr>
              <a:t>2-	إستخدام سجلات ناقصة .</a:t>
            </a:r>
          </a:p>
          <a:p>
            <a:pPr algn="r" rtl="1"/>
            <a:r>
              <a:rPr lang="ar-SA" sz="3200" b="1" dirty="0">
                <a:solidFill>
                  <a:schemeClr val="bg1"/>
                </a:solidFill>
              </a:rPr>
              <a:t>3-	تعجز فى تحديد المركز المالى للوحدة الإقتصادية بدقة فى أى وقت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29</a:t>
            </a:fld>
            <a:endParaRPr lang="en-US"/>
          </a:p>
        </p:txBody>
      </p:sp>
    </p:spTree>
    <p:extLst>
      <p:ext uri="{BB962C8B-B14F-4D97-AF65-F5344CB8AC3E}">
        <p14:creationId xmlns="" xmlns:p14="http://schemas.microsoft.com/office/powerpoint/2010/main" val="319967733"/>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457200"/>
            <a:ext cx="8382000" cy="6001643"/>
          </a:xfrm>
          <a:prstGeom prst="rect">
            <a:avLst/>
          </a:prstGeom>
          <a:noFill/>
        </p:spPr>
        <p:txBody>
          <a:bodyPr wrap="square" rtlCol="0">
            <a:spAutoFit/>
          </a:bodyPr>
          <a:lstStyle/>
          <a:p>
            <a:pPr algn="r" rtl="1"/>
            <a:r>
              <a:rPr lang="ar-SA" sz="3200" b="1" dirty="0">
                <a:solidFill>
                  <a:srgbClr val="FFFF00"/>
                </a:solidFill>
              </a:rPr>
              <a:t>3/ فرض القياس النقدى :-</a:t>
            </a:r>
            <a:endParaRPr lang="en-US" sz="3200" b="1" dirty="0">
              <a:solidFill>
                <a:srgbClr val="FFFF00"/>
              </a:solidFill>
            </a:endParaRPr>
          </a:p>
          <a:p>
            <a:pPr algn="r" rtl="1"/>
            <a:r>
              <a:rPr lang="ar-SA" sz="3200" b="1" dirty="0">
                <a:solidFill>
                  <a:schemeClr val="bg1"/>
                </a:solidFill>
              </a:rPr>
              <a:t>	وفقاً لهذا الفرض فإن المحاسبة تهتم فقط بالعمليات التى يمكن قياسها بالنقود فهى الوسيلة المتعارف عليها فى القياس .</a:t>
            </a:r>
            <a:endParaRPr lang="en-US" sz="3200" b="1" dirty="0">
              <a:solidFill>
                <a:schemeClr val="bg1"/>
              </a:solidFill>
            </a:endParaRPr>
          </a:p>
          <a:p>
            <a:pPr algn="r" rtl="1"/>
            <a:r>
              <a:rPr lang="ar-SA" sz="3200" b="1" dirty="0">
                <a:solidFill>
                  <a:srgbClr val="FFFF00"/>
                </a:solidFill>
              </a:rPr>
              <a:t>4/ فرض الفترة المحاسبية :-</a:t>
            </a:r>
            <a:endParaRPr lang="en-US" sz="3200" b="1" dirty="0">
              <a:solidFill>
                <a:srgbClr val="FFFF00"/>
              </a:solidFill>
            </a:endParaRPr>
          </a:p>
          <a:p>
            <a:pPr algn="r" rtl="1"/>
            <a:r>
              <a:rPr lang="ar-SA" sz="3200" b="1" dirty="0">
                <a:solidFill>
                  <a:schemeClr val="bg1"/>
                </a:solidFill>
              </a:rPr>
              <a:t>	سبق وأن ذكرنا بأن المنشأة مستمرة وأن إحتمال التصفية حالة إستثنائية وبما أن أصحاب المنشأة يهتمون بمعرفة نتيجة أعمال المنشأة من ربح أو خسارة فإنه من الضرورة تقسيم حياة المنشأة إلى فترات دورية " إثنى عشر شهراً " وهى مايطلق عليها بالفترة المحاسبية يحدد فى نهايتها نتيجة أعمالها وتحديد مركزها المالى وبالتالى يتاح لهم أمر إتخاذ القرارات الإقتصادية وفق هذه المعلومات المتوفرة .</a:t>
            </a:r>
            <a:endParaRPr lang="en-US" sz="3200" b="1" dirty="0">
              <a:solidFill>
                <a:schemeClr val="bg1"/>
              </a:solidFill>
            </a:endParaRPr>
          </a:p>
          <a:p>
            <a:pPr algn="r"/>
            <a:endParaRPr lang="en-US" sz="3200"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3</a:t>
            </a:fld>
            <a:endParaRPr lang="en-US"/>
          </a:p>
        </p:txBody>
      </p:sp>
    </p:spTree>
    <p:extLst>
      <p:ext uri="{BB962C8B-B14F-4D97-AF65-F5344CB8AC3E}">
        <p14:creationId xmlns="" xmlns:p14="http://schemas.microsoft.com/office/powerpoint/2010/main" val="2441106240"/>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355312"/>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2 / نظرية القيد المزدوج :</a:t>
            </a:r>
          </a:p>
          <a:p>
            <a:pPr algn="r" rtl="1"/>
            <a:r>
              <a:rPr lang="ar-SA" sz="3200" b="1" dirty="0">
                <a:solidFill>
                  <a:schemeClr val="bg1"/>
                </a:solidFill>
              </a:rPr>
              <a:t>	وفق هذه النظرية تقوم المحاسبة على فكرة سهلة وبديهة وهى أن أى عملية مالية تتكون من طرفين، طرف يأخذ وطرف يعطى، فالطرف الذى يأخذ يعتبر مديناً والطرف الذى يعطى يسمى دائناً.</a:t>
            </a:r>
          </a:p>
          <a:p>
            <a:pPr algn="r" rtl="1"/>
            <a:r>
              <a:rPr lang="ar-SA" sz="3200" b="1" dirty="0">
                <a:solidFill>
                  <a:schemeClr val="bg1"/>
                </a:solidFill>
              </a:rPr>
              <a:t>	</a:t>
            </a:r>
            <a:r>
              <a:rPr lang="ar-SA" sz="3200" b="1" dirty="0">
                <a:solidFill>
                  <a:srgbClr val="FFFF00"/>
                </a:solidFill>
              </a:rPr>
              <a:t>ويمكن تلخيص نظرية المدين والدائن بالنسبة لعناصر قائمة المركز المالى من أُصول وإلتزامات وحقوق ملكية، وكذلك عناصر قائمة الدخل من مصروفات وإيرادات من خلال الجدول التالى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30</a:t>
            </a:fld>
            <a:endParaRPr lang="en-US"/>
          </a:p>
        </p:txBody>
      </p:sp>
    </p:spTree>
    <p:extLst>
      <p:ext uri="{BB962C8B-B14F-4D97-AF65-F5344CB8AC3E}">
        <p14:creationId xmlns="" xmlns:p14="http://schemas.microsoft.com/office/powerpoint/2010/main" val="3224650904"/>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DF1D5D0-B123-4A4D-91E1-9816C91E1113}" type="slidenum">
              <a:rPr lang="en-US" smtClean="0"/>
              <a:pPr/>
              <a:t>31</a:t>
            </a:fld>
            <a:endParaRPr lang="en-US"/>
          </a:p>
        </p:txBody>
      </p:sp>
      <p:pic>
        <p:nvPicPr>
          <p:cNvPr id="2050" name="Picture 2"/>
          <p:cNvPicPr>
            <a:picLocks noChangeAspect="1" noChangeArrowheads="1"/>
          </p:cNvPicPr>
          <p:nvPr/>
        </p:nvPicPr>
        <p:blipFill>
          <a:blip r:embed="rId2" cstate="print">
            <a:lum bright="70000" contrast="-70000"/>
            <a:extLst>
              <a:ext uri="{28A0092B-C50C-407E-A947-70E740481C1C}">
                <a14:useLocalDpi xmlns="" xmlns:a14="http://schemas.microsoft.com/office/drawing/2010/main" val="0"/>
              </a:ext>
            </a:extLst>
          </a:blip>
          <a:srcRect/>
          <a:stretch>
            <a:fillRect/>
          </a:stretch>
        </p:blipFill>
        <p:spPr bwMode="auto">
          <a:xfrm>
            <a:off x="228601" y="609600"/>
            <a:ext cx="8534400" cy="556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224650904"/>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2893100"/>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chemeClr val="bg1"/>
                </a:solidFill>
              </a:rPr>
              <a:t>ولتوضيح مفهوم هذه النظرية أكثر نأخذ هذا المثال :</a:t>
            </a:r>
          </a:p>
          <a:p>
            <a:pPr algn="r" rtl="1"/>
            <a:r>
              <a:rPr lang="ar-SA" sz="3200" b="1" dirty="0">
                <a:solidFill>
                  <a:schemeClr val="bg1"/>
                </a:solidFill>
              </a:rPr>
              <a:t>&amp;&amp; لنفترض ان منشأة (</a:t>
            </a:r>
            <a:r>
              <a:rPr lang="ar-SA" sz="3200" b="1" dirty="0" smtClean="0">
                <a:solidFill>
                  <a:schemeClr val="bg1"/>
                </a:solidFill>
              </a:rPr>
              <a:t>أبوعلى) </a:t>
            </a:r>
            <a:r>
              <a:rPr lang="ar-SA" sz="3200" b="1" dirty="0">
                <a:solidFill>
                  <a:schemeClr val="bg1"/>
                </a:solidFill>
              </a:rPr>
              <a:t>بدأت أعمالها فى 1/1/2002م وذلك برأسمال قدره 10000 جنيه تم إيداعه صندوق المنشأة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32</a:t>
            </a:fld>
            <a:endParaRPr lang="en-US"/>
          </a:p>
        </p:txBody>
      </p:sp>
    </p:spTree>
    <p:extLst>
      <p:ext uri="{BB962C8B-B14F-4D97-AF65-F5344CB8AC3E}">
        <p14:creationId xmlns="" xmlns:p14="http://schemas.microsoft.com/office/powerpoint/2010/main" val="3224650904"/>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458200" cy="6340197"/>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&amp;&amp; لحل هذا المثال :</a:t>
            </a:r>
            <a:endParaRPr lang="en-US" sz="3200" b="1" dirty="0">
              <a:solidFill>
                <a:srgbClr val="FFFF00"/>
              </a:solidFill>
            </a:endParaRPr>
          </a:p>
          <a:p>
            <a:pPr algn="r" rtl="1"/>
            <a:r>
              <a:rPr lang="ar-SA" sz="3200" b="1" dirty="0">
                <a:solidFill>
                  <a:schemeClr val="bg1"/>
                </a:solidFill>
              </a:rPr>
              <a:t>سيقوم أبو </a:t>
            </a:r>
            <a:r>
              <a:rPr lang="ar-SA" sz="3200" b="1" dirty="0" smtClean="0">
                <a:solidFill>
                  <a:schemeClr val="bg1"/>
                </a:solidFill>
              </a:rPr>
              <a:t>على بإيداع </a:t>
            </a:r>
            <a:r>
              <a:rPr lang="ar-SA" sz="3200" b="1" dirty="0">
                <a:solidFill>
                  <a:schemeClr val="bg1"/>
                </a:solidFill>
              </a:rPr>
              <a:t>مبلغ 10000 جنيه فى صندوق المنشأة، والصندوق يعتبر أصل مدين والأصل كلما زاد يعتبر مديناً أما رأس المال طبيعته دائناً وأى زيادة فيه يصبح دائناً على ضوء ذلك سوف يكون قيد العملية المالية هذه على النحو التالى :</a:t>
            </a:r>
            <a:endParaRPr lang="en-US" sz="3200" b="1" dirty="0">
              <a:solidFill>
                <a:schemeClr val="bg1"/>
              </a:solidFill>
            </a:endParaRPr>
          </a:p>
          <a:p>
            <a:pPr algn="r" rtl="1"/>
            <a:r>
              <a:rPr lang="ar-SA" sz="3200" b="1" dirty="0">
                <a:solidFill>
                  <a:srgbClr val="FFFF00"/>
                </a:solidFill>
              </a:rPr>
              <a:t>10000 من ح/ الصندوق </a:t>
            </a:r>
            <a:endParaRPr lang="en-US" sz="3200" b="1" dirty="0">
              <a:solidFill>
                <a:srgbClr val="FFFF00"/>
              </a:solidFill>
            </a:endParaRPr>
          </a:p>
          <a:p>
            <a:pPr algn="r" rtl="1"/>
            <a:r>
              <a:rPr lang="ar-SA" sz="3200" b="1" dirty="0">
                <a:solidFill>
                  <a:srgbClr val="FFFF00"/>
                </a:solidFill>
              </a:rPr>
              <a:t>              10000 إلى ح/ رأس </a:t>
            </a:r>
            <a:r>
              <a:rPr lang="ar-SA" sz="3200" b="1" dirty="0" smtClean="0">
                <a:solidFill>
                  <a:srgbClr val="FFFF00"/>
                </a:solidFill>
              </a:rPr>
              <a:t>المال</a:t>
            </a:r>
            <a:endParaRPr lang="en-US" sz="3200" b="1" dirty="0" smtClean="0">
              <a:solidFill>
                <a:srgbClr val="FFFF00"/>
              </a:solidFill>
            </a:endParaRPr>
          </a:p>
          <a:p>
            <a:pPr algn="r" rtl="1"/>
            <a:endParaRPr lang="en-US" sz="3200" b="1" dirty="0">
              <a:solidFill>
                <a:schemeClr val="bg1"/>
              </a:solidFill>
            </a:endParaRPr>
          </a:p>
          <a:p>
            <a:pPr algn="r" rtl="1"/>
            <a:endParaRPr lang="en-US" sz="3200" b="1" dirty="0" smtClean="0">
              <a:solidFill>
                <a:schemeClr val="bg1"/>
              </a:solidFill>
            </a:endParaRPr>
          </a:p>
          <a:p>
            <a:pPr algn="r" rtl="1"/>
            <a:r>
              <a:rPr lang="ar-SA" sz="3200" b="1" dirty="0">
                <a:solidFill>
                  <a:srgbClr val="FFFF00"/>
                </a:solidFill>
              </a:rPr>
              <a:t>وللتوضيح أكثر نأخذ هذا الشكل : </a:t>
            </a:r>
            <a:endParaRPr lang="en-US" sz="3200" b="1" dirty="0">
              <a:solidFill>
                <a:srgbClr val="FFFF00"/>
              </a:solidFill>
            </a:endParaRP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33</a:t>
            </a:fld>
            <a:endParaRPr lang="en-US"/>
          </a:p>
        </p:txBody>
      </p:sp>
    </p:spTree>
    <p:extLst>
      <p:ext uri="{BB962C8B-B14F-4D97-AF65-F5344CB8AC3E}">
        <p14:creationId xmlns="" xmlns:p14="http://schemas.microsoft.com/office/powerpoint/2010/main" val="598735950"/>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DF1D5D0-B123-4A4D-91E1-9816C91E1113}" type="slidenum">
              <a:rPr lang="en-US" smtClean="0"/>
              <a:pPr/>
              <a:t>34</a:t>
            </a:fld>
            <a:endParaRPr lang="en-US"/>
          </a:p>
        </p:txBody>
      </p:sp>
      <p:pic>
        <p:nvPicPr>
          <p:cNvPr id="3074" name="Picture 2"/>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 xmlns:a14="http://schemas.microsoft.com/office/drawing/2010/main" val="0"/>
              </a:ext>
            </a:extLst>
          </a:blip>
          <a:srcRect/>
          <a:stretch>
            <a:fillRect/>
          </a:stretch>
        </p:blipFill>
        <p:spPr bwMode="auto">
          <a:xfrm>
            <a:off x="381001" y="304800"/>
            <a:ext cx="8382000" cy="571500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598735950"/>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3323987"/>
          </a:xfrm>
          <a:prstGeom prst="rect">
            <a:avLst/>
          </a:prstGeom>
          <a:noFill/>
        </p:spPr>
        <p:txBody>
          <a:bodyPr wrap="square" rtlCol="0">
            <a:spAutoFit/>
          </a:bodyPr>
          <a:lstStyle/>
          <a:p>
            <a:pPr algn="r" rtl="1"/>
            <a:r>
              <a:rPr lang="ar-SA" sz="3200" b="1" dirty="0">
                <a:solidFill>
                  <a:schemeClr val="bg1"/>
                </a:solidFill>
              </a:rPr>
              <a:t>المستندات المستخدمة فى العمليات المالية :</a:t>
            </a:r>
          </a:p>
          <a:p>
            <a:pPr algn="r" rtl="1"/>
            <a:r>
              <a:rPr lang="ar-SA" sz="3200" b="1" dirty="0">
                <a:solidFill>
                  <a:srgbClr val="FFFF00"/>
                </a:solidFill>
              </a:rPr>
              <a:t>1/ التسجيل فى دفتر اليومية :</a:t>
            </a:r>
          </a:p>
          <a:p>
            <a:pPr algn="r" rtl="1"/>
            <a:r>
              <a:rPr lang="ar-SA" sz="3200" b="1" dirty="0">
                <a:solidFill>
                  <a:schemeClr val="bg1"/>
                </a:solidFill>
              </a:rPr>
              <a:t>	يسجل فى هذا الدفتر جميع العمليات المالية الخاصة بالمنشأة حسب تسلسلها التاريخى وطبقاً لنظرية القيد المزدوج والشكل رقم (3) يوضح دفتر اليومية :</a:t>
            </a: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35</a:t>
            </a:fld>
            <a:endParaRPr lang="en-US"/>
          </a:p>
        </p:txBody>
      </p:sp>
      <p:pic>
        <p:nvPicPr>
          <p:cNvPr id="4098" name="Picture 2"/>
          <p:cNvPicPr>
            <a:picLocks noChangeAspect="1" noChangeArrowheads="1"/>
          </p:cNvPicPr>
          <p:nvPr/>
        </p:nvPicPr>
        <p:blipFill>
          <a:blip r:embed="rId2" cstate="print">
            <a:lum bright="70000" contrast="-70000"/>
            <a:extLst>
              <a:ext uri="{28A0092B-C50C-407E-A947-70E740481C1C}">
                <a14:useLocalDpi xmlns="" xmlns:a14="http://schemas.microsoft.com/office/drawing/2010/main" val="0"/>
              </a:ext>
            </a:extLst>
          </a:blip>
          <a:srcRect/>
          <a:stretch>
            <a:fillRect/>
          </a:stretch>
        </p:blipFill>
        <p:spPr bwMode="auto">
          <a:xfrm>
            <a:off x="304801" y="3073400"/>
            <a:ext cx="8001000" cy="3327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110710781"/>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458200" cy="5847755"/>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2/ الترحيل إلى دفتر الأستاذ :</a:t>
            </a:r>
          </a:p>
          <a:p>
            <a:pPr algn="r" rtl="1"/>
            <a:r>
              <a:rPr lang="ar-SA" sz="3200" b="1" dirty="0">
                <a:solidFill>
                  <a:schemeClr val="bg1"/>
                </a:solidFill>
              </a:rPr>
              <a:t>	تقوم فكرة دفتر الأُستاذ على تجميع كل العمليات الخاصة بحساب معين (الطرف المدين والدائن) فى صفحة واحدة أو أكثر . وتسمى طريقة نقل العمليات من دفتر اليومية إلى دفتر الأُستاذ بعملية الترحيل .</a:t>
            </a:r>
          </a:p>
          <a:p>
            <a:pPr algn="r" rtl="1"/>
            <a:r>
              <a:rPr lang="ar-SA" sz="3200" b="1" dirty="0">
                <a:solidFill>
                  <a:schemeClr val="bg1"/>
                </a:solidFill>
              </a:rPr>
              <a:t>	</a:t>
            </a:r>
            <a:r>
              <a:rPr lang="ar-SA" sz="3200" b="1" dirty="0">
                <a:solidFill>
                  <a:srgbClr val="FFFF00"/>
                </a:solidFill>
              </a:rPr>
              <a:t>بعد الإنتهاء من عملية ترحيل جميع العمليات يتم مقارنة الجانب المدين مع الدائن لمعرفة وضع الحساب (أى رصيده)، وتسمى هذه الطريقة بعملية الترصيد . ويوضح الشكل بالرقم (4) نموزج لدفتر الأُستاذ .</a:t>
            </a: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a:xfrm>
            <a:off x="7924800" y="6569075"/>
            <a:ext cx="762000" cy="365125"/>
          </a:xfrm>
        </p:spPr>
        <p:txBody>
          <a:bodyPr/>
          <a:lstStyle/>
          <a:p>
            <a:fld id="{4DF1D5D0-B123-4A4D-91E1-9816C91E1113}" type="slidenum">
              <a:rPr lang="en-US" smtClean="0"/>
              <a:pPr/>
              <a:t>36</a:t>
            </a:fld>
            <a:endParaRPr lang="en-US"/>
          </a:p>
        </p:txBody>
      </p:sp>
    </p:spTree>
    <p:extLst>
      <p:ext uri="{BB962C8B-B14F-4D97-AF65-F5344CB8AC3E}">
        <p14:creationId xmlns="" xmlns:p14="http://schemas.microsoft.com/office/powerpoint/2010/main" val="3110710781"/>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DF1D5D0-B123-4A4D-91E1-9816C91E1113}" type="slidenum">
              <a:rPr lang="en-US" smtClean="0"/>
              <a:pPr/>
              <a:t>37</a:t>
            </a:fld>
            <a:endParaRPr lang="en-US"/>
          </a:p>
        </p:txBody>
      </p:sp>
      <p:pic>
        <p:nvPicPr>
          <p:cNvPr id="5122" name="Picture 2"/>
          <p:cNvPicPr>
            <a:picLocks noChangeAspect="1" noChangeArrowheads="1"/>
          </p:cNvPicPr>
          <p:nvPr/>
        </p:nvPicPr>
        <p:blipFill>
          <a:blip r:embed="rId2" cstate="print">
            <a:lum bright="70000" contrast="-70000"/>
            <a:extLst>
              <a:ext uri="{28A0092B-C50C-407E-A947-70E740481C1C}">
                <a14:useLocalDpi xmlns="" xmlns:a14="http://schemas.microsoft.com/office/drawing/2010/main" val="0"/>
              </a:ext>
            </a:extLst>
          </a:blip>
          <a:srcRect/>
          <a:stretch>
            <a:fillRect/>
          </a:stretch>
        </p:blipFill>
        <p:spPr bwMode="auto">
          <a:xfrm>
            <a:off x="381001" y="609600"/>
            <a:ext cx="8458200" cy="4876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629698625"/>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4" name="TextBox 3"/>
          <p:cNvSpPr txBox="1"/>
          <p:nvPr/>
        </p:nvSpPr>
        <p:spPr>
          <a:xfrm>
            <a:off x="457200" y="304800"/>
            <a:ext cx="8077200" cy="2554545"/>
          </a:xfrm>
          <a:prstGeom prst="rect">
            <a:avLst/>
          </a:prstGeom>
          <a:noFill/>
        </p:spPr>
        <p:txBody>
          <a:bodyPr wrap="square" rtlCol="0">
            <a:spAutoFit/>
          </a:bodyPr>
          <a:lstStyle/>
          <a:p>
            <a:pPr algn="r" rtl="1"/>
            <a:r>
              <a:rPr lang="ar-SA" sz="3200" b="1" dirty="0">
                <a:solidFill>
                  <a:srgbClr val="FFFF00"/>
                </a:solidFill>
              </a:rPr>
              <a:t>ثانياً : المبادئ المحاسبية الأساسية :-</a:t>
            </a:r>
            <a:endParaRPr lang="en-US" sz="3200" dirty="0">
              <a:solidFill>
                <a:srgbClr val="FFFF00"/>
              </a:solidFill>
            </a:endParaRPr>
          </a:p>
          <a:p>
            <a:pPr algn="r" rtl="1"/>
            <a:r>
              <a:rPr lang="ar-SA" sz="3200" dirty="0">
                <a:solidFill>
                  <a:schemeClr val="bg1"/>
                </a:solidFill>
              </a:rPr>
              <a:t>	تعرف المبادى المحاسبية بأنها قانون عام أو إرشادات لحل مشاكل محاسبية طارئة أو إتخاذ إجراءات محاسبية </a:t>
            </a:r>
            <a:r>
              <a:rPr lang="ar-SA" sz="3200" dirty="0" smtClean="0">
                <a:solidFill>
                  <a:schemeClr val="bg1"/>
                </a:solidFill>
              </a:rPr>
              <a:t>معينة.</a:t>
            </a:r>
            <a:endParaRPr lang="en-US" sz="3200" dirty="0">
              <a:solidFill>
                <a:schemeClr val="bg1"/>
              </a:solidFill>
            </a:endParaRPr>
          </a:p>
          <a:p>
            <a:pPr algn="r" rtl="1"/>
            <a:r>
              <a:rPr lang="ar-SA" sz="3200" dirty="0">
                <a:solidFill>
                  <a:schemeClr val="bg1"/>
                </a:solidFill>
              </a:rPr>
              <a:t>	أهم المبادئ المحاسبية دُرجت فى ثلاثة أقسام على النحو التالى :</a:t>
            </a:r>
            <a:endParaRPr lang="en-US" sz="3200"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4</a:t>
            </a:fld>
            <a:endParaRPr lang="en-US"/>
          </a:p>
        </p:txBody>
      </p:sp>
    </p:spTree>
    <p:extLst>
      <p:ext uri="{BB962C8B-B14F-4D97-AF65-F5344CB8AC3E}">
        <p14:creationId xmlns="" xmlns:p14="http://schemas.microsoft.com/office/powerpoint/2010/main" val="2508289862"/>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229600" cy="5509200"/>
          </a:xfrm>
          <a:prstGeom prst="rect">
            <a:avLst/>
          </a:prstGeom>
          <a:noFill/>
        </p:spPr>
        <p:txBody>
          <a:bodyPr wrap="square" rtlCol="0">
            <a:spAutoFit/>
          </a:bodyPr>
          <a:lstStyle/>
          <a:p>
            <a:pPr algn="r" rtl="1"/>
            <a:r>
              <a:rPr lang="ar-SA" sz="3200" b="1" dirty="0">
                <a:solidFill>
                  <a:srgbClr val="FFFF00"/>
                </a:solidFill>
              </a:rPr>
              <a:t>القسم الأول : المبادئ العلمية المرتبطة بالربح :-</a:t>
            </a:r>
            <a:endParaRPr lang="en-US" sz="3200" dirty="0">
              <a:solidFill>
                <a:srgbClr val="FFFF00"/>
              </a:solidFill>
            </a:endParaRPr>
          </a:p>
          <a:p>
            <a:pPr algn="r" rtl="1"/>
            <a:r>
              <a:rPr lang="ar-SA" sz="3200" b="1" dirty="0">
                <a:solidFill>
                  <a:srgbClr val="FFFF00"/>
                </a:solidFill>
              </a:rPr>
              <a:t>1/ مبدأ تحقيق الإيراد : </a:t>
            </a:r>
            <a:endParaRPr lang="en-US" sz="3200" dirty="0">
              <a:solidFill>
                <a:srgbClr val="FFFF00"/>
              </a:solidFill>
            </a:endParaRPr>
          </a:p>
          <a:p>
            <a:pPr algn="r" rtl="1"/>
            <a:r>
              <a:rPr lang="ar-SA" sz="3200" dirty="0">
                <a:solidFill>
                  <a:schemeClr val="bg1"/>
                </a:solidFill>
              </a:rPr>
              <a:t>	</a:t>
            </a:r>
            <a:r>
              <a:rPr lang="ar-SA" sz="3200" b="1" dirty="0">
                <a:solidFill>
                  <a:schemeClr val="bg1"/>
                </a:solidFill>
              </a:rPr>
              <a:t>الإيراد هو مايدفعه العملاء للمنشأة مقابل شرائهم لسلع منها أو حصولهم على خدماتها ويتحقق الإيراد بمجرد البيع سواء كان سداد قيمة المبيعات نقداً أو لأجل ويعتبر مبدأ تحقيق الإيراد مقياساً سليماً لتحقق الإيراد حيث يعتمد هذا المبدأ على فرض الإستمرارية لأن المنشأة المستمرة تتعامل بالأجل يمكنها أن تجرى مبيعات بالأجل فى آخر الشهر من السنة المالية وبالتالى يتم التحصيل فى العام التالى ولولا أن المنشاة مستمرة فلا يمكن أن يتم هذا البيع ونفس الأمر بالنسبة للشراء .</a:t>
            </a:r>
            <a:endParaRPr lang="en-US" sz="3200" b="1" dirty="0">
              <a:solidFill>
                <a:schemeClr val="bg1"/>
              </a:solidFill>
            </a:endParaRPr>
          </a:p>
          <a:p>
            <a:pPr algn="r"/>
            <a:endParaRPr lang="en-US" sz="3200"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5</a:t>
            </a:fld>
            <a:endParaRPr lang="en-US" dirty="0"/>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81000" y="381000"/>
            <a:ext cx="8382000" cy="369332"/>
          </a:xfrm>
          <a:prstGeom prst="rect">
            <a:avLst/>
          </a:prstGeom>
          <a:noFill/>
        </p:spPr>
        <p:txBody>
          <a:bodyPr wrap="square" rtlCol="0">
            <a:spAutoFit/>
          </a:bodyPr>
          <a:lstStyle/>
          <a:p>
            <a:endParaRPr lang="en-US"/>
          </a:p>
        </p:txBody>
      </p:sp>
      <p:sp>
        <p:nvSpPr>
          <p:cNvPr id="5" name="TextBox 4"/>
          <p:cNvSpPr txBox="1"/>
          <p:nvPr/>
        </p:nvSpPr>
        <p:spPr>
          <a:xfrm>
            <a:off x="381000" y="381000"/>
            <a:ext cx="8534400" cy="4031873"/>
          </a:xfrm>
          <a:prstGeom prst="rect">
            <a:avLst/>
          </a:prstGeom>
          <a:noFill/>
        </p:spPr>
        <p:txBody>
          <a:bodyPr wrap="square" rtlCol="0">
            <a:spAutoFit/>
          </a:bodyPr>
          <a:lstStyle/>
          <a:p>
            <a:pPr algn="r" rtl="1"/>
            <a:r>
              <a:rPr lang="ar-SA" sz="3200" b="1" dirty="0">
                <a:solidFill>
                  <a:srgbClr val="FFFF00"/>
                </a:solidFill>
              </a:rPr>
              <a:t>2/ مبدأ التكلفة فى قياس النفقة :</a:t>
            </a:r>
            <a:endParaRPr lang="en-US" sz="3200" b="1" dirty="0">
              <a:solidFill>
                <a:srgbClr val="FFFF00"/>
              </a:solidFill>
            </a:endParaRPr>
          </a:p>
          <a:p>
            <a:pPr algn="r" rtl="1"/>
            <a:r>
              <a:rPr lang="ar-SA" sz="3200" b="1" dirty="0">
                <a:solidFill>
                  <a:schemeClr val="bg1"/>
                </a:solidFill>
              </a:rPr>
              <a:t>	النفقة هى المبالغ التى دفعتها المنشأة فى سبيل الحصول على عوامل الإنتاج اللازمة لتحقيق الهدف الذى أُنشئت من أجله المنشاة، وبناء عل ذلك فإن بنود النفقات لها علاقة مباشرة ببنود الإيرادات لذا يجب أن تحسب تكاليف الحصول على السلعة على سبيل المثال بصورة دقيقة وشاملة بحيث تشتمل على أى صرف مباشر فى الحصول عليها، ويطبق فى قياس النفقة مبدأ التكلفة التاريخية المؤيد بالمستندات .</a:t>
            </a:r>
            <a:endParaRPr lang="en-US" sz="3200" b="1" dirty="0">
              <a:solidFill>
                <a:schemeClr val="bg1"/>
              </a:solidFill>
            </a:endParaRPr>
          </a:p>
        </p:txBody>
      </p:sp>
      <p:sp>
        <p:nvSpPr>
          <p:cNvPr id="6" name="Slide Number Placeholder 5"/>
          <p:cNvSpPr>
            <a:spLocks noGrp="1"/>
          </p:cNvSpPr>
          <p:nvPr>
            <p:ph type="sldNum" sz="quarter" idx="12"/>
          </p:nvPr>
        </p:nvSpPr>
        <p:spPr/>
        <p:txBody>
          <a:bodyPr/>
          <a:lstStyle/>
          <a:p>
            <a:fld id="{4DF1D5D0-B123-4A4D-91E1-9816C91E1113}" type="slidenum">
              <a:rPr lang="en-US" smtClean="0"/>
              <a:pPr/>
              <a:t>6</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534400" cy="3816429"/>
          </a:xfrm>
          <a:prstGeom prst="rect">
            <a:avLst/>
          </a:prstGeom>
          <a:noFill/>
        </p:spPr>
        <p:txBody>
          <a:bodyPr wrap="square" rtlCol="0">
            <a:spAutoFit/>
          </a:bodyPr>
          <a:lstStyle/>
          <a:p>
            <a:pPr algn="r" rtl="1"/>
            <a:r>
              <a:rPr lang="ar-SA" sz="3200" b="1" dirty="0">
                <a:solidFill>
                  <a:srgbClr val="FFFF00"/>
                </a:solidFill>
              </a:rPr>
              <a:t>3/ مبدأ التغطية أو مقابلة النفقات بالإيرادات :-</a:t>
            </a:r>
            <a:endParaRPr lang="en-US" sz="3200" dirty="0">
              <a:solidFill>
                <a:srgbClr val="FFFF00"/>
              </a:solidFill>
            </a:endParaRPr>
          </a:p>
          <a:p>
            <a:pPr algn="r" rtl="1"/>
            <a:r>
              <a:rPr lang="ar-SA" sz="3200" dirty="0">
                <a:solidFill>
                  <a:schemeClr val="bg1"/>
                </a:solidFill>
              </a:rPr>
              <a:t>	لتحديد صافى ربح المنشأة تطرح جميع بنود النفقات من الإيرادات ويجب أن تشتمل النفقات جميع النفقات الخاصة بالفترة المالية سواء كانت قد دفعت او لم تدفع وبنفس المستوى جميع الإيرادات سواء حصلت تلك الإيرادات او لم تحصل وذلك بتطبيق أساس الإستحقاق وليس الأساس النقدى فى قياس الإيرادات والنفقات .</a:t>
            </a:r>
            <a:endParaRPr lang="en-US" sz="3200"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7</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458200" cy="3323987"/>
          </a:xfrm>
          <a:prstGeom prst="rect">
            <a:avLst/>
          </a:prstGeom>
          <a:noFill/>
        </p:spPr>
        <p:txBody>
          <a:bodyPr wrap="square" rtlCol="0">
            <a:spAutoFit/>
          </a:bodyPr>
          <a:lstStyle/>
          <a:p>
            <a:pPr algn="r" rtl="1"/>
            <a:r>
              <a:rPr lang="ar-SA" sz="3200" b="1" dirty="0">
                <a:solidFill>
                  <a:srgbClr val="FFFF00"/>
                </a:solidFill>
              </a:rPr>
              <a:t>القسم الثانى : المبادئ العلمية المرتبطة بالمركز المالى :-</a:t>
            </a:r>
            <a:endParaRPr lang="en-US" sz="3200" b="1" dirty="0">
              <a:solidFill>
                <a:srgbClr val="FFFF00"/>
              </a:solidFill>
            </a:endParaRPr>
          </a:p>
          <a:p>
            <a:pPr algn="r" rtl="1"/>
            <a:r>
              <a:rPr lang="ar-SA" sz="3200" b="1" dirty="0">
                <a:solidFill>
                  <a:schemeClr val="bg1"/>
                </a:solidFill>
              </a:rPr>
              <a:t>	تشتمل قائمة المركز المالى على الأُصول وهى أوجه الإستثمارات فى المنشأة يقابلها رأس المال والخصوم والتى تمثل مصادر الأموال فى المنشاة، اما المبادئ العلمية المتعلقة بتحديد المركز المالى فيمكن حصرها فى الآتى </a:t>
            </a:r>
            <a:r>
              <a:rPr lang="ar-SA" sz="3200" b="1" dirty="0" smtClean="0">
                <a:solidFill>
                  <a:schemeClr val="bg1"/>
                </a:solidFill>
              </a:rPr>
              <a:t>:</a:t>
            </a:r>
            <a:endParaRPr lang="en-US" sz="3200" b="1" dirty="0" smtClean="0">
              <a:solidFill>
                <a:schemeClr val="bg1"/>
              </a:solidFill>
            </a:endParaRP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8</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534400" cy="3816429"/>
          </a:xfrm>
          <a:prstGeom prst="rect">
            <a:avLst/>
          </a:prstGeom>
          <a:noFill/>
        </p:spPr>
        <p:txBody>
          <a:bodyPr wrap="square" rtlCol="0">
            <a:spAutoFit/>
          </a:bodyPr>
          <a:lstStyle/>
          <a:p>
            <a:pPr algn="r" rtl="1"/>
            <a:r>
              <a:rPr lang="ar-SA" sz="3200" b="1" dirty="0">
                <a:solidFill>
                  <a:srgbClr val="FFFF00"/>
                </a:solidFill>
              </a:rPr>
              <a:t>1/ مبدأ التكلفة التاريخية ناقص الإهلاك :-</a:t>
            </a:r>
            <a:endParaRPr lang="en-US" sz="3200" b="1" dirty="0">
              <a:solidFill>
                <a:srgbClr val="FFFF00"/>
              </a:solidFill>
            </a:endParaRPr>
          </a:p>
          <a:p>
            <a:pPr algn="r" rtl="1"/>
            <a:r>
              <a:rPr lang="ar-SA" sz="3200" b="1" dirty="0">
                <a:solidFill>
                  <a:schemeClr val="bg1"/>
                </a:solidFill>
              </a:rPr>
              <a:t>	الأُصول الثابتة هى التى تقتنيها المنشأة لإستغلاها فى الإنتاج او لبيعها بغرض تحقيق الربح، لذا فهى تقوم بتكلفتها التاريخية التى أُشتريت بها مطروحاً منها قيمة الإهلاك،والإهلاك</a:t>
            </a:r>
            <a:endParaRPr lang="en-US" sz="3200" b="1" dirty="0">
              <a:solidFill>
                <a:schemeClr val="bg1"/>
              </a:solidFill>
            </a:endParaRPr>
          </a:p>
          <a:p>
            <a:pPr algn="r" rtl="1"/>
            <a:r>
              <a:rPr lang="ar-SA" sz="3200" b="1" dirty="0">
                <a:solidFill>
                  <a:schemeClr val="bg1"/>
                </a:solidFill>
              </a:rPr>
              <a:t>عبارة عن النقص الفعلى الذى يقع على الأصل نتيجة إستعماله او لمضى المدة أو ظهور إختراعات جديدة ، وهذا بإختصار مايعرف بمبدأ التكلفة التاريخية ناقص الإهلاك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9</a:t>
            </a:fld>
            <a:endParaRPr lang="en-US"/>
          </a:p>
        </p:txBody>
      </p:sp>
    </p:spTree>
    <p:extLst>
      <p:ext uri="{BB962C8B-B14F-4D97-AF65-F5344CB8AC3E}">
        <p14:creationId xmlns="" xmlns:p14="http://schemas.microsoft.com/office/powerpoint/2010/main" val="21075482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436</TotalTime>
  <Words>286</Words>
  <Application>Microsoft Office PowerPoint</Application>
  <PresentationFormat>Affichage à l'écran (4:3)</PresentationFormat>
  <Paragraphs>190</Paragraphs>
  <Slides>37</Slides>
  <Notes>2</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vector>
  </TitlesOfParts>
  <Company>AZZOOZ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ALMOIZ OSHI</dc:creator>
  <cp:lastModifiedBy>oussama</cp:lastModifiedBy>
  <cp:revision>67</cp:revision>
  <dcterms:created xsi:type="dcterms:W3CDTF">2010-10-01T08:35:10Z</dcterms:created>
  <dcterms:modified xsi:type="dcterms:W3CDTF">2021-10-24T15:58:56Z</dcterms:modified>
</cp:coreProperties>
</file>