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236" r:id="rId1"/>
  </p:sldMasterIdLst>
  <p:notesMasterIdLst>
    <p:notesMasterId r:id="rId13"/>
  </p:notesMasterIdLst>
  <p:sldIdLst>
    <p:sldId id="428" r:id="rId2"/>
    <p:sldId id="613" r:id="rId3"/>
    <p:sldId id="536" r:id="rId4"/>
    <p:sldId id="487" r:id="rId5"/>
    <p:sldId id="539" r:id="rId6"/>
    <p:sldId id="610" r:id="rId7"/>
    <p:sldId id="601" r:id="rId8"/>
    <p:sldId id="602" r:id="rId9"/>
    <p:sldId id="603" r:id="rId10"/>
    <p:sldId id="605" r:id="rId11"/>
    <p:sldId id="334" r:id="rId12"/>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522" y="-198"/>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A0936D-D88F-48F1-8226-EA72C96A5829}" type="doc">
      <dgm:prSet loTypeId="urn:microsoft.com/office/officeart/2005/8/layout/arrow3" loCatId="relationship" qsTypeId="urn:microsoft.com/office/officeart/2005/8/quickstyle/simple4" qsCatId="simple" csTypeId="urn:microsoft.com/office/officeart/2005/8/colors/colorful3" csCatId="colorful" phldr="1"/>
      <dgm:spPr/>
      <dgm:t>
        <a:bodyPr/>
        <a:lstStyle/>
        <a:p>
          <a:endParaRPr lang="fr-FR"/>
        </a:p>
      </dgm:t>
    </dgm:pt>
    <dgm:pt modelId="{FD0504FE-27A5-44F7-BB51-2F9E3017BFD8}">
      <dgm:prSet phldrT="[Texte]" custT="1"/>
      <dgm:spPr/>
      <dgm:t>
        <a:bodyPr/>
        <a:lstStyle/>
        <a:p>
          <a:pPr rtl="1"/>
          <a:r>
            <a:rPr lang="ar-DZ" sz="2800" dirty="0" smtClean="0">
              <a:latin typeface="Simplified Arabic" pitchFamily="18" charset="-78"/>
              <a:cs typeface="Simplified Arabic" pitchFamily="18" charset="-78"/>
            </a:rPr>
            <a:t>تنعكس الأوضاع الطبقية على النظم التعليمية ونتائجها</a:t>
          </a:r>
          <a:endParaRPr lang="fr-FR" sz="28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E3023D30-D5F8-4A3C-8E0D-1ADA89AB1724}" type="parTrans" cxnId="{E37778B4-64E6-46BC-8755-712C3EB387BD}">
      <dgm:prSet custT="1"/>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8CB51918-F7A6-4B65-8607-9464376500A8}" type="sibTrans" cxnId="{E37778B4-64E6-46BC-8755-712C3EB387BD}">
      <dgm:prSet/>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77C5ADCB-6E06-4265-A335-1A8E65055D46}">
      <dgm:prSet phldrT="[Texte]" custT="1"/>
      <dgm:spPr/>
      <dgm:t>
        <a:bodyPr/>
        <a:lstStyle/>
        <a:p>
          <a:pPr rtl="1"/>
          <a:r>
            <a:rPr lang="ar-DZ" sz="2800" dirty="0" smtClean="0">
              <a:latin typeface="Simplified Arabic" pitchFamily="18" charset="-78"/>
              <a:cs typeface="Simplified Arabic" pitchFamily="18" charset="-78"/>
            </a:rPr>
            <a:t>التعليم هو أداة لتصنيف الأفراد كل حسب الطبقة الاجتماعية</a:t>
          </a:r>
          <a:endParaRPr lang="fr-FR" sz="28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99BCF55-A0A2-462B-8DED-C1808940FD2E}" type="sibTrans" cxnId="{48046458-F442-448D-9535-85E5EF4EB400}">
      <dgm:prSet/>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5D2E326-EAC9-4579-9704-F843433F32FC}" type="parTrans" cxnId="{48046458-F442-448D-9535-85E5EF4EB400}">
      <dgm:prSet/>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0B4A8D75-CDF3-4A51-B6BB-577FE52C9E38}" type="pres">
      <dgm:prSet presAssocID="{ECA0936D-D88F-48F1-8226-EA72C96A5829}" presName="compositeShape" presStyleCnt="0">
        <dgm:presLayoutVars>
          <dgm:chMax val="2"/>
          <dgm:dir/>
          <dgm:resizeHandles val="exact"/>
        </dgm:presLayoutVars>
      </dgm:prSet>
      <dgm:spPr/>
      <dgm:t>
        <a:bodyPr/>
        <a:lstStyle/>
        <a:p>
          <a:endParaRPr lang="fr-FR"/>
        </a:p>
      </dgm:t>
    </dgm:pt>
    <dgm:pt modelId="{ACC6A95A-9518-4DD9-B324-259C528FD99A}" type="pres">
      <dgm:prSet presAssocID="{ECA0936D-D88F-48F1-8226-EA72C96A5829}" presName="divider" presStyleLbl="fgShp" presStyleIdx="0" presStyleCnt="1"/>
      <dgm:spPr/>
      <dgm:t>
        <a:bodyPr/>
        <a:lstStyle/>
        <a:p>
          <a:endParaRPr lang="fr-FR"/>
        </a:p>
      </dgm:t>
    </dgm:pt>
    <dgm:pt modelId="{F21B498B-9EBB-4702-BFBF-CD9F20F8A857}" type="pres">
      <dgm:prSet presAssocID="{77C5ADCB-6E06-4265-A335-1A8E65055D46}" presName="downArrow" presStyleLbl="node1" presStyleIdx="0" presStyleCnt="2"/>
      <dgm:spPr/>
      <dgm:t>
        <a:bodyPr/>
        <a:lstStyle/>
        <a:p>
          <a:endParaRPr lang="fr-FR"/>
        </a:p>
      </dgm:t>
    </dgm:pt>
    <dgm:pt modelId="{76B02A8C-1327-41D7-96A3-0BEBEA8A36B9}" type="pres">
      <dgm:prSet presAssocID="{77C5ADCB-6E06-4265-A335-1A8E65055D46}" presName="downArrowText" presStyleLbl="revTx" presStyleIdx="0" presStyleCnt="2">
        <dgm:presLayoutVars>
          <dgm:bulletEnabled val="1"/>
        </dgm:presLayoutVars>
      </dgm:prSet>
      <dgm:spPr/>
      <dgm:t>
        <a:bodyPr/>
        <a:lstStyle/>
        <a:p>
          <a:endParaRPr lang="fr-FR"/>
        </a:p>
      </dgm:t>
    </dgm:pt>
    <dgm:pt modelId="{39F2CF19-B3DA-4B29-AEFC-30B76B10F72B}" type="pres">
      <dgm:prSet presAssocID="{FD0504FE-27A5-44F7-BB51-2F9E3017BFD8}" presName="upArrow" presStyleLbl="node1" presStyleIdx="1" presStyleCnt="2"/>
      <dgm:spPr/>
      <dgm:t>
        <a:bodyPr/>
        <a:lstStyle/>
        <a:p>
          <a:endParaRPr lang="fr-FR"/>
        </a:p>
      </dgm:t>
    </dgm:pt>
    <dgm:pt modelId="{DE7A4388-7AEF-46EA-99B2-1F15176ABF5A}" type="pres">
      <dgm:prSet presAssocID="{FD0504FE-27A5-44F7-BB51-2F9E3017BFD8}" presName="upArrowText" presStyleLbl="revTx" presStyleIdx="1" presStyleCnt="2">
        <dgm:presLayoutVars>
          <dgm:bulletEnabled val="1"/>
        </dgm:presLayoutVars>
      </dgm:prSet>
      <dgm:spPr/>
      <dgm:t>
        <a:bodyPr/>
        <a:lstStyle/>
        <a:p>
          <a:endParaRPr lang="fr-FR"/>
        </a:p>
      </dgm:t>
    </dgm:pt>
  </dgm:ptLst>
  <dgm:cxnLst>
    <dgm:cxn modelId="{84AA63A3-7741-403D-B2D2-DA82AF0C6C95}" type="presOf" srcId="{FD0504FE-27A5-44F7-BB51-2F9E3017BFD8}" destId="{DE7A4388-7AEF-46EA-99B2-1F15176ABF5A}" srcOrd="0" destOrd="0" presId="urn:microsoft.com/office/officeart/2005/8/layout/arrow3"/>
    <dgm:cxn modelId="{E37778B4-64E6-46BC-8755-712C3EB387BD}" srcId="{ECA0936D-D88F-48F1-8226-EA72C96A5829}" destId="{FD0504FE-27A5-44F7-BB51-2F9E3017BFD8}" srcOrd="1" destOrd="0" parTransId="{E3023D30-D5F8-4A3C-8E0D-1ADA89AB1724}" sibTransId="{8CB51918-F7A6-4B65-8607-9464376500A8}"/>
    <dgm:cxn modelId="{4C50AF35-1A81-475E-8DE6-1EA2094B84B8}" type="presOf" srcId="{77C5ADCB-6E06-4265-A335-1A8E65055D46}" destId="{76B02A8C-1327-41D7-96A3-0BEBEA8A36B9}" srcOrd="0" destOrd="0" presId="urn:microsoft.com/office/officeart/2005/8/layout/arrow3"/>
    <dgm:cxn modelId="{9516A697-D7AA-41DA-B28C-569960D67835}" type="presOf" srcId="{ECA0936D-D88F-48F1-8226-EA72C96A5829}" destId="{0B4A8D75-CDF3-4A51-B6BB-577FE52C9E38}" srcOrd="0" destOrd="0" presId="urn:microsoft.com/office/officeart/2005/8/layout/arrow3"/>
    <dgm:cxn modelId="{48046458-F442-448D-9535-85E5EF4EB400}" srcId="{ECA0936D-D88F-48F1-8226-EA72C96A5829}" destId="{77C5ADCB-6E06-4265-A335-1A8E65055D46}" srcOrd="0" destOrd="0" parTransId="{35D2E326-EAC9-4579-9704-F843433F32FC}" sibTransId="{599BCF55-A0A2-462B-8DED-C1808940FD2E}"/>
    <dgm:cxn modelId="{3B947BF8-3960-4E1A-A045-B56402495033}" type="presParOf" srcId="{0B4A8D75-CDF3-4A51-B6BB-577FE52C9E38}" destId="{ACC6A95A-9518-4DD9-B324-259C528FD99A}" srcOrd="0" destOrd="0" presId="urn:microsoft.com/office/officeart/2005/8/layout/arrow3"/>
    <dgm:cxn modelId="{20A81AEE-428E-4D60-8466-6D033CD42A15}" type="presParOf" srcId="{0B4A8D75-CDF3-4A51-B6BB-577FE52C9E38}" destId="{F21B498B-9EBB-4702-BFBF-CD9F20F8A857}" srcOrd="1" destOrd="0" presId="urn:microsoft.com/office/officeart/2005/8/layout/arrow3"/>
    <dgm:cxn modelId="{70822ACD-FA6E-4F86-85E1-25437AC048C4}" type="presParOf" srcId="{0B4A8D75-CDF3-4A51-B6BB-577FE52C9E38}" destId="{76B02A8C-1327-41D7-96A3-0BEBEA8A36B9}" srcOrd="2" destOrd="0" presId="urn:microsoft.com/office/officeart/2005/8/layout/arrow3"/>
    <dgm:cxn modelId="{AE2E9F84-0C33-41BE-B68E-FEEAA3D160B0}" type="presParOf" srcId="{0B4A8D75-CDF3-4A51-B6BB-577FE52C9E38}" destId="{39F2CF19-B3DA-4B29-AEFC-30B76B10F72B}" srcOrd="3" destOrd="0" presId="urn:microsoft.com/office/officeart/2005/8/layout/arrow3"/>
    <dgm:cxn modelId="{586193B1-39E8-4A0D-9712-7D413D8E850F}" type="presParOf" srcId="{0B4A8D75-CDF3-4A51-B6BB-577FE52C9E38}" destId="{DE7A4388-7AEF-46EA-99B2-1F15176ABF5A}" srcOrd="4" destOrd="0" presId="urn:microsoft.com/office/officeart/2005/8/layout/arrow3"/>
  </dgm:cxnLst>
  <dgm:bg/>
  <dgm:whole>
    <a:ln w="28575">
      <a:noFill/>
    </a:ln>
  </dgm:whole>
</dgm:dataModel>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07/09/2022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19986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281" y="1752602"/>
            <a:ext cx="10361851"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281" y="3611607"/>
            <a:ext cx="10361851"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5432"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6430DBB-9FD5-43E7-88F1-55A569E9525E}" type="datetimeFigureOut">
              <a:rPr lang="nl-BE" smtClean="0"/>
              <a:pPr/>
              <a:t>7/09/2022</a:t>
            </a:fld>
            <a:endParaRPr lang="nl-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nl-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1481330"/>
            <a:ext cx="10971372"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4163" y="274641"/>
            <a:ext cx="2369652"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274641"/>
            <a:ext cx="8431702"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med" advTm="30000">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043" y="1059712"/>
            <a:ext cx="10361851"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29603" y="2931712"/>
            <a:ext cx="6095207"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Chevron 6"/>
          <p:cNvSpPr/>
          <p:nvPr/>
        </p:nvSpPr>
        <p:spPr>
          <a:xfrm>
            <a:off x="4848276"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599753"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521"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6793"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521" y="273050"/>
            <a:ext cx="10971372"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521" y="5410200"/>
            <a:ext cx="538621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2562" y="5410200"/>
            <a:ext cx="5388332"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521" y="1444295"/>
            <a:ext cx="538621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2561" y="1444295"/>
            <a:ext cx="5388332"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8" name="Espace réservé du pied de page 7"/>
          <p:cNvSpPr>
            <a:spLocks noGrp="1"/>
          </p:cNvSpPr>
          <p:nvPr>
            <p:ph type="ftr" sz="quarter" idx="11"/>
          </p:nvPr>
        </p:nvSpPr>
        <p:spPr/>
        <p:txBody>
          <a:bodyPr/>
          <a:lstStyle>
            <a:extLst/>
          </a:lstStyle>
          <a:p>
            <a:endParaRPr lang="nl-BE"/>
          </a:p>
        </p:txBody>
      </p:sp>
      <p:sp>
        <p:nvSpPr>
          <p:cNvPr id="9" name="Espace réservé du numéro de diapositive 8"/>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4" name="Espace réservé du pied de page 3"/>
          <p:cNvSpPr>
            <a:spLocks noGrp="1"/>
          </p:cNvSpPr>
          <p:nvPr>
            <p:ph type="ftr" sz="quarter" idx="11"/>
          </p:nvPr>
        </p:nvSpPr>
        <p:spPr/>
        <p:txBody>
          <a:bodyPr/>
          <a:lstStyle>
            <a:extLst/>
          </a:lstStyle>
          <a:p>
            <a:endParaRPr lang="nl-BE"/>
          </a:p>
        </p:txBody>
      </p:sp>
      <p:sp>
        <p:nvSpPr>
          <p:cNvPr id="5" name="Espace réservé du numéro de diapositive 4"/>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11"/>
          </p:nvPr>
        </p:nvSpPr>
        <p:spPr/>
        <p:txBody>
          <a:bodyPr/>
          <a:lstStyle>
            <a:extLst/>
          </a:lstStyle>
          <a:p>
            <a:endParaRPr lang="nl-BE"/>
          </a:p>
        </p:txBody>
      </p:sp>
      <p:sp>
        <p:nvSpPr>
          <p:cNvPr id="4" name="Espace réservé du numéro de diapositive 3"/>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041" y="4876800"/>
            <a:ext cx="9974403"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033" y="5355102"/>
            <a:ext cx="529876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041" y="274320"/>
            <a:ext cx="997175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8208" y="6407944"/>
            <a:ext cx="2559987" cy="365760"/>
          </a:xfrm>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445" y="5443402"/>
            <a:ext cx="9549157"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761" y="189968"/>
            <a:ext cx="11580892"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a:xfrm>
            <a:off x="5839337" y="6407945"/>
            <a:ext cx="3133833" cy="365125"/>
          </a:xfrm>
        </p:spPr>
        <p:txBody>
          <a:bodyPr/>
          <a:lstStyle>
            <a:lvl1pPr>
              <a:defRPr>
                <a:solidFill>
                  <a:schemeClr val="tx1"/>
                </a:solidFill>
              </a:defRPr>
            </a:lvl1pPr>
            <a:extLst/>
          </a:lstStyle>
          <a:p>
            <a:endParaRPr lang="nl-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EE336665-E7E9-4861-9ADF-F11A47CBAD79}" type="slidenum">
              <a:rPr lang="nl-BE" smtClean="0"/>
              <a:pPr/>
              <a:t>‹N°›</a:t>
            </a:fld>
            <a:endParaRPr lang="nl-BE"/>
          </a:p>
        </p:txBody>
      </p:sp>
      <p:sp>
        <p:nvSpPr>
          <p:cNvPr id="2" name="Titre 1"/>
          <p:cNvSpPr>
            <a:spLocks noGrp="1"/>
          </p:cNvSpPr>
          <p:nvPr>
            <p:ph type="title"/>
          </p:nvPr>
        </p:nvSpPr>
        <p:spPr>
          <a:xfrm>
            <a:off x="304760" y="4865122"/>
            <a:ext cx="10765841"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5" y="5791253"/>
            <a:ext cx="4535828"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0646"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2123"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5" y="5791253"/>
            <a:ext cx="4535828"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521" y="1481329"/>
            <a:ext cx="10971372"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8208" y="6407944"/>
            <a:ext cx="2559987" cy="365760"/>
          </a:xfrm>
          <a:prstGeom prst="rect">
            <a:avLst/>
          </a:prstGeom>
        </p:spPr>
        <p:txBody>
          <a:bodyPr vert="horz" anchor="b"/>
          <a:lstStyle>
            <a:lvl1pPr algn="l" eaLnBrk="1" latinLnBrk="0" hangingPunct="1">
              <a:defRPr kumimoji="0" sz="1000">
                <a:solidFill>
                  <a:schemeClr val="tx1"/>
                </a:solidFill>
              </a:defRPr>
            </a:lvl1pPr>
            <a:extLst/>
          </a:lstStyle>
          <a:p>
            <a:fld id="{C6430DBB-9FD5-43E7-88F1-55A569E9525E}" type="datetimeFigureOut">
              <a:rPr lang="nl-BE" smtClean="0"/>
              <a:pPr/>
              <a:t>7/09/2022</a:t>
            </a:fld>
            <a:endParaRPr lang="nl-BE"/>
          </a:p>
        </p:txBody>
      </p:sp>
      <p:sp>
        <p:nvSpPr>
          <p:cNvPr id="22" name="Espace réservé du pied de page 21"/>
          <p:cNvSpPr>
            <a:spLocks noGrp="1"/>
          </p:cNvSpPr>
          <p:nvPr>
            <p:ph type="ftr" sz="quarter" idx="3"/>
          </p:nvPr>
        </p:nvSpPr>
        <p:spPr>
          <a:xfrm>
            <a:off x="5839337" y="6407945"/>
            <a:ext cx="3133833" cy="365125"/>
          </a:xfrm>
          <a:prstGeom prst="rect">
            <a:avLst/>
          </a:prstGeom>
        </p:spPr>
        <p:txBody>
          <a:bodyPr vert="horz" anchor="b"/>
          <a:lstStyle>
            <a:lvl1pPr algn="r" eaLnBrk="1" latinLnBrk="0" hangingPunct="1">
              <a:defRPr kumimoji="0" sz="1000">
                <a:solidFill>
                  <a:schemeClr val="tx1"/>
                </a:solidFill>
              </a:defRPr>
            </a:lvl1pPr>
            <a:extLst/>
          </a:lstStyle>
          <a:p>
            <a:endParaRPr lang="nl-BE"/>
          </a:p>
        </p:txBody>
      </p:sp>
      <p:sp>
        <p:nvSpPr>
          <p:cNvPr id="18" name="Espace réservé du numéro de diapositive 17"/>
          <p:cNvSpPr>
            <a:spLocks noGrp="1"/>
          </p:cNvSpPr>
          <p:nvPr>
            <p:ph type="sldNum" sz="quarter" idx="4"/>
          </p:nvPr>
        </p:nvSpPr>
        <p:spPr>
          <a:xfrm>
            <a:off x="11528195" y="6407945"/>
            <a:ext cx="487617" cy="365125"/>
          </a:xfrm>
          <a:prstGeom prst="rect">
            <a:avLst/>
          </a:prstGeom>
        </p:spPr>
        <p:txBody>
          <a:bodyPr vert="horz" anchor="b"/>
          <a:lstStyle>
            <a:lvl1pPr algn="r" eaLnBrk="1" latinLnBrk="0" hangingPunct="1">
              <a:defRPr kumimoji="0" sz="1000" b="0">
                <a:solidFill>
                  <a:schemeClr val="tx1"/>
                </a:solidFill>
              </a:defRPr>
            </a:lvl1pPr>
            <a:extLst/>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 id="2147484248" r:id="rId12"/>
    <p:sldLayoutId id="2147483968" r:id="rId13"/>
    <p:sldLayoutId id="2147483969" r:id="rId14"/>
  </p:sldLayoutIdLst>
  <p:transition spd="med" advTm="30000">
    <p:pull di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2"/>
          <a:stretch>
            <a:fillRect/>
          </a:stretch>
        </p:blipFill>
        <p:spPr>
          <a:xfrm>
            <a:off x="380166" y="571480"/>
            <a:ext cx="11501518" cy="5572164"/>
          </a:xfrm>
          <a:prstGeom prst="rect">
            <a:avLst/>
          </a:prstGeom>
        </p:spPr>
      </p:pic>
    </p:spTree>
  </p:cSld>
  <p:clrMapOvr>
    <a:masterClrMapping/>
  </p:clrMapOvr>
  <p:transition spd="med" advTm="30000">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0166" y="428604"/>
            <a:ext cx="11381699" cy="714380"/>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marL="95250" indent="14288" algn="just" rtl="1">
              <a:buNone/>
            </a:pPr>
            <a:r>
              <a:rPr lang="ar-DZ" sz="2800" dirty="0" smtClean="0">
                <a:latin typeface="Simplified Arabic" pitchFamily="18" charset="-78"/>
                <a:cs typeface="Simplified Arabic" pitchFamily="18" charset="-78"/>
              </a:rPr>
              <a:t>المنطلقات الأساسية لمنظور الصراع (الممارس في المجال التربوي):</a:t>
            </a:r>
            <a:endParaRPr lang="fr-FR" sz="2800" dirty="0" smtClean="0">
              <a:latin typeface="Simplified Arabic" pitchFamily="18" charset="-78"/>
              <a:cs typeface="Simplified Arabic" pitchFamily="18" charset="-78"/>
            </a:endParaRPr>
          </a:p>
          <a:p>
            <a:pPr marL="0" indent="0" algn="just" rtl="1">
              <a:buNone/>
            </a:pPr>
            <a:endParaRPr lang="fr-FR" sz="2800" b="1" dirty="0">
              <a:solidFill>
                <a:schemeClr val="tx1"/>
              </a:solidFill>
              <a:latin typeface="Simplified Arabic" pitchFamily="18" charset="-78"/>
              <a:cs typeface="Simplified Arabic" pitchFamily="18" charset="-78"/>
            </a:endParaRPr>
          </a:p>
        </p:txBody>
      </p:sp>
      <p:sp>
        <p:nvSpPr>
          <p:cNvPr id="5" name="Espace réservé du contenu 2"/>
          <p:cNvSpPr txBox="1">
            <a:spLocks/>
          </p:cNvSpPr>
          <p:nvPr/>
        </p:nvSpPr>
        <p:spPr>
          <a:xfrm>
            <a:off x="594480" y="1214422"/>
            <a:ext cx="11142803" cy="2571768"/>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1. تعتبر المدرسة وسيلة لممارسة القهر على التلاميذ وذلك عن طريق طبيعة اليوم الدراسي وما </a:t>
            </a:r>
            <a:r>
              <a:rPr lang="ar-DZ" sz="2800" dirty="0" err="1" smtClean="0">
                <a:latin typeface="Simplified Arabic" pitchFamily="18" charset="-78"/>
                <a:cs typeface="Simplified Arabic" pitchFamily="18" charset="-78"/>
              </a:rPr>
              <a:t>به</a:t>
            </a:r>
            <a:r>
              <a:rPr lang="ar-DZ" sz="2800" dirty="0" smtClean="0">
                <a:latin typeface="Simplified Arabic" pitchFamily="18" charset="-78"/>
                <a:cs typeface="Simplified Arabic" pitchFamily="18" charset="-78"/>
              </a:rPr>
              <a:t> من مظاهر مختلفة للقهر (بواسطة المدرس، القوانين المدنية، المنظمات المدرسية) المنهج أيضا، حيث أن طبيعة المعرفة العلمية والمنهجية الدراسية. التي تقدم للتلاميذ تجعل كثيرا منهم في حالة اغتراب من هذه المعرفة أو ذلك النظام.</a:t>
            </a:r>
            <a:endParaRPr lang="fr-FR" sz="2800" dirty="0">
              <a:latin typeface="Simplified Arabic" pitchFamily="18" charset="-78"/>
              <a:cs typeface="Simplified Arabic" pitchFamily="18" charset="-78"/>
            </a:endParaRPr>
          </a:p>
        </p:txBody>
      </p:sp>
      <p:sp>
        <p:nvSpPr>
          <p:cNvPr id="8" name="Espace réservé du contenu 2"/>
          <p:cNvSpPr txBox="1">
            <a:spLocks/>
          </p:cNvSpPr>
          <p:nvPr/>
        </p:nvSpPr>
        <p:spPr>
          <a:xfrm>
            <a:off x="451604" y="3929066"/>
            <a:ext cx="11214241" cy="1214446"/>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2. المدارس هي بيئة للصراع بين الإدارة المدرسة أو المدرسين الذين يمتلكون القوة كم تلبس للنظم المدرسي يعون لتعبير </a:t>
            </a:r>
            <a:r>
              <a:rPr lang="ar-DZ" sz="2800" dirty="0" err="1" smtClean="0">
                <a:latin typeface="Simplified Arabic" pitchFamily="18" charset="-78"/>
                <a:cs typeface="Simplified Arabic" pitchFamily="18" charset="-78"/>
              </a:rPr>
              <a:t>سلوكات</a:t>
            </a:r>
            <a:r>
              <a:rPr lang="ar-DZ" sz="2800" dirty="0" smtClean="0">
                <a:latin typeface="Simplified Arabic" pitchFamily="18" charset="-78"/>
                <a:cs typeface="Simplified Arabic" pitchFamily="18" charset="-78"/>
              </a:rPr>
              <a:t> ومعارف التلاميذ.</a:t>
            </a:r>
            <a:endParaRPr lang="fr-FR" sz="2800" dirty="0">
              <a:latin typeface="Simplified Arabic" pitchFamily="18" charset="-78"/>
              <a:cs typeface="Simplified Arabic" pitchFamily="18" charset="-78"/>
            </a:endParaRPr>
          </a:p>
        </p:txBody>
      </p:sp>
      <p:sp>
        <p:nvSpPr>
          <p:cNvPr id="10" name="Espace réservé du contenu 2"/>
          <p:cNvSpPr txBox="1">
            <a:spLocks/>
          </p:cNvSpPr>
          <p:nvPr/>
        </p:nvSpPr>
        <p:spPr>
          <a:xfrm>
            <a:off x="451604" y="5143512"/>
            <a:ext cx="11214241" cy="128588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3. ينتقد أنصار المنظور الماركسي أو الصراع البنائي الوصفي من ناحية عدم تعبيرها على مطلع تحلل في البناءات الاجتماعية داخل التنظيمات المدرسية.</a:t>
            </a:r>
            <a:endParaRPr lang="fr-FR" sz="2800" dirty="0">
              <a:latin typeface="Simplified Arabic" pitchFamily="18" charset="-78"/>
              <a:cs typeface="Simplified Arabic" pitchFamily="18" charset="-78"/>
            </a:endParaRPr>
          </a:p>
        </p:txBody>
      </p:sp>
    </p:spTree>
  </p:cSld>
  <p:clrMapOvr>
    <a:masterClrMapping/>
  </p:clrMapOvr>
  <p:transition spd="med" advTm="60000">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downLeft)">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8"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idx="1"/>
          </p:nvPr>
        </p:nvPicPr>
        <p:blipFill>
          <a:blip r:embed="rId2"/>
          <a:stretch>
            <a:fillRect/>
          </a:stretch>
        </p:blipFill>
        <p:spPr bwMode="auto">
          <a:xfrm>
            <a:off x="0" y="816770"/>
            <a:ext cx="12190413" cy="6041230"/>
          </a:xfrm>
          <a:prstGeom prst="rect">
            <a:avLst/>
          </a:prstGeom>
          <a:noFill/>
        </p:spPr>
      </p:pic>
    </p:spTree>
  </p:cSld>
  <p:clrMapOvr>
    <a:masterClrMapping/>
  </p:clrMapOvr>
  <p:transition spd="med" advTm="3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tretch>
            <a:fillRect/>
          </a:stretch>
        </p:blipFill>
        <p:spPr>
          <a:xfrm>
            <a:off x="0" y="4269"/>
            <a:ext cx="12190413" cy="6849462"/>
          </a:xfrm>
        </p:spPr>
      </p:pic>
    </p:spTree>
  </p:cSld>
  <p:clrMapOvr>
    <a:masterClrMapping/>
  </p:clrMapOvr>
  <p:transition spd="med" advTm="30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08: النظرية الماركسية في علم اجتماع التربية</a:t>
            </a:r>
            <a:r>
              <a:rPr lang="ar-SA" sz="5400" b="1" dirty="0" smtClean="0">
                <a:latin typeface="Traditional Arabic" pitchFamily="18" charset="-78"/>
                <a:cs typeface="Traditional Arabic" pitchFamily="18" charset="-78"/>
              </a:rPr>
              <a:t> </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523174" y="357166"/>
            <a:ext cx="9755933"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1- النظرية الماركسية:</a:t>
            </a:r>
            <a:endParaRPr lang="fr-FR" sz="3600"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485778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3200" dirty="0" smtClean="0">
                <a:latin typeface="Simplified Arabic" pitchFamily="18" charset="-78"/>
                <a:cs typeface="Simplified Arabic" pitchFamily="18" charset="-78"/>
              </a:rPr>
              <a:t>جاءت نظرية ماركس المعروفة عن المادية التاريخية أو التي تعرف أيضا بالمادية الجدلية، لتعبير عن تصوراته العامة حول الصراع الطبقي والتي تسعى فيها لبلورة إيديولوجية مميزة تستطيع بواسطتها الطبقات العمالية المحرومة أن تنشئ مجتمع طبقة </a:t>
            </a:r>
            <a:r>
              <a:rPr lang="ar-DZ" sz="3200" dirty="0" err="1" smtClean="0">
                <a:latin typeface="Simplified Arabic" pitchFamily="18" charset="-78"/>
                <a:cs typeface="Simplified Arabic" pitchFamily="18" charset="-78"/>
              </a:rPr>
              <a:t>ا</a:t>
            </a:r>
            <a:r>
              <a:rPr lang="ar-DZ" sz="3200" b="1" dirty="0" err="1" smtClean="0">
                <a:latin typeface="Simplified Arabic" pitchFamily="18" charset="-78"/>
                <a:cs typeface="Simplified Arabic" pitchFamily="18" charset="-78"/>
              </a:rPr>
              <a:t>لبروليتاريا</a:t>
            </a:r>
            <a:r>
              <a:rPr lang="ar-DZ" sz="3200" b="1" dirty="0" smtClean="0">
                <a:latin typeface="Simplified Arabic" pitchFamily="18" charset="-78"/>
                <a:cs typeface="Simplified Arabic" pitchFamily="18" charset="-78"/>
              </a:rPr>
              <a:t>،</a:t>
            </a:r>
            <a:r>
              <a:rPr lang="ar-DZ" sz="3200" dirty="0" smtClean="0">
                <a:latin typeface="Simplified Arabic" pitchFamily="18" charset="-78"/>
                <a:cs typeface="Simplified Arabic" pitchFamily="18" charset="-78"/>
              </a:rPr>
              <a:t> وذلك في إطار تصدير ونشر فكرة الثورة العمالية لتصبح طبقة عمالية عالمية، تسيطر على جميع وسائل الإنتاج ؟</a:t>
            </a:r>
            <a:endParaRPr lang="fr-FR" sz="3200" dirty="0" smtClean="0">
              <a:latin typeface="Simplified Arabic" pitchFamily="18" charset="-78"/>
              <a:cs typeface="Simplified Arabic" pitchFamily="18" charset="-78"/>
            </a:endParaRP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4000" dirty="0" smtClean="0">
                <a:latin typeface="Simplified Arabic" pitchFamily="18" charset="-78"/>
                <a:cs typeface="Simplified Arabic" pitchFamily="18" charset="-78"/>
              </a:rPr>
              <a:t>تنطلق الماركسية في تحليل التعليم من الافتراض الأساسي وهو </a:t>
            </a:r>
            <a:r>
              <a:rPr lang="ar-DZ" sz="4000" b="1" dirty="0" smtClean="0">
                <a:latin typeface="Simplified Arabic" pitchFamily="18" charset="-78"/>
                <a:cs typeface="Simplified Arabic" pitchFamily="18" charset="-78"/>
              </a:rPr>
              <a:t>وجود تأثير بين نمط علاقات الإنتاج في المجتمع، والبنية التحتية على عموم مظاهر البناء الفوقي بما يتضمنه من فكر وقيم وتعليم وتربية</a:t>
            </a:r>
            <a:r>
              <a:rPr lang="ar-DZ" sz="4000" dirty="0" smtClean="0">
                <a:latin typeface="Simplified Arabic" pitchFamily="18" charset="-78"/>
                <a:cs typeface="Simplified Arabic" pitchFamily="18" charset="-78"/>
              </a:rPr>
              <a:t>.</a:t>
            </a:r>
            <a:endParaRPr lang="fr-FR" sz="40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642918"/>
            <a:ext cx="3855624" cy="56436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lnSpc>
                <a:spcPct val="150000"/>
              </a:lnSpc>
            </a:pPr>
            <a:r>
              <a:rPr lang="ar-DZ" sz="3200" dirty="0" smtClean="0">
                <a:latin typeface="Simplified Arabic" pitchFamily="18" charset="-78"/>
                <a:cs typeface="Simplified Arabic" pitchFamily="18" charset="-78"/>
              </a:rPr>
              <a:t>وأن هذا التأثير هو المحدد الأساسي في بلورة وظيفة التعليم في مجتمع ما، يهدف إلى إعادة الإنتاج للعلاقات الاقتصادية والاجتماعية السائدة، بناء على وضعهم الطبقي يتحدد مصيرهم وموقعهم من البناء الاجتماعي وبالتالي فإن للتعليم وظيفة أساسية في الصراعات الاجتماعية حول المكانة</a:t>
            </a:r>
            <a:r>
              <a:rPr lang="ar-SA" sz="3200" dirty="0" smtClean="0">
                <a:latin typeface="Simplified Arabic" pitchFamily="18" charset="-78"/>
                <a:cs typeface="Simplified Arabic" pitchFamily="18" charset="-78"/>
              </a:rPr>
              <a:t>.</a:t>
            </a:r>
            <a:endParaRPr lang="fr-FR" sz="32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785794"/>
            <a:ext cx="3855624" cy="564360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0166" y="428604"/>
            <a:ext cx="11381699" cy="642942"/>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algn="ctr" rtl="1">
              <a:buNone/>
            </a:pPr>
            <a:r>
              <a:rPr lang="ar-DZ" sz="3200" dirty="0" smtClean="0">
                <a:latin typeface="Simplified Arabic" pitchFamily="18" charset="-78"/>
                <a:cs typeface="Simplified Arabic" pitchFamily="18" charset="-78"/>
              </a:rPr>
              <a:t>إذ ترى الماركسية أن:</a:t>
            </a:r>
            <a:endParaRPr lang="fr-FR" sz="3200" dirty="0" smtClean="0">
              <a:latin typeface="Simplified Arabic" pitchFamily="18" charset="-78"/>
              <a:cs typeface="Simplified Arabic" pitchFamily="18" charset="-78"/>
            </a:endParaRPr>
          </a:p>
          <a:p>
            <a:pPr marL="0" indent="0" algn="ctr" rtl="1">
              <a:buNone/>
            </a:pPr>
            <a:endParaRPr lang="fr-FR" sz="3200" b="1" dirty="0">
              <a:solidFill>
                <a:schemeClr val="tx1"/>
              </a:solidFill>
              <a:latin typeface="Simplified Arabic" pitchFamily="18" charset="-78"/>
              <a:cs typeface="Simplified Arabic" pitchFamily="18" charset="-78"/>
            </a:endParaRPr>
          </a:p>
        </p:txBody>
      </p:sp>
      <p:graphicFrame>
        <p:nvGraphicFramePr>
          <p:cNvPr id="13" name="Diagramme 12"/>
          <p:cNvGraphicFramePr/>
          <p:nvPr/>
        </p:nvGraphicFramePr>
        <p:xfrm>
          <a:off x="380166" y="1571612"/>
          <a:ext cx="11453057" cy="4286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advTm="60000">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13">
                                            <p:graphicEl>
                                              <a:dgm id="{ACC6A95A-9518-4DD9-B324-259C528FD99A}"/>
                                            </p:graphicEl>
                                          </p:spTgt>
                                        </p:tgtEl>
                                        <p:attrNameLst>
                                          <p:attrName>style.visibility</p:attrName>
                                        </p:attrNameLst>
                                      </p:cBhvr>
                                      <p:to>
                                        <p:strVal val="visible"/>
                                      </p:to>
                                    </p:set>
                                    <p:animEffect transition="in" filter="wheel(4)">
                                      <p:cBhvr>
                                        <p:cTn id="15" dur="2000"/>
                                        <p:tgtEl>
                                          <p:spTgt spid="13">
                                            <p:graphicEl>
                                              <a:dgm id="{ACC6A95A-9518-4DD9-B324-259C528FD99A}"/>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grpId="0" nodeType="clickEffect">
                                  <p:stCondLst>
                                    <p:cond delay="0"/>
                                  </p:stCondLst>
                                  <p:childTnLst>
                                    <p:set>
                                      <p:cBhvr>
                                        <p:cTn id="19" dur="1" fill="hold">
                                          <p:stCondLst>
                                            <p:cond delay="0"/>
                                          </p:stCondLst>
                                        </p:cTn>
                                        <p:tgtEl>
                                          <p:spTgt spid="13">
                                            <p:graphicEl>
                                              <a:dgm id="{F21B498B-9EBB-4702-BFBF-CD9F20F8A857}"/>
                                            </p:graphicEl>
                                          </p:spTgt>
                                        </p:tgtEl>
                                        <p:attrNameLst>
                                          <p:attrName>style.visibility</p:attrName>
                                        </p:attrNameLst>
                                      </p:cBhvr>
                                      <p:to>
                                        <p:strVal val="visible"/>
                                      </p:to>
                                    </p:set>
                                    <p:animEffect transition="in" filter="wheel(4)">
                                      <p:cBhvr>
                                        <p:cTn id="20" dur="2000"/>
                                        <p:tgtEl>
                                          <p:spTgt spid="13">
                                            <p:graphicEl>
                                              <a:dgm id="{F21B498B-9EBB-4702-BFBF-CD9F20F8A857}"/>
                                            </p:graphicEl>
                                          </p:spTgt>
                                        </p:tgtEl>
                                      </p:cBhvr>
                                    </p:animEffect>
                                  </p:childTnLst>
                                </p:cTn>
                              </p:par>
                              <p:par>
                                <p:cTn id="21" presetID="21" presetClass="entr" presetSubtype="4" fill="hold" grpId="0" nodeType="withEffect">
                                  <p:stCondLst>
                                    <p:cond delay="0"/>
                                  </p:stCondLst>
                                  <p:childTnLst>
                                    <p:set>
                                      <p:cBhvr>
                                        <p:cTn id="22" dur="1" fill="hold">
                                          <p:stCondLst>
                                            <p:cond delay="0"/>
                                          </p:stCondLst>
                                        </p:cTn>
                                        <p:tgtEl>
                                          <p:spTgt spid="13">
                                            <p:graphicEl>
                                              <a:dgm id="{76B02A8C-1327-41D7-96A3-0BEBEA8A36B9}"/>
                                            </p:graphicEl>
                                          </p:spTgt>
                                        </p:tgtEl>
                                        <p:attrNameLst>
                                          <p:attrName>style.visibility</p:attrName>
                                        </p:attrNameLst>
                                      </p:cBhvr>
                                      <p:to>
                                        <p:strVal val="visible"/>
                                      </p:to>
                                    </p:set>
                                    <p:animEffect transition="in" filter="wheel(4)">
                                      <p:cBhvr>
                                        <p:cTn id="23" dur="2000"/>
                                        <p:tgtEl>
                                          <p:spTgt spid="13">
                                            <p:graphicEl>
                                              <a:dgm id="{76B02A8C-1327-41D7-96A3-0BEBEA8A36B9}"/>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13">
                                            <p:graphicEl>
                                              <a:dgm id="{39F2CF19-B3DA-4B29-AEFC-30B76B10F72B}"/>
                                            </p:graphicEl>
                                          </p:spTgt>
                                        </p:tgtEl>
                                        <p:attrNameLst>
                                          <p:attrName>style.visibility</p:attrName>
                                        </p:attrNameLst>
                                      </p:cBhvr>
                                      <p:to>
                                        <p:strVal val="visible"/>
                                      </p:to>
                                    </p:set>
                                    <p:animEffect transition="in" filter="wheel(4)">
                                      <p:cBhvr>
                                        <p:cTn id="28" dur="2000"/>
                                        <p:tgtEl>
                                          <p:spTgt spid="13">
                                            <p:graphicEl>
                                              <a:dgm id="{39F2CF19-B3DA-4B29-AEFC-30B76B10F72B}"/>
                                            </p:graphicEl>
                                          </p:spTgt>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13">
                                            <p:graphicEl>
                                              <a:dgm id="{DE7A4388-7AEF-46EA-99B2-1F15176ABF5A}"/>
                                            </p:graphicEl>
                                          </p:spTgt>
                                        </p:tgtEl>
                                        <p:attrNameLst>
                                          <p:attrName>style.visibility</p:attrName>
                                        </p:attrNameLst>
                                      </p:cBhvr>
                                      <p:to>
                                        <p:strVal val="visible"/>
                                      </p:to>
                                    </p:set>
                                    <p:animEffect transition="in" filter="wheel(4)">
                                      <p:cBhvr>
                                        <p:cTn id="31" dur="2000"/>
                                        <p:tgtEl>
                                          <p:spTgt spid="13">
                                            <p:graphicEl>
                                              <a:dgm id="{DE7A4388-7AEF-46EA-99B2-1F15176ABF5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13"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3882153" y="1500174"/>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يعمل النظام التعليمي على إعادة إنتاج بناء الطبقات</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pic>
        <p:nvPicPr>
          <p:cNvPr id="11" name="Picture 2" descr="306764_513790645306139_80541800_n"/>
          <p:cNvPicPr>
            <a:picLocks noChangeAspect="1" noChangeArrowheads="1"/>
          </p:cNvPicPr>
          <p:nvPr/>
        </p:nvPicPr>
        <p:blipFill>
          <a:blip r:embed="rId2">
            <a:lum bright="10000"/>
          </a:blip>
          <a:srcRect l="15217" r="17391"/>
          <a:stretch>
            <a:fillRect/>
          </a:stretch>
        </p:blipFill>
        <p:spPr bwMode="auto">
          <a:xfrm flipH="1">
            <a:off x="308728" y="1714488"/>
            <a:ext cx="3071834" cy="4500594"/>
          </a:xfrm>
          <a:prstGeom prst="rect">
            <a:avLst/>
          </a:prstGeom>
          <a:ln>
            <a:noFill/>
          </a:ln>
          <a:effectLst>
            <a:outerShdw blurRad="292100" dist="139700" dir="2700000" algn="tl" rotWithShape="0">
              <a:srgbClr val="333333">
                <a:alpha val="65000"/>
              </a:srgbClr>
            </a:outerShdw>
          </a:effectLst>
        </p:spPr>
      </p:pic>
      <p:sp>
        <p:nvSpPr>
          <p:cNvPr id="10" name="Espace réservé du contenu 2"/>
          <p:cNvSpPr txBox="1">
            <a:spLocks/>
          </p:cNvSpPr>
          <p:nvPr/>
        </p:nvSpPr>
        <p:spPr>
          <a:xfrm>
            <a:off x="3452000" y="2357430"/>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lvl="0" algn="r" rtl="1"/>
            <a:r>
              <a:rPr lang="ar-DZ" sz="2800" dirty="0" smtClean="0">
                <a:latin typeface="Simplified Arabic" pitchFamily="18" charset="-78"/>
                <a:cs typeface="Simplified Arabic" pitchFamily="18" charset="-78"/>
              </a:rPr>
              <a:t>1. ماديا أي عدم تكافؤ الفرض في الثروة والدخل.</a:t>
            </a:r>
            <a:endParaRPr lang="fr-FR" sz="2800" dirty="0">
              <a:latin typeface="Simplified Arabic" pitchFamily="18" charset="-78"/>
              <a:cs typeface="Simplified Arabic" pitchFamily="18" charset="-78"/>
            </a:endParaRPr>
          </a:p>
        </p:txBody>
      </p:sp>
      <p:sp>
        <p:nvSpPr>
          <p:cNvPr id="12" name="Espace réservé du contenu 2"/>
          <p:cNvSpPr txBox="1">
            <a:spLocks/>
          </p:cNvSpPr>
          <p:nvPr/>
        </p:nvSpPr>
        <p:spPr>
          <a:xfrm>
            <a:off x="3523438" y="3143248"/>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lvl="0" algn="r" rtl="1"/>
            <a:r>
              <a:rPr lang="ar-DZ" sz="2800" dirty="0" smtClean="0">
                <a:latin typeface="Simplified Arabic" pitchFamily="18" charset="-78"/>
                <a:cs typeface="Simplified Arabic" pitchFamily="18" charset="-78"/>
              </a:rPr>
              <a:t>2. تفانيا أي من ناحية اتجاهات وقيم الأفراد في الطبقات المختلفة.</a:t>
            </a:r>
            <a:endParaRPr lang="fr-FR" sz="2800" dirty="0">
              <a:latin typeface="Simplified Arabic" pitchFamily="18" charset="-78"/>
              <a:cs typeface="Simplified Arabic" pitchFamily="18" charset="-78"/>
            </a:endParaRPr>
          </a:p>
        </p:txBody>
      </p:sp>
      <p:sp>
        <p:nvSpPr>
          <p:cNvPr id="13" name="Espace réservé du contenu 2"/>
          <p:cNvSpPr txBox="1">
            <a:spLocks/>
          </p:cNvSpPr>
          <p:nvPr/>
        </p:nvSpPr>
        <p:spPr>
          <a:xfrm>
            <a:off x="4023504" y="3929066"/>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يسعى النظام </a:t>
            </a:r>
            <a:r>
              <a:rPr lang="ar-DZ" sz="2800" dirty="0" err="1" smtClean="0">
                <a:latin typeface="Simplified Arabic" pitchFamily="18" charset="-78"/>
                <a:cs typeface="Simplified Arabic" pitchFamily="18" charset="-78"/>
              </a:rPr>
              <a:t>التعلمي</a:t>
            </a:r>
            <a:r>
              <a:rPr lang="ar-DZ" sz="2800" dirty="0" smtClean="0">
                <a:latin typeface="Simplified Arabic" pitchFamily="18" charset="-78"/>
                <a:cs typeface="Simplified Arabic" pitchFamily="18" charset="-78"/>
              </a:rPr>
              <a:t> إلى إنتاج إيديولوجية الطبقة الرأسمالية</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
        <p:nvSpPr>
          <p:cNvPr id="14" name="Espace réservé du contenu 2"/>
          <p:cNvSpPr txBox="1">
            <a:spLocks/>
          </p:cNvSpPr>
          <p:nvPr/>
        </p:nvSpPr>
        <p:spPr>
          <a:xfrm>
            <a:off x="4023504" y="4714884"/>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التعليم هو أحد أدوات استمرار هيمنة الطبقة الرأسمالية</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
        <p:nvSpPr>
          <p:cNvPr id="15" name="Espace réservé du contenu 2"/>
          <p:cNvSpPr txBox="1">
            <a:spLocks/>
          </p:cNvSpPr>
          <p:nvPr/>
        </p:nvSpPr>
        <p:spPr>
          <a:xfrm>
            <a:off x="3953591" y="5572140"/>
            <a:ext cx="7928093" cy="1071570"/>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السعي وراء المحافظة وكذا التعميق التفاوت الاقتصادي والاجتماعي عن طريق النظام التعليمي</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
        <p:nvSpPr>
          <p:cNvPr id="16" name="Arrondir un rectangle à un seul coin 15"/>
          <p:cNvSpPr/>
          <p:nvPr/>
        </p:nvSpPr>
        <p:spPr>
          <a:xfrm>
            <a:off x="1594612" y="357166"/>
            <a:ext cx="9684495" cy="928694"/>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2</a:t>
            </a:r>
            <a:r>
              <a:rPr lang="ar-SA" sz="3600" b="1" dirty="0" smtClean="0">
                <a:latin typeface="Simplified Arabic" pitchFamily="18" charset="-78"/>
                <a:cs typeface="Simplified Arabic" pitchFamily="18" charset="-78"/>
              </a:rPr>
              <a:t>- </a:t>
            </a:r>
            <a:r>
              <a:rPr lang="ar-DZ" sz="3600" b="1" dirty="0" smtClean="0">
                <a:latin typeface="Simplified Arabic" pitchFamily="18" charset="-78"/>
                <a:cs typeface="Simplified Arabic" pitchFamily="18" charset="-78"/>
              </a:rPr>
              <a:t>أهداف النظام </a:t>
            </a:r>
            <a:r>
              <a:rPr lang="ar-DZ" sz="3600" b="1" dirty="0" err="1" smtClean="0">
                <a:latin typeface="Simplified Arabic" pitchFamily="18" charset="-78"/>
                <a:cs typeface="Simplified Arabic" pitchFamily="18" charset="-78"/>
              </a:rPr>
              <a:t>التعلمي</a:t>
            </a:r>
            <a:r>
              <a:rPr lang="ar-DZ" sz="3600" b="1" dirty="0" smtClean="0">
                <a:latin typeface="Simplified Arabic" pitchFamily="18" charset="-78"/>
                <a:cs typeface="Simplified Arabic" pitchFamily="18" charset="-78"/>
              </a:rPr>
              <a:t> في النظرية الماركسية </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xit" presetSubtype="10" fill="hold" nodeType="clickEffect">
                                  <p:stCondLst>
                                    <p:cond delay="0"/>
                                  </p:stCondLst>
                                  <p:childTnLst>
                                    <p:anim calcmode="lin" valueType="num">
                                      <p:cBhvr>
                                        <p:cTn id="6" dur="5000"/>
                                        <p:tgtEl>
                                          <p:spTgt spid="11"/>
                                        </p:tgtEl>
                                        <p:attrNameLst>
                                          <p:attrName>ppt_h</p:attrName>
                                        </p:attrNameLst>
                                      </p:cBhvr>
                                      <p:tavLst>
                                        <p:tav tm="0">
                                          <p:val>
                                            <p:strVal val="ppt_h"/>
                                          </p:val>
                                        </p:tav>
                                        <p:tav tm="100000">
                                          <p:val>
                                            <p:strVal val="ppt_h"/>
                                          </p:val>
                                        </p:tav>
                                      </p:tavLst>
                                    </p:anim>
                                    <p:anim calcmode="lin" valueType="num">
                                      <p:cBhvr>
                                        <p:cTn id="7" dur="500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8" dur="1" fill="hold">
                                          <p:stCondLst>
                                            <p:cond delay="49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trips(downLeft)">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strips(downLeft)">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strips(downLeft)">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12"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trips(downLeft)">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strips(downLeft)">
                                      <p:cBhvr>
                                        <p:cTn id="38" dur="500"/>
                                        <p:tgtEl>
                                          <p:spTgt spid="15"/>
                                        </p:tgtEl>
                                      </p:cBhvr>
                                    </p:animEffect>
                                  </p:childTnLst>
                                </p:cTn>
                              </p:par>
                            </p:childTnLst>
                          </p:cTn>
                        </p:par>
                        <p:par>
                          <p:cTn id="39" fill="hold">
                            <p:stCondLst>
                              <p:cond delay="500"/>
                            </p:stCondLst>
                            <p:childTnLst>
                              <p:par>
                                <p:cTn id="40" presetID="29" presetClass="entr" presetSubtype="0" fill="hold" grpId="0" nodeType="after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p:cTn id="42" dur="1000" fill="hold"/>
                                        <p:tgtEl>
                                          <p:spTgt spid="16"/>
                                        </p:tgtEl>
                                        <p:attrNameLst>
                                          <p:attrName>ppt_x</p:attrName>
                                        </p:attrNameLst>
                                      </p:cBhvr>
                                      <p:tavLst>
                                        <p:tav tm="0">
                                          <p:val>
                                            <p:strVal val="#ppt_x-.2"/>
                                          </p:val>
                                        </p:tav>
                                        <p:tav tm="100000">
                                          <p:val>
                                            <p:strVal val="#ppt_x"/>
                                          </p:val>
                                        </p:tav>
                                      </p:tavLst>
                                    </p:anim>
                                    <p:anim calcmode="lin" valueType="num">
                                      <p:cBhvr>
                                        <p:cTn id="43"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4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2" grpId="0"/>
      <p:bldP spid="13" grpId="0"/>
      <p:bldP spid="14" grpId="0"/>
      <p:bldP spid="15" grpId="0"/>
      <p:bldP spid="1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3432</TotalTime>
  <Words>381</Words>
  <Application>Microsoft Office PowerPoint</Application>
  <PresentationFormat>Personnalisé</PresentationFormat>
  <Paragraphs>27</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Rotonde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399</cp:revision>
  <dcterms:created xsi:type="dcterms:W3CDTF">2019-10-06T17:17:35Z</dcterms:created>
  <dcterms:modified xsi:type="dcterms:W3CDTF">2022-09-07T19:07:01Z</dcterms:modified>
</cp:coreProperties>
</file>