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95" r:id="rId2"/>
    <p:sldId id="256" r:id="rId3"/>
    <p:sldId id="257" r:id="rId4"/>
    <p:sldId id="258" r:id="rId5"/>
    <p:sldId id="285" r:id="rId6"/>
    <p:sldId id="291" r:id="rId7"/>
    <p:sldId id="292" r:id="rId8"/>
    <p:sldId id="293" r:id="rId9"/>
    <p:sldId id="294" r:id="rId10"/>
    <p:sldId id="259" r:id="rId11"/>
    <p:sldId id="260" r:id="rId12"/>
    <p:sldId id="264" r:id="rId13"/>
    <p:sldId id="265" r:id="rId14"/>
    <p:sldId id="261" r:id="rId15"/>
    <p:sldId id="286" r:id="rId16"/>
    <p:sldId id="262" r:id="rId17"/>
    <p:sldId id="266" r:id="rId18"/>
    <p:sldId id="288" r:id="rId19"/>
    <p:sldId id="289" r:id="rId20"/>
    <p:sldId id="268" r:id="rId21"/>
    <p:sldId id="263" r:id="rId22"/>
    <p:sldId id="290" r:id="rId23"/>
    <p:sldId id="267" r:id="rId24"/>
    <p:sldId id="278" r:id="rId25"/>
    <p:sldId id="28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A62B69B-9B8B-4AEF-88A4-D9898F85B80F}">
          <p14:sldIdLst>
            <p14:sldId id="295"/>
            <p14:sldId id="256"/>
            <p14:sldId id="257"/>
          </p14:sldIdLst>
        </p14:section>
        <p14:section name="Section sans titre" id="{2E2BD34F-CDEB-4C50-971E-CC70ECB4F997}">
          <p14:sldIdLst>
            <p14:sldId id="258"/>
            <p14:sldId id="285"/>
            <p14:sldId id="291"/>
            <p14:sldId id="292"/>
            <p14:sldId id="293"/>
            <p14:sldId id="294"/>
            <p14:sldId id="259"/>
            <p14:sldId id="260"/>
            <p14:sldId id="264"/>
            <p14:sldId id="265"/>
            <p14:sldId id="261"/>
            <p14:sldId id="286"/>
            <p14:sldId id="262"/>
            <p14:sldId id="266"/>
            <p14:sldId id="288"/>
            <p14:sldId id="289"/>
            <p14:sldId id="268"/>
            <p14:sldId id="263"/>
            <p14:sldId id="290"/>
            <p14:sldId id="267"/>
            <p14:sldId id="278"/>
            <p14:sldId id="28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28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9" autoAdjust="0"/>
    <p:restoredTop sz="94660"/>
  </p:normalViewPr>
  <p:slideViewPr>
    <p:cSldViewPr snapToGrid="0">
      <p:cViewPr varScale="1">
        <p:scale>
          <a:sx n="72" d="100"/>
          <a:sy n="72" d="100"/>
        </p:scale>
        <p:origin x="92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38727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12224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76865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09750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22662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06584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00235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0871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540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36940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79088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26658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69037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98280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62834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95532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9044318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1" eaLnBrk="1" latinLnBrk="0" hangingPunct="1">
        <a:spcBef>
          <a:spcPct val="0"/>
        </a:spcBef>
        <a:buNone/>
        <a:defRPr sz="3600" kern="1200">
          <a:solidFill>
            <a:schemeClr val="accent2">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4023" y="2043953"/>
            <a:ext cx="10286999" cy="2649070"/>
          </a:xfrm>
          <a:prstGeom prst="rect">
            <a:avLst/>
          </a:prstGeom>
        </p:spPr>
      </p:pic>
    </p:spTree>
    <p:extLst>
      <p:ext uri="{BB962C8B-B14F-4D97-AF65-F5344CB8AC3E}">
        <p14:creationId xmlns:p14="http://schemas.microsoft.com/office/powerpoint/2010/main" val="3470744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4457700" y="89997"/>
            <a:ext cx="3414091" cy="604647"/>
          </a:xfrm>
          <a:prstGeom prst="round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algn="ctr" rtl="1"/>
            <a:r>
              <a:rPr lang="ar-DZ" dirty="0">
                <a:ln w="0">
                  <a:solidFill>
                    <a:srgbClr val="0070C0"/>
                  </a:solidFill>
                </a:ln>
                <a:solidFill>
                  <a:srgbClr val="0070C0"/>
                </a:solidFill>
                <a:effectLst>
                  <a:reflection blurRad="6350" stA="53000" endA="300" endPos="35500" dir="5400000" sy="-90000" algn="bl" rotWithShape="0"/>
                </a:effectLst>
              </a:rPr>
              <a:t>2-</a:t>
            </a:r>
            <a:r>
              <a:rPr lang="ar-DZ" sz="2000" dirty="0">
                <a:ln w="0">
                  <a:solidFill>
                    <a:srgbClr val="0070C0"/>
                  </a:solidFill>
                </a:ln>
                <a:solidFill>
                  <a:srgbClr val="0070C0"/>
                </a:solidFill>
                <a:effectLst>
                  <a:reflection blurRad="6350" stA="53000" endA="300" endPos="35500" dir="5400000" sy="-90000" algn="bl" rotWithShape="0"/>
                </a:effectLst>
              </a:rPr>
              <a:t> أنواع التصنيف الائتماني</a:t>
            </a:r>
            <a:r>
              <a:rPr lang="fr-FR" sz="2000" dirty="0">
                <a:ln w="0">
                  <a:solidFill>
                    <a:srgbClr val="0070C0"/>
                  </a:solidFill>
                </a:ln>
                <a:solidFill>
                  <a:srgbClr val="0070C0"/>
                </a:solidFill>
                <a:effectLst>
                  <a:reflection blurRad="6350" stA="53000" endA="300" endPos="35500" dir="5400000" sy="-90000" algn="bl" rotWithShape="0"/>
                </a:effectLst>
              </a:rPr>
              <a:t>-: </a:t>
            </a:r>
            <a:endParaRPr lang="ar-DZ" sz="2000" dirty="0">
              <a:ln w="0">
                <a:solidFill>
                  <a:srgbClr val="0070C0"/>
                </a:solidFill>
              </a:ln>
              <a:solidFill>
                <a:srgbClr val="0070C0"/>
              </a:solidFill>
              <a:effectLst>
                <a:reflection blurRad="6350" stA="53000" endA="300" endPos="35500" dir="5400000" sy="-90000" algn="bl" rotWithShape="0"/>
              </a:effectLst>
            </a:endParaRPr>
          </a:p>
        </p:txBody>
      </p:sp>
      <p:sp>
        <p:nvSpPr>
          <p:cNvPr id="9" name="Ellipse 8">
            <a:extLst>
              <a:ext uri="{FF2B5EF4-FFF2-40B4-BE49-F238E27FC236}">
                <a16:creationId xmlns:a16="http://schemas.microsoft.com/office/drawing/2014/main" id="{600113A1-7D64-4937-BFA7-BF371DD7B0EF}"/>
              </a:ext>
            </a:extLst>
          </p:cNvPr>
          <p:cNvSpPr/>
          <p:nvPr/>
        </p:nvSpPr>
        <p:spPr>
          <a:xfrm>
            <a:off x="3251751" y="793474"/>
            <a:ext cx="7084943" cy="88789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a:ln w="0">
                  <a:solidFill>
                    <a:srgbClr val="0070C0"/>
                  </a:solidFill>
                </a:ln>
                <a:solidFill>
                  <a:schemeClr val="accent6"/>
                </a:solidFill>
                <a:effectLst>
                  <a:reflection blurRad="6350" stA="53000" endA="300" endPos="35500" dir="5400000" sy="-90000" algn="bl" rotWithShape="0"/>
                </a:effectLst>
              </a:rPr>
              <a:t>أنواع التصنيف الائتماني</a:t>
            </a:r>
            <a:endParaRPr lang="fr-FR" sz="2400" dirty="0">
              <a:solidFill>
                <a:schemeClr val="accent6"/>
              </a:solidFill>
            </a:endParaRPr>
          </a:p>
        </p:txBody>
      </p:sp>
      <p:sp>
        <p:nvSpPr>
          <p:cNvPr id="14" name="Rectangle : coins arrondis 13">
            <a:extLst>
              <a:ext uri="{FF2B5EF4-FFF2-40B4-BE49-F238E27FC236}">
                <a16:creationId xmlns:a16="http://schemas.microsoft.com/office/drawing/2014/main" id="{3D20F7F7-DED5-4AF9-A4E9-AC5A3049C921}"/>
              </a:ext>
            </a:extLst>
          </p:cNvPr>
          <p:cNvSpPr/>
          <p:nvPr/>
        </p:nvSpPr>
        <p:spPr>
          <a:xfrm>
            <a:off x="6767380" y="2468218"/>
            <a:ext cx="2411896" cy="87464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ar-DZ" b="1" dirty="0">
                <a:ln/>
                <a:solidFill>
                  <a:schemeClr val="accent3"/>
                </a:solidFill>
              </a:rPr>
              <a:t>حسب معيار الجهة الطالبة لتصنيف </a:t>
            </a:r>
            <a:endParaRPr lang="fr-FR" b="1" dirty="0">
              <a:ln/>
              <a:solidFill>
                <a:schemeClr val="accent3"/>
              </a:solidFill>
            </a:endParaRPr>
          </a:p>
        </p:txBody>
      </p:sp>
      <p:sp>
        <p:nvSpPr>
          <p:cNvPr id="15" name="Rectangle : coins arrondis 14">
            <a:extLst>
              <a:ext uri="{FF2B5EF4-FFF2-40B4-BE49-F238E27FC236}">
                <a16:creationId xmlns:a16="http://schemas.microsoft.com/office/drawing/2014/main" id="{58561C61-9228-41F9-8659-E95DCA300CCE}"/>
              </a:ext>
            </a:extLst>
          </p:cNvPr>
          <p:cNvSpPr/>
          <p:nvPr/>
        </p:nvSpPr>
        <p:spPr>
          <a:xfrm>
            <a:off x="9651385" y="2481078"/>
            <a:ext cx="2411896" cy="87464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ar-DZ" b="1" dirty="0">
                <a:ln/>
                <a:solidFill>
                  <a:schemeClr val="accent3"/>
                </a:solidFill>
              </a:rPr>
              <a:t>حسب الفترة الزمنية</a:t>
            </a:r>
            <a:endParaRPr lang="fr-FR" b="1" dirty="0">
              <a:ln/>
              <a:solidFill>
                <a:schemeClr val="accent3"/>
              </a:solidFill>
            </a:endParaRPr>
          </a:p>
        </p:txBody>
      </p:sp>
      <p:sp>
        <p:nvSpPr>
          <p:cNvPr id="16" name="Rectangle : coins arrondis 15">
            <a:extLst>
              <a:ext uri="{FF2B5EF4-FFF2-40B4-BE49-F238E27FC236}">
                <a16:creationId xmlns:a16="http://schemas.microsoft.com/office/drawing/2014/main" id="{5681EA09-CEF2-4C77-B88A-5D80F451F4A1}"/>
              </a:ext>
            </a:extLst>
          </p:cNvPr>
          <p:cNvSpPr/>
          <p:nvPr/>
        </p:nvSpPr>
        <p:spPr>
          <a:xfrm>
            <a:off x="3979748" y="2440057"/>
            <a:ext cx="2411896" cy="87464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ar-DZ" b="1" dirty="0">
                <a:ln/>
                <a:solidFill>
                  <a:schemeClr val="accent3"/>
                </a:solidFill>
              </a:rPr>
              <a:t>حسب الجهة المصنفة</a:t>
            </a:r>
            <a:endParaRPr lang="fr-FR" b="1" dirty="0">
              <a:ln/>
              <a:solidFill>
                <a:schemeClr val="accent3"/>
              </a:solidFill>
            </a:endParaRPr>
          </a:p>
        </p:txBody>
      </p:sp>
      <p:sp>
        <p:nvSpPr>
          <p:cNvPr id="17" name="Rectangle : coins arrondis 16">
            <a:extLst>
              <a:ext uri="{FF2B5EF4-FFF2-40B4-BE49-F238E27FC236}">
                <a16:creationId xmlns:a16="http://schemas.microsoft.com/office/drawing/2014/main" id="{0161FFA3-0605-443A-A87E-F92BCD143FF9}"/>
              </a:ext>
            </a:extLst>
          </p:cNvPr>
          <p:cNvSpPr/>
          <p:nvPr/>
        </p:nvSpPr>
        <p:spPr>
          <a:xfrm>
            <a:off x="1121112" y="2440057"/>
            <a:ext cx="2411896" cy="87464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ar-DZ" b="1" dirty="0">
                <a:ln/>
                <a:solidFill>
                  <a:schemeClr val="accent3"/>
                </a:solidFill>
              </a:rPr>
              <a:t>حسب  الأداء المصنفة</a:t>
            </a:r>
            <a:endParaRPr lang="fr-FR" b="1" dirty="0">
              <a:ln/>
              <a:solidFill>
                <a:schemeClr val="accent3"/>
              </a:solidFill>
            </a:endParaRPr>
          </a:p>
        </p:txBody>
      </p:sp>
      <p:cxnSp>
        <p:nvCxnSpPr>
          <p:cNvPr id="19" name="Connecteur droit avec flèche 18">
            <a:extLst>
              <a:ext uri="{FF2B5EF4-FFF2-40B4-BE49-F238E27FC236}">
                <a16:creationId xmlns:a16="http://schemas.microsoft.com/office/drawing/2014/main" id="{51510862-DE71-43BD-90A1-577FA8114038}"/>
              </a:ext>
            </a:extLst>
          </p:cNvPr>
          <p:cNvCxnSpPr/>
          <p:nvPr/>
        </p:nvCxnSpPr>
        <p:spPr>
          <a:xfrm>
            <a:off x="7341704" y="1709530"/>
            <a:ext cx="2292626" cy="786848"/>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21" name="Connecteur droit avec flèche 20">
            <a:extLst>
              <a:ext uri="{FF2B5EF4-FFF2-40B4-BE49-F238E27FC236}">
                <a16:creationId xmlns:a16="http://schemas.microsoft.com/office/drawing/2014/main" id="{D3AB06E2-4F00-41E6-92B2-4D29C5385E66}"/>
              </a:ext>
            </a:extLst>
          </p:cNvPr>
          <p:cNvCxnSpPr>
            <a:cxnSpLocks/>
          </p:cNvCxnSpPr>
          <p:nvPr/>
        </p:nvCxnSpPr>
        <p:spPr>
          <a:xfrm>
            <a:off x="7341704" y="1709530"/>
            <a:ext cx="0" cy="786848"/>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24" name="Connecteur droit avec flèche 23">
            <a:extLst>
              <a:ext uri="{FF2B5EF4-FFF2-40B4-BE49-F238E27FC236}">
                <a16:creationId xmlns:a16="http://schemas.microsoft.com/office/drawing/2014/main" id="{3F9935B9-6B59-402C-BCBD-F8E929E74028}"/>
              </a:ext>
            </a:extLst>
          </p:cNvPr>
          <p:cNvCxnSpPr/>
          <p:nvPr/>
        </p:nvCxnSpPr>
        <p:spPr>
          <a:xfrm flipH="1">
            <a:off x="4810539" y="1709530"/>
            <a:ext cx="2531165" cy="730527"/>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26" name="Connecteur droit avec flèche 25">
            <a:extLst>
              <a:ext uri="{FF2B5EF4-FFF2-40B4-BE49-F238E27FC236}">
                <a16:creationId xmlns:a16="http://schemas.microsoft.com/office/drawing/2014/main" id="{3C7DF815-651A-4A69-90FE-CC5102ACC456}"/>
              </a:ext>
            </a:extLst>
          </p:cNvPr>
          <p:cNvCxnSpPr/>
          <p:nvPr/>
        </p:nvCxnSpPr>
        <p:spPr>
          <a:xfrm flipH="1">
            <a:off x="2319130" y="1709530"/>
            <a:ext cx="5022574" cy="730527"/>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28" name="Connecteur droit avec flèche 27">
            <a:extLst>
              <a:ext uri="{FF2B5EF4-FFF2-40B4-BE49-F238E27FC236}">
                <a16:creationId xmlns:a16="http://schemas.microsoft.com/office/drawing/2014/main" id="{1A7289F8-C1D8-4875-BE2F-F3AC1F2C306A}"/>
              </a:ext>
            </a:extLst>
          </p:cNvPr>
          <p:cNvCxnSpPr>
            <a:cxnSpLocks/>
          </p:cNvCxnSpPr>
          <p:nvPr/>
        </p:nvCxnSpPr>
        <p:spPr>
          <a:xfrm>
            <a:off x="10919792" y="3429000"/>
            <a:ext cx="318051" cy="49198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31" name="ZoneTexte 30">
            <a:extLst>
              <a:ext uri="{FF2B5EF4-FFF2-40B4-BE49-F238E27FC236}">
                <a16:creationId xmlns:a16="http://schemas.microsoft.com/office/drawing/2014/main" id="{786CB86D-6F72-4F4D-872A-2AF699B282B9}"/>
              </a:ext>
            </a:extLst>
          </p:cNvPr>
          <p:cNvSpPr txBox="1"/>
          <p:nvPr/>
        </p:nvSpPr>
        <p:spPr>
          <a:xfrm rot="16200000">
            <a:off x="10095036" y="5059882"/>
            <a:ext cx="3226904" cy="369332"/>
          </a:xfrm>
          <a:prstGeom prst="rect">
            <a:avLst/>
          </a:prstGeom>
          <a:noFill/>
        </p:spPr>
        <p:txBody>
          <a:bodyPr wrap="square" rtlCol="0">
            <a:spAutoFit/>
          </a:bodyPr>
          <a:lstStyle/>
          <a:p>
            <a:pPr algn="r" rtl="1"/>
            <a:r>
              <a:rPr lang="ar-DZ" dirty="0"/>
              <a:t>التصنيف الائتماني لفترة طويلة </a:t>
            </a:r>
            <a:endParaRPr lang="fr-FR" dirty="0"/>
          </a:p>
        </p:txBody>
      </p:sp>
      <p:sp>
        <p:nvSpPr>
          <p:cNvPr id="34" name="ZoneTexte 33">
            <a:extLst>
              <a:ext uri="{FF2B5EF4-FFF2-40B4-BE49-F238E27FC236}">
                <a16:creationId xmlns:a16="http://schemas.microsoft.com/office/drawing/2014/main" id="{588BDC21-CE1D-40D1-93D0-87296DFD2A51}"/>
              </a:ext>
            </a:extLst>
          </p:cNvPr>
          <p:cNvSpPr txBox="1"/>
          <p:nvPr/>
        </p:nvSpPr>
        <p:spPr>
          <a:xfrm rot="16200000">
            <a:off x="8793948" y="5059881"/>
            <a:ext cx="3226905" cy="369332"/>
          </a:xfrm>
          <a:prstGeom prst="rect">
            <a:avLst/>
          </a:prstGeom>
          <a:noFill/>
        </p:spPr>
        <p:txBody>
          <a:bodyPr wrap="square">
            <a:spAutoFit/>
          </a:bodyPr>
          <a:lstStyle/>
          <a:p>
            <a:pPr algn="r" rtl="1"/>
            <a:r>
              <a:rPr lang="ar-DZ" dirty="0"/>
              <a:t>التصنيف الائتماني لفترة قصيرة</a:t>
            </a:r>
            <a:endParaRPr lang="fr-FR" dirty="0"/>
          </a:p>
        </p:txBody>
      </p:sp>
      <p:cxnSp>
        <p:nvCxnSpPr>
          <p:cNvPr id="35" name="Connecteur droit avec flèche 34">
            <a:extLst>
              <a:ext uri="{FF2B5EF4-FFF2-40B4-BE49-F238E27FC236}">
                <a16:creationId xmlns:a16="http://schemas.microsoft.com/office/drawing/2014/main" id="{6830F39D-FDF6-47BE-839E-0556B6BB8FF2}"/>
              </a:ext>
            </a:extLst>
          </p:cNvPr>
          <p:cNvCxnSpPr>
            <a:cxnSpLocks/>
          </p:cNvCxnSpPr>
          <p:nvPr/>
        </p:nvCxnSpPr>
        <p:spPr>
          <a:xfrm flipH="1">
            <a:off x="10658856" y="3432312"/>
            <a:ext cx="260936" cy="48867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 name="Rectangle 1"/>
          <p:cNvSpPr/>
          <p:nvPr/>
        </p:nvSpPr>
        <p:spPr>
          <a:xfrm rot="16200000">
            <a:off x="7287708" y="4998293"/>
            <a:ext cx="2717411" cy="369332"/>
          </a:xfrm>
          <a:prstGeom prst="rect">
            <a:avLst/>
          </a:prstGeom>
        </p:spPr>
        <p:txBody>
          <a:bodyPr wrap="none">
            <a:spAutoFit/>
          </a:bodyPr>
          <a:lstStyle/>
          <a:p>
            <a:r>
              <a:rPr lang="ar-DZ" dirty="0"/>
              <a:t>التصنيف الائتماني المطلوب</a:t>
            </a:r>
          </a:p>
        </p:txBody>
      </p:sp>
      <p:sp>
        <p:nvSpPr>
          <p:cNvPr id="3" name="Rectangle 2"/>
          <p:cNvSpPr/>
          <p:nvPr/>
        </p:nvSpPr>
        <p:spPr>
          <a:xfrm rot="16200000">
            <a:off x="5884548" y="5117320"/>
            <a:ext cx="3103735" cy="369332"/>
          </a:xfrm>
          <a:prstGeom prst="rect">
            <a:avLst/>
          </a:prstGeom>
        </p:spPr>
        <p:txBody>
          <a:bodyPr wrap="none">
            <a:spAutoFit/>
          </a:bodyPr>
          <a:lstStyle/>
          <a:p>
            <a:r>
              <a:rPr lang="ar-DZ" dirty="0"/>
              <a:t>التصنيف الائتماني غير المطلوب</a:t>
            </a:r>
          </a:p>
        </p:txBody>
      </p:sp>
      <p:cxnSp>
        <p:nvCxnSpPr>
          <p:cNvPr id="18" name="Connecteur droit avec flèche 17">
            <a:extLst>
              <a:ext uri="{FF2B5EF4-FFF2-40B4-BE49-F238E27FC236}">
                <a16:creationId xmlns:a16="http://schemas.microsoft.com/office/drawing/2014/main" id="{1A7289F8-C1D8-4875-BE2F-F3AC1F2C306A}"/>
              </a:ext>
            </a:extLst>
          </p:cNvPr>
          <p:cNvCxnSpPr>
            <a:cxnSpLocks/>
          </p:cNvCxnSpPr>
          <p:nvPr/>
        </p:nvCxnSpPr>
        <p:spPr>
          <a:xfrm>
            <a:off x="8076908" y="3352409"/>
            <a:ext cx="318051" cy="49198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20" name="Connecteur droit avec flèche 19">
            <a:extLst>
              <a:ext uri="{FF2B5EF4-FFF2-40B4-BE49-F238E27FC236}">
                <a16:creationId xmlns:a16="http://schemas.microsoft.com/office/drawing/2014/main" id="{6830F39D-FDF6-47BE-839E-0556B6BB8FF2}"/>
              </a:ext>
            </a:extLst>
          </p:cNvPr>
          <p:cNvCxnSpPr>
            <a:cxnSpLocks/>
          </p:cNvCxnSpPr>
          <p:nvPr/>
        </p:nvCxnSpPr>
        <p:spPr>
          <a:xfrm flipH="1">
            <a:off x="7476642" y="3355722"/>
            <a:ext cx="260936" cy="48867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5" name="Rectangle 4"/>
          <p:cNvSpPr/>
          <p:nvPr/>
        </p:nvSpPr>
        <p:spPr>
          <a:xfrm rot="16200000">
            <a:off x="4854284" y="4998293"/>
            <a:ext cx="2705389" cy="369332"/>
          </a:xfrm>
          <a:prstGeom prst="rect">
            <a:avLst/>
          </a:prstGeom>
        </p:spPr>
        <p:txBody>
          <a:bodyPr wrap="square">
            <a:spAutoFit/>
          </a:bodyPr>
          <a:lstStyle/>
          <a:p>
            <a:r>
              <a:rPr lang="ar-DZ" dirty="0"/>
              <a:t>التصنيف الائتماني الداخلي</a:t>
            </a:r>
          </a:p>
        </p:txBody>
      </p:sp>
      <p:sp>
        <p:nvSpPr>
          <p:cNvPr id="6" name="Rectangle 5"/>
          <p:cNvSpPr/>
          <p:nvPr/>
        </p:nvSpPr>
        <p:spPr>
          <a:xfrm rot="16200000">
            <a:off x="4002644" y="5008712"/>
            <a:ext cx="2738250" cy="369332"/>
          </a:xfrm>
          <a:prstGeom prst="rect">
            <a:avLst/>
          </a:prstGeom>
        </p:spPr>
        <p:txBody>
          <a:bodyPr wrap="none">
            <a:spAutoFit/>
          </a:bodyPr>
          <a:lstStyle/>
          <a:p>
            <a:r>
              <a:rPr lang="ar-DZ" dirty="0"/>
              <a:t>التصنيف الائتماني الخارجي</a:t>
            </a:r>
          </a:p>
        </p:txBody>
      </p:sp>
      <p:sp>
        <p:nvSpPr>
          <p:cNvPr id="7" name="Rectangle 6"/>
          <p:cNvSpPr/>
          <p:nvPr/>
        </p:nvSpPr>
        <p:spPr>
          <a:xfrm rot="16200000">
            <a:off x="3370774" y="4955272"/>
            <a:ext cx="2403222" cy="369332"/>
          </a:xfrm>
          <a:prstGeom prst="rect">
            <a:avLst/>
          </a:prstGeom>
        </p:spPr>
        <p:txBody>
          <a:bodyPr wrap="none">
            <a:spAutoFit/>
          </a:bodyPr>
          <a:lstStyle/>
          <a:p>
            <a:r>
              <a:rPr lang="ar-DZ" dirty="0"/>
              <a:t>تصنيف الهيئات الرسمية</a:t>
            </a:r>
          </a:p>
        </p:txBody>
      </p:sp>
      <p:cxnSp>
        <p:nvCxnSpPr>
          <p:cNvPr id="23" name="Connecteur droit avec flèche 22">
            <a:extLst>
              <a:ext uri="{FF2B5EF4-FFF2-40B4-BE49-F238E27FC236}">
                <a16:creationId xmlns:a16="http://schemas.microsoft.com/office/drawing/2014/main" id="{1A7289F8-C1D8-4875-BE2F-F3AC1F2C306A}"/>
              </a:ext>
            </a:extLst>
          </p:cNvPr>
          <p:cNvCxnSpPr>
            <a:cxnSpLocks/>
          </p:cNvCxnSpPr>
          <p:nvPr/>
        </p:nvCxnSpPr>
        <p:spPr>
          <a:xfrm>
            <a:off x="5782386" y="3352409"/>
            <a:ext cx="318051" cy="49198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25" name="Connecteur droit avec flèche 24">
            <a:extLst>
              <a:ext uri="{FF2B5EF4-FFF2-40B4-BE49-F238E27FC236}">
                <a16:creationId xmlns:a16="http://schemas.microsoft.com/office/drawing/2014/main" id="{6830F39D-FDF6-47BE-839E-0556B6BB8FF2}"/>
              </a:ext>
            </a:extLst>
          </p:cNvPr>
          <p:cNvCxnSpPr>
            <a:cxnSpLocks/>
          </p:cNvCxnSpPr>
          <p:nvPr/>
        </p:nvCxnSpPr>
        <p:spPr>
          <a:xfrm flipH="1">
            <a:off x="4618281" y="3355721"/>
            <a:ext cx="260936" cy="48867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27" name="Connecteur droit avec flèche 26">
            <a:extLst>
              <a:ext uri="{FF2B5EF4-FFF2-40B4-BE49-F238E27FC236}">
                <a16:creationId xmlns:a16="http://schemas.microsoft.com/office/drawing/2014/main" id="{1A7289F8-C1D8-4875-BE2F-F3AC1F2C306A}"/>
              </a:ext>
            </a:extLst>
          </p:cNvPr>
          <p:cNvCxnSpPr>
            <a:cxnSpLocks/>
          </p:cNvCxnSpPr>
          <p:nvPr/>
        </p:nvCxnSpPr>
        <p:spPr>
          <a:xfrm>
            <a:off x="5371769" y="3429014"/>
            <a:ext cx="0" cy="34026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1" name="Rectangle 10"/>
          <p:cNvSpPr/>
          <p:nvPr/>
        </p:nvSpPr>
        <p:spPr>
          <a:xfrm rot="16200000">
            <a:off x="2264100" y="5034347"/>
            <a:ext cx="3138778" cy="646331"/>
          </a:xfrm>
          <a:prstGeom prst="rect">
            <a:avLst/>
          </a:prstGeom>
        </p:spPr>
        <p:txBody>
          <a:bodyPr wrap="square">
            <a:spAutoFit/>
          </a:bodyPr>
          <a:lstStyle/>
          <a:p>
            <a:pPr algn="ctr" rtl="1"/>
            <a:r>
              <a:rPr lang="ar-DZ" dirty="0"/>
              <a:t>التصنيف الائتماني السيادي والتصنيف</a:t>
            </a:r>
            <a:r>
              <a:rPr lang="fr-FR" dirty="0"/>
              <a:t>  </a:t>
            </a:r>
            <a:r>
              <a:rPr lang="ar-DZ" dirty="0"/>
              <a:t>الائتماني للمصارف</a:t>
            </a:r>
          </a:p>
        </p:txBody>
      </p:sp>
      <p:sp>
        <p:nvSpPr>
          <p:cNvPr id="12" name="Rectangle 11"/>
          <p:cNvSpPr/>
          <p:nvPr/>
        </p:nvSpPr>
        <p:spPr>
          <a:xfrm rot="16200000">
            <a:off x="1413056" y="5055168"/>
            <a:ext cx="3256431" cy="646331"/>
          </a:xfrm>
          <a:prstGeom prst="rect">
            <a:avLst/>
          </a:prstGeom>
        </p:spPr>
        <p:txBody>
          <a:bodyPr wrap="square">
            <a:spAutoFit/>
          </a:bodyPr>
          <a:lstStyle/>
          <a:p>
            <a:pPr algn="ctr"/>
            <a:r>
              <a:rPr lang="ar-DZ" dirty="0"/>
              <a:t>تصنيف القوة المالية لشر كآت التأمين</a:t>
            </a:r>
          </a:p>
        </p:txBody>
      </p:sp>
      <p:cxnSp>
        <p:nvCxnSpPr>
          <p:cNvPr id="30" name="Connecteur droit avec flèche 29">
            <a:extLst>
              <a:ext uri="{FF2B5EF4-FFF2-40B4-BE49-F238E27FC236}">
                <a16:creationId xmlns:a16="http://schemas.microsoft.com/office/drawing/2014/main" id="{1A7289F8-C1D8-4875-BE2F-F3AC1F2C306A}"/>
              </a:ext>
            </a:extLst>
          </p:cNvPr>
          <p:cNvCxnSpPr>
            <a:cxnSpLocks/>
          </p:cNvCxnSpPr>
          <p:nvPr/>
        </p:nvCxnSpPr>
        <p:spPr>
          <a:xfrm>
            <a:off x="3367811" y="3401516"/>
            <a:ext cx="318051" cy="49198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32" name="Connecteur droit avec flèche 31">
            <a:extLst>
              <a:ext uri="{FF2B5EF4-FFF2-40B4-BE49-F238E27FC236}">
                <a16:creationId xmlns:a16="http://schemas.microsoft.com/office/drawing/2014/main" id="{1A7289F8-C1D8-4875-BE2F-F3AC1F2C306A}"/>
              </a:ext>
            </a:extLst>
          </p:cNvPr>
          <p:cNvCxnSpPr>
            <a:cxnSpLocks/>
          </p:cNvCxnSpPr>
          <p:nvPr/>
        </p:nvCxnSpPr>
        <p:spPr>
          <a:xfrm>
            <a:off x="2935602" y="3449028"/>
            <a:ext cx="15579" cy="44608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2" name="Rectangle 21"/>
          <p:cNvSpPr/>
          <p:nvPr/>
        </p:nvSpPr>
        <p:spPr>
          <a:xfrm rot="16200000">
            <a:off x="782093" y="4949824"/>
            <a:ext cx="2936517" cy="646331"/>
          </a:xfrm>
          <a:prstGeom prst="rect">
            <a:avLst/>
          </a:prstGeom>
        </p:spPr>
        <p:txBody>
          <a:bodyPr wrap="square">
            <a:spAutoFit/>
          </a:bodyPr>
          <a:lstStyle/>
          <a:p>
            <a:pPr algn="ctr"/>
            <a:r>
              <a:rPr lang="ar-DZ" dirty="0"/>
              <a:t>تصنيف الاسترداد وتصنيف السندات</a:t>
            </a:r>
          </a:p>
        </p:txBody>
      </p:sp>
      <p:cxnSp>
        <p:nvCxnSpPr>
          <p:cNvPr id="36" name="Connecteur droit avec flèche 35">
            <a:extLst>
              <a:ext uri="{FF2B5EF4-FFF2-40B4-BE49-F238E27FC236}">
                <a16:creationId xmlns:a16="http://schemas.microsoft.com/office/drawing/2014/main" id="{6830F39D-FDF6-47BE-839E-0556B6BB8FF2}"/>
              </a:ext>
            </a:extLst>
          </p:cNvPr>
          <p:cNvCxnSpPr>
            <a:cxnSpLocks/>
          </p:cNvCxnSpPr>
          <p:nvPr/>
        </p:nvCxnSpPr>
        <p:spPr>
          <a:xfrm>
            <a:off x="2194398" y="3466473"/>
            <a:ext cx="2300" cy="51143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9" name="Rectangle 28"/>
          <p:cNvSpPr/>
          <p:nvPr/>
        </p:nvSpPr>
        <p:spPr>
          <a:xfrm rot="16200000">
            <a:off x="511625" y="5059880"/>
            <a:ext cx="2132315" cy="369332"/>
          </a:xfrm>
          <a:prstGeom prst="rect">
            <a:avLst/>
          </a:prstGeom>
        </p:spPr>
        <p:txBody>
          <a:bodyPr wrap="none">
            <a:spAutoFit/>
          </a:bodyPr>
          <a:lstStyle/>
          <a:p>
            <a:r>
              <a:rPr lang="ar-DZ" dirty="0"/>
              <a:t>تصنيف دعم المصارف</a:t>
            </a:r>
          </a:p>
        </p:txBody>
      </p:sp>
      <p:cxnSp>
        <p:nvCxnSpPr>
          <p:cNvPr id="37" name="Connecteur droit avec flèche 36">
            <a:extLst>
              <a:ext uri="{FF2B5EF4-FFF2-40B4-BE49-F238E27FC236}">
                <a16:creationId xmlns:a16="http://schemas.microsoft.com/office/drawing/2014/main" id="{6830F39D-FDF6-47BE-839E-0556B6BB8FF2}"/>
              </a:ext>
            </a:extLst>
          </p:cNvPr>
          <p:cNvCxnSpPr>
            <a:cxnSpLocks/>
          </p:cNvCxnSpPr>
          <p:nvPr/>
        </p:nvCxnSpPr>
        <p:spPr>
          <a:xfrm flipH="1">
            <a:off x="1645234" y="3449028"/>
            <a:ext cx="46331" cy="524777"/>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8" name="Rectangle 7"/>
          <p:cNvSpPr/>
          <p:nvPr/>
        </p:nvSpPr>
        <p:spPr>
          <a:xfrm rot="16200000">
            <a:off x="-320446" y="5088323"/>
            <a:ext cx="3042821" cy="369332"/>
          </a:xfrm>
          <a:prstGeom prst="rect">
            <a:avLst/>
          </a:prstGeom>
        </p:spPr>
        <p:txBody>
          <a:bodyPr wrap="none">
            <a:spAutoFit/>
          </a:bodyPr>
          <a:lstStyle/>
          <a:p>
            <a:r>
              <a:rPr lang="ar-DZ" dirty="0"/>
              <a:t>التصنيف الائتماني لسقف البلد</a:t>
            </a:r>
          </a:p>
        </p:txBody>
      </p:sp>
      <p:cxnSp>
        <p:nvCxnSpPr>
          <p:cNvPr id="38" name="Connecteur droit avec flèche 37">
            <a:extLst>
              <a:ext uri="{FF2B5EF4-FFF2-40B4-BE49-F238E27FC236}">
                <a16:creationId xmlns:a16="http://schemas.microsoft.com/office/drawing/2014/main" id="{6830F39D-FDF6-47BE-839E-0556B6BB8FF2}"/>
              </a:ext>
            </a:extLst>
          </p:cNvPr>
          <p:cNvCxnSpPr>
            <a:cxnSpLocks/>
          </p:cNvCxnSpPr>
          <p:nvPr/>
        </p:nvCxnSpPr>
        <p:spPr>
          <a:xfrm flipH="1">
            <a:off x="1162738" y="3409553"/>
            <a:ext cx="212309" cy="501198"/>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92460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up)">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up)">
                                      <p:cBhvr>
                                        <p:cTn id="22" dur="500"/>
                                        <p:tgtEl>
                                          <p:spTgt spid="28"/>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circle(in)">
                                      <p:cBhvr>
                                        <p:cTn id="25" dur="2000"/>
                                        <p:tgtEl>
                                          <p:spTgt spid="3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wipe(up)">
                                      <p:cBhvr>
                                        <p:cTn id="30" dur="500"/>
                                        <p:tgtEl>
                                          <p:spTgt spid="35"/>
                                        </p:tgtEl>
                                      </p:cBhvr>
                                    </p:animEffect>
                                  </p:childTnLst>
                                </p:cTn>
                              </p:par>
                              <p:par>
                                <p:cTn id="31" presetID="6" presetClass="entr" presetSubtype="16"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circle(in)">
                                      <p:cBhvr>
                                        <p:cTn id="33" dur="1700"/>
                                        <p:tgtEl>
                                          <p:spTgt spid="3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up)">
                                      <p:cBhvr>
                                        <p:cTn id="38" dur="500"/>
                                        <p:tgtEl>
                                          <p:spTgt spid="21"/>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barn(inVertical)">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up)">
                                      <p:cBhvr>
                                        <p:cTn id="46" dur="500"/>
                                        <p:tgtEl>
                                          <p:spTgt spid="18"/>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wipe(down)">
                                      <p:cBhvr>
                                        <p:cTn id="49" dur="500"/>
                                        <p:tgtEl>
                                          <p:spTgt spid="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1" fill="hold" nodeType="click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wipe(up)">
                                      <p:cBhvr>
                                        <p:cTn id="54" dur="500"/>
                                        <p:tgtEl>
                                          <p:spTgt spid="20"/>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wipe(down)">
                                      <p:cBhvr>
                                        <p:cTn id="57" dur="500"/>
                                        <p:tgtEl>
                                          <p:spTgt spid="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wipe(up)">
                                      <p:cBhvr>
                                        <p:cTn id="62" dur="500"/>
                                        <p:tgtEl>
                                          <p:spTgt spid="24"/>
                                        </p:tgtEl>
                                      </p:cBhvr>
                                    </p:animEffect>
                                  </p:childTnLst>
                                </p:cTn>
                              </p:par>
                              <p:par>
                                <p:cTn id="63" presetID="42" presetClass="entr" presetSubtype="0"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1000"/>
                                        <p:tgtEl>
                                          <p:spTgt spid="16"/>
                                        </p:tgtEl>
                                      </p:cBhvr>
                                    </p:animEffect>
                                    <p:anim calcmode="lin" valueType="num">
                                      <p:cBhvr>
                                        <p:cTn id="66" dur="1000" fill="hold"/>
                                        <p:tgtEl>
                                          <p:spTgt spid="16"/>
                                        </p:tgtEl>
                                        <p:attrNameLst>
                                          <p:attrName>ppt_x</p:attrName>
                                        </p:attrNameLst>
                                      </p:cBhvr>
                                      <p:tavLst>
                                        <p:tav tm="0">
                                          <p:val>
                                            <p:strVal val="#ppt_x"/>
                                          </p:val>
                                        </p:tav>
                                        <p:tav tm="100000">
                                          <p:val>
                                            <p:strVal val="#ppt_x"/>
                                          </p:val>
                                        </p:tav>
                                      </p:tavLst>
                                    </p:anim>
                                    <p:anim calcmode="lin" valueType="num">
                                      <p:cBhvr>
                                        <p:cTn id="6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wipe(up)">
                                      <p:cBhvr>
                                        <p:cTn id="72" dur="500"/>
                                        <p:tgtEl>
                                          <p:spTgt spid="23"/>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barn(inVertical)">
                                      <p:cBhvr>
                                        <p:cTn id="75" dur="500"/>
                                        <p:tgtEl>
                                          <p:spTgt spid="5"/>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1" fill="hold" nodeType="click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wipe(up)">
                                      <p:cBhvr>
                                        <p:cTn id="80" dur="500"/>
                                        <p:tgtEl>
                                          <p:spTgt spid="27"/>
                                        </p:tgtEl>
                                      </p:cBhvr>
                                    </p:animEffect>
                                  </p:childTnLst>
                                </p:cTn>
                              </p:par>
                              <p:par>
                                <p:cTn id="81" presetID="42" presetClass="entr" presetSubtype="0" fill="hold" grpId="0" nodeType="withEffect">
                                  <p:stCondLst>
                                    <p:cond delay="0"/>
                                  </p:stCondLst>
                                  <p:childTnLst>
                                    <p:set>
                                      <p:cBhvr>
                                        <p:cTn id="82" dur="1" fill="hold">
                                          <p:stCondLst>
                                            <p:cond delay="0"/>
                                          </p:stCondLst>
                                        </p:cTn>
                                        <p:tgtEl>
                                          <p:spTgt spid="6"/>
                                        </p:tgtEl>
                                        <p:attrNameLst>
                                          <p:attrName>style.visibility</p:attrName>
                                        </p:attrNameLst>
                                      </p:cBhvr>
                                      <p:to>
                                        <p:strVal val="visible"/>
                                      </p:to>
                                    </p:set>
                                    <p:animEffect transition="in" filter="fade">
                                      <p:cBhvr>
                                        <p:cTn id="83" dur="1000"/>
                                        <p:tgtEl>
                                          <p:spTgt spid="6"/>
                                        </p:tgtEl>
                                      </p:cBhvr>
                                    </p:animEffect>
                                    <p:anim calcmode="lin" valueType="num">
                                      <p:cBhvr>
                                        <p:cTn id="84" dur="1000" fill="hold"/>
                                        <p:tgtEl>
                                          <p:spTgt spid="6"/>
                                        </p:tgtEl>
                                        <p:attrNameLst>
                                          <p:attrName>ppt_x</p:attrName>
                                        </p:attrNameLst>
                                      </p:cBhvr>
                                      <p:tavLst>
                                        <p:tav tm="0">
                                          <p:val>
                                            <p:strVal val="#ppt_x"/>
                                          </p:val>
                                        </p:tav>
                                        <p:tav tm="100000">
                                          <p:val>
                                            <p:strVal val="#ppt_x"/>
                                          </p:val>
                                        </p:tav>
                                      </p:tavLst>
                                    </p:anim>
                                    <p:anim calcmode="lin" valueType="num">
                                      <p:cBhvr>
                                        <p:cTn id="8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7" presetClass="entr" presetSubtype="0" fill="hold" nodeType="click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fade">
                                      <p:cBhvr>
                                        <p:cTn id="90" dur="1000"/>
                                        <p:tgtEl>
                                          <p:spTgt spid="25"/>
                                        </p:tgtEl>
                                      </p:cBhvr>
                                    </p:animEffect>
                                    <p:anim calcmode="lin" valueType="num">
                                      <p:cBhvr>
                                        <p:cTn id="91" dur="1000" fill="hold"/>
                                        <p:tgtEl>
                                          <p:spTgt spid="25"/>
                                        </p:tgtEl>
                                        <p:attrNameLst>
                                          <p:attrName>ppt_x</p:attrName>
                                        </p:attrNameLst>
                                      </p:cBhvr>
                                      <p:tavLst>
                                        <p:tav tm="0">
                                          <p:val>
                                            <p:strVal val="#ppt_x"/>
                                          </p:val>
                                        </p:tav>
                                        <p:tav tm="100000">
                                          <p:val>
                                            <p:strVal val="#ppt_x"/>
                                          </p:val>
                                        </p:tav>
                                      </p:tavLst>
                                    </p:anim>
                                    <p:anim calcmode="lin" valueType="num">
                                      <p:cBhvr>
                                        <p:cTn id="92" dur="1000" fill="hold"/>
                                        <p:tgtEl>
                                          <p:spTgt spid="25"/>
                                        </p:tgtEl>
                                        <p:attrNameLst>
                                          <p:attrName>ppt_y</p:attrName>
                                        </p:attrNameLst>
                                      </p:cBhvr>
                                      <p:tavLst>
                                        <p:tav tm="0">
                                          <p:val>
                                            <p:strVal val="#ppt_y-.1"/>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7"/>
                                        </p:tgtEl>
                                        <p:attrNameLst>
                                          <p:attrName>style.visibility</p:attrName>
                                        </p:attrNameLst>
                                      </p:cBhvr>
                                      <p:to>
                                        <p:strVal val="visible"/>
                                      </p:to>
                                    </p:set>
                                    <p:anim calcmode="lin" valueType="num">
                                      <p:cBhvr additive="base">
                                        <p:cTn id="95" dur="500" fill="hold"/>
                                        <p:tgtEl>
                                          <p:spTgt spid="7"/>
                                        </p:tgtEl>
                                        <p:attrNameLst>
                                          <p:attrName>ppt_x</p:attrName>
                                        </p:attrNameLst>
                                      </p:cBhvr>
                                      <p:tavLst>
                                        <p:tav tm="0">
                                          <p:val>
                                            <p:strVal val="#ppt_x"/>
                                          </p:val>
                                        </p:tav>
                                        <p:tav tm="100000">
                                          <p:val>
                                            <p:strVal val="#ppt_x"/>
                                          </p:val>
                                        </p:tav>
                                      </p:tavLst>
                                    </p:anim>
                                    <p:anim calcmode="lin" valueType="num">
                                      <p:cBhvr additive="base">
                                        <p:cTn id="9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2" presetClass="entr" presetSubtype="1" fill="hold" nodeType="clickEffect">
                                  <p:stCondLst>
                                    <p:cond delay="0"/>
                                  </p:stCondLst>
                                  <p:childTnLst>
                                    <p:set>
                                      <p:cBhvr>
                                        <p:cTn id="100" dur="1" fill="hold">
                                          <p:stCondLst>
                                            <p:cond delay="0"/>
                                          </p:stCondLst>
                                        </p:cTn>
                                        <p:tgtEl>
                                          <p:spTgt spid="26"/>
                                        </p:tgtEl>
                                        <p:attrNameLst>
                                          <p:attrName>style.visibility</p:attrName>
                                        </p:attrNameLst>
                                      </p:cBhvr>
                                      <p:to>
                                        <p:strVal val="visible"/>
                                      </p:to>
                                    </p:set>
                                    <p:animEffect transition="in" filter="wipe(up)">
                                      <p:cBhvr>
                                        <p:cTn id="101" dur="500"/>
                                        <p:tgtEl>
                                          <p:spTgt spid="26"/>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17"/>
                                        </p:tgtEl>
                                        <p:attrNameLst>
                                          <p:attrName>style.visibility</p:attrName>
                                        </p:attrNameLst>
                                      </p:cBhvr>
                                      <p:to>
                                        <p:strVal val="visible"/>
                                      </p:to>
                                    </p:set>
                                    <p:animEffect transition="in" filter="fade">
                                      <p:cBhvr>
                                        <p:cTn id="104" dur="500"/>
                                        <p:tgtEl>
                                          <p:spTgt spid="17"/>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1" fill="hold" nodeType="clickEffect">
                                  <p:stCondLst>
                                    <p:cond delay="0"/>
                                  </p:stCondLst>
                                  <p:childTnLst>
                                    <p:set>
                                      <p:cBhvr>
                                        <p:cTn id="108" dur="1" fill="hold">
                                          <p:stCondLst>
                                            <p:cond delay="0"/>
                                          </p:stCondLst>
                                        </p:cTn>
                                        <p:tgtEl>
                                          <p:spTgt spid="30"/>
                                        </p:tgtEl>
                                        <p:attrNameLst>
                                          <p:attrName>style.visibility</p:attrName>
                                        </p:attrNameLst>
                                      </p:cBhvr>
                                      <p:to>
                                        <p:strVal val="visible"/>
                                      </p:to>
                                    </p:set>
                                    <p:animEffect transition="in" filter="wipe(up)">
                                      <p:cBhvr>
                                        <p:cTn id="109" dur="500"/>
                                        <p:tgtEl>
                                          <p:spTgt spid="30"/>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11"/>
                                        </p:tgtEl>
                                        <p:attrNameLst>
                                          <p:attrName>style.visibility</p:attrName>
                                        </p:attrNameLst>
                                      </p:cBhvr>
                                      <p:to>
                                        <p:strVal val="visible"/>
                                      </p:to>
                                    </p:set>
                                    <p:animEffect transition="in" filter="fade">
                                      <p:cBhvr>
                                        <p:cTn id="112" dur="500"/>
                                        <p:tgtEl>
                                          <p:spTgt spid="11"/>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1" fill="hold" nodeType="clickEffect">
                                  <p:stCondLst>
                                    <p:cond delay="0"/>
                                  </p:stCondLst>
                                  <p:childTnLst>
                                    <p:set>
                                      <p:cBhvr>
                                        <p:cTn id="116" dur="1" fill="hold">
                                          <p:stCondLst>
                                            <p:cond delay="0"/>
                                          </p:stCondLst>
                                        </p:cTn>
                                        <p:tgtEl>
                                          <p:spTgt spid="32"/>
                                        </p:tgtEl>
                                        <p:attrNameLst>
                                          <p:attrName>style.visibility</p:attrName>
                                        </p:attrNameLst>
                                      </p:cBhvr>
                                      <p:to>
                                        <p:strVal val="visible"/>
                                      </p:to>
                                    </p:set>
                                    <p:animEffect transition="in" filter="wipe(up)">
                                      <p:cBhvr>
                                        <p:cTn id="117" dur="500"/>
                                        <p:tgtEl>
                                          <p:spTgt spid="32"/>
                                        </p:tgtEl>
                                      </p:cBhvr>
                                    </p:animEffect>
                                  </p:childTnLst>
                                </p:cTn>
                              </p:par>
                              <p:par>
                                <p:cTn id="118" presetID="42" presetClass="entr" presetSubtype="0" fill="hold" grpId="0" nodeType="withEffect">
                                  <p:stCondLst>
                                    <p:cond delay="0"/>
                                  </p:stCondLst>
                                  <p:childTnLst>
                                    <p:set>
                                      <p:cBhvr>
                                        <p:cTn id="119" dur="1" fill="hold">
                                          <p:stCondLst>
                                            <p:cond delay="0"/>
                                          </p:stCondLst>
                                        </p:cTn>
                                        <p:tgtEl>
                                          <p:spTgt spid="12"/>
                                        </p:tgtEl>
                                        <p:attrNameLst>
                                          <p:attrName>style.visibility</p:attrName>
                                        </p:attrNameLst>
                                      </p:cBhvr>
                                      <p:to>
                                        <p:strVal val="visible"/>
                                      </p:to>
                                    </p:set>
                                    <p:animEffect transition="in" filter="fade">
                                      <p:cBhvr>
                                        <p:cTn id="120" dur="1000"/>
                                        <p:tgtEl>
                                          <p:spTgt spid="12"/>
                                        </p:tgtEl>
                                      </p:cBhvr>
                                    </p:animEffect>
                                    <p:anim calcmode="lin" valueType="num">
                                      <p:cBhvr>
                                        <p:cTn id="121" dur="1000" fill="hold"/>
                                        <p:tgtEl>
                                          <p:spTgt spid="12"/>
                                        </p:tgtEl>
                                        <p:attrNameLst>
                                          <p:attrName>ppt_x</p:attrName>
                                        </p:attrNameLst>
                                      </p:cBhvr>
                                      <p:tavLst>
                                        <p:tav tm="0">
                                          <p:val>
                                            <p:strVal val="#ppt_x"/>
                                          </p:val>
                                        </p:tav>
                                        <p:tav tm="100000">
                                          <p:val>
                                            <p:strVal val="#ppt_x"/>
                                          </p:val>
                                        </p:tav>
                                      </p:tavLst>
                                    </p:anim>
                                    <p:anim calcmode="lin" valueType="num">
                                      <p:cBhvr>
                                        <p:cTn id="12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2" presetClass="entr" presetSubtype="1" fill="hold" nodeType="clickEffect">
                                  <p:stCondLst>
                                    <p:cond delay="0"/>
                                  </p:stCondLst>
                                  <p:childTnLst>
                                    <p:set>
                                      <p:cBhvr>
                                        <p:cTn id="126" dur="1" fill="hold">
                                          <p:stCondLst>
                                            <p:cond delay="0"/>
                                          </p:stCondLst>
                                        </p:cTn>
                                        <p:tgtEl>
                                          <p:spTgt spid="36"/>
                                        </p:tgtEl>
                                        <p:attrNameLst>
                                          <p:attrName>style.visibility</p:attrName>
                                        </p:attrNameLst>
                                      </p:cBhvr>
                                      <p:to>
                                        <p:strVal val="visible"/>
                                      </p:to>
                                    </p:set>
                                    <p:animEffect transition="in" filter="wipe(up)">
                                      <p:cBhvr>
                                        <p:cTn id="127" dur="500"/>
                                        <p:tgtEl>
                                          <p:spTgt spid="36"/>
                                        </p:tgtEl>
                                      </p:cBhvr>
                                    </p:animEffect>
                                  </p:childTnLst>
                                </p:cTn>
                              </p:par>
                              <p:par>
                                <p:cTn id="128" presetID="1" presetClass="entr" presetSubtype="0" fill="hold" grpId="0" nodeType="withEffect">
                                  <p:stCondLst>
                                    <p:cond delay="0"/>
                                  </p:stCondLst>
                                  <p:childTnLst>
                                    <p:set>
                                      <p:cBhvr>
                                        <p:cTn id="129" dur="1" fill="hold">
                                          <p:stCondLst>
                                            <p:cond delay="0"/>
                                          </p:stCondLst>
                                        </p:cTn>
                                        <p:tgtEl>
                                          <p:spTgt spid="22"/>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22" presetClass="entr" presetSubtype="1" fill="hold" nodeType="clickEffect">
                                  <p:stCondLst>
                                    <p:cond delay="0"/>
                                  </p:stCondLst>
                                  <p:childTnLst>
                                    <p:set>
                                      <p:cBhvr>
                                        <p:cTn id="133" dur="1" fill="hold">
                                          <p:stCondLst>
                                            <p:cond delay="0"/>
                                          </p:stCondLst>
                                        </p:cTn>
                                        <p:tgtEl>
                                          <p:spTgt spid="37"/>
                                        </p:tgtEl>
                                        <p:attrNameLst>
                                          <p:attrName>style.visibility</p:attrName>
                                        </p:attrNameLst>
                                      </p:cBhvr>
                                      <p:to>
                                        <p:strVal val="visible"/>
                                      </p:to>
                                    </p:set>
                                    <p:animEffect transition="in" filter="wipe(up)">
                                      <p:cBhvr>
                                        <p:cTn id="134" dur="500"/>
                                        <p:tgtEl>
                                          <p:spTgt spid="37"/>
                                        </p:tgtEl>
                                      </p:cBhvr>
                                    </p:animEffect>
                                  </p:childTnLst>
                                </p:cTn>
                              </p:par>
                              <p:par>
                                <p:cTn id="135" presetID="42" presetClass="entr" presetSubtype="0" fill="hold" grpId="0" nodeType="withEffect">
                                  <p:stCondLst>
                                    <p:cond delay="0"/>
                                  </p:stCondLst>
                                  <p:childTnLst>
                                    <p:set>
                                      <p:cBhvr>
                                        <p:cTn id="136" dur="1" fill="hold">
                                          <p:stCondLst>
                                            <p:cond delay="0"/>
                                          </p:stCondLst>
                                        </p:cTn>
                                        <p:tgtEl>
                                          <p:spTgt spid="29"/>
                                        </p:tgtEl>
                                        <p:attrNameLst>
                                          <p:attrName>style.visibility</p:attrName>
                                        </p:attrNameLst>
                                      </p:cBhvr>
                                      <p:to>
                                        <p:strVal val="visible"/>
                                      </p:to>
                                    </p:set>
                                    <p:animEffect transition="in" filter="fade">
                                      <p:cBhvr>
                                        <p:cTn id="137" dur="1000"/>
                                        <p:tgtEl>
                                          <p:spTgt spid="29"/>
                                        </p:tgtEl>
                                      </p:cBhvr>
                                    </p:animEffect>
                                    <p:anim calcmode="lin" valueType="num">
                                      <p:cBhvr>
                                        <p:cTn id="138" dur="1000" fill="hold"/>
                                        <p:tgtEl>
                                          <p:spTgt spid="29"/>
                                        </p:tgtEl>
                                        <p:attrNameLst>
                                          <p:attrName>ppt_x</p:attrName>
                                        </p:attrNameLst>
                                      </p:cBhvr>
                                      <p:tavLst>
                                        <p:tav tm="0">
                                          <p:val>
                                            <p:strVal val="#ppt_x"/>
                                          </p:val>
                                        </p:tav>
                                        <p:tav tm="100000">
                                          <p:val>
                                            <p:strVal val="#ppt_x"/>
                                          </p:val>
                                        </p:tav>
                                      </p:tavLst>
                                    </p:anim>
                                    <p:anim calcmode="lin" valueType="num">
                                      <p:cBhvr>
                                        <p:cTn id="13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22" presetClass="entr" presetSubtype="1" fill="hold" nodeType="clickEffect">
                                  <p:stCondLst>
                                    <p:cond delay="0"/>
                                  </p:stCondLst>
                                  <p:childTnLst>
                                    <p:set>
                                      <p:cBhvr>
                                        <p:cTn id="143" dur="1" fill="hold">
                                          <p:stCondLst>
                                            <p:cond delay="0"/>
                                          </p:stCondLst>
                                        </p:cTn>
                                        <p:tgtEl>
                                          <p:spTgt spid="38"/>
                                        </p:tgtEl>
                                        <p:attrNameLst>
                                          <p:attrName>style.visibility</p:attrName>
                                        </p:attrNameLst>
                                      </p:cBhvr>
                                      <p:to>
                                        <p:strVal val="visible"/>
                                      </p:to>
                                    </p:set>
                                    <p:animEffect transition="in" filter="wipe(up)">
                                      <p:cBhvr>
                                        <p:cTn id="144" dur="500"/>
                                        <p:tgtEl>
                                          <p:spTgt spid="38"/>
                                        </p:tgtEl>
                                      </p:cBhvr>
                                    </p:animEffect>
                                  </p:childTnLst>
                                </p:cTn>
                              </p:par>
                              <p:par>
                                <p:cTn id="145" presetID="1" presetClass="entr" presetSubtype="0" fill="hold" grpId="0" nodeType="withEffect">
                                  <p:stCondLst>
                                    <p:cond delay="0"/>
                                  </p:stCondLst>
                                  <p:childTnLst>
                                    <p:set>
                                      <p:cBhvr>
                                        <p:cTn id="1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5" grpId="0" animBg="1"/>
      <p:bldP spid="16" grpId="0" animBg="1"/>
      <p:bldP spid="17" grpId="0" animBg="1"/>
      <p:bldP spid="31" grpId="0"/>
      <p:bldP spid="34" grpId="0"/>
      <p:bldP spid="2" grpId="0"/>
      <p:bldP spid="3" grpId="0"/>
      <p:bldP spid="5" grpId="0"/>
      <p:bldP spid="6" grpId="0"/>
      <p:bldP spid="7" grpId="0"/>
      <p:bldP spid="11" grpId="0"/>
      <p:bldP spid="12" grpId="0"/>
      <p:bldP spid="22" grpId="0"/>
      <p:bldP spid="29"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à coins arrondis 12"/>
          <p:cNvSpPr/>
          <p:nvPr/>
        </p:nvSpPr>
        <p:spPr>
          <a:xfrm>
            <a:off x="7113494" y="449921"/>
            <a:ext cx="4450976" cy="604647"/>
          </a:xfrm>
          <a:prstGeom prst="roundRect">
            <a:avLst/>
          </a:prstGeom>
          <a:ln/>
        </p:spPr>
        <p:style>
          <a:lnRef idx="2">
            <a:schemeClr val="accent2"/>
          </a:lnRef>
          <a:fillRef idx="1002">
            <a:schemeClr val="lt2"/>
          </a:fillRef>
          <a:effectRef idx="0">
            <a:schemeClr val="accent2"/>
          </a:effectRef>
          <a:fontRef idx="minor">
            <a:schemeClr val="dk1"/>
          </a:fontRef>
        </p:style>
        <p:txBody>
          <a:bodyPr rtlCol="0" anchor="ctr"/>
          <a:lstStyle/>
          <a:p>
            <a:pPr algn="just" rtl="1"/>
            <a:r>
              <a:rPr lang="ar-DZ" dirty="0">
                <a:ln w="0">
                  <a:solidFill>
                    <a:srgbClr val="0070C0"/>
                  </a:solidFill>
                </a:ln>
                <a:solidFill>
                  <a:srgbClr val="0070C0"/>
                </a:solidFill>
                <a:effectLst>
                  <a:reflection blurRad="6350" stA="53000" endA="300" endPos="35500" dir="5400000" sy="-90000" algn="bl" rotWithShape="0"/>
                </a:effectLst>
              </a:rPr>
              <a:t>2-</a:t>
            </a:r>
            <a:r>
              <a:rPr lang="ar-DZ" sz="2000" dirty="0">
                <a:ln w="0">
                  <a:solidFill>
                    <a:srgbClr val="0070C0"/>
                  </a:solidFill>
                </a:ln>
                <a:solidFill>
                  <a:srgbClr val="0070C0"/>
                </a:solidFill>
                <a:effectLst>
                  <a:reflection blurRad="6350" stA="53000" endA="300" endPos="35500" dir="5400000" sy="-90000" algn="bl" rotWithShape="0"/>
                </a:effectLst>
              </a:rPr>
              <a:t> شروط  و إجراءات التصنيف الائتماني</a:t>
            </a:r>
            <a:r>
              <a:rPr lang="fr-FR" sz="2000" dirty="0">
                <a:ln w="0">
                  <a:solidFill>
                    <a:srgbClr val="0070C0"/>
                  </a:solidFill>
                </a:ln>
                <a:solidFill>
                  <a:srgbClr val="0070C0"/>
                </a:solidFill>
                <a:effectLst>
                  <a:reflection blurRad="6350" stA="53000" endA="300" endPos="35500" dir="5400000" sy="-90000" algn="bl" rotWithShape="0"/>
                </a:effectLst>
              </a:rPr>
              <a:t>-:</a:t>
            </a:r>
            <a:r>
              <a:rPr lang="ar-DZ" sz="2000" dirty="0">
                <a:ln w="0">
                  <a:solidFill>
                    <a:srgbClr val="0070C0"/>
                  </a:solidFill>
                </a:ln>
                <a:solidFill>
                  <a:srgbClr val="0070C0"/>
                </a:solidFill>
                <a:effectLst>
                  <a:reflection blurRad="6350" stA="53000" endA="300" endPos="35500" dir="5400000" sy="-90000" algn="bl" rotWithShape="0"/>
                </a:effectLst>
              </a:rPr>
              <a:t> </a:t>
            </a:r>
          </a:p>
        </p:txBody>
      </p:sp>
      <p:sp>
        <p:nvSpPr>
          <p:cNvPr id="18" name="Rectangle : coins arrondis 5">
            <a:extLst>
              <a:ext uri="{FF2B5EF4-FFF2-40B4-BE49-F238E27FC236}">
                <a16:creationId xmlns:a16="http://schemas.microsoft.com/office/drawing/2014/main" id="{B725013A-31CF-438D-A78A-69F0FACC2B86}"/>
              </a:ext>
            </a:extLst>
          </p:cNvPr>
          <p:cNvSpPr/>
          <p:nvPr/>
        </p:nvSpPr>
        <p:spPr>
          <a:xfrm>
            <a:off x="7640656" y="3265549"/>
            <a:ext cx="3396652" cy="68387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r" rtl="1"/>
            <a:r>
              <a:rPr lang="ar-DZ" dirty="0">
                <a:solidFill>
                  <a:schemeClr val="accent2">
                    <a:lumMod val="75000"/>
                  </a:schemeClr>
                </a:solidFill>
              </a:rPr>
              <a:t>- </a:t>
            </a:r>
            <a:r>
              <a:rPr lang="ar-DZ" b="1" dirty="0">
                <a:solidFill>
                  <a:schemeClr val="accent2">
                    <a:lumMod val="75000"/>
                  </a:schemeClr>
                </a:solidFill>
              </a:rPr>
              <a:t>شروط  التصنيف الائتماني</a:t>
            </a:r>
            <a:r>
              <a:rPr lang="fr-FR" dirty="0">
                <a:solidFill>
                  <a:schemeClr val="accent2">
                    <a:lumMod val="75000"/>
                  </a:schemeClr>
                </a:solidFill>
              </a:rPr>
              <a:t>:</a:t>
            </a:r>
          </a:p>
        </p:txBody>
      </p:sp>
      <p:sp>
        <p:nvSpPr>
          <p:cNvPr id="2" name="Rectangle 1"/>
          <p:cNvSpPr/>
          <p:nvPr/>
        </p:nvSpPr>
        <p:spPr>
          <a:xfrm>
            <a:off x="4993002" y="2243489"/>
            <a:ext cx="1175322" cy="369332"/>
          </a:xfrm>
          <a:prstGeom prst="rect">
            <a:avLst/>
          </a:prstGeom>
        </p:spPr>
        <p:txBody>
          <a:bodyPr wrap="none">
            <a:spAutoFit/>
          </a:bodyPr>
          <a:lstStyle/>
          <a:p>
            <a:r>
              <a:rPr lang="ar-DZ" dirty="0"/>
              <a:t>الموضوعية</a:t>
            </a:r>
          </a:p>
        </p:txBody>
      </p:sp>
      <p:sp>
        <p:nvSpPr>
          <p:cNvPr id="3" name="Rectangle 2"/>
          <p:cNvSpPr/>
          <p:nvPr/>
        </p:nvSpPr>
        <p:spPr>
          <a:xfrm>
            <a:off x="4956132" y="3033099"/>
            <a:ext cx="1249060" cy="369332"/>
          </a:xfrm>
          <a:prstGeom prst="rect">
            <a:avLst/>
          </a:prstGeom>
        </p:spPr>
        <p:txBody>
          <a:bodyPr wrap="none">
            <a:spAutoFit/>
          </a:bodyPr>
          <a:lstStyle/>
          <a:p>
            <a:r>
              <a:rPr lang="ar-DZ" dirty="0"/>
              <a:t>الاستقلالية</a:t>
            </a:r>
          </a:p>
        </p:txBody>
      </p:sp>
      <p:sp>
        <p:nvSpPr>
          <p:cNvPr id="4" name="Rectangle 3"/>
          <p:cNvSpPr/>
          <p:nvPr/>
        </p:nvSpPr>
        <p:spPr>
          <a:xfrm>
            <a:off x="4956132" y="3838107"/>
            <a:ext cx="1194558" cy="369332"/>
          </a:xfrm>
          <a:prstGeom prst="rect">
            <a:avLst/>
          </a:prstGeom>
        </p:spPr>
        <p:txBody>
          <a:bodyPr wrap="none">
            <a:spAutoFit/>
          </a:bodyPr>
          <a:lstStyle/>
          <a:p>
            <a:r>
              <a:rPr lang="ar-DZ" dirty="0"/>
              <a:t>المصداقية؛</a:t>
            </a:r>
          </a:p>
        </p:txBody>
      </p:sp>
      <p:sp>
        <p:nvSpPr>
          <p:cNvPr id="5" name="Rectangle 4"/>
          <p:cNvSpPr/>
          <p:nvPr/>
        </p:nvSpPr>
        <p:spPr>
          <a:xfrm>
            <a:off x="5174140" y="4473425"/>
            <a:ext cx="758541" cy="369332"/>
          </a:xfrm>
          <a:prstGeom prst="rect">
            <a:avLst/>
          </a:prstGeom>
        </p:spPr>
        <p:txBody>
          <a:bodyPr wrap="none">
            <a:spAutoFit/>
          </a:bodyPr>
          <a:lstStyle/>
          <a:p>
            <a:r>
              <a:rPr lang="ar-DZ" dirty="0"/>
              <a:t>اليقين</a:t>
            </a:r>
          </a:p>
        </p:txBody>
      </p:sp>
      <p:sp>
        <p:nvSpPr>
          <p:cNvPr id="19" name="Rectangle 18"/>
          <p:cNvSpPr/>
          <p:nvPr/>
        </p:nvSpPr>
        <p:spPr>
          <a:xfrm>
            <a:off x="5273526" y="5108743"/>
            <a:ext cx="659155" cy="369332"/>
          </a:xfrm>
          <a:prstGeom prst="rect">
            <a:avLst/>
          </a:prstGeom>
        </p:spPr>
        <p:txBody>
          <a:bodyPr wrap="none">
            <a:spAutoFit/>
          </a:bodyPr>
          <a:lstStyle/>
          <a:p>
            <a:r>
              <a:rPr lang="ar-DZ" dirty="0"/>
              <a:t>الدقة</a:t>
            </a:r>
          </a:p>
        </p:txBody>
      </p:sp>
      <p:cxnSp>
        <p:nvCxnSpPr>
          <p:cNvPr id="21" name="Connecteur droit avec flèche 20"/>
          <p:cNvCxnSpPr/>
          <p:nvPr/>
        </p:nvCxnSpPr>
        <p:spPr>
          <a:xfrm flipH="1" flipV="1">
            <a:off x="6113822" y="2551163"/>
            <a:ext cx="1489966" cy="994667"/>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2" name="Connecteur droit avec flèche 21"/>
          <p:cNvCxnSpPr>
            <a:endCxn id="4" idx="3"/>
          </p:cNvCxnSpPr>
          <p:nvPr/>
        </p:nvCxnSpPr>
        <p:spPr>
          <a:xfrm flipH="1">
            <a:off x="6150690" y="3572121"/>
            <a:ext cx="1489967" cy="45065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5" name="Connecteur droit avec flèche 24"/>
          <p:cNvCxnSpPr>
            <a:endCxn id="3" idx="3"/>
          </p:cNvCxnSpPr>
          <p:nvPr/>
        </p:nvCxnSpPr>
        <p:spPr>
          <a:xfrm flipH="1" flipV="1">
            <a:off x="6205192" y="3217765"/>
            <a:ext cx="1407966" cy="361226"/>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9" name="Connecteur droit avec flèche 28"/>
          <p:cNvCxnSpPr>
            <a:endCxn id="5" idx="3"/>
          </p:cNvCxnSpPr>
          <p:nvPr/>
        </p:nvCxnSpPr>
        <p:spPr>
          <a:xfrm flipH="1">
            <a:off x="5932681" y="3605282"/>
            <a:ext cx="1694227" cy="1052809"/>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2" name="Connecteur droit avec flèche 31"/>
          <p:cNvCxnSpPr>
            <a:endCxn id="19" idx="3"/>
          </p:cNvCxnSpPr>
          <p:nvPr/>
        </p:nvCxnSpPr>
        <p:spPr>
          <a:xfrm flipH="1">
            <a:off x="5932681" y="3616753"/>
            <a:ext cx="1671108" cy="1676656"/>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259680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right)">
                                      <p:cBhvr>
                                        <p:cTn id="17" dur="500"/>
                                        <p:tgtEl>
                                          <p:spTgt spid="21"/>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right)">
                                      <p:cBhvr>
                                        <p:cTn id="27" dur="500"/>
                                        <p:tgtEl>
                                          <p:spTgt spid="25"/>
                                        </p:tgtEl>
                                      </p:cBhvr>
                                    </p:animEffect>
                                  </p:childTnLst>
                                </p:cTn>
                              </p:par>
                              <p:par>
                                <p:cTn id="28" presetID="42" presetClass="entr" presetSubtype="0" fill="hold" grpId="0"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1000"/>
                                        <p:tgtEl>
                                          <p:spTgt spid="3"/>
                                        </p:tgtEl>
                                      </p:cBhvr>
                                    </p:animEffect>
                                    <p:anim calcmode="lin" valueType="num">
                                      <p:cBhvr>
                                        <p:cTn id="31" dur="1000" fill="hold"/>
                                        <p:tgtEl>
                                          <p:spTgt spid="3"/>
                                        </p:tgtEl>
                                        <p:attrNameLst>
                                          <p:attrName>ppt_x</p:attrName>
                                        </p:attrNameLst>
                                      </p:cBhvr>
                                      <p:tavLst>
                                        <p:tav tm="0">
                                          <p:val>
                                            <p:strVal val="#ppt_x"/>
                                          </p:val>
                                        </p:tav>
                                        <p:tav tm="100000">
                                          <p:val>
                                            <p:strVal val="#ppt_x"/>
                                          </p:val>
                                        </p:tav>
                                      </p:tavLst>
                                    </p:anim>
                                    <p:anim calcmode="lin" valueType="num">
                                      <p:cBhvr>
                                        <p:cTn id="3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ipe(right)">
                                      <p:cBhvr>
                                        <p:cTn id="37" dur="500"/>
                                        <p:tgtEl>
                                          <p:spTgt spid="22"/>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barn(inVertical)">
                                      <p:cBhvr>
                                        <p:cTn id="40" dur="500"/>
                                        <p:tgtEl>
                                          <p:spTgt spid="4"/>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wipe(up)">
                                      <p:cBhvr>
                                        <p:cTn id="45" dur="500"/>
                                        <p:tgtEl>
                                          <p:spTgt spid="29"/>
                                        </p:tgtEl>
                                      </p:cBhvr>
                                    </p:animEffect>
                                  </p:childTnLst>
                                </p:cTn>
                              </p:par>
                              <p:par>
                                <p:cTn id="46" presetID="2" presetClass="entr" presetSubtype="4" fill="hold" grpId="0" nodeType="with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additive="base">
                                        <p:cTn id="48" dur="500" fill="hold"/>
                                        <p:tgtEl>
                                          <p:spTgt spid="5"/>
                                        </p:tgtEl>
                                        <p:attrNameLst>
                                          <p:attrName>ppt_x</p:attrName>
                                        </p:attrNameLst>
                                      </p:cBhvr>
                                      <p:tavLst>
                                        <p:tav tm="0">
                                          <p:val>
                                            <p:strVal val="#ppt_x"/>
                                          </p:val>
                                        </p:tav>
                                        <p:tav tm="100000">
                                          <p:val>
                                            <p:strVal val="#ppt_x"/>
                                          </p:val>
                                        </p:tav>
                                      </p:tavLst>
                                    </p:anim>
                                    <p:anim calcmode="lin" valueType="num">
                                      <p:cBhvr additive="base">
                                        <p:cTn id="4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1" fill="hold" nodeType="click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wipe(up)">
                                      <p:cBhvr>
                                        <p:cTn id="54" dur="500"/>
                                        <p:tgtEl>
                                          <p:spTgt spid="32"/>
                                        </p:tgtEl>
                                      </p:cBhvr>
                                    </p:animEffect>
                                  </p:childTnLst>
                                </p:cTn>
                              </p:par>
                              <p:par>
                                <p:cTn id="55" presetID="2" presetClass="entr" presetSubtype="4"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8" grpId="0" animBg="1"/>
      <p:bldP spid="2" grpId="0"/>
      <p:bldP spid="3" grpId="0"/>
      <p:bldP spid="4" grpId="0"/>
      <p:bldP spid="5"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sées 3"/>
          <p:cNvSpPr/>
          <p:nvPr/>
        </p:nvSpPr>
        <p:spPr>
          <a:xfrm>
            <a:off x="1963270" y="46521"/>
            <a:ext cx="4152409" cy="1287887"/>
          </a:xfrm>
          <a:prstGeom prst="cloudCallout">
            <a:avLst/>
          </a:prstGeom>
          <a:ln>
            <a:solidFill>
              <a:schemeClr val="tx2">
                <a:lumMod val="40000"/>
                <a:lumOff val="6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rtl="1"/>
            <a:r>
              <a:rPr lang="ar-DZ" sz="2000" b="1" dirty="0">
                <a:ln w="0"/>
                <a:solidFill>
                  <a:srgbClr val="0070C0"/>
                </a:solidFill>
              </a:rPr>
              <a:t>         </a:t>
            </a:r>
          </a:p>
          <a:p>
            <a:pPr algn="ctr" rtl="1"/>
            <a:r>
              <a:rPr lang="ar-DZ" sz="2000" dirty="0">
                <a:ln w="0"/>
                <a:solidFill>
                  <a:srgbClr val="0070C0"/>
                </a:solidFill>
              </a:rPr>
              <a:t>- </a:t>
            </a:r>
            <a:r>
              <a:rPr lang="ar-DZ" sz="2000" b="1" dirty="0">
                <a:ln w="0"/>
                <a:solidFill>
                  <a:srgbClr val="0070C0"/>
                </a:solidFill>
              </a:rPr>
              <a:t>إجراءات التصنيف الائتماني </a:t>
            </a: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506" y="1378816"/>
            <a:ext cx="2151528" cy="176156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3" name="Rectangle 2"/>
          <p:cNvSpPr/>
          <p:nvPr/>
        </p:nvSpPr>
        <p:spPr>
          <a:xfrm>
            <a:off x="3805518" y="1635236"/>
            <a:ext cx="7974106" cy="369332"/>
          </a:xfrm>
          <a:prstGeom prst="rect">
            <a:avLst/>
          </a:prstGeom>
        </p:spPr>
        <p:txBody>
          <a:bodyPr wrap="square">
            <a:spAutoFit/>
          </a:bodyPr>
          <a:lstStyle/>
          <a:p>
            <a:r>
              <a:rPr lang="ar-DZ" dirty="0">
                <a:solidFill>
                  <a:schemeClr val="accent2">
                    <a:lumMod val="75000"/>
                  </a:schemeClr>
                </a:solidFill>
                <a:sym typeface="Wingdings" panose="05000000000000000000" pitchFamily="2" charset="2"/>
              </a:rPr>
              <a:t>- </a:t>
            </a:r>
            <a:r>
              <a:rPr lang="ar-DZ" dirty="0">
                <a:solidFill>
                  <a:schemeClr val="accent2">
                    <a:lumMod val="75000"/>
                  </a:schemeClr>
                </a:solidFill>
              </a:rPr>
              <a:t>تثبيت التصنيف</a:t>
            </a:r>
            <a:r>
              <a:rPr lang="ar-DZ" dirty="0"/>
              <a:t>: تعني أن درجة التصنيف الائتماني لن يتم إجراء أي تغيير لها.</a:t>
            </a:r>
          </a:p>
        </p:txBody>
      </p:sp>
      <p:sp>
        <p:nvSpPr>
          <p:cNvPr id="5" name="Rectangle 4"/>
          <p:cNvSpPr/>
          <p:nvPr/>
        </p:nvSpPr>
        <p:spPr>
          <a:xfrm>
            <a:off x="4919129" y="2143015"/>
            <a:ext cx="6431569" cy="369332"/>
          </a:xfrm>
          <a:prstGeom prst="rect">
            <a:avLst/>
          </a:prstGeom>
        </p:spPr>
        <p:txBody>
          <a:bodyPr wrap="none">
            <a:spAutoFit/>
          </a:bodyPr>
          <a:lstStyle/>
          <a:p>
            <a:r>
              <a:rPr lang="ar-DZ" dirty="0">
                <a:solidFill>
                  <a:schemeClr val="accent2">
                    <a:lumMod val="75000"/>
                  </a:schemeClr>
                </a:solidFill>
                <a:sym typeface="Wingdings" panose="05000000000000000000" pitchFamily="2" charset="2"/>
              </a:rPr>
              <a:t>- </a:t>
            </a:r>
            <a:r>
              <a:rPr lang="ar-DZ" dirty="0">
                <a:solidFill>
                  <a:schemeClr val="accent2">
                    <a:lumMod val="75000"/>
                  </a:schemeClr>
                </a:solidFill>
              </a:rPr>
              <a:t>تأكيد التصنيف</a:t>
            </a:r>
            <a:r>
              <a:rPr lang="ar-DZ" dirty="0"/>
              <a:t>: وهي بقاء درجة التصنيف الائتماني على حالها .</a:t>
            </a:r>
          </a:p>
        </p:txBody>
      </p:sp>
      <p:sp>
        <p:nvSpPr>
          <p:cNvPr id="8" name="Rectangle 7"/>
          <p:cNvSpPr/>
          <p:nvPr/>
        </p:nvSpPr>
        <p:spPr>
          <a:xfrm>
            <a:off x="4562566" y="2556755"/>
            <a:ext cx="6808694" cy="369332"/>
          </a:xfrm>
          <a:prstGeom prst="rect">
            <a:avLst/>
          </a:prstGeom>
        </p:spPr>
        <p:txBody>
          <a:bodyPr wrap="square">
            <a:spAutoFit/>
          </a:bodyPr>
          <a:lstStyle/>
          <a:p>
            <a:r>
              <a:rPr lang="ar-DZ" dirty="0">
                <a:solidFill>
                  <a:schemeClr val="accent2">
                    <a:lumMod val="75000"/>
                  </a:schemeClr>
                </a:solidFill>
                <a:sym typeface="Wingdings" panose="05000000000000000000" pitchFamily="2" charset="2"/>
              </a:rPr>
              <a:t>- </a:t>
            </a:r>
            <a:r>
              <a:rPr lang="ar-DZ" dirty="0">
                <a:solidFill>
                  <a:schemeClr val="accent2">
                    <a:lumMod val="75000"/>
                  </a:schemeClr>
                </a:solidFill>
              </a:rPr>
              <a:t>خفض درجة التصنيف</a:t>
            </a:r>
            <a:r>
              <a:rPr lang="ar-DZ" dirty="0"/>
              <a:t> الائتماني من طرف وكالة التصنيف الائتماني .</a:t>
            </a:r>
          </a:p>
        </p:txBody>
      </p:sp>
      <p:sp>
        <p:nvSpPr>
          <p:cNvPr id="11" name="Rectangle 10"/>
          <p:cNvSpPr/>
          <p:nvPr/>
        </p:nvSpPr>
        <p:spPr>
          <a:xfrm>
            <a:off x="2669241" y="3020703"/>
            <a:ext cx="8604896" cy="646331"/>
          </a:xfrm>
          <a:prstGeom prst="rect">
            <a:avLst/>
          </a:prstGeom>
        </p:spPr>
        <p:txBody>
          <a:bodyPr wrap="square">
            <a:spAutoFit/>
          </a:bodyPr>
          <a:lstStyle/>
          <a:p>
            <a:pPr algn="just" rtl="1"/>
            <a:r>
              <a:rPr lang="ar-DZ" dirty="0">
                <a:solidFill>
                  <a:schemeClr val="accent2">
                    <a:lumMod val="75000"/>
                  </a:schemeClr>
                </a:solidFill>
                <a:sym typeface="Wingdings" panose="05000000000000000000" pitchFamily="2" charset="2"/>
              </a:rPr>
              <a:t>- </a:t>
            </a:r>
            <a:r>
              <a:rPr lang="ar-DZ" dirty="0">
                <a:solidFill>
                  <a:schemeClr val="accent2">
                    <a:lumMod val="75000"/>
                  </a:schemeClr>
                </a:solidFill>
              </a:rPr>
              <a:t>انتهاء عملية الدفع</a:t>
            </a:r>
            <a:r>
              <a:rPr lang="ar-DZ" dirty="0"/>
              <a:t>: لا تعد قيمة الورقة المالية مصنفة من قبل وكالة التصنيف الائتماني،</a:t>
            </a:r>
          </a:p>
          <a:p>
            <a:pPr algn="just" rtl="1"/>
            <a:r>
              <a:rPr lang="ar-DZ" dirty="0"/>
              <a:t>إذا سددت قيمتها سواء وصلت تاريخ استحقاق التسديد أو لا</a:t>
            </a:r>
          </a:p>
        </p:txBody>
      </p:sp>
      <p:sp>
        <p:nvSpPr>
          <p:cNvPr id="12" name="Rectangle 11"/>
          <p:cNvSpPr/>
          <p:nvPr/>
        </p:nvSpPr>
        <p:spPr>
          <a:xfrm>
            <a:off x="8465355" y="3771532"/>
            <a:ext cx="2808782" cy="369332"/>
          </a:xfrm>
          <a:prstGeom prst="rect">
            <a:avLst/>
          </a:prstGeom>
        </p:spPr>
        <p:txBody>
          <a:bodyPr wrap="none">
            <a:spAutoFit/>
          </a:bodyPr>
          <a:lstStyle/>
          <a:p>
            <a:r>
              <a:rPr lang="ar-DZ" dirty="0">
                <a:solidFill>
                  <a:schemeClr val="accent2">
                    <a:lumMod val="75000"/>
                  </a:schemeClr>
                </a:solidFill>
                <a:sym typeface="Wingdings" panose="05000000000000000000" pitchFamily="2" charset="2"/>
              </a:rPr>
              <a:t>- </a:t>
            </a:r>
            <a:r>
              <a:rPr lang="ar-DZ" dirty="0"/>
              <a:t>تفعيل مشاهدة التصنيف</a:t>
            </a:r>
          </a:p>
        </p:txBody>
      </p:sp>
      <p:sp>
        <p:nvSpPr>
          <p:cNvPr id="13" name="Rectangle 12"/>
          <p:cNvSpPr/>
          <p:nvPr/>
        </p:nvSpPr>
        <p:spPr>
          <a:xfrm>
            <a:off x="8331923" y="4275992"/>
            <a:ext cx="3018775" cy="369332"/>
          </a:xfrm>
          <a:prstGeom prst="rect">
            <a:avLst/>
          </a:prstGeom>
        </p:spPr>
        <p:txBody>
          <a:bodyPr wrap="none">
            <a:spAutoFit/>
          </a:bodyPr>
          <a:lstStyle/>
          <a:p>
            <a:r>
              <a:rPr lang="ar-DZ" dirty="0">
                <a:solidFill>
                  <a:schemeClr val="accent2">
                    <a:lumMod val="75000"/>
                  </a:schemeClr>
                </a:solidFill>
                <a:sym typeface="Wingdings" panose="05000000000000000000" pitchFamily="2" charset="2"/>
              </a:rPr>
              <a:t>- </a:t>
            </a:r>
            <a:r>
              <a:rPr lang="ar-DZ" dirty="0"/>
              <a:t>تحديث حالة اتجاه التصنيف</a:t>
            </a:r>
          </a:p>
        </p:txBody>
      </p:sp>
      <p:sp>
        <p:nvSpPr>
          <p:cNvPr id="14" name="Rectangle 13"/>
          <p:cNvSpPr/>
          <p:nvPr/>
        </p:nvSpPr>
        <p:spPr>
          <a:xfrm>
            <a:off x="9056203" y="4746534"/>
            <a:ext cx="2315057" cy="369332"/>
          </a:xfrm>
          <a:prstGeom prst="rect">
            <a:avLst/>
          </a:prstGeom>
        </p:spPr>
        <p:txBody>
          <a:bodyPr wrap="none">
            <a:spAutoFit/>
          </a:bodyPr>
          <a:lstStyle/>
          <a:p>
            <a:r>
              <a:rPr lang="ar-DZ" dirty="0">
                <a:solidFill>
                  <a:schemeClr val="accent2">
                    <a:lumMod val="75000"/>
                  </a:schemeClr>
                </a:solidFill>
                <a:sym typeface="Wingdings" panose="05000000000000000000" pitchFamily="2" charset="2"/>
              </a:rPr>
              <a:t>- </a:t>
            </a:r>
            <a:r>
              <a:rPr lang="ar-DZ" dirty="0"/>
              <a:t>رفع درجة التصنيف</a:t>
            </a:r>
          </a:p>
        </p:txBody>
      </p:sp>
      <p:sp>
        <p:nvSpPr>
          <p:cNvPr id="15" name="Rectangle 14"/>
          <p:cNvSpPr/>
          <p:nvPr/>
        </p:nvSpPr>
        <p:spPr>
          <a:xfrm>
            <a:off x="8989154" y="5254282"/>
            <a:ext cx="2361544" cy="369332"/>
          </a:xfrm>
          <a:prstGeom prst="rect">
            <a:avLst/>
          </a:prstGeom>
        </p:spPr>
        <p:txBody>
          <a:bodyPr wrap="none">
            <a:spAutoFit/>
          </a:bodyPr>
          <a:lstStyle/>
          <a:p>
            <a:r>
              <a:rPr lang="ar-DZ" dirty="0">
                <a:solidFill>
                  <a:schemeClr val="accent2">
                    <a:lumMod val="75000"/>
                  </a:schemeClr>
                </a:solidFill>
                <a:sym typeface="Wingdings" panose="05000000000000000000" pitchFamily="2" charset="2"/>
              </a:rPr>
              <a:t>- </a:t>
            </a:r>
            <a:r>
              <a:rPr lang="ar-DZ" dirty="0"/>
              <a:t>التوقف عن التصنيف</a:t>
            </a:r>
          </a:p>
        </p:txBody>
      </p:sp>
      <p:sp>
        <p:nvSpPr>
          <p:cNvPr id="16" name="Rectangle 15"/>
          <p:cNvSpPr/>
          <p:nvPr/>
        </p:nvSpPr>
        <p:spPr>
          <a:xfrm>
            <a:off x="5863021" y="5724824"/>
            <a:ext cx="5508239" cy="369332"/>
          </a:xfrm>
          <a:prstGeom prst="rect">
            <a:avLst/>
          </a:prstGeom>
        </p:spPr>
        <p:txBody>
          <a:bodyPr wrap="none">
            <a:spAutoFit/>
          </a:bodyPr>
          <a:lstStyle/>
          <a:p>
            <a:r>
              <a:rPr lang="ar-DZ" dirty="0">
                <a:solidFill>
                  <a:schemeClr val="accent2">
                    <a:lumMod val="75000"/>
                  </a:schemeClr>
                </a:solidFill>
                <a:sym typeface="Wingdings" panose="05000000000000000000" pitchFamily="2" charset="2"/>
              </a:rPr>
              <a:t>- </a:t>
            </a:r>
            <a:r>
              <a:rPr lang="ar-DZ" dirty="0"/>
              <a:t>نشر التصنيف على الموقع الإلكتروني لوكالة التصنيف؛</a:t>
            </a:r>
          </a:p>
        </p:txBody>
      </p:sp>
      <p:sp>
        <p:nvSpPr>
          <p:cNvPr id="17" name="Rectangle 16"/>
          <p:cNvSpPr/>
          <p:nvPr/>
        </p:nvSpPr>
        <p:spPr>
          <a:xfrm>
            <a:off x="4612082" y="6255738"/>
            <a:ext cx="7706545" cy="369332"/>
          </a:xfrm>
          <a:prstGeom prst="rect">
            <a:avLst/>
          </a:prstGeom>
        </p:spPr>
        <p:txBody>
          <a:bodyPr wrap="square">
            <a:spAutoFit/>
          </a:bodyPr>
          <a:lstStyle/>
          <a:p>
            <a:r>
              <a:rPr lang="ar-DZ" dirty="0">
                <a:solidFill>
                  <a:schemeClr val="accent2">
                    <a:lumMod val="75000"/>
                  </a:schemeClr>
                </a:solidFill>
                <a:sym typeface="Wingdings" panose="05000000000000000000" pitchFamily="2" charset="2"/>
              </a:rPr>
              <a:t>-</a:t>
            </a:r>
            <a:r>
              <a:rPr lang="ar-DZ" dirty="0"/>
              <a:t>لا يوجد تصنيف: بمعنى أن وكالة التصنيف الائتماني لم تقم بتصنيف </a:t>
            </a:r>
          </a:p>
        </p:txBody>
      </p:sp>
    </p:spTree>
    <p:extLst>
      <p:ext uri="{BB962C8B-B14F-4D97-AF65-F5344CB8AC3E}">
        <p14:creationId xmlns:p14="http://schemas.microsoft.com/office/powerpoint/2010/main" val="322395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arn(inVertic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arn(inVertic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barn(inVertical)">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arn(inVertical)">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barn(inVertical)">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barn(inVertical)">
                                      <p:cBhvr>
                                        <p:cTn id="5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8" grpId="0"/>
      <p:bldP spid="11" grpId="0"/>
      <p:bldP spid="12" grpId="0"/>
      <p:bldP spid="13" grpId="0"/>
      <p:bldP spid="14" grpId="0"/>
      <p:bldP spid="15" grpId="0"/>
      <p:bldP spid="16"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à coins arrondis 11"/>
          <p:cNvSpPr/>
          <p:nvPr/>
        </p:nvSpPr>
        <p:spPr>
          <a:xfrm>
            <a:off x="6468035" y="275109"/>
            <a:ext cx="5136776" cy="604647"/>
          </a:xfrm>
          <a:prstGeom prst="roundRect">
            <a:avLst/>
          </a:prstGeom>
          <a:ln/>
        </p:spPr>
        <p:style>
          <a:lnRef idx="2">
            <a:schemeClr val="accent2"/>
          </a:lnRef>
          <a:fillRef idx="1002">
            <a:schemeClr val="lt2"/>
          </a:fillRef>
          <a:effectRef idx="0">
            <a:schemeClr val="accent2"/>
          </a:effectRef>
          <a:fontRef idx="minor">
            <a:schemeClr val="dk1"/>
          </a:fontRef>
        </p:style>
        <p:txBody>
          <a:bodyPr rtlCol="0" anchor="ctr"/>
          <a:lstStyle/>
          <a:p>
            <a:pPr algn="just" rtl="1"/>
            <a:r>
              <a:rPr lang="ar-DZ" dirty="0">
                <a:ln w="0">
                  <a:solidFill>
                    <a:srgbClr val="0070C0"/>
                  </a:solidFill>
                </a:ln>
                <a:solidFill>
                  <a:srgbClr val="0070C0"/>
                </a:solidFill>
                <a:effectLst>
                  <a:reflection blurRad="6350" stA="53000" endA="300" endPos="35500" dir="5400000" sy="-90000" algn="bl" rotWithShape="0"/>
                </a:effectLst>
              </a:rPr>
              <a:t>3-</a:t>
            </a:r>
            <a:r>
              <a:rPr lang="ar-DZ" sz="2000" dirty="0">
                <a:ln w="0">
                  <a:solidFill>
                    <a:srgbClr val="0070C0"/>
                  </a:solidFill>
                </a:ln>
                <a:solidFill>
                  <a:srgbClr val="0070C0"/>
                </a:solidFill>
                <a:effectLst>
                  <a:reflection blurRad="6350" stA="53000" endA="300" endPos="35500" dir="5400000" sy="-90000" algn="bl" rotWithShape="0"/>
                </a:effectLst>
              </a:rPr>
              <a:t> درجات و اليات ومعايير التصنيف الائتماني</a:t>
            </a:r>
            <a:r>
              <a:rPr lang="fr-FR" sz="2000" dirty="0">
                <a:ln w="0">
                  <a:solidFill>
                    <a:srgbClr val="0070C0"/>
                  </a:solidFill>
                </a:ln>
                <a:solidFill>
                  <a:srgbClr val="0070C0"/>
                </a:solidFill>
                <a:effectLst>
                  <a:reflection blurRad="6350" stA="53000" endA="300" endPos="35500" dir="5400000" sy="-90000" algn="bl" rotWithShape="0"/>
                </a:effectLst>
              </a:rPr>
              <a:t>-:</a:t>
            </a:r>
            <a:r>
              <a:rPr lang="ar-DZ" sz="2000" dirty="0">
                <a:ln w="0">
                  <a:solidFill>
                    <a:srgbClr val="0070C0"/>
                  </a:solidFill>
                </a:ln>
                <a:solidFill>
                  <a:srgbClr val="0070C0"/>
                </a:solidFill>
                <a:effectLst>
                  <a:reflection blurRad="6350" stA="53000" endA="300" endPos="35500" dir="5400000" sy="-90000" algn="bl" rotWithShape="0"/>
                </a:effectLst>
              </a:rPr>
              <a:t> </a:t>
            </a:r>
          </a:p>
        </p:txBody>
      </p:sp>
      <p:sp>
        <p:nvSpPr>
          <p:cNvPr id="2" name="Ellipse 1"/>
          <p:cNvSpPr/>
          <p:nvPr/>
        </p:nvSpPr>
        <p:spPr>
          <a:xfrm>
            <a:off x="9248447" y="2411417"/>
            <a:ext cx="2356364" cy="954741"/>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a:ln w="0">
                  <a:solidFill>
                    <a:srgbClr val="0070C0"/>
                  </a:solidFill>
                </a:ln>
                <a:solidFill>
                  <a:srgbClr val="0070C0"/>
                </a:solidFill>
                <a:effectLst>
                  <a:reflection blurRad="6350" stA="53000" endA="300" endPos="35500" dir="5400000" sy="-90000" algn="bl" rotWithShape="0"/>
                </a:effectLst>
              </a:rPr>
              <a:t>درجات التصنيف الائتماني</a:t>
            </a:r>
            <a:endParaRPr lang="ar-DZ" dirty="0"/>
          </a:p>
        </p:txBody>
      </p:sp>
      <p:sp>
        <p:nvSpPr>
          <p:cNvPr id="3" name="Rectangle 2"/>
          <p:cNvSpPr/>
          <p:nvPr/>
        </p:nvSpPr>
        <p:spPr>
          <a:xfrm>
            <a:off x="6595026" y="1105843"/>
            <a:ext cx="2402323" cy="646331"/>
          </a:xfrm>
          <a:prstGeom prst="rect">
            <a:avLst/>
          </a:prstGeom>
        </p:spPr>
        <p:txBody>
          <a:bodyPr wrap="square">
            <a:spAutoFit/>
          </a:bodyPr>
          <a:lstStyle/>
          <a:p>
            <a:r>
              <a:rPr lang="ar-DZ" dirty="0">
                <a:solidFill>
                  <a:schemeClr val="accent2">
                    <a:lumMod val="75000"/>
                  </a:schemeClr>
                </a:solidFill>
              </a:rPr>
              <a:t>درجات التصنيف الائتماني العامة</a:t>
            </a:r>
            <a:r>
              <a:rPr lang="ar-DZ" dirty="0"/>
              <a:t>:</a:t>
            </a:r>
          </a:p>
        </p:txBody>
      </p:sp>
      <p:sp>
        <p:nvSpPr>
          <p:cNvPr id="14" name="Rectangle 13"/>
          <p:cNvSpPr/>
          <p:nvPr/>
        </p:nvSpPr>
        <p:spPr>
          <a:xfrm>
            <a:off x="6252661" y="3444948"/>
            <a:ext cx="2255804" cy="646331"/>
          </a:xfrm>
          <a:prstGeom prst="rect">
            <a:avLst/>
          </a:prstGeom>
        </p:spPr>
        <p:txBody>
          <a:bodyPr wrap="square">
            <a:spAutoFit/>
          </a:bodyPr>
          <a:lstStyle/>
          <a:p>
            <a:pPr algn="ctr"/>
            <a:r>
              <a:rPr lang="ar-DZ" dirty="0">
                <a:solidFill>
                  <a:schemeClr val="accent2">
                    <a:lumMod val="75000"/>
                  </a:schemeClr>
                </a:solidFill>
              </a:rPr>
              <a:t>درجات التصنيف الائتماني الخاصة</a:t>
            </a:r>
            <a:r>
              <a:rPr lang="ar-DZ" dirty="0"/>
              <a:t>:</a:t>
            </a:r>
          </a:p>
        </p:txBody>
      </p:sp>
      <p:sp>
        <p:nvSpPr>
          <p:cNvPr id="15" name="Rectangle 14"/>
          <p:cNvSpPr/>
          <p:nvPr/>
        </p:nvSpPr>
        <p:spPr>
          <a:xfrm>
            <a:off x="1737375" y="577432"/>
            <a:ext cx="4076757" cy="369332"/>
          </a:xfrm>
          <a:prstGeom prst="rect">
            <a:avLst/>
          </a:prstGeom>
        </p:spPr>
        <p:txBody>
          <a:bodyPr wrap="none">
            <a:spAutoFit/>
          </a:bodyPr>
          <a:lstStyle/>
          <a:p>
            <a:r>
              <a:rPr lang="ar-DZ" dirty="0"/>
              <a:t>درجات التصنيف الائتماني لمفترة الطويلة</a:t>
            </a:r>
          </a:p>
        </p:txBody>
      </p:sp>
      <p:sp>
        <p:nvSpPr>
          <p:cNvPr id="16" name="Rectangle 15"/>
          <p:cNvSpPr/>
          <p:nvPr/>
        </p:nvSpPr>
        <p:spPr>
          <a:xfrm>
            <a:off x="1859202" y="1078597"/>
            <a:ext cx="3833101" cy="369332"/>
          </a:xfrm>
          <a:prstGeom prst="rect">
            <a:avLst/>
          </a:prstGeom>
        </p:spPr>
        <p:txBody>
          <a:bodyPr wrap="none">
            <a:spAutoFit/>
          </a:bodyPr>
          <a:lstStyle/>
          <a:p>
            <a:r>
              <a:rPr lang="ar-DZ" dirty="0"/>
              <a:t>درجات التصنيف الائتماني لمفترة قصيرة</a:t>
            </a:r>
          </a:p>
        </p:txBody>
      </p:sp>
      <p:sp>
        <p:nvSpPr>
          <p:cNvPr id="17" name="Rectangle 16"/>
          <p:cNvSpPr/>
          <p:nvPr/>
        </p:nvSpPr>
        <p:spPr>
          <a:xfrm>
            <a:off x="1727484" y="1746248"/>
            <a:ext cx="3824875" cy="646331"/>
          </a:xfrm>
          <a:prstGeom prst="rect">
            <a:avLst/>
          </a:prstGeom>
        </p:spPr>
        <p:txBody>
          <a:bodyPr wrap="square">
            <a:spAutoFit/>
          </a:bodyPr>
          <a:lstStyle/>
          <a:p>
            <a:pPr algn="ctr"/>
            <a:r>
              <a:rPr lang="ar-DZ" dirty="0"/>
              <a:t>الارتباط بين درجات التصنيفات الائتماني لفترة الطويلة والفترة القصيرة</a:t>
            </a:r>
          </a:p>
        </p:txBody>
      </p:sp>
      <p:cxnSp>
        <p:nvCxnSpPr>
          <p:cNvPr id="19" name="Connecteur droit avec flèche 18"/>
          <p:cNvCxnSpPr>
            <a:stCxn id="3" idx="1"/>
          </p:cNvCxnSpPr>
          <p:nvPr/>
        </p:nvCxnSpPr>
        <p:spPr>
          <a:xfrm flipH="1" flipV="1">
            <a:off x="5578447" y="879757"/>
            <a:ext cx="1016579" cy="549252"/>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0" name="Connecteur droit avec flèche 19"/>
          <p:cNvCxnSpPr>
            <a:stCxn id="3" idx="1"/>
          </p:cNvCxnSpPr>
          <p:nvPr/>
        </p:nvCxnSpPr>
        <p:spPr>
          <a:xfrm flipH="1" flipV="1">
            <a:off x="5565518" y="1423195"/>
            <a:ext cx="1029508" cy="5814"/>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4" name="Connecteur droit avec flèche 23"/>
          <p:cNvCxnSpPr>
            <a:stCxn id="3" idx="1"/>
          </p:cNvCxnSpPr>
          <p:nvPr/>
        </p:nvCxnSpPr>
        <p:spPr>
          <a:xfrm flipH="1">
            <a:off x="5408151" y="1429009"/>
            <a:ext cx="1186875" cy="690993"/>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30" name="Rectangle 29"/>
          <p:cNvSpPr/>
          <p:nvPr/>
        </p:nvSpPr>
        <p:spPr>
          <a:xfrm>
            <a:off x="3140145" y="2519456"/>
            <a:ext cx="1903085" cy="369332"/>
          </a:xfrm>
          <a:prstGeom prst="rect">
            <a:avLst/>
          </a:prstGeom>
        </p:spPr>
        <p:txBody>
          <a:bodyPr wrap="none">
            <a:spAutoFit/>
          </a:bodyPr>
          <a:lstStyle/>
          <a:p>
            <a:pPr algn="r" rtl="1"/>
            <a:r>
              <a:rPr lang="ar-DZ" dirty="0"/>
              <a:t>تصنيفات الاسترداد</a:t>
            </a:r>
          </a:p>
        </p:txBody>
      </p:sp>
      <p:cxnSp>
        <p:nvCxnSpPr>
          <p:cNvPr id="31" name="Connecteur droit avec flèche 30"/>
          <p:cNvCxnSpPr>
            <a:stCxn id="3" idx="1"/>
          </p:cNvCxnSpPr>
          <p:nvPr/>
        </p:nvCxnSpPr>
        <p:spPr>
          <a:xfrm flipH="1">
            <a:off x="5017425" y="1429009"/>
            <a:ext cx="1577601" cy="1275113"/>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37" name="Rectangle 36"/>
          <p:cNvSpPr/>
          <p:nvPr/>
        </p:nvSpPr>
        <p:spPr>
          <a:xfrm>
            <a:off x="2070798" y="3416914"/>
            <a:ext cx="3409908" cy="369332"/>
          </a:xfrm>
          <a:prstGeom prst="rect">
            <a:avLst/>
          </a:prstGeom>
        </p:spPr>
        <p:txBody>
          <a:bodyPr wrap="none">
            <a:spAutoFit/>
          </a:bodyPr>
          <a:lstStyle/>
          <a:p>
            <a:r>
              <a:rPr lang="ar-DZ" dirty="0"/>
              <a:t>درجات التصنيف الائتماني للمصارف</a:t>
            </a:r>
          </a:p>
        </p:txBody>
      </p:sp>
      <p:sp>
        <p:nvSpPr>
          <p:cNvPr id="38" name="Rectangle 37"/>
          <p:cNvSpPr/>
          <p:nvPr/>
        </p:nvSpPr>
        <p:spPr>
          <a:xfrm>
            <a:off x="1929549" y="4028205"/>
            <a:ext cx="3555782" cy="369332"/>
          </a:xfrm>
          <a:prstGeom prst="rect">
            <a:avLst/>
          </a:prstGeom>
        </p:spPr>
        <p:txBody>
          <a:bodyPr wrap="none">
            <a:spAutoFit/>
          </a:bodyPr>
          <a:lstStyle/>
          <a:p>
            <a:r>
              <a:rPr lang="ar-DZ" dirty="0"/>
              <a:t>تصنيف القوة المالية لشركات التأمين</a:t>
            </a:r>
          </a:p>
        </p:txBody>
      </p:sp>
      <p:sp>
        <p:nvSpPr>
          <p:cNvPr id="39" name="Rectangle 38"/>
          <p:cNvSpPr/>
          <p:nvPr/>
        </p:nvSpPr>
        <p:spPr>
          <a:xfrm>
            <a:off x="2140528" y="4740997"/>
            <a:ext cx="3270447" cy="369332"/>
          </a:xfrm>
          <a:prstGeom prst="rect">
            <a:avLst/>
          </a:prstGeom>
        </p:spPr>
        <p:txBody>
          <a:bodyPr wrap="none">
            <a:spAutoFit/>
          </a:bodyPr>
          <a:lstStyle/>
          <a:p>
            <a:r>
              <a:rPr lang="ar-DZ" dirty="0"/>
              <a:t>درجات التصنيف الائتماني الوطنية</a:t>
            </a:r>
          </a:p>
        </p:txBody>
      </p:sp>
      <p:cxnSp>
        <p:nvCxnSpPr>
          <p:cNvPr id="40" name="Connecteur droit avec flèche 39"/>
          <p:cNvCxnSpPr>
            <a:endCxn id="38" idx="3"/>
          </p:cNvCxnSpPr>
          <p:nvPr/>
        </p:nvCxnSpPr>
        <p:spPr>
          <a:xfrm flipH="1">
            <a:off x="5485331" y="3804581"/>
            <a:ext cx="541703" cy="40829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4" name="Connecteur droit avec flèche 43"/>
          <p:cNvCxnSpPr/>
          <p:nvPr/>
        </p:nvCxnSpPr>
        <p:spPr>
          <a:xfrm flipH="1" flipV="1">
            <a:off x="5392653" y="3761718"/>
            <a:ext cx="651183" cy="12792"/>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8" name="Connecteur droit avec flèche 47"/>
          <p:cNvCxnSpPr/>
          <p:nvPr/>
        </p:nvCxnSpPr>
        <p:spPr>
          <a:xfrm flipH="1">
            <a:off x="5372356" y="3780818"/>
            <a:ext cx="691775" cy="1201736"/>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8" name="Rectangle 17"/>
          <p:cNvSpPr/>
          <p:nvPr/>
        </p:nvSpPr>
        <p:spPr>
          <a:xfrm>
            <a:off x="9623178" y="4797888"/>
            <a:ext cx="1899879" cy="369332"/>
          </a:xfrm>
          <a:prstGeom prst="rect">
            <a:avLst/>
          </a:prstGeom>
        </p:spPr>
        <p:txBody>
          <a:bodyPr wrap="none">
            <a:spAutoFit/>
          </a:bodyPr>
          <a:lstStyle/>
          <a:p>
            <a:r>
              <a:rPr lang="ar-DZ" dirty="0">
                <a:solidFill>
                  <a:schemeClr val="accent2">
                    <a:lumMod val="75000"/>
                  </a:schemeClr>
                </a:solidFill>
              </a:rPr>
              <a:t>مشاهدة التصنيف</a:t>
            </a:r>
          </a:p>
        </p:txBody>
      </p:sp>
      <p:sp>
        <p:nvSpPr>
          <p:cNvPr id="21" name="Rectangle 20"/>
          <p:cNvSpPr/>
          <p:nvPr/>
        </p:nvSpPr>
        <p:spPr>
          <a:xfrm>
            <a:off x="6468035" y="4798312"/>
            <a:ext cx="1462260" cy="369332"/>
          </a:xfrm>
          <a:prstGeom prst="rect">
            <a:avLst/>
          </a:prstGeom>
        </p:spPr>
        <p:txBody>
          <a:bodyPr wrap="none">
            <a:spAutoFit/>
          </a:bodyPr>
          <a:lstStyle/>
          <a:p>
            <a:r>
              <a:rPr lang="ar-DZ" dirty="0">
                <a:solidFill>
                  <a:schemeClr val="accent2">
                    <a:lumMod val="75000"/>
                  </a:schemeClr>
                </a:solidFill>
              </a:rPr>
              <a:t>اتجاه التصنيف</a:t>
            </a:r>
          </a:p>
        </p:txBody>
      </p:sp>
      <p:sp>
        <p:nvSpPr>
          <p:cNvPr id="22" name="Rectangle 21"/>
          <p:cNvSpPr/>
          <p:nvPr/>
        </p:nvSpPr>
        <p:spPr>
          <a:xfrm rot="16043075">
            <a:off x="6240533" y="5739287"/>
            <a:ext cx="825867" cy="369332"/>
          </a:xfrm>
          <a:prstGeom prst="rect">
            <a:avLst/>
          </a:prstGeom>
        </p:spPr>
        <p:txBody>
          <a:bodyPr wrap="none">
            <a:spAutoFit/>
          </a:bodyPr>
          <a:lstStyle/>
          <a:p>
            <a:r>
              <a:rPr lang="ar-DZ" dirty="0"/>
              <a:t>إيجابي</a:t>
            </a:r>
          </a:p>
        </p:txBody>
      </p:sp>
      <p:sp>
        <p:nvSpPr>
          <p:cNvPr id="34" name="Rectangle 33"/>
          <p:cNvSpPr/>
          <p:nvPr/>
        </p:nvSpPr>
        <p:spPr>
          <a:xfrm rot="16043075">
            <a:off x="10900117" y="5734371"/>
            <a:ext cx="838796" cy="369332"/>
          </a:xfrm>
          <a:prstGeom prst="rect">
            <a:avLst/>
          </a:prstGeom>
        </p:spPr>
        <p:txBody>
          <a:bodyPr wrap="square">
            <a:spAutoFit/>
          </a:bodyPr>
          <a:lstStyle/>
          <a:p>
            <a:r>
              <a:rPr lang="ar-DZ" dirty="0"/>
              <a:t>إيجابي</a:t>
            </a:r>
          </a:p>
        </p:txBody>
      </p:sp>
      <p:sp>
        <p:nvSpPr>
          <p:cNvPr id="23" name="Rectangle 22"/>
          <p:cNvSpPr/>
          <p:nvPr/>
        </p:nvSpPr>
        <p:spPr>
          <a:xfrm rot="16200000">
            <a:off x="6756916" y="5761747"/>
            <a:ext cx="805029" cy="369332"/>
          </a:xfrm>
          <a:prstGeom prst="rect">
            <a:avLst/>
          </a:prstGeom>
        </p:spPr>
        <p:txBody>
          <a:bodyPr wrap="none">
            <a:spAutoFit/>
          </a:bodyPr>
          <a:lstStyle/>
          <a:p>
            <a:r>
              <a:rPr lang="ar-DZ" dirty="0"/>
              <a:t>سلبي</a:t>
            </a:r>
          </a:p>
        </p:txBody>
      </p:sp>
      <p:sp>
        <p:nvSpPr>
          <p:cNvPr id="36" name="Rectangle 35"/>
          <p:cNvSpPr/>
          <p:nvPr/>
        </p:nvSpPr>
        <p:spPr>
          <a:xfrm rot="16200000">
            <a:off x="10323002" y="5761747"/>
            <a:ext cx="805029" cy="369332"/>
          </a:xfrm>
          <a:prstGeom prst="rect">
            <a:avLst/>
          </a:prstGeom>
        </p:spPr>
        <p:txBody>
          <a:bodyPr wrap="none">
            <a:spAutoFit/>
          </a:bodyPr>
          <a:lstStyle/>
          <a:p>
            <a:r>
              <a:rPr lang="ar-DZ" dirty="0"/>
              <a:t>سلبي</a:t>
            </a:r>
          </a:p>
        </p:txBody>
      </p:sp>
      <p:cxnSp>
        <p:nvCxnSpPr>
          <p:cNvPr id="26" name="Connecteur droit avec flèche 25"/>
          <p:cNvCxnSpPr>
            <a:stCxn id="2" idx="0"/>
            <a:endCxn id="3" idx="3"/>
          </p:cNvCxnSpPr>
          <p:nvPr/>
        </p:nvCxnSpPr>
        <p:spPr>
          <a:xfrm flipH="1" flipV="1">
            <a:off x="8997349" y="1429009"/>
            <a:ext cx="1429280" cy="98240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9" name="Connecteur droit avec flèche 28"/>
          <p:cNvCxnSpPr>
            <a:stCxn id="2" idx="4"/>
          </p:cNvCxnSpPr>
          <p:nvPr/>
        </p:nvCxnSpPr>
        <p:spPr>
          <a:xfrm>
            <a:off x="10426629" y="3366158"/>
            <a:ext cx="0" cy="145591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5" name="Connecteur droit avec flèche 34"/>
          <p:cNvCxnSpPr>
            <a:stCxn id="2" idx="4"/>
            <a:endCxn id="21" idx="0"/>
          </p:cNvCxnSpPr>
          <p:nvPr/>
        </p:nvCxnSpPr>
        <p:spPr>
          <a:xfrm flipH="1">
            <a:off x="7199165" y="3366158"/>
            <a:ext cx="3227464" cy="1432154"/>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2" name="Connecteur droit avec flèche 41"/>
          <p:cNvCxnSpPr>
            <a:stCxn id="2" idx="2"/>
            <a:endCxn id="14" idx="0"/>
          </p:cNvCxnSpPr>
          <p:nvPr/>
        </p:nvCxnSpPr>
        <p:spPr>
          <a:xfrm flipH="1">
            <a:off x="7380563" y="2888788"/>
            <a:ext cx="1867884" cy="55616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43" name="Rectangle 42"/>
          <p:cNvSpPr/>
          <p:nvPr/>
        </p:nvSpPr>
        <p:spPr>
          <a:xfrm rot="16200000">
            <a:off x="9912510" y="5761747"/>
            <a:ext cx="607602" cy="369332"/>
          </a:xfrm>
          <a:prstGeom prst="rect">
            <a:avLst/>
          </a:prstGeom>
        </p:spPr>
        <p:txBody>
          <a:bodyPr wrap="square">
            <a:spAutoFit/>
          </a:bodyPr>
          <a:lstStyle/>
          <a:p>
            <a:r>
              <a:rPr lang="ar-DZ" dirty="0"/>
              <a:t>تطور</a:t>
            </a:r>
          </a:p>
        </p:txBody>
      </p:sp>
      <p:sp>
        <p:nvSpPr>
          <p:cNvPr id="45" name="Rectangle 44"/>
          <p:cNvSpPr/>
          <p:nvPr/>
        </p:nvSpPr>
        <p:spPr>
          <a:xfrm rot="16200000">
            <a:off x="7266911" y="5742890"/>
            <a:ext cx="596638" cy="369332"/>
          </a:xfrm>
          <a:prstGeom prst="rect">
            <a:avLst/>
          </a:prstGeom>
        </p:spPr>
        <p:txBody>
          <a:bodyPr wrap="none">
            <a:spAutoFit/>
          </a:bodyPr>
          <a:lstStyle/>
          <a:p>
            <a:r>
              <a:rPr lang="ar-DZ" dirty="0"/>
              <a:t>تطور</a:t>
            </a:r>
          </a:p>
        </p:txBody>
      </p:sp>
      <p:sp>
        <p:nvSpPr>
          <p:cNvPr id="46" name="Rectangle 45"/>
          <p:cNvSpPr/>
          <p:nvPr/>
        </p:nvSpPr>
        <p:spPr>
          <a:xfrm rot="16200000">
            <a:off x="7548016" y="5742889"/>
            <a:ext cx="841897" cy="369332"/>
          </a:xfrm>
          <a:prstGeom prst="rect">
            <a:avLst/>
          </a:prstGeom>
        </p:spPr>
        <p:txBody>
          <a:bodyPr wrap="none">
            <a:spAutoFit/>
          </a:bodyPr>
          <a:lstStyle/>
          <a:p>
            <a:r>
              <a:rPr lang="ar-DZ" dirty="0"/>
              <a:t>مستقر</a:t>
            </a:r>
          </a:p>
        </p:txBody>
      </p:sp>
      <p:cxnSp>
        <p:nvCxnSpPr>
          <p:cNvPr id="49" name="Connecteur droit avec flèche 48"/>
          <p:cNvCxnSpPr>
            <a:stCxn id="21" idx="2"/>
            <a:endCxn id="46" idx="3"/>
          </p:cNvCxnSpPr>
          <p:nvPr/>
        </p:nvCxnSpPr>
        <p:spPr>
          <a:xfrm>
            <a:off x="7199165" y="5167644"/>
            <a:ext cx="769800" cy="338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necteur droit avec flèche 50"/>
          <p:cNvCxnSpPr>
            <a:endCxn id="45" idx="3"/>
          </p:cNvCxnSpPr>
          <p:nvPr/>
        </p:nvCxnSpPr>
        <p:spPr>
          <a:xfrm>
            <a:off x="7195897" y="5180595"/>
            <a:ext cx="369333" cy="4486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Connecteur droit avec flèche 53"/>
          <p:cNvCxnSpPr>
            <a:stCxn id="21" idx="2"/>
            <a:endCxn id="23" idx="3"/>
          </p:cNvCxnSpPr>
          <p:nvPr/>
        </p:nvCxnSpPr>
        <p:spPr>
          <a:xfrm flipH="1">
            <a:off x="7159431" y="5167644"/>
            <a:ext cx="39734" cy="3762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a:stCxn id="21" idx="2"/>
            <a:endCxn id="22" idx="3"/>
          </p:cNvCxnSpPr>
          <p:nvPr/>
        </p:nvCxnSpPr>
        <p:spPr>
          <a:xfrm flipH="1">
            <a:off x="6634624" y="5167644"/>
            <a:ext cx="564541" cy="34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a:stCxn id="18" idx="2"/>
            <a:endCxn id="34" idx="3"/>
          </p:cNvCxnSpPr>
          <p:nvPr/>
        </p:nvCxnSpPr>
        <p:spPr>
          <a:xfrm>
            <a:off x="10573118" y="5167220"/>
            <a:ext cx="727259" cy="332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Connecteur droit avec flèche 59"/>
          <p:cNvCxnSpPr>
            <a:stCxn id="18" idx="2"/>
            <a:endCxn id="36" idx="3"/>
          </p:cNvCxnSpPr>
          <p:nvPr/>
        </p:nvCxnSpPr>
        <p:spPr>
          <a:xfrm>
            <a:off x="10573118" y="5167220"/>
            <a:ext cx="152399" cy="3766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a:stCxn id="18" idx="2"/>
            <a:endCxn id="43" idx="3"/>
          </p:cNvCxnSpPr>
          <p:nvPr/>
        </p:nvCxnSpPr>
        <p:spPr>
          <a:xfrm flipH="1">
            <a:off x="10216311" y="5167220"/>
            <a:ext cx="356807" cy="4753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1848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right)">
                                      <p:cBhvr>
                                        <p:cTn id="12" dur="500"/>
                                        <p:tgtEl>
                                          <p:spTgt spid="26"/>
                                        </p:tgtEl>
                                      </p:cBhvr>
                                    </p:animEffect>
                                  </p:childTnLst>
                                </p:cTn>
                              </p:par>
                              <p:par>
                                <p:cTn id="13" presetID="22" presetClass="entr" presetSubtype="2"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right)">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wipe(right)">
                                      <p:cBhvr>
                                        <p:cTn id="20" dur="500"/>
                                        <p:tgtEl>
                                          <p:spTgt spid="19"/>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right)">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wipe(right)">
                                      <p:cBhvr>
                                        <p:cTn id="28" dur="500"/>
                                        <p:tgtEl>
                                          <p:spTgt spid="20"/>
                                        </p:tgtEl>
                                      </p:cBhvr>
                                    </p:animEffect>
                                  </p:childTnLst>
                                </p:cTn>
                              </p:par>
                              <p:par>
                                <p:cTn id="29" presetID="22" presetClass="entr" presetSubtype="2"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right)">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nodeType="click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wipe(right)">
                                      <p:cBhvr>
                                        <p:cTn id="36" dur="500"/>
                                        <p:tgtEl>
                                          <p:spTgt spid="24"/>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right)">
                                      <p:cBhvr>
                                        <p:cTn id="39" dur="5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wipe(right)">
                                      <p:cBhvr>
                                        <p:cTn id="44" dur="500"/>
                                        <p:tgtEl>
                                          <p:spTgt spid="31"/>
                                        </p:tgtEl>
                                      </p:cBhvr>
                                    </p:animEffect>
                                  </p:childTnLst>
                                </p:cTn>
                              </p:par>
                              <p:par>
                                <p:cTn id="45" presetID="22" presetClass="entr" presetSubtype="2"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right)">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wipe(right)">
                                      <p:cBhvr>
                                        <p:cTn id="52" dur="500"/>
                                        <p:tgtEl>
                                          <p:spTgt spid="42"/>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wipe(right)">
                                      <p:cBhvr>
                                        <p:cTn id="55" dur="500"/>
                                        <p:tgtEl>
                                          <p:spTgt spid="14"/>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nodeType="clickEffect">
                                  <p:stCondLst>
                                    <p:cond delay="0"/>
                                  </p:stCondLst>
                                  <p:childTnLst>
                                    <p:set>
                                      <p:cBhvr>
                                        <p:cTn id="59" dur="1" fill="hold">
                                          <p:stCondLst>
                                            <p:cond delay="0"/>
                                          </p:stCondLst>
                                        </p:cTn>
                                        <p:tgtEl>
                                          <p:spTgt spid="44"/>
                                        </p:tgtEl>
                                        <p:attrNameLst>
                                          <p:attrName>style.visibility</p:attrName>
                                        </p:attrNameLst>
                                      </p:cBhvr>
                                      <p:to>
                                        <p:strVal val="visible"/>
                                      </p:to>
                                    </p:set>
                                    <p:animEffect transition="in" filter="wipe(right)">
                                      <p:cBhvr>
                                        <p:cTn id="60" dur="500"/>
                                        <p:tgtEl>
                                          <p:spTgt spid="44"/>
                                        </p:tgtEl>
                                      </p:cBhvr>
                                    </p:animEffect>
                                  </p:childTnLst>
                                </p:cTn>
                              </p:par>
                              <p:par>
                                <p:cTn id="61" presetID="22" presetClass="entr" presetSubtype="2" fill="hold" grpId="0" nodeType="withEffect">
                                  <p:stCondLst>
                                    <p:cond delay="0"/>
                                  </p:stCondLst>
                                  <p:childTnLst>
                                    <p:set>
                                      <p:cBhvr>
                                        <p:cTn id="62" dur="1" fill="hold">
                                          <p:stCondLst>
                                            <p:cond delay="0"/>
                                          </p:stCondLst>
                                        </p:cTn>
                                        <p:tgtEl>
                                          <p:spTgt spid="37"/>
                                        </p:tgtEl>
                                        <p:attrNameLst>
                                          <p:attrName>style.visibility</p:attrName>
                                        </p:attrNameLst>
                                      </p:cBhvr>
                                      <p:to>
                                        <p:strVal val="visible"/>
                                      </p:to>
                                    </p:set>
                                    <p:animEffect transition="in" filter="wipe(right)">
                                      <p:cBhvr>
                                        <p:cTn id="63" dur="500"/>
                                        <p:tgtEl>
                                          <p:spTgt spid="37"/>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2" fill="hold" nodeType="click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wipe(right)">
                                      <p:cBhvr>
                                        <p:cTn id="68" dur="500"/>
                                        <p:tgtEl>
                                          <p:spTgt spid="40"/>
                                        </p:tgtEl>
                                      </p:cBhvr>
                                    </p:animEffect>
                                  </p:childTnLst>
                                </p:cTn>
                              </p:par>
                              <p:par>
                                <p:cTn id="69" presetID="22" presetClass="entr" presetSubtype="2" fill="hold" grpId="0" nodeType="withEffect">
                                  <p:stCondLst>
                                    <p:cond delay="0"/>
                                  </p:stCondLst>
                                  <p:childTnLst>
                                    <p:set>
                                      <p:cBhvr>
                                        <p:cTn id="70" dur="1" fill="hold">
                                          <p:stCondLst>
                                            <p:cond delay="0"/>
                                          </p:stCondLst>
                                        </p:cTn>
                                        <p:tgtEl>
                                          <p:spTgt spid="38"/>
                                        </p:tgtEl>
                                        <p:attrNameLst>
                                          <p:attrName>style.visibility</p:attrName>
                                        </p:attrNameLst>
                                      </p:cBhvr>
                                      <p:to>
                                        <p:strVal val="visible"/>
                                      </p:to>
                                    </p:set>
                                    <p:animEffect transition="in" filter="wipe(right)">
                                      <p:cBhvr>
                                        <p:cTn id="71" dur="500"/>
                                        <p:tgtEl>
                                          <p:spTgt spid="38"/>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2" fill="hold" nodeType="click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wipe(right)">
                                      <p:cBhvr>
                                        <p:cTn id="76" dur="500"/>
                                        <p:tgtEl>
                                          <p:spTgt spid="48"/>
                                        </p:tgtEl>
                                      </p:cBhvr>
                                    </p:animEffect>
                                  </p:childTnLst>
                                </p:cTn>
                              </p:par>
                              <p:par>
                                <p:cTn id="77" presetID="22" presetClass="entr" presetSubtype="2" fill="hold" grpId="0" nodeType="with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wipe(right)">
                                      <p:cBhvr>
                                        <p:cTn id="79" dur="500"/>
                                        <p:tgtEl>
                                          <p:spTgt spid="39"/>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2" fill="hold" nodeType="click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wipe(right)">
                                      <p:cBhvr>
                                        <p:cTn id="84" dur="500"/>
                                        <p:tgtEl>
                                          <p:spTgt spid="29"/>
                                        </p:tgtEl>
                                      </p:cBhvr>
                                    </p:animEffect>
                                  </p:childTnLst>
                                </p:cTn>
                              </p:par>
                              <p:par>
                                <p:cTn id="85" presetID="22" presetClass="entr" presetSubtype="2" fill="hold" grpId="0" nodeType="with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wipe(right)">
                                      <p:cBhvr>
                                        <p:cTn id="87" dur="500"/>
                                        <p:tgtEl>
                                          <p:spTgt spid="1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2" fill="hold" nodeType="clickEffect">
                                  <p:stCondLst>
                                    <p:cond delay="0"/>
                                  </p:stCondLst>
                                  <p:childTnLst>
                                    <p:set>
                                      <p:cBhvr>
                                        <p:cTn id="91" dur="1" fill="hold">
                                          <p:stCondLst>
                                            <p:cond delay="0"/>
                                          </p:stCondLst>
                                        </p:cTn>
                                        <p:tgtEl>
                                          <p:spTgt spid="58"/>
                                        </p:tgtEl>
                                        <p:attrNameLst>
                                          <p:attrName>style.visibility</p:attrName>
                                        </p:attrNameLst>
                                      </p:cBhvr>
                                      <p:to>
                                        <p:strVal val="visible"/>
                                      </p:to>
                                    </p:set>
                                    <p:animEffect transition="in" filter="wipe(right)">
                                      <p:cBhvr>
                                        <p:cTn id="92" dur="500"/>
                                        <p:tgtEl>
                                          <p:spTgt spid="58"/>
                                        </p:tgtEl>
                                      </p:cBhvr>
                                    </p:animEffect>
                                  </p:childTnLst>
                                </p:cTn>
                              </p:par>
                              <p:par>
                                <p:cTn id="93" presetID="22" presetClass="entr" presetSubtype="2" fill="hold" grpId="0" nodeType="with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wipe(right)">
                                      <p:cBhvr>
                                        <p:cTn id="95" dur="500"/>
                                        <p:tgtEl>
                                          <p:spTgt spid="34"/>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2" fill="hold" nodeType="clickEffect">
                                  <p:stCondLst>
                                    <p:cond delay="0"/>
                                  </p:stCondLst>
                                  <p:childTnLst>
                                    <p:set>
                                      <p:cBhvr>
                                        <p:cTn id="99" dur="1" fill="hold">
                                          <p:stCondLst>
                                            <p:cond delay="0"/>
                                          </p:stCondLst>
                                        </p:cTn>
                                        <p:tgtEl>
                                          <p:spTgt spid="60"/>
                                        </p:tgtEl>
                                        <p:attrNameLst>
                                          <p:attrName>style.visibility</p:attrName>
                                        </p:attrNameLst>
                                      </p:cBhvr>
                                      <p:to>
                                        <p:strVal val="visible"/>
                                      </p:to>
                                    </p:set>
                                    <p:animEffect transition="in" filter="wipe(right)">
                                      <p:cBhvr>
                                        <p:cTn id="100" dur="500"/>
                                        <p:tgtEl>
                                          <p:spTgt spid="60"/>
                                        </p:tgtEl>
                                      </p:cBhvr>
                                    </p:animEffect>
                                  </p:childTnLst>
                                </p:cTn>
                              </p:par>
                              <p:par>
                                <p:cTn id="101" presetID="22" presetClass="entr" presetSubtype="2" fill="hold" grpId="0" nodeType="with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wipe(right)">
                                      <p:cBhvr>
                                        <p:cTn id="103" dur="500"/>
                                        <p:tgtEl>
                                          <p:spTgt spid="36"/>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2" fill="hold" nodeType="clickEffect">
                                  <p:stCondLst>
                                    <p:cond delay="0"/>
                                  </p:stCondLst>
                                  <p:childTnLst>
                                    <p:set>
                                      <p:cBhvr>
                                        <p:cTn id="107" dur="1" fill="hold">
                                          <p:stCondLst>
                                            <p:cond delay="0"/>
                                          </p:stCondLst>
                                        </p:cTn>
                                        <p:tgtEl>
                                          <p:spTgt spid="62"/>
                                        </p:tgtEl>
                                        <p:attrNameLst>
                                          <p:attrName>style.visibility</p:attrName>
                                        </p:attrNameLst>
                                      </p:cBhvr>
                                      <p:to>
                                        <p:strVal val="visible"/>
                                      </p:to>
                                    </p:set>
                                    <p:animEffect transition="in" filter="wipe(right)">
                                      <p:cBhvr>
                                        <p:cTn id="108" dur="500"/>
                                        <p:tgtEl>
                                          <p:spTgt spid="62"/>
                                        </p:tgtEl>
                                      </p:cBhvr>
                                    </p:animEffect>
                                  </p:childTnLst>
                                </p:cTn>
                              </p:par>
                              <p:par>
                                <p:cTn id="109" presetID="22" presetClass="entr" presetSubtype="2" fill="hold" grpId="0" nodeType="withEffect">
                                  <p:stCondLst>
                                    <p:cond delay="0"/>
                                  </p:stCondLst>
                                  <p:childTnLst>
                                    <p:set>
                                      <p:cBhvr>
                                        <p:cTn id="110" dur="1" fill="hold">
                                          <p:stCondLst>
                                            <p:cond delay="0"/>
                                          </p:stCondLst>
                                        </p:cTn>
                                        <p:tgtEl>
                                          <p:spTgt spid="43"/>
                                        </p:tgtEl>
                                        <p:attrNameLst>
                                          <p:attrName>style.visibility</p:attrName>
                                        </p:attrNameLst>
                                      </p:cBhvr>
                                      <p:to>
                                        <p:strVal val="visible"/>
                                      </p:to>
                                    </p:set>
                                    <p:animEffect transition="in" filter="wipe(right)">
                                      <p:cBhvr>
                                        <p:cTn id="111" dur="500"/>
                                        <p:tgtEl>
                                          <p:spTgt spid="43"/>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1" fill="hold" nodeType="clickEffect">
                                  <p:stCondLst>
                                    <p:cond delay="0"/>
                                  </p:stCondLst>
                                  <p:childTnLst>
                                    <p:set>
                                      <p:cBhvr>
                                        <p:cTn id="115" dur="1" fill="hold">
                                          <p:stCondLst>
                                            <p:cond delay="0"/>
                                          </p:stCondLst>
                                        </p:cTn>
                                        <p:tgtEl>
                                          <p:spTgt spid="35"/>
                                        </p:tgtEl>
                                        <p:attrNameLst>
                                          <p:attrName>style.visibility</p:attrName>
                                        </p:attrNameLst>
                                      </p:cBhvr>
                                      <p:to>
                                        <p:strVal val="visible"/>
                                      </p:to>
                                    </p:set>
                                    <p:animEffect transition="in" filter="wipe(up)">
                                      <p:cBhvr>
                                        <p:cTn id="116" dur="500"/>
                                        <p:tgtEl>
                                          <p:spTgt spid="35"/>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21"/>
                                        </p:tgtEl>
                                        <p:attrNameLst>
                                          <p:attrName>style.visibility</p:attrName>
                                        </p:attrNameLst>
                                      </p:cBhvr>
                                      <p:to>
                                        <p:strVal val="visible"/>
                                      </p:to>
                                    </p:set>
                                    <p:animEffect transition="in" filter="wipe(up)">
                                      <p:cBhvr>
                                        <p:cTn id="119" dur="500"/>
                                        <p:tgtEl>
                                          <p:spTgt spid="21"/>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1" fill="hold" nodeType="clickEffect">
                                  <p:stCondLst>
                                    <p:cond delay="0"/>
                                  </p:stCondLst>
                                  <p:childTnLst>
                                    <p:set>
                                      <p:cBhvr>
                                        <p:cTn id="123" dur="1" fill="hold">
                                          <p:stCondLst>
                                            <p:cond delay="0"/>
                                          </p:stCondLst>
                                        </p:cTn>
                                        <p:tgtEl>
                                          <p:spTgt spid="49"/>
                                        </p:tgtEl>
                                        <p:attrNameLst>
                                          <p:attrName>style.visibility</p:attrName>
                                        </p:attrNameLst>
                                      </p:cBhvr>
                                      <p:to>
                                        <p:strVal val="visible"/>
                                      </p:to>
                                    </p:set>
                                    <p:animEffect transition="in" filter="wipe(up)">
                                      <p:cBhvr>
                                        <p:cTn id="124" dur="500"/>
                                        <p:tgtEl>
                                          <p:spTgt spid="49"/>
                                        </p:tgtEl>
                                      </p:cBhvr>
                                    </p:animEffect>
                                  </p:childTnLst>
                                </p:cTn>
                              </p:par>
                              <p:par>
                                <p:cTn id="125" presetID="22" presetClass="entr" presetSubtype="1" fill="hold" grpId="0" nodeType="withEffect">
                                  <p:stCondLst>
                                    <p:cond delay="0"/>
                                  </p:stCondLst>
                                  <p:childTnLst>
                                    <p:set>
                                      <p:cBhvr>
                                        <p:cTn id="126" dur="1" fill="hold">
                                          <p:stCondLst>
                                            <p:cond delay="0"/>
                                          </p:stCondLst>
                                        </p:cTn>
                                        <p:tgtEl>
                                          <p:spTgt spid="46"/>
                                        </p:tgtEl>
                                        <p:attrNameLst>
                                          <p:attrName>style.visibility</p:attrName>
                                        </p:attrNameLst>
                                      </p:cBhvr>
                                      <p:to>
                                        <p:strVal val="visible"/>
                                      </p:to>
                                    </p:set>
                                    <p:animEffect transition="in" filter="wipe(up)">
                                      <p:cBhvr>
                                        <p:cTn id="127" dur="500"/>
                                        <p:tgtEl>
                                          <p:spTgt spid="46"/>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1" fill="hold" nodeType="clickEffect">
                                  <p:stCondLst>
                                    <p:cond delay="0"/>
                                  </p:stCondLst>
                                  <p:childTnLst>
                                    <p:set>
                                      <p:cBhvr>
                                        <p:cTn id="131" dur="1" fill="hold">
                                          <p:stCondLst>
                                            <p:cond delay="0"/>
                                          </p:stCondLst>
                                        </p:cTn>
                                        <p:tgtEl>
                                          <p:spTgt spid="51"/>
                                        </p:tgtEl>
                                        <p:attrNameLst>
                                          <p:attrName>style.visibility</p:attrName>
                                        </p:attrNameLst>
                                      </p:cBhvr>
                                      <p:to>
                                        <p:strVal val="visible"/>
                                      </p:to>
                                    </p:set>
                                    <p:animEffect transition="in" filter="wipe(up)">
                                      <p:cBhvr>
                                        <p:cTn id="132" dur="500"/>
                                        <p:tgtEl>
                                          <p:spTgt spid="51"/>
                                        </p:tgtEl>
                                      </p:cBhvr>
                                    </p:animEffect>
                                  </p:childTnLst>
                                </p:cTn>
                              </p:par>
                              <p:par>
                                <p:cTn id="133" presetID="22" presetClass="entr" presetSubtype="1" fill="hold" grpId="0" nodeType="withEffect">
                                  <p:stCondLst>
                                    <p:cond delay="0"/>
                                  </p:stCondLst>
                                  <p:childTnLst>
                                    <p:set>
                                      <p:cBhvr>
                                        <p:cTn id="134" dur="1" fill="hold">
                                          <p:stCondLst>
                                            <p:cond delay="0"/>
                                          </p:stCondLst>
                                        </p:cTn>
                                        <p:tgtEl>
                                          <p:spTgt spid="45"/>
                                        </p:tgtEl>
                                        <p:attrNameLst>
                                          <p:attrName>style.visibility</p:attrName>
                                        </p:attrNameLst>
                                      </p:cBhvr>
                                      <p:to>
                                        <p:strVal val="visible"/>
                                      </p:to>
                                    </p:set>
                                    <p:animEffect transition="in" filter="wipe(up)">
                                      <p:cBhvr>
                                        <p:cTn id="135" dur="500"/>
                                        <p:tgtEl>
                                          <p:spTgt spid="45"/>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1" fill="hold" nodeType="clickEffect">
                                  <p:stCondLst>
                                    <p:cond delay="0"/>
                                  </p:stCondLst>
                                  <p:childTnLst>
                                    <p:set>
                                      <p:cBhvr>
                                        <p:cTn id="139" dur="1" fill="hold">
                                          <p:stCondLst>
                                            <p:cond delay="0"/>
                                          </p:stCondLst>
                                        </p:cTn>
                                        <p:tgtEl>
                                          <p:spTgt spid="54"/>
                                        </p:tgtEl>
                                        <p:attrNameLst>
                                          <p:attrName>style.visibility</p:attrName>
                                        </p:attrNameLst>
                                      </p:cBhvr>
                                      <p:to>
                                        <p:strVal val="visible"/>
                                      </p:to>
                                    </p:set>
                                    <p:animEffect transition="in" filter="wipe(up)">
                                      <p:cBhvr>
                                        <p:cTn id="140" dur="500"/>
                                        <p:tgtEl>
                                          <p:spTgt spid="54"/>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23"/>
                                        </p:tgtEl>
                                        <p:attrNameLst>
                                          <p:attrName>style.visibility</p:attrName>
                                        </p:attrNameLst>
                                      </p:cBhvr>
                                      <p:to>
                                        <p:strVal val="visible"/>
                                      </p:to>
                                    </p:set>
                                    <p:animEffect transition="in" filter="wipe(up)">
                                      <p:cBhvr>
                                        <p:cTn id="143" dur="500"/>
                                        <p:tgtEl>
                                          <p:spTgt spid="23"/>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1" fill="hold" nodeType="clickEffect">
                                  <p:stCondLst>
                                    <p:cond delay="0"/>
                                  </p:stCondLst>
                                  <p:childTnLst>
                                    <p:set>
                                      <p:cBhvr>
                                        <p:cTn id="147" dur="1" fill="hold">
                                          <p:stCondLst>
                                            <p:cond delay="0"/>
                                          </p:stCondLst>
                                        </p:cTn>
                                        <p:tgtEl>
                                          <p:spTgt spid="56"/>
                                        </p:tgtEl>
                                        <p:attrNameLst>
                                          <p:attrName>style.visibility</p:attrName>
                                        </p:attrNameLst>
                                      </p:cBhvr>
                                      <p:to>
                                        <p:strVal val="visible"/>
                                      </p:to>
                                    </p:set>
                                    <p:animEffect transition="in" filter="wipe(up)">
                                      <p:cBhvr>
                                        <p:cTn id="148" dur="500"/>
                                        <p:tgtEl>
                                          <p:spTgt spid="56"/>
                                        </p:tgtEl>
                                      </p:cBhvr>
                                    </p:animEffect>
                                  </p:childTnLst>
                                </p:cTn>
                              </p:par>
                              <p:par>
                                <p:cTn id="149" presetID="22" presetClass="entr" presetSubtype="1" fill="hold" grpId="0" nodeType="withEffect">
                                  <p:stCondLst>
                                    <p:cond delay="0"/>
                                  </p:stCondLst>
                                  <p:childTnLst>
                                    <p:set>
                                      <p:cBhvr>
                                        <p:cTn id="150" dur="1" fill="hold">
                                          <p:stCondLst>
                                            <p:cond delay="0"/>
                                          </p:stCondLst>
                                        </p:cTn>
                                        <p:tgtEl>
                                          <p:spTgt spid="22"/>
                                        </p:tgtEl>
                                        <p:attrNameLst>
                                          <p:attrName>style.visibility</p:attrName>
                                        </p:attrNameLst>
                                      </p:cBhvr>
                                      <p:to>
                                        <p:strVal val="visible"/>
                                      </p:to>
                                    </p:set>
                                    <p:animEffect transition="in" filter="wipe(up)">
                                      <p:cBhvr>
                                        <p:cTn id="15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 grpId="0"/>
      <p:bldP spid="14" grpId="0"/>
      <p:bldP spid="15" grpId="0"/>
      <p:bldP spid="16" grpId="0"/>
      <p:bldP spid="17" grpId="0"/>
      <p:bldP spid="30" grpId="0"/>
      <p:bldP spid="37" grpId="0"/>
      <p:bldP spid="38" grpId="0"/>
      <p:bldP spid="39" grpId="0"/>
      <p:bldP spid="18" grpId="0"/>
      <p:bldP spid="21" grpId="0"/>
      <p:bldP spid="22" grpId="0"/>
      <p:bldP spid="34" grpId="0"/>
      <p:bldP spid="23" grpId="0"/>
      <p:bldP spid="36" grpId="0"/>
      <p:bldP spid="43" grpId="0"/>
      <p:bldP spid="45" grpId="0"/>
      <p:bldP spid="4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 coins arrondis 5">
            <a:extLst>
              <a:ext uri="{FF2B5EF4-FFF2-40B4-BE49-F238E27FC236}">
                <a16:creationId xmlns:a16="http://schemas.microsoft.com/office/drawing/2014/main" id="{B725013A-31CF-438D-A78A-69F0FACC2B86}"/>
              </a:ext>
            </a:extLst>
          </p:cNvPr>
          <p:cNvSpPr/>
          <p:nvPr/>
        </p:nvSpPr>
        <p:spPr>
          <a:xfrm>
            <a:off x="4531657" y="290133"/>
            <a:ext cx="2864225" cy="42407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scene3d>
              <a:camera prst="orthographicFront"/>
              <a:lightRig rig="soft" dir="t">
                <a:rot lat="0" lon="0" rev="15600000"/>
              </a:lightRig>
            </a:scene3d>
            <a:sp3d extrusionH="57150" prstMaterial="softEdge">
              <a:bevelT w="25400" h="38100"/>
            </a:sp3d>
          </a:bodyPr>
          <a:lstStyle/>
          <a:p>
            <a:pPr algn="r" rtl="1"/>
            <a:r>
              <a:rPr lang="ar-DZ" b="1" dirty="0">
                <a:ln/>
                <a:solidFill>
                  <a:schemeClr val="accent2">
                    <a:lumMod val="75000"/>
                  </a:schemeClr>
                </a:solidFill>
              </a:rPr>
              <a:t>أليات التصنيف الائتماني</a:t>
            </a:r>
            <a:r>
              <a:rPr lang="fr-FR" b="1" dirty="0">
                <a:ln/>
                <a:solidFill>
                  <a:schemeClr val="accent4"/>
                </a:solidFill>
              </a:rPr>
              <a:t>:</a:t>
            </a:r>
          </a:p>
        </p:txBody>
      </p:sp>
      <p:sp>
        <p:nvSpPr>
          <p:cNvPr id="4" name="Rectangle 3"/>
          <p:cNvSpPr/>
          <p:nvPr/>
        </p:nvSpPr>
        <p:spPr>
          <a:xfrm>
            <a:off x="8352782" y="818848"/>
            <a:ext cx="2884123" cy="369332"/>
          </a:xfrm>
          <a:prstGeom prst="rect">
            <a:avLst/>
          </a:prstGeom>
        </p:spPr>
        <p:txBody>
          <a:bodyPr wrap="none">
            <a:spAutoFit/>
          </a:bodyPr>
          <a:lstStyle/>
          <a:p>
            <a:pPr algn="r" rtl="1"/>
            <a:r>
              <a:rPr lang="ar-DZ" dirty="0"/>
              <a:t>وتتم وفق  4 مراحل و هي </a:t>
            </a:r>
            <a:r>
              <a:rPr lang="fr-FR" b="1" dirty="0">
                <a:ln/>
                <a:solidFill>
                  <a:schemeClr val="accent4"/>
                </a:solidFill>
              </a:rPr>
              <a:t> :</a:t>
            </a:r>
            <a:r>
              <a:rPr lang="ar-DZ" dirty="0"/>
              <a:t> </a:t>
            </a:r>
          </a:p>
        </p:txBody>
      </p:sp>
      <p:sp>
        <p:nvSpPr>
          <p:cNvPr id="5" name="Rectangle 4"/>
          <p:cNvSpPr/>
          <p:nvPr/>
        </p:nvSpPr>
        <p:spPr>
          <a:xfrm>
            <a:off x="2606570" y="1326387"/>
            <a:ext cx="9078924" cy="369332"/>
          </a:xfrm>
          <a:prstGeom prst="rect">
            <a:avLst/>
          </a:prstGeom>
        </p:spPr>
        <p:txBody>
          <a:bodyPr wrap="square">
            <a:spAutoFit/>
          </a:bodyPr>
          <a:lstStyle/>
          <a:p>
            <a:pPr algn="r" rtl="1"/>
            <a:r>
              <a:rPr lang="ar-DZ" dirty="0">
                <a:solidFill>
                  <a:srgbClr val="00B050"/>
                </a:solidFill>
              </a:rPr>
              <a:t>المرحلة الأولى</a:t>
            </a:r>
            <a:r>
              <a:rPr lang="fr-FR" dirty="0">
                <a:solidFill>
                  <a:srgbClr val="00B050"/>
                </a:solidFill>
              </a:rPr>
              <a:t> </a:t>
            </a:r>
            <a:r>
              <a:rPr lang="fr-FR" b="1" dirty="0">
                <a:ln/>
                <a:solidFill>
                  <a:schemeClr val="accent4"/>
                </a:solidFill>
              </a:rPr>
              <a:t> :</a:t>
            </a:r>
            <a:endParaRPr lang="ar-DZ" dirty="0">
              <a:solidFill>
                <a:schemeClr val="accent2">
                  <a:lumMod val="75000"/>
                </a:schemeClr>
              </a:solidFill>
            </a:endParaRPr>
          </a:p>
        </p:txBody>
      </p:sp>
      <p:sp>
        <p:nvSpPr>
          <p:cNvPr id="3" name="Rectangle 2"/>
          <p:cNvSpPr/>
          <p:nvPr/>
        </p:nvSpPr>
        <p:spPr>
          <a:xfrm>
            <a:off x="10030733" y="3018706"/>
            <a:ext cx="1755609" cy="369332"/>
          </a:xfrm>
          <a:prstGeom prst="rect">
            <a:avLst/>
          </a:prstGeom>
        </p:spPr>
        <p:txBody>
          <a:bodyPr wrap="none">
            <a:spAutoFit/>
          </a:bodyPr>
          <a:lstStyle/>
          <a:p>
            <a:r>
              <a:rPr lang="ar-DZ" dirty="0"/>
              <a:t> </a:t>
            </a:r>
            <a:r>
              <a:rPr lang="ar-DZ" dirty="0">
                <a:solidFill>
                  <a:srgbClr val="00B050"/>
                </a:solidFill>
              </a:rPr>
              <a:t>المرحلة الثانية </a:t>
            </a:r>
            <a:r>
              <a:rPr lang="ar-DZ" dirty="0"/>
              <a:t>:</a:t>
            </a:r>
          </a:p>
        </p:txBody>
      </p:sp>
      <p:sp>
        <p:nvSpPr>
          <p:cNvPr id="7" name="Rectangle 6"/>
          <p:cNvSpPr/>
          <p:nvPr/>
        </p:nvSpPr>
        <p:spPr>
          <a:xfrm>
            <a:off x="10157743" y="4540188"/>
            <a:ext cx="1628599" cy="369332"/>
          </a:xfrm>
          <a:prstGeom prst="rect">
            <a:avLst/>
          </a:prstGeom>
        </p:spPr>
        <p:txBody>
          <a:bodyPr wrap="square">
            <a:spAutoFit/>
          </a:bodyPr>
          <a:lstStyle/>
          <a:p>
            <a:r>
              <a:rPr lang="ar-DZ" dirty="0">
                <a:solidFill>
                  <a:srgbClr val="00B050"/>
                </a:solidFill>
              </a:rPr>
              <a:t>المرحلة الثالثة:</a:t>
            </a:r>
            <a:endParaRPr lang="ar-DZ" dirty="0"/>
          </a:p>
        </p:txBody>
      </p:sp>
      <p:sp>
        <p:nvSpPr>
          <p:cNvPr id="9" name="Arrondir un rectangle avec un coin diagonal 8"/>
          <p:cNvSpPr/>
          <p:nvPr/>
        </p:nvSpPr>
        <p:spPr>
          <a:xfrm>
            <a:off x="3677767" y="1281299"/>
            <a:ext cx="4840941" cy="1000618"/>
          </a:xfrm>
          <a:prstGeom prst="round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dirty="0">
                <a:solidFill>
                  <a:schemeClr val="accent2">
                    <a:lumMod val="75000"/>
                  </a:schemeClr>
                </a:solidFill>
              </a:rPr>
              <a:t>إعداد المستندات وتقديمها لوكالة التصنيف</a:t>
            </a:r>
          </a:p>
          <a:p>
            <a:pPr algn="ctr"/>
            <a:endParaRPr lang="ar-DZ" dirty="0"/>
          </a:p>
        </p:txBody>
      </p:sp>
      <p:sp>
        <p:nvSpPr>
          <p:cNvPr id="11" name="Arrondir un rectangle avec un coin diagonal 10"/>
          <p:cNvSpPr/>
          <p:nvPr/>
        </p:nvSpPr>
        <p:spPr>
          <a:xfrm>
            <a:off x="3677767" y="2769122"/>
            <a:ext cx="4840941" cy="1000618"/>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dirty="0">
                <a:solidFill>
                  <a:srgbClr val="0070C0"/>
                </a:solidFill>
              </a:rPr>
              <a:t>قيام وكالة التصنيف بتحليل المستندات</a:t>
            </a:r>
            <a:endParaRPr lang="ar-DZ" dirty="0"/>
          </a:p>
        </p:txBody>
      </p:sp>
      <p:sp>
        <p:nvSpPr>
          <p:cNvPr id="12" name="Arrondir un rectangle avec un coin diagonal 11"/>
          <p:cNvSpPr/>
          <p:nvPr/>
        </p:nvSpPr>
        <p:spPr>
          <a:xfrm>
            <a:off x="3677767" y="4224545"/>
            <a:ext cx="4840941" cy="1000618"/>
          </a:xfrm>
          <a:prstGeom prst="round2Diag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ar-DZ" dirty="0">
                <a:solidFill>
                  <a:srgbClr val="0070C0"/>
                </a:solidFill>
              </a:rPr>
              <a:t>زيارة ممثلي الوكالة للمؤسسة الخاضعة للتصنيف</a:t>
            </a:r>
            <a:endParaRPr lang="ar-DZ" dirty="0"/>
          </a:p>
        </p:txBody>
      </p:sp>
      <p:sp>
        <p:nvSpPr>
          <p:cNvPr id="13" name="Arrondir un rectangle avec un coin diagonal 12"/>
          <p:cNvSpPr/>
          <p:nvPr/>
        </p:nvSpPr>
        <p:spPr>
          <a:xfrm>
            <a:off x="3677767" y="5672042"/>
            <a:ext cx="4840941" cy="1000618"/>
          </a:xfrm>
          <a:prstGeom prst="round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r>
              <a:rPr lang="ar-DZ" dirty="0">
                <a:solidFill>
                  <a:srgbClr val="0070C0"/>
                </a:solidFill>
              </a:rPr>
              <a:t>تحضير التقرير النهائي وتقديم التصنيف</a:t>
            </a:r>
            <a:endParaRPr lang="ar-DZ" dirty="0"/>
          </a:p>
        </p:txBody>
      </p:sp>
      <p:sp>
        <p:nvSpPr>
          <p:cNvPr id="15" name="Rectangle 14"/>
          <p:cNvSpPr/>
          <p:nvPr/>
        </p:nvSpPr>
        <p:spPr>
          <a:xfrm>
            <a:off x="9794843" y="5896619"/>
            <a:ext cx="1937673" cy="369332"/>
          </a:xfrm>
          <a:prstGeom prst="rect">
            <a:avLst/>
          </a:prstGeom>
        </p:spPr>
        <p:txBody>
          <a:bodyPr wrap="square">
            <a:spAutoFit/>
          </a:bodyPr>
          <a:lstStyle/>
          <a:p>
            <a:pPr algn="r" rtl="1"/>
            <a:r>
              <a:rPr lang="ar-DZ" dirty="0">
                <a:solidFill>
                  <a:srgbClr val="00B050"/>
                </a:solidFill>
              </a:rPr>
              <a:t>المرحلة الرابعة:</a:t>
            </a:r>
            <a:endParaRPr lang="ar-DZ" dirty="0"/>
          </a:p>
        </p:txBody>
      </p:sp>
      <p:sp>
        <p:nvSpPr>
          <p:cNvPr id="14" name="Flèche vers le bas 13"/>
          <p:cNvSpPr/>
          <p:nvPr/>
        </p:nvSpPr>
        <p:spPr>
          <a:xfrm>
            <a:off x="5963769" y="2271428"/>
            <a:ext cx="235322" cy="489769"/>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ar-DZ"/>
          </a:p>
        </p:txBody>
      </p:sp>
      <p:sp>
        <p:nvSpPr>
          <p:cNvPr id="17" name="Flèche vers le bas 16"/>
          <p:cNvSpPr/>
          <p:nvPr/>
        </p:nvSpPr>
        <p:spPr>
          <a:xfrm>
            <a:off x="5987295" y="5225163"/>
            <a:ext cx="235322" cy="489769"/>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ar-DZ"/>
          </a:p>
        </p:txBody>
      </p:sp>
      <p:sp>
        <p:nvSpPr>
          <p:cNvPr id="18" name="Flèche vers le bas 17"/>
          <p:cNvSpPr/>
          <p:nvPr/>
        </p:nvSpPr>
        <p:spPr>
          <a:xfrm>
            <a:off x="5980576" y="3777666"/>
            <a:ext cx="235322" cy="489769"/>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ar-DZ"/>
          </a:p>
        </p:txBody>
      </p:sp>
    </p:spTree>
    <p:extLst>
      <p:ext uri="{BB962C8B-B14F-4D97-AF65-F5344CB8AC3E}">
        <p14:creationId xmlns:p14="http://schemas.microsoft.com/office/powerpoint/2010/main" val="332114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inVertical)">
                                      <p:cBhvr>
                                        <p:cTn id="21" dur="500"/>
                                        <p:tgtEl>
                                          <p:spTgt spid="3"/>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arn(inVertical)">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1000"/>
                                        <p:tgtEl>
                                          <p:spTgt spid="7"/>
                                        </p:tgtEl>
                                      </p:cBhvr>
                                    </p:animEffect>
                                    <p:anim calcmode="lin" valueType="num">
                                      <p:cBhvr>
                                        <p:cTn id="42" dur="1000" fill="hold"/>
                                        <p:tgtEl>
                                          <p:spTgt spid="7"/>
                                        </p:tgtEl>
                                        <p:attrNameLst>
                                          <p:attrName>ppt_x</p:attrName>
                                        </p:attrNameLst>
                                      </p:cBhvr>
                                      <p:tavLst>
                                        <p:tav tm="0">
                                          <p:val>
                                            <p:strVal val="#ppt_x"/>
                                          </p:val>
                                        </p:tav>
                                        <p:tav tm="100000">
                                          <p:val>
                                            <p:strVal val="#ppt_x"/>
                                          </p:val>
                                        </p:tav>
                                      </p:tavLst>
                                    </p:anim>
                                    <p:anim calcmode="lin" valueType="num">
                                      <p:cBhvr>
                                        <p:cTn id="4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fade">
                                      <p:cBhvr>
                                        <p:cTn id="48" dur="1000"/>
                                        <p:tgtEl>
                                          <p:spTgt spid="12"/>
                                        </p:tgtEl>
                                      </p:cBhvr>
                                    </p:animEffect>
                                    <p:anim calcmode="lin" valueType="num">
                                      <p:cBhvr>
                                        <p:cTn id="49" dur="1000" fill="hold"/>
                                        <p:tgtEl>
                                          <p:spTgt spid="12"/>
                                        </p:tgtEl>
                                        <p:attrNameLst>
                                          <p:attrName>ppt_x</p:attrName>
                                        </p:attrNameLst>
                                      </p:cBhvr>
                                      <p:tavLst>
                                        <p:tav tm="0">
                                          <p:val>
                                            <p:strVal val="#ppt_x"/>
                                          </p:val>
                                        </p:tav>
                                        <p:tav tm="100000">
                                          <p:val>
                                            <p:strVal val="#ppt_x"/>
                                          </p:val>
                                        </p:tav>
                                      </p:tavLst>
                                    </p:anim>
                                    <p:anim calcmode="lin" valueType="num">
                                      <p:cBhvr>
                                        <p:cTn id="5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wipe(down)">
                                      <p:cBhvr>
                                        <p:cTn id="6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p:bldP spid="7" grpId="0"/>
      <p:bldP spid="9" grpId="0" animBg="1"/>
      <p:bldP spid="11" grpId="0" animBg="1"/>
      <p:bldP spid="12" grpId="0" animBg="1"/>
      <p:bldP spid="13" grpId="0" animBg="1"/>
      <p:bldP spid="15" grpId="0"/>
      <p:bldP spid="14" grpId="0" animBg="1"/>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a16="http://schemas.microsoft.com/office/drawing/2014/main" id="{B725013A-31CF-438D-A78A-69F0FACC2B86}"/>
              </a:ext>
            </a:extLst>
          </p:cNvPr>
          <p:cNvSpPr/>
          <p:nvPr/>
        </p:nvSpPr>
        <p:spPr>
          <a:xfrm>
            <a:off x="4609540" y="356221"/>
            <a:ext cx="3032487" cy="42407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scene3d>
              <a:camera prst="orthographicFront"/>
              <a:lightRig rig="soft" dir="t">
                <a:rot lat="0" lon="0" rev="15600000"/>
              </a:lightRig>
            </a:scene3d>
            <a:sp3d extrusionH="57150" prstMaterial="softEdge">
              <a:bevelT w="25400" h="38100"/>
            </a:sp3d>
          </a:bodyPr>
          <a:lstStyle/>
          <a:p>
            <a:pPr algn="r" rtl="1"/>
            <a:r>
              <a:rPr lang="ar-DZ" b="1" dirty="0">
                <a:ln/>
                <a:solidFill>
                  <a:schemeClr val="accent2">
                    <a:lumMod val="75000"/>
                  </a:schemeClr>
                </a:solidFill>
              </a:rPr>
              <a:t>معايير التصنيف الائتماني</a:t>
            </a:r>
            <a:r>
              <a:rPr lang="fr-FR" b="1" dirty="0">
                <a:ln/>
                <a:solidFill>
                  <a:schemeClr val="accent4"/>
                </a:solidFill>
              </a:rPr>
              <a:t>:</a:t>
            </a:r>
          </a:p>
        </p:txBody>
      </p:sp>
      <p:sp>
        <p:nvSpPr>
          <p:cNvPr id="8" name="Rectangle 7"/>
          <p:cNvSpPr/>
          <p:nvPr/>
        </p:nvSpPr>
        <p:spPr>
          <a:xfrm>
            <a:off x="4775503" y="1203818"/>
            <a:ext cx="6635150" cy="369332"/>
          </a:xfrm>
          <a:prstGeom prst="rect">
            <a:avLst/>
          </a:prstGeom>
        </p:spPr>
        <p:txBody>
          <a:bodyPr wrap="none">
            <a:spAutoFit/>
          </a:bodyPr>
          <a:lstStyle/>
          <a:p>
            <a:pPr algn="r" rtl="1"/>
            <a:r>
              <a:rPr lang="ar-DZ" dirty="0"/>
              <a:t>وتتم عملية التصنيف وفق معايير اقتصادية وسياسية معقدة نذكر منها </a:t>
            </a:r>
            <a:r>
              <a:rPr lang="fr-FR" dirty="0"/>
              <a:t>:</a:t>
            </a:r>
            <a:endParaRPr lang="ar-DZ" dirty="0"/>
          </a:p>
        </p:txBody>
      </p:sp>
      <p:sp>
        <p:nvSpPr>
          <p:cNvPr id="9" name="Rectangle 8"/>
          <p:cNvSpPr/>
          <p:nvPr/>
        </p:nvSpPr>
        <p:spPr>
          <a:xfrm>
            <a:off x="10082287" y="1812011"/>
            <a:ext cx="1717137" cy="369332"/>
          </a:xfrm>
          <a:prstGeom prst="rect">
            <a:avLst/>
          </a:prstGeom>
        </p:spPr>
        <p:txBody>
          <a:bodyPr wrap="none">
            <a:spAutoFit/>
          </a:bodyPr>
          <a:lstStyle/>
          <a:p>
            <a:pPr algn="r" rtl="1"/>
            <a:r>
              <a:rPr lang="ar-DZ" dirty="0">
                <a:solidFill>
                  <a:srgbClr val="C00000"/>
                </a:solidFill>
              </a:rPr>
              <a:t>أولا</a:t>
            </a:r>
            <a:r>
              <a:rPr lang="ar-DZ" dirty="0"/>
              <a:t>.</a:t>
            </a:r>
            <a:r>
              <a:rPr lang="fr-FR" dirty="0"/>
              <a:t> </a:t>
            </a:r>
            <a:r>
              <a:rPr lang="ar-DZ" dirty="0">
                <a:solidFill>
                  <a:srgbClr val="0070C0"/>
                </a:solidFill>
              </a:rPr>
              <a:t>خطر الدولة:</a:t>
            </a:r>
          </a:p>
        </p:txBody>
      </p:sp>
      <p:sp>
        <p:nvSpPr>
          <p:cNvPr id="10" name="Rectangle 9"/>
          <p:cNvSpPr/>
          <p:nvPr/>
        </p:nvSpPr>
        <p:spPr>
          <a:xfrm>
            <a:off x="966478" y="2300774"/>
            <a:ext cx="10905564" cy="646331"/>
          </a:xfrm>
          <a:prstGeom prst="rect">
            <a:avLst/>
          </a:prstGeom>
        </p:spPr>
        <p:txBody>
          <a:bodyPr wrap="square">
            <a:spAutoFit/>
          </a:bodyPr>
          <a:lstStyle/>
          <a:p>
            <a:pPr algn="r" rtl="1"/>
            <a:r>
              <a:rPr lang="ar-DZ" dirty="0"/>
              <a:t>يتعلق بدراسة الاختلالات والأحداث التي تحدث على مستوى الدولة التي تمارس فيها</a:t>
            </a:r>
            <a:r>
              <a:rPr lang="fr-FR" dirty="0"/>
              <a:t> </a:t>
            </a:r>
            <a:r>
              <a:rPr lang="ar-DZ" dirty="0"/>
              <a:t>المؤسسة أو أحد فروعها نشاطها</a:t>
            </a:r>
            <a:r>
              <a:rPr lang="fr-FR" dirty="0"/>
              <a:t> </a:t>
            </a:r>
            <a:r>
              <a:rPr lang="ar-DZ" dirty="0"/>
              <a:t>والتي تتأثر بهذه </a:t>
            </a:r>
            <a:r>
              <a:rPr lang="fr-FR" dirty="0"/>
              <a:t> </a:t>
            </a:r>
            <a:r>
              <a:rPr lang="ar-DZ" dirty="0"/>
              <a:t>الأحداث</a:t>
            </a:r>
          </a:p>
        </p:txBody>
      </p:sp>
      <p:sp>
        <p:nvSpPr>
          <p:cNvPr id="11" name="Rectangle 10"/>
          <p:cNvSpPr/>
          <p:nvPr/>
        </p:nvSpPr>
        <p:spPr>
          <a:xfrm>
            <a:off x="8340306" y="3066536"/>
            <a:ext cx="3531736" cy="369332"/>
          </a:xfrm>
          <a:prstGeom prst="rect">
            <a:avLst/>
          </a:prstGeom>
        </p:spPr>
        <p:txBody>
          <a:bodyPr wrap="none">
            <a:spAutoFit/>
          </a:bodyPr>
          <a:lstStyle/>
          <a:p>
            <a:r>
              <a:rPr lang="ar-DZ" dirty="0">
                <a:solidFill>
                  <a:srgbClr val="C00000"/>
                </a:solidFill>
              </a:rPr>
              <a:t>ثانيا</a:t>
            </a:r>
            <a:r>
              <a:rPr lang="ar-DZ" dirty="0"/>
              <a:t>. </a:t>
            </a:r>
            <a:r>
              <a:rPr lang="ar-DZ" dirty="0">
                <a:solidFill>
                  <a:srgbClr val="0070C0"/>
                </a:solidFill>
              </a:rPr>
              <a:t>وضعية المؤسسة في السوق:</a:t>
            </a:r>
          </a:p>
        </p:txBody>
      </p:sp>
      <p:sp>
        <p:nvSpPr>
          <p:cNvPr id="12" name="Rectangle 11"/>
          <p:cNvSpPr/>
          <p:nvPr/>
        </p:nvSpPr>
        <p:spPr>
          <a:xfrm>
            <a:off x="751324" y="3517160"/>
            <a:ext cx="11120718" cy="369332"/>
          </a:xfrm>
          <a:prstGeom prst="rect">
            <a:avLst/>
          </a:prstGeom>
        </p:spPr>
        <p:txBody>
          <a:bodyPr wrap="square">
            <a:spAutoFit/>
          </a:bodyPr>
          <a:lstStyle/>
          <a:p>
            <a:pPr algn="r" rtl="1"/>
            <a:r>
              <a:rPr lang="ar-DZ" dirty="0"/>
              <a:t>تأخذ وكالات التصنيف الائتماني بعين الاعتبار تحليل المحيط الذي تنشط فيه المؤسسة</a:t>
            </a:r>
            <a:r>
              <a:rPr lang="fr-FR" dirty="0"/>
              <a:t> </a:t>
            </a:r>
            <a:r>
              <a:rPr lang="ar-DZ" dirty="0"/>
              <a:t>الخاضعة للتنقيط</a:t>
            </a:r>
          </a:p>
        </p:txBody>
      </p:sp>
      <p:sp>
        <p:nvSpPr>
          <p:cNvPr id="13" name="Rectangle 12"/>
          <p:cNvSpPr/>
          <p:nvPr/>
        </p:nvSpPr>
        <p:spPr>
          <a:xfrm>
            <a:off x="9500880" y="3967784"/>
            <a:ext cx="2371162" cy="369332"/>
          </a:xfrm>
          <a:prstGeom prst="rect">
            <a:avLst/>
          </a:prstGeom>
        </p:spPr>
        <p:txBody>
          <a:bodyPr wrap="none">
            <a:spAutoFit/>
          </a:bodyPr>
          <a:lstStyle/>
          <a:p>
            <a:r>
              <a:rPr lang="ar-DZ" dirty="0">
                <a:solidFill>
                  <a:srgbClr val="C00000"/>
                </a:solidFill>
              </a:rPr>
              <a:t>ثالثا</a:t>
            </a:r>
            <a:r>
              <a:rPr lang="ar-DZ" dirty="0"/>
              <a:t>. </a:t>
            </a:r>
            <a:r>
              <a:rPr lang="ar-DZ" dirty="0">
                <a:solidFill>
                  <a:srgbClr val="0070C0"/>
                </a:solidFill>
              </a:rPr>
              <a:t>هيكلة المؤسسة:</a:t>
            </a:r>
          </a:p>
        </p:txBody>
      </p:sp>
      <p:sp>
        <p:nvSpPr>
          <p:cNvPr id="14" name="Rectangle 13"/>
          <p:cNvSpPr/>
          <p:nvPr/>
        </p:nvSpPr>
        <p:spPr>
          <a:xfrm>
            <a:off x="2161600" y="4418408"/>
            <a:ext cx="9702052" cy="646331"/>
          </a:xfrm>
          <a:prstGeom prst="rect">
            <a:avLst/>
          </a:prstGeom>
        </p:spPr>
        <p:txBody>
          <a:bodyPr wrap="square">
            <a:spAutoFit/>
          </a:bodyPr>
          <a:lstStyle/>
          <a:p>
            <a:pPr algn="r" rtl="1"/>
            <a:r>
              <a:rPr lang="ar-DZ" dirty="0"/>
              <a:t>الهيكل التنظيمي للمؤسسة الخاضعة للتصنيف له تأثير كبير على تصنيف المؤسسة،</a:t>
            </a:r>
            <a:r>
              <a:rPr lang="fr-FR" dirty="0"/>
              <a:t> </a:t>
            </a:r>
            <a:r>
              <a:rPr lang="ar-DZ" dirty="0"/>
              <a:t> و في تجنب أية قصور تؤدي إلى تقديم تنقيط خاطئ.</a:t>
            </a:r>
          </a:p>
        </p:txBody>
      </p:sp>
      <p:sp>
        <p:nvSpPr>
          <p:cNvPr id="15" name="Rectangle 14"/>
          <p:cNvSpPr/>
          <p:nvPr/>
        </p:nvSpPr>
        <p:spPr>
          <a:xfrm>
            <a:off x="9058451" y="5146031"/>
            <a:ext cx="2813591" cy="369332"/>
          </a:xfrm>
          <a:prstGeom prst="rect">
            <a:avLst/>
          </a:prstGeom>
        </p:spPr>
        <p:txBody>
          <a:bodyPr wrap="none">
            <a:spAutoFit/>
          </a:bodyPr>
          <a:lstStyle/>
          <a:p>
            <a:r>
              <a:rPr lang="ar-DZ" dirty="0">
                <a:solidFill>
                  <a:srgbClr val="C00000"/>
                </a:solidFill>
              </a:rPr>
              <a:t>رابعا. </a:t>
            </a:r>
            <a:r>
              <a:rPr lang="ar-DZ" dirty="0">
                <a:solidFill>
                  <a:srgbClr val="0070C0"/>
                </a:solidFill>
              </a:rPr>
              <a:t>وضعية الأموال الخاصة:</a:t>
            </a:r>
          </a:p>
        </p:txBody>
      </p:sp>
      <p:sp>
        <p:nvSpPr>
          <p:cNvPr id="16" name="Rectangle 15"/>
          <p:cNvSpPr/>
          <p:nvPr/>
        </p:nvSpPr>
        <p:spPr>
          <a:xfrm>
            <a:off x="1512424" y="5688988"/>
            <a:ext cx="10287000" cy="369332"/>
          </a:xfrm>
          <a:prstGeom prst="rect">
            <a:avLst/>
          </a:prstGeom>
        </p:spPr>
        <p:txBody>
          <a:bodyPr wrap="square">
            <a:spAutoFit/>
          </a:bodyPr>
          <a:lstStyle/>
          <a:p>
            <a:pPr algn="r" rtl="1"/>
            <a:r>
              <a:rPr lang="ar-DZ" dirty="0"/>
              <a:t>الأموال الخاصة تعطى للمؤسسة القدرة والإمكانية على مواجهة أية صدمات أو أزمات مالية .</a:t>
            </a:r>
          </a:p>
        </p:txBody>
      </p:sp>
    </p:spTree>
    <p:extLst>
      <p:ext uri="{BB962C8B-B14F-4D97-AF65-F5344CB8AC3E}">
        <p14:creationId xmlns:p14="http://schemas.microsoft.com/office/powerpoint/2010/main" val="1478578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anim calcmode="lin" valueType="num">
                                      <p:cBhvr>
                                        <p:cTn id="23" dur="1000" fill="hold"/>
                                        <p:tgtEl>
                                          <p:spTgt spid="12"/>
                                        </p:tgtEl>
                                        <p:attrNameLst>
                                          <p:attrName>ppt_x</p:attrName>
                                        </p:attrNameLst>
                                      </p:cBhvr>
                                      <p:tavLst>
                                        <p:tav tm="0">
                                          <p:val>
                                            <p:strVal val="#ppt_x"/>
                                          </p:val>
                                        </p:tav>
                                        <p:tav tm="100000">
                                          <p:val>
                                            <p:strVal val="#ppt_x"/>
                                          </p:val>
                                        </p:tav>
                                      </p:tavLst>
                                    </p:anim>
                                    <p:anim calcmode="lin" valueType="num">
                                      <p:cBhvr>
                                        <p:cTn id="2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arn(inVertical)">
                                      <p:cBhvr>
                                        <p:cTn id="39" dur="500"/>
                                        <p:tgtEl>
                                          <p:spTgt spid="15"/>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arn(inVertical)">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sées 3"/>
          <p:cNvSpPr/>
          <p:nvPr/>
        </p:nvSpPr>
        <p:spPr>
          <a:xfrm>
            <a:off x="6887247" y="1511891"/>
            <a:ext cx="5190185" cy="1125809"/>
          </a:xfrm>
          <a:prstGeom prst="cloud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2000" b="1" dirty="0">
                <a:ln w="0"/>
                <a:solidFill>
                  <a:schemeClr val="accent2">
                    <a:lumMod val="75000"/>
                  </a:schemeClr>
                </a:solidFill>
              </a:rPr>
              <a:t>ما الذي  يجب أن نعرفه عن وكالات </a:t>
            </a:r>
            <a:r>
              <a:rPr lang="ar-DZ" sz="2000" b="1" dirty="0">
                <a:solidFill>
                  <a:schemeClr val="accent2">
                    <a:lumMod val="75000"/>
                  </a:schemeClr>
                </a:solidFill>
              </a:rPr>
              <a:t>التصنيف الائتماني </a:t>
            </a:r>
            <a:r>
              <a:rPr lang="ar-DZ" sz="2000" b="1" dirty="0">
                <a:ln w="0"/>
                <a:solidFill>
                  <a:schemeClr val="accent2">
                    <a:lumMod val="75000"/>
                  </a:schemeClr>
                </a:solidFill>
              </a:rPr>
              <a:t>؟؟</a:t>
            </a:r>
          </a:p>
        </p:txBody>
      </p:sp>
      <p:sp>
        <p:nvSpPr>
          <p:cNvPr id="7" name="Double vague 6"/>
          <p:cNvSpPr/>
          <p:nvPr/>
        </p:nvSpPr>
        <p:spPr>
          <a:xfrm>
            <a:off x="1859013" y="176314"/>
            <a:ext cx="8145164" cy="964485"/>
          </a:xfrm>
          <a:prstGeom prst="doubleWave">
            <a:avLst>
              <a:gd name="adj1" fmla="val 6250"/>
              <a:gd name="adj2" fmla="val 466"/>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DZ" sz="4000" dirty="0"/>
              <a:t>وكالات التصنيف الائتماني</a:t>
            </a:r>
            <a:endParaRPr lang="fr-FR" sz="4000" dirty="0"/>
          </a:p>
        </p:txBody>
      </p:sp>
      <p:pic>
        <p:nvPicPr>
          <p:cNvPr id="8" name="Picture 2"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94326" y="2756787"/>
            <a:ext cx="1183829" cy="696653"/>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à coins arrondis 8"/>
          <p:cNvSpPr/>
          <p:nvPr/>
        </p:nvSpPr>
        <p:spPr>
          <a:xfrm>
            <a:off x="6669741" y="3774233"/>
            <a:ext cx="5181923" cy="604647"/>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rtl="1"/>
            <a:r>
              <a:rPr lang="ar-DZ" dirty="0">
                <a:ln w="0">
                  <a:solidFill>
                    <a:srgbClr val="0070C0"/>
                  </a:solidFill>
                </a:ln>
                <a:solidFill>
                  <a:srgbClr val="0070C0"/>
                </a:solidFill>
                <a:effectLst>
                  <a:reflection blurRad="6350" stA="53000" endA="300" endPos="35500" dir="5400000" sy="-90000" algn="bl" rotWithShape="0"/>
                </a:effectLst>
              </a:rPr>
              <a:t>1-</a:t>
            </a:r>
            <a:r>
              <a:rPr lang="ar-DZ" sz="2000" dirty="0">
                <a:ln w="0">
                  <a:solidFill>
                    <a:srgbClr val="0070C0"/>
                  </a:solidFill>
                </a:ln>
                <a:solidFill>
                  <a:srgbClr val="0070C0"/>
                </a:solidFill>
                <a:effectLst>
                  <a:reflection blurRad="6350" stA="53000" endA="300" endPos="35500" dir="5400000" sy="-90000" algn="bl" rotWithShape="0"/>
                </a:effectLst>
              </a:rPr>
              <a:t> مفهوم  و أنواع وكالات التصنيف الائتماني</a:t>
            </a:r>
            <a:r>
              <a:rPr lang="fr-FR" sz="2000" dirty="0">
                <a:ln w="0">
                  <a:solidFill>
                    <a:srgbClr val="0070C0"/>
                  </a:solidFill>
                </a:ln>
                <a:solidFill>
                  <a:srgbClr val="0070C0"/>
                </a:solidFill>
                <a:effectLst>
                  <a:reflection blurRad="6350" stA="53000" endA="300" endPos="35500" dir="5400000" sy="-90000" algn="bl" rotWithShape="0"/>
                </a:effectLst>
              </a:rPr>
              <a:t>-: </a:t>
            </a:r>
            <a:endParaRPr lang="ar-DZ" sz="2000" dirty="0">
              <a:ln w="0">
                <a:solidFill>
                  <a:srgbClr val="0070C0"/>
                </a:solidFill>
              </a:ln>
              <a:solidFill>
                <a:srgbClr val="0070C0"/>
              </a:solidFill>
              <a:effectLst>
                <a:reflection blurRad="6350" stA="53000" endA="300" endPos="35500" dir="5400000" sy="-90000" algn="bl" rotWithShape="0"/>
              </a:effectLst>
            </a:endParaRPr>
          </a:p>
        </p:txBody>
      </p:sp>
      <p:sp>
        <p:nvSpPr>
          <p:cNvPr id="10" name="Rectangle 9"/>
          <p:cNvSpPr/>
          <p:nvPr/>
        </p:nvSpPr>
        <p:spPr>
          <a:xfrm>
            <a:off x="1241936" y="4611700"/>
            <a:ext cx="10609728" cy="646331"/>
          </a:xfrm>
          <a:prstGeom prst="rect">
            <a:avLst/>
          </a:prstGeom>
        </p:spPr>
        <p:txBody>
          <a:bodyPr wrap="square">
            <a:spAutoFit/>
          </a:bodyPr>
          <a:lstStyle/>
          <a:p>
            <a:pPr algn="r" rtl="1"/>
            <a:r>
              <a:rPr lang="ar-DZ" b="1" dirty="0">
                <a:solidFill>
                  <a:srgbClr val="0070C0"/>
                </a:solidFill>
                <a:latin typeface="Arial" panose="020B0604020202020204" pitchFamily="34" charset="0"/>
              </a:rPr>
              <a:t>وكالات التصنيف الائتماني</a:t>
            </a:r>
            <a:r>
              <a:rPr lang="ar-DZ" b="1" dirty="0">
                <a:solidFill>
                  <a:srgbClr val="8FA200"/>
                </a:solidFill>
                <a:latin typeface="Arial" panose="020B0604020202020204" pitchFamily="34" charset="0"/>
              </a:rPr>
              <a:t>: </a:t>
            </a:r>
            <a:r>
              <a:rPr lang="ar-DZ" b="1" dirty="0">
                <a:latin typeface="Arial" panose="020B0604020202020204" pitchFamily="34" charset="0"/>
              </a:rPr>
              <a:t>وكالات الجدارة الائتمانية؛ وكالات التنقيط العالمية، مؤسسات التقييم، تعددت التسميات والمعنى واحد</a:t>
            </a:r>
            <a:endParaRPr lang="ar-DZ" dirty="0"/>
          </a:p>
        </p:txBody>
      </p:sp>
      <p:sp>
        <p:nvSpPr>
          <p:cNvPr id="11" name="Rectangle 10"/>
          <p:cNvSpPr/>
          <p:nvPr/>
        </p:nvSpPr>
        <p:spPr>
          <a:xfrm>
            <a:off x="1701103" y="5258031"/>
            <a:ext cx="10150561" cy="923330"/>
          </a:xfrm>
          <a:prstGeom prst="rect">
            <a:avLst/>
          </a:prstGeom>
        </p:spPr>
        <p:txBody>
          <a:bodyPr wrap="square">
            <a:spAutoFit/>
          </a:bodyPr>
          <a:lstStyle/>
          <a:p>
            <a:pPr algn="r" rtl="1"/>
            <a:r>
              <a:rPr lang="ar-DZ" b="1" dirty="0">
                <a:latin typeface="Arial" panose="020B0604020202020204" pitchFamily="34" charset="0"/>
              </a:rPr>
              <a:t>وكالات التصنيف الائتماني عبارة عن مستودع ضخم وكبير للمعلومات، في بداية الأمر كانت تقدم خدماتها للمؤسسات مجانا، إذ كانت تعتمد في مداخيلها على الإشهار ولكن سرعان ما تغير الأمر وأصبحت تقدم استشاراتها مقابل عمولات</a:t>
            </a:r>
            <a:r>
              <a:rPr lang="fr-FR" b="1" dirty="0">
                <a:solidFill>
                  <a:srgbClr val="8FA200"/>
                </a:solidFill>
                <a:latin typeface="Arial" panose="020B0604020202020204" pitchFamily="34" charset="0"/>
              </a:rPr>
              <a:t>,</a:t>
            </a:r>
            <a:endParaRPr lang="ar-DZ" dirty="0"/>
          </a:p>
        </p:txBody>
      </p:sp>
    </p:spTree>
    <p:extLst>
      <p:ext uri="{BB962C8B-B14F-4D97-AF65-F5344CB8AC3E}">
        <p14:creationId xmlns:p14="http://schemas.microsoft.com/office/powerpoint/2010/main" val="157976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7" presetClass="path" presetSubtype="0" accel="50000" decel="50000" fill="hold" nodeType="clickEffect">
                                  <p:stCondLst>
                                    <p:cond delay="0"/>
                                  </p:stCondLst>
                                  <p:childTnLst>
                                    <p:animMotion origin="layout" path="M -0.27383 -0.2338 L -0.21849 -0.10487 C -0.20716 -0.07732 -0.18646 -0.04862 -0.16263 -0.02778 C -0.13529 -0.0044 -0.11081 0.00532 -0.09167 0.00347 L 2.70833E-6 4.44444E-6 " pathEditMode="relative" rAng="1544187" ptsTypes="FffFF">
                                      <p:cBhvr>
                                        <p:cTn id="11" dur="2000" fill="hold"/>
                                        <p:tgtEl>
                                          <p:spTgt spid="8"/>
                                        </p:tgtEl>
                                        <p:attrNameLst>
                                          <p:attrName>ppt_x</p:attrName>
                                          <p:attrName>ppt_y</p:attrName>
                                        </p:attrNameLst>
                                      </p:cBhvr>
                                      <p:rCtr x="12474" y="16181"/>
                                    </p:animMotion>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down)">
                                      <p:cBhvr>
                                        <p:cTn id="16" dur="500"/>
                                        <p:tgtEl>
                                          <p:spTgt spid="4"/>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down)">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220691" y="235527"/>
            <a:ext cx="983673" cy="369332"/>
          </a:xfrm>
          <a:prstGeom prst="rect">
            <a:avLst/>
          </a:prstGeom>
          <a:noFill/>
        </p:spPr>
        <p:txBody>
          <a:bodyPr wrap="square" rtlCol="0">
            <a:spAutoFit/>
          </a:bodyPr>
          <a:lstStyle/>
          <a:p>
            <a:pPr algn="r" rtl="1"/>
            <a:endParaRPr lang="ar-DZ" dirty="0"/>
          </a:p>
        </p:txBody>
      </p:sp>
      <p:sp>
        <p:nvSpPr>
          <p:cNvPr id="10" name="Rectangle 9"/>
          <p:cNvSpPr/>
          <p:nvPr/>
        </p:nvSpPr>
        <p:spPr>
          <a:xfrm>
            <a:off x="1743840" y="1139896"/>
            <a:ext cx="9937376" cy="2308324"/>
          </a:xfrm>
          <a:prstGeom prst="rect">
            <a:avLst/>
          </a:prstGeom>
        </p:spPr>
        <p:txBody>
          <a:bodyPr wrap="square">
            <a:spAutoFit/>
          </a:bodyPr>
          <a:lstStyle/>
          <a:p>
            <a:pPr algn="r" rtl="1"/>
            <a:r>
              <a:rPr lang="ar-DZ" dirty="0">
                <a:solidFill>
                  <a:srgbClr val="050505"/>
                </a:solidFill>
                <a:latin typeface="Segoe UI Historic" panose="020B0502040204020203" pitchFamily="34" charset="0"/>
              </a:rPr>
              <a:t>أو هي الجهة المختصة بتقييم السندات او الاسهم الممتازة و ذلك استنادا الى تقييم المخاطر الائتمانية الخاصة بالمصدر و تعد التقييمات الصادرة عنها بمثابة دليل معترف به في اسواق الائتمان</a:t>
            </a:r>
            <a:endParaRPr lang="ar-DZ" dirty="0"/>
          </a:p>
          <a:p>
            <a:pPr algn="r" rtl="1"/>
            <a:endParaRPr lang="fr-FR" dirty="0"/>
          </a:p>
          <a:p>
            <a:pPr algn="r" rtl="1"/>
            <a:r>
              <a:rPr lang="ar-DZ" dirty="0"/>
              <a:t>تعرف أيضا على أنها:" عبارة عن مؤسسات مالية، تضع خبرتها تحت تصرف البنوك، خاصة ما تعلق بالتكفل بتقييم محفظة الأصول المورقة، وتزويد السوق بمعلومات أساسية حول طبيعة هذه الأصول، ومدى جودة الأوراق المالية، بحيث يستفيد منها مختلف المتدخلون وذلك من أجل اتخاذ قر ارتهم الاستثمارية، هذه المعلومات عادة ما تكون عبارة عن رموز(...</a:t>
            </a:r>
            <a:r>
              <a:rPr lang="fr-FR" dirty="0"/>
              <a:t>BBB,BB,B, AAA,AA,A ،</a:t>
            </a:r>
            <a:r>
              <a:rPr lang="ar-DZ" dirty="0"/>
              <a:t>)يستدل من خلالها وبسهولة على مستوى الخطر الذي تمثله هذه الأصول</a:t>
            </a:r>
          </a:p>
        </p:txBody>
      </p:sp>
      <p:sp>
        <p:nvSpPr>
          <p:cNvPr id="11" name="Rectangle 10"/>
          <p:cNvSpPr/>
          <p:nvPr/>
        </p:nvSpPr>
        <p:spPr>
          <a:xfrm>
            <a:off x="1672020" y="3371490"/>
            <a:ext cx="10081014" cy="2308324"/>
          </a:xfrm>
          <a:prstGeom prst="rect">
            <a:avLst/>
          </a:prstGeom>
        </p:spPr>
        <p:txBody>
          <a:bodyPr wrap="square">
            <a:spAutoFit/>
          </a:bodyPr>
          <a:lstStyle/>
          <a:p>
            <a:pPr algn="r" rtl="1"/>
            <a:r>
              <a:rPr lang="ar-DZ" dirty="0"/>
              <a:t>كما تعرف على أنها:" تلك المؤسسات التي تقوم بشكل عام بتقييم المخاطر المتعلقة بإصدارات الدين، سواء الشركات أو الحكومات، وتعد قدرة المصدر على الوفاء بتسديد فوائد الدين والأقساط المترتبة عليه أهم مؤشر للجدارة الائتمانية التي تبنى على أساسها التصنيفات الائتمانية المقدمة من طرف الوكالات</a:t>
            </a:r>
            <a:endParaRPr lang="fr-FR" dirty="0"/>
          </a:p>
          <a:p>
            <a:pPr algn="r" rtl="1"/>
            <a:endParaRPr lang="fr-FR" dirty="0"/>
          </a:p>
          <a:p>
            <a:pPr algn="r" rtl="1"/>
            <a:r>
              <a:rPr lang="ar-DZ" dirty="0"/>
              <a:t>ونجد العديد من وكالات التصنيف الائتماني حول العالم، إلا أن هناك ثلاث شركات فقط تستحوذ على نسبة 95 %من الحصة السوقية للتصنيف، والمتمثلة في "S&amp;P ،"</a:t>
            </a:r>
            <a:r>
              <a:rPr lang="ar-DZ" dirty="0" err="1"/>
              <a:t>hctiF</a:t>
            </a:r>
            <a:r>
              <a:rPr lang="ar-DZ" dirty="0"/>
              <a:t>" ،"</a:t>
            </a:r>
            <a:r>
              <a:rPr lang="ar-DZ" dirty="0" err="1"/>
              <a:t>s’Moody</a:t>
            </a:r>
            <a:r>
              <a:rPr lang="ar-DZ" dirty="0"/>
              <a:t> ،"حيث تسيطر</a:t>
            </a:r>
          </a:p>
          <a:p>
            <a:pPr algn="r" rtl="1"/>
            <a:r>
              <a:rPr lang="ar-DZ" dirty="0"/>
              <a:t>كل من P&amp;S و </a:t>
            </a:r>
            <a:r>
              <a:rPr lang="ar-DZ" dirty="0" err="1"/>
              <a:t>s’Moody</a:t>
            </a:r>
            <a:r>
              <a:rPr lang="ar-DZ" dirty="0"/>
              <a:t> على ما نسبته 80 % ،و 14 %لوكالة </a:t>
            </a:r>
            <a:r>
              <a:rPr lang="ar-DZ" dirty="0" err="1"/>
              <a:t>Fitch</a:t>
            </a:r>
            <a:endParaRPr lang="ar-DZ" dirty="0"/>
          </a:p>
          <a:p>
            <a:pPr algn="r" rtl="1"/>
            <a:endParaRPr lang="ar-DZ" dirty="0"/>
          </a:p>
        </p:txBody>
      </p:sp>
      <p:sp>
        <p:nvSpPr>
          <p:cNvPr id="13" name="Rectangle 12"/>
          <p:cNvSpPr/>
          <p:nvPr/>
        </p:nvSpPr>
        <p:spPr>
          <a:xfrm>
            <a:off x="1411747" y="5603083"/>
            <a:ext cx="10175143" cy="923330"/>
          </a:xfrm>
          <a:prstGeom prst="rect">
            <a:avLst/>
          </a:prstGeom>
        </p:spPr>
        <p:txBody>
          <a:bodyPr wrap="square">
            <a:spAutoFit/>
          </a:bodyPr>
          <a:lstStyle/>
          <a:p>
            <a:pPr algn="r" rtl="1"/>
            <a:r>
              <a:rPr lang="ar-DZ" dirty="0"/>
              <a:t>من خلال التعاريف السابقة نستنتج أن وكالات التصنيف الائتماني عبارة عن مؤسسات</a:t>
            </a:r>
          </a:p>
          <a:p>
            <a:pPr algn="r" rtl="1"/>
            <a:r>
              <a:rPr lang="ar-DZ" dirty="0"/>
              <a:t>مالية، تقوم بتقييم الجدارة الائتمانية لمختلف المتعاملين، وبالتالي مساعدتهم على اتخاذ مختلف</a:t>
            </a:r>
          </a:p>
          <a:p>
            <a:pPr algn="r" rtl="1"/>
            <a:r>
              <a:rPr lang="ar-DZ" dirty="0"/>
              <a:t>قراراتهم الاستثمارية،</a:t>
            </a:r>
          </a:p>
        </p:txBody>
      </p:sp>
    </p:spTree>
    <p:extLst>
      <p:ext uri="{BB962C8B-B14F-4D97-AF65-F5344CB8AC3E}">
        <p14:creationId xmlns:p14="http://schemas.microsoft.com/office/powerpoint/2010/main" val="140099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2"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42" presetClass="path" presetSubtype="0" accel="50000" decel="50000" fill="hold" grpId="1" nodeType="withEffect">
                                  <p:stCondLst>
                                    <p:cond delay="0"/>
                                  </p:stCondLst>
                                  <p:childTnLst>
                                    <p:animMotion origin="layout" path="M -1.45833E-6 2.96296E-6 L -1.45833E-6 -0.22848 " pathEditMode="relative" rAng="0" ptsTypes="AA">
                                      <p:cBhvr>
                                        <p:cTn id="14" dur="2000" fill="hold"/>
                                        <p:tgtEl>
                                          <p:spTgt spid="11"/>
                                        </p:tgtEl>
                                        <p:attrNameLst>
                                          <p:attrName>ppt_x</p:attrName>
                                          <p:attrName>ppt_y</p:attrName>
                                        </p:attrNameLst>
                                      </p:cBhvr>
                                      <p:rCtr x="0" y="-11435"/>
                                    </p:animMotion>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2"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42" presetClass="path" presetSubtype="0" accel="50000" decel="50000" fill="hold" grpId="1" nodeType="withEffect">
                                  <p:stCondLst>
                                    <p:cond delay="0"/>
                                  </p:stCondLst>
                                  <p:childTnLst>
                                    <p:animMotion origin="layout" path="M -3.33333E-6 -1.48148E-6 L -3.33333E-6 -0.35694 " pathEditMode="relative" rAng="0" ptsTypes="AA">
                                      <p:cBhvr>
                                        <p:cTn id="22" dur="2000" fill="hold"/>
                                        <p:tgtEl>
                                          <p:spTgt spid="13"/>
                                        </p:tgtEl>
                                        <p:attrNameLst>
                                          <p:attrName>ppt_x</p:attrName>
                                          <p:attrName>ppt_y</p:attrName>
                                        </p:attrNameLst>
                                      </p:cBhvr>
                                      <p:rCtr x="0" y="-1784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10" grpId="2"/>
      <p:bldP spid="11" grpId="0"/>
      <p:bldP spid="11" grpId="1"/>
      <p:bldP spid="11" grpId="2"/>
      <p:bldP spid="13" grpId="0"/>
      <p:bldP spid="13"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926541" y="211021"/>
            <a:ext cx="3878015" cy="604647"/>
          </a:xfrm>
          <a:prstGeom prst="round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algn="ctr" rtl="1"/>
            <a:r>
              <a:rPr lang="ar-DZ" dirty="0">
                <a:ln w="0">
                  <a:solidFill>
                    <a:srgbClr val="0070C0"/>
                  </a:solidFill>
                </a:ln>
                <a:solidFill>
                  <a:srgbClr val="0070C0"/>
                </a:solidFill>
                <a:effectLst>
                  <a:reflection blurRad="6350" stA="53000" endA="300" endPos="35500" dir="5400000" sy="-90000" algn="bl" rotWithShape="0"/>
                </a:effectLst>
              </a:rPr>
              <a:t>-</a:t>
            </a:r>
            <a:r>
              <a:rPr lang="ar-DZ" sz="2000" dirty="0">
                <a:ln w="0">
                  <a:solidFill>
                    <a:srgbClr val="0070C0"/>
                  </a:solidFill>
                </a:ln>
                <a:solidFill>
                  <a:srgbClr val="0070C0"/>
                </a:solidFill>
                <a:effectLst>
                  <a:reflection blurRad="6350" stA="53000" endA="300" endPos="35500" dir="5400000" sy="-90000" algn="bl" rotWithShape="0"/>
                </a:effectLst>
              </a:rPr>
              <a:t> أنواع وكالات التصنيف الائتماني</a:t>
            </a:r>
            <a:r>
              <a:rPr lang="fr-FR" sz="2000" dirty="0">
                <a:ln w="0">
                  <a:solidFill>
                    <a:srgbClr val="0070C0"/>
                  </a:solidFill>
                </a:ln>
                <a:solidFill>
                  <a:srgbClr val="0070C0"/>
                </a:solidFill>
                <a:effectLst>
                  <a:reflection blurRad="6350" stA="53000" endA="300" endPos="35500" dir="5400000" sy="-90000" algn="bl" rotWithShape="0"/>
                </a:effectLst>
              </a:rPr>
              <a:t>-: </a:t>
            </a:r>
            <a:endParaRPr lang="ar-DZ" sz="2000" dirty="0">
              <a:ln w="0">
                <a:solidFill>
                  <a:srgbClr val="0070C0"/>
                </a:solidFill>
              </a:ln>
              <a:solidFill>
                <a:srgbClr val="0070C0"/>
              </a:solidFill>
              <a:effectLst>
                <a:reflection blurRad="6350" stA="53000" endA="300" endPos="35500" dir="5400000" sy="-90000" algn="bl" rotWithShape="0"/>
              </a:effectLst>
            </a:endParaRPr>
          </a:p>
        </p:txBody>
      </p:sp>
      <p:sp>
        <p:nvSpPr>
          <p:cNvPr id="5" name="Rectangle 4"/>
          <p:cNvSpPr/>
          <p:nvPr/>
        </p:nvSpPr>
        <p:spPr>
          <a:xfrm>
            <a:off x="1949824" y="1004064"/>
            <a:ext cx="9009529" cy="369332"/>
          </a:xfrm>
          <a:prstGeom prst="rect">
            <a:avLst/>
          </a:prstGeom>
        </p:spPr>
        <p:txBody>
          <a:bodyPr wrap="square">
            <a:spAutoFit/>
          </a:bodyPr>
          <a:lstStyle/>
          <a:p>
            <a:pPr algn="r" rtl="1"/>
            <a:r>
              <a:rPr lang="ar-DZ" dirty="0"/>
              <a:t>هناك ثلاث شركات بالتحديد يطلق عليها الشركات الثالث الكبرى وهي P&amp;S ،</a:t>
            </a:r>
            <a:r>
              <a:rPr lang="ar-DZ" dirty="0" err="1"/>
              <a:t>Fitch</a:t>
            </a:r>
            <a:r>
              <a:rPr lang="ar-DZ" dirty="0"/>
              <a:t> ،</a:t>
            </a:r>
            <a:r>
              <a:rPr lang="ar-DZ" dirty="0" err="1"/>
              <a:t>s’Moody</a:t>
            </a:r>
            <a:endParaRPr lang="ar-DZ" dirty="0"/>
          </a:p>
        </p:txBody>
      </p:sp>
      <p:sp>
        <p:nvSpPr>
          <p:cNvPr id="6" name="Rectangle 5"/>
          <p:cNvSpPr/>
          <p:nvPr/>
        </p:nvSpPr>
        <p:spPr>
          <a:xfrm>
            <a:off x="7804556" y="1561792"/>
            <a:ext cx="3803609" cy="369332"/>
          </a:xfrm>
          <a:prstGeom prst="rect">
            <a:avLst/>
          </a:prstGeom>
        </p:spPr>
        <p:txBody>
          <a:bodyPr wrap="square">
            <a:spAutoFit/>
          </a:bodyPr>
          <a:lstStyle/>
          <a:p>
            <a:pPr algn="r" rtl="1"/>
            <a:r>
              <a:rPr lang="ar-DZ" dirty="0">
                <a:solidFill>
                  <a:srgbClr val="C00000"/>
                </a:solidFill>
              </a:rPr>
              <a:t>أولا</a:t>
            </a:r>
            <a:r>
              <a:rPr lang="ar-DZ" dirty="0"/>
              <a:t>. </a:t>
            </a:r>
            <a:r>
              <a:rPr lang="ar-DZ" dirty="0">
                <a:solidFill>
                  <a:srgbClr val="0070C0"/>
                </a:solidFill>
              </a:rPr>
              <a:t>وكالة التصنيف الائتماني S&amp;P :</a:t>
            </a:r>
          </a:p>
        </p:txBody>
      </p:sp>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074" y="4672852"/>
            <a:ext cx="2857500" cy="16002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8" name="Rectangle 7"/>
          <p:cNvSpPr/>
          <p:nvPr/>
        </p:nvSpPr>
        <p:spPr>
          <a:xfrm>
            <a:off x="1949824" y="1931124"/>
            <a:ext cx="9533964" cy="1754326"/>
          </a:xfrm>
          <a:prstGeom prst="rect">
            <a:avLst/>
          </a:prstGeom>
        </p:spPr>
        <p:txBody>
          <a:bodyPr wrap="square">
            <a:spAutoFit/>
          </a:bodyPr>
          <a:lstStyle/>
          <a:p>
            <a:pPr algn="r" rtl="1"/>
            <a:r>
              <a:rPr lang="ar-DZ" dirty="0"/>
              <a:t>وهي شركة خدمات مالية مقرها الولايات المتحدة الأمريكية، تعمل في مجال التصنيف الائتماني</a:t>
            </a:r>
            <a:r>
              <a:rPr lang="fr-FR" dirty="0"/>
              <a:t> </a:t>
            </a:r>
            <a:r>
              <a:rPr lang="ar-DZ" dirty="0"/>
              <a:t>وتصدر تصنيفها لقياس مدى قدرة الحكومات أو الشركات المقترضة على الوفاء بالتزاماتها المالية</a:t>
            </a:r>
            <a:r>
              <a:rPr lang="fr-FR" dirty="0"/>
              <a:t> </a:t>
            </a:r>
            <a:r>
              <a:rPr lang="ar-DZ" dirty="0"/>
              <a:t>لدى الجهة المقترضة، أي تصدر شهادة بشأن الوضع المالي للجهة المعنية، وتعد إحدى وكالات</a:t>
            </a:r>
            <a:r>
              <a:rPr lang="fr-FR" dirty="0"/>
              <a:t> </a:t>
            </a:r>
            <a:r>
              <a:rPr lang="ar-DZ" dirty="0"/>
              <a:t>التصنيف الائتماني التي تصدر تصنيفات ائتمانية قصيرة وطويلة الأجل، حيث يتم</a:t>
            </a:r>
            <a:r>
              <a:rPr lang="fr-FR" dirty="0"/>
              <a:t> </a:t>
            </a:r>
            <a:r>
              <a:rPr lang="ar-DZ" dirty="0"/>
              <a:t>الاعتماد على تصنيفها لقياس الجدارة الائتمانية للدولة مما ينعكس على مناخ الاستثمار بها، و</a:t>
            </a:r>
            <a:r>
              <a:rPr lang="fr-FR" dirty="0"/>
              <a:t> </a:t>
            </a:r>
            <a:r>
              <a:rPr lang="ar-DZ" dirty="0"/>
              <a:t>تعطي</a:t>
            </a:r>
            <a:r>
              <a:rPr lang="fr-FR" dirty="0"/>
              <a:t> </a:t>
            </a:r>
            <a:r>
              <a:rPr lang="ar-DZ" dirty="0"/>
              <a:t>وفق</a:t>
            </a:r>
            <a:r>
              <a:rPr lang="fr-FR" dirty="0"/>
              <a:t> </a:t>
            </a:r>
            <a:r>
              <a:rPr lang="ar-DZ" dirty="0"/>
              <a:t>مؤشراتها</a:t>
            </a:r>
            <a:r>
              <a:rPr lang="fr-FR" dirty="0"/>
              <a:t>  </a:t>
            </a:r>
            <a:r>
              <a:rPr lang="ar-DZ" dirty="0"/>
              <a:t>درجات</a:t>
            </a:r>
            <a:r>
              <a:rPr lang="fr-FR" dirty="0"/>
              <a:t> </a:t>
            </a:r>
            <a:r>
              <a:rPr lang="ar-DZ" dirty="0"/>
              <a:t>ائتمانية</a:t>
            </a:r>
            <a:r>
              <a:rPr lang="fr-FR" dirty="0"/>
              <a:t>   </a:t>
            </a:r>
            <a:r>
              <a:rPr lang="ar-DZ" dirty="0"/>
              <a:t>انطلاقا</a:t>
            </a:r>
            <a:r>
              <a:rPr lang="fr-FR" dirty="0"/>
              <a:t> </a:t>
            </a:r>
            <a:r>
              <a:rPr lang="ar-DZ" dirty="0"/>
              <a:t>من</a:t>
            </a:r>
            <a:r>
              <a:rPr lang="fr-FR" dirty="0"/>
              <a:t> </a:t>
            </a:r>
            <a:r>
              <a:rPr lang="ar-DZ" dirty="0"/>
              <a:t>التصنيف</a:t>
            </a:r>
            <a:r>
              <a:rPr lang="fr-FR" dirty="0"/>
              <a:t>AAA </a:t>
            </a:r>
            <a:r>
              <a:rPr lang="ar-DZ" dirty="0"/>
              <a:t>إلى</a:t>
            </a:r>
            <a:r>
              <a:rPr lang="fr-FR" dirty="0"/>
              <a:t> </a:t>
            </a:r>
            <a:r>
              <a:rPr lang="ar-DZ" dirty="0"/>
              <a:t>غاية التصنيف</a:t>
            </a:r>
            <a:r>
              <a:rPr lang="fr-FR" dirty="0"/>
              <a:t>D </a:t>
            </a:r>
            <a:endParaRPr lang="ar-DZ" dirty="0"/>
          </a:p>
        </p:txBody>
      </p:sp>
      <p:sp>
        <p:nvSpPr>
          <p:cNvPr id="9" name="Rectangle 8"/>
          <p:cNvSpPr/>
          <p:nvPr/>
        </p:nvSpPr>
        <p:spPr>
          <a:xfrm>
            <a:off x="7916786" y="3870116"/>
            <a:ext cx="3567002" cy="369332"/>
          </a:xfrm>
          <a:prstGeom prst="rect">
            <a:avLst/>
          </a:prstGeom>
        </p:spPr>
        <p:txBody>
          <a:bodyPr wrap="none">
            <a:spAutoFit/>
          </a:bodyPr>
          <a:lstStyle/>
          <a:p>
            <a:pPr algn="r" rtl="1"/>
            <a:r>
              <a:rPr lang="ar-DZ" dirty="0">
                <a:solidFill>
                  <a:srgbClr val="C00000"/>
                </a:solidFill>
              </a:rPr>
              <a:t>ثانيا</a:t>
            </a:r>
            <a:r>
              <a:rPr lang="ar-DZ" dirty="0"/>
              <a:t>. </a:t>
            </a:r>
            <a:r>
              <a:rPr lang="ar-DZ" dirty="0">
                <a:solidFill>
                  <a:srgbClr val="0070C0"/>
                </a:solidFill>
              </a:rPr>
              <a:t>وكالة التصنيف الائتماني </a:t>
            </a:r>
            <a:r>
              <a:rPr lang="ar-DZ" dirty="0" err="1">
                <a:solidFill>
                  <a:srgbClr val="0070C0"/>
                </a:solidFill>
              </a:rPr>
              <a:t>Fitch</a:t>
            </a:r>
            <a:r>
              <a:rPr lang="ar-DZ" dirty="0"/>
              <a:t>:</a:t>
            </a:r>
          </a:p>
        </p:txBody>
      </p:sp>
      <p:sp>
        <p:nvSpPr>
          <p:cNvPr id="10" name="Rectangle 9"/>
          <p:cNvSpPr/>
          <p:nvPr/>
        </p:nvSpPr>
        <p:spPr>
          <a:xfrm>
            <a:off x="3217201" y="4424114"/>
            <a:ext cx="8511988" cy="1754326"/>
          </a:xfrm>
          <a:prstGeom prst="rect">
            <a:avLst/>
          </a:prstGeom>
        </p:spPr>
        <p:txBody>
          <a:bodyPr wrap="square">
            <a:spAutoFit/>
          </a:bodyPr>
          <a:lstStyle/>
          <a:p>
            <a:pPr algn="r" rtl="1"/>
            <a:r>
              <a:rPr lang="ar-DZ" dirty="0"/>
              <a:t>و هي</a:t>
            </a:r>
            <a:r>
              <a:rPr lang="fr-FR" dirty="0"/>
              <a:t> </a:t>
            </a:r>
            <a:r>
              <a:rPr lang="ar-DZ" dirty="0"/>
              <a:t>عبارة عن شركة فرعية</a:t>
            </a:r>
            <a:r>
              <a:rPr lang="fr-FR" dirty="0"/>
              <a:t> </a:t>
            </a:r>
            <a:r>
              <a:rPr lang="ar-DZ" dirty="0"/>
              <a:t>فرعية مملوكة بالكامل لشركة </a:t>
            </a:r>
            <a:r>
              <a:rPr lang="fr-FR" dirty="0"/>
              <a:t>Hearst Corporation،</a:t>
            </a:r>
            <a:r>
              <a:rPr lang="ar-DZ" dirty="0"/>
              <a:t>التي تنشر البحوث</a:t>
            </a:r>
            <a:r>
              <a:rPr lang="fr-FR" dirty="0"/>
              <a:t> </a:t>
            </a:r>
            <a:r>
              <a:rPr lang="ar-DZ" dirty="0"/>
              <a:t>والتحليلات المالية عن الأسهم والسندات و قامت هذه الشركة بزيادة حصتها في مجموعة</a:t>
            </a:r>
            <a:r>
              <a:rPr lang="fr-FR" dirty="0"/>
              <a:t> </a:t>
            </a:r>
            <a:r>
              <a:rPr lang="ar-DZ" dirty="0"/>
              <a:t>فيتش إلى 50 %في 12 أبريل 2012</a:t>
            </a:r>
            <a:r>
              <a:rPr lang="fr-FR" dirty="0"/>
              <a:t> </a:t>
            </a:r>
            <a:r>
              <a:rPr lang="ar-DZ" dirty="0"/>
              <a:t>و تعد أحد</a:t>
            </a:r>
            <a:r>
              <a:rPr lang="fr-FR" dirty="0"/>
              <a:t> </a:t>
            </a:r>
            <a:r>
              <a:rPr lang="ar-DZ" dirty="0"/>
              <a:t>أهم من يقدم التصنيفات الائتمانية في معظم الأسواق المالية العالمية، حيث تغطي أكثر من 150دولة حول العالم، وتحصل على معظم إيراداتها من عمليات التصنيف الائتماني، في حين يأتي</a:t>
            </a:r>
            <a:r>
              <a:rPr lang="fr-FR" dirty="0"/>
              <a:t> </a:t>
            </a:r>
            <a:r>
              <a:rPr lang="ar-DZ" dirty="0"/>
              <a:t>جزء من عوائدها نتيجة لقيامها بالبحوث المختلفة</a:t>
            </a:r>
          </a:p>
        </p:txBody>
      </p:sp>
    </p:spTree>
    <p:extLst>
      <p:ext uri="{BB962C8B-B14F-4D97-AF65-F5344CB8AC3E}">
        <p14:creationId xmlns:p14="http://schemas.microsoft.com/office/powerpoint/2010/main" val="272884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outVertical)">
                                      <p:cBhvr>
                                        <p:cTn id="21" dur="500"/>
                                        <p:tgtEl>
                                          <p:spTgt spid="6"/>
                                        </p:tgtEl>
                                      </p:cBhvr>
                                    </p:animEffect>
                                  </p:childTnLst>
                                </p:cTn>
                              </p:par>
                              <p:par>
                                <p:cTn id="22" presetID="16" presetClass="entr" presetSubtype="37"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outVertical)">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8" grpId="0"/>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43446" y="114762"/>
            <a:ext cx="3924472" cy="369332"/>
          </a:xfrm>
          <a:prstGeom prst="rect">
            <a:avLst/>
          </a:prstGeom>
        </p:spPr>
        <p:txBody>
          <a:bodyPr wrap="none">
            <a:spAutoFit/>
          </a:bodyPr>
          <a:lstStyle/>
          <a:p>
            <a:pPr algn="r" rtl="1"/>
            <a:r>
              <a:rPr lang="ar-DZ" dirty="0">
                <a:solidFill>
                  <a:srgbClr val="C00000"/>
                </a:solidFill>
              </a:rPr>
              <a:t>ثالثا</a:t>
            </a:r>
            <a:r>
              <a:rPr lang="ar-DZ" dirty="0"/>
              <a:t>. </a:t>
            </a:r>
            <a:r>
              <a:rPr lang="ar-DZ" dirty="0">
                <a:solidFill>
                  <a:srgbClr val="0070C0"/>
                </a:solidFill>
              </a:rPr>
              <a:t>وكالة التصنيف الائتماني </a:t>
            </a:r>
            <a:r>
              <a:rPr lang="ar-DZ" dirty="0" err="1">
                <a:solidFill>
                  <a:srgbClr val="0070C0"/>
                </a:solidFill>
              </a:rPr>
              <a:t>s’Moody</a:t>
            </a:r>
            <a:endParaRPr lang="ar-DZ" dirty="0">
              <a:solidFill>
                <a:srgbClr val="0070C0"/>
              </a:solidFill>
            </a:endParaRPr>
          </a:p>
        </p:txBody>
      </p:sp>
      <p:sp>
        <p:nvSpPr>
          <p:cNvPr id="5" name="Rectangle 4"/>
          <p:cNvSpPr/>
          <p:nvPr/>
        </p:nvSpPr>
        <p:spPr>
          <a:xfrm>
            <a:off x="2973899" y="493948"/>
            <a:ext cx="8594019" cy="646331"/>
          </a:xfrm>
          <a:prstGeom prst="rect">
            <a:avLst/>
          </a:prstGeom>
        </p:spPr>
        <p:txBody>
          <a:bodyPr wrap="none">
            <a:spAutoFit/>
          </a:bodyPr>
          <a:lstStyle/>
          <a:p>
            <a:pPr algn="r" rtl="1"/>
            <a:r>
              <a:rPr lang="ar-DZ" dirty="0"/>
              <a:t>تعد من أقدم وكالات التصنيف الائتماني، تقوم وكالة </a:t>
            </a:r>
            <a:r>
              <a:rPr lang="ar-DZ" dirty="0" err="1"/>
              <a:t>موديز</a:t>
            </a:r>
            <a:r>
              <a:rPr lang="fr-FR" dirty="0"/>
              <a:t> </a:t>
            </a:r>
            <a:r>
              <a:rPr lang="ar-DZ" dirty="0"/>
              <a:t>بإجراء التصنيفات الائتمانية التالية</a:t>
            </a:r>
            <a:r>
              <a:rPr lang="fr-FR" dirty="0"/>
              <a:t>:</a:t>
            </a:r>
          </a:p>
          <a:p>
            <a:pPr algn="r" rtl="1"/>
            <a:r>
              <a:rPr lang="fr-FR" dirty="0"/>
              <a:t> </a:t>
            </a:r>
            <a:endParaRPr lang="ar-DZ" dirty="0"/>
          </a:p>
        </p:txBody>
      </p:sp>
      <p:sp>
        <p:nvSpPr>
          <p:cNvPr id="6" name="Rectangle 5"/>
          <p:cNvSpPr/>
          <p:nvPr/>
        </p:nvSpPr>
        <p:spPr>
          <a:xfrm>
            <a:off x="5293659" y="853426"/>
            <a:ext cx="6096000" cy="1200329"/>
          </a:xfrm>
          <a:prstGeom prst="rect">
            <a:avLst/>
          </a:prstGeom>
        </p:spPr>
        <p:txBody>
          <a:bodyPr>
            <a:spAutoFit/>
          </a:bodyPr>
          <a:lstStyle/>
          <a:p>
            <a:pPr algn="r" rtl="1"/>
            <a:r>
              <a:rPr lang="ar-DZ" dirty="0"/>
              <a:t>100 تصنيف ائتماني سيادي.</a:t>
            </a:r>
          </a:p>
          <a:p>
            <a:pPr algn="r" rtl="1"/>
            <a:r>
              <a:rPr lang="ar-DZ" dirty="0"/>
              <a:t>12000 تصنيف للشركات.</a:t>
            </a:r>
          </a:p>
          <a:p>
            <a:pPr algn="r" rtl="1"/>
            <a:r>
              <a:rPr lang="ar-DZ" dirty="0"/>
              <a:t>29000 تصنيف للسندات المالية العامة.</a:t>
            </a:r>
          </a:p>
          <a:p>
            <a:pPr algn="r" rtl="1"/>
            <a:r>
              <a:rPr lang="ar-DZ" dirty="0"/>
              <a:t>96000 تصنيف للمنتجات المالية المركبة العالية المخاطر.</a:t>
            </a:r>
          </a:p>
        </p:txBody>
      </p:sp>
      <p:sp>
        <p:nvSpPr>
          <p:cNvPr id="7" name="Rectangle 6"/>
          <p:cNvSpPr/>
          <p:nvPr/>
        </p:nvSpPr>
        <p:spPr>
          <a:xfrm>
            <a:off x="3795542" y="2136234"/>
            <a:ext cx="4820550" cy="369332"/>
          </a:xfrm>
          <a:prstGeom prst="rect">
            <a:avLst/>
          </a:prstGeom>
        </p:spPr>
        <p:txBody>
          <a:bodyPr wrap="none">
            <a:spAutoFit/>
          </a:bodyPr>
          <a:lstStyle/>
          <a:p>
            <a:pPr algn="r" rtl="1"/>
            <a:r>
              <a:rPr lang="ar-DZ" dirty="0">
                <a:solidFill>
                  <a:srgbClr val="0070C0"/>
                </a:solidFill>
              </a:rPr>
              <a:t>الخدمات التي تقدمها وكالات التصنيف الائتماني:</a:t>
            </a:r>
            <a:endParaRPr lang="ar-DZ" dirty="0"/>
          </a:p>
        </p:txBody>
      </p:sp>
      <p:graphicFrame>
        <p:nvGraphicFramePr>
          <p:cNvPr id="8" name="Tableau 7"/>
          <p:cNvGraphicFramePr>
            <a:graphicFrameLocks noGrp="1"/>
          </p:cNvGraphicFramePr>
          <p:nvPr>
            <p:extLst>
              <p:ext uri="{D42A27DB-BD31-4B8C-83A1-F6EECF244321}">
                <p14:modId xmlns:p14="http://schemas.microsoft.com/office/powerpoint/2010/main" val="2728138301"/>
              </p:ext>
            </p:extLst>
          </p:nvPr>
        </p:nvGraphicFramePr>
        <p:xfrm>
          <a:off x="1479176" y="2588047"/>
          <a:ext cx="10088742" cy="3637520"/>
        </p:xfrm>
        <a:graphic>
          <a:graphicData uri="http://schemas.openxmlformats.org/drawingml/2006/table">
            <a:tbl>
              <a:tblPr firstRow="1" bandRow="1">
                <a:tableStyleId>{8799B23B-EC83-4686-B30A-512413B5E67A}</a:tableStyleId>
              </a:tblPr>
              <a:tblGrid>
                <a:gridCol w="3362914">
                  <a:extLst>
                    <a:ext uri="{9D8B030D-6E8A-4147-A177-3AD203B41FA5}">
                      <a16:colId xmlns:a16="http://schemas.microsoft.com/office/drawing/2014/main" val="20000"/>
                    </a:ext>
                  </a:extLst>
                </a:gridCol>
                <a:gridCol w="3362914">
                  <a:extLst>
                    <a:ext uri="{9D8B030D-6E8A-4147-A177-3AD203B41FA5}">
                      <a16:colId xmlns:a16="http://schemas.microsoft.com/office/drawing/2014/main" val="20001"/>
                    </a:ext>
                  </a:extLst>
                </a:gridCol>
                <a:gridCol w="3362914">
                  <a:extLst>
                    <a:ext uri="{9D8B030D-6E8A-4147-A177-3AD203B41FA5}">
                      <a16:colId xmlns:a16="http://schemas.microsoft.com/office/drawing/2014/main" val="20002"/>
                    </a:ext>
                  </a:extLst>
                </a:gridCol>
              </a:tblGrid>
              <a:tr h="887928">
                <a:tc>
                  <a:txBody>
                    <a:bodyPr/>
                    <a:lstStyle/>
                    <a:p>
                      <a:pPr algn="ctr" rtl="1"/>
                      <a:r>
                        <a:rPr lang="fr-FR" dirty="0" err="1"/>
                        <a:t>Fitch</a:t>
                      </a:r>
                      <a:endParaRPr lang="ar-DZ" dirty="0"/>
                    </a:p>
                  </a:txBody>
                  <a:tcPr/>
                </a:tc>
                <a:tc>
                  <a:txBody>
                    <a:bodyPr/>
                    <a:lstStyle/>
                    <a:p>
                      <a:pPr algn="ctr" rtl="1"/>
                      <a:r>
                        <a:rPr lang="fr-FR" dirty="0"/>
                        <a:t>Moody’s</a:t>
                      </a:r>
                      <a:endParaRPr lang="ar-DZ" dirty="0"/>
                    </a:p>
                  </a:txBody>
                  <a:tcPr/>
                </a:tc>
                <a:tc>
                  <a:txBody>
                    <a:bodyPr/>
                    <a:lstStyle/>
                    <a:p>
                      <a:pPr algn="ctr" rtl="1"/>
                      <a:r>
                        <a:rPr lang="fr-FR" dirty="0"/>
                        <a:t>S&amp;P</a:t>
                      </a:r>
                    </a:p>
                    <a:p>
                      <a:pPr algn="ctr" rtl="1"/>
                      <a:endParaRPr lang="fr-FR" dirty="0"/>
                    </a:p>
                    <a:p>
                      <a:pPr algn="ctr" rtl="1"/>
                      <a:endParaRPr lang="ar-DZ" dirty="0"/>
                    </a:p>
                  </a:txBody>
                  <a:tcPr/>
                </a:tc>
                <a:extLst>
                  <a:ext uri="{0D108BD9-81ED-4DB2-BD59-A6C34878D82A}">
                    <a16:rowId xmlns:a16="http://schemas.microsoft.com/office/drawing/2014/main" val="10000"/>
                  </a:ext>
                </a:extLst>
              </a:tr>
              <a:tr h="2723120">
                <a:tc>
                  <a:txBody>
                    <a:bodyPr/>
                    <a:lstStyle/>
                    <a:p>
                      <a:pPr rtl="1"/>
                      <a:r>
                        <a:rPr lang="ar-DZ" dirty="0"/>
                        <a:t>- تقديم خدمات البحوث.</a:t>
                      </a:r>
                    </a:p>
                    <a:p>
                      <a:pPr rtl="1"/>
                      <a:r>
                        <a:rPr lang="ar-DZ" dirty="0"/>
                        <a:t>- تقديم خدمات إدارة المخاطر</a:t>
                      </a:r>
                    </a:p>
                    <a:p>
                      <a:pPr marL="0" marR="0" lvl="0" indent="0" algn="r" defTabSz="457200" rtl="1" eaLnBrk="1" fontAlgn="auto" latinLnBrk="0" hangingPunct="1">
                        <a:lnSpc>
                          <a:spcPct val="100000"/>
                        </a:lnSpc>
                        <a:spcBef>
                          <a:spcPts val="0"/>
                        </a:spcBef>
                        <a:spcAft>
                          <a:spcPts val="0"/>
                        </a:spcAft>
                        <a:buClrTx/>
                        <a:buSzTx/>
                        <a:buFontTx/>
                        <a:buNone/>
                        <a:tabLst/>
                        <a:defRPr/>
                      </a:pPr>
                      <a:r>
                        <a:rPr lang="ar-DZ" dirty="0"/>
                        <a:t>وايجاد مختلف الحلول لها.</a:t>
                      </a:r>
                    </a:p>
                    <a:p>
                      <a:pPr rtl="1"/>
                      <a:r>
                        <a:rPr lang="ar-DZ" dirty="0"/>
                        <a:t>- توفير أبحاث الائتمان.</a:t>
                      </a:r>
                    </a:p>
                    <a:p>
                      <a:pPr rtl="1"/>
                      <a:r>
                        <a:rPr lang="ar-DZ" dirty="0"/>
                        <a:t>- تحليل المخاطر واجراء</a:t>
                      </a:r>
                      <a:r>
                        <a:rPr lang="fr-FR" baseline="0" dirty="0"/>
                        <a:t> </a:t>
                      </a:r>
                      <a:r>
                        <a:rPr lang="ar-DZ" dirty="0"/>
                        <a:t>عمليات الرقابة .</a:t>
                      </a:r>
                    </a:p>
                    <a:p>
                      <a:pPr rtl="1"/>
                      <a:r>
                        <a:rPr lang="ar-DZ" dirty="0"/>
                        <a:t>- تصنيف التمويل </a:t>
                      </a:r>
                      <a:r>
                        <a:rPr lang="ar-DZ" dirty="0" err="1"/>
                        <a:t>المهيكل</a:t>
                      </a:r>
                      <a:r>
                        <a:rPr lang="ar-DZ" dirty="0"/>
                        <a:t>.</a:t>
                      </a:r>
                    </a:p>
                    <a:p>
                      <a:pPr rtl="1"/>
                      <a:r>
                        <a:rPr lang="ar-DZ" dirty="0"/>
                        <a:t>- تصنيف المنتجات المالية.</a:t>
                      </a:r>
                    </a:p>
                    <a:p>
                      <a:pPr rtl="1"/>
                      <a:r>
                        <a:rPr lang="ar-DZ" dirty="0"/>
                        <a:t>- تصنيف المنتجات </a:t>
                      </a:r>
                      <a:r>
                        <a:rPr lang="ar-DZ" dirty="0" err="1"/>
                        <a:t>المهيكلة</a:t>
                      </a:r>
                      <a:r>
                        <a:rPr lang="ar-DZ" dirty="0"/>
                        <a:t>.</a:t>
                      </a:r>
                    </a:p>
                  </a:txBody>
                  <a:tcPr/>
                </a:tc>
                <a:tc>
                  <a:txBody>
                    <a:bodyPr/>
                    <a:lstStyle/>
                    <a:p>
                      <a:pPr rtl="1"/>
                      <a:endParaRPr lang="fr-FR" dirty="0"/>
                    </a:p>
                    <a:p>
                      <a:pPr rtl="1"/>
                      <a:r>
                        <a:rPr lang="ar-DZ" dirty="0"/>
                        <a:t>- تحليل الأعمال.</a:t>
                      </a:r>
                    </a:p>
                    <a:p>
                      <a:pPr rtl="1"/>
                      <a:r>
                        <a:rPr lang="ar-DZ" dirty="0"/>
                        <a:t>- تحليل الائتمان العالمي.</a:t>
                      </a:r>
                    </a:p>
                    <a:p>
                      <a:pPr rtl="1"/>
                      <a:r>
                        <a:rPr lang="ar-DZ" dirty="0"/>
                        <a:t>- تقديم خدمات إدارة المخاطر.</a:t>
                      </a:r>
                    </a:p>
                    <a:p>
                      <a:pPr rtl="1"/>
                      <a:r>
                        <a:rPr lang="ar-DZ" dirty="0"/>
                        <a:t>- تقديم خدمات التصنيف</a:t>
                      </a:r>
                    </a:p>
                    <a:p>
                      <a:pPr rtl="1"/>
                      <a:r>
                        <a:rPr lang="ar-DZ" dirty="0"/>
                        <a:t>الائتماني.</a:t>
                      </a:r>
                    </a:p>
                  </a:txBody>
                  <a:tcPr/>
                </a:tc>
                <a:tc>
                  <a:txBody>
                    <a:bodyPr/>
                    <a:lstStyle/>
                    <a:p>
                      <a:pPr rtl="1"/>
                      <a:r>
                        <a:rPr lang="ar-DZ" dirty="0"/>
                        <a:t>- تقييم المخاطر.</a:t>
                      </a:r>
                    </a:p>
                    <a:p>
                      <a:pPr rtl="1"/>
                      <a:r>
                        <a:rPr lang="ar-DZ" dirty="0"/>
                        <a:t>-توفير قاعدة بيانات عالمية.</a:t>
                      </a:r>
                    </a:p>
                    <a:p>
                      <a:pPr rtl="1"/>
                      <a:r>
                        <a:rPr lang="ar-DZ" dirty="0"/>
                        <a:t>- تقديم خدمات التصنيف.</a:t>
                      </a:r>
                    </a:p>
                    <a:p>
                      <a:pPr rtl="1"/>
                      <a:r>
                        <a:rPr lang="ar-DZ" dirty="0"/>
                        <a:t>- تقديم معلومات مالية عن</a:t>
                      </a:r>
                    </a:p>
                    <a:p>
                      <a:pPr rtl="1"/>
                      <a:r>
                        <a:rPr lang="ar-DZ" dirty="0"/>
                        <a:t>الشركات.</a:t>
                      </a:r>
                    </a:p>
                    <a:p>
                      <a:pPr rtl="1"/>
                      <a:r>
                        <a:rPr lang="ar-DZ" dirty="0"/>
                        <a:t>- تقديم قاعدة بيانات عن</a:t>
                      </a:r>
                    </a:p>
                    <a:p>
                      <a:pPr rtl="1"/>
                      <a:r>
                        <a:rPr lang="ar-DZ" dirty="0"/>
                        <a:t>الأوراق المالية ورأس المال.</a:t>
                      </a:r>
                    </a:p>
                    <a:p>
                      <a:pPr rtl="1"/>
                      <a:r>
                        <a:rPr lang="ar-DZ" dirty="0"/>
                        <a:t>- خدمة إيجاد الحلول للمختلف</a:t>
                      </a:r>
                    </a:p>
                    <a:p>
                      <a:pPr rtl="1"/>
                      <a:r>
                        <a:rPr lang="ar-DZ" dirty="0"/>
                        <a:t>المخاطر.</a:t>
                      </a:r>
                    </a:p>
                  </a:txBody>
                  <a:tcPr/>
                </a:tc>
                <a:extLst>
                  <a:ext uri="{0D108BD9-81ED-4DB2-BD59-A6C34878D82A}">
                    <a16:rowId xmlns:a16="http://schemas.microsoft.com/office/drawing/2014/main" val="10001"/>
                  </a:ext>
                </a:extLst>
              </a:tr>
            </a:tbl>
          </a:graphicData>
        </a:graphic>
      </p:graphicFrame>
      <p:sp>
        <p:nvSpPr>
          <p:cNvPr id="10" name="Rectangle 9"/>
          <p:cNvSpPr/>
          <p:nvPr/>
        </p:nvSpPr>
        <p:spPr>
          <a:xfrm>
            <a:off x="2618211" y="6212120"/>
            <a:ext cx="10855224" cy="307777"/>
          </a:xfrm>
          <a:prstGeom prst="rect">
            <a:avLst/>
          </a:prstGeom>
        </p:spPr>
        <p:txBody>
          <a:bodyPr wrap="square">
            <a:spAutoFit/>
          </a:bodyPr>
          <a:lstStyle/>
          <a:p>
            <a:pPr algn="l"/>
            <a:r>
              <a:rPr lang="ar-DZ" sz="1400" dirty="0" err="1"/>
              <a:t>Source</a:t>
            </a:r>
            <a:r>
              <a:rPr lang="ar-DZ" sz="1400" dirty="0"/>
              <a:t>: </a:t>
            </a:r>
            <a:r>
              <a:rPr lang="ar-DZ" sz="1400" dirty="0" err="1"/>
              <a:t>Annika</a:t>
            </a:r>
            <a:r>
              <a:rPr lang="ar-DZ" sz="1400" dirty="0"/>
              <a:t> </a:t>
            </a:r>
            <a:r>
              <a:rPr lang="ar-DZ" sz="1400" dirty="0" err="1"/>
              <a:t>Cayrol</a:t>
            </a:r>
            <a:r>
              <a:rPr lang="ar-DZ" sz="1400" dirty="0"/>
              <a:t>, </a:t>
            </a:r>
            <a:r>
              <a:rPr lang="ar-DZ" sz="1400" dirty="0" err="1"/>
              <a:t>Les</a:t>
            </a:r>
            <a:r>
              <a:rPr lang="ar-DZ" sz="1400" dirty="0"/>
              <a:t> </a:t>
            </a:r>
            <a:r>
              <a:rPr lang="ar-DZ" sz="1400" dirty="0" err="1"/>
              <a:t>agences</a:t>
            </a:r>
            <a:r>
              <a:rPr lang="ar-DZ" sz="1400" dirty="0"/>
              <a:t> </a:t>
            </a:r>
            <a:r>
              <a:rPr lang="ar-DZ" sz="1400" dirty="0" err="1"/>
              <a:t>de</a:t>
            </a:r>
            <a:r>
              <a:rPr lang="ar-DZ" sz="1400" dirty="0"/>
              <a:t> </a:t>
            </a:r>
            <a:r>
              <a:rPr lang="ar-DZ" sz="1400" dirty="0" err="1"/>
              <a:t>notation</a:t>
            </a:r>
            <a:r>
              <a:rPr lang="ar-DZ" sz="1400" dirty="0"/>
              <a:t> </a:t>
            </a:r>
            <a:r>
              <a:rPr lang="ar-DZ" sz="1400" dirty="0" err="1"/>
              <a:t>financière</a:t>
            </a:r>
            <a:r>
              <a:rPr lang="ar-DZ" sz="1400" dirty="0"/>
              <a:t>, </a:t>
            </a:r>
            <a:r>
              <a:rPr lang="ar-DZ" sz="1400" dirty="0" err="1"/>
              <a:t>Novembre</a:t>
            </a:r>
            <a:endParaRPr lang="ar-DZ" sz="1400" dirty="0"/>
          </a:p>
        </p:txBody>
      </p:sp>
      <p:sp>
        <p:nvSpPr>
          <p:cNvPr id="11" name="Rectangle 10"/>
          <p:cNvSpPr/>
          <p:nvPr/>
        </p:nvSpPr>
        <p:spPr>
          <a:xfrm>
            <a:off x="8749159" y="6181342"/>
            <a:ext cx="1010213" cy="369332"/>
          </a:xfrm>
          <a:prstGeom prst="rect">
            <a:avLst/>
          </a:prstGeom>
        </p:spPr>
        <p:txBody>
          <a:bodyPr wrap="none">
            <a:spAutoFit/>
          </a:bodyPr>
          <a:lstStyle/>
          <a:p>
            <a:r>
              <a:rPr lang="ar-DZ" sz="1400" dirty="0"/>
              <a:t>2010,  P3</a:t>
            </a:r>
            <a:r>
              <a:rPr lang="ar-DZ" dirty="0"/>
              <a:t>.</a:t>
            </a:r>
          </a:p>
        </p:txBody>
      </p:sp>
    </p:spTree>
    <p:extLst>
      <p:ext uri="{BB962C8B-B14F-4D97-AF65-F5344CB8AC3E}">
        <p14:creationId xmlns:p14="http://schemas.microsoft.com/office/powerpoint/2010/main" val="208028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outVertic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971717" y="334851"/>
            <a:ext cx="4489702" cy="1477328"/>
          </a:xfrm>
          <a:prstGeom prst="rect">
            <a:avLst/>
          </a:prstGeom>
          <a:noFill/>
        </p:spPr>
        <p:txBody>
          <a:bodyPr wrap="square" rtlCol="0">
            <a:spAutoFit/>
          </a:bodyPr>
          <a:lstStyle/>
          <a:p>
            <a:pPr algn="ctr" rtl="1"/>
            <a:r>
              <a:rPr lang="ar-DZ" dirty="0"/>
              <a:t>الجمهورية الجزائرية الديمقراطية الشعبية</a:t>
            </a:r>
            <a:br>
              <a:rPr lang="ar-DZ" dirty="0"/>
            </a:br>
            <a:r>
              <a:rPr lang="ar-DZ" dirty="0"/>
              <a:t>وزارة التعليم العالي و البحث العلمي</a:t>
            </a:r>
            <a:br>
              <a:rPr lang="ar-DZ" dirty="0"/>
            </a:br>
            <a:r>
              <a:rPr lang="ar-DZ" dirty="0"/>
              <a:t>جامعة محمد خيضر بسكرة</a:t>
            </a:r>
            <a:br>
              <a:rPr lang="ar-DZ" dirty="0"/>
            </a:br>
            <a:r>
              <a:rPr lang="ar-DZ" dirty="0"/>
              <a:t>قسم العلوم التجارية</a:t>
            </a:r>
            <a:endParaRPr lang="fr-FR" dirty="0"/>
          </a:p>
          <a:p>
            <a:pPr algn="ctr" rtl="1"/>
            <a:r>
              <a:rPr lang="ar-DZ" dirty="0"/>
              <a:t>ماستر </a:t>
            </a:r>
            <a:r>
              <a:rPr lang="fr-FR" dirty="0"/>
              <a:t> 2</a:t>
            </a:r>
            <a:r>
              <a:rPr lang="ar-DZ" dirty="0"/>
              <a:t>تسويق مصرفي</a:t>
            </a: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9049" y="590897"/>
            <a:ext cx="2143125" cy="965235"/>
          </a:xfrm>
          <a:prstGeom prst="rect">
            <a:avLst/>
          </a:prstGeom>
        </p:spPr>
      </p:pic>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1592" y="590896"/>
            <a:ext cx="2143125" cy="965235"/>
          </a:xfrm>
          <a:prstGeom prst="rect">
            <a:avLst/>
          </a:prstGeom>
        </p:spPr>
      </p:pic>
      <p:sp>
        <p:nvSpPr>
          <p:cNvPr id="7" name="Organigramme : Bande perforée 6"/>
          <p:cNvSpPr/>
          <p:nvPr/>
        </p:nvSpPr>
        <p:spPr>
          <a:xfrm>
            <a:off x="3021495" y="2637600"/>
            <a:ext cx="6798291" cy="2179098"/>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3200" b="1" dirty="0">
                <a:solidFill>
                  <a:schemeClr val="accent3">
                    <a:lumMod val="75000"/>
                  </a:schemeClr>
                </a:solidFill>
              </a:rPr>
              <a:t>مؤسسات التصنيف الائتماني</a:t>
            </a:r>
            <a:endParaRPr lang="fr-FR" sz="3200" b="1" dirty="0">
              <a:solidFill>
                <a:schemeClr val="accent3">
                  <a:lumMod val="75000"/>
                </a:schemeClr>
              </a:solidFill>
            </a:endParaRPr>
          </a:p>
        </p:txBody>
      </p:sp>
      <p:sp>
        <p:nvSpPr>
          <p:cNvPr id="8" name="ZoneTexte 7"/>
          <p:cNvSpPr txBox="1"/>
          <p:nvPr/>
        </p:nvSpPr>
        <p:spPr>
          <a:xfrm>
            <a:off x="9819786" y="4816698"/>
            <a:ext cx="1968809" cy="923330"/>
          </a:xfrm>
          <a:prstGeom prst="rect">
            <a:avLst/>
          </a:prstGeom>
          <a:noFill/>
        </p:spPr>
        <p:txBody>
          <a:bodyPr wrap="none" rtlCol="0">
            <a:spAutoFit/>
          </a:bodyPr>
          <a:lstStyle/>
          <a:p>
            <a:pPr algn="r" rtl="1"/>
            <a:r>
              <a:rPr lang="ar-DZ" dirty="0">
                <a:sym typeface="Wingdings" panose="05000000000000000000" pitchFamily="2" charset="2"/>
              </a:rPr>
              <a:t>-</a:t>
            </a:r>
            <a:r>
              <a:rPr lang="ar-DZ" dirty="0"/>
              <a:t>من اعداد الطلبة</a:t>
            </a:r>
          </a:p>
          <a:p>
            <a:pPr algn="r" rtl="1"/>
            <a:r>
              <a:rPr lang="ar-DZ" dirty="0">
                <a:sym typeface="Wingdings" panose="05000000000000000000" pitchFamily="2" charset="2"/>
              </a:rPr>
              <a:t> ومان أميرة</a:t>
            </a:r>
          </a:p>
          <a:p>
            <a:pPr algn="r" rtl="1"/>
            <a:r>
              <a:rPr lang="ar-DZ" dirty="0">
                <a:sym typeface="Wingdings" panose="05000000000000000000" pitchFamily="2" charset="2"/>
              </a:rPr>
              <a:t>مسعي ايمان</a:t>
            </a:r>
            <a:endParaRPr lang="ar-DZ" dirty="0"/>
          </a:p>
        </p:txBody>
      </p:sp>
      <p:sp>
        <p:nvSpPr>
          <p:cNvPr id="10" name="ZoneTexte 9"/>
          <p:cNvSpPr txBox="1"/>
          <p:nvPr/>
        </p:nvSpPr>
        <p:spPr>
          <a:xfrm>
            <a:off x="1841679" y="4977557"/>
            <a:ext cx="1996225" cy="1200329"/>
          </a:xfrm>
          <a:prstGeom prst="rect">
            <a:avLst/>
          </a:prstGeom>
          <a:noFill/>
        </p:spPr>
        <p:txBody>
          <a:bodyPr wrap="square" rtlCol="0">
            <a:spAutoFit/>
          </a:bodyPr>
          <a:lstStyle/>
          <a:p>
            <a:pPr algn="ctr" rtl="1"/>
            <a:r>
              <a:rPr lang="ar-DZ" dirty="0">
                <a:sym typeface="Wingdings" panose="05000000000000000000" pitchFamily="2" charset="2"/>
              </a:rPr>
              <a:t>-الأستاذ</a:t>
            </a:r>
          </a:p>
          <a:p>
            <a:pPr algn="ctr" rtl="1"/>
            <a:r>
              <a:rPr lang="ar-DZ" dirty="0">
                <a:sym typeface="Wingdings" panose="05000000000000000000" pitchFamily="2" charset="2"/>
              </a:rPr>
              <a:t>بن براهيم الغالي</a:t>
            </a:r>
          </a:p>
          <a:p>
            <a:pPr algn="ctr" rtl="1"/>
            <a:endParaRPr lang="ar-DZ" dirty="0">
              <a:sym typeface="Wingdings" panose="05000000000000000000" pitchFamily="2" charset="2"/>
            </a:endParaRPr>
          </a:p>
          <a:p>
            <a:pPr algn="ctr" rtl="1"/>
            <a:endParaRPr lang="ar-DZ" dirty="0"/>
          </a:p>
        </p:txBody>
      </p:sp>
      <p:sp>
        <p:nvSpPr>
          <p:cNvPr id="11" name="ZoneTexte 10"/>
          <p:cNvSpPr txBox="1"/>
          <p:nvPr/>
        </p:nvSpPr>
        <p:spPr>
          <a:xfrm>
            <a:off x="5257092" y="5993220"/>
            <a:ext cx="1918952" cy="369332"/>
          </a:xfrm>
          <a:prstGeom prst="rect">
            <a:avLst/>
          </a:prstGeom>
          <a:noFill/>
        </p:spPr>
        <p:txBody>
          <a:bodyPr wrap="square" rtlCol="0">
            <a:spAutoFit/>
          </a:bodyPr>
          <a:lstStyle/>
          <a:p>
            <a:pPr algn="r" rtl="1"/>
            <a:r>
              <a:rPr lang="ar-DZ" dirty="0"/>
              <a:t>2022/2021</a:t>
            </a:r>
          </a:p>
        </p:txBody>
      </p:sp>
      <p:sp>
        <p:nvSpPr>
          <p:cNvPr id="2" name="ZoneTexte 1">
            <a:extLst>
              <a:ext uri="{FF2B5EF4-FFF2-40B4-BE49-F238E27FC236}">
                <a16:creationId xmlns:a16="http://schemas.microsoft.com/office/drawing/2014/main" id="{95FE4B83-E0A6-4AA4-AE45-C6355A3F9599}"/>
              </a:ext>
            </a:extLst>
          </p:cNvPr>
          <p:cNvSpPr txBox="1"/>
          <p:nvPr/>
        </p:nvSpPr>
        <p:spPr>
          <a:xfrm>
            <a:off x="5869047" y="4930275"/>
            <a:ext cx="1103187" cy="369332"/>
          </a:xfrm>
          <a:prstGeom prst="rect">
            <a:avLst/>
          </a:prstGeom>
          <a:noFill/>
        </p:spPr>
        <p:txBody>
          <a:bodyPr wrap="none" rtlCol="0">
            <a:spAutoFit/>
          </a:bodyPr>
          <a:lstStyle/>
          <a:p>
            <a:pPr algn="ctr"/>
            <a:r>
              <a:rPr lang="ar-DZ" dirty="0"/>
              <a:t>ا</a:t>
            </a:r>
            <a:r>
              <a:rPr lang="ar-DZ" b="1" dirty="0"/>
              <a:t>لفوج 04</a:t>
            </a:r>
            <a:endParaRPr lang="fr-FR" b="1" dirty="0"/>
          </a:p>
        </p:txBody>
      </p:sp>
    </p:spTree>
    <p:extLst>
      <p:ext uri="{BB962C8B-B14F-4D97-AF65-F5344CB8AC3E}">
        <p14:creationId xmlns:p14="http://schemas.microsoft.com/office/powerpoint/2010/main" val="617054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à coins arrondis 9"/>
          <p:cNvSpPr/>
          <p:nvPr/>
        </p:nvSpPr>
        <p:spPr>
          <a:xfrm>
            <a:off x="3751729" y="216857"/>
            <a:ext cx="4875979" cy="528033"/>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rtl="1"/>
            <a:r>
              <a:rPr lang="ar-DZ" dirty="0">
                <a:ln w="0">
                  <a:solidFill>
                    <a:srgbClr val="0070C0"/>
                  </a:solidFill>
                </a:ln>
                <a:solidFill>
                  <a:srgbClr val="0070C0"/>
                </a:solidFill>
                <a:effectLst>
                  <a:reflection blurRad="6350" stA="53000" endA="300" endPos="35500" dir="5400000" sy="-90000" algn="bl" rotWithShape="0"/>
                </a:effectLst>
              </a:rPr>
              <a:t>2-</a:t>
            </a:r>
            <a:r>
              <a:rPr lang="ar-DZ" sz="2000" dirty="0">
                <a:ln w="0">
                  <a:solidFill>
                    <a:srgbClr val="0070C0"/>
                  </a:solidFill>
                </a:ln>
                <a:solidFill>
                  <a:srgbClr val="0070C0"/>
                </a:solidFill>
                <a:effectLst>
                  <a:reflection blurRad="6350" stA="53000" endA="300" endPos="35500" dir="5400000" sy="-90000" algn="bl" rotWithShape="0"/>
                </a:effectLst>
              </a:rPr>
              <a:t> اليات عمل وكالات التصنيف الانتمائي </a:t>
            </a:r>
            <a:r>
              <a:rPr lang="fr-FR" sz="2000" dirty="0">
                <a:ln w="0">
                  <a:solidFill>
                    <a:srgbClr val="0070C0"/>
                  </a:solidFill>
                </a:ln>
                <a:solidFill>
                  <a:srgbClr val="0070C0"/>
                </a:solidFill>
                <a:effectLst>
                  <a:reflection blurRad="6350" stA="53000" endA="300" endPos="35500" dir="5400000" sy="-90000" algn="bl" rotWithShape="0"/>
                </a:effectLst>
              </a:rPr>
              <a:t>-: </a:t>
            </a:r>
            <a:r>
              <a:rPr lang="fr-FR" sz="2000" b="1" dirty="0"/>
              <a:t> </a:t>
            </a:r>
            <a:endParaRPr lang="ar-DZ" sz="2000" dirty="0"/>
          </a:p>
          <a:p>
            <a:pPr algn="r" rtl="1"/>
            <a:endParaRPr lang="ar-DZ" sz="2000" dirty="0">
              <a:ln w="0">
                <a:solidFill>
                  <a:srgbClr val="0070C0"/>
                </a:solidFill>
              </a:ln>
              <a:solidFill>
                <a:srgbClr val="0070C0"/>
              </a:solidFill>
              <a:effectLst>
                <a:reflection blurRad="6350" stA="53000" endA="300" endPos="35500" dir="5400000" sy="-90000" algn="bl" rotWithShape="0"/>
              </a:effectLst>
            </a:endParaRPr>
          </a:p>
        </p:txBody>
      </p:sp>
      <p:sp>
        <p:nvSpPr>
          <p:cNvPr id="2" name="Rectangle 1"/>
          <p:cNvSpPr/>
          <p:nvPr/>
        </p:nvSpPr>
        <p:spPr>
          <a:xfrm>
            <a:off x="8872817" y="1783974"/>
            <a:ext cx="2944906" cy="11295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dirty="0">
                <a:solidFill>
                  <a:schemeClr val="accent4">
                    <a:lumMod val="75000"/>
                  </a:schemeClr>
                </a:solidFill>
              </a:rPr>
              <a:t>تقديم طلب التصنيف</a:t>
            </a:r>
          </a:p>
        </p:txBody>
      </p:sp>
      <p:sp>
        <p:nvSpPr>
          <p:cNvPr id="4" name="Rectangle 3"/>
          <p:cNvSpPr/>
          <p:nvPr/>
        </p:nvSpPr>
        <p:spPr>
          <a:xfrm>
            <a:off x="5336240" y="1783974"/>
            <a:ext cx="2944906" cy="11295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dirty="0">
                <a:solidFill>
                  <a:schemeClr val="accent6">
                    <a:lumMod val="75000"/>
                  </a:schemeClr>
                </a:solidFill>
              </a:rPr>
              <a:t>تعيين فريق التحليل</a:t>
            </a:r>
          </a:p>
        </p:txBody>
      </p:sp>
      <p:sp>
        <p:nvSpPr>
          <p:cNvPr id="5" name="Rectangle 4"/>
          <p:cNvSpPr/>
          <p:nvPr/>
        </p:nvSpPr>
        <p:spPr>
          <a:xfrm>
            <a:off x="1402976" y="1842242"/>
            <a:ext cx="2944906" cy="11295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dirty="0">
                <a:solidFill>
                  <a:srgbClr val="C00000"/>
                </a:solidFill>
              </a:rPr>
              <a:t>جمع المعلومات</a:t>
            </a:r>
          </a:p>
        </p:txBody>
      </p:sp>
      <p:sp>
        <p:nvSpPr>
          <p:cNvPr id="6" name="Rectangle 5"/>
          <p:cNvSpPr/>
          <p:nvPr/>
        </p:nvSpPr>
        <p:spPr>
          <a:xfrm>
            <a:off x="1402976" y="5404072"/>
            <a:ext cx="2944906" cy="11295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dirty="0">
                <a:solidFill>
                  <a:schemeClr val="accent6">
                    <a:lumMod val="75000"/>
                  </a:schemeClr>
                </a:solidFill>
              </a:rPr>
              <a:t>الإشراف</a:t>
            </a:r>
          </a:p>
        </p:txBody>
      </p:sp>
      <p:sp>
        <p:nvSpPr>
          <p:cNvPr id="7" name="Rectangle 6"/>
          <p:cNvSpPr/>
          <p:nvPr/>
        </p:nvSpPr>
        <p:spPr>
          <a:xfrm>
            <a:off x="1402976" y="3585058"/>
            <a:ext cx="2944906" cy="11295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dirty="0">
                <a:solidFill>
                  <a:schemeClr val="bg2">
                    <a:lumMod val="50000"/>
                  </a:schemeClr>
                </a:solidFill>
              </a:rPr>
              <a:t>لجنة التصنيف</a:t>
            </a:r>
          </a:p>
        </p:txBody>
      </p:sp>
      <p:sp>
        <p:nvSpPr>
          <p:cNvPr id="8" name="Rectangle 7"/>
          <p:cNvSpPr/>
          <p:nvPr/>
        </p:nvSpPr>
        <p:spPr>
          <a:xfrm>
            <a:off x="5412440" y="5404072"/>
            <a:ext cx="2944906" cy="11295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a:t>نشر التصنيف</a:t>
            </a:r>
          </a:p>
        </p:txBody>
      </p:sp>
      <p:sp>
        <p:nvSpPr>
          <p:cNvPr id="9" name="Rectangle 8"/>
          <p:cNvSpPr/>
          <p:nvPr/>
        </p:nvSpPr>
        <p:spPr>
          <a:xfrm>
            <a:off x="5336240" y="3585059"/>
            <a:ext cx="2944906" cy="11295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dirty="0">
                <a:solidFill>
                  <a:srgbClr val="FF0000"/>
                </a:solidFill>
              </a:rPr>
              <a:t>التحليل</a:t>
            </a:r>
          </a:p>
        </p:txBody>
      </p:sp>
      <p:sp>
        <p:nvSpPr>
          <p:cNvPr id="11" name="Rectangle 10"/>
          <p:cNvSpPr/>
          <p:nvPr/>
        </p:nvSpPr>
        <p:spPr>
          <a:xfrm>
            <a:off x="8872817" y="3585058"/>
            <a:ext cx="2944906" cy="11295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dirty="0"/>
              <a:t>التفاعل مع جهة الإصدار</a:t>
            </a:r>
          </a:p>
        </p:txBody>
      </p:sp>
      <p:sp>
        <p:nvSpPr>
          <p:cNvPr id="12" name="Rectangle 11"/>
          <p:cNvSpPr/>
          <p:nvPr/>
        </p:nvSpPr>
        <p:spPr>
          <a:xfrm>
            <a:off x="8872817" y="5386142"/>
            <a:ext cx="2944906" cy="11295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dirty="0">
                <a:solidFill>
                  <a:schemeClr val="accent6"/>
                </a:solidFill>
              </a:rPr>
              <a:t>الإخطار بالتصنيف</a:t>
            </a:r>
          </a:p>
        </p:txBody>
      </p:sp>
      <p:cxnSp>
        <p:nvCxnSpPr>
          <p:cNvPr id="13" name="Connecteur droit avec flèche 12"/>
          <p:cNvCxnSpPr>
            <a:stCxn id="2" idx="1"/>
            <a:endCxn id="4" idx="3"/>
          </p:cNvCxnSpPr>
          <p:nvPr/>
        </p:nvCxnSpPr>
        <p:spPr>
          <a:xfrm flipH="1">
            <a:off x="8281146" y="2348751"/>
            <a:ext cx="591671"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5" name="Connecteur droit avec flèche 14"/>
          <p:cNvCxnSpPr>
            <a:stCxn id="4" idx="1"/>
          </p:cNvCxnSpPr>
          <p:nvPr/>
        </p:nvCxnSpPr>
        <p:spPr>
          <a:xfrm flipH="1" flipV="1">
            <a:off x="4347882" y="2348750"/>
            <a:ext cx="988358" cy="1"/>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17" name="Connecteur droit avec flèche 16"/>
          <p:cNvCxnSpPr>
            <a:stCxn id="11" idx="1"/>
            <a:endCxn id="9" idx="3"/>
          </p:cNvCxnSpPr>
          <p:nvPr/>
        </p:nvCxnSpPr>
        <p:spPr>
          <a:xfrm flipH="1">
            <a:off x="8281146" y="4149835"/>
            <a:ext cx="59167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Connecteur en angle 18"/>
          <p:cNvCxnSpPr>
            <a:stCxn id="5" idx="2"/>
          </p:cNvCxnSpPr>
          <p:nvPr/>
        </p:nvCxnSpPr>
        <p:spPr>
          <a:xfrm rot="16200000" flipH="1">
            <a:off x="6668618" y="-821394"/>
            <a:ext cx="349629" cy="793600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flipH="1">
            <a:off x="10771096" y="3293707"/>
            <a:ext cx="13447" cy="2913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flipH="1" flipV="1">
            <a:off x="4350123" y="4149832"/>
            <a:ext cx="946895" cy="4"/>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5" name="Connecteur en angle 24"/>
          <p:cNvCxnSpPr/>
          <p:nvPr/>
        </p:nvCxnSpPr>
        <p:spPr>
          <a:xfrm rot="16200000" flipH="1">
            <a:off x="6466911" y="907558"/>
            <a:ext cx="349629" cy="7936006"/>
          </a:xfrm>
          <a:prstGeom prst="bentConnector2">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6" name="Connecteur droit avec flèche 25"/>
          <p:cNvCxnSpPr/>
          <p:nvPr/>
        </p:nvCxnSpPr>
        <p:spPr>
          <a:xfrm flipH="1">
            <a:off x="10596282" y="5066857"/>
            <a:ext cx="13447" cy="291351"/>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1" name="Connecteur droit avec flèche 30"/>
          <p:cNvCxnSpPr>
            <a:stCxn id="12" idx="1"/>
            <a:endCxn id="8" idx="3"/>
          </p:cNvCxnSpPr>
          <p:nvPr/>
        </p:nvCxnSpPr>
        <p:spPr>
          <a:xfrm flipH="1">
            <a:off x="8357346" y="5950919"/>
            <a:ext cx="515471" cy="1793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36" name="Connecteur droit avec flèche 35"/>
          <p:cNvCxnSpPr>
            <a:stCxn id="8" idx="1"/>
            <a:endCxn id="6" idx="3"/>
          </p:cNvCxnSpPr>
          <p:nvPr/>
        </p:nvCxnSpPr>
        <p:spPr>
          <a:xfrm flipH="1">
            <a:off x="4347882" y="5968849"/>
            <a:ext cx="106455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93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right)">
                                      <p:cBhvr>
                                        <p:cTn id="17" dur="500"/>
                                        <p:tgtEl>
                                          <p:spTgt spid="13"/>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right)">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right)">
                                      <p:cBhvr>
                                        <p:cTn id="25" dur="500"/>
                                        <p:tgtEl>
                                          <p:spTgt spid="15"/>
                                        </p:tgtEl>
                                      </p:cBhvr>
                                    </p:animEffect>
                                  </p:childTnLst>
                                </p:cTn>
                              </p:par>
                              <p:par>
                                <p:cTn id="26" presetID="22" presetClass="entr" presetSubtype="2"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right)">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wipe(left)">
                                      <p:cBhvr>
                                        <p:cTn id="33" dur="500"/>
                                        <p:tgtEl>
                                          <p:spTgt spid="19"/>
                                        </p:tgtEl>
                                      </p:cBhvr>
                                    </p:animEffect>
                                  </p:childTnLst>
                                </p:cTn>
                              </p:par>
                              <p:par>
                                <p:cTn id="34" presetID="10" presetClass="entr" presetSubtype="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500"/>
                                        <p:tgtEl>
                                          <p:spTgt spid="21"/>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right)">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right)">
                                      <p:cBhvr>
                                        <p:cTn id="44" dur="500"/>
                                        <p:tgtEl>
                                          <p:spTgt spid="17"/>
                                        </p:tgtEl>
                                      </p:cBhvr>
                                    </p:animEffect>
                                  </p:childTnLst>
                                </p:cTn>
                              </p:par>
                              <p:par>
                                <p:cTn id="45" presetID="22" presetClass="entr" presetSubtype="2"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right)">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right)">
                                      <p:cBhvr>
                                        <p:cTn id="52" dur="500"/>
                                        <p:tgtEl>
                                          <p:spTgt spid="23"/>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wipe(right)">
                                      <p:cBhvr>
                                        <p:cTn id="55" dur="500"/>
                                        <p:tgtEl>
                                          <p:spTgt spid="7"/>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wipe(left)">
                                      <p:cBhvr>
                                        <p:cTn id="60" dur="500"/>
                                        <p:tgtEl>
                                          <p:spTgt spid="25"/>
                                        </p:tgtEl>
                                      </p:cBhvr>
                                    </p:animEffect>
                                  </p:childTnLst>
                                </p:cTn>
                              </p:par>
                              <p:par>
                                <p:cTn id="61" presetID="22" presetClass="entr" presetSubtype="1" fill="hold" nodeType="with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up)">
                                      <p:cBhvr>
                                        <p:cTn id="63" dur="500"/>
                                        <p:tgtEl>
                                          <p:spTgt spid="26"/>
                                        </p:tgtEl>
                                      </p:cBhvr>
                                    </p:animEffect>
                                  </p:childTnLst>
                                </p:cTn>
                              </p:par>
                              <p:par>
                                <p:cTn id="64" presetID="22" presetClass="entr" presetSubtype="2" fill="hold" grpId="0" nodeType="with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wipe(right)">
                                      <p:cBhvr>
                                        <p:cTn id="66" dur="500"/>
                                        <p:tgtEl>
                                          <p:spTgt spid="12"/>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2" fill="hold" nodeType="click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wipe(right)">
                                      <p:cBhvr>
                                        <p:cTn id="71" dur="500"/>
                                        <p:tgtEl>
                                          <p:spTgt spid="31"/>
                                        </p:tgtEl>
                                      </p:cBhvr>
                                    </p:animEffect>
                                  </p:childTnLst>
                                </p:cTn>
                              </p:par>
                              <p:par>
                                <p:cTn id="72" presetID="22" presetClass="entr" presetSubtype="2" fill="hold" grpId="0" nodeType="withEffect">
                                  <p:stCondLst>
                                    <p:cond delay="0"/>
                                  </p:stCondLst>
                                  <p:childTnLst>
                                    <p:set>
                                      <p:cBhvr>
                                        <p:cTn id="73" dur="1" fill="hold">
                                          <p:stCondLst>
                                            <p:cond delay="0"/>
                                          </p:stCondLst>
                                        </p:cTn>
                                        <p:tgtEl>
                                          <p:spTgt spid="8"/>
                                        </p:tgtEl>
                                        <p:attrNameLst>
                                          <p:attrName>style.visibility</p:attrName>
                                        </p:attrNameLst>
                                      </p:cBhvr>
                                      <p:to>
                                        <p:strVal val="visible"/>
                                      </p:to>
                                    </p:set>
                                    <p:animEffect transition="in" filter="wipe(right)">
                                      <p:cBhvr>
                                        <p:cTn id="74" dur="500"/>
                                        <p:tgtEl>
                                          <p:spTgt spid="8"/>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2" fill="hold" nodeType="clickEffect">
                                  <p:stCondLst>
                                    <p:cond delay="0"/>
                                  </p:stCondLst>
                                  <p:childTnLst>
                                    <p:set>
                                      <p:cBhvr>
                                        <p:cTn id="78" dur="1" fill="hold">
                                          <p:stCondLst>
                                            <p:cond delay="0"/>
                                          </p:stCondLst>
                                        </p:cTn>
                                        <p:tgtEl>
                                          <p:spTgt spid="36"/>
                                        </p:tgtEl>
                                        <p:attrNameLst>
                                          <p:attrName>style.visibility</p:attrName>
                                        </p:attrNameLst>
                                      </p:cBhvr>
                                      <p:to>
                                        <p:strVal val="visible"/>
                                      </p:to>
                                    </p:set>
                                    <p:animEffect transition="in" filter="wipe(right)">
                                      <p:cBhvr>
                                        <p:cTn id="79" dur="500"/>
                                        <p:tgtEl>
                                          <p:spTgt spid="36"/>
                                        </p:tgtEl>
                                      </p:cBhvr>
                                    </p:animEffect>
                                  </p:childTnLst>
                                </p:cTn>
                              </p:par>
                              <p:par>
                                <p:cTn id="80" presetID="22" presetClass="entr" presetSubtype="2" fill="hold" grpId="0" nodeType="withEffect">
                                  <p:stCondLst>
                                    <p:cond delay="0"/>
                                  </p:stCondLst>
                                  <p:childTnLst>
                                    <p:set>
                                      <p:cBhvr>
                                        <p:cTn id="81" dur="1" fill="hold">
                                          <p:stCondLst>
                                            <p:cond delay="0"/>
                                          </p:stCondLst>
                                        </p:cTn>
                                        <p:tgtEl>
                                          <p:spTgt spid="6"/>
                                        </p:tgtEl>
                                        <p:attrNameLst>
                                          <p:attrName>style.visibility</p:attrName>
                                        </p:attrNameLst>
                                      </p:cBhvr>
                                      <p:to>
                                        <p:strVal val="visible"/>
                                      </p:to>
                                    </p:set>
                                    <p:animEffect transition="in" filter="wipe(right)">
                                      <p:cBhvr>
                                        <p:cTn id="8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P spid="4" grpId="0" animBg="1"/>
      <p:bldP spid="5" grpId="0" animBg="1"/>
      <p:bldP spid="6" grpId="0" animBg="1"/>
      <p:bldP spid="7" grpId="0" animBg="1"/>
      <p:bldP spid="8" grpId="0" animBg="1"/>
      <p:bldP spid="9" grpId="0" animBg="1"/>
      <p:bldP spid="11"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sées 3"/>
          <p:cNvSpPr/>
          <p:nvPr/>
        </p:nvSpPr>
        <p:spPr>
          <a:xfrm>
            <a:off x="6737357" y="45956"/>
            <a:ext cx="5190185" cy="979049"/>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2000" b="1" dirty="0">
                <a:ln w="0"/>
                <a:solidFill>
                  <a:srgbClr val="0070C0"/>
                </a:solidFill>
              </a:rPr>
              <a:t>الرموز المستخدمة من قبل وكالات التصنيف</a:t>
            </a: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1179" y="1029646"/>
            <a:ext cx="1751796" cy="1056069"/>
          </a:xfrm>
          <a:prstGeom prst="ellipse">
            <a:avLst/>
          </a:prstGeom>
          <a:ln>
            <a:noFill/>
          </a:ln>
          <a:effectLst>
            <a:softEdge rad="112500"/>
          </a:effectLst>
        </p:spPr>
      </p:pic>
      <p:sp>
        <p:nvSpPr>
          <p:cNvPr id="2" name="Rectangle 1"/>
          <p:cNvSpPr/>
          <p:nvPr/>
        </p:nvSpPr>
        <p:spPr>
          <a:xfrm>
            <a:off x="0" y="1941179"/>
            <a:ext cx="11927542" cy="369332"/>
          </a:xfrm>
          <a:prstGeom prst="rect">
            <a:avLst/>
          </a:prstGeom>
        </p:spPr>
        <p:txBody>
          <a:bodyPr wrap="square">
            <a:spAutoFit/>
          </a:bodyPr>
          <a:lstStyle/>
          <a:p>
            <a:pPr algn="r" rtl="1"/>
            <a:r>
              <a:rPr lang="ar-DZ" dirty="0"/>
              <a:t>فيما يلي أهم الرموز التي تستخدمها وكالات التصنيف للدلالة على مستوى درجة التصنيف الممنوح للجهة الخاضعة للتصنيف:</a:t>
            </a:r>
          </a:p>
        </p:txBody>
      </p:sp>
      <p:sp>
        <p:nvSpPr>
          <p:cNvPr id="8" name="Rectangle 7"/>
          <p:cNvSpPr/>
          <p:nvPr/>
        </p:nvSpPr>
        <p:spPr>
          <a:xfrm>
            <a:off x="8166576" y="2372179"/>
            <a:ext cx="3760966" cy="369332"/>
          </a:xfrm>
          <a:prstGeom prst="rect">
            <a:avLst/>
          </a:prstGeom>
        </p:spPr>
        <p:txBody>
          <a:bodyPr wrap="none">
            <a:spAutoFit/>
          </a:bodyPr>
          <a:lstStyle/>
          <a:p>
            <a:r>
              <a:rPr lang="ar-DZ" dirty="0">
                <a:solidFill>
                  <a:srgbClr val="7030A0"/>
                </a:solidFill>
              </a:rPr>
              <a:t>أولا.</a:t>
            </a:r>
            <a:r>
              <a:rPr lang="ar-DZ" dirty="0"/>
              <a:t> </a:t>
            </a:r>
            <a:r>
              <a:rPr lang="ar-DZ" dirty="0">
                <a:solidFill>
                  <a:srgbClr val="C00000"/>
                </a:solidFill>
              </a:rPr>
              <a:t>التصنيفات الائتمانية طويلة الأجل</a:t>
            </a:r>
            <a:r>
              <a:rPr lang="ar-DZ" dirty="0"/>
              <a:t>:</a:t>
            </a:r>
          </a:p>
        </p:txBody>
      </p:sp>
      <p:sp>
        <p:nvSpPr>
          <p:cNvPr id="14" name="Rectangle 13"/>
          <p:cNvSpPr/>
          <p:nvPr/>
        </p:nvSpPr>
        <p:spPr>
          <a:xfrm>
            <a:off x="793376" y="2799439"/>
            <a:ext cx="11040923" cy="369332"/>
          </a:xfrm>
          <a:prstGeom prst="rect">
            <a:avLst/>
          </a:prstGeom>
        </p:spPr>
        <p:txBody>
          <a:bodyPr wrap="square">
            <a:spAutoFit/>
          </a:bodyPr>
          <a:lstStyle/>
          <a:p>
            <a:pPr algn="r" rtl="1"/>
            <a:r>
              <a:rPr lang="ar-DZ" dirty="0" err="1">
                <a:solidFill>
                  <a:srgbClr val="FF0000"/>
                </a:solidFill>
              </a:rPr>
              <a:t>Aaa</a:t>
            </a:r>
            <a:r>
              <a:rPr lang="ar-DZ" dirty="0"/>
              <a:t> :أفضل وأعلى جودة لتصنيف الجدارة الائتمانية وتعنى احتمال عدم السداد 2 %وتقابلها AAA عند </a:t>
            </a:r>
            <a:r>
              <a:rPr lang="fr-FR" dirty="0" err="1"/>
              <a:t>fitch</a:t>
            </a:r>
            <a:r>
              <a:rPr lang="fr-FR" dirty="0"/>
              <a:t> S&amp;P</a:t>
            </a:r>
            <a:endParaRPr lang="ar-DZ" dirty="0"/>
          </a:p>
        </p:txBody>
      </p:sp>
      <p:sp>
        <p:nvSpPr>
          <p:cNvPr id="15" name="Rectangle 14"/>
          <p:cNvSpPr/>
          <p:nvPr/>
        </p:nvSpPr>
        <p:spPr>
          <a:xfrm>
            <a:off x="954741" y="3244868"/>
            <a:ext cx="10879558" cy="369332"/>
          </a:xfrm>
          <a:prstGeom prst="rect">
            <a:avLst/>
          </a:prstGeom>
        </p:spPr>
        <p:txBody>
          <a:bodyPr wrap="square">
            <a:spAutoFit/>
          </a:bodyPr>
          <a:lstStyle/>
          <a:p>
            <a:pPr algn="r" rtl="1"/>
            <a:r>
              <a:rPr lang="ar-DZ" dirty="0" err="1">
                <a:solidFill>
                  <a:srgbClr val="FF0000"/>
                </a:solidFill>
              </a:rPr>
              <a:t>Aa</a:t>
            </a:r>
            <a:r>
              <a:rPr lang="ar-DZ" dirty="0"/>
              <a:t> :تصنيف قوى لجودة الجدارة الائتمانية، ويعنى احتمال عدم السداد هو 4 %وتقابلها AA عند</a:t>
            </a:r>
            <a:r>
              <a:rPr lang="fr-FR" dirty="0"/>
              <a:t> </a:t>
            </a:r>
            <a:r>
              <a:rPr lang="fr-FR" dirty="0" err="1"/>
              <a:t>Fitch</a:t>
            </a:r>
            <a:r>
              <a:rPr lang="fr-FR" dirty="0"/>
              <a:t> </a:t>
            </a:r>
            <a:r>
              <a:rPr lang="ar-DZ" dirty="0"/>
              <a:t>و </a:t>
            </a:r>
            <a:r>
              <a:rPr lang="fr-FR" dirty="0"/>
              <a:t>S&amp;P</a:t>
            </a:r>
            <a:endParaRPr lang="ar-DZ" dirty="0"/>
          </a:p>
        </p:txBody>
      </p:sp>
      <p:sp>
        <p:nvSpPr>
          <p:cNvPr id="16" name="Rectangle 15"/>
          <p:cNvSpPr/>
          <p:nvPr/>
        </p:nvSpPr>
        <p:spPr>
          <a:xfrm>
            <a:off x="1380557" y="3498334"/>
            <a:ext cx="248786" cy="369332"/>
          </a:xfrm>
          <a:prstGeom prst="rect">
            <a:avLst/>
          </a:prstGeom>
        </p:spPr>
        <p:txBody>
          <a:bodyPr wrap="none">
            <a:spAutoFit/>
          </a:bodyPr>
          <a:lstStyle/>
          <a:p>
            <a:r>
              <a:rPr lang="fr-FR" dirty="0"/>
              <a:t>.</a:t>
            </a:r>
            <a:endParaRPr lang="ar-DZ" dirty="0"/>
          </a:p>
        </p:txBody>
      </p:sp>
      <p:sp>
        <p:nvSpPr>
          <p:cNvPr id="17" name="Rectangle 16"/>
          <p:cNvSpPr/>
          <p:nvPr/>
        </p:nvSpPr>
        <p:spPr>
          <a:xfrm>
            <a:off x="718073" y="3747468"/>
            <a:ext cx="11035544" cy="369332"/>
          </a:xfrm>
          <a:prstGeom prst="rect">
            <a:avLst/>
          </a:prstGeom>
        </p:spPr>
        <p:txBody>
          <a:bodyPr wrap="square">
            <a:spAutoFit/>
          </a:bodyPr>
          <a:lstStyle/>
          <a:p>
            <a:pPr algn="r" rtl="1"/>
            <a:r>
              <a:rPr lang="ar-DZ" dirty="0">
                <a:solidFill>
                  <a:srgbClr val="FF0000"/>
                </a:solidFill>
              </a:rPr>
              <a:t>A</a:t>
            </a:r>
            <a:r>
              <a:rPr lang="ar-DZ" dirty="0"/>
              <a:t> :تصنيف فوق المتوسط لجودة الجدارة الائتمانية واحتمالية عدم السداد</a:t>
            </a:r>
            <a:r>
              <a:rPr lang="fr-FR" dirty="0"/>
              <a:t> </a:t>
            </a:r>
            <a:r>
              <a:rPr lang="ar-DZ" dirty="0"/>
              <a:t>لا تتعدى 10 %وتقابلها</a:t>
            </a:r>
            <a:r>
              <a:rPr lang="fr-FR" dirty="0"/>
              <a:t> A</a:t>
            </a:r>
            <a:r>
              <a:rPr lang="ar-DZ" dirty="0"/>
              <a:t> عند</a:t>
            </a:r>
            <a:r>
              <a:rPr lang="fr-FR" dirty="0"/>
              <a:t>  </a:t>
            </a:r>
            <a:r>
              <a:rPr lang="fr-FR" dirty="0" err="1"/>
              <a:t>Fitch</a:t>
            </a:r>
            <a:r>
              <a:rPr lang="ar-DZ" dirty="0"/>
              <a:t>و</a:t>
            </a:r>
            <a:r>
              <a:rPr lang="fr-FR" dirty="0"/>
              <a:t>S&amp;P</a:t>
            </a:r>
            <a:endParaRPr lang="ar-DZ" dirty="0"/>
          </a:p>
        </p:txBody>
      </p:sp>
      <p:sp>
        <p:nvSpPr>
          <p:cNvPr id="18" name="Rectangle 17"/>
          <p:cNvSpPr/>
          <p:nvPr/>
        </p:nvSpPr>
        <p:spPr>
          <a:xfrm>
            <a:off x="1018607" y="3861872"/>
            <a:ext cx="248786" cy="369332"/>
          </a:xfrm>
          <a:prstGeom prst="rect">
            <a:avLst/>
          </a:prstGeom>
        </p:spPr>
        <p:txBody>
          <a:bodyPr wrap="none">
            <a:spAutoFit/>
          </a:bodyPr>
          <a:lstStyle/>
          <a:p>
            <a:r>
              <a:rPr lang="fr-FR" dirty="0"/>
              <a:t>.</a:t>
            </a:r>
            <a:endParaRPr lang="ar-DZ" dirty="0"/>
          </a:p>
        </p:txBody>
      </p:sp>
      <p:sp>
        <p:nvSpPr>
          <p:cNvPr id="19" name="Rectangle 18"/>
          <p:cNvSpPr/>
          <p:nvPr/>
        </p:nvSpPr>
        <p:spPr>
          <a:xfrm>
            <a:off x="4142582" y="4172984"/>
            <a:ext cx="7691717" cy="369332"/>
          </a:xfrm>
          <a:prstGeom prst="rect">
            <a:avLst/>
          </a:prstGeom>
        </p:spPr>
        <p:txBody>
          <a:bodyPr wrap="square">
            <a:spAutoFit/>
          </a:bodyPr>
          <a:lstStyle/>
          <a:p>
            <a:pPr algn="r" rtl="1"/>
            <a:r>
              <a:rPr lang="ar-DZ" dirty="0" err="1">
                <a:solidFill>
                  <a:srgbClr val="FF0000"/>
                </a:solidFill>
              </a:rPr>
              <a:t>Baa</a:t>
            </a:r>
            <a:r>
              <a:rPr lang="ar-DZ" dirty="0">
                <a:solidFill>
                  <a:srgbClr val="FF0000"/>
                </a:solidFill>
              </a:rPr>
              <a:t> </a:t>
            </a:r>
            <a:r>
              <a:rPr lang="ar-DZ" dirty="0"/>
              <a:t>:تصنيف متوسط للجدارة الائتمانية، تقابلها BBB عند P&amp;S </a:t>
            </a:r>
            <a:r>
              <a:rPr lang="ar-DZ" dirty="0" err="1"/>
              <a:t>وFitch</a:t>
            </a:r>
            <a:r>
              <a:rPr lang="ar-DZ" dirty="0"/>
              <a:t>.</a:t>
            </a:r>
          </a:p>
        </p:txBody>
      </p:sp>
      <p:sp>
        <p:nvSpPr>
          <p:cNvPr id="20" name="Rectangle 19"/>
          <p:cNvSpPr/>
          <p:nvPr/>
        </p:nvSpPr>
        <p:spPr>
          <a:xfrm>
            <a:off x="3364870" y="4608201"/>
            <a:ext cx="8404413" cy="369332"/>
          </a:xfrm>
          <a:prstGeom prst="rect">
            <a:avLst/>
          </a:prstGeom>
        </p:spPr>
        <p:txBody>
          <a:bodyPr wrap="square">
            <a:spAutoFit/>
          </a:bodyPr>
          <a:lstStyle/>
          <a:p>
            <a:pPr algn="r" rtl="1"/>
            <a:r>
              <a:rPr lang="ar-DZ" dirty="0" err="1">
                <a:solidFill>
                  <a:srgbClr val="FF0000"/>
                </a:solidFill>
              </a:rPr>
              <a:t>Ba</a:t>
            </a:r>
            <a:r>
              <a:rPr lang="ar-DZ" dirty="0"/>
              <a:t> :تصنيف دون المتوسط، ويتضمن مخاطر مضاربة، ويقابلها BB عند P&amp;S </a:t>
            </a:r>
            <a:r>
              <a:rPr lang="ar-DZ" dirty="0" err="1"/>
              <a:t>وFitch</a:t>
            </a:r>
            <a:r>
              <a:rPr lang="ar-DZ" dirty="0"/>
              <a:t>.</a:t>
            </a:r>
          </a:p>
        </p:txBody>
      </p:sp>
      <p:sp>
        <p:nvSpPr>
          <p:cNvPr id="21" name="Rectangle 20"/>
          <p:cNvSpPr/>
          <p:nvPr/>
        </p:nvSpPr>
        <p:spPr>
          <a:xfrm>
            <a:off x="4343820" y="5033717"/>
            <a:ext cx="7425463" cy="369332"/>
          </a:xfrm>
          <a:prstGeom prst="rect">
            <a:avLst/>
          </a:prstGeom>
        </p:spPr>
        <p:txBody>
          <a:bodyPr wrap="square">
            <a:spAutoFit/>
          </a:bodyPr>
          <a:lstStyle/>
          <a:p>
            <a:pPr algn="r" rtl="1"/>
            <a:r>
              <a:rPr lang="ar-DZ" dirty="0">
                <a:solidFill>
                  <a:srgbClr val="FF0000"/>
                </a:solidFill>
              </a:rPr>
              <a:t>B </a:t>
            </a:r>
            <a:r>
              <a:rPr lang="ar-DZ" dirty="0"/>
              <a:t>:تصنيف ضعيف، ويتضمن مستوى مضاربة عالية، يقابلها B عند P&amp;S </a:t>
            </a:r>
            <a:r>
              <a:rPr lang="ar-DZ" dirty="0" err="1"/>
              <a:t>وFitch</a:t>
            </a:r>
            <a:endParaRPr lang="ar-DZ" dirty="0"/>
          </a:p>
        </p:txBody>
      </p:sp>
      <p:sp>
        <p:nvSpPr>
          <p:cNvPr id="22" name="Rectangle 21"/>
          <p:cNvSpPr/>
          <p:nvPr/>
        </p:nvSpPr>
        <p:spPr>
          <a:xfrm>
            <a:off x="954742" y="5451100"/>
            <a:ext cx="10879557" cy="646331"/>
          </a:xfrm>
          <a:prstGeom prst="rect">
            <a:avLst/>
          </a:prstGeom>
        </p:spPr>
        <p:txBody>
          <a:bodyPr wrap="square">
            <a:spAutoFit/>
          </a:bodyPr>
          <a:lstStyle/>
          <a:p>
            <a:pPr algn="r" rtl="1"/>
            <a:r>
              <a:rPr lang="ar-DZ" dirty="0" err="1">
                <a:solidFill>
                  <a:srgbClr val="FF0000"/>
                </a:solidFill>
              </a:rPr>
              <a:t>Caa</a:t>
            </a:r>
            <a:r>
              <a:rPr lang="ar-DZ" dirty="0"/>
              <a:t> :تصنيف ضعيف جدا، ومخاطر مضاربة حادة، يقابلها CCC عند P&amp;S </a:t>
            </a:r>
            <a:r>
              <a:rPr lang="ar-DZ" dirty="0" err="1"/>
              <a:t>وFitch</a:t>
            </a:r>
            <a:r>
              <a:rPr lang="ar-DZ" dirty="0"/>
              <a:t> ،وهذا</a:t>
            </a:r>
            <a:r>
              <a:rPr lang="fr-FR" dirty="0"/>
              <a:t> </a:t>
            </a:r>
            <a:r>
              <a:rPr lang="ar-DZ" dirty="0"/>
              <a:t>أضعف تصنيف يمكن أن تحصل عليه دولة ما.</a:t>
            </a:r>
          </a:p>
        </p:txBody>
      </p:sp>
      <p:sp>
        <p:nvSpPr>
          <p:cNvPr id="23" name="Rectangle 22"/>
          <p:cNvSpPr/>
          <p:nvPr/>
        </p:nvSpPr>
        <p:spPr>
          <a:xfrm>
            <a:off x="3940875" y="6089897"/>
            <a:ext cx="7893424" cy="369332"/>
          </a:xfrm>
          <a:prstGeom prst="rect">
            <a:avLst/>
          </a:prstGeom>
        </p:spPr>
        <p:txBody>
          <a:bodyPr wrap="square">
            <a:spAutoFit/>
          </a:bodyPr>
          <a:lstStyle/>
          <a:p>
            <a:pPr algn="r" rtl="1"/>
            <a:r>
              <a:rPr lang="ar-DZ" dirty="0">
                <a:solidFill>
                  <a:srgbClr val="7030A0"/>
                </a:solidFill>
              </a:rPr>
              <a:t>C</a:t>
            </a:r>
            <a:r>
              <a:rPr lang="ar-DZ" dirty="0"/>
              <a:t> :حيث تشير إلى أن التصنيف متدني جدا، وحالة عدم السداد وشيكة ومحتمة.</a:t>
            </a:r>
          </a:p>
        </p:txBody>
      </p:sp>
      <p:sp>
        <p:nvSpPr>
          <p:cNvPr id="24" name="Rectangle 23"/>
          <p:cNvSpPr/>
          <p:nvPr/>
        </p:nvSpPr>
        <p:spPr>
          <a:xfrm>
            <a:off x="2303441" y="6438279"/>
            <a:ext cx="9533965" cy="369332"/>
          </a:xfrm>
          <a:prstGeom prst="rect">
            <a:avLst/>
          </a:prstGeom>
        </p:spPr>
        <p:txBody>
          <a:bodyPr wrap="square">
            <a:spAutoFit/>
          </a:bodyPr>
          <a:lstStyle/>
          <a:p>
            <a:pPr algn="r" rtl="1"/>
            <a:r>
              <a:rPr lang="ar-DZ" dirty="0">
                <a:solidFill>
                  <a:srgbClr val="7030A0"/>
                </a:solidFill>
              </a:rPr>
              <a:t>D</a:t>
            </a:r>
            <a:r>
              <a:rPr lang="ar-DZ" dirty="0"/>
              <a:t> :و تشير إلى حالة عدم السداد لالتزامات المالية في الفترة الطويلة </a:t>
            </a:r>
            <a:r>
              <a:rPr lang="fr-FR" dirty="0"/>
              <a:t>)</a:t>
            </a:r>
            <a:r>
              <a:rPr lang="ar-DZ" dirty="0"/>
              <a:t>حالة الإفلاس</a:t>
            </a:r>
            <a:r>
              <a:rPr lang="fr-FR" dirty="0"/>
              <a:t>(</a:t>
            </a:r>
            <a:r>
              <a:rPr lang="ar-DZ" dirty="0"/>
              <a:t>.</a:t>
            </a:r>
          </a:p>
        </p:txBody>
      </p:sp>
    </p:spTree>
    <p:extLst>
      <p:ext uri="{BB962C8B-B14F-4D97-AF65-F5344CB8AC3E}">
        <p14:creationId xmlns:p14="http://schemas.microsoft.com/office/powerpoint/2010/main" val="3194364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righ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right)">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righ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right)">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right)">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right)">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right)">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right)">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wipe(right)">
                                      <p:cBhvr>
                                        <p:cTn id="5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4" grpId="0"/>
      <p:bldP spid="15" grpId="0"/>
      <p:bldP spid="17" grpId="0"/>
      <p:bldP spid="19" grpId="0"/>
      <p:bldP spid="20" grpId="0"/>
      <p:bldP spid="21" grpId="0"/>
      <p:bldP spid="22" grpId="0"/>
      <p:bldP spid="23" grpId="0"/>
      <p:bldP spid="2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15491" y="218746"/>
            <a:ext cx="3914854" cy="369332"/>
          </a:xfrm>
          <a:prstGeom prst="rect">
            <a:avLst/>
          </a:prstGeom>
        </p:spPr>
        <p:txBody>
          <a:bodyPr wrap="none">
            <a:spAutoFit/>
          </a:bodyPr>
          <a:lstStyle/>
          <a:p>
            <a:r>
              <a:rPr lang="ar-DZ" dirty="0">
                <a:solidFill>
                  <a:srgbClr val="7030A0"/>
                </a:solidFill>
              </a:rPr>
              <a:t>ثانيا. </a:t>
            </a:r>
            <a:r>
              <a:rPr lang="ar-DZ" dirty="0">
                <a:solidFill>
                  <a:srgbClr val="C00000"/>
                </a:solidFill>
              </a:rPr>
              <a:t>التصنيفات الائتمانية القصيرة الأجل:</a:t>
            </a:r>
          </a:p>
        </p:txBody>
      </p:sp>
      <p:sp>
        <p:nvSpPr>
          <p:cNvPr id="6" name="Rectangle 5"/>
          <p:cNvSpPr/>
          <p:nvPr/>
        </p:nvSpPr>
        <p:spPr>
          <a:xfrm>
            <a:off x="2412451" y="588078"/>
            <a:ext cx="9353725" cy="369332"/>
          </a:xfrm>
          <a:prstGeom prst="rect">
            <a:avLst/>
          </a:prstGeom>
        </p:spPr>
        <p:txBody>
          <a:bodyPr wrap="square">
            <a:spAutoFit/>
          </a:bodyPr>
          <a:lstStyle/>
          <a:p>
            <a:pPr algn="r" rtl="1"/>
            <a:r>
              <a:rPr lang="ar-DZ" dirty="0"/>
              <a:t>رموز</a:t>
            </a:r>
            <a:r>
              <a:rPr lang="fr-FR" dirty="0"/>
              <a:t> </a:t>
            </a:r>
            <a:r>
              <a:rPr lang="ar-DZ" dirty="0"/>
              <a:t>التصنيف</a:t>
            </a:r>
            <a:r>
              <a:rPr lang="fr-FR" dirty="0"/>
              <a:t> </a:t>
            </a:r>
            <a:r>
              <a:rPr lang="ar-DZ" dirty="0"/>
              <a:t>الائتماني</a:t>
            </a:r>
            <a:r>
              <a:rPr lang="fr-FR" dirty="0"/>
              <a:t> </a:t>
            </a:r>
            <a:r>
              <a:rPr lang="ar-DZ" dirty="0"/>
              <a:t>في</a:t>
            </a:r>
            <a:r>
              <a:rPr lang="fr-FR" dirty="0"/>
              <a:t> </a:t>
            </a:r>
            <a:r>
              <a:rPr lang="ar-DZ" dirty="0"/>
              <a:t>الفترة</a:t>
            </a:r>
            <a:r>
              <a:rPr lang="fr-FR" dirty="0"/>
              <a:t> </a:t>
            </a:r>
            <a:r>
              <a:rPr lang="ar-DZ" dirty="0"/>
              <a:t>القصيرة</a:t>
            </a:r>
            <a:r>
              <a:rPr lang="fr-FR" dirty="0"/>
              <a:t> </a:t>
            </a:r>
            <a:r>
              <a:rPr lang="ar-DZ" dirty="0"/>
              <a:t>لوكالة</a:t>
            </a:r>
            <a:r>
              <a:rPr lang="fr-FR" dirty="0"/>
              <a:t> Moody’ s  </a:t>
            </a:r>
            <a:r>
              <a:rPr lang="ar-DZ" dirty="0"/>
              <a:t>كما يلي :</a:t>
            </a:r>
          </a:p>
        </p:txBody>
      </p:sp>
      <p:sp>
        <p:nvSpPr>
          <p:cNvPr id="7" name="Rectangle 6"/>
          <p:cNvSpPr/>
          <p:nvPr/>
        </p:nvSpPr>
        <p:spPr>
          <a:xfrm>
            <a:off x="121023" y="957410"/>
            <a:ext cx="11645153" cy="369332"/>
          </a:xfrm>
          <a:prstGeom prst="rect">
            <a:avLst/>
          </a:prstGeom>
        </p:spPr>
        <p:txBody>
          <a:bodyPr wrap="square">
            <a:spAutoFit/>
          </a:bodyPr>
          <a:lstStyle/>
          <a:p>
            <a:pPr algn="r" rtl="1"/>
            <a:r>
              <a:rPr lang="ar-DZ" dirty="0">
                <a:solidFill>
                  <a:srgbClr val="FF0000"/>
                </a:solidFill>
              </a:rPr>
              <a:t>1</a:t>
            </a:r>
            <a:r>
              <a:rPr lang="ar-DZ" dirty="0"/>
              <a:t> </a:t>
            </a:r>
            <a:r>
              <a:rPr lang="ar-DZ" dirty="0" err="1">
                <a:solidFill>
                  <a:srgbClr val="FF0000"/>
                </a:solidFill>
              </a:rPr>
              <a:t>Prime</a:t>
            </a:r>
            <a:r>
              <a:rPr lang="ar-DZ" dirty="0">
                <a:solidFill>
                  <a:srgbClr val="FF0000"/>
                </a:solidFill>
              </a:rPr>
              <a:t> </a:t>
            </a:r>
            <a:r>
              <a:rPr lang="ar-DZ" dirty="0"/>
              <a:t>:ويشير إلى أن الجهة التي حصلت على الدين لديها قدرة عالية على سداد قروضها قصيرة الأجل.</a:t>
            </a:r>
          </a:p>
        </p:txBody>
      </p:sp>
      <p:sp>
        <p:nvSpPr>
          <p:cNvPr id="8" name="Rectangle 7"/>
          <p:cNvSpPr/>
          <p:nvPr/>
        </p:nvSpPr>
        <p:spPr>
          <a:xfrm>
            <a:off x="888866" y="1326742"/>
            <a:ext cx="10877310" cy="369332"/>
          </a:xfrm>
          <a:prstGeom prst="rect">
            <a:avLst/>
          </a:prstGeom>
        </p:spPr>
        <p:txBody>
          <a:bodyPr wrap="square">
            <a:spAutoFit/>
          </a:bodyPr>
          <a:lstStyle/>
          <a:p>
            <a:pPr algn="r" rtl="1"/>
            <a:r>
              <a:rPr lang="ar-DZ" dirty="0">
                <a:solidFill>
                  <a:srgbClr val="FF0000"/>
                </a:solidFill>
              </a:rPr>
              <a:t>2</a:t>
            </a:r>
            <a:r>
              <a:rPr lang="ar-DZ" dirty="0"/>
              <a:t> </a:t>
            </a:r>
            <a:r>
              <a:rPr lang="ar-DZ" dirty="0" err="1">
                <a:solidFill>
                  <a:srgbClr val="FF0000"/>
                </a:solidFill>
              </a:rPr>
              <a:t>Prime</a:t>
            </a:r>
            <a:r>
              <a:rPr lang="ar-DZ" dirty="0"/>
              <a:t> : يشير إلى أن الجهة الحاصلة على قرض لها قدرة جيدة على سداد ديونها القصيرة الأجل.</a:t>
            </a:r>
          </a:p>
        </p:txBody>
      </p:sp>
      <p:sp>
        <p:nvSpPr>
          <p:cNvPr id="9" name="Rectangle 8"/>
          <p:cNvSpPr/>
          <p:nvPr/>
        </p:nvSpPr>
        <p:spPr>
          <a:xfrm>
            <a:off x="1438835" y="1696074"/>
            <a:ext cx="10327341" cy="369332"/>
          </a:xfrm>
          <a:prstGeom prst="rect">
            <a:avLst/>
          </a:prstGeom>
        </p:spPr>
        <p:txBody>
          <a:bodyPr wrap="square">
            <a:spAutoFit/>
          </a:bodyPr>
          <a:lstStyle/>
          <a:p>
            <a:pPr algn="r" rtl="1"/>
            <a:r>
              <a:rPr lang="fr-FR" dirty="0">
                <a:solidFill>
                  <a:srgbClr val="FF0000"/>
                </a:solidFill>
              </a:rPr>
              <a:t>Prime3</a:t>
            </a:r>
            <a:r>
              <a:rPr lang="ar-DZ" dirty="0"/>
              <a:t>:يشير إلى أن الجهة الحاصلة على قرض لها قدرة مقبولة على سداد ديونها قصيرة</a:t>
            </a:r>
            <a:r>
              <a:rPr lang="fr-FR" dirty="0"/>
              <a:t> </a:t>
            </a:r>
            <a:r>
              <a:rPr lang="ar-DZ" dirty="0"/>
              <a:t>الأجل.</a:t>
            </a:r>
          </a:p>
        </p:txBody>
      </p:sp>
      <p:sp>
        <p:nvSpPr>
          <p:cNvPr id="10" name="Rectangle 9"/>
          <p:cNvSpPr/>
          <p:nvPr/>
        </p:nvSpPr>
        <p:spPr>
          <a:xfrm>
            <a:off x="2017059" y="2111572"/>
            <a:ext cx="9749117" cy="646331"/>
          </a:xfrm>
          <a:prstGeom prst="rect">
            <a:avLst/>
          </a:prstGeom>
        </p:spPr>
        <p:txBody>
          <a:bodyPr wrap="square">
            <a:spAutoFit/>
          </a:bodyPr>
          <a:lstStyle/>
          <a:p>
            <a:pPr algn="r" rtl="1"/>
            <a:r>
              <a:rPr lang="ar-DZ" dirty="0" err="1">
                <a:solidFill>
                  <a:srgbClr val="FF0000"/>
                </a:solidFill>
              </a:rPr>
              <a:t>NotPrime</a:t>
            </a:r>
            <a:r>
              <a:rPr lang="ar-DZ" dirty="0"/>
              <a:t>:</a:t>
            </a:r>
            <a:r>
              <a:rPr lang="fr-FR" dirty="0"/>
              <a:t> </a:t>
            </a:r>
            <a:r>
              <a:rPr lang="ar-DZ" dirty="0"/>
              <a:t>يشير إلى أن الجهة الحاصلة على قرض، ال تقع ضمن أي تقسيم من التقسيمات</a:t>
            </a:r>
          </a:p>
          <a:p>
            <a:pPr algn="r" rtl="1"/>
            <a:r>
              <a:rPr lang="ar-DZ" dirty="0"/>
              <a:t>السابقة الذكر.</a:t>
            </a:r>
          </a:p>
        </p:txBody>
      </p:sp>
      <p:sp>
        <p:nvSpPr>
          <p:cNvPr id="11" name="Rectangle 10"/>
          <p:cNvSpPr/>
          <p:nvPr/>
        </p:nvSpPr>
        <p:spPr>
          <a:xfrm>
            <a:off x="7968340" y="2804069"/>
            <a:ext cx="3797836" cy="369332"/>
          </a:xfrm>
          <a:prstGeom prst="rect">
            <a:avLst/>
          </a:prstGeom>
        </p:spPr>
        <p:txBody>
          <a:bodyPr wrap="none">
            <a:spAutoFit/>
          </a:bodyPr>
          <a:lstStyle/>
          <a:p>
            <a:pPr algn="r" rtl="1"/>
            <a:r>
              <a:rPr lang="ar-DZ" dirty="0"/>
              <a:t>أما بالنسبة لوكالة S&amp;P فهي كما يلي:</a:t>
            </a:r>
          </a:p>
        </p:txBody>
      </p:sp>
      <p:sp>
        <p:nvSpPr>
          <p:cNvPr id="12" name="Rectangle 11"/>
          <p:cNvSpPr/>
          <p:nvPr/>
        </p:nvSpPr>
        <p:spPr>
          <a:xfrm>
            <a:off x="6746853" y="3219567"/>
            <a:ext cx="5019323" cy="369332"/>
          </a:xfrm>
          <a:prstGeom prst="rect">
            <a:avLst/>
          </a:prstGeom>
        </p:spPr>
        <p:txBody>
          <a:bodyPr wrap="none">
            <a:spAutoFit/>
          </a:bodyPr>
          <a:lstStyle/>
          <a:p>
            <a:pPr algn="r" rtl="1"/>
            <a:r>
              <a:rPr lang="ar-DZ" dirty="0">
                <a:solidFill>
                  <a:schemeClr val="accent6">
                    <a:lumMod val="75000"/>
                  </a:schemeClr>
                </a:solidFill>
              </a:rPr>
              <a:t>1-A </a:t>
            </a:r>
            <a:r>
              <a:rPr lang="ar-DZ" dirty="0"/>
              <a:t>:قدرة قوية للمدين على الوفاء بالتزاماته المالية.</a:t>
            </a:r>
          </a:p>
        </p:txBody>
      </p:sp>
      <p:sp>
        <p:nvSpPr>
          <p:cNvPr id="13" name="Rectangle 12"/>
          <p:cNvSpPr/>
          <p:nvPr/>
        </p:nvSpPr>
        <p:spPr>
          <a:xfrm>
            <a:off x="6697160" y="3635065"/>
            <a:ext cx="5069016" cy="369332"/>
          </a:xfrm>
          <a:prstGeom prst="rect">
            <a:avLst/>
          </a:prstGeom>
        </p:spPr>
        <p:txBody>
          <a:bodyPr wrap="none">
            <a:spAutoFit/>
          </a:bodyPr>
          <a:lstStyle/>
          <a:p>
            <a:pPr algn="r" rtl="1"/>
            <a:r>
              <a:rPr lang="ar-DZ" dirty="0">
                <a:solidFill>
                  <a:schemeClr val="accent6">
                    <a:lumMod val="75000"/>
                  </a:schemeClr>
                </a:solidFill>
              </a:rPr>
              <a:t>2-A</a:t>
            </a:r>
            <a:r>
              <a:rPr lang="ar-DZ" dirty="0"/>
              <a:t> :قدرة المدين على الوفاء بالتزاماته المالية جيدة.</a:t>
            </a:r>
          </a:p>
        </p:txBody>
      </p:sp>
      <p:sp>
        <p:nvSpPr>
          <p:cNvPr id="14" name="Rectangle 13"/>
          <p:cNvSpPr/>
          <p:nvPr/>
        </p:nvSpPr>
        <p:spPr>
          <a:xfrm>
            <a:off x="1008528" y="4050563"/>
            <a:ext cx="10757648" cy="369332"/>
          </a:xfrm>
          <a:prstGeom prst="rect">
            <a:avLst/>
          </a:prstGeom>
        </p:spPr>
        <p:txBody>
          <a:bodyPr wrap="square">
            <a:spAutoFit/>
          </a:bodyPr>
          <a:lstStyle/>
          <a:p>
            <a:pPr algn="r" rtl="1"/>
            <a:r>
              <a:rPr lang="ar-DZ" dirty="0">
                <a:solidFill>
                  <a:schemeClr val="accent6">
                    <a:lumMod val="75000"/>
                  </a:schemeClr>
                </a:solidFill>
              </a:rPr>
              <a:t>3-A</a:t>
            </a:r>
            <a:r>
              <a:rPr lang="ar-DZ" dirty="0"/>
              <a:t> :قدرة المدين على الوفاء بالتزاماته المالية قد تضعف في ظل احتمال ظهور بعض الظروف</a:t>
            </a:r>
            <a:r>
              <a:rPr lang="fr-FR" dirty="0"/>
              <a:t> </a:t>
            </a:r>
            <a:r>
              <a:rPr lang="ar-DZ" dirty="0"/>
              <a:t>الاقتصادية المعاكسة.</a:t>
            </a:r>
          </a:p>
        </p:txBody>
      </p:sp>
      <p:sp>
        <p:nvSpPr>
          <p:cNvPr id="15" name="Rectangle 14"/>
          <p:cNvSpPr/>
          <p:nvPr/>
        </p:nvSpPr>
        <p:spPr>
          <a:xfrm>
            <a:off x="645459" y="4466061"/>
            <a:ext cx="11120717" cy="369332"/>
          </a:xfrm>
          <a:prstGeom prst="rect">
            <a:avLst/>
          </a:prstGeom>
        </p:spPr>
        <p:txBody>
          <a:bodyPr wrap="square">
            <a:spAutoFit/>
          </a:bodyPr>
          <a:lstStyle/>
          <a:p>
            <a:pPr algn="r" rtl="1"/>
            <a:r>
              <a:rPr lang="ar-DZ" dirty="0">
                <a:solidFill>
                  <a:schemeClr val="accent6">
                    <a:lumMod val="75000"/>
                  </a:schemeClr>
                </a:solidFill>
              </a:rPr>
              <a:t>B</a:t>
            </a:r>
            <a:r>
              <a:rPr lang="ar-DZ" dirty="0"/>
              <a:t> :المدين له القدرة على الوفاء بالتزاماته المالية حاليا، لكن سيواجه شكوك مستمرة قد تؤثر على</a:t>
            </a:r>
            <a:r>
              <a:rPr lang="fr-FR" dirty="0"/>
              <a:t> </a:t>
            </a:r>
            <a:r>
              <a:rPr lang="ar-DZ" dirty="0"/>
              <a:t>دفع</a:t>
            </a:r>
            <a:r>
              <a:rPr lang="fr-FR" dirty="0"/>
              <a:t> </a:t>
            </a:r>
            <a:r>
              <a:rPr lang="ar-DZ" dirty="0"/>
              <a:t>التزاماته المالية.</a:t>
            </a:r>
          </a:p>
        </p:txBody>
      </p:sp>
      <p:sp>
        <p:nvSpPr>
          <p:cNvPr id="16" name="Rectangle 15"/>
          <p:cNvSpPr/>
          <p:nvPr/>
        </p:nvSpPr>
        <p:spPr>
          <a:xfrm>
            <a:off x="8566877" y="4927726"/>
            <a:ext cx="3182281" cy="369332"/>
          </a:xfrm>
          <a:prstGeom prst="rect">
            <a:avLst/>
          </a:prstGeom>
        </p:spPr>
        <p:txBody>
          <a:bodyPr wrap="none">
            <a:spAutoFit/>
          </a:bodyPr>
          <a:lstStyle/>
          <a:p>
            <a:pPr algn="r" rtl="1"/>
            <a:r>
              <a:rPr lang="ar-DZ" dirty="0">
                <a:solidFill>
                  <a:schemeClr val="accent6">
                    <a:lumMod val="75000"/>
                  </a:schemeClr>
                </a:solidFill>
              </a:rPr>
              <a:t>C</a:t>
            </a:r>
            <a:r>
              <a:rPr lang="ar-DZ" dirty="0"/>
              <a:t> :احتمالية التعرض لعدم الدفع.</a:t>
            </a:r>
          </a:p>
        </p:txBody>
      </p:sp>
      <p:sp>
        <p:nvSpPr>
          <p:cNvPr id="17" name="Rectangle 16"/>
          <p:cNvSpPr/>
          <p:nvPr/>
        </p:nvSpPr>
        <p:spPr>
          <a:xfrm>
            <a:off x="2313806" y="5413406"/>
            <a:ext cx="9435352" cy="369332"/>
          </a:xfrm>
          <a:prstGeom prst="rect">
            <a:avLst/>
          </a:prstGeom>
        </p:spPr>
        <p:txBody>
          <a:bodyPr wrap="square">
            <a:spAutoFit/>
          </a:bodyPr>
          <a:lstStyle/>
          <a:p>
            <a:pPr algn="r" rtl="1"/>
            <a:r>
              <a:rPr lang="ar-DZ" dirty="0">
                <a:solidFill>
                  <a:schemeClr val="accent6">
                    <a:lumMod val="75000"/>
                  </a:schemeClr>
                </a:solidFill>
              </a:rPr>
              <a:t>D</a:t>
            </a:r>
            <a:r>
              <a:rPr lang="ar-DZ" dirty="0"/>
              <a:t> :التأخر في الدفع، ويستخدم أيضا هذا التصنيف في حالة الإفلاس والعجز على السداد نهائيا.</a:t>
            </a:r>
          </a:p>
        </p:txBody>
      </p:sp>
      <p:pic>
        <p:nvPicPr>
          <p:cNvPr id="18" name="Imag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866" y="2605934"/>
            <a:ext cx="2095500" cy="11811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182730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7"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fade">
                                      <p:cBhvr>
                                        <p:cTn id="75" dur="1000"/>
                                        <p:tgtEl>
                                          <p:spTgt spid="16"/>
                                        </p:tgtEl>
                                      </p:cBhvr>
                                    </p:animEffect>
                                    <p:anim calcmode="lin" valueType="num">
                                      <p:cBhvr>
                                        <p:cTn id="76" dur="1000" fill="hold"/>
                                        <p:tgtEl>
                                          <p:spTgt spid="16"/>
                                        </p:tgtEl>
                                        <p:attrNameLst>
                                          <p:attrName>ppt_x</p:attrName>
                                        </p:attrNameLst>
                                      </p:cBhvr>
                                      <p:tavLst>
                                        <p:tav tm="0">
                                          <p:val>
                                            <p:strVal val="#ppt_x"/>
                                          </p:val>
                                        </p:tav>
                                        <p:tav tm="100000">
                                          <p:val>
                                            <p:strVal val="#ppt_x"/>
                                          </p:val>
                                        </p:tav>
                                      </p:tavLst>
                                    </p:anim>
                                    <p:anim calcmode="lin" valueType="num">
                                      <p:cBhvr>
                                        <p:cTn id="7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7" presetClass="entr" presetSubtype="0" fill="hold" grpId="0" nodeType="click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fade">
                                      <p:cBhvr>
                                        <p:cTn id="82" dur="1000"/>
                                        <p:tgtEl>
                                          <p:spTgt spid="17"/>
                                        </p:tgtEl>
                                      </p:cBhvr>
                                    </p:animEffect>
                                    <p:anim calcmode="lin" valueType="num">
                                      <p:cBhvr>
                                        <p:cTn id="83" dur="1000" fill="hold"/>
                                        <p:tgtEl>
                                          <p:spTgt spid="17"/>
                                        </p:tgtEl>
                                        <p:attrNameLst>
                                          <p:attrName>ppt_x</p:attrName>
                                        </p:attrNameLst>
                                      </p:cBhvr>
                                      <p:tavLst>
                                        <p:tav tm="0">
                                          <p:val>
                                            <p:strVal val="#ppt_x"/>
                                          </p:val>
                                        </p:tav>
                                        <p:tav tm="100000">
                                          <p:val>
                                            <p:strVal val="#ppt_x"/>
                                          </p:val>
                                        </p:tav>
                                      </p:tavLst>
                                    </p:anim>
                                    <p:anim calcmode="lin" valueType="num">
                                      <p:cBhvr>
                                        <p:cTn id="8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P spid="16" grpId="0"/>
      <p:bldP spid="1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sées 3"/>
          <p:cNvSpPr/>
          <p:nvPr/>
        </p:nvSpPr>
        <p:spPr>
          <a:xfrm>
            <a:off x="6469303" y="222189"/>
            <a:ext cx="5190185" cy="979049"/>
          </a:xfrm>
          <a:prstGeom prst="cloudCallou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2000" b="1" dirty="0">
                <a:solidFill>
                  <a:srgbClr val="0070C0"/>
                </a:solidFill>
              </a:rPr>
              <a:t>المعايير الواجب توفرها في وكالات التصنيف</a:t>
            </a:r>
            <a:endParaRPr lang="ar-DZ" sz="2000" dirty="0"/>
          </a:p>
        </p:txBody>
      </p:sp>
      <p:sp>
        <p:nvSpPr>
          <p:cNvPr id="6" name="Rectangle : coins arrondis 5">
            <a:extLst>
              <a:ext uri="{FF2B5EF4-FFF2-40B4-BE49-F238E27FC236}">
                <a16:creationId xmlns:a16="http://schemas.microsoft.com/office/drawing/2014/main" id="{B725013A-31CF-438D-A78A-69F0FACC2B86}"/>
              </a:ext>
            </a:extLst>
          </p:cNvPr>
          <p:cNvSpPr/>
          <p:nvPr/>
        </p:nvSpPr>
        <p:spPr>
          <a:xfrm>
            <a:off x="3534530" y="1530879"/>
            <a:ext cx="5869545" cy="68387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r" rtl="1"/>
            <a:r>
              <a:rPr lang="ar-DZ" dirty="0">
                <a:solidFill>
                  <a:schemeClr val="accent2">
                    <a:lumMod val="75000"/>
                  </a:schemeClr>
                </a:solidFill>
              </a:rPr>
              <a:t>-</a:t>
            </a:r>
            <a:r>
              <a:rPr lang="ar-DZ" b="1" dirty="0">
                <a:solidFill>
                  <a:schemeClr val="accent2">
                    <a:lumMod val="75000"/>
                  </a:schemeClr>
                </a:solidFill>
              </a:rPr>
              <a:t>معايير الواجب </a:t>
            </a:r>
            <a:r>
              <a:rPr lang="ar-DZ" b="1" dirty="0">
                <a:solidFill>
                  <a:srgbClr val="0070C0"/>
                </a:solidFill>
              </a:rPr>
              <a:t>توفرها في وكالات التصنيف</a:t>
            </a:r>
            <a:r>
              <a:rPr lang="ar-DZ" dirty="0"/>
              <a:t> </a:t>
            </a:r>
            <a:r>
              <a:rPr lang="ar-DZ" b="1" dirty="0">
                <a:solidFill>
                  <a:schemeClr val="accent2">
                    <a:lumMod val="75000"/>
                  </a:schemeClr>
                </a:solidFill>
              </a:rPr>
              <a:t>الائتماني</a:t>
            </a:r>
            <a:r>
              <a:rPr lang="fr-FR" dirty="0">
                <a:solidFill>
                  <a:schemeClr val="accent2">
                    <a:lumMod val="75000"/>
                  </a:schemeClr>
                </a:solidFill>
              </a:rPr>
              <a:t>:</a:t>
            </a:r>
          </a:p>
        </p:txBody>
      </p:sp>
      <p:sp>
        <p:nvSpPr>
          <p:cNvPr id="7" name="Rectangle 6"/>
          <p:cNvSpPr/>
          <p:nvPr/>
        </p:nvSpPr>
        <p:spPr>
          <a:xfrm>
            <a:off x="10145702" y="3244334"/>
            <a:ext cx="1175322" cy="369332"/>
          </a:xfrm>
          <a:prstGeom prst="rect">
            <a:avLst/>
          </a:prstGeom>
        </p:spPr>
        <p:txBody>
          <a:bodyPr wrap="none">
            <a:spAutoFit/>
          </a:bodyPr>
          <a:lstStyle/>
          <a:p>
            <a:r>
              <a:rPr lang="ar-DZ" dirty="0">
                <a:solidFill>
                  <a:schemeClr val="accent6">
                    <a:lumMod val="75000"/>
                  </a:schemeClr>
                </a:solidFill>
              </a:rPr>
              <a:t>الموضوعية</a:t>
            </a:r>
          </a:p>
        </p:txBody>
      </p:sp>
      <p:sp>
        <p:nvSpPr>
          <p:cNvPr id="8" name="Rectangle 7"/>
          <p:cNvSpPr/>
          <p:nvPr/>
        </p:nvSpPr>
        <p:spPr>
          <a:xfrm>
            <a:off x="7912968" y="3244334"/>
            <a:ext cx="1249060" cy="369332"/>
          </a:xfrm>
          <a:prstGeom prst="rect">
            <a:avLst/>
          </a:prstGeom>
        </p:spPr>
        <p:txBody>
          <a:bodyPr wrap="none">
            <a:spAutoFit/>
          </a:bodyPr>
          <a:lstStyle/>
          <a:p>
            <a:r>
              <a:rPr lang="ar-DZ" dirty="0">
                <a:solidFill>
                  <a:schemeClr val="accent3">
                    <a:lumMod val="75000"/>
                  </a:schemeClr>
                </a:solidFill>
              </a:rPr>
              <a:t>الاستقلالية</a:t>
            </a:r>
          </a:p>
        </p:txBody>
      </p:sp>
      <p:sp>
        <p:nvSpPr>
          <p:cNvPr id="9" name="Rectangle 8"/>
          <p:cNvSpPr/>
          <p:nvPr/>
        </p:nvSpPr>
        <p:spPr>
          <a:xfrm>
            <a:off x="5652395" y="3221033"/>
            <a:ext cx="1045479" cy="369332"/>
          </a:xfrm>
          <a:prstGeom prst="rect">
            <a:avLst/>
          </a:prstGeom>
        </p:spPr>
        <p:txBody>
          <a:bodyPr wrap="none">
            <a:spAutoFit/>
          </a:bodyPr>
          <a:lstStyle/>
          <a:p>
            <a:r>
              <a:rPr lang="ar-DZ" dirty="0">
                <a:solidFill>
                  <a:srgbClr val="C00000"/>
                </a:solidFill>
              </a:rPr>
              <a:t>الشفافية</a:t>
            </a:r>
            <a:endParaRPr lang="ar-DZ" dirty="0"/>
          </a:p>
        </p:txBody>
      </p:sp>
      <p:sp>
        <p:nvSpPr>
          <p:cNvPr id="10" name="Rectangle 9"/>
          <p:cNvSpPr/>
          <p:nvPr/>
        </p:nvSpPr>
        <p:spPr>
          <a:xfrm>
            <a:off x="3295242" y="3244334"/>
            <a:ext cx="793807" cy="369332"/>
          </a:xfrm>
          <a:prstGeom prst="rect">
            <a:avLst/>
          </a:prstGeom>
        </p:spPr>
        <p:txBody>
          <a:bodyPr wrap="none">
            <a:spAutoFit/>
          </a:bodyPr>
          <a:lstStyle/>
          <a:p>
            <a:r>
              <a:rPr lang="ar-DZ" dirty="0"/>
              <a:t>الموارد</a:t>
            </a:r>
          </a:p>
        </p:txBody>
      </p:sp>
      <p:sp>
        <p:nvSpPr>
          <p:cNvPr id="11" name="Rectangle 10"/>
          <p:cNvSpPr/>
          <p:nvPr/>
        </p:nvSpPr>
        <p:spPr>
          <a:xfrm>
            <a:off x="885590" y="3244334"/>
            <a:ext cx="1112805" cy="369332"/>
          </a:xfrm>
          <a:prstGeom prst="rect">
            <a:avLst/>
          </a:prstGeom>
        </p:spPr>
        <p:txBody>
          <a:bodyPr wrap="none">
            <a:spAutoFit/>
          </a:bodyPr>
          <a:lstStyle/>
          <a:p>
            <a:r>
              <a:rPr lang="ar-DZ" dirty="0">
                <a:solidFill>
                  <a:schemeClr val="accent2">
                    <a:lumMod val="75000"/>
                  </a:schemeClr>
                </a:solidFill>
              </a:rPr>
              <a:t>المصداقية</a:t>
            </a:r>
          </a:p>
        </p:txBody>
      </p:sp>
      <p:cxnSp>
        <p:nvCxnSpPr>
          <p:cNvPr id="13" name="Connecteur droit avec flèche 12"/>
          <p:cNvCxnSpPr>
            <a:stCxn id="6" idx="2"/>
            <a:endCxn id="7" idx="0"/>
          </p:cNvCxnSpPr>
          <p:nvPr/>
        </p:nvCxnSpPr>
        <p:spPr>
          <a:xfrm>
            <a:off x="6469303" y="2214756"/>
            <a:ext cx="4264060" cy="102957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5" name="Connecteur droit avec flèche 14"/>
          <p:cNvCxnSpPr>
            <a:stCxn id="6" idx="2"/>
            <a:endCxn id="8" idx="0"/>
          </p:cNvCxnSpPr>
          <p:nvPr/>
        </p:nvCxnSpPr>
        <p:spPr>
          <a:xfrm>
            <a:off x="6469303" y="2214756"/>
            <a:ext cx="2068195" cy="1029578"/>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7" name="Connecteur droit avec flèche 16"/>
          <p:cNvCxnSpPr>
            <a:stCxn id="6" idx="2"/>
            <a:endCxn id="9" idx="0"/>
          </p:cNvCxnSpPr>
          <p:nvPr/>
        </p:nvCxnSpPr>
        <p:spPr>
          <a:xfrm flipH="1">
            <a:off x="6175135" y="2214756"/>
            <a:ext cx="294168" cy="1006277"/>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19" name="Connecteur droit avec flèche 18"/>
          <p:cNvCxnSpPr>
            <a:stCxn id="6" idx="2"/>
            <a:endCxn id="10" idx="0"/>
          </p:cNvCxnSpPr>
          <p:nvPr/>
        </p:nvCxnSpPr>
        <p:spPr>
          <a:xfrm flipH="1">
            <a:off x="3692146" y="2214756"/>
            <a:ext cx="2777157" cy="102957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Connecteur droit avec flèche 20"/>
          <p:cNvCxnSpPr>
            <a:stCxn id="6" idx="2"/>
            <a:endCxn id="11" idx="0"/>
          </p:cNvCxnSpPr>
          <p:nvPr/>
        </p:nvCxnSpPr>
        <p:spPr>
          <a:xfrm flipH="1">
            <a:off x="1441993" y="2214756"/>
            <a:ext cx="5027310" cy="102957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9264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up)">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up)">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up)">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up)">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up)">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up)">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wipe(up)">
                                      <p:cBhvr>
                                        <p:cTn id="5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sées 3"/>
          <p:cNvSpPr/>
          <p:nvPr/>
        </p:nvSpPr>
        <p:spPr>
          <a:xfrm>
            <a:off x="6903076" y="150098"/>
            <a:ext cx="4855335" cy="1125809"/>
          </a:xfrm>
          <a:prstGeom prst="cloudCallout">
            <a:avLst/>
          </a:prstGeom>
          <a:ln>
            <a:solidFill>
              <a:schemeClr val="bg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2000" dirty="0"/>
              <a:t>أهمية وكالات التصنيف الائتماني:</a:t>
            </a:r>
          </a:p>
        </p:txBody>
      </p:sp>
      <p:sp>
        <p:nvSpPr>
          <p:cNvPr id="9" name="Rectangle à coins arrondis 8"/>
          <p:cNvSpPr/>
          <p:nvPr/>
        </p:nvSpPr>
        <p:spPr>
          <a:xfrm>
            <a:off x="1545465" y="150098"/>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DZ"/>
          </a:p>
        </p:txBody>
      </p:sp>
      <p:sp>
        <p:nvSpPr>
          <p:cNvPr id="11" name="Organigramme : Terminateur 10"/>
          <p:cNvSpPr/>
          <p:nvPr/>
        </p:nvSpPr>
        <p:spPr>
          <a:xfrm>
            <a:off x="2555889" y="2881259"/>
            <a:ext cx="9481123" cy="1482478"/>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dirty="0"/>
              <a:t>إعطاء تصور للمستثمرين حول الوضعية المالية والمقدرة الائتمانية للطرف الخاضع</a:t>
            </a:r>
          </a:p>
          <a:p>
            <a:pPr algn="ctr" rtl="1"/>
            <a:r>
              <a:rPr lang="ar-DZ" dirty="0"/>
              <a:t>للتصنيف، ومن ثم مساعدتهم على اتخاذ قراراتهم المختلفة، فالتصنيف الجيد يثبت أن</a:t>
            </a:r>
          </a:p>
          <a:p>
            <a:pPr algn="ctr" rtl="1"/>
            <a:r>
              <a:rPr lang="ar-DZ" dirty="0"/>
              <a:t>المؤسسة في وضعية مالية جيدة، ومن ثم يمكنها الاقتراض أو الحصول على تمويل وفق</a:t>
            </a:r>
          </a:p>
          <a:p>
            <a:pPr algn="ctr" rtl="1"/>
            <a:r>
              <a:rPr lang="ar-DZ" dirty="0"/>
              <a:t>شروط ميسرة، وذلك بما يعكسه التصنيف من ارتياح لدى المستثمرين اتجاه المؤسسة</a:t>
            </a:r>
          </a:p>
          <a:p>
            <a:pPr algn="ctr" rtl="1"/>
            <a:r>
              <a:rPr lang="ar-DZ" dirty="0"/>
              <a:t>المعنية؛</a:t>
            </a:r>
          </a:p>
        </p:txBody>
      </p:sp>
      <p:sp>
        <p:nvSpPr>
          <p:cNvPr id="15" name="Organigramme : Terminateur 14"/>
          <p:cNvSpPr/>
          <p:nvPr/>
        </p:nvSpPr>
        <p:spPr>
          <a:xfrm>
            <a:off x="2459865" y="1526361"/>
            <a:ext cx="9577147" cy="1220428"/>
          </a:xfrm>
          <a:prstGeom prst="flowChartTerminato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ar-DZ" dirty="0"/>
              <a:t>تلعب التصنيفات الائتمانية الممنوحة من قبل الوكالات دور في الحد من الأزمات المالية</a:t>
            </a:r>
          </a:p>
          <a:p>
            <a:pPr algn="ctr"/>
            <a:r>
              <a:rPr lang="ar-DZ" dirty="0"/>
              <a:t>ومن ثم تجنب التعرض للأزمات المالية، لأنها توفر البيانات والمعلومات اللازمة من أجل</a:t>
            </a:r>
          </a:p>
          <a:p>
            <a:pPr algn="ctr" rtl="1"/>
            <a:r>
              <a:rPr lang="ar-DZ" dirty="0"/>
              <a:t>اتخاذ مختلف القرارات الاستثمارية؛</a:t>
            </a:r>
          </a:p>
        </p:txBody>
      </p:sp>
      <p:sp>
        <p:nvSpPr>
          <p:cNvPr id="16" name="Organigramme : Terminateur 15"/>
          <p:cNvSpPr/>
          <p:nvPr/>
        </p:nvSpPr>
        <p:spPr>
          <a:xfrm>
            <a:off x="2507876" y="4612675"/>
            <a:ext cx="9481123" cy="1482478"/>
          </a:xfrm>
          <a:prstGeom prst="flowChartTerminator">
            <a:avLst/>
          </a:prstGeom>
        </p:spPr>
        <p:style>
          <a:lnRef idx="1">
            <a:schemeClr val="accent2"/>
          </a:lnRef>
          <a:fillRef idx="1001">
            <a:schemeClr val="lt2"/>
          </a:fillRef>
          <a:effectRef idx="1">
            <a:schemeClr val="accent2"/>
          </a:effectRef>
          <a:fontRef idx="minor">
            <a:schemeClr val="dk1"/>
          </a:fontRef>
        </p:style>
        <p:txBody>
          <a:bodyPr rtlCol="0" anchor="ctr"/>
          <a:lstStyle/>
          <a:p>
            <a:pPr algn="ctr" rtl="1"/>
            <a:r>
              <a:rPr lang="ar-DZ" dirty="0"/>
              <a:t>المساهمة في زيادة المنافسة بين المؤسسات المعنية بالتصنيف من أجل الحصول على</a:t>
            </a:r>
          </a:p>
          <a:p>
            <a:pPr algn="ctr" rtl="1"/>
            <a:r>
              <a:rPr lang="ar-DZ" dirty="0"/>
              <a:t>تصنيف جيد، يساهم في تحسين صورتها أمام المستثمرين و بالتالي ضمان حصولها على</a:t>
            </a:r>
          </a:p>
          <a:p>
            <a:pPr algn="ctr" rtl="1"/>
            <a:r>
              <a:rPr lang="ar-DZ" dirty="0"/>
              <a:t>التمويل اللازم وبشروط ميسرة، وبالتالي المؤسسات تكون بعيدة عن حالات التراخي</a:t>
            </a:r>
          </a:p>
          <a:p>
            <a:pPr algn="ctr" rtl="1"/>
            <a:r>
              <a:rPr lang="ar-DZ" dirty="0"/>
              <a:t>والإهمال واللامبالاة التي قد تؤدي إلى حصولها على تصنيف سيئ.</a:t>
            </a:r>
          </a:p>
        </p:txBody>
      </p:sp>
    </p:spTree>
    <p:extLst>
      <p:ext uri="{BB962C8B-B14F-4D97-AF65-F5344CB8AC3E}">
        <p14:creationId xmlns:p14="http://schemas.microsoft.com/office/powerpoint/2010/main" val="2440571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sées 1"/>
          <p:cNvSpPr/>
          <p:nvPr/>
        </p:nvSpPr>
        <p:spPr>
          <a:xfrm>
            <a:off x="3810817" y="1406168"/>
            <a:ext cx="5576552" cy="1455312"/>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3200" dirty="0">
                <a:ln w="0"/>
                <a:solidFill>
                  <a:srgbClr val="0070C0"/>
                </a:solidFill>
              </a:rPr>
              <a:t>شكرا على الاصغاء</a:t>
            </a:r>
          </a:p>
        </p:txBody>
      </p:sp>
      <p:pic>
        <p:nvPicPr>
          <p:cNvPr id="1026" name="Picture 2"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9050" y="3020340"/>
            <a:ext cx="2144110" cy="2035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78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childTnLst>
                                </p:cTn>
                              </p:par>
                              <p:par>
                                <p:cTn id="14" presetID="37" presetClass="path" presetSubtype="0" accel="50000" decel="50000" fill="hold" nodeType="withEffect">
                                  <p:stCondLst>
                                    <p:cond delay="0"/>
                                  </p:stCondLst>
                                  <p:childTnLst>
                                    <p:animMotion origin="layout" path="M -0.17356 -0.31921 L -0.18294 -0.13773 C -0.1858 -0.09838 -0.17799 -0.05972 -0.16302 -0.03078 C -0.14531 0.00047 -0.12461 0.01459 -0.10234 0.01065 L -2.91667E-6 -2.22222E-6 " pathEditMode="relative" rAng="2760000" ptsTypes="AAAAA">
                                      <p:cBhvr>
                                        <p:cTn id="15" dur="2000" fill="hold"/>
                                        <p:tgtEl>
                                          <p:spTgt spid="1026"/>
                                        </p:tgtEl>
                                        <p:attrNameLst>
                                          <p:attrName>ppt_x</p:attrName>
                                          <p:attrName>ppt_y</p:attrName>
                                        </p:attrNameLst>
                                      </p:cBhvr>
                                      <p:rCtr x="4896" y="2245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B8BCBAE-FBB2-48EA-91EA-B02E5E4871B2}"/>
              </a:ext>
            </a:extLst>
          </p:cNvPr>
          <p:cNvSpPr txBox="1"/>
          <p:nvPr/>
        </p:nvSpPr>
        <p:spPr>
          <a:xfrm>
            <a:off x="755374" y="303724"/>
            <a:ext cx="10986052" cy="9325630"/>
          </a:xfrm>
          <a:prstGeom prst="rect">
            <a:avLst/>
          </a:prstGeom>
          <a:noFill/>
        </p:spPr>
        <p:txBody>
          <a:bodyPr wrap="square" rtlCol="0">
            <a:spAutoFit/>
          </a:bodyPr>
          <a:lstStyle/>
          <a:p>
            <a:pPr algn="ctr" rtl="1"/>
            <a:endParaRPr lang="ar-DZ" sz="2000" b="1" u="sng" dirty="0">
              <a:solidFill>
                <a:srgbClr val="3B28AA"/>
              </a:solidFill>
            </a:endParaRPr>
          </a:p>
          <a:p>
            <a:pPr algn="ctr" rtl="1"/>
            <a:r>
              <a:rPr lang="ar-DZ" sz="2000" b="1" u="sng" dirty="0">
                <a:solidFill>
                  <a:srgbClr val="3B28AA"/>
                </a:solidFill>
              </a:rPr>
              <a:t>خطة البحث</a:t>
            </a:r>
          </a:p>
          <a:p>
            <a:pPr algn="r" rtl="1"/>
            <a:endParaRPr lang="ar-DZ" sz="2000" b="1" u="sng" dirty="0">
              <a:solidFill>
                <a:srgbClr val="3B28AA"/>
              </a:solidFill>
            </a:endParaRPr>
          </a:p>
          <a:p>
            <a:pPr algn="r" rtl="1"/>
            <a:endParaRPr lang="ar-DZ" sz="2000" b="1" u="sng" dirty="0">
              <a:solidFill>
                <a:schemeClr val="accent2">
                  <a:lumMod val="75000"/>
                </a:schemeClr>
              </a:solidFill>
            </a:endParaRPr>
          </a:p>
          <a:p>
            <a:pPr algn="ctr" rtl="1"/>
            <a:r>
              <a:rPr lang="ar-DZ" sz="2000" b="1" dirty="0">
                <a:solidFill>
                  <a:srgbClr val="0070C0"/>
                </a:solidFill>
              </a:rPr>
              <a:t>المبحث الأول </a:t>
            </a:r>
            <a:r>
              <a:rPr lang="ar-DZ" sz="2000" dirty="0"/>
              <a:t>: أساسيات حول التصنيف الائتماني</a:t>
            </a:r>
          </a:p>
          <a:p>
            <a:pPr algn="ctr" rtl="1"/>
            <a:r>
              <a:rPr lang="ar-DZ" sz="2000" dirty="0">
                <a:solidFill>
                  <a:schemeClr val="accent2">
                    <a:lumMod val="75000"/>
                  </a:schemeClr>
                </a:solidFill>
              </a:rPr>
              <a:t>المطلب الأول </a:t>
            </a:r>
            <a:r>
              <a:rPr lang="ar-DZ" sz="2000" dirty="0">
                <a:solidFill>
                  <a:schemeClr val="tx2">
                    <a:lumMod val="60000"/>
                    <a:lumOff val="40000"/>
                  </a:schemeClr>
                </a:solidFill>
              </a:rPr>
              <a:t>:</a:t>
            </a:r>
            <a:r>
              <a:rPr lang="ar-DZ" sz="2000" dirty="0"/>
              <a:t> مفهوم  و أنواع التصنيف الائتماني .</a:t>
            </a:r>
          </a:p>
          <a:p>
            <a:pPr algn="ctr" rtl="1"/>
            <a:r>
              <a:rPr lang="ar-DZ" sz="2000" dirty="0">
                <a:solidFill>
                  <a:schemeClr val="accent2">
                    <a:lumMod val="75000"/>
                  </a:schemeClr>
                </a:solidFill>
              </a:rPr>
              <a:t>المطلب الثاني</a:t>
            </a:r>
            <a:r>
              <a:rPr lang="ar-DZ" sz="2000" dirty="0">
                <a:solidFill>
                  <a:schemeClr val="tx2">
                    <a:lumMod val="60000"/>
                    <a:lumOff val="40000"/>
                  </a:schemeClr>
                </a:solidFill>
              </a:rPr>
              <a:t> :</a:t>
            </a:r>
            <a:r>
              <a:rPr lang="ar-DZ" sz="2000" dirty="0"/>
              <a:t>شروط و الاجراءات التصنيف الائتماني . </a:t>
            </a:r>
          </a:p>
          <a:p>
            <a:pPr algn="ctr" rtl="1"/>
            <a:r>
              <a:rPr lang="ar-DZ" sz="2000" dirty="0">
                <a:solidFill>
                  <a:schemeClr val="accent2">
                    <a:lumMod val="75000"/>
                  </a:schemeClr>
                </a:solidFill>
              </a:rPr>
              <a:t>المطلب الثالث </a:t>
            </a:r>
            <a:r>
              <a:rPr lang="ar-DZ" sz="2000" dirty="0">
                <a:solidFill>
                  <a:schemeClr val="tx2">
                    <a:lumMod val="60000"/>
                    <a:lumOff val="40000"/>
                  </a:schemeClr>
                </a:solidFill>
              </a:rPr>
              <a:t>:</a:t>
            </a:r>
            <a:r>
              <a:rPr lang="ar-DZ" sz="2000" dirty="0"/>
              <a:t>درجات وآليات ومعايير التصنيف الائتماني.</a:t>
            </a:r>
          </a:p>
          <a:p>
            <a:pPr algn="ctr" rtl="1"/>
            <a:endParaRPr lang="ar-DZ" sz="2000" dirty="0"/>
          </a:p>
          <a:p>
            <a:pPr algn="ctr" rtl="1"/>
            <a:endParaRPr lang="ar-DZ" sz="2000" dirty="0"/>
          </a:p>
          <a:p>
            <a:pPr algn="ctr" rtl="1"/>
            <a:endParaRPr lang="ar-DZ" sz="2000" b="1" dirty="0">
              <a:solidFill>
                <a:srgbClr val="0070C0"/>
              </a:solidFill>
            </a:endParaRPr>
          </a:p>
          <a:p>
            <a:pPr algn="ctr" rtl="1"/>
            <a:r>
              <a:rPr lang="ar-DZ" sz="2000" b="1" dirty="0">
                <a:solidFill>
                  <a:srgbClr val="0070C0"/>
                </a:solidFill>
              </a:rPr>
              <a:t>المبحث الثاني </a:t>
            </a:r>
            <a:r>
              <a:rPr lang="ar-DZ" sz="2000" dirty="0"/>
              <a:t>: وكالات التصنيف الائتماني.</a:t>
            </a:r>
          </a:p>
          <a:p>
            <a:pPr algn="ctr" rtl="1"/>
            <a:r>
              <a:rPr lang="ar-DZ" sz="2000" dirty="0">
                <a:solidFill>
                  <a:schemeClr val="accent2">
                    <a:lumMod val="75000"/>
                  </a:schemeClr>
                </a:solidFill>
              </a:rPr>
              <a:t>المطلب الأول </a:t>
            </a:r>
            <a:r>
              <a:rPr lang="ar-DZ" sz="2000" dirty="0">
                <a:solidFill>
                  <a:schemeClr val="tx2">
                    <a:lumMod val="60000"/>
                    <a:lumOff val="40000"/>
                  </a:schemeClr>
                </a:solidFill>
              </a:rPr>
              <a:t>: </a:t>
            </a:r>
            <a:r>
              <a:rPr lang="ar-DZ" sz="2000" dirty="0"/>
              <a:t>مفهوم و أنواع وكالات التصنيف الائتماني.</a:t>
            </a:r>
          </a:p>
          <a:p>
            <a:pPr algn="ctr" rtl="1"/>
            <a:r>
              <a:rPr lang="ar-DZ" sz="2000" dirty="0">
                <a:solidFill>
                  <a:schemeClr val="accent2">
                    <a:lumMod val="75000"/>
                  </a:schemeClr>
                </a:solidFill>
              </a:rPr>
              <a:t>المطلب الثاني</a:t>
            </a:r>
            <a:r>
              <a:rPr lang="ar-DZ" sz="2000" dirty="0">
                <a:solidFill>
                  <a:schemeClr val="tx2">
                    <a:lumMod val="60000"/>
                    <a:lumOff val="40000"/>
                  </a:schemeClr>
                </a:solidFill>
              </a:rPr>
              <a:t> : </a:t>
            </a:r>
            <a:r>
              <a:rPr lang="ar-DZ" sz="2000" dirty="0"/>
              <a:t>آليات عمل وكالات التصنيف الائتماني والرموز المستخدمة فيها.</a:t>
            </a:r>
          </a:p>
          <a:p>
            <a:pPr algn="ctr" rtl="1"/>
            <a:r>
              <a:rPr lang="ar-DZ" sz="2000" dirty="0">
                <a:solidFill>
                  <a:schemeClr val="accent2">
                    <a:lumMod val="75000"/>
                  </a:schemeClr>
                </a:solidFill>
              </a:rPr>
              <a:t>المطلب الثالث</a:t>
            </a:r>
            <a:r>
              <a:rPr lang="ar-DZ" sz="2000" dirty="0">
                <a:solidFill>
                  <a:schemeClr val="tx2">
                    <a:lumMod val="60000"/>
                    <a:lumOff val="40000"/>
                  </a:schemeClr>
                </a:solidFill>
              </a:rPr>
              <a:t> :</a:t>
            </a:r>
            <a:r>
              <a:rPr lang="ar-DZ" sz="2000" dirty="0">
                <a:solidFill>
                  <a:schemeClr val="accent2">
                    <a:lumMod val="75000"/>
                  </a:schemeClr>
                </a:solidFill>
              </a:rPr>
              <a:t> </a:t>
            </a:r>
            <a:r>
              <a:rPr lang="ar-DZ" sz="2000" dirty="0"/>
              <a:t>المعايير الواجب توفرها في وكالات التصنيف.</a:t>
            </a:r>
          </a:p>
          <a:p>
            <a:pPr algn="ctr" rtl="1"/>
            <a:r>
              <a:rPr lang="ar-DZ" sz="2000" dirty="0">
                <a:solidFill>
                  <a:schemeClr val="accent2">
                    <a:lumMod val="75000"/>
                  </a:schemeClr>
                </a:solidFill>
              </a:rPr>
              <a:t>المطلب الرابع </a:t>
            </a:r>
            <a:r>
              <a:rPr lang="ar-DZ" sz="2000" dirty="0">
                <a:solidFill>
                  <a:schemeClr val="tx2">
                    <a:lumMod val="60000"/>
                    <a:lumOff val="40000"/>
                  </a:schemeClr>
                </a:solidFill>
              </a:rPr>
              <a:t>: </a:t>
            </a:r>
            <a:r>
              <a:rPr lang="ar-DZ" sz="2000" dirty="0"/>
              <a:t>أهمية وكالات التصنيف الائتماني .</a:t>
            </a:r>
          </a:p>
          <a:p>
            <a:pPr algn="ctr" rtl="1"/>
            <a:endParaRPr lang="ar-DZ" sz="2000" dirty="0"/>
          </a:p>
          <a:p>
            <a:pPr algn="ctr" rtl="1"/>
            <a:endParaRPr lang="ar-DZ" sz="2000" dirty="0"/>
          </a:p>
          <a:p>
            <a:pPr algn="ctr" rtl="1"/>
            <a:endParaRPr lang="ar-DZ" sz="2000" dirty="0"/>
          </a:p>
          <a:p>
            <a:pPr algn="ctr" rtl="1"/>
            <a:r>
              <a:rPr lang="ar-DZ" sz="2000" dirty="0"/>
              <a:t>.</a:t>
            </a:r>
          </a:p>
          <a:p>
            <a:pPr algn="ctr" rtl="1"/>
            <a:endParaRPr lang="ar-DZ" sz="2000" dirty="0"/>
          </a:p>
          <a:p>
            <a:pPr algn="r" rtl="1"/>
            <a:endParaRPr lang="ar-DZ" sz="2000" dirty="0"/>
          </a:p>
          <a:p>
            <a:pPr algn="r" rtl="1"/>
            <a:endParaRPr lang="fr-FR" sz="2000" dirty="0"/>
          </a:p>
          <a:p>
            <a:pPr algn="r" rtl="1"/>
            <a:endParaRPr lang="ar-DZ" sz="2000" dirty="0"/>
          </a:p>
          <a:p>
            <a:pPr algn="r" rtl="1"/>
            <a:endParaRPr lang="ar-DZ" sz="2000" dirty="0"/>
          </a:p>
          <a:p>
            <a:pPr algn="r" rtl="1"/>
            <a:endParaRPr lang="ar-DZ" sz="2000" dirty="0"/>
          </a:p>
          <a:p>
            <a:pPr algn="r" rtl="1"/>
            <a:endParaRPr lang="ar-DZ" sz="2000" dirty="0"/>
          </a:p>
          <a:p>
            <a:pPr algn="r" rtl="1"/>
            <a:endParaRPr lang="ar-DZ" sz="2000" dirty="0"/>
          </a:p>
          <a:p>
            <a:pPr algn="r" rtl="1"/>
            <a:endParaRPr lang="ar-DZ" sz="2000" dirty="0"/>
          </a:p>
          <a:p>
            <a:pPr algn="r" rtl="1"/>
            <a:endParaRPr lang="ar-DZ" sz="2000" dirty="0"/>
          </a:p>
        </p:txBody>
      </p:sp>
    </p:spTree>
    <p:extLst>
      <p:ext uri="{BB962C8B-B14F-4D97-AF65-F5344CB8AC3E}">
        <p14:creationId xmlns:p14="http://schemas.microsoft.com/office/powerpoint/2010/main" val="4224046801"/>
      </p:ext>
    </p:extLst>
  </p:cSld>
  <p:clrMapOvr>
    <a:masterClrMapping/>
  </p:clrMapOvr>
  <mc:AlternateContent xmlns:mc="http://schemas.openxmlformats.org/markup-compatibility/2006" xmlns:p14="http://schemas.microsoft.com/office/powerpoint/2010/main">
    <mc:Choice Requires="p14">
      <p:transition spd="slow" p14:dur="2000" advTm="11365"/>
    </mc:Choice>
    <mc:Fallback xmlns="">
      <p:transition spd="slow" advTm="113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1000"/>
                                        <p:tgtEl>
                                          <p:spTgt spid="5">
                                            <p:txEl>
                                              <p:pRg st="4" end="4"/>
                                            </p:txEl>
                                          </p:spTgt>
                                        </p:tgtEl>
                                      </p:cBhvr>
                                    </p:animEffect>
                                    <p:anim calcmode="lin" valueType="num">
                                      <p:cBhvr>
                                        <p:cTn id="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fade">
                                      <p:cBhvr>
                                        <p:cTn id="12" dur="1000"/>
                                        <p:tgtEl>
                                          <p:spTgt spid="5">
                                            <p:txEl>
                                              <p:pRg st="5" end="5"/>
                                            </p:txEl>
                                          </p:spTgt>
                                        </p:tgtEl>
                                      </p:cBhvr>
                                    </p:animEffect>
                                    <p:anim calcmode="lin" valueType="num">
                                      <p:cBhvr>
                                        <p:cTn id="1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fade">
                                      <p:cBhvr>
                                        <p:cTn id="17" dur="1000"/>
                                        <p:tgtEl>
                                          <p:spTgt spid="5">
                                            <p:txEl>
                                              <p:pRg st="6" end="6"/>
                                            </p:txEl>
                                          </p:spTgt>
                                        </p:tgtEl>
                                      </p:cBhvr>
                                    </p:animEffect>
                                    <p:anim calcmode="lin" valueType="num">
                                      <p:cBhvr>
                                        <p:cTn id="1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7" end="7"/>
                                            </p:txEl>
                                          </p:spTgt>
                                        </p:tgtEl>
                                        <p:attrNameLst>
                                          <p:attrName>style.visibility</p:attrName>
                                        </p:attrNameLst>
                                      </p:cBhvr>
                                      <p:to>
                                        <p:strVal val="visible"/>
                                      </p:to>
                                    </p:set>
                                    <p:animEffect transition="in" filter="fade">
                                      <p:cBhvr>
                                        <p:cTn id="22" dur="1000"/>
                                        <p:tgtEl>
                                          <p:spTgt spid="5">
                                            <p:txEl>
                                              <p:pRg st="7" end="7"/>
                                            </p:txEl>
                                          </p:spTgt>
                                        </p:tgtEl>
                                      </p:cBhvr>
                                    </p:animEffect>
                                    <p:anim calcmode="lin" valueType="num">
                                      <p:cBhvr>
                                        <p:cTn id="2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5">
                                            <p:txEl>
                                              <p:pRg st="11" end="11"/>
                                            </p:txEl>
                                          </p:spTgt>
                                        </p:tgtEl>
                                        <p:attrNameLst>
                                          <p:attrName>style.visibility</p:attrName>
                                        </p:attrNameLst>
                                      </p:cBhvr>
                                      <p:to>
                                        <p:strVal val="visible"/>
                                      </p:to>
                                    </p:set>
                                    <p:animEffect transition="in" filter="fade">
                                      <p:cBhvr>
                                        <p:cTn id="29" dur="1000"/>
                                        <p:tgtEl>
                                          <p:spTgt spid="5">
                                            <p:txEl>
                                              <p:pRg st="11" end="11"/>
                                            </p:txEl>
                                          </p:spTgt>
                                        </p:tgtEl>
                                      </p:cBhvr>
                                    </p:animEffect>
                                    <p:anim calcmode="lin" valueType="num">
                                      <p:cBhvr>
                                        <p:cTn id="30"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11" end="11"/>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5">
                                            <p:txEl>
                                              <p:pRg st="12" end="12"/>
                                            </p:txEl>
                                          </p:spTgt>
                                        </p:tgtEl>
                                        <p:attrNameLst>
                                          <p:attrName>style.visibility</p:attrName>
                                        </p:attrNameLst>
                                      </p:cBhvr>
                                      <p:to>
                                        <p:strVal val="visible"/>
                                      </p:to>
                                    </p:set>
                                    <p:animEffect transition="in" filter="fade">
                                      <p:cBhvr>
                                        <p:cTn id="34" dur="1000"/>
                                        <p:tgtEl>
                                          <p:spTgt spid="5">
                                            <p:txEl>
                                              <p:pRg st="12" end="12"/>
                                            </p:txEl>
                                          </p:spTgt>
                                        </p:tgtEl>
                                      </p:cBhvr>
                                    </p:animEffect>
                                    <p:anim calcmode="lin" valueType="num">
                                      <p:cBhvr>
                                        <p:cTn id="35"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12" end="12"/>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5">
                                            <p:txEl>
                                              <p:pRg st="13" end="13"/>
                                            </p:txEl>
                                          </p:spTgt>
                                        </p:tgtEl>
                                        <p:attrNameLst>
                                          <p:attrName>style.visibility</p:attrName>
                                        </p:attrNameLst>
                                      </p:cBhvr>
                                      <p:to>
                                        <p:strVal val="visible"/>
                                      </p:to>
                                    </p:set>
                                    <p:animEffect transition="in" filter="fade">
                                      <p:cBhvr>
                                        <p:cTn id="39" dur="1000"/>
                                        <p:tgtEl>
                                          <p:spTgt spid="5">
                                            <p:txEl>
                                              <p:pRg st="13" end="13"/>
                                            </p:txEl>
                                          </p:spTgt>
                                        </p:tgtEl>
                                      </p:cBhvr>
                                    </p:animEffect>
                                    <p:anim calcmode="lin" valueType="num">
                                      <p:cBhvr>
                                        <p:cTn id="40"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41"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5">
                                            <p:txEl>
                                              <p:pRg st="14" end="14"/>
                                            </p:txEl>
                                          </p:spTgt>
                                        </p:tgtEl>
                                        <p:attrNameLst>
                                          <p:attrName>style.visibility</p:attrName>
                                        </p:attrNameLst>
                                      </p:cBhvr>
                                      <p:to>
                                        <p:strVal val="visible"/>
                                      </p:to>
                                    </p:set>
                                    <p:animEffect transition="in" filter="fade">
                                      <p:cBhvr>
                                        <p:cTn id="44" dur="1000"/>
                                        <p:tgtEl>
                                          <p:spTgt spid="5">
                                            <p:txEl>
                                              <p:pRg st="14" end="14"/>
                                            </p:txEl>
                                          </p:spTgt>
                                        </p:tgtEl>
                                      </p:cBhvr>
                                    </p:animEffect>
                                    <p:anim calcmode="lin" valueType="num">
                                      <p:cBhvr>
                                        <p:cTn id="45"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46" dur="1000" fill="hold"/>
                                        <p:tgtEl>
                                          <p:spTgt spid="5">
                                            <p:txEl>
                                              <p:pRg st="14" end="14"/>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5">
                                            <p:txEl>
                                              <p:pRg st="15" end="15"/>
                                            </p:txEl>
                                          </p:spTgt>
                                        </p:tgtEl>
                                        <p:attrNameLst>
                                          <p:attrName>style.visibility</p:attrName>
                                        </p:attrNameLst>
                                      </p:cBhvr>
                                      <p:to>
                                        <p:strVal val="visible"/>
                                      </p:to>
                                    </p:set>
                                    <p:animEffect transition="in" filter="fade">
                                      <p:cBhvr>
                                        <p:cTn id="49" dur="1000"/>
                                        <p:tgtEl>
                                          <p:spTgt spid="5">
                                            <p:txEl>
                                              <p:pRg st="15" end="15"/>
                                            </p:txEl>
                                          </p:spTgt>
                                        </p:tgtEl>
                                      </p:cBhvr>
                                    </p:animEffect>
                                    <p:anim calcmode="lin" valueType="num">
                                      <p:cBhvr>
                                        <p:cTn id="50"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uble vague 3"/>
          <p:cNvSpPr/>
          <p:nvPr/>
        </p:nvSpPr>
        <p:spPr>
          <a:xfrm>
            <a:off x="1859013" y="176314"/>
            <a:ext cx="8145164" cy="964485"/>
          </a:xfrm>
          <a:prstGeom prst="doubleWave">
            <a:avLst>
              <a:gd name="adj1" fmla="val 6250"/>
              <a:gd name="adj2" fmla="val 466"/>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DZ" sz="4000"/>
              <a:t>أساسيات حول التصنيف الائتماني</a:t>
            </a:r>
            <a:endParaRPr lang="fr-FR" sz="4000" dirty="0"/>
          </a:p>
        </p:txBody>
      </p:sp>
      <p:sp>
        <p:nvSpPr>
          <p:cNvPr id="5" name="Pensées 4"/>
          <p:cNvSpPr/>
          <p:nvPr/>
        </p:nvSpPr>
        <p:spPr>
          <a:xfrm>
            <a:off x="6886922" y="1317242"/>
            <a:ext cx="5072138" cy="1264931"/>
          </a:xfrm>
          <a:prstGeom prst="cloud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000" b="1" dirty="0">
                <a:ln w="0"/>
                <a:solidFill>
                  <a:schemeClr val="accent2">
                    <a:lumMod val="75000"/>
                  </a:schemeClr>
                </a:solidFill>
              </a:rPr>
              <a:t>ما الذي  يجب أن نعرفه عن </a:t>
            </a:r>
            <a:r>
              <a:rPr lang="ar-DZ" sz="2000" b="1" dirty="0">
                <a:solidFill>
                  <a:schemeClr val="accent2">
                    <a:lumMod val="75000"/>
                  </a:schemeClr>
                </a:solidFill>
              </a:rPr>
              <a:t>التصنيف الائتماني </a:t>
            </a:r>
            <a:r>
              <a:rPr lang="ar-DZ" sz="2000" b="1" dirty="0">
                <a:ln w="0"/>
                <a:solidFill>
                  <a:schemeClr val="accent2">
                    <a:lumMod val="75000"/>
                  </a:schemeClr>
                </a:solidFill>
              </a:rPr>
              <a:t>؟؟</a:t>
            </a:r>
          </a:p>
        </p:txBody>
      </p:sp>
      <p:sp>
        <p:nvSpPr>
          <p:cNvPr id="8" name="ZoneTexte 7"/>
          <p:cNvSpPr txBox="1"/>
          <p:nvPr/>
        </p:nvSpPr>
        <p:spPr>
          <a:xfrm>
            <a:off x="7856113" y="3876541"/>
            <a:ext cx="193183" cy="369332"/>
          </a:xfrm>
          <a:prstGeom prst="rect">
            <a:avLst/>
          </a:prstGeom>
          <a:noFill/>
        </p:spPr>
        <p:txBody>
          <a:bodyPr wrap="square" rtlCol="0">
            <a:spAutoFit/>
          </a:bodyPr>
          <a:lstStyle/>
          <a:p>
            <a:pPr algn="r" rtl="1"/>
            <a:endParaRPr lang="ar-DZ" dirty="0"/>
          </a:p>
        </p:txBody>
      </p:sp>
      <p:pic>
        <p:nvPicPr>
          <p:cNvPr id="1026" name="Picture 2"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8491" y="2743340"/>
            <a:ext cx="1183829" cy="696653"/>
          </a:xfrm>
          <a:prstGeom prst="rect">
            <a:avLst/>
          </a:prstGeom>
          <a:noFill/>
          <a:extLst>
            <a:ext uri="{909E8E84-426E-40DD-AFC4-6F175D3DCCD1}">
              <a14:hiddenFill xmlns:a14="http://schemas.microsoft.com/office/drawing/2010/main">
                <a:solidFill>
                  <a:srgbClr val="FFFFFF"/>
                </a:solidFill>
              </a14:hiddenFill>
            </a:ext>
          </a:extLst>
        </p:spPr>
      </p:pic>
      <p:sp>
        <p:nvSpPr>
          <p:cNvPr id="9" name="ZoneTexte 8"/>
          <p:cNvSpPr txBox="1"/>
          <p:nvPr/>
        </p:nvSpPr>
        <p:spPr>
          <a:xfrm>
            <a:off x="1205201" y="3700098"/>
            <a:ext cx="10753859" cy="369332"/>
          </a:xfrm>
          <a:prstGeom prst="rect">
            <a:avLst/>
          </a:prstGeom>
          <a:noFill/>
        </p:spPr>
        <p:txBody>
          <a:bodyPr wrap="square" rtlCol="0">
            <a:spAutoFit/>
          </a:bodyPr>
          <a:lstStyle/>
          <a:p>
            <a:pPr algn="r" rtl="1"/>
            <a:endParaRPr lang="ar-DZ" dirty="0"/>
          </a:p>
        </p:txBody>
      </p:sp>
      <p:sp>
        <p:nvSpPr>
          <p:cNvPr id="11" name="ZoneTexte 10"/>
          <p:cNvSpPr txBox="1"/>
          <p:nvPr/>
        </p:nvSpPr>
        <p:spPr>
          <a:xfrm>
            <a:off x="906748" y="4193105"/>
            <a:ext cx="11052312" cy="1282402"/>
          </a:xfrm>
          <a:prstGeom prst="rect">
            <a:avLst/>
          </a:prstGeom>
          <a:noFill/>
        </p:spPr>
        <p:txBody>
          <a:bodyPr wrap="square" rtlCol="0">
            <a:spAutoFit/>
          </a:bodyPr>
          <a:lstStyle/>
          <a:p>
            <a:pPr algn="just" rtl="1">
              <a:lnSpc>
                <a:spcPct val="150000"/>
              </a:lnSpc>
            </a:pPr>
            <a:r>
              <a:rPr lang="fr-FR" dirty="0"/>
              <a:t> </a:t>
            </a:r>
            <a:r>
              <a:rPr lang="ar-DZ" dirty="0"/>
              <a:t>يعرف </a:t>
            </a:r>
            <a:r>
              <a:rPr lang="ar-DZ" dirty="0">
                <a:solidFill>
                  <a:srgbClr val="FF0000"/>
                </a:solidFill>
              </a:rPr>
              <a:t>الائتمان </a:t>
            </a:r>
            <a:r>
              <a:rPr lang="ar-DZ" dirty="0"/>
              <a:t>بأنه عملية مبادلة قيمة حاضرة في مقابل وعد بقيمة آجلة مساوية لها، غالبا ما تكون هذه القيمة نقودا وهناك طرفان في عملية الائتمان:</a:t>
            </a:r>
          </a:p>
          <a:p>
            <a:pPr algn="just" rtl="1">
              <a:lnSpc>
                <a:spcPct val="150000"/>
              </a:lnSpc>
            </a:pPr>
            <a:endParaRPr lang="ar-DZ" dirty="0">
              <a:solidFill>
                <a:schemeClr val="accent1"/>
              </a:solidFill>
            </a:endParaRPr>
          </a:p>
        </p:txBody>
      </p:sp>
      <p:sp>
        <p:nvSpPr>
          <p:cNvPr id="14" name="Rectangle 13"/>
          <p:cNvSpPr/>
          <p:nvPr/>
        </p:nvSpPr>
        <p:spPr>
          <a:xfrm>
            <a:off x="6886922" y="3244334"/>
            <a:ext cx="223138" cy="261610"/>
          </a:xfrm>
          <a:prstGeom prst="rect">
            <a:avLst/>
          </a:prstGeom>
        </p:spPr>
        <p:txBody>
          <a:bodyPr wrap="none">
            <a:spAutoFit/>
          </a:bodyPr>
          <a:lstStyle/>
          <a:p>
            <a:pPr lvl="0" algn="r" defTabSz="914400" eaLnBrk="0" fontAlgn="base" hangingPunct="0">
              <a:spcBef>
                <a:spcPct val="0"/>
              </a:spcBef>
              <a:spcAft>
                <a:spcPct val="0"/>
              </a:spcAft>
            </a:pPr>
            <a:r>
              <a:rPr lang="fr-FR" altLang="fr-FR" sz="1100" dirty="0"/>
              <a:t> </a:t>
            </a:r>
            <a:endParaRPr lang="fr-FR" altLang="fr-FR" dirty="0">
              <a:latin typeface="Arial" panose="020B0604020202020204" pitchFamily="34" charset="0"/>
            </a:endParaRPr>
          </a:p>
        </p:txBody>
      </p:sp>
      <p:sp>
        <p:nvSpPr>
          <p:cNvPr id="2" name="Rectangle à coins arrondis 1"/>
          <p:cNvSpPr/>
          <p:nvPr/>
        </p:nvSpPr>
        <p:spPr>
          <a:xfrm>
            <a:off x="7441559" y="3507424"/>
            <a:ext cx="4517501" cy="604647"/>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rtl="1"/>
            <a:r>
              <a:rPr lang="ar-DZ" dirty="0">
                <a:ln w="0">
                  <a:solidFill>
                    <a:srgbClr val="0070C0"/>
                  </a:solidFill>
                </a:ln>
                <a:solidFill>
                  <a:srgbClr val="0070C0"/>
                </a:solidFill>
                <a:effectLst>
                  <a:reflection blurRad="6350" stA="53000" endA="300" endPos="35500" dir="5400000" sy="-90000" algn="bl" rotWithShape="0"/>
                </a:effectLst>
              </a:rPr>
              <a:t>1-</a:t>
            </a:r>
            <a:r>
              <a:rPr lang="ar-DZ" sz="2000" dirty="0">
                <a:ln w="0">
                  <a:solidFill>
                    <a:srgbClr val="0070C0"/>
                  </a:solidFill>
                </a:ln>
                <a:solidFill>
                  <a:srgbClr val="0070C0"/>
                </a:solidFill>
                <a:effectLst>
                  <a:reflection blurRad="6350" stA="53000" endA="300" endPos="35500" dir="5400000" sy="-90000" algn="bl" rotWithShape="0"/>
                </a:effectLst>
              </a:rPr>
              <a:t> مفهوم  و أنواع  التصنيف الائتماني</a:t>
            </a:r>
            <a:r>
              <a:rPr lang="fr-FR" sz="2000" dirty="0">
                <a:ln w="0">
                  <a:solidFill>
                    <a:srgbClr val="0070C0"/>
                  </a:solidFill>
                </a:ln>
                <a:solidFill>
                  <a:srgbClr val="0070C0"/>
                </a:solidFill>
                <a:effectLst>
                  <a:reflection blurRad="6350" stA="53000" endA="300" endPos="35500" dir="5400000" sy="-90000" algn="bl" rotWithShape="0"/>
                </a:effectLst>
              </a:rPr>
              <a:t>-: </a:t>
            </a:r>
            <a:endParaRPr lang="ar-DZ" sz="2000" dirty="0">
              <a:ln w="0">
                <a:solidFill>
                  <a:srgbClr val="0070C0"/>
                </a:solidFill>
              </a:ln>
              <a:solidFill>
                <a:srgbClr val="0070C0"/>
              </a:solidFill>
              <a:effectLst>
                <a:reflection blurRad="6350" stA="53000" endA="300" endPos="35500" dir="5400000" sy="-90000" algn="bl" rotWithShape="0"/>
              </a:effectLst>
            </a:endParaRPr>
          </a:p>
        </p:txBody>
      </p:sp>
      <p:sp>
        <p:nvSpPr>
          <p:cNvPr id="12" name="ZoneTexte 11">
            <a:extLst>
              <a:ext uri="{FF2B5EF4-FFF2-40B4-BE49-F238E27FC236}">
                <a16:creationId xmlns:a16="http://schemas.microsoft.com/office/drawing/2014/main" id="{B01B5B63-AA07-4D8F-A974-E7AD2A356C66}"/>
              </a:ext>
            </a:extLst>
          </p:cNvPr>
          <p:cNvSpPr txBox="1"/>
          <p:nvPr/>
        </p:nvSpPr>
        <p:spPr>
          <a:xfrm>
            <a:off x="5727473" y="5004293"/>
            <a:ext cx="6096000" cy="507831"/>
          </a:xfrm>
          <a:prstGeom prst="rect">
            <a:avLst/>
          </a:prstGeom>
          <a:noFill/>
        </p:spPr>
        <p:txBody>
          <a:bodyPr wrap="square">
            <a:spAutoFit/>
          </a:bodyPr>
          <a:lstStyle/>
          <a:p>
            <a:pPr algn="just" rtl="1">
              <a:lnSpc>
                <a:spcPct val="150000"/>
              </a:lnSpc>
            </a:pPr>
            <a:r>
              <a:rPr lang="ar-DZ" dirty="0">
                <a:solidFill>
                  <a:schemeClr val="accent2">
                    <a:lumMod val="75000"/>
                  </a:schemeClr>
                </a:solidFill>
              </a:rPr>
              <a:t>الطرف الأول</a:t>
            </a:r>
            <a:r>
              <a:rPr lang="ar-DZ" dirty="0">
                <a:solidFill>
                  <a:schemeClr val="accent1"/>
                </a:solidFill>
              </a:rPr>
              <a:t>: </a:t>
            </a:r>
            <a:r>
              <a:rPr lang="ar-DZ" dirty="0"/>
              <a:t>هو المقرض/ الدائن  الذي يمنح الائتمان </a:t>
            </a:r>
          </a:p>
        </p:txBody>
      </p:sp>
      <p:sp>
        <p:nvSpPr>
          <p:cNvPr id="15" name="ZoneTexte 14">
            <a:extLst>
              <a:ext uri="{FF2B5EF4-FFF2-40B4-BE49-F238E27FC236}">
                <a16:creationId xmlns:a16="http://schemas.microsoft.com/office/drawing/2014/main" id="{77211E78-C8DA-4D17-B0ED-061EC2B18DA8}"/>
              </a:ext>
            </a:extLst>
          </p:cNvPr>
          <p:cNvSpPr txBox="1"/>
          <p:nvPr/>
        </p:nvSpPr>
        <p:spPr>
          <a:xfrm>
            <a:off x="4935071" y="5480713"/>
            <a:ext cx="6888402" cy="400110"/>
          </a:xfrm>
          <a:prstGeom prst="rect">
            <a:avLst/>
          </a:prstGeom>
          <a:noFill/>
        </p:spPr>
        <p:txBody>
          <a:bodyPr wrap="square">
            <a:spAutoFit/>
          </a:bodyPr>
          <a:lstStyle/>
          <a:p>
            <a:pPr algn="r" rtl="1"/>
            <a:r>
              <a:rPr lang="fr-FR" sz="20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ا</a:t>
            </a:r>
            <a:r>
              <a:rPr lang="ar-DZ"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لطرف</a:t>
            </a:r>
            <a:r>
              <a:rPr lang="fr-FR"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 </a:t>
            </a:r>
            <a:r>
              <a:rPr lang="ar-DZ"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الث</a:t>
            </a:r>
            <a:r>
              <a:rPr lang="fr-FR"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ا</a:t>
            </a:r>
            <a:r>
              <a:rPr lang="ar-DZ"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ني </a:t>
            </a:r>
            <a:r>
              <a:rPr lang="fr-FR" dirty="0">
                <a:latin typeface="Tahoma" panose="020B0604030504040204" pitchFamily="34" charset="0"/>
                <a:ea typeface="Tahoma" panose="020B0604030504040204" pitchFamily="34" charset="0"/>
                <a:cs typeface="Tahoma" panose="020B0604030504040204" pitchFamily="34" charset="0"/>
              </a:rPr>
              <a:t>: </a:t>
            </a:r>
            <a:r>
              <a:rPr lang="ar-DZ" dirty="0">
                <a:latin typeface="Tahoma" panose="020B0604030504040204" pitchFamily="34" charset="0"/>
                <a:ea typeface="Tahoma" panose="020B0604030504040204" pitchFamily="34" charset="0"/>
                <a:cs typeface="Tahoma" panose="020B0604030504040204" pitchFamily="34" charset="0"/>
              </a:rPr>
              <a:t>ه</a:t>
            </a:r>
            <a:r>
              <a:rPr lang="fr-FR" dirty="0">
                <a:latin typeface="Tahoma" panose="020B0604030504040204" pitchFamily="34" charset="0"/>
                <a:ea typeface="Tahoma" panose="020B0604030504040204" pitchFamily="34" charset="0"/>
                <a:cs typeface="Tahoma" panose="020B0604030504040204" pitchFamily="34" charset="0"/>
              </a:rPr>
              <a:t>و </a:t>
            </a:r>
            <a:r>
              <a:rPr lang="ar-DZ" dirty="0">
                <a:latin typeface="Tahoma" panose="020B0604030504040204" pitchFamily="34" charset="0"/>
                <a:ea typeface="Tahoma" panose="020B0604030504040204" pitchFamily="34" charset="0"/>
                <a:cs typeface="Tahoma" panose="020B0604030504040204" pitchFamily="34" charset="0"/>
              </a:rPr>
              <a:t>المقترض/ المدين  وهو الذي يتعهد بتسديد القرض</a:t>
            </a:r>
            <a:endParaRPr lang="fr-FR"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1290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out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circle(in)">
                                      <p:cBhvr>
                                        <p:cTn id="19" dur="20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0"/>
                                        <p:tgtEl>
                                          <p:spTgt spid="2"/>
                                        </p:tgtEl>
                                      </p:cBhvr>
                                    </p:animEffect>
                                    <p:anim calcmode="lin" valueType="num">
                                      <p:cBhvr>
                                        <p:cTn id="25" dur="1000" fill="hold"/>
                                        <p:tgtEl>
                                          <p:spTgt spid="2"/>
                                        </p:tgtEl>
                                        <p:attrNameLst>
                                          <p:attrName>ppt_x</p:attrName>
                                        </p:attrNameLst>
                                      </p:cBhvr>
                                      <p:tavLst>
                                        <p:tav tm="0">
                                          <p:val>
                                            <p:strVal val="#ppt_x"/>
                                          </p:val>
                                        </p:tav>
                                        <p:tav tm="100000">
                                          <p:val>
                                            <p:strVal val="#ppt_x"/>
                                          </p:val>
                                        </p:tav>
                                      </p:tavLst>
                                    </p:anim>
                                    <p:anim calcmode="lin" valueType="num">
                                      <p:cBhvr>
                                        <p:cTn id="2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down)">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down)">
                                      <p:cBhvr>
                                        <p:cTn id="3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p:bldP spid="2" grpId="0" animBg="1"/>
      <p:bldP spid="12"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8052621-0675-42A6-BEE0-6423FB84EF3B}"/>
              </a:ext>
            </a:extLst>
          </p:cNvPr>
          <p:cNvSpPr txBox="1"/>
          <p:nvPr/>
        </p:nvSpPr>
        <p:spPr>
          <a:xfrm>
            <a:off x="1192696" y="1731642"/>
            <a:ext cx="10416210" cy="923330"/>
          </a:xfrm>
          <a:prstGeom prst="rect">
            <a:avLst/>
          </a:prstGeom>
          <a:noFill/>
        </p:spPr>
        <p:txBody>
          <a:bodyPr wrap="square" rtlCol="0">
            <a:spAutoFit/>
          </a:bodyPr>
          <a:lstStyle/>
          <a:p>
            <a:pPr algn="r" rtl="1"/>
            <a:r>
              <a:rPr lang="fr-FR" dirty="0">
                <a:solidFill>
                  <a:srgbClr val="FF0000"/>
                </a:solidFill>
              </a:rPr>
              <a:t>-  </a:t>
            </a:r>
            <a:r>
              <a:rPr lang="ar-DZ" dirty="0">
                <a:solidFill>
                  <a:srgbClr val="FF0000"/>
                </a:solidFill>
              </a:rPr>
              <a:t>التصنيف الائتماني </a:t>
            </a:r>
            <a:r>
              <a:rPr lang="fr-FR" dirty="0">
                <a:solidFill>
                  <a:schemeClr val="accent2">
                    <a:lumMod val="75000"/>
                  </a:schemeClr>
                </a:solidFill>
              </a:rPr>
              <a:t> </a:t>
            </a:r>
            <a:r>
              <a:rPr lang="fr-FR" dirty="0"/>
              <a:t>:</a:t>
            </a:r>
            <a:r>
              <a:rPr lang="ar-DZ" dirty="0"/>
              <a:t>هو</a:t>
            </a:r>
            <a:r>
              <a:rPr lang="ar-DZ" dirty="0">
                <a:solidFill>
                  <a:srgbClr val="FF0000"/>
                </a:solidFill>
              </a:rPr>
              <a:t> </a:t>
            </a:r>
            <a:r>
              <a:rPr lang="ar-DZ" dirty="0"/>
              <a:t>عبارة عن رأي وكالة التصنيف الائتماني حول الجدارة الائتمانية في قضية الديون و مدى قدرة المدين على السداد ، فهو يهدف إلى الحد من عدم تماثل المعلومات بين المقرض و المقترض</a:t>
            </a:r>
            <a:r>
              <a:rPr lang="fr-FR" dirty="0">
                <a:latin typeface="Tahoma" panose="020B0604030504040204" pitchFamily="34" charset="0"/>
                <a:ea typeface="Tahoma" panose="020B0604030504040204" pitchFamily="34" charset="0"/>
                <a:cs typeface="Tahoma" panose="020B0604030504040204" pitchFamily="34" charset="0"/>
              </a:rPr>
              <a:t>.</a:t>
            </a:r>
          </a:p>
          <a:p>
            <a:pPr algn="r" rtl="1"/>
            <a:endParaRPr lang="fr-FR" dirty="0"/>
          </a:p>
        </p:txBody>
      </p:sp>
      <p:sp>
        <p:nvSpPr>
          <p:cNvPr id="6" name="Rectangle : coins arrondis 5">
            <a:extLst>
              <a:ext uri="{FF2B5EF4-FFF2-40B4-BE49-F238E27FC236}">
                <a16:creationId xmlns:a16="http://schemas.microsoft.com/office/drawing/2014/main" id="{B725013A-31CF-438D-A78A-69F0FACC2B86}"/>
              </a:ext>
            </a:extLst>
          </p:cNvPr>
          <p:cNvSpPr/>
          <p:nvPr/>
        </p:nvSpPr>
        <p:spPr>
          <a:xfrm>
            <a:off x="8560906" y="902877"/>
            <a:ext cx="2782957" cy="42407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r" rtl="1"/>
            <a:r>
              <a:rPr lang="ar-DZ" dirty="0">
                <a:solidFill>
                  <a:schemeClr val="accent2">
                    <a:lumMod val="75000"/>
                  </a:schemeClr>
                </a:solidFill>
              </a:rPr>
              <a:t>تعريف التصنيف الائتماني</a:t>
            </a:r>
            <a:r>
              <a:rPr lang="fr-FR" dirty="0">
                <a:solidFill>
                  <a:schemeClr val="accent2">
                    <a:lumMod val="75000"/>
                  </a:schemeClr>
                </a:solidFill>
              </a:rPr>
              <a:t>:</a:t>
            </a:r>
          </a:p>
        </p:txBody>
      </p:sp>
      <p:sp>
        <p:nvSpPr>
          <p:cNvPr id="8" name="ZoneTexte 7">
            <a:extLst>
              <a:ext uri="{FF2B5EF4-FFF2-40B4-BE49-F238E27FC236}">
                <a16:creationId xmlns:a16="http://schemas.microsoft.com/office/drawing/2014/main" id="{B3AF6F3A-FCFF-49C2-9B67-B7404736D7F2}"/>
              </a:ext>
            </a:extLst>
          </p:cNvPr>
          <p:cNvSpPr txBox="1"/>
          <p:nvPr/>
        </p:nvSpPr>
        <p:spPr>
          <a:xfrm>
            <a:off x="1140954" y="5092518"/>
            <a:ext cx="10519694" cy="646331"/>
          </a:xfrm>
          <a:prstGeom prst="rect">
            <a:avLst/>
          </a:prstGeom>
          <a:noFill/>
        </p:spPr>
        <p:txBody>
          <a:bodyPr wrap="square">
            <a:spAutoFit/>
          </a:bodyPr>
          <a:lstStyle/>
          <a:p>
            <a:pPr algn="r" rtl="1"/>
            <a:r>
              <a:rPr lang="ar-DZ" dirty="0">
                <a:solidFill>
                  <a:srgbClr val="FF0000"/>
                </a:solidFill>
              </a:rPr>
              <a:t>التصنيف الائتماني</a:t>
            </a:r>
            <a:r>
              <a:rPr lang="fr-FR" dirty="0"/>
              <a:t>:</a:t>
            </a:r>
            <a:r>
              <a:rPr lang="ar-DZ"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ar-DZ" dirty="0">
                <a:latin typeface="Tahoma" panose="020B0604030504040204" pitchFamily="34" charset="0"/>
                <a:ea typeface="Tahoma" panose="020B0604030504040204" pitchFamily="34" charset="0"/>
              </a:rPr>
              <a:t>هو عبارة عن عملية تقوم بها و</a:t>
            </a:r>
            <a:r>
              <a:rPr lang="ar-DZ" dirty="0">
                <a:latin typeface="Tahoma" panose="020B0604030504040204" pitchFamily="34" charset="0"/>
                <a:ea typeface="Tahoma" panose="020B0604030504040204" pitchFamily="34" charset="0"/>
                <a:cs typeface="Tahoma" panose="020B0604030504040204" pitchFamily="34" charset="0"/>
              </a:rPr>
              <a:t>ك</a:t>
            </a:r>
            <a:r>
              <a:rPr lang="ar-DZ" dirty="0">
                <a:latin typeface="Tahoma" panose="020B0604030504040204" pitchFamily="34" charset="0"/>
                <a:ea typeface="Tahoma" panose="020B0604030504040204" pitchFamily="34" charset="0"/>
              </a:rPr>
              <a:t>الات ا</a:t>
            </a:r>
            <a:r>
              <a:rPr lang="ar-DZ" dirty="0">
                <a:latin typeface="Tahoma" panose="020B0604030504040204" pitchFamily="34" charset="0"/>
                <a:ea typeface="Tahoma" panose="020B0604030504040204" pitchFamily="34" charset="0"/>
                <a:cs typeface="Tahoma" panose="020B0604030504040204" pitchFamily="34" charset="0"/>
              </a:rPr>
              <a:t>ل</a:t>
            </a:r>
            <a:r>
              <a:rPr lang="ar-DZ" dirty="0">
                <a:latin typeface="Tahoma" panose="020B0604030504040204" pitchFamily="34" charset="0"/>
                <a:ea typeface="Tahoma" panose="020B0604030504040204" pitchFamily="34" charset="0"/>
              </a:rPr>
              <a:t>تص</a:t>
            </a:r>
            <a:r>
              <a:rPr lang="ar-DZ" dirty="0">
                <a:latin typeface="Tahoma" panose="020B0604030504040204" pitchFamily="34" charset="0"/>
                <a:ea typeface="Tahoma" panose="020B0604030504040204" pitchFamily="34" charset="0"/>
                <a:cs typeface="Tahoma" panose="020B0604030504040204" pitchFamily="34" charset="0"/>
              </a:rPr>
              <a:t>ني</a:t>
            </a:r>
            <a:r>
              <a:rPr lang="ar-DZ" dirty="0">
                <a:latin typeface="Tahoma" panose="020B0604030504040204" pitchFamily="34" charset="0"/>
                <a:ea typeface="Tahoma" panose="020B0604030504040204" pitchFamily="34" charset="0"/>
              </a:rPr>
              <a:t>ف الائتماني ا</a:t>
            </a:r>
            <a:r>
              <a:rPr lang="ar-DZ" dirty="0">
                <a:latin typeface="Tahoma" panose="020B0604030504040204" pitchFamily="34" charset="0"/>
                <a:ea typeface="Tahoma" panose="020B0604030504040204" pitchFamily="34" charset="0"/>
                <a:cs typeface="Tahoma" panose="020B0604030504040204" pitchFamily="34" charset="0"/>
              </a:rPr>
              <a:t>ل</a:t>
            </a:r>
            <a:r>
              <a:rPr lang="ar-DZ" dirty="0">
                <a:latin typeface="Tahoma" panose="020B0604030504040204" pitchFamily="34" charset="0"/>
                <a:ea typeface="Tahoma" panose="020B0604030504040204" pitchFamily="34" charset="0"/>
              </a:rPr>
              <a:t>عا</a:t>
            </a:r>
            <a:r>
              <a:rPr lang="ar-DZ" dirty="0">
                <a:latin typeface="Tahoma" panose="020B0604030504040204" pitchFamily="34" charset="0"/>
                <a:ea typeface="Tahoma" panose="020B0604030504040204" pitchFamily="34" charset="0"/>
                <a:cs typeface="Tahoma" panose="020B0604030504040204" pitchFamily="34" charset="0"/>
              </a:rPr>
              <a:t>ل</a:t>
            </a:r>
            <a:r>
              <a:rPr lang="ar-DZ" dirty="0">
                <a:latin typeface="Tahoma" panose="020B0604030504040204" pitchFamily="34" charset="0"/>
                <a:ea typeface="Tahoma" panose="020B0604030504040204" pitchFamily="34" charset="0"/>
              </a:rPr>
              <a:t>مية، من أجل توفير ا</a:t>
            </a:r>
            <a:r>
              <a:rPr lang="ar-DZ" dirty="0">
                <a:latin typeface="Tahoma" panose="020B0604030504040204" pitchFamily="34" charset="0"/>
                <a:ea typeface="Tahoma" panose="020B0604030504040204" pitchFamily="34" charset="0"/>
                <a:cs typeface="Tahoma" panose="020B0604030504040204" pitchFamily="34" charset="0"/>
              </a:rPr>
              <a:t>ل</a:t>
            </a:r>
            <a:r>
              <a:rPr lang="ar-DZ" dirty="0">
                <a:latin typeface="Tahoma" panose="020B0604030504040204" pitchFamily="34" charset="0"/>
                <a:ea typeface="Tahoma" panose="020B0604030504040204" pitchFamily="34" charset="0"/>
              </a:rPr>
              <a:t>معلومات ا</a:t>
            </a:r>
            <a:r>
              <a:rPr lang="ar-DZ" dirty="0">
                <a:latin typeface="Tahoma" panose="020B0604030504040204" pitchFamily="34" charset="0"/>
                <a:ea typeface="Tahoma" panose="020B0604030504040204" pitchFamily="34" charset="0"/>
                <a:cs typeface="Tahoma" panose="020B0604030504040204" pitchFamily="34" charset="0"/>
              </a:rPr>
              <a:t>ل</a:t>
            </a:r>
            <a:r>
              <a:rPr lang="ar-DZ" dirty="0">
                <a:latin typeface="Tahoma" panose="020B0604030504040204" pitchFamily="34" charset="0"/>
                <a:ea typeface="Tahoma" panose="020B0604030504040204" pitchFamily="34" charset="0"/>
              </a:rPr>
              <a:t>متعلقة با</a:t>
            </a:r>
            <a:r>
              <a:rPr lang="ar-DZ" dirty="0">
                <a:latin typeface="Tahoma" panose="020B0604030504040204" pitchFamily="34" charset="0"/>
                <a:ea typeface="Tahoma" panose="020B0604030504040204" pitchFamily="34" charset="0"/>
                <a:cs typeface="Tahoma" panose="020B0604030504040204" pitchFamily="34" charset="0"/>
              </a:rPr>
              <a:t>ل</a:t>
            </a:r>
            <a:r>
              <a:rPr lang="ar-DZ" dirty="0">
                <a:latin typeface="Tahoma" panose="020B0604030504040204" pitchFamily="34" charset="0"/>
                <a:ea typeface="Tahoma" panose="020B0604030504040204" pitchFamily="34" charset="0"/>
              </a:rPr>
              <a:t>ملاءة ا</a:t>
            </a:r>
            <a:r>
              <a:rPr lang="ar-DZ" dirty="0">
                <a:latin typeface="Tahoma" panose="020B0604030504040204" pitchFamily="34" charset="0"/>
                <a:ea typeface="Tahoma" panose="020B0604030504040204" pitchFamily="34" charset="0"/>
                <a:cs typeface="Tahoma" panose="020B0604030504040204" pitchFamily="34" charset="0"/>
              </a:rPr>
              <a:t>ل</a:t>
            </a:r>
            <a:r>
              <a:rPr lang="ar-DZ" dirty="0">
                <a:latin typeface="Tahoma" panose="020B0604030504040204" pitchFamily="34" charset="0"/>
                <a:ea typeface="Tahoma" panose="020B0604030504040204" pitchFamily="34" charset="0"/>
              </a:rPr>
              <a:t>ما</a:t>
            </a:r>
            <a:r>
              <a:rPr lang="ar-DZ" dirty="0">
                <a:latin typeface="Tahoma" panose="020B0604030504040204" pitchFamily="34" charset="0"/>
                <a:ea typeface="Tahoma" panose="020B0604030504040204" pitchFamily="34" charset="0"/>
                <a:cs typeface="Tahoma" panose="020B0604030504040204" pitchFamily="34" charset="0"/>
              </a:rPr>
              <a:t>لي</a:t>
            </a:r>
            <a:r>
              <a:rPr lang="ar-DZ" dirty="0">
                <a:latin typeface="Tahoma" panose="020B0604030504040204" pitchFamily="34" charset="0"/>
                <a:ea typeface="Tahoma" panose="020B0604030504040204" pitchFamily="34" charset="0"/>
              </a:rPr>
              <a:t>ة </a:t>
            </a:r>
            <a:r>
              <a:rPr lang="ar-DZ" dirty="0">
                <a:latin typeface="Tahoma" panose="020B0604030504040204" pitchFamily="34" charset="0"/>
                <a:ea typeface="Tahoma" panose="020B0604030504040204" pitchFamily="34" charset="0"/>
                <a:cs typeface="Tahoma" panose="020B0604030504040204" pitchFamily="34" charset="0"/>
              </a:rPr>
              <a:t>ل</a:t>
            </a:r>
            <a:r>
              <a:rPr lang="ar-DZ" dirty="0">
                <a:latin typeface="Tahoma" panose="020B0604030504040204" pitchFamily="34" charset="0"/>
                <a:ea typeface="Tahoma" panose="020B0604030504040204" pitchFamily="34" charset="0"/>
              </a:rPr>
              <a:t>لمؤسسات وغيرها و مدى قدرتها على الالتزام بسداد ما عليها من ديون.</a:t>
            </a:r>
            <a:endParaRPr lang="fr-FR" dirty="0">
              <a:latin typeface="Tahoma" panose="020B0604030504040204" pitchFamily="34" charset="0"/>
              <a:ea typeface="Tahoma" panose="020B0604030504040204" pitchFamily="34" charset="0"/>
              <a:cs typeface="Tahoma" panose="020B0604030504040204" pitchFamily="34" charset="0"/>
            </a:endParaRPr>
          </a:p>
        </p:txBody>
      </p:sp>
      <p:sp>
        <p:nvSpPr>
          <p:cNvPr id="2" name="Rectangle 1"/>
          <p:cNvSpPr/>
          <p:nvPr/>
        </p:nvSpPr>
        <p:spPr>
          <a:xfrm>
            <a:off x="1344708" y="3302828"/>
            <a:ext cx="10264198" cy="923330"/>
          </a:xfrm>
          <a:prstGeom prst="rect">
            <a:avLst/>
          </a:prstGeom>
        </p:spPr>
        <p:txBody>
          <a:bodyPr wrap="square">
            <a:spAutoFit/>
          </a:bodyPr>
          <a:lstStyle/>
          <a:p>
            <a:pPr algn="r" rtl="1"/>
            <a:r>
              <a:rPr lang="ar-DZ" dirty="0"/>
              <a:t>يعرف أيضا على أنه:" عبارة عن رأي محلل متخصص أو مؤسسة متخصصة في الملاءة الائتمانية للمؤسسة، أي قدرتها ورغبتها في الوفاء بالتزاماتها المالية ودرجة المخاطر المالية التي تواجهها. أو الملاءة الائتمانية لإصدار معين من السندات أو أي التزامات مالية أخرى وذلك اعتمادا على المخاطر ذات العلاقة</a:t>
            </a:r>
          </a:p>
        </p:txBody>
      </p:sp>
    </p:spTree>
    <p:extLst>
      <p:ext uri="{BB962C8B-B14F-4D97-AF65-F5344CB8AC3E}">
        <p14:creationId xmlns:p14="http://schemas.microsoft.com/office/powerpoint/2010/main" val="64250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8"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872753" y="409580"/>
            <a:ext cx="3953434" cy="604647"/>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rtl="1"/>
            <a:r>
              <a:rPr lang="ar-DZ" dirty="0">
                <a:ln w="0">
                  <a:solidFill>
                    <a:srgbClr val="0070C0"/>
                  </a:solidFill>
                </a:ln>
                <a:solidFill>
                  <a:srgbClr val="0070C0"/>
                </a:solidFill>
                <a:effectLst>
                  <a:reflection blurRad="6350" stA="53000" endA="300" endPos="35500" dir="5400000" sy="-90000" algn="bl" rotWithShape="0"/>
                </a:effectLst>
              </a:rPr>
              <a:t>-</a:t>
            </a:r>
            <a:r>
              <a:rPr lang="ar-DZ" sz="2000" dirty="0">
                <a:ln w="0">
                  <a:solidFill>
                    <a:srgbClr val="0070C0"/>
                  </a:solidFill>
                </a:ln>
                <a:solidFill>
                  <a:srgbClr val="0070C0"/>
                </a:solidFill>
                <a:effectLst>
                  <a:reflection blurRad="6350" stA="53000" endA="300" endPos="35500" dir="5400000" sy="-90000" algn="bl" rotWithShape="0"/>
                </a:effectLst>
              </a:rPr>
              <a:t> المستفيدون التصنيف الائتماني</a:t>
            </a:r>
            <a:r>
              <a:rPr lang="fr-FR" sz="2000" dirty="0">
                <a:ln w="0">
                  <a:solidFill>
                    <a:srgbClr val="0070C0"/>
                  </a:solidFill>
                </a:ln>
                <a:solidFill>
                  <a:srgbClr val="0070C0"/>
                </a:solidFill>
                <a:effectLst>
                  <a:reflection blurRad="6350" stA="53000" endA="300" endPos="35500" dir="5400000" sy="-90000" algn="bl" rotWithShape="0"/>
                </a:effectLst>
              </a:rPr>
              <a:t>-:</a:t>
            </a:r>
            <a:r>
              <a:rPr lang="ar-DZ" sz="2000" dirty="0">
                <a:ln w="0">
                  <a:solidFill>
                    <a:srgbClr val="0070C0"/>
                  </a:solidFill>
                </a:ln>
                <a:solidFill>
                  <a:srgbClr val="0070C0"/>
                </a:solidFill>
                <a:effectLst>
                  <a:reflection blurRad="6350" stA="53000" endA="300" endPos="35500" dir="5400000" sy="-90000" algn="bl" rotWithShape="0"/>
                </a:effectLst>
              </a:rPr>
              <a:t> </a:t>
            </a:r>
          </a:p>
        </p:txBody>
      </p:sp>
      <p:sp>
        <p:nvSpPr>
          <p:cNvPr id="5" name="Ellipse 4"/>
          <p:cNvSpPr/>
          <p:nvPr/>
        </p:nvSpPr>
        <p:spPr>
          <a:xfrm>
            <a:off x="4894728" y="3426155"/>
            <a:ext cx="2931459" cy="1143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t>الحكومات والمنظمين للأسواق المالية.</a:t>
            </a:r>
          </a:p>
        </p:txBody>
      </p:sp>
      <p:sp>
        <p:nvSpPr>
          <p:cNvPr id="6" name="Ellipse 5"/>
          <p:cNvSpPr/>
          <p:nvPr/>
        </p:nvSpPr>
        <p:spPr>
          <a:xfrm>
            <a:off x="2442880" y="5477857"/>
            <a:ext cx="2931459" cy="11430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dirty="0"/>
              <a:t>رجال الأعمال والمحللين الماليين</a:t>
            </a:r>
          </a:p>
        </p:txBody>
      </p:sp>
      <p:sp>
        <p:nvSpPr>
          <p:cNvPr id="7" name="Ellipse 6"/>
          <p:cNvSpPr/>
          <p:nvPr/>
        </p:nvSpPr>
        <p:spPr>
          <a:xfrm>
            <a:off x="977151" y="2878697"/>
            <a:ext cx="2931459" cy="11430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dirty="0"/>
              <a:t>المنظمات الدولية المعنية بالأسواق المالية والتنمية الاقتصادية</a:t>
            </a:r>
          </a:p>
        </p:txBody>
      </p:sp>
      <p:sp>
        <p:nvSpPr>
          <p:cNvPr id="8" name="Ellipse 7"/>
          <p:cNvSpPr/>
          <p:nvPr/>
        </p:nvSpPr>
        <p:spPr>
          <a:xfrm>
            <a:off x="4679575" y="1374453"/>
            <a:ext cx="2931459" cy="11430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dirty="0"/>
              <a:t>المقرض والمقترض</a:t>
            </a:r>
          </a:p>
        </p:txBody>
      </p:sp>
      <p:sp>
        <p:nvSpPr>
          <p:cNvPr id="9" name="Ellipse 8"/>
          <p:cNvSpPr/>
          <p:nvPr/>
        </p:nvSpPr>
        <p:spPr>
          <a:xfrm>
            <a:off x="8812305" y="2854655"/>
            <a:ext cx="2931459" cy="11430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a:t>المستثمرون</a:t>
            </a:r>
          </a:p>
        </p:txBody>
      </p:sp>
      <p:sp>
        <p:nvSpPr>
          <p:cNvPr id="10" name="Ellipse 9"/>
          <p:cNvSpPr/>
          <p:nvPr/>
        </p:nvSpPr>
        <p:spPr>
          <a:xfrm>
            <a:off x="8439580" y="5064026"/>
            <a:ext cx="2931459" cy="11430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dirty="0"/>
              <a:t>الوسطاء والسماسرة</a:t>
            </a:r>
          </a:p>
        </p:txBody>
      </p:sp>
    </p:spTree>
    <p:extLst>
      <p:ext uri="{BB962C8B-B14F-4D97-AF65-F5344CB8AC3E}">
        <p14:creationId xmlns:p14="http://schemas.microsoft.com/office/powerpoint/2010/main" val="2318912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1" nodeType="clickEffect">
                                  <p:stCondLst>
                                    <p:cond delay="0"/>
                                  </p:stCondLst>
                                  <p:childTnLst>
                                    <p:set>
                                      <p:cBhvr>
                                        <p:cTn id="21" dur="1" fill="hold">
                                          <p:stCondLst>
                                            <p:cond delay="0"/>
                                          </p:stCondLst>
                                        </p:cTn>
                                        <p:tgtEl>
                                          <p:spTgt spid="9"/>
                                        </p:tgtEl>
                                        <p:attrNameLst>
                                          <p:attrName>style.visibility</p:attrName>
                                        </p:attrNameLst>
                                      </p:cBhvr>
                                      <p:to>
                                        <p:strVal val="visible"/>
                                      </p:to>
                                    </p:set>
                                  </p:childTnLst>
                                </p:cTn>
                              </p:par>
                              <p:par>
                                <p:cTn id="22" presetID="37" presetClass="path" presetSubtype="0" accel="50000" decel="50000" fill="hold" grpId="0" nodeType="withEffect">
                                  <p:stCondLst>
                                    <p:cond delay="0"/>
                                  </p:stCondLst>
                                  <p:childTnLst>
                                    <p:animMotion origin="layout" path="M -0.25 -3.7037E-6 L -0.18294 0.04005 C -0.16901 0.04908 -0.14805 0.05394 -0.12604 0.05394 C -0.10104 0.05394 -0.08099 0.04908 -0.06706 0.04005 L -2.08333E-7 -3.7037E-6 " pathEditMode="relative" rAng="0" ptsTypes="FffFF">
                                      <p:cBhvr>
                                        <p:cTn id="23" dur="2000" fill="hold"/>
                                        <p:tgtEl>
                                          <p:spTgt spid="9"/>
                                        </p:tgtEl>
                                        <p:attrNameLst>
                                          <p:attrName>ppt_x</p:attrName>
                                          <p:attrName>ppt_y</p:attrName>
                                        </p:attrNameLst>
                                      </p:cBhvr>
                                      <p:rCtr x="12500" y="2685"/>
                                    </p:animMotion>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down)">
                                      <p:cBhvr>
                                        <p:cTn id="28" dur="500"/>
                                        <p:tgtEl>
                                          <p:spTgt spid="10"/>
                                        </p:tgtEl>
                                      </p:cBhvr>
                                    </p:animEffect>
                                  </p:childTnLst>
                                </p:cTn>
                              </p:par>
                              <p:par>
                                <p:cTn id="29" presetID="0" presetClass="path" presetSubtype="0" accel="50000" decel="50000" fill="hold" grpId="1" nodeType="withEffect">
                                  <p:stCondLst>
                                    <p:cond delay="0"/>
                                  </p:stCondLst>
                                  <p:childTnLst>
                                    <p:animMotion origin="layout" path="M -0.2375 -0.13889 L -0.18842 -0.02292 C -0.17852 0.00208 -0.16029 0.02361 -0.13946 0.03611 C -0.11563 0.04953 -0.09479 0.05092 -0.07838 0.04143 L 5E-6 2.22222E-6 " pathEditMode="relative" rAng="1091949" ptsTypes="FffFF">
                                      <p:cBhvr>
                                        <p:cTn id="30" dur="2000" fill="hold"/>
                                        <p:tgtEl>
                                          <p:spTgt spid="10"/>
                                        </p:tgtEl>
                                        <p:attrNameLst>
                                          <p:attrName>ppt_x</p:attrName>
                                          <p:attrName>ppt_y</p:attrName>
                                        </p:attrNameLst>
                                      </p:cBhvr>
                                      <p:rCtr x="10898" y="12245"/>
                                    </p:animMotion>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down)">
                                      <p:cBhvr>
                                        <p:cTn id="35" dur="500"/>
                                        <p:tgtEl>
                                          <p:spTgt spid="6"/>
                                        </p:tgtEl>
                                      </p:cBhvr>
                                    </p:animEffect>
                                  </p:childTnLst>
                                </p:cTn>
                              </p:par>
                              <p:par>
                                <p:cTn id="36" presetID="37" presetClass="path" presetSubtype="0" accel="50000" decel="50000" fill="hold" grpId="1" nodeType="withEffect">
                                  <p:stCondLst>
                                    <p:cond delay="0"/>
                                  </p:stCondLst>
                                  <p:childTnLst>
                                    <p:animMotion origin="layout" path="M 0.15651 -0.21922 L 0.14284 -0.13172 C 0.14037 -0.11274 0.13295 -0.09074 0.12292 -0.07061 C 0.11159 -0.04792 0.10052 -0.03241 0.09037 -0.0257 L 0.04323 0.00856 " pathEditMode="relative" rAng="-2906843" ptsTypes="FffFF">
                                      <p:cBhvr>
                                        <p:cTn id="37" dur="2000" fill="hold"/>
                                        <p:tgtEl>
                                          <p:spTgt spid="6"/>
                                        </p:tgtEl>
                                        <p:attrNameLst>
                                          <p:attrName>ppt_x</p:attrName>
                                          <p:attrName>ppt_y</p:attrName>
                                        </p:attrNameLst>
                                      </p:cBhvr>
                                      <p:rCtr x="-4531" y="13171"/>
                                    </p:animMotion>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down)">
                                      <p:cBhvr>
                                        <p:cTn id="42" dur="500"/>
                                        <p:tgtEl>
                                          <p:spTgt spid="7"/>
                                        </p:tgtEl>
                                      </p:cBhvr>
                                    </p:animEffect>
                                  </p:childTnLst>
                                </p:cTn>
                              </p:par>
                              <p:par>
                                <p:cTn id="43" presetID="37" presetClass="path" presetSubtype="0" accel="50000" decel="50000" fill="hold" grpId="1" nodeType="withEffect">
                                  <p:stCondLst>
                                    <p:cond delay="0"/>
                                  </p:stCondLst>
                                  <p:childTnLst>
                                    <p:animMotion origin="layout" path="M 0.25 -2.96296E-6 L 0.18294 -0.04004 C 0.16901 -0.04907 0.14805 -0.05393 0.12604 -0.05393 C 0.10104 -0.05393 0.08099 -0.04907 0.06706 -0.04004 L -6.25E-7 -2.96296E-6 " pathEditMode="relative" rAng="10800000" ptsTypes="FffFF">
                                      <p:cBhvr>
                                        <p:cTn id="44" dur="2000" fill="hold"/>
                                        <p:tgtEl>
                                          <p:spTgt spid="7"/>
                                        </p:tgtEl>
                                        <p:attrNameLst>
                                          <p:attrName>ppt_x</p:attrName>
                                          <p:attrName>ppt_y</p:attrName>
                                        </p:attrNameLst>
                                      </p:cBhvr>
                                      <p:rCtr x="-12500"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6" grpId="1" animBg="1"/>
      <p:bldP spid="7" grpId="0" animBg="1"/>
      <p:bldP spid="7" grpId="1" animBg="1"/>
      <p:bldP spid="8" grpId="0" animBg="1"/>
      <p:bldP spid="9" grpId="0" animBg="1"/>
      <p:bldP spid="9" grpId="1" animBg="1"/>
      <p:bldP spid="10" grpId="0" animBg="1"/>
      <p:bldP spid="1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015752" y="282068"/>
            <a:ext cx="3146611" cy="604647"/>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just" rtl="1"/>
            <a:r>
              <a:rPr lang="ar-DZ" dirty="0">
                <a:ln w="0">
                  <a:solidFill>
                    <a:srgbClr val="0070C0"/>
                  </a:solidFill>
                </a:ln>
                <a:solidFill>
                  <a:srgbClr val="0070C0"/>
                </a:solidFill>
                <a:effectLst>
                  <a:reflection blurRad="6350" stA="53000" endA="300" endPos="35500" dir="5400000" sy="-90000" algn="bl" rotWithShape="0"/>
                </a:effectLst>
              </a:rPr>
              <a:t>-</a:t>
            </a:r>
            <a:r>
              <a:rPr lang="ar-DZ" sz="2000" dirty="0">
                <a:ln w="0">
                  <a:solidFill>
                    <a:srgbClr val="0070C0"/>
                  </a:solidFill>
                </a:ln>
                <a:solidFill>
                  <a:srgbClr val="0070C0"/>
                </a:solidFill>
                <a:effectLst>
                  <a:reflection blurRad="6350" stA="53000" endA="300" endPos="35500" dir="5400000" sy="-90000" algn="bl" rotWithShape="0"/>
                </a:effectLst>
              </a:rPr>
              <a:t> مبادئ التصنيف الائتماني</a:t>
            </a:r>
            <a:r>
              <a:rPr lang="fr-FR" sz="2000" dirty="0">
                <a:ln w="0">
                  <a:solidFill>
                    <a:srgbClr val="0070C0"/>
                  </a:solidFill>
                </a:ln>
                <a:solidFill>
                  <a:srgbClr val="0070C0"/>
                </a:solidFill>
                <a:effectLst>
                  <a:reflection blurRad="6350" stA="53000" endA="300" endPos="35500" dir="5400000" sy="-90000" algn="bl" rotWithShape="0"/>
                </a:effectLst>
              </a:rPr>
              <a:t>-:</a:t>
            </a:r>
            <a:r>
              <a:rPr lang="ar-DZ" sz="2000" dirty="0">
                <a:ln w="0">
                  <a:solidFill>
                    <a:srgbClr val="0070C0"/>
                  </a:solidFill>
                </a:ln>
                <a:solidFill>
                  <a:srgbClr val="0070C0"/>
                </a:solidFill>
                <a:effectLst>
                  <a:reflection blurRad="6350" stA="53000" endA="300" endPos="35500" dir="5400000" sy="-90000" algn="bl" rotWithShape="0"/>
                </a:effectLst>
              </a:rPr>
              <a:t> </a:t>
            </a:r>
          </a:p>
        </p:txBody>
      </p:sp>
      <p:sp>
        <p:nvSpPr>
          <p:cNvPr id="5" name="Rectangle à coins arrondis 4"/>
          <p:cNvSpPr/>
          <p:nvPr/>
        </p:nvSpPr>
        <p:spPr>
          <a:xfrm>
            <a:off x="3007659" y="1303338"/>
            <a:ext cx="8538882" cy="82027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a:t>شمولية التحليل وعدم التحيز وتوخي الدقة؛</a:t>
            </a:r>
          </a:p>
        </p:txBody>
      </p:sp>
      <p:sp>
        <p:nvSpPr>
          <p:cNvPr id="6" name="Rectangle à coins arrondis 5"/>
          <p:cNvSpPr/>
          <p:nvPr/>
        </p:nvSpPr>
        <p:spPr>
          <a:xfrm>
            <a:off x="3007659" y="2328070"/>
            <a:ext cx="8538882" cy="820271"/>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DZ" dirty="0"/>
              <a:t>تجنب التركيز المفرط على الجانب الكمي</a:t>
            </a:r>
          </a:p>
        </p:txBody>
      </p:sp>
      <p:sp>
        <p:nvSpPr>
          <p:cNvPr id="7" name="Rectangle à coins arrondis 6"/>
          <p:cNvSpPr/>
          <p:nvPr/>
        </p:nvSpPr>
        <p:spPr>
          <a:xfrm>
            <a:off x="3007659" y="3509683"/>
            <a:ext cx="8538882" cy="82027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dirty="0"/>
              <a:t>التركيز على </a:t>
            </a:r>
            <a:r>
              <a:rPr lang="ar-DZ" dirty="0" err="1"/>
              <a:t>األجل</a:t>
            </a:r>
            <a:r>
              <a:rPr lang="ar-DZ" dirty="0"/>
              <a:t> الطويل وعلى العوامل الجوهرية التي تحدد مقدرة المقترض على الوفاء</a:t>
            </a:r>
          </a:p>
          <a:p>
            <a:pPr algn="ctr"/>
            <a:r>
              <a:rPr lang="ar-DZ" dirty="0"/>
              <a:t>بالتزاماته؛</a:t>
            </a:r>
          </a:p>
        </p:txBody>
      </p:sp>
      <p:sp>
        <p:nvSpPr>
          <p:cNvPr id="8" name="Rectangle à coins arrondis 7"/>
          <p:cNvSpPr/>
          <p:nvPr/>
        </p:nvSpPr>
        <p:spPr>
          <a:xfrm>
            <a:off x="3007659" y="4558553"/>
            <a:ext cx="8538882" cy="820271"/>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rtl="1"/>
            <a:r>
              <a:rPr lang="ar-DZ" dirty="0"/>
              <a:t>التركيز على مدى قدرة المقترض في توليد تدفقات مالية في المستقبل حتى يستطيع الوفاء بالتزاماته للجهة المقرضة؛</a:t>
            </a:r>
          </a:p>
          <a:p>
            <a:pPr algn="ctr" rtl="1"/>
            <a:endParaRPr lang="ar-DZ" dirty="0"/>
          </a:p>
        </p:txBody>
      </p:sp>
      <p:sp>
        <p:nvSpPr>
          <p:cNvPr id="9" name="Rectangle à coins arrondis 8"/>
          <p:cNvSpPr/>
          <p:nvPr/>
        </p:nvSpPr>
        <p:spPr>
          <a:xfrm>
            <a:off x="3007659" y="5607423"/>
            <a:ext cx="8538882" cy="82027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dirty="0"/>
              <a:t>استخدام معايير محاسبية موحدة، تمكن من مقارنة نتائج التحليل المالي دوليا؛</a:t>
            </a:r>
          </a:p>
        </p:txBody>
      </p:sp>
    </p:spTree>
    <p:extLst>
      <p:ext uri="{BB962C8B-B14F-4D97-AF65-F5344CB8AC3E}">
        <p14:creationId xmlns:p14="http://schemas.microsoft.com/office/powerpoint/2010/main" val="4284918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80">
                                          <p:stCondLst>
                                            <p:cond delay="0"/>
                                          </p:stCondLst>
                                        </p:cTn>
                                        <p:tgtEl>
                                          <p:spTgt spid="6"/>
                                        </p:tgtEl>
                                      </p:cBhvr>
                                    </p:animEffect>
                                    <p:anim calcmode="lin" valueType="num">
                                      <p:cBhvr>
                                        <p:cTn id="3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6" dur="26">
                                          <p:stCondLst>
                                            <p:cond delay="650"/>
                                          </p:stCondLst>
                                        </p:cTn>
                                        <p:tgtEl>
                                          <p:spTgt spid="6"/>
                                        </p:tgtEl>
                                      </p:cBhvr>
                                      <p:to x="100000" y="60000"/>
                                    </p:animScale>
                                    <p:animScale>
                                      <p:cBhvr>
                                        <p:cTn id="37" dur="166" decel="50000">
                                          <p:stCondLst>
                                            <p:cond delay="676"/>
                                          </p:stCondLst>
                                        </p:cTn>
                                        <p:tgtEl>
                                          <p:spTgt spid="6"/>
                                        </p:tgtEl>
                                      </p:cBhvr>
                                      <p:to x="100000" y="100000"/>
                                    </p:animScale>
                                    <p:animScale>
                                      <p:cBhvr>
                                        <p:cTn id="38" dur="26">
                                          <p:stCondLst>
                                            <p:cond delay="1312"/>
                                          </p:stCondLst>
                                        </p:cTn>
                                        <p:tgtEl>
                                          <p:spTgt spid="6"/>
                                        </p:tgtEl>
                                      </p:cBhvr>
                                      <p:to x="100000" y="80000"/>
                                    </p:animScale>
                                    <p:animScale>
                                      <p:cBhvr>
                                        <p:cTn id="39" dur="166" decel="50000">
                                          <p:stCondLst>
                                            <p:cond delay="1338"/>
                                          </p:stCondLst>
                                        </p:cTn>
                                        <p:tgtEl>
                                          <p:spTgt spid="6"/>
                                        </p:tgtEl>
                                      </p:cBhvr>
                                      <p:to x="100000" y="100000"/>
                                    </p:animScale>
                                    <p:animScale>
                                      <p:cBhvr>
                                        <p:cTn id="40" dur="26">
                                          <p:stCondLst>
                                            <p:cond delay="1642"/>
                                          </p:stCondLst>
                                        </p:cTn>
                                        <p:tgtEl>
                                          <p:spTgt spid="6"/>
                                        </p:tgtEl>
                                      </p:cBhvr>
                                      <p:to x="100000" y="90000"/>
                                    </p:animScale>
                                    <p:animScale>
                                      <p:cBhvr>
                                        <p:cTn id="41" dur="166" decel="50000">
                                          <p:stCondLst>
                                            <p:cond delay="1668"/>
                                          </p:stCondLst>
                                        </p:cTn>
                                        <p:tgtEl>
                                          <p:spTgt spid="6"/>
                                        </p:tgtEl>
                                      </p:cBhvr>
                                      <p:to x="100000" y="100000"/>
                                    </p:animScale>
                                    <p:animScale>
                                      <p:cBhvr>
                                        <p:cTn id="42" dur="26">
                                          <p:stCondLst>
                                            <p:cond delay="1808"/>
                                          </p:stCondLst>
                                        </p:cTn>
                                        <p:tgtEl>
                                          <p:spTgt spid="6"/>
                                        </p:tgtEl>
                                      </p:cBhvr>
                                      <p:to x="100000" y="95000"/>
                                    </p:animScale>
                                    <p:animScale>
                                      <p:cBhvr>
                                        <p:cTn id="43" dur="166" decel="50000">
                                          <p:stCondLst>
                                            <p:cond delay="1834"/>
                                          </p:stCondLst>
                                        </p:cTn>
                                        <p:tgtEl>
                                          <p:spTgt spid="6"/>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ipe(down)">
                                      <p:cBhvr>
                                        <p:cTn id="48" dur="580">
                                          <p:stCondLst>
                                            <p:cond delay="0"/>
                                          </p:stCondLst>
                                        </p:cTn>
                                        <p:tgtEl>
                                          <p:spTgt spid="7"/>
                                        </p:tgtEl>
                                      </p:cBhvr>
                                    </p:animEffect>
                                    <p:anim calcmode="lin" valueType="num">
                                      <p:cBhvr>
                                        <p:cTn id="49"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4" dur="26">
                                          <p:stCondLst>
                                            <p:cond delay="650"/>
                                          </p:stCondLst>
                                        </p:cTn>
                                        <p:tgtEl>
                                          <p:spTgt spid="7"/>
                                        </p:tgtEl>
                                      </p:cBhvr>
                                      <p:to x="100000" y="60000"/>
                                    </p:animScale>
                                    <p:animScale>
                                      <p:cBhvr>
                                        <p:cTn id="55" dur="166" decel="50000">
                                          <p:stCondLst>
                                            <p:cond delay="676"/>
                                          </p:stCondLst>
                                        </p:cTn>
                                        <p:tgtEl>
                                          <p:spTgt spid="7"/>
                                        </p:tgtEl>
                                      </p:cBhvr>
                                      <p:to x="100000" y="100000"/>
                                    </p:animScale>
                                    <p:animScale>
                                      <p:cBhvr>
                                        <p:cTn id="56" dur="26">
                                          <p:stCondLst>
                                            <p:cond delay="1312"/>
                                          </p:stCondLst>
                                        </p:cTn>
                                        <p:tgtEl>
                                          <p:spTgt spid="7"/>
                                        </p:tgtEl>
                                      </p:cBhvr>
                                      <p:to x="100000" y="80000"/>
                                    </p:animScale>
                                    <p:animScale>
                                      <p:cBhvr>
                                        <p:cTn id="57" dur="166" decel="50000">
                                          <p:stCondLst>
                                            <p:cond delay="1338"/>
                                          </p:stCondLst>
                                        </p:cTn>
                                        <p:tgtEl>
                                          <p:spTgt spid="7"/>
                                        </p:tgtEl>
                                      </p:cBhvr>
                                      <p:to x="100000" y="100000"/>
                                    </p:animScale>
                                    <p:animScale>
                                      <p:cBhvr>
                                        <p:cTn id="58" dur="26">
                                          <p:stCondLst>
                                            <p:cond delay="1642"/>
                                          </p:stCondLst>
                                        </p:cTn>
                                        <p:tgtEl>
                                          <p:spTgt spid="7"/>
                                        </p:tgtEl>
                                      </p:cBhvr>
                                      <p:to x="100000" y="90000"/>
                                    </p:animScale>
                                    <p:animScale>
                                      <p:cBhvr>
                                        <p:cTn id="59" dur="166" decel="50000">
                                          <p:stCondLst>
                                            <p:cond delay="1668"/>
                                          </p:stCondLst>
                                        </p:cTn>
                                        <p:tgtEl>
                                          <p:spTgt spid="7"/>
                                        </p:tgtEl>
                                      </p:cBhvr>
                                      <p:to x="100000" y="100000"/>
                                    </p:animScale>
                                    <p:animScale>
                                      <p:cBhvr>
                                        <p:cTn id="60" dur="26">
                                          <p:stCondLst>
                                            <p:cond delay="1808"/>
                                          </p:stCondLst>
                                        </p:cTn>
                                        <p:tgtEl>
                                          <p:spTgt spid="7"/>
                                        </p:tgtEl>
                                      </p:cBhvr>
                                      <p:to x="100000" y="95000"/>
                                    </p:animScale>
                                    <p:animScale>
                                      <p:cBhvr>
                                        <p:cTn id="61" dur="166" decel="50000">
                                          <p:stCondLst>
                                            <p:cond delay="1834"/>
                                          </p:stCondLst>
                                        </p:cTn>
                                        <p:tgtEl>
                                          <p:spTgt spid="7"/>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wipe(down)">
                                      <p:cBhvr>
                                        <p:cTn id="66" dur="580">
                                          <p:stCondLst>
                                            <p:cond delay="0"/>
                                          </p:stCondLst>
                                        </p:cTn>
                                        <p:tgtEl>
                                          <p:spTgt spid="8"/>
                                        </p:tgtEl>
                                      </p:cBhvr>
                                    </p:animEffect>
                                    <p:anim calcmode="lin" valueType="num">
                                      <p:cBhvr>
                                        <p:cTn id="67"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72" dur="26">
                                          <p:stCondLst>
                                            <p:cond delay="650"/>
                                          </p:stCondLst>
                                        </p:cTn>
                                        <p:tgtEl>
                                          <p:spTgt spid="8"/>
                                        </p:tgtEl>
                                      </p:cBhvr>
                                      <p:to x="100000" y="60000"/>
                                    </p:animScale>
                                    <p:animScale>
                                      <p:cBhvr>
                                        <p:cTn id="73" dur="166" decel="50000">
                                          <p:stCondLst>
                                            <p:cond delay="676"/>
                                          </p:stCondLst>
                                        </p:cTn>
                                        <p:tgtEl>
                                          <p:spTgt spid="8"/>
                                        </p:tgtEl>
                                      </p:cBhvr>
                                      <p:to x="100000" y="100000"/>
                                    </p:animScale>
                                    <p:animScale>
                                      <p:cBhvr>
                                        <p:cTn id="74" dur="26">
                                          <p:stCondLst>
                                            <p:cond delay="1312"/>
                                          </p:stCondLst>
                                        </p:cTn>
                                        <p:tgtEl>
                                          <p:spTgt spid="8"/>
                                        </p:tgtEl>
                                      </p:cBhvr>
                                      <p:to x="100000" y="80000"/>
                                    </p:animScale>
                                    <p:animScale>
                                      <p:cBhvr>
                                        <p:cTn id="75" dur="166" decel="50000">
                                          <p:stCondLst>
                                            <p:cond delay="1338"/>
                                          </p:stCondLst>
                                        </p:cTn>
                                        <p:tgtEl>
                                          <p:spTgt spid="8"/>
                                        </p:tgtEl>
                                      </p:cBhvr>
                                      <p:to x="100000" y="100000"/>
                                    </p:animScale>
                                    <p:animScale>
                                      <p:cBhvr>
                                        <p:cTn id="76" dur="26">
                                          <p:stCondLst>
                                            <p:cond delay="1642"/>
                                          </p:stCondLst>
                                        </p:cTn>
                                        <p:tgtEl>
                                          <p:spTgt spid="8"/>
                                        </p:tgtEl>
                                      </p:cBhvr>
                                      <p:to x="100000" y="90000"/>
                                    </p:animScale>
                                    <p:animScale>
                                      <p:cBhvr>
                                        <p:cTn id="77" dur="166" decel="50000">
                                          <p:stCondLst>
                                            <p:cond delay="1668"/>
                                          </p:stCondLst>
                                        </p:cTn>
                                        <p:tgtEl>
                                          <p:spTgt spid="8"/>
                                        </p:tgtEl>
                                      </p:cBhvr>
                                      <p:to x="100000" y="100000"/>
                                    </p:animScale>
                                    <p:animScale>
                                      <p:cBhvr>
                                        <p:cTn id="78" dur="26">
                                          <p:stCondLst>
                                            <p:cond delay="1808"/>
                                          </p:stCondLst>
                                        </p:cTn>
                                        <p:tgtEl>
                                          <p:spTgt spid="8"/>
                                        </p:tgtEl>
                                      </p:cBhvr>
                                      <p:to x="100000" y="95000"/>
                                    </p:animScale>
                                    <p:animScale>
                                      <p:cBhvr>
                                        <p:cTn id="79" dur="166" decel="50000">
                                          <p:stCondLst>
                                            <p:cond delay="1834"/>
                                          </p:stCondLst>
                                        </p:cTn>
                                        <p:tgtEl>
                                          <p:spTgt spid="8"/>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9"/>
                                        </p:tgtEl>
                                        <p:attrNameLst>
                                          <p:attrName>style.visibility</p:attrName>
                                        </p:attrNameLst>
                                      </p:cBhvr>
                                      <p:to>
                                        <p:strVal val="visible"/>
                                      </p:to>
                                    </p:set>
                                    <p:animEffect transition="in" filter="wipe(down)">
                                      <p:cBhvr>
                                        <p:cTn id="84" dur="580">
                                          <p:stCondLst>
                                            <p:cond delay="0"/>
                                          </p:stCondLst>
                                        </p:cTn>
                                        <p:tgtEl>
                                          <p:spTgt spid="9"/>
                                        </p:tgtEl>
                                      </p:cBhvr>
                                    </p:animEffect>
                                    <p:anim calcmode="lin" valueType="num">
                                      <p:cBhvr>
                                        <p:cTn id="85"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0" dur="26">
                                          <p:stCondLst>
                                            <p:cond delay="650"/>
                                          </p:stCondLst>
                                        </p:cTn>
                                        <p:tgtEl>
                                          <p:spTgt spid="9"/>
                                        </p:tgtEl>
                                      </p:cBhvr>
                                      <p:to x="100000" y="60000"/>
                                    </p:animScale>
                                    <p:animScale>
                                      <p:cBhvr>
                                        <p:cTn id="91" dur="166" decel="50000">
                                          <p:stCondLst>
                                            <p:cond delay="676"/>
                                          </p:stCondLst>
                                        </p:cTn>
                                        <p:tgtEl>
                                          <p:spTgt spid="9"/>
                                        </p:tgtEl>
                                      </p:cBhvr>
                                      <p:to x="100000" y="100000"/>
                                    </p:animScale>
                                    <p:animScale>
                                      <p:cBhvr>
                                        <p:cTn id="92" dur="26">
                                          <p:stCondLst>
                                            <p:cond delay="1312"/>
                                          </p:stCondLst>
                                        </p:cTn>
                                        <p:tgtEl>
                                          <p:spTgt spid="9"/>
                                        </p:tgtEl>
                                      </p:cBhvr>
                                      <p:to x="100000" y="80000"/>
                                    </p:animScale>
                                    <p:animScale>
                                      <p:cBhvr>
                                        <p:cTn id="93" dur="166" decel="50000">
                                          <p:stCondLst>
                                            <p:cond delay="1338"/>
                                          </p:stCondLst>
                                        </p:cTn>
                                        <p:tgtEl>
                                          <p:spTgt spid="9"/>
                                        </p:tgtEl>
                                      </p:cBhvr>
                                      <p:to x="100000" y="100000"/>
                                    </p:animScale>
                                    <p:animScale>
                                      <p:cBhvr>
                                        <p:cTn id="94" dur="26">
                                          <p:stCondLst>
                                            <p:cond delay="1642"/>
                                          </p:stCondLst>
                                        </p:cTn>
                                        <p:tgtEl>
                                          <p:spTgt spid="9"/>
                                        </p:tgtEl>
                                      </p:cBhvr>
                                      <p:to x="100000" y="90000"/>
                                    </p:animScale>
                                    <p:animScale>
                                      <p:cBhvr>
                                        <p:cTn id="95" dur="166" decel="50000">
                                          <p:stCondLst>
                                            <p:cond delay="1668"/>
                                          </p:stCondLst>
                                        </p:cTn>
                                        <p:tgtEl>
                                          <p:spTgt spid="9"/>
                                        </p:tgtEl>
                                      </p:cBhvr>
                                      <p:to x="100000" y="100000"/>
                                    </p:animScale>
                                    <p:animScale>
                                      <p:cBhvr>
                                        <p:cTn id="96" dur="26">
                                          <p:stCondLst>
                                            <p:cond delay="1808"/>
                                          </p:stCondLst>
                                        </p:cTn>
                                        <p:tgtEl>
                                          <p:spTgt spid="9"/>
                                        </p:tgtEl>
                                      </p:cBhvr>
                                      <p:to x="100000" y="95000"/>
                                    </p:animScale>
                                    <p:animScale>
                                      <p:cBhvr>
                                        <p:cTn id="97"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4437528" y="409580"/>
            <a:ext cx="3146611" cy="604647"/>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just" rtl="1"/>
            <a:r>
              <a:rPr lang="ar-DZ" dirty="0">
                <a:ln w="0">
                  <a:solidFill>
                    <a:srgbClr val="0070C0"/>
                  </a:solidFill>
                </a:ln>
                <a:solidFill>
                  <a:srgbClr val="0070C0"/>
                </a:solidFill>
                <a:effectLst>
                  <a:reflection blurRad="6350" stA="53000" endA="300" endPos="35500" dir="5400000" sy="-90000" algn="bl" rotWithShape="0"/>
                </a:effectLst>
              </a:rPr>
              <a:t>-</a:t>
            </a:r>
            <a:r>
              <a:rPr lang="ar-DZ" sz="2000" dirty="0">
                <a:ln w="0">
                  <a:solidFill>
                    <a:srgbClr val="0070C0"/>
                  </a:solidFill>
                </a:ln>
                <a:solidFill>
                  <a:srgbClr val="0070C0"/>
                </a:solidFill>
                <a:effectLst>
                  <a:reflection blurRad="6350" stA="53000" endA="300" endPos="35500" dir="5400000" sy="-90000" algn="bl" rotWithShape="0"/>
                </a:effectLst>
              </a:rPr>
              <a:t> أهمية التصنيف الائتماني</a:t>
            </a:r>
            <a:r>
              <a:rPr lang="fr-FR" sz="2000" dirty="0">
                <a:ln w="0">
                  <a:solidFill>
                    <a:srgbClr val="0070C0"/>
                  </a:solidFill>
                </a:ln>
                <a:solidFill>
                  <a:srgbClr val="0070C0"/>
                </a:solidFill>
                <a:effectLst>
                  <a:reflection blurRad="6350" stA="53000" endA="300" endPos="35500" dir="5400000" sy="-90000" algn="bl" rotWithShape="0"/>
                </a:effectLst>
              </a:rPr>
              <a:t>-:</a:t>
            </a:r>
            <a:r>
              <a:rPr lang="ar-DZ" sz="2000" dirty="0">
                <a:ln w="0">
                  <a:solidFill>
                    <a:srgbClr val="0070C0"/>
                  </a:solidFill>
                </a:ln>
                <a:solidFill>
                  <a:srgbClr val="0070C0"/>
                </a:solidFill>
                <a:effectLst>
                  <a:reflection blurRad="6350" stA="53000" endA="300" endPos="35500" dir="5400000" sy="-90000" algn="bl" rotWithShape="0"/>
                </a:effectLst>
              </a:rPr>
              <a:t> </a:t>
            </a:r>
          </a:p>
        </p:txBody>
      </p:sp>
      <p:sp>
        <p:nvSpPr>
          <p:cNvPr id="5" name="Rectangle 4"/>
          <p:cNvSpPr/>
          <p:nvPr/>
        </p:nvSpPr>
        <p:spPr>
          <a:xfrm>
            <a:off x="8852760" y="1307958"/>
            <a:ext cx="2997937" cy="400110"/>
          </a:xfrm>
          <a:prstGeom prst="rect">
            <a:avLst/>
          </a:prstGeom>
        </p:spPr>
        <p:txBody>
          <a:bodyPr wrap="none">
            <a:spAutoFit/>
          </a:bodyPr>
          <a:lstStyle/>
          <a:p>
            <a:r>
              <a:rPr lang="ar-DZ" sz="2000" b="1" u="sng" dirty="0">
                <a:solidFill>
                  <a:srgbClr val="FF0000"/>
                </a:solidFill>
              </a:rPr>
              <a:t>1 .بالنسبة للمؤسسات:</a:t>
            </a:r>
          </a:p>
        </p:txBody>
      </p:sp>
      <p:sp>
        <p:nvSpPr>
          <p:cNvPr id="10" name="Rectangle à coins arrondis 9"/>
          <p:cNvSpPr/>
          <p:nvPr/>
        </p:nvSpPr>
        <p:spPr>
          <a:xfrm>
            <a:off x="4208928" y="2110933"/>
            <a:ext cx="6535271" cy="820271"/>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DZ" dirty="0"/>
              <a:t>بناء السمعة الحسنة في السوق،</a:t>
            </a:r>
          </a:p>
        </p:txBody>
      </p:sp>
      <p:sp>
        <p:nvSpPr>
          <p:cNvPr id="11" name="Rectangle à coins arrondis 10"/>
          <p:cNvSpPr/>
          <p:nvPr/>
        </p:nvSpPr>
        <p:spPr>
          <a:xfrm>
            <a:off x="4208927" y="3207639"/>
            <a:ext cx="6535271" cy="82027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a:t>التميز عن المنافسين</a:t>
            </a:r>
          </a:p>
        </p:txBody>
      </p:sp>
      <p:sp>
        <p:nvSpPr>
          <p:cNvPr id="12" name="Rectangle à coins arrondis 11"/>
          <p:cNvSpPr/>
          <p:nvPr/>
        </p:nvSpPr>
        <p:spPr>
          <a:xfrm>
            <a:off x="4208927" y="4576484"/>
            <a:ext cx="6535271" cy="820271"/>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dirty="0"/>
              <a:t>تخفيض تكاليف التمويل وذلك في حالة حصولها على درجة تصنيف ائتماني تقع ضمن درجة الاستثمار</a:t>
            </a:r>
          </a:p>
          <a:p>
            <a:pPr algn="ctr"/>
            <a:endParaRPr lang="ar-DZ" dirty="0"/>
          </a:p>
        </p:txBody>
      </p:sp>
    </p:spTree>
    <p:extLst>
      <p:ext uri="{BB962C8B-B14F-4D97-AF65-F5344CB8AC3E}">
        <p14:creationId xmlns:p14="http://schemas.microsoft.com/office/powerpoint/2010/main" val="44217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ircle(in)">
                                      <p:cBhvr>
                                        <p:cTn id="2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63015" y="460793"/>
            <a:ext cx="3163045" cy="369332"/>
          </a:xfrm>
          <a:prstGeom prst="rect">
            <a:avLst/>
          </a:prstGeom>
        </p:spPr>
        <p:txBody>
          <a:bodyPr wrap="none">
            <a:spAutoFit/>
          </a:bodyPr>
          <a:lstStyle/>
          <a:p>
            <a:pPr algn="r" rtl="1"/>
            <a:r>
              <a:rPr lang="fr-FR" b="1" u="sng"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j-cs"/>
              </a:rPr>
              <a:t>.2 </a:t>
            </a:r>
            <a:r>
              <a:rPr lang="ar-SA" b="1" u="sng"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j-cs"/>
              </a:rPr>
              <a:t>بالنسبة للأسواق المالية: </a:t>
            </a:r>
            <a:endParaRPr lang="ar-DZ" b="1" u="sng" dirty="0">
              <a:solidFill>
                <a:srgbClr val="FF0000"/>
              </a:solidFill>
              <a:effectLst>
                <a:outerShdw blurRad="38100" dist="38100" dir="2700000" algn="tl">
                  <a:srgbClr val="000000">
                    <a:alpha val="43137"/>
                  </a:srgbClr>
                </a:outerShdw>
              </a:effectLst>
              <a:cs typeface="+mj-cs"/>
            </a:endParaRPr>
          </a:p>
        </p:txBody>
      </p:sp>
      <p:sp>
        <p:nvSpPr>
          <p:cNvPr id="5" name="Rectangle à coins arrondis 4"/>
          <p:cNvSpPr/>
          <p:nvPr/>
        </p:nvSpPr>
        <p:spPr>
          <a:xfrm>
            <a:off x="3402098" y="2317064"/>
            <a:ext cx="6535271" cy="82027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a:t>تحفيز استقرار الأسواق المالية وتعزيز الأمان فيها؛</a:t>
            </a:r>
          </a:p>
        </p:txBody>
      </p:sp>
      <p:sp>
        <p:nvSpPr>
          <p:cNvPr id="6" name="Rectangle à coins arrondis 5"/>
          <p:cNvSpPr/>
          <p:nvPr/>
        </p:nvSpPr>
        <p:spPr>
          <a:xfrm>
            <a:off x="3402099" y="1163459"/>
            <a:ext cx="6535271" cy="820271"/>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DZ" dirty="0"/>
              <a:t>تحفيز النمو في الأسواق المالية؛</a:t>
            </a:r>
          </a:p>
        </p:txBody>
      </p:sp>
      <p:sp>
        <p:nvSpPr>
          <p:cNvPr id="7" name="Rectangle à coins arrondis 6"/>
          <p:cNvSpPr/>
          <p:nvPr/>
        </p:nvSpPr>
        <p:spPr>
          <a:xfrm>
            <a:off x="3402098" y="3376157"/>
            <a:ext cx="6535271" cy="820271"/>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DZ" dirty="0"/>
              <a:t>زيادة كفاءة الأسواق المالية عن طريق توفير معلومات دقيقة،</a:t>
            </a:r>
          </a:p>
        </p:txBody>
      </p:sp>
      <p:sp>
        <p:nvSpPr>
          <p:cNvPr id="8" name="Rectangle à coins arrondis 7"/>
          <p:cNvSpPr/>
          <p:nvPr/>
        </p:nvSpPr>
        <p:spPr>
          <a:xfrm>
            <a:off x="3402097" y="4590273"/>
            <a:ext cx="6535271" cy="82027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a:t>تعزيز الاندماج في الأسواق العالمية وزيادة ترابطها محليا وعالميا؛</a:t>
            </a:r>
          </a:p>
        </p:txBody>
      </p:sp>
      <p:sp>
        <p:nvSpPr>
          <p:cNvPr id="9" name="Rectangle à coins arrondis 8"/>
          <p:cNvSpPr/>
          <p:nvPr/>
        </p:nvSpPr>
        <p:spPr>
          <a:xfrm>
            <a:off x="3402097" y="5743878"/>
            <a:ext cx="6535271" cy="820271"/>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DZ" dirty="0"/>
              <a:t>تسهيل الحصول على القروض وتوفير المعلومات عن الفرص الاستثمارية؛</a:t>
            </a:r>
          </a:p>
        </p:txBody>
      </p:sp>
    </p:spTree>
    <p:extLst>
      <p:ext uri="{BB962C8B-B14F-4D97-AF65-F5344CB8AC3E}">
        <p14:creationId xmlns:p14="http://schemas.microsoft.com/office/powerpoint/2010/main" val="1333009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2602</TotalTime>
  <Words>2237</Words>
  <Application>Microsoft Office PowerPoint</Application>
  <PresentationFormat>Grand écran</PresentationFormat>
  <Paragraphs>268</Paragraphs>
  <Slides>25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25</vt:i4>
      </vt:variant>
    </vt:vector>
  </HeadingPairs>
  <TitlesOfParts>
    <vt:vector size="32" baseType="lpstr">
      <vt:lpstr>Arial</vt:lpstr>
      <vt:lpstr>Calibri</vt:lpstr>
      <vt:lpstr>Century Gothic</vt:lpstr>
      <vt:lpstr>Segoe UI Historic</vt:lpstr>
      <vt:lpstr>Tahoma</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Ouamane</cp:lastModifiedBy>
  <cp:revision>174</cp:revision>
  <dcterms:created xsi:type="dcterms:W3CDTF">2021-01-31T12:50:50Z</dcterms:created>
  <dcterms:modified xsi:type="dcterms:W3CDTF">2021-10-24T22:13:11Z</dcterms:modified>
</cp:coreProperties>
</file>