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DCE6B-CD37-496B-B9DC-101C2F8508A9}" type="datetimeFigureOut">
              <a:rPr lang="fr-FR" smtClean="0"/>
              <a:pPr/>
              <a:t>04/10/2021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18F98-5BB9-41EE-AF1F-A75E1780051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>
            <a:noAutofit/>
          </a:bodyPr>
          <a:lstStyle/>
          <a:p>
            <a:r>
              <a:rPr lang="fr-FR" sz="2000" b="1" dirty="0"/>
              <a:t>REPUBLIQUE ALGERIENNE DEMOCRATIQUE ET POPULAIRE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1800" b="1" dirty="0" smtClean="0"/>
              <a:t>MINISTERE </a:t>
            </a:r>
            <a:r>
              <a:rPr lang="fr-FR" sz="1800" b="1" dirty="0"/>
              <a:t>DE L’ENSEIGNEMENT SUPERIEUR ET DE LA RECHERCHE SCIENTIFIQUE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r>
              <a:rPr lang="fr-FR" sz="2000" b="1" dirty="0"/>
              <a:t>Université Mohamed </a:t>
            </a:r>
            <a:r>
              <a:rPr lang="fr-FR" sz="2000" b="1" dirty="0" err="1"/>
              <a:t>Khider</a:t>
            </a:r>
            <a:r>
              <a:rPr lang="fr-FR" sz="2000" b="1" dirty="0"/>
              <a:t> de Biskra</a:t>
            </a:r>
            <a:r>
              <a:rPr lang="fr-FR" sz="2000" dirty="0" smtClean="0"/>
              <a:t> </a:t>
            </a:r>
            <a:br>
              <a:rPr lang="fr-FR" sz="2000" dirty="0" smtClean="0"/>
            </a:br>
            <a:endParaRPr lang="fr-FR" sz="2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57290" y="2500306"/>
            <a:ext cx="6400800" cy="785818"/>
          </a:xfr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/>
          <a:lstStyle/>
          <a:p>
            <a:r>
              <a:rPr lang="fr-FR" b="1" dirty="0">
                <a:solidFill>
                  <a:schemeClr val="tx1"/>
                </a:solidFill>
              </a:rPr>
              <a:t>Matière : Technologie de </a:t>
            </a:r>
            <a:r>
              <a:rPr lang="fr-FR" b="1" dirty="0" smtClean="0">
                <a:solidFill>
                  <a:schemeClr val="tx1"/>
                </a:solidFill>
              </a:rPr>
              <a:t>Base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214546" y="3943183"/>
            <a:ext cx="4572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/>
              <a:t>Filières :</a:t>
            </a:r>
            <a:br>
              <a:rPr lang="fr-FR" b="1" dirty="0"/>
            </a:br>
            <a:r>
              <a:rPr lang="fr-FR" b="1" dirty="0"/>
              <a:t>Génie </a:t>
            </a:r>
            <a:r>
              <a:rPr lang="fr-FR" b="1" dirty="0" smtClean="0"/>
              <a:t>Mécanique, Métallurgie, Ingénierie </a:t>
            </a:r>
            <a:r>
              <a:rPr lang="fr-FR" b="1" dirty="0"/>
              <a:t>des </a:t>
            </a:r>
            <a:r>
              <a:rPr lang="fr-FR" b="1" dirty="0" smtClean="0"/>
              <a:t>Transports, Génie Civil, Hydraulique, Travaux Publiques, Aéronautique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2786050" y="5715016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/>
              <a:t>P</a:t>
            </a:r>
            <a:r>
              <a:rPr lang="fr-FR" sz="2400" b="1" dirty="0" smtClean="0"/>
              <a:t>r</a:t>
            </a:r>
            <a:r>
              <a:rPr lang="fr-FR" sz="2400" b="1" dirty="0"/>
              <a:t>. Adnane </a:t>
            </a:r>
            <a:r>
              <a:rPr lang="fr-FR" sz="2400" b="1" dirty="0" smtClean="0"/>
              <a:t>LABED</a:t>
            </a:r>
            <a:endParaRPr lang="fr-FR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2786050" y="1967203"/>
            <a:ext cx="35004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Chapitre 01: Matériaux</a:t>
            </a:r>
            <a:endParaRPr lang="fr-FR" sz="2400" b="1" dirty="0"/>
          </a:p>
        </p:txBody>
      </p:sp>
      <p:sp>
        <p:nvSpPr>
          <p:cNvPr id="8" name="ZoneTexte 7"/>
          <p:cNvSpPr txBox="1"/>
          <p:nvPr/>
        </p:nvSpPr>
        <p:spPr>
          <a:xfrm>
            <a:off x="3786182" y="1571612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/>
              <a:t>Cours N° 01: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2357422" y="3500439"/>
            <a:ext cx="44291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tx1"/>
                </a:solidFill>
              </a:rPr>
              <a:t>Pour les étudiants de 2ème année ST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571868" y="571480"/>
            <a:ext cx="2143140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Matériaux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6" name="Organigramme : Alternative 5"/>
          <p:cNvSpPr/>
          <p:nvPr/>
        </p:nvSpPr>
        <p:spPr>
          <a:xfrm>
            <a:off x="571472" y="2143116"/>
            <a:ext cx="1643074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Métal pur</a:t>
            </a:r>
            <a:endParaRPr lang="fr-FR" sz="2400" dirty="0"/>
          </a:p>
        </p:txBody>
      </p:sp>
      <p:sp>
        <p:nvSpPr>
          <p:cNvPr id="7" name="Organigramme : Alternative 6"/>
          <p:cNvSpPr/>
          <p:nvPr/>
        </p:nvSpPr>
        <p:spPr>
          <a:xfrm>
            <a:off x="2643174" y="2143116"/>
            <a:ext cx="1571636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Alliages</a:t>
            </a:r>
            <a:endParaRPr lang="fr-FR" sz="2400" dirty="0"/>
          </a:p>
        </p:txBody>
      </p:sp>
      <p:sp>
        <p:nvSpPr>
          <p:cNvPr id="8" name="Organigramme : Alternative 7"/>
          <p:cNvSpPr/>
          <p:nvPr/>
        </p:nvSpPr>
        <p:spPr>
          <a:xfrm>
            <a:off x="4714876" y="2143116"/>
            <a:ext cx="1785950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Matériaux composites</a:t>
            </a:r>
            <a:endParaRPr lang="fr-FR" sz="2400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6929454" y="2143116"/>
            <a:ext cx="1785950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/>
              <a:t>Matières plastiques</a:t>
            </a:r>
            <a:endParaRPr lang="fr-FR" sz="2400" dirty="0"/>
          </a:p>
        </p:txBody>
      </p:sp>
      <p:sp>
        <p:nvSpPr>
          <p:cNvPr id="10" name="Flèche droite 9"/>
          <p:cNvSpPr/>
          <p:nvPr/>
        </p:nvSpPr>
        <p:spPr>
          <a:xfrm rot="8375330">
            <a:off x="2034050" y="1268861"/>
            <a:ext cx="128588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lèche droite 10"/>
          <p:cNvSpPr/>
          <p:nvPr/>
        </p:nvSpPr>
        <p:spPr>
          <a:xfrm rot="7686049">
            <a:off x="3107442" y="1476703"/>
            <a:ext cx="841849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2847544">
            <a:off x="5235091" y="1466713"/>
            <a:ext cx="841849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2191245">
            <a:off x="5920032" y="1315319"/>
            <a:ext cx="117718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Processus 13"/>
          <p:cNvSpPr/>
          <p:nvPr/>
        </p:nvSpPr>
        <p:spPr>
          <a:xfrm>
            <a:off x="357158" y="3500438"/>
            <a:ext cx="8572560" cy="1285884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chemeClr val="tx1"/>
                </a:solidFill>
              </a:rPr>
              <a:t>Métal Pur: </a:t>
            </a:r>
            <a:r>
              <a:rPr lang="fr-FR" dirty="0" smtClean="0">
                <a:solidFill>
                  <a:schemeClr val="tx1"/>
                </a:solidFill>
              </a:rPr>
              <a:t>Un </a:t>
            </a:r>
            <a:r>
              <a:rPr lang="fr-FR" dirty="0">
                <a:solidFill>
                  <a:schemeClr val="tx1"/>
                </a:solidFill>
              </a:rPr>
              <a:t>métal pur est un métal exempt de toute impureté c’est-à-dire contenant </a:t>
            </a:r>
            <a:r>
              <a:rPr lang="fr-FR" dirty="0" smtClean="0">
                <a:solidFill>
                  <a:schemeClr val="tx1"/>
                </a:solidFill>
              </a:rPr>
              <a:t>une pureté </a:t>
            </a:r>
            <a:r>
              <a:rPr lang="fr-FR" dirty="0">
                <a:solidFill>
                  <a:schemeClr val="tx1"/>
                </a:solidFill>
              </a:rPr>
              <a:t>de 100% d’une seule espèce. Cela n’existe pas mais il peut atteindre une </a:t>
            </a:r>
            <a:r>
              <a:rPr lang="fr-FR" dirty="0" smtClean="0">
                <a:solidFill>
                  <a:schemeClr val="tx1"/>
                </a:solidFill>
              </a:rPr>
              <a:t>pureté de </a:t>
            </a:r>
            <a:r>
              <a:rPr lang="fr-FR" dirty="0">
                <a:solidFill>
                  <a:schemeClr val="tx1"/>
                </a:solidFill>
              </a:rPr>
              <a:t>99,9% pour le nickel, 99,99% pour le cuivre et 99,998% pour l’aluminium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5" name="Organigramme : Processus 14"/>
          <p:cNvSpPr/>
          <p:nvPr/>
        </p:nvSpPr>
        <p:spPr>
          <a:xfrm>
            <a:off x="357158" y="5000636"/>
            <a:ext cx="8572560" cy="1500198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 smtClean="0">
                <a:solidFill>
                  <a:schemeClr val="tx1"/>
                </a:solidFill>
              </a:rPr>
              <a:t>Alliage: </a:t>
            </a:r>
            <a:r>
              <a:rPr lang="fr-FR" dirty="0">
                <a:solidFill>
                  <a:schemeClr val="tx1"/>
                </a:solidFill>
              </a:rPr>
              <a:t>Un alliage </a:t>
            </a:r>
            <a:r>
              <a:rPr lang="fr-FR" dirty="0" smtClean="0">
                <a:solidFill>
                  <a:schemeClr val="tx1"/>
                </a:solidFill>
              </a:rPr>
              <a:t>est </a:t>
            </a:r>
            <a:r>
              <a:rPr lang="fr-FR" dirty="0">
                <a:solidFill>
                  <a:schemeClr val="tx1"/>
                </a:solidFill>
              </a:rPr>
              <a:t>un métal pur dans lequel on a introduit volontairement un ou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plusieurs éléments d ‘addition. Il peut être binaire, ternaire ou quaternaire selon </a:t>
            </a:r>
            <a:r>
              <a:rPr lang="fr-FR" dirty="0" smtClean="0">
                <a:solidFill>
                  <a:schemeClr val="tx1"/>
                </a:solidFill>
              </a:rPr>
              <a:t>qu’il renferme </a:t>
            </a:r>
            <a:r>
              <a:rPr lang="fr-FR" dirty="0">
                <a:solidFill>
                  <a:schemeClr val="tx1"/>
                </a:solidFill>
              </a:rPr>
              <a:t>deux, trois ou quatre éléments d’addition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</a:p>
          <a:p>
            <a:r>
              <a:rPr lang="fr-FR" dirty="0">
                <a:solidFill>
                  <a:schemeClr val="tx1"/>
                </a:solidFill>
              </a:rPr>
              <a:t>Un alliage métallique se caractérise par une structure qui définit la </a:t>
            </a:r>
            <a:r>
              <a:rPr lang="fr-FR" dirty="0" smtClean="0">
                <a:solidFill>
                  <a:schemeClr val="tx1"/>
                </a:solidFill>
              </a:rPr>
              <a:t>façon d’organisation </a:t>
            </a:r>
            <a:r>
              <a:rPr lang="fr-FR" dirty="0">
                <a:solidFill>
                  <a:schemeClr val="tx1"/>
                </a:solidFill>
              </a:rPr>
              <a:t>des atomes constituant cet alliage métallique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571868" y="571480"/>
            <a:ext cx="2143140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Alliages 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6" name="Organigramme : Alternative 5"/>
          <p:cNvSpPr/>
          <p:nvPr/>
        </p:nvSpPr>
        <p:spPr>
          <a:xfrm>
            <a:off x="1000100" y="2143116"/>
            <a:ext cx="3071834" cy="78581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a. Alliages ferreux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9" name="Organigramme : Alternative 8"/>
          <p:cNvSpPr/>
          <p:nvPr/>
        </p:nvSpPr>
        <p:spPr>
          <a:xfrm>
            <a:off x="5000628" y="2143116"/>
            <a:ext cx="3571900" cy="78581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b. Alliages non ferreux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0" name="Flèche droite 9"/>
          <p:cNvSpPr/>
          <p:nvPr/>
        </p:nvSpPr>
        <p:spPr>
          <a:xfrm rot="8375330">
            <a:off x="2109290" y="1340299"/>
            <a:ext cx="128588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2390795">
            <a:off x="5764186" y="1315319"/>
            <a:ext cx="117718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Organigramme : Alternative 15"/>
          <p:cNvSpPr/>
          <p:nvPr/>
        </p:nvSpPr>
        <p:spPr>
          <a:xfrm>
            <a:off x="2928926" y="3357562"/>
            <a:ext cx="3357586" cy="642942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a. Alliages ferreux </a:t>
            </a:r>
            <a:r>
              <a:rPr lang="fr-FR" sz="2400" dirty="0" smtClean="0">
                <a:solidFill>
                  <a:schemeClr val="tx1"/>
                </a:solidFill>
              </a:rPr>
              <a:t> 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9" name="Flèche droite 18"/>
          <p:cNvSpPr/>
          <p:nvPr/>
        </p:nvSpPr>
        <p:spPr>
          <a:xfrm rot="8375330">
            <a:off x="1891174" y="4412133"/>
            <a:ext cx="128588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Flèche droite 19"/>
          <p:cNvSpPr/>
          <p:nvPr/>
        </p:nvSpPr>
        <p:spPr>
          <a:xfrm rot="2390795">
            <a:off x="6203159" y="4379229"/>
            <a:ext cx="117718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Organigramme : Alternative 28"/>
          <p:cNvSpPr/>
          <p:nvPr/>
        </p:nvSpPr>
        <p:spPr>
          <a:xfrm>
            <a:off x="928662" y="5143512"/>
            <a:ext cx="2928958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Les aciers </a:t>
            </a:r>
            <a:endParaRPr lang="fr-FR" sz="2800" b="1" dirty="0"/>
          </a:p>
        </p:txBody>
      </p:sp>
      <p:sp>
        <p:nvSpPr>
          <p:cNvPr id="30" name="Organigramme : Alternative 29"/>
          <p:cNvSpPr/>
          <p:nvPr/>
        </p:nvSpPr>
        <p:spPr>
          <a:xfrm>
            <a:off x="5072066" y="5143512"/>
            <a:ext cx="3214710" cy="785818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/>
              <a:t>Les fontes</a:t>
            </a:r>
            <a:endParaRPr lang="fr-FR" sz="28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571868" y="285728"/>
            <a:ext cx="2143140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Les aciers</a:t>
            </a:r>
            <a:endParaRPr lang="fr-FR" sz="2400" dirty="0"/>
          </a:p>
        </p:txBody>
      </p:sp>
      <p:sp>
        <p:nvSpPr>
          <p:cNvPr id="14" name="Organigramme : Alternative 13"/>
          <p:cNvSpPr/>
          <p:nvPr/>
        </p:nvSpPr>
        <p:spPr>
          <a:xfrm>
            <a:off x="1000100" y="1714488"/>
            <a:ext cx="3071834" cy="785818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a. Groupe 1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5" name="Organigramme : Alternative 14"/>
          <p:cNvSpPr/>
          <p:nvPr/>
        </p:nvSpPr>
        <p:spPr>
          <a:xfrm>
            <a:off x="5000628" y="1714488"/>
            <a:ext cx="3571900" cy="785818"/>
          </a:xfrm>
          <a:prstGeom prst="flowChartAlternateProcess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 smtClean="0">
                <a:solidFill>
                  <a:schemeClr val="tx1"/>
                </a:solidFill>
              </a:rPr>
              <a:t>b. Groupe 2</a:t>
            </a:r>
            <a:endParaRPr lang="fr-FR" sz="2800" b="1" dirty="0">
              <a:solidFill>
                <a:schemeClr val="tx1"/>
              </a:solidFill>
            </a:endParaRPr>
          </a:p>
        </p:txBody>
      </p:sp>
      <p:sp>
        <p:nvSpPr>
          <p:cNvPr id="16" name="Flèche droite 15"/>
          <p:cNvSpPr/>
          <p:nvPr/>
        </p:nvSpPr>
        <p:spPr>
          <a:xfrm rot="8375330">
            <a:off x="2252166" y="1017107"/>
            <a:ext cx="128588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Flèche droite 16"/>
          <p:cNvSpPr/>
          <p:nvPr/>
        </p:nvSpPr>
        <p:spPr>
          <a:xfrm rot="2390795">
            <a:off x="5692748" y="1050011"/>
            <a:ext cx="1177183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Organigramme : Alternative 17"/>
          <p:cNvSpPr/>
          <p:nvPr/>
        </p:nvSpPr>
        <p:spPr>
          <a:xfrm>
            <a:off x="214282" y="2714620"/>
            <a:ext cx="8715436" cy="1214446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LcPeriod"/>
            </a:pPr>
            <a:r>
              <a:rPr lang="fr-FR" sz="2800" b="1" dirty="0" smtClean="0">
                <a:solidFill>
                  <a:schemeClr val="tx1"/>
                </a:solidFill>
              </a:rPr>
              <a:t>Groupe 1: </a:t>
            </a:r>
            <a:r>
              <a:rPr lang="fr-FR" sz="2400" dirty="0">
                <a:solidFill>
                  <a:schemeClr val="tx1"/>
                </a:solidFill>
              </a:rPr>
              <a:t>D</a:t>
            </a:r>
            <a:r>
              <a:rPr lang="fr-FR" sz="2400" dirty="0" smtClean="0">
                <a:solidFill>
                  <a:schemeClr val="tx1"/>
                </a:solidFill>
              </a:rPr>
              <a:t>es </a:t>
            </a:r>
            <a:r>
              <a:rPr lang="fr-FR" sz="2400" dirty="0">
                <a:solidFill>
                  <a:schemeClr val="tx1"/>
                </a:solidFill>
              </a:rPr>
              <a:t>aciers </a:t>
            </a:r>
            <a:r>
              <a:rPr lang="fr-FR" sz="2400" dirty="0" smtClean="0">
                <a:solidFill>
                  <a:schemeClr val="tx1"/>
                </a:solidFill>
              </a:rPr>
              <a:t>d’usage générale et de construction mécanique (façonnage ultérieur, fils tôles,..) . </a:t>
            </a:r>
          </a:p>
        </p:txBody>
      </p:sp>
      <p:sp>
        <p:nvSpPr>
          <p:cNvPr id="20" name="Organigramme : Alternative 19"/>
          <p:cNvSpPr/>
          <p:nvPr/>
        </p:nvSpPr>
        <p:spPr>
          <a:xfrm>
            <a:off x="142876" y="4071942"/>
            <a:ext cx="8858280" cy="2652730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buAutoNum type="alphaLcPeriod"/>
            </a:pPr>
            <a:r>
              <a:rPr lang="fr-FR" sz="2800" b="1" dirty="0" smtClean="0">
                <a:solidFill>
                  <a:schemeClr val="tx1"/>
                </a:solidFill>
              </a:rPr>
              <a:t>Désignation: </a:t>
            </a:r>
            <a:r>
              <a:rPr lang="fr-FR" sz="2400" dirty="0" smtClean="0">
                <a:solidFill>
                  <a:schemeClr val="tx1"/>
                </a:solidFill>
              </a:rPr>
              <a:t>Leurs  désignations commence par S ou E (anciennement A)</a:t>
            </a:r>
          </a:p>
          <a:p>
            <a:pPr marL="82550"/>
            <a:r>
              <a:rPr lang="fr-FR" sz="2400" dirty="0" smtClean="0">
                <a:solidFill>
                  <a:schemeClr val="tx1"/>
                </a:solidFill>
              </a:rPr>
              <a:t>Le chiffre qui suit la lettre S/E indique la valeur minimale de la limite d’élasticité en </a:t>
            </a:r>
            <a:r>
              <a:rPr lang="fr-FR" sz="2400" dirty="0" err="1" smtClean="0">
                <a:solidFill>
                  <a:schemeClr val="tx1"/>
                </a:solidFill>
              </a:rPr>
              <a:t>MPa</a:t>
            </a:r>
            <a:r>
              <a:rPr lang="fr-FR" sz="2400" dirty="0" smtClean="0">
                <a:solidFill>
                  <a:schemeClr val="tx1"/>
                </a:solidFill>
              </a:rPr>
              <a:t> (N/mm2). 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b="1" dirty="0" smtClean="0">
                <a:solidFill>
                  <a:schemeClr val="tx1"/>
                </a:solidFill>
              </a:rPr>
              <a:t>Exemple : </a:t>
            </a:r>
            <a:r>
              <a:rPr lang="fr-FR" sz="2400" dirty="0" smtClean="0">
                <a:solidFill>
                  <a:schemeClr val="tx1"/>
                </a:solidFill>
              </a:rPr>
              <a:t>S240 : acier de construction mécanique ayant une limite élastique minimale de 240MPa </a:t>
            </a:r>
            <a:br>
              <a:rPr lang="fr-FR" sz="2400" dirty="0" smtClean="0">
                <a:solidFill>
                  <a:schemeClr val="tx1"/>
                </a:solidFill>
              </a:rPr>
            </a:br>
            <a:r>
              <a:rPr lang="fr-FR" sz="2400" dirty="0" smtClean="0">
                <a:solidFill>
                  <a:schemeClr val="tx1"/>
                </a:solidFill>
              </a:rPr>
              <a:t>Un acier moulé sera précédé par la lettre G ( GS 200 ou GE 240). </a:t>
            </a:r>
            <a:endParaRPr lang="fr-FR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rganigramme : Alternative 3"/>
          <p:cNvSpPr/>
          <p:nvPr/>
        </p:nvSpPr>
        <p:spPr>
          <a:xfrm>
            <a:off x="3357554" y="142852"/>
            <a:ext cx="2571768" cy="642942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/>
              <a:t>b. Groupe 2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6" name="Organigramme : Alternative 5"/>
          <p:cNvSpPr/>
          <p:nvPr/>
        </p:nvSpPr>
        <p:spPr>
          <a:xfrm>
            <a:off x="571472" y="1285860"/>
            <a:ext cx="2143140" cy="857256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1. Les </a:t>
            </a:r>
            <a:r>
              <a:rPr lang="fr-FR" sz="2400" b="1" dirty="0"/>
              <a:t>aciers non alliés C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8" name="Organigramme : Alternative 7"/>
          <p:cNvSpPr/>
          <p:nvPr/>
        </p:nvSpPr>
        <p:spPr>
          <a:xfrm>
            <a:off x="3357554" y="1285860"/>
            <a:ext cx="2643206" cy="928694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2. Les </a:t>
            </a:r>
            <a:r>
              <a:rPr lang="fr-FR" sz="2400" b="1" dirty="0"/>
              <a:t>aciers faiblement alliés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9" name="Organigramme : Alternative 8"/>
          <p:cNvSpPr/>
          <p:nvPr/>
        </p:nvSpPr>
        <p:spPr>
          <a:xfrm>
            <a:off x="6500826" y="1285860"/>
            <a:ext cx="2357454" cy="857256"/>
          </a:xfrm>
          <a:prstGeom prst="flowChartAlternateProcess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/>
              <a:t>3. Les </a:t>
            </a:r>
            <a:r>
              <a:rPr lang="fr-FR" sz="2400" b="1" dirty="0"/>
              <a:t>aciers fortement alliés </a:t>
            </a:r>
            <a:endParaRPr lang="fr-FR" sz="2400" dirty="0"/>
          </a:p>
        </p:txBody>
      </p:sp>
      <p:sp>
        <p:nvSpPr>
          <p:cNvPr id="10" name="Flèche droite 9"/>
          <p:cNvSpPr/>
          <p:nvPr/>
        </p:nvSpPr>
        <p:spPr>
          <a:xfrm rot="8375330">
            <a:off x="2211258" y="712681"/>
            <a:ext cx="1007876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Flèche droite 11"/>
          <p:cNvSpPr/>
          <p:nvPr/>
        </p:nvSpPr>
        <p:spPr>
          <a:xfrm rot="5400000">
            <a:off x="4429124" y="857233"/>
            <a:ext cx="500067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Flèche droite 12"/>
          <p:cNvSpPr/>
          <p:nvPr/>
        </p:nvSpPr>
        <p:spPr>
          <a:xfrm rot="2191245">
            <a:off x="6019576" y="730069"/>
            <a:ext cx="890905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Organigramme : Processus 13"/>
          <p:cNvSpPr/>
          <p:nvPr/>
        </p:nvSpPr>
        <p:spPr>
          <a:xfrm>
            <a:off x="142844" y="2357430"/>
            <a:ext cx="8643998" cy="1000132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u="sng" dirty="0" smtClean="0">
                <a:solidFill>
                  <a:schemeClr val="tx1"/>
                </a:solidFill>
              </a:rPr>
              <a:t>1. Les aciers non alliés: </a:t>
            </a:r>
            <a:r>
              <a:rPr lang="fr-FR" dirty="0">
                <a:solidFill>
                  <a:schemeClr val="tx1"/>
                </a:solidFill>
              </a:rPr>
              <a:t>(anciennement XC) : le pourcentage de manganèse </a:t>
            </a:r>
            <a:r>
              <a:rPr lang="fr-FR" dirty="0" smtClean="0">
                <a:solidFill>
                  <a:schemeClr val="tx1"/>
                </a:solidFill>
              </a:rPr>
              <a:t>est inférieur </a:t>
            </a:r>
            <a:r>
              <a:rPr lang="fr-FR" dirty="0">
                <a:solidFill>
                  <a:schemeClr val="tx1"/>
                </a:solidFill>
              </a:rPr>
              <a:t>à 1% (la teneur en carbone est multipliée par 100). </a:t>
            </a:r>
            <a:endParaRPr lang="fr-FR" dirty="0" smtClean="0">
              <a:solidFill>
                <a:schemeClr val="tx1"/>
              </a:solidFill>
            </a:endParaRPr>
          </a:p>
          <a:p>
            <a:r>
              <a:rPr lang="fr-FR" b="1" dirty="0" smtClean="0">
                <a:solidFill>
                  <a:schemeClr val="tx1"/>
                </a:solidFill>
              </a:rPr>
              <a:t>Désignation </a:t>
            </a:r>
            <a:r>
              <a:rPr lang="fr-FR" dirty="0" smtClean="0">
                <a:solidFill>
                  <a:schemeClr val="tx1"/>
                </a:solidFill>
              </a:rPr>
              <a:t>: </a:t>
            </a:r>
            <a:r>
              <a:rPr lang="fr-FR" dirty="0" err="1" smtClean="0">
                <a:solidFill>
                  <a:schemeClr val="tx1"/>
                </a:solidFill>
              </a:rPr>
              <a:t>Exp</a:t>
            </a:r>
            <a:r>
              <a:rPr lang="fr-FR" dirty="0" smtClean="0">
                <a:solidFill>
                  <a:schemeClr val="tx1"/>
                </a:solidFill>
              </a:rPr>
              <a:t>:  C32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6" name="Organigramme : Processus 15"/>
          <p:cNvSpPr/>
          <p:nvPr/>
        </p:nvSpPr>
        <p:spPr>
          <a:xfrm>
            <a:off x="71406" y="3500438"/>
            <a:ext cx="4857784" cy="3286124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u="sng" dirty="0" smtClean="0">
                <a:solidFill>
                  <a:schemeClr val="tx1"/>
                </a:solidFill>
              </a:rPr>
              <a:t>2. Les aciers faiblement alliés</a:t>
            </a:r>
            <a:r>
              <a:rPr lang="fr-FR" b="1" u="sng" dirty="0" smtClean="0">
                <a:solidFill>
                  <a:schemeClr val="tx1"/>
                </a:solidFill>
              </a:rPr>
              <a:t>: </a:t>
            </a:r>
            <a:r>
              <a:rPr lang="fr-FR" dirty="0">
                <a:solidFill>
                  <a:schemeClr val="tx1"/>
                </a:solidFill>
              </a:rPr>
              <a:t>La teneur en manganèse est supérieure à 1% </a:t>
            </a:r>
            <a:r>
              <a:rPr lang="fr-FR" dirty="0" smtClean="0">
                <a:solidFill>
                  <a:schemeClr val="tx1"/>
                </a:solidFill>
              </a:rPr>
              <a:t>et aucun </a:t>
            </a:r>
            <a:r>
              <a:rPr lang="fr-FR" dirty="0">
                <a:solidFill>
                  <a:schemeClr val="tx1"/>
                </a:solidFill>
              </a:rPr>
              <a:t>élément d’addition ne doit dépasser 5% en masse.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b="1" dirty="0" smtClean="0">
                <a:solidFill>
                  <a:schemeClr val="tx1"/>
                </a:solidFill>
              </a:rPr>
              <a:t>Désignation :</a:t>
            </a:r>
            <a:r>
              <a:rPr lang="fr-FR" dirty="0" smtClean="0">
                <a:solidFill>
                  <a:schemeClr val="tx1"/>
                </a:solidFill>
              </a:rPr>
              <a:t> 32Cr </a:t>
            </a:r>
            <a:r>
              <a:rPr lang="fr-FR" dirty="0">
                <a:solidFill>
                  <a:schemeClr val="tx1"/>
                </a:solidFill>
              </a:rPr>
              <a:t>Mo 4-2 (la valeur 32 représente le pourcentage de </a:t>
            </a:r>
            <a:r>
              <a:rPr lang="fr-FR" dirty="0" smtClean="0">
                <a:solidFill>
                  <a:schemeClr val="tx1"/>
                </a:solidFill>
              </a:rPr>
              <a:t>carbone multiplié </a:t>
            </a:r>
            <a:r>
              <a:rPr lang="fr-FR" dirty="0">
                <a:solidFill>
                  <a:schemeClr val="tx1"/>
                </a:solidFill>
              </a:rPr>
              <a:t>par 100, Cr Mo sont des symboles chimiques des éléments d’addition </a:t>
            </a:r>
            <a:r>
              <a:rPr lang="fr-FR" dirty="0" smtClean="0">
                <a:solidFill>
                  <a:schemeClr val="tx1"/>
                </a:solidFill>
              </a:rPr>
              <a:t>placés dans </a:t>
            </a:r>
            <a:r>
              <a:rPr lang="fr-FR" dirty="0">
                <a:solidFill>
                  <a:schemeClr val="tx1"/>
                </a:solidFill>
              </a:rPr>
              <a:t>l’ordre décroissant, valeurs 4-2 indique la teneur % en masse des </a:t>
            </a:r>
            <a:r>
              <a:rPr lang="fr-FR" dirty="0" smtClean="0">
                <a:solidFill>
                  <a:schemeClr val="tx1"/>
                </a:solidFill>
              </a:rPr>
              <a:t>éléments d’adition </a:t>
            </a:r>
            <a:r>
              <a:rPr lang="fr-FR" dirty="0">
                <a:solidFill>
                  <a:schemeClr val="tx1"/>
                </a:solidFill>
              </a:rPr>
              <a:t>depuis le premier symbole, cette valeur étant multiplier par un </a:t>
            </a:r>
            <a:r>
              <a:rPr lang="fr-FR" dirty="0" smtClean="0">
                <a:solidFill>
                  <a:schemeClr val="tx1"/>
                </a:solidFill>
              </a:rPr>
              <a:t>facteur donné</a:t>
            </a:r>
            <a:r>
              <a:rPr lang="fr-FR" dirty="0">
                <a:solidFill>
                  <a:schemeClr val="tx1"/>
                </a:solidFill>
              </a:rPr>
              <a:t>. Voir tableau).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17" name="Organigramme : Processus 16"/>
          <p:cNvSpPr/>
          <p:nvPr/>
        </p:nvSpPr>
        <p:spPr>
          <a:xfrm>
            <a:off x="5000628" y="3500438"/>
            <a:ext cx="4071934" cy="3357562"/>
          </a:xfrm>
          <a:prstGeom prst="flowChart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000" b="1" u="sng" dirty="0" smtClean="0">
                <a:solidFill>
                  <a:schemeClr val="tx1"/>
                </a:solidFill>
              </a:rPr>
              <a:t>3. Les aciers fortement alliés</a:t>
            </a:r>
            <a:r>
              <a:rPr lang="fr-FR" b="1" dirty="0" smtClean="0">
                <a:solidFill>
                  <a:schemeClr val="tx1"/>
                </a:solidFill>
              </a:rPr>
              <a:t>: </a:t>
            </a:r>
            <a:r>
              <a:rPr lang="fr-FR" dirty="0">
                <a:solidFill>
                  <a:schemeClr val="tx1"/>
                </a:solidFill>
              </a:rPr>
              <a:t>dont la teneur d’au moins un des éléments </a:t>
            </a:r>
            <a:r>
              <a:rPr lang="fr-FR" dirty="0" smtClean="0">
                <a:solidFill>
                  <a:schemeClr val="tx1"/>
                </a:solidFill>
              </a:rPr>
              <a:t>est supérieure </a:t>
            </a:r>
            <a:r>
              <a:rPr lang="fr-FR" dirty="0">
                <a:solidFill>
                  <a:schemeClr val="tx1"/>
                </a:solidFill>
              </a:rPr>
              <a:t>ou égale à 5% </a:t>
            </a:r>
            <a:r>
              <a:rPr lang="fr-FR" dirty="0" smtClean="0">
                <a:solidFill>
                  <a:schemeClr val="tx1"/>
                </a:solidFill>
              </a:rPr>
              <a:t>.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dirty="0" smtClean="0">
                <a:solidFill>
                  <a:schemeClr val="tx1"/>
                </a:solidFill>
              </a:rPr>
              <a:t>La </a:t>
            </a:r>
            <a:r>
              <a:rPr lang="fr-FR" dirty="0">
                <a:solidFill>
                  <a:schemeClr val="tx1"/>
                </a:solidFill>
              </a:rPr>
              <a:t>désignation commence par la lettre X suivie de la même désignation que </a:t>
            </a:r>
            <a:r>
              <a:rPr lang="fr-FR" dirty="0" smtClean="0">
                <a:solidFill>
                  <a:schemeClr val="tx1"/>
                </a:solidFill>
              </a:rPr>
              <a:t>pour les </a:t>
            </a:r>
            <a:r>
              <a:rPr lang="fr-FR" dirty="0">
                <a:solidFill>
                  <a:schemeClr val="tx1"/>
                </a:solidFill>
              </a:rPr>
              <a:t>aciers faiblement alliés.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br>
              <a:rPr lang="fr-FR" dirty="0" smtClean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 X 8 Cr Ni 18-9 </a:t>
            </a:r>
            <a:r>
              <a:rPr lang="fr-FR" dirty="0">
                <a:solidFill>
                  <a:schemeClr val="tx1"/>
                </a:solidFill>
              </a:rPr>
              <a:t>(X précise que l’alliage est un acier fortement allié).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b="1" dirty="0">
                <a:solidFill>
                  <a:schemeClr val="tx1"/>
                </a:solidFill>
              </a:rPr>
              <a:t>HS 7-4-2-5 </a:t>
            </a:r>
            <a:r>
              <a:rPr lang="fr-FR" dirty="0" smtClean="0">
                <a:solidFill>
                  <a:schemeClr val="tx1"/>
                </a:solidFill>
              </a:rPr>
              <a:t>(acier </a:t>
            </a:r>
            <a:r>
              <a:rPr lang="fr-FR" dirty="0">
                <a:solidFill>
                  <a:schemeClr val="tx1"/>
                </a:solidFill>
              </a:rPr>
              <a:t>à coupe rapide, 7 </a:t>
            </a:r>
            <a:r>
              <a:rPr lang="fr-FR" dirty="0" smtClean="0">
                <a:solidFill>
                  <a:schemeClr val="tx1"/>
                </a:solidFill>
              </a:rPr>
              <a:t>valeur correspond </a:t>
            </a:r>
            <a:r>
              <a:rPr lang="fr-FR" dirty="0">
                <a:solidFill>
                  <a:schemeClr val="tx1"/>
                </a:solidFill>
              </a:rPr>
              <a:t>au % de tungstène, 4 est le % de molybdène, 2 est le % de vanadium, 5 </a:t>
            </a:r>
            <a:r>
              <a:rPr lang="fr-FR" dirty="0" smtClean="0">
                <a:solidFill>
                  <a:schemeClr val="tx1"/>
                </a:solidFill>
              </a:rPr>
              <a:t>est le </a:t>
            </a:r>
            <a:r>
              <a:rPr lang="fr-FR" dirty="0">
                <a:solidFill>
                  <a:schemeClr val="tx1"/>
                </a:solidFill>
              </a:rPr>
              <a:t>% de cobalt)</a:t>
            </a:r>
            <a:r>
              <a:rPr lang="fr-FR" dirty="0" smtClean="0">
                <a:solidFill>
                  <a:schemeClr val="tx1"/>
                </a:solidFill>
              </a:rPr>
              <a:t>  </a:t>
            </a:r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297</Words>
  <Application>Microsoft Office PowerPoint</Application>
  <PresentationFormat>Affichage à l'écran (4:3)</PresentationFormat>
  <Paragraphs>35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REPUBLIQUE ALGERIENNE DEMOCRATIQUE ET POPULAIRE  MINISTERE DE L’ENSEIGNEMENT SUPERIEUR ET DE LA RECHERCHE SCIENTIFIQUE  Université Mohamed Khider de Biskra  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REPUBLIQUE ALGERIENNE DEMOCRATIQUE ET POPULAIRE  MINISTERE DE L’ENSEIGNEMENT SUPERIEUR ET DE LA RECHERCHE SCIENTIFIQUE  Université Mohamed Khider de Biskra</dc:title>
  <dc:creator>acer</dc:creator>
  <cp:lastModifiedBy>acer</cp:lastModifiedBy>
  <cp:revision>11</cp:revision>
  <dcterms:created xsi:type="dcterms:W3CDTF">2020-12-15T19:18:00Z</dcterms:created>
  <dcterms:modified xsi:type="dcterms:W3CDTF">2021-10-04T20:46:09Z</dcterms:modified>
</cp:coreProperties>
</file>