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AB65DD38-A063-4BE5-83C4-2407CA832416}" type="datetimeFigureOut">
              <a:rPr lang="fr-FR" smtClean="0"/>
              <a:t>06/02/2021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F60746E-80DC-45B6-84AE-0E870DC3CE96}"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B65DD38-A063-4BE5-83C4-2407CA832416}" type="datetimeFigureOut">
              <a:rPr lang="fr-FR" smtClean="0"/>
              <a:t>06/02/2021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F60746E-80DC-45B6-84AE-0E870DC3CE96}"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B65DD38-A063-4BE5-83C4-2407CA832416}" type="datetimeFigureOut">
              <a:rPr lang="fr-FR" smtClean="0"/>
              <a:t>06/02/2021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F60746E-80DC-45B6-84AE-0E870DC3CE96}"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B65DD38-A063-4BE5-83C4-2407CA832416}" type="datetimeFigureOut">
              <a:rPr lang="fr-FR" smtClean="0"/>
              <a:t>06/02/2021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F60746E-80DC-45B6-84AE-0E870DC3CE96}"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B65DD38-A063-4BE5-83C4-2407CA832416}" type="datetimeFigureOut">
              <a:rPr lang="fr-FR" smtClean="0"/>
              <a:t>06/02/2021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F60746E-80DC-45B6-84AE-0E870DC3CE96}"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B65DD38-A063-4BE5-83C4-2407CA832416}" type="datetimeFigureOut">
              <a:rPr lang="fr-FR" smtClean="0"/>
              <a:t>06/02/2021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F60746E-80DC-45B6-84AE-0E870DC3CE96}"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B65DD38-A063-4BE5-83C4-2407CA832416}" type="datetimeFigureOut">
              <a:rPr lang="fr-FR" smtClean="0"/>
              <a:t>06/02/2021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F60746E-80DC-45B6-84AE-0E870DC3CE96}"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AB65DD38-A063-4BE5-83C4-2407CA832416}" type="datetimeFigureOut">
              <a:rPr lang="fr-FR" smtClean="0"/>
              <a:t>06/02/2021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F60746E-80DC-45B6-84AE-0E870DC3CE96}"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B65DD38-A063-4BE5-83C4-2407CA832416}" type="datetimeFigureOut">
              <a:rPr lang="fr-FR" smtClean="0"/>
              <a:t>06/02/2021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F60746E-80DC-45B6-84AE-0E870DC3CE96}"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B65DD38-A063-4BE5-83C4-2407CA832416}" type="datetimeFigureOut">
              <a:rPr lang="fr-FR" smtClean="0"/>
              <a:t>06/02/2021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F60746E-80DC-45B6-84AE-0E870DC3CE96}"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B65DD38-A063-4BE5-83C4-2407CA832416}" type="datetimeFigureOut">
              <a:rPr lang="fr-FR" smtClean="0"/>
              <a:t>06/02/2021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F60746E-80DC-45B6-84AE-0E870DC3CE96}"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65DD38-A063-4BE5-83C4-2407CA832416}" type="datetimeFigureOut">
              <a:rPr lang="fr-FR" smtClean="0"/>
              <a:t>06/02/2021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60746E-80DC-45B6-84AE-0E870DC3CE96}"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71472" y="571480"/>
            <a:ext cx="7772400" cy="5857916"/>
          </a:xfrm>
          <a:solidFill>
            <a:schemeClr val="accent4">
              <a:lumMod val="40000"/>
              <a:lumOff val="60000"/>
            </a:schemeClr>
          </a:solidFill>
        </p:spPr>
        <p:txBody>
          <a:bodyPr/>
          <a:lstStyle/>
          <a:p>
            <a:r>
              <a:rPr lang="ar-SA" b="1" dirty="0" smtClean="0">
                <a:solidFill>
                  <a:schemeClr val="accent4">
                    <a:lumMod val="75000"/>
                  </a:schemeClr>
                </a:solidFill>
              </a:rPr>
              <a:t>التدريب الالكتروني</a:t>
            </a:r>
            <a:r>
              <a:rPr lang="ar-SA" dirty="0" smtClean="0">
                <a:solidFill>
                  <a:schemeClr val="accent4">
                    <a:lumMod val="75000"/>
                  </a:schemeClr>
                </a:solidFill>
              </a:rPr>
              <a:t/>
            </a:r>
            <a:br>
              <a:rPr lang="ar-SA" dirty="0" smtClean="0">
                <a:solidFill>
                  <a:schemeClr val="accent4">
                    <a:lumMod val="75000"/>
                  </a:schemeClr>
                </a:solidFill>
              </a:rPr>
            </a:br>
            <a:r>
              <a:rPr lang="ar-SA" sz="2400" dirty="0" smtClean="0">
                <a:solidFill>
                  <a:schemeClr val="accent4">
                    <a:lumMod val="75000"/>
                  </a:schemeClr>
                </a:solidFill>
              </a:rPr>
              <a:t>المحاضرة الثامنة</a:t>
            </a:r>
            <a:endParaRPr lang="fr-FR" sz="2400" dirty="0">
              <a:solidFill>
                <a:schemeClr val="accent4">
                  <a:lumMod val="75000"/>
                </a:schemeClr>
              </a:solidFill>
            </a:endParaRPr>
          </a:p>
        </p:txBody>
      </p:sp>
      <p:sp>
        <p:nvSpPr>
          <p:cNvPr id="3" name="Sous-titre 2"/>
          <p:cNvSpPr>
            <a:spLocks noGrp="1"/>
          </p:cNvSpPr>
          <p:nvPr>
            <p:ph type="subTitle" idx="1"/>
          </p:nvPr>
        </p:nvSpPr>
        <p:spPr>
          <a:xfrm>
            <a:off x="1285852" y="4214818"/>
            <a:ext cx="6400800" cy="1042998"/>
          </a:xfrm>
        </p:spPr>
        <p:txBody>
          <a:bodyPr>
            <a:normAutofit fontScale="92500" lnSpcReduction="20000"/>
          </a:bodyPr>
          <a:lstStyle/>
          <a:p>
            <a:endParaRPr lang="ar-SA" sz="2400" b="1" dirty="0" smtClean="0">
              <a:solidFill>
                <a:srgbClr val="7030A0"/>
              </a:solidFill>
            </a:endParaRPr>
          </a:p>
          <a:p>
            <a:r>
              <a:rPr lang="ar-SA" sz="2400" b="1" dirty="0" smtClean="0">
                <a:solidFill>
                  <a:srgbClr val="7030A0"/>
                </a:solidFill>
              </a:rPr>
              <a:t>وقيل في ذلك: إذا كنت تخطط لفترة عام ازرع الأرز، ولفترة عشر أعوام ازرع الأشجار، ولفترة مئة عام علم الناس </a:t>
            </a:r>
            <a:endParaRPr lang="fr-FR" sz="2400" b="1" dirty="0">
              <a:solidFill>
                <a:srgbClr val="7030A0"/>
              </a:solidFill>
            </a:endParaRPr>
          </a:p>
        </p:txBody>
      </p:sp>
      <p:sp>
        <p:nvSpPr>
          <p:cNvPr id="4" name="Sous-titre 2"/>
          <p:cNvSpPr txBox="1">
            <a:spLocks/>
          </p:cNvSpPr>
          <p:nvPr/>
        </p:nvSpPr>
        <p:spPr>
          <a:xfrm>
            <a:off x="1357290" y="5643578"/>
            <a:ext cx="3357586" cy="500066"/>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ar-SA" sz="2400" b="1" i="0" u="none" strike="noStrike" kern="1200" cap="none" spc="0" normalizeH="0" baseline="0" noProof="0" dirty="0" smtClean="0">
                <a:ln>
                  <a:noFill/>
                </a:ln>
                <a:solidFill>
                  <a:srgbClr val="7030A0"/>
                </a:solidFill>
                <a:effectLst/>
                <a:uLnTx/>
                <a:uFillTx/>
                <a:latin typeface="+mn-lt"/>
                <a:ea typeface="+mn-ea"/>
                <a:cs typeface="+mn-cs"/>
              </a:rPr>
              <a:t>الأستاذة : داسي</a:t>
            </a:r>
            <a:r>
              <a:rPr kumimoji="0" lang="ar-SA" sz="2400" b="1" i="0" u="none" strike="noStrike" kern="1200" cap="none" spc="0" normalizeH="0" noProof="0" dirty="0" smtClean="0">
                <a:ln>
                  <a:noFill/>
                </a:ln>
                <a:solidFill>
                  <a:srgbClr val="7030A0"/>
                </a:solidFill>
                <a:effectLst/>
                <a:uLnTx/>
                <a:uFillTx/>
                <a:latin typeface="+mn-lt"/>
                <a:ea typeface="+mn-ea"/>
                <a:cs typeface="+mn-cs"/>
              </a:rPr>
              <a:t> وهيبة</a:t>
            </a:r>
            <a:endParaRPr kumimoji="0" lang="fr-FR" sz="2400" b="1" i="0" u="none" strike="noStrike" kern="1200" cap="none" spc="0" normalizeH="0" baseline="0" noProof="0" dirty="0" smtClean="0">
              <a:ln>
                <a:noFill/>
              </a:ln>
              <a:solidFill>
                <a:srgbClr val="7030A0"/>
              </a:solidFill>
              <a:effectLst/>
              <a:uLnTx/>
              <a:uFillTx/>
              <a:latin typeface="+mn-lt"/>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4">
              <a:lumMod val="40000"/>
              <a:lumOff val="60000"/>
            </a:schemeClr>
          </a:solidFill>
        </p:spPr>
        <p:txBody>
          <a:bodyPr/>
          <a:lstStyle/>
          <a:p>
            <a:r>
              <a:rPr lang="ar-SA" b="1" dirty="0" smtClean="0">
                <a:solidFill>
                  <a:schemeClr val="accent4">
                    <a:lumMod val="50000"/>
                  </a:schemeClr>
                </a:solidFill>
              </a:rPr>
              <a:t>سلبيات التدريب الالكتروني</a:t>
            </a:r>
            <a:endParaRPr lang="fr-FR" b="1" dirty="0">
              <a:solidFill>
                <a:schemeClr val="accent4">
                  <a:lumMod val="50000"/>
                </a:schemeClr>
              </a:solidFill>
            </a:endParaRPr>
          </a:p>
        </p:txBody>
      </p:sp>
      <p:sp>
        <p:nvSpPr>
          <p:cNvPr id="3" name="Espace réservé du contenu 2"/>
          <p:cNvSpPr>
            <a:spLocks noGrp="1"/>
          </p:cNvSpPr>
          <p:nvPr>
            <p:ph idx="1"/>
          </p:nvPr>
        </p:nvSpPr>
        <p:spPr>
          <a:solidFill>
            <a:schemeClr val="accent4">
              <a:lumMod val="40000"/>
              <a:lumOff val="60000"/>
            </a:schemeClr>
          </a:solidFill>
        </p:spPr>
        <p:txBody>
          <a:bodyPr/>
          <a:lstStyle/>
          <a:p>
            <a:pPr lvl="1" algn="r" rtl="1">
              <a:buFont typeface="Wingdings" pitchFamily="2" charset="2"/>
              <a:buChar char="Ø"/>
            </a:pPr>
            <a:r>
              <a:rPr lang="ar-SA" dirty="0">
                <a:solidFill>
                  <a:schemeClr val="accent4">
                    <a:lumMod val="50000"/>
                  </a:schemeClr>
                </a:solidFill>
              </a:rPr>
              <a:t>تلاشي </a:t>
            </a:r>
            <a:r>
              <a:rPr lang="ar-SA" dirty="0" err="1">
                <a:solidFill>
                  <a:schemeClr val="accent4">
                    <a:lumMod val="50000"/>
                  </a:schemeClr>
                </a:solidFill>
              </a:rPr>
              <a:t>و</a:t>
            </a:r>
            <a:r>
              <a:rPr lang="ar-SA" dirty="0">
                <a:solidFill>
                  <a:schemeClr val="accent4">
                    <a:lumMod val="50000"/>
                  </a:schemeClr>
                </a:solidFill>
              </a:rPr>
              <a:t> إضعاف دور المدرب كمؤثر تربوي </a:t>
            </a:r>
            <a:r>
              <a:rPr lang="ar-SA" dirty="0" err="1">
                <a:solidFill>
                  <a:schemeClr val="accent4">
                    <a:lumMod val="50000"/>
                  </a:schemeClr>
                </a:solidFill>
              </a:rPr>
              <a:t>و</a:t>
            </a:r>
            <a:r>
              <a:rPr lang="ar-SA" dirty="0">
                <a:solidFill>
                  <a:schemeClr val="accent4">
                    <a:lumMod val="50000"/>
                  </a:schemeClr>
                </a:solidFill>
              </a:rPr>
              <a:t> تعليمي مهم.</a:t>
            </a:r>
            <a:endParaRPr lang="fr-FR" sz="2000" dirty="0">
              <a:solidFill>
                <a:schemeClr val="accent4">
                  <a:lumMod val="50000"/>
                </a:schemeClr>
              </a:solidFill>
            </a:endParaRPr>
          </a:p>
          <a:p>
            <a:pPr lvl="1" algn="r" rtl="1">
              <a:buFont typeface="Wingdings" pitchFamily="2" charset="2"/>
              <a:buChar char="Ø"/>
            </a:pPr>
            <a:r>
              <a:rPr lang="ar-SA" dirty="0">
                <a:solidFill>
                  <a:schemeClr val="accent4">
                    <a:lumMod val="50000"/>
                  </a:schemeClr>
                </a:solidFill>
              </a:rPr>
              <a:t>كثرة توظيف التقنية ربما تؤدي إلى ملل المدرب </a:t>
            </a:r>
            <a:r>
              <a:rPr lang="ar-SA" dirty="0" err="1">
                <a:solidFill>
                  <a:schemeClr val="accent4">
                    <a:lumMod val="50000"/>
                  </a:schemeClr>
                </a:solidFill>
              </a:rPr>
              <a:t>و</a:t>
            </a:r>
            <a:r>
              <a:rPr lang="ar-SA" dirty="0">
                <a:solidFill>
                  <a:schemeClr val="accent4">
                    <a:lumMod val="50000"/>
                  </a:schemeClr>
                </a:solidFill>
              </a:rPr>
              <a:t> عدم الجدية في التعامل مع هذه الوسائط </a:t>
            </a:r>
            <a:endParaRPr lang="fr-FR" sz="2000" dirty="0">
              <a:solidFill>
                <a:schemeClr val="accent4">
                  <a:lumMod val="50000"/>
                </a:schemeClr>
              </a:solidFill>
            </a:endParaRPr>
          </a:p>
          <a:p>
            <a:pPr lvl="1" algn="r" rtl="1">
              <a:buFont typeface="Wingdings" pitchFamily="2" charset="2"/>
              <a:buChar char="Ø"/>
            </a:pPr>
            <a:r>
              <a:rPr lang="ar-SA" dirty="0">
                <a:solidFill>
                  <a:schemeClr val="accent4">
                    <a:lumMod val="50000"/>
                  </a:schemeClr>
                </a:solidFill>
              </a:rPr>
              <a:t>صعوبة تقييم المتدربين .</a:t>
            </a:r>
            <a:endParaRPr lang="fr-FR" sz="2000" dirty="0">
              <a:solidFill>
                <a:schemeClr val="accent4">
                  <a:lumMod val="50000"/>
                </a:schemeClr>
              </a:solidFill>
            </a:endParaRPr>
          </a:p>
          <a:p>
            <a:pPr lvl="1" algn="r" rtl="1">
              <a:buFont typeface="Wingdings" pitchFamily="2" charset="2"/>
              <a:buChar char="Ø"/>
            </a:pPr>
            <a:r>
              <a:rPr lang="ar-SA" dirty="0">
                <a:solidFill>
                  <a:schemeClr val="accent4">
                    <a:lumMod val="50000"/>
                  </a:schemeClr>
                </a:solidFill>
              </a:rPr>
              <a:t>بعض المتدربين قد يشعرون بالعزلة عن </a:t>
            </a:r>
            <a:r>
              <a:rPr lang="ar-SA" dirty="0" err="1">
                <a:solidFill>
                  <a:schemeClr val="accent4">
                    <a:lumMod val="50000"/>
                  </a:schemeClr>
                </a:solidFill>
              </a:rPr>
              <a:t>اقرانهم</a:t>
            </a:r>
            <a:r>
              <a:rPr lang="ar-SA" dirty="0">
                <a:solidFill>
                  <a:schemeClr val="accent4">
                    <a:lumMod val="50000"/>
                  </a:schemeClr>
                </a:solidFill>
              </a:rPr>
              <a:t> و عن المدرب .</a:t>
            </a:r>
            <a:endParaRPr lang="fr-FR" sz="2000" dirty="0">
              <a:solidFill>
                <a:schemeClr val="accent4">
                  <a:lumMod val="50000"/>
                </a:schemeClr>
              </a:solidFill>
            </a:endParaRPr>
          </a:p>
          <a:p>
            <a:pPr lvl="1" algn="r" rtl="1">
              <a:buFont typeface="Wingdings" pitchFamily="2" charset="2"/>
              <a:buChar char="Ø"/>
            </a:pPr>
            <a:r>
              <a:rPr lang="ar-SA" dirty="0">
                <a:solidFill>
                  <a:schemeClr val="accent4">
                    <a:lumMod val="50000"/>
                  </a:schemeClr>
                </a:solidFill>
              </a:rPr>
              <a:t>الصعوبة التي يواجهها المدربين في إيصال أفكارهم في المقرر الالكتروني </a:t>
            </a:r>
            <a:endParaRPr lang="fr-FR" sz="2000" dirty="0">
              <a:solidFill>
                <a:schemeClr val="accent4">
                  <a:lumMod val="50000"/>
                </a:schemeClr>
              </a:solidFill>
            </a:endParaRPr>
          </a:p>
          <a:p>
            <a:pPr lvl="1" algn="r" rtl="1">
              <a:buFont typeface="Wingdings" pitchFamily="2" charset="2"/>
              <a:buChar char="Ø"/>
            </a:pPr>
            <a:r>
              <a:rPr lang="ar-SA" dirty="0">
                <a:solidFill>
                  <a:schemeClr val="accent4">
                    <a:lumMod val="50000"/>
                  </a:schemeClr>
                </a:solidFill>
              </a:rPr>
              <a:t>صعوبة السيطرة على إجراءات </a:t>
            </a:r>
            <a:r>
              <a:rPr lang="ar-SA" dirty="0" err="1">
                <a:solidFill>
                  <a:schemeClr val="accent4">
                    <a:lumMod val="50000"/>
                  </a:schemeClr>
                </a:solidFill>
              </a:rPr>
              <a:t>ادارة</a:t>
            </a:r>
            <a:r>
              <a:rPr lang="ar-SA" dirty="0">
                <a:solidFill>
                  <a:schemeClr val="accent4">
                    <a:lumMod val="50000"/>
                  </a:schemeClr>
                </a:solidFill>
              </a:rPr>
              <a:t> الامتحانات </a:t>
            </a:r>
            <a:r>
              <a:rPr lang="ar-SA" dirty="0" err="1">
                <a:solidFill>
                  <a:schemeClr val="accent4">
                    <a:lumMod val="50000"/>
                  </a:schemeClr>
                </a:solidFill>
              </a:rPr>
              <a:t>و</a:t>
            </a:r>
            <a:r>
              <a:rPr lang="ar-SA" dirty="0">
                <a:solidFill>
                  <a:schemeClr val="accent4">
                    <a:lumMod val="50000"/>
                  </a:schemeClr>
                </a:solidFill>
              </a:rPr>
              <a:t> التأكد من مصداقيتها </a:t>
            </a:r>
            <a:r>
              <a:rPr lang="ar-SA" dirty="0" err="1">
                <a:solidFill>
                  <a:schemeClr val="accent4">
                    <a:lumMod val="50000"/>
                  </a:schemeClr>
                </a:solidFill>
              </a:rPr>
              <a:t>و</a:t>
            </a:r>
            <a:r>
              <a:rPr lang="ar-SA" dirty="0">
                <a:solidFill>
                  <a:schemeClr val="accent4">
                    <a:lumMod val="50000"/>
                  </a:schemeClr>
                </a:solidFill>
              </a:rPr>
              <a:t> صعوبة تقييم المتدربين</a:t>
            </a:r>
            <a:r>
              <a:rPr lang="ar-SA" dirty="0"/>
              <a:t>.</a:t>
            </a:r>
            <a:endParaRPr lang="fr-FR" sz="2000" dirty="0"/>
          </a:p>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4">
              <a:lumMod val="40000"/>
              <a:lumOff val="60000"/>
            </a:schemeClr>
          </a:solidFill>
        </p:spPr>
        <p:txBody>
          <a:bodyPr/>
          <a:lstStyle/>
          <a:p>
            <a:pPr algn="r"/>
            <a:r>
              <a:rPr lang="ar-SA" b="1" dirty="0" smtClean="0">
                <a:solidFill>
                  <a:srgbClr val="7030A0"/>
                </a:solidFill>
              </a:rPr>
              <a:t>تمهيد</a:t>
            </a:r>
            <a:endParaRPr lang="fr-FR" b="1" dirty="0">
              <a:solidFill>
                <a:srgbClr val="7030A0"/>
              </a:solidFill>
            </a:endParaRPr>
          </a:p>
        </p:txBody>
      </p:sp>
      <p:sp>
        <p:nvSpPr>
          <p:cNvPr id="3" name="Espace réservé du contenu 2"/>
          <p:cNvSpPr>
            <a:spLocks noGrp="1"/>
          </p:cNvSpPr>
          <p:nvPr>
            <p:ph idx="1"/>
          </p:nvPr>
        </p:nvSpPr>
        <p:spPr>
          <a:solidFill>
            <a:schemeClr val="accent4">
              <a:lumMod val="40000"/>
              <a:lumOff val="60000"/>
            </a:schemeClr>
          </a:solidFill>
        </p:spPr>
        <p:txBody>
          <a:bodyPr/>
          <a:lstStyle/>
          <a:p>
            <a:pPr algn="ctr" rtl="1">
              <a:buNone/>
            </a:pPr>
            <a:r>
              <a:rPr lang="ar-DZ" dirty="0">
                <a:solidFill>
                  <a:schemeClr val="accent4">
                    <a:lumMod val="75000"/>
                  </a:schemeClr>
                </a:solidFill>
              </a:rPr>
              <a:t>إن العنصر البشري أصبح من أهم الموارد التي تمتلكها المنظمة حيث يمكن من زيادة قيمة هده الموارد من خلال الاستثمار في تنمية المهارات والقدرات ولن يتسنى لأي منظمة اليوم مهما كان حجمها أو نشاطها الرقي للمستوى التنافسي إلا بإدماج التدريب ضمن استراتيجياتها، فالتدريب كما تجمع أغلب الدراسات والأبحاث يعتبر من أهم السياسات التي تساعد على فعالية أداء المؤسسات</a:t>
            </a:r>
            <a:r>
              <a:rPr lang="ar-DZ" dirty="0"/>
              <a:t>. </a:t>
            </a:r>
            <a:endParaRPr lang="fr-FR" dirty="0"/>
          </a:p>
          <a:p>
            <a:pPr algn="ctr" rtl="1">
              <a:buNone/>
            </a:pP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4">
              <a:lumMod val="40000"/>
              <a:lumOff val="60000"/>
            </a:schemeClr>
          </a:solidFill>
        </p:spPr>
        <p:txBody>
          <a:bodyPr/>
          <a:lstStyle/>
          <a:p>
            <a:r>
              <a:rPr lang="ar-SA" b="1" dirty="0" smtClean="0">
                <a:solidFill>
                  <a:srgbClr val="7030A0"/>
                </a:solidFill>
              </a:rPr>
              <a:t>مفهوم التدريب</a:t>
            </a:r>
            <a:endParaRPr lang="fr-FR" b="1" dirty="0">
              <a:solidFill>
                <a:srgbClr val="7030A0"/>
              </a:solidFill>
            </a:endParaRPr>
          </a:p>
        </p:txBody>
      </p:sp>
      <p:sp>
        <p:nvSpPr>
          <p:cNvPr id="3" name="Espace réservé du contenu 2"/>
          <p:cNvSpPr>
            <a:spLocks noGrp="1"/>
          </p:cNvSpPr>
          <p:nvPr>
            <p:ph idx="1"/>
          </p:nvPr>
        </p:nvSpPr>
        <p:spPr>
          <a:solidFill>
            <a:schemeClr val="accent4">
              <a:lumMod val="40000"/>
              <a:lumOff val="60000"/>
            </a:schemeClr>
          </a:solidFill>
        </p:spPr>
        <p:txBody>
          <a:bodyPr>
            <a:normAutofit fontScale="92500" lnSpcReduction="20000"/>
          </a:bodyPr>
          <a:lstStyle/>
          <a:p>
            <a:pPr algn="r" rtl="1"/>
            <a:r>
              <a:rPr lang="ar-SA" dirty="0">
                <a:solidFill>
                  <a:schemeClr val="accent4">
                    <a:lumMod val="75000"/>
                  </a:schemeClr>
                </a:solidFill>
              </a:rPr>
              <a:t>يعرف تدريب الموارد البشرية لغتاً: التدريب من الناحية اللغوية يُقَال تَدَربَّ المتدرب على الشيء، بمعنى استمر وتعود وتمرن عليه. ويرى آخرون أن التدريب هي كلمة مشتقة في الأصل من كلمة درب، وان الدرب يعطي الطريق، أي بمعنى وضع الأفراد، والجماعات المستهدفة على الطريق الصحيح والسليم كي يتمكنوا من السير فيه والتعود عليه</a:t>
            </a:r>
            <a:r>
              <a:rPr lang="fr-FR" dirty="0">
                <a:solidFill>
                  <a:schemeClr val="accent4">
                    <a:lumMod val="75000"/>
                  </a:schemeClr>
                </a:solidFill>
              </a:rPr>
              <a:t>.</a:t>
            </a:r>
          </a:p>
          <a:p>
            <a:pPr algn="r" rtl="1"/>
            <a:r>
              <a:rPr lang="ar-DZ" dirty="0">
                <a:solidFill>
                  <a:schemeClr val="accent4">
                    <a:lumMod val="75000"/>
                  </a:schemeClr>
                </a:solidFill>
              </a:rPr>
              <a:t>يعرف التدريب بأنه:  أحد أنشطة إدارة الموارد البشرية يهدف إلى إكساب العاملين مهارات </a:t>
            </a:r>
            <a:r>
              <a:rPr lang="ar-DZ" dirty="0" err="1">
                <a:solidFill>
                  <a:schemeClr val="accent4">
                    <a:lumMod val="75000"/>
                  </a:schemeClr>
                </a:solidFill>
              </a:rPr>
              <a:t>و</a:t>
            </a:r>
            <a:r>
              <a:rPr lang="ar-DZ" dirty="0">
                <a:solidFill>
                  <a:schemeClr val="accent4">
                    <a:lumMod val="75000"/>
                  </a:schemeClr>
                </a:solidFill>
              </a:rPr>
              <a:t> قدرات أو معارف وسلوكيات أو اتجاهات جديدة أو تعديل سلوكيات قائمة لجعلها </a:t>
            </a:r>
            <a:r>
              <a:rPr lang="ar-DZ" dirty="0" err="1">
                <a:solidFill>
                  <a:schemeClr val="accent4">
                    <a:lumMod val="75000"/>
                  </a:schemeClr>
                </a:solidFill>
              </a:rPr>
              <a:t>تتلائم</a:t>
            </a:r>
            <a:r>
              <a:rPr lang="ar-DZ" dirty="0">
                <a:solidFill>
                  <a:schemeClr val="accent4">
                    <a:lumMod val="75000"/>
                  </a:schemeClr>
                </a:solidFill>
              </a:rPr>
              <a:t> مع متطلبات التطور الوظيفي وهو الجهد المخطط لتسهيل تعلم المهارات المعرفية والسلوكية للموظف والتي لها علاقة </a:t>
            </a:r>
            <a:r>
              <a:rPr lang="ar-DZ" dirty="0" smtClean="0">
                <a:solidFill>
                  <a:schemeClr val="accent4">
                    <a:lumMod val="75000"/>
                  </a:schemeClr>
                </a:solidFill>
              </a:rPr>
              <a:t>بالعمل</a:t>
            </a:r>
            <a:endParaRPr lang="fr-FR" dirty="0">
              <a:solidFill>
                <a:schemeClr val="accent4">
                  <a:lumMod val="75000"/>
                </a:schemeClr>
              </a:solidFill>
            </a:endParaRPr>
          </a:p>
          <a:p>
            <a:pPr algn="just" rtl="1"/>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4">
              <a:lumMod val="40000"/>
              <a:lumOff val="60000"/>
            </a:schemeClr>
          </a:solidFill>
        </p:spPr>
        <p:txBody>
          <a:bodyPr/>
          <a:lstStyle/>
          <a:p>
            <a:r>
              <a:rPr lang="ar-SA" b="1" dirty="0" smtClean="0">
                <a:solidFill>
                  <a:srgbClr val="7030A0"/>
                </a:solidFill>
              </a:rPr>
              <a:t>عناصر التدريب</a:t>
            </a:r>
            <a:endParaRPr lang="fr-FR" b="1" dirty="0">
              <a:solidFill>
                <a:srgbClr val="7030A0"/>
              </a:solidFill>
            </a:endParaRPr>
          </a:p>
        </p:txBody>
      </p:sp>
      <p:sp>
        <p:nvSpPr>
          <p:cNvPr id="3" name="Espace réservé du contenu 2"/>
          <p:cNvSpPr>
            <a:spLocks noGrp="1"/>
          </p:cNvSpPr>
          <p:nvPr>
            <p:ph idx="1"/>
          </p:nvPr>
        </p:nvSpPr>
        <p:spPr>
          <a:xfrm>
            <a:off x="457200" y="1600200"/>
            <a:ext cx="8229600" cy="4972071"/>
          </a:xfrm>
          <a:solidFill>
            <a:schemeClr val="accent4">
              <a:lumMod val="40000"/>
              <a:lumOff val="60000"/>
            </a:schemeClr>
          </a:solidFill>
        </p:spPr>
        <p:txBody>
          <a:bodyPr/>
          <a:lstStyle/>
          <a:p>
            <a:pPr algn="just" rtl="1"/>
            <a:r>
              <a:rPr lang="ar-SA" dirty="0">
                <a:solidFill>
                  <a:schemeClr val="accent4">
                    <a:lumMod val="75000"/>
                  </a:schemeClr>
                </a:solidFill>
              </a:rPr>
              <a:t> أن التدريب عملية منظمة وجهد مستمر يصمم من قبل المتخصصين الذين يقومون بتحديد الاحتياجات التدريبية للأفراد المستهدفين لتزويدهم بالمعرفة والمهارة والاتجاه الإيجابي. وبناء على ذلك يجب مراعاة خمس عناصر أساسية لعملية التدريب ننكرها في التالي:( المتدرب، المدرب، المادة العلمية، هيئة التدريب، أساليب التدريب)</a:t>
            </a:r>
            <a:endParaRPr lang="fr-FR" dirty="0">
              <a:solidFill>
                <a:schemeClr val="accent4">
                  <a:lumMod val="75000"/>
                </a:scheme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4">
              <a:lumMod val="40000"/>
              <a:lumOff val="60000"/>
            </a:schemeClr>
          </a:solidFill>
        </p:spPr>
        <p:txBody>
          <a:bodyPr/>
          <a:lstStyle/>
          <a:p>
            <a:r>
              <a:rPr lang="ar-SA" b="1" dirty="0" smtClean="0">
                <a:solidFill>
                  <a:schemeClr val="accent4">
                    <a:lumMod val="75000"/>
                  </a:schemeClr>
                </a:solidFill>
              </a:rPr>
              <a:t>أهداف التدريب</a:t>
            </a:r>
            <a:endParaRPr lang="fr-FR" b="1" dirty="0">
              <a:solidFill>
                <a:schemeClr val="accent4">
                  <a:lumMod val="75000"/>
                </a:schemeClr>
              </a:solidFill>
            </a:endParaRPr>
          </a:p>
        </p:txBody>
      </p:sp>
      <p:sp>
        <p:nvSpPr>
          <p:cNvPr id="3" name="Espace réservé du contenu 2"/>
          <p:cNvSpPr>
            <a:spLocks noGrp="1"/>
          </p:cNvSpPr>
          <p:nvPr>
            <p:ph idx="1"/>
          </p:nvPr>
        </p:nvSpPr>
        <p:spPr>
          <a:solidFill>
            <a:schemeClr val="accent4">
              <a:lumMod val="40000"/>
              <a:lumOff val="60000"/>
            </a:schemeClr>
          </a:solidFill>
        </p:spPr>
        <p:txBody>
          <a:bodyPr>
            <a:normAutofit fontScale="85000" lnSpcReduction="20000"/>
          </a:bodyPr>
          <a:lstStyle/>
          <a:p>
            <a:pPr algn="just" rtl="1"/>
            <a:r>
              <a:rPr lang="ar-SA" dirty="0"/>
              <a:t>تتضح أهمية التدريب من خلال ما يرمي إلى تحقيقه من أهداف تتمثل في: </a:t>
            </a:r>
            <a:endParaRPr lang="fr-FR" dirty="0"/>
          </a:p>
          <a:p>
            <a:pPr lvl="0" algn="just" rtl="1"/>
            <a:r>
              <a:rPr lang="ar-SA" b="1" dirty="0" smtClean="0"/>
              <a:t>المعارف:</a:t>
            </a:r>
            <a:r>
              <a:rPr lang="ar-SA" dirty="0" smtClean="0"/>
              <a:t> </a:t>
            </a:r>
            <a:r>
              <a:rPr lang="ar-SA" dirty="0"/>
              <a:t>إن العنصر الأساس في برامج التدريب هو محتوياتها من المادة التعليمية وهذا المحتوى ينمي لدي المتدربين معلومات جديدة تضاف إلى خبراتهم ومعلوماتهم</a:t>
            </a:r>
            <a:r>
              <a:rPr lang="en-US" dirty="0"/>
              <a:t>.</a:t>
            </a:r>
            <a:endParaRPr lang="fr-FR" dirty="0"/>
          </a:p>
          <a:p>
            <a:pPr lvl="0" algn="just" rtl="1"/>
            <a:r>
              <a:rPr lang="ar-SA" b="1" dirty="0"/>
              <a:t>الاتجاهات:</a:t>
            </a:r>
            <a:r>
              <a:rPr lang="ar-SA" dirty="0"/>
              <a:t> وهذه صلة وثيقة بالمعلومات المنقولة للمتدربين بين إذ يلتحق الأفراد بالتدريب ولدي كل منهم اتجاه معين نحو أمور عديدة متعلقة بالعمل وما يحيط </a:t>
            </a:r>
            <a:r>
              <a:rPr lang="ar-SA" dirty="0" err="1"/>
              <a:t>به</a:t>
            </a:r>
            <a:r>
              <a:rPr lang="ar-SA" dirty="0"/>
              <a:t> ولهذا فإن من أهداف التدريب </a:t>
            </a:r>
            <a:r>
              <a:rPr lang="ar-SA" dirty="0" err="1"/>
              <a:t>و</a:t>
            </a:r>
            <a:r>
              <a:rPr lang="ar-SA" dirty="0"/>
              <a:t> من واجبات المدربين العمل على تغيير هذه الاتجاهات على النحو المرغوب فيه.</a:t>
            </a:r>
            <a:endParaRPr lang="fr-FR" dirty="0"/>
          </a:p>
          <a:p>
            <a:pPr lvl="0" algn="just" rtl="1"/>
            <a:r>
              <a:rPr lang="ar-SA" b="1" dirty="0"/>
              <a:t>المهارات:</a:t>
            </a:r>
            <a:r>
              <a:rPr lang="ar-SA" dirty="0"/>
              <a:t> إن البرنامج التدريبي لا بعد ناجحا إذا أكتفي توصيل المعلومات أو تغيير الاتجاهات ما لم يجعل المتدربين يحصلون على المهارة اللازمة لتطبيق ما تعلموه بنجاح</a:t>
            </a:r>
            <a:r>
              <a:rPr lang="en-US" dirty="0"/>
              <a:t>.</a:t>
            </a:r>
            <a:endParaRPr lang="fr-FR" dirty="0"/>
          </a:p>
          <a:p>
            <a:pPr algn="just" rtl="1">
              <a:buNone/>
            </a:pP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4">
              <a:lumMod val="40000"/>
              <a:lumOff val="60000"/>
            </a:schemeClr>
          </a:solidFill>
        </p:spPr>
        <p:txBody>
          <a:bodyPr/>
          <a:lstStyle/>
          <a:p>
            <a:r>
              <a:rPr lang="ar-SA" b="1" dirty="0" smtClean="0">
                <a:solidFill>
                  <a:schemeClr val="accent4">
                    <a:lumMod val="75000"/>
                  </a:schemeClr>
                </a:solidFill>
              </a:rPr>
              <a:t>أهمية التدريب</a:t>
            </a:r>
            <a:endParaRPr lang="fr-FR" b="1" dirty="0">
              <a:solidFill>
                <a:schemeClr val="accent4">
                  <a:lumMod val="75000"/>
                </a:schemeClr>
              </a:solidFill>
            </a:endParaRPr>
          </a:p>
        </p:txBody>
      </p:sp>
      <p:sp>
        <p:nvSpPr>
          <p:cNvPr id="3" name="Espace réservé du contenu 2"/>
          <p:cNvSpPr>
            <a:spLocks noGrp="1"/>
          </p:cNvSpPr>
          <p:nvPr>
            <p:ph idx="1"/>
          </p:nvPr>
        </p:nvSpPr>
        <p:spPr>
          <a:solidFill>
            <a:schemeClr val="accent4">
              <a:lumMod val="40000"/>
              <a:lumOff val="60000"/>
            </a:schemeClr>
          </a:solidFill>
        </p:spPr>
        <p:txBody>
          <a:bodyPr>
            <a:normAutofit fontScale="92500" lnSpcReduction="10000"/>
          </a:bodyPr>
          <a:lstStyle/>
          <a:p>
            <a:pPr lvl="0" algn="r" rtl="1"/>
            <a:r>
              <a:rPr lang="ar-SA" dirty="0">
                <a:solidFill>
                  <a:schemeClr val="accent4">
                    <a:lumMod val="50000"/>
                  </a:schemeClr>
                </a:solidFill>
              </a:rPr>
              <a:t>أن التدريب هو من أهم الصفات التي تتصف </a:t>
            </a:r>
            <a:r>
              <a:rPr lang="ar-SA" dirty="0" err="1">
                <a:solidFill>
                  <a:schemeClr val="accent4">
                    <a:lumMod val="50000"/>
                  </a:schemeClr>
                </a:solidFill>
              </a:rPr>
              <a:t>بها</a:t>
            </a:r>
            <a:r>
              <a:rPr lang="ar-SA" dirty="0">
                <a:solidFill>
                  <a:schemeClr val="accent4">
                    <a:lumMod val="50000"/>
                  </a:schemeClr>
                </a:solidFill>
              </a:rPr>
              <a:t> المنظمات الحديثة اليوم، والساعية إلى تطوير مواردها البشرية على المستوى التكنولوجي والإداري.</a:t>
            </a:r>
            <a:endParaRPr lang="fr-FR" dirty="0">
              <a:solidFill>
                <a:schemeClr val="accent4">
                  <a:lumMod val="50000"/>
                </a:schemeClr>
              </a:solidFill>
            </a:endParaRPr>
          </a:p>
          <a:p>
            <a:pPr lvl="0" algn="r" rtl="1"/>
            <a:r>
              <a:rPr lang="en-US" dirty="0">
                <a:solidFill>
                  <a:schemeClr val="accent4">
                    <a:lumMod val="50000"/>
                  </a:schemeClr>
                </a:solidFill>
              </a:rPr>
              <a:t> </a:t>
            </a:r>
            <a:r>
              <a:rPr lang="ar-SA" dirty="0">
                <a:solidFill>
                  <a:schemeClr val="accent4">
                    <a:lumMod val="50000"/>
                  </a:schemeClr>
                </a:solidFill>
              </a:rPr>
              <a:t>يساهم التدريب بتحسين المستوى الاقتصادي وكذلك الاجتماعي بالنسبة للموارد البشرية في المنظمة من خلال مساهمته في زيادة نسبة الأمان الوظيفي</a:t>
            </a:r>
            <a:r>
              <a:rPr lang="en-US" dirty="0" smtClean="0">
                <a:solidFill>
                  <a:schemeClr val="accent4">
                    <a:lumMod val="50000"/>
                  </a:schemeClr>
                </a:solidFill>
              </a:rPr>
              <a:t>.</a:t>
            </a:r>
            <a:endParaRPr lang="ar-SA" dirty="0" smtClean="0">
              <a:solidFill>
                <a:schemeClr val="accent4">
                  <a:lumMod val="50000"/>
                </a:schemeClr>
              </a:solidFill>
            </a:endParaRPr>
          </a:p>
          <a:p>
            <a:pPr algn="r" rtl="1"/>
            <a:r>
              <a:rPr lang="fr-FR" dirty="0">
                <a:solidFill>
                  <a:schemeClr val="accent4">
                    <a:lumMod val="50000"/>
                  </a:schemeClr>
                </a:solidFill>
              </a:rPr>
              <a:t> </a:t>
            </a:r>
            <a:r>
              <a:rPr lang="ar-SA" dirty="0">
                <a:solidFill>
                  <a:schemeClr val="accent4">
                    <a:lumMod val="50000"/>
                  </a:schemeClr>
                </a:solidFill>
              </a:rPr>
              <a:t>‏تبرز أهمية التدريب بشكل واضح من خلال حاجة كافة المستويات الوظيفية إليه، فنجد أن حاجة الموظف الجديد إليه بغية إتقان مهام الوظيفة الجديدة وكذلك الموظف القديم يحتاجه من اجل زيادة مهاراته وقدراته</a:t>
            </a:r>
            <a:r>
              <a:rPr lang="en-US" dirty="0">
                <a:solidFill>
                  <a:schemeClr val="accent4">
                    <a:lumMod val="50000"/>
                  </a:schemeClr>
                </a:solidFill>
              </a:rPr>
              <a:t>.</a:t>
            </a:r>
            <a:endParaRPr lang="fr-FR" dirty="0">
              <a:solidFill>
                <a:schemeClr val="accent4">
                  <a:lumMod val="50000"/>
                </a:schemeClr>
              </a:solidFill>
            </a:endParaRPr>
          </a:p>
          <a:p>
            <a:pPr lvl="0" algn="r" rtl="1"/>
            <a:endParaRPr lang="fr-FR" dirty="0"/>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4">
              <a:lumMod val="40000"/>
              <a:lumOff val="60000"/>
            </a:schemeClr>
          </a:solidFill>
        </p:spPr>
        <p:txBody>
          <a:bodyPr/>
          <a:lstStyle/>
          <a:p>
            <a:r>
              <a:rPr lang="ar-SA" b="1" dirty="0" smtClean="0">
                <a:solidFill>
                  <a:schemeClr val="accent4">
                    <a:lumMod val="50000"/>
                  </a:schemeClr>
                </a:solidFill>
              </a:rPr>
              <a:t>مفهوم التدريب الالكتروني</a:t>
            </a:r>
            <a:r>
              <a:rPr lang="ar-SA" dirty="0" smtClean="0"/>
              <a:t>:</a:t>
            </a:r>
            <a:endParaRPr lang="fr-FR" dirty="0"/>
          </a:p>
        </p:txBody>
      </p:sp>
      <p:sp>
        <p:nvSpPr>
          <p:cNvPr id="3" name="Espace réservé du contenu 2"/>
          <p:cNvSpPr>
            <a:spLocks noGrp="1"/>
          </p:cNvSpPr>
          <p:nvPr>
            <p:ph idx="1"/>
          </p:nvPr>
        </p:nvSpPr>
        <p:spPr>
          <a:solidFill>
            <a:schemeClr val="accent4">
              <a:lumMod val="40000"/>
              <a:lumOff val="60000"/>
            </a:schemeClr>
          </a:solidFill>
        </p:spPr>
        <p:txBody>
          <a:bodyPr>
            <a:normAutofit fontScale="77500" lnSpcReduction="20000"/>
          </a:bodyPr>
          <a:lstStyle/>
          <a:p>
            <a:pPr lvl="0" algn="just" rtl="1"/>
            <a:r>
              <a:rPr lang="ar-SA" dirty="0">
                <a:solidFill>
                  <a:schemeClr val="accent4">
                    <a:lumMod val="50000"/>
                  </a:schemeClr>
                </a:solidFill>
              </a:rPr>
              <a:t>يعرف بأنه: عملية التدريب عن بعد باستخدام الانترنت والانترانت لتوفير المعرفة الضرورية للأفراد حول مختلف الموضوعات المختارة أو المتخصصة، لرفع المستوى العلمي أو لتحقيق إعادة التأهيل باستخدام الحاسوب، الصوت، الفيديو، الوسائط المتعددة، الكتب الالكترونية، البريد الالكتروني، الدردشة، ومجموعات النقاش.</a:t>
            </a:r>
            <a:endParaRPr lang="fr-FR" dirty="0">
              <a:solidFill>
                <a:schemeClr val="accent4">
                  <a:lumMod val="50000"/>
                </a:schemeClr>
              </a:solidFill>
            </a:endParaRPr>
          </a:p>
          <a:p>
            <a:pPr lvl="0" algn="just" rtl="1"/>
            <a:r>
              <a:rPr lang="ar-SA" dirty="0">
                <a:solidFill>
                  <a:schemeClr val="accent4">
                    <a:lumMod val="50000"/>
                  </a:schemeClr>
                </a:solidFill>
              </a:rPr>
              <a:t>على أنه أي عملية تدريبية تستخدم شبكة الانترنت </a:t>
            </a:r>
            <a:r>
              <a:rPr lang="ar-SA" dirty="0" smtClean="0">
                <a:solidFill>
                  <a:schemeClr val="accent4">
                    <a:lumMod val="50000"/>
                  </a:schemeClr>
                </a:solidFill>
              </a:rPr>
              <a:t>لعرض </a:t>
            </a:r>
            <a:r>
              <a:rPr lang="ar-SA" dirty="0">
                <a:solidFill>
                  <a:schemeClr val="accent4">
                    <a:lumMod val="50000"/>
                  </a:schemeClr>
                </a:solidFill>
              </a:rPr>
              <a:t>وتقديم الحقائب الالكترونية أو التفاعل مع المتدربين سواء كان بشكل متزامن أو غير متزامن أو بقيادة المدرب أو بدون مدرب أو مزيج بين ذلك كله</a:t>
            </a:r>
            <a:endParaRPr lang="fr-FR" dirty="0">
              <a:solidFill>
                <a:schemeClr val="accent4">
                  <a:lumMod val="50000"/>
                </a:schemeClr>
              </a:solidFill>
            </a:endParaRPr>
          </a:p>
          <a:p>
            <a:pPr algn="just" rtl="1"/>
            <a:r>
              <a:rPr lang="ar-SA" dirty="0" smtClean="0">
                <a:solidFill>
                  <a:schemeClr val="accent4">
                    <a:lumMod val="50000"/>
                  </a:schemeClr>
                </a:solidFill>
              </a:rPr>
              <a:t>.</a:t>
            </a:r>
            <a:r>
              <a:rPr lang="ar-SA" dirty="0">
                <a:solidFill>
                  <a:schemeClr val="accent4">
                    <a:lumMod val="50000"/>
                  </a:schemeClr>
                </a:solidFill>
              </a:rPr>
              <a:t> نظام تدريب نشط</a:t>
            </a:r>
            <a:r>
              <a:rPr lang="fr-FR" dirty="0">
                <a:solidFill>
                  <a:schemeClr val="accent4">
                    <a:lumMod val="50000"/>
                  </a:schemeClr>
                </a:solidFill>
              </a:rPr>
              <a:t> </a:t>
            </a:r>
            <a:r>
              <a:rPr lang="ar-SA" dirty="0" smtClean="0">
                <a:solidFill>
                  <a:schemeClr val="accent4">
                    <a:lumMod val="50000"/>
                  </a:schemeClr>
                </a:solidFill>
              </a:rPr>
              <a:t>غير </a:t>
            </a:r>
            <a:r>
              <a:rPr lang="ar-SA" dirty="0">
                <a:solidFill>
                  <a:schemeClr val="accent4">
                    <a:lumMod val="50000"/>
                  </a:schemeClr>
                </a:solidFill>
              </a:rPr>
              <a:t>تقليدي يعتمد على استخدام مواقع شبكة الإنترنت لتوصيل المعلومات للمتدرب والاستفادة من العملية التدريبية بكافة جوانبها دون الانتقال إلى موقع التدريب ودون وجود المدرب والمتدربين في نفس الحيز المكاني مع تحقيق التفاعل ثلاثي الأبعاد (المحتوى التدريبي الرقمي- المتدربين - المدرب والمتدربين) وإدارة العملية التدريبية بأسرع وقت وأقل تكلفة</a:t>
            </a:r>
            <a:endParaRPr lang="fr-FR" dirty="0">
              <a:solidFill>
                <a:schemeClr val="accent4">
                  <a:lumMod val="50000"/>
                </a:schemeClr>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4">
              <a:lumMod val="40000"/>
              <a:lumOff val="60000"/>
            </a:schemeClr>
          </a:solidFill>
        </p:spPr>
        <p:txBody>
          <a:bodyPr/>
          <a:lstStyle/>
          <a:p>
            <a:r>
              <a:rPr lang="ar-SA" b="1" dirty="0" smtClean="0">
                <a:solidFill>
                  <a:schemeClr val="accent4">
                    <a:lumMod val="50000"/>
                  </a:schemeClr>
                </a:solidFill>
              </a:rPr>
              <a:t>أنواع التدريب الالكتروني</a:t>
            </a:r>
            <a:endParaRPr lang="fr-FR" b="1" dirty="0">
              <a:solidFill>
                <a:schemeClr val="accent4">
                  <a:lumMod val="50000"/>
                </a:schemeClr>
              </a:solidFill>
            </a:endParaRPr>
          </a:p>
        </p:txBody>
      </p:sp>
      <p:sp>
        <p:nvSpPr>
          <p:cNvPr id="3" name="Espace réservé du contenu 2"/>
          <p:cNvSpPr>
            <a:spLocks noGrp="1"/>
          </p:cNvSpPr>
          <p:nvPr>
            <p:ph idx="1"/>
          </p:nvPr>
        </p:nvSpPr>
        <p:spPr>
          <a:solidFill>
            <a:schemeClr val="accent4">
              <a:lumMod val="40000"/>
              <a:lumOff val="60000"/>
            </a:schemeClr>
          </a:solidFill>
        </p:spPr>
        <p:txBody>
          <a:bodyPr/>
          <a:lstStyle/>
          <a:p>
            <a:pPr lvl="0" algn="r" rtl="1"/>
            <a:r>
              <a:rPr lang="fr-FR" dirty="0">
                <a:solidFill>
                  <a:schemeClr val="accent4">
                    <a:lumMod val="50000"/>
                  </a:schemeClr>
                </a:solidFill>
              </a:rPr>
              <a:t> </a:t>
            </a:r>
            <a:r>
              <a:rPr lang="ar-SA" dirty="0">
                <a:solidFill>
                  <a:schemeClr val="accent4">
                    <a:lumMod val="50000"/>
                  </a:schemeClr>
                </a:solidFill>
              </a:rPr>
              <a:t>التدريب الالكتروني المتزامن</a:t>
            </a:r>
            <a:r>
              <a:rPr lang="en-US" dirty="0">
                <a:solidFill>
                  <a:schemeClr val="accent4">
                    <a:lumMod val="50000"/>
                  </a:schemeClr>
                </a:solidFill>
              </a:rPr>
              <a:t>: </a:t>
            </a:r>
            <a:r>
              <a:rPr lang="ar-SA" dirty="0">
                <a:solidFill>
                  <a:schemeClr val="accent4">
                    <a:lumMod val="50000"/>
                  </a:schemeClr>
                </a:solidFill>
              </a:rPr>
              <a:t>هو النشاط الذي يتم في الوقت الحقيقي تحت قيادة المدرب حيث يتواجد هو </a:t>
            </a:r>
            <a:r>
              <a:rPr lang="ar-SA" dirty="0" err="1">
                <a:solidFill>
                  <a:schemeClr val="accent4">
                    <a:lumMod val="50000"/>
                  </a:schemeClr>
                </a:solidFill>
              </a:rPr>
              <a:t>و</a:t>
            </a:r>
            <a:r>
              <a:rPr lang="ar-SA" dirty="0">
                <a:solidFill>
                  <a:schemeClr val="accent4">
                    <a:lumMod val="50000"/>
                  </a:schemeClr>
                </a:solidFill>
              </a:rPr>
              <a:t> جميع المتدربين في نفس الوقت </a:t>
            </a:r>
            <a:r>
              <a:rPr lang="ar-SA" dirty="0" err="1">
                <a:solidFill>
                  <a:schemeClr val="accent4">
                    <a:lumMod val="50000"/>
                  </a:schemeClr>
                </a:solidFill>
              </a:rPr>
              <a:t>و</a:t>
            </a:r>
            <a:r>
              <a:rPr lang="ar-SA" dirty="0">
                <a:solidFill>
                  <a:schemeClr val="accent4">
                    <a:lumMod val="50000"/>
                  </a:schemeClr>
                </a:solidFill>
              </a:rPr>
              <a:t> يتواصلون في نفس المكان مع بعضهم البعض مباشرة </a:t>
            </a:r>
            <a:r>
              <a:rPr lang="en-US" dirty="0">
                <a:solidFill>
                  <a:schemeClr val="accent4">
                    <a:lumMod val="50000"/>
                  </a:schemeClr>
                </a:solidFill>
              </a:rPr>
              <a:t>.</a:t>
            </a:r>
            <a:endParaRPr lang="fr-FR" dirty="0">
              <a:solidFill>
                <a:schemeClr val="accent4">
                  <a:lumMod val="50000"/>
                </a:schemeClr>
              </a:solidFill>
            </a:endParaRPr>
          </a:p>
          <a:p>
            <a:pPr lvl="0" algn="r" rtl="1"/>
            <a:r>
              <a:rPr lang="en-US" dirty="0">
                <a:solidFill>
                  <a:schemeClr val="accent4">
                    <a:lumMod val="50000"/>
                  </a:schemeClr>
                </a:solidFill>
              </a:rPr>
              <a:t> </a:t>
            </a:r>
            <a:r>
              <a:rPr lang="ar-SA" dirty="0">
                <a:solidFill>
                  <a:schemeClr val="accent4">
                    <a:lumMod val="50000"/>
                  </a:schemeClr>
                </a:solidFill>
              </a:rPr>
              <a:t>التدريب الالكتروني الغير متزامن</a:t>
            </a:r>
            <a:r>
              <a:rPr lang="en-US" dirty="0">
                <a:solidFill>
                  <a:schemeClr val="accent4">
                    <a:lumMod val="50000"/>
                  </a:schemeClr>
                </a:solidFill>
              </a:rPr>
              <a:t>: </a:t>
            </a:r>
            <a:r>
              <a:rPr lang="ar-SA" dirty="0">
                <a:solidFill>
                  <a:schemeClr val="accent4">
                    <a:lumMod val="50000"/>
                  </a:schemeClr>
                </a:solidFill>
              </a:rPr>
              <a:t>في هذا النوع ليس من الضروري </a:t>
            </a:r>
            <a:r>
              <a:rPr lang="ar-SA" dirty="0" smtClean="0">
                <a:solidFill>
                  <a:schemeClr val="accent4">
                    <a:lumMod val="50000"/>
                  </a:schemeClr>
                </a:solidFill>
              </a:rPr>
              <a:t>أن </a:t>
            </a:r>
            <a:r>
              <a:rPr lang="ar-SA" dirty="0">
                <a:solidFill>
                  <a:schemeClr val="accent4">
                    <a:lumMod val="50000"/>
                  </a:schemeClr>
                </a:solidFill>
              </a:rPr>
              <a:t>يتواجد المدرب </a:t>
            </a:r>
            <a:r>
              <a:rPr lang="ar-SA" dirty="0" err="1">
                <a:solidFill>
                  <a:schemeClr val="accent4">
                    <a:lumMod val="50000"/>
                  </a:schemeClr>
                </a:solidFill>
              </a:rPr>
              <a:t>و</a:t>
            </a:r>
            <a:r>
              <a:rPr lang="ar-SA" dirty="0">
                <a:solidFill>
                  <a:schemeClr val="accent4">
                    <a:lumMod val="50000"/>
                  </a:schemeClr>
                </a:solidFill>
              </a:rPr>
              <a:t> المتدربين بنفس الوقت </a:t>
            </a:r>
            <a:r>
              <a:rPr lang="ar-SA" dirty="0" err="1">
                <a:solidFill>
                  <a:schemeClr val="accent4">
                    <a:lumMod val="50000"/>
                  </a:schemeClr>
                </a:solidFill>
              </a:rPr>
              <a:t>و</a:t>
            </a:r>
            <a:r>
              <a:rPr lang="ar-SA" dirty="0">
                <a:solidFill>
                  <a:schemeClr val="accent4">
                    <a:lumMod val="50000"/>
                  </a:schemeClr>
                </a:solidFill>
              </a:rPr>
              <a:t> لا أن يتواجدوا في نفس المكان</a:t>
            </a:r>
            <a:r>
              <a:rPr lang="en-US" dirty="0" smtClean="0"/>
              <a:t>.</a:t>
            </a: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solidFill>
            <a:schemeClr val="accent4">
              <a:lumMod val="40000"/>
              <a:lumOff val="60000"/>
            </a:schemeClr>
          </a:solidFill>
        </p:spPr>
        <p:txBody>
          <a:bodyPr/>
          <a:lstStyle/>
          <a:p>
            <a:r>
              <a:rPr lang="ar-SA" b="1" dirty="0" smtClean="0">
                <a:solidFill>
                  <a:schemeClr val="accent4">
                    <a:lumMod val="50000"/>
                  </a:schemeClr>
                </a:solidFill>
              </a:rPr>
              <a:t>فوائد التدريب الالكتروني</a:t>
            </a:r>
            <a:endParaRPr lang="fr-FR" b="1" dirty="0">
              <a:solidFill>
                <a:schemeClr val="accent4">
                  <a:lumMod val="50000"/>
                </a:schemeClr>
              </a:solidFill>
            </a:endParaRPr>
          </a:p>
        </p:txBody>
      </p:sp>
      <p:sp>
        <p:nvSpPr>
          <p:cNvPr id="3" name="Espace réservé du contenu 2"/>
          <p:cNvSpPr>
            <a:spLocks noGrp="1"/>
          </p:cNvSpPr>
          <p:nvPr>
            <p:ph idx="1"/>
          </p:nvPr>
        </p:nvSpPr>
        <p:spPr>
          <a:solidFill>
            <a:schemeClr val="accent4">
              <a:lumMod val="40000"/>
              <a:lumOff val="60000"/>
            </a:schemeClr>
          </a:solidFill>
        </p:spPr>
        <p:txBody>
          <a:bodyPr/>
          <a:lstStyle/>
          <a:p>
            <a:pPr lvl="1" algn="r" rtl="1">
              <a:buFont typeface="Wingdings" pitchFamily="2" charset="2"/>
              <a:buChar char="Ø"/>
            </a:pPr>
            <a:r>
              <a:rPr lang="ar-EG" dirty="0">
                <a:solidFill>
                  <a:schemeClr val="accent4">
                    <a:lumMod val="50000"/>
                  </a:schemeClr>
                </a:solidFill>
              </a:rPr>
              <a:t>خفض نفقات التدريب.	</a:t>
            </a:r>
            <a:endParaRPr lang="fr-FR" sz="2000" dirty="0">
              <a:solidFill>
                <a:schemeClr val="accent4">
                  <a:lumMod val="50000"/>
                </a:schemeClr>
              </a:solidFill>
            </a:endParaRPr>
          </a:p>
          <a:p>
            <a:pPr lvl="1" algn="r" rtl="1">
              <a:buFont typeface="Wingdings" pitchFamily="2" charset="2"/>
              <a:buChar char="Ø"/>
            </a:pPr>
            <a:r>
              <a:rPr lang="ar-EG" dirty="0">
                <a:solidFill>
                  <a:schemeClr val="accent4">
                    <a:lumMod val="50000"/>
                  </a:schemeClr>
                </a:solidFill>
              </a:rPr>
              <a:t> تقليل الحاجة للانتقال والسفر.</a:t>
            </a:r>
            <a:endParaRPr lang="fr-FR" sz="2000" dirty="0">
              <a:solidFill>
                <a:schemeClr val="accent4">
                  <a:lumMod val="50000"/>
                </a:schemeClr>
              </a:solidFill>
            </a:endParaRPr>
          </a:p>
          <a:p>
            <a:pPr lvl="1" algn="r" rtl="1">
              <a:buFont typeface="Wingdings" pitchFamily="2" charset="2"/>
              <a:buChar char="Ø"/>
            </a:pPr>
            <a:r>
              <a:rPr lang="ar-EG" dirty="0">
                <a:solidFill>
                  <a:schemeClr val="accent4">
                    <a:lumMod val="50000"/>
                  </a:schemeClr>
                </a:solidFill>
              </a:rPr>
              <a:t>سهولة تحديث </a:t>
            </a:r>
            <a:r>
              <a:rPr lang="ar-EG" dirty="0" smtClean="0">
                <a:solidFill>
                  <a:schemeClr val="accent4">
                    <a:lumMod val="50000"/>
                  </a:schemeClr>
                </a:solidFill>
              </a:rPr>
              <a:t>مواد </a:t>
            </a:r>
            <a:r>
              <a:rPr lang="ar-EG" dirty="0">
                <a:solidFill>
                  <a:schemeClr val="accent4">
                    <a:lumMod val="50000"/>
                  </a:schemeClr>
                </a:solidFill>
              </a:rPr>
              <a:t>التعلم.</a:t>
            </a:r>
            <a:endParaRPr lang="fr-FR" sz="2000" dirty="0">
              <a:solidFill>
                <a:schemeClr val="accent4">
                  <a:lumMod val="50000"/>
                </a:schemeClr>
              </a:solidFill>
            </a:endParaRPr>
          </a:p>
          <a:p>
            <a:pPr lvl="1" algn="r" rtl="1">
              <a:buFont typeface="Wingdings" pitchFamily="2" charset="2"/>
              <a:buChar char="Ø"/>
            </a:pPr>
            <a:r>
              <a:rPr lang="ar-EG" dirty="0">
                <a:solidFill>
                  <a:schemeClr val="accent4">
                    <a:lumMod val="50000"/>
                  </a:schemeClr>
                </a:solidFill>
              </a:rPr>
              <a:t>تكامل الوسائط.</a:t>
            </a:r>
            <a:endParaRPr lang="fr-FR" sz="2000" dirty="0">
              <a:solidFill>
                <a:schemeClr val="accent4">
                  <a:lumMod val="50000"/>
                </a:schemeClr>
              </a:solidFill>
            </a:endParaRPr>
          </a:p>
          <a:p>
            <a:pPr lvl="1" algn="r" rtl="1">
              <a:buFont typeface="Wingdings" pitchFamily="2" charset="2"/>
              <a:buChar char="Ø"/>
            </a:pPr>
            <a:r>
              <a:rPr lang="ar-EG" dirty="0">
                <a:solidFill>
                  <a:schemeClr val="accent4">
                    <a:lumMod val="50000"/>
                  </a:schemeClr>
                </a:solidFill>
              </a:rPr>
              <a:t>إعادة استخدام مواد التعلم مرة </a:t>
            </a:r>
            <a:r>
              <a:rPr lang="ar-EG" dirty="0" smtClean="0">
                <a:solidFill>
                  <a:schemeClr val="accent4">
                    <a:lumMod val="50000"/>
                  </a:schemeClr>
                </a:solidFill>
              </a:rPr>
              <a:t>أخرى</a:t>
            </a:r>
            <a:r>
              <a:rPr lang="ar-SA" dirty="0" smtClean="0">
                <a:solidFill>
                  <a:schemeClr val="accent4">
                    <a:lumMod val="50000"/>
                  </a:schemeClr>
                </a:solidFill>
              </a:rPr>
              <a:t>.</a:t>
            </a:r>
            <a:endParaRPr lang="fr-FR" sz="2000" dirty="0">
              <a:solidFill>
                <a:schemeClr val="accent4">
                  <a:lumMod val="50000"/>
                </a:schemeClr>
              </a:solidFill>
            </a:endParaRPr>
          </a:p>
          <a:p>
            <a:pPr lvl="1" algn="r" rtl="1">
              <a:buFont typeface="Wingdings" pitchFamily="2" charset="2"/>
              <a:buChar char="Ø"/>
            </a:pPr>
            <a:r>
              <a:rPr lang="ar-EG" dirty="0">
                <a:solidFill>
                  <a:schemeClr val="accent4">
                    <a:lumMod val="50000"/>
                  </a:schemeClr>
                </a:solidFill>
              </a:rPr>
              <a:t>توفير التدريب في الوقت المطلوب</a:t>
            </a:r>
            <a:r>
              <a:rPr lang="ar-EG" dirty="0" smtClean="0">
                <a:solidFill>
                  <a:schemeClr val="accent4">
                    <a:lumMod val="50000"/>
                  </a:schemeClr>
                </a:solidFill>
              </a:rPr>
              <a:t>.</a:t>
            </a:r>
            <a:endParaRPr lang="ar-SA" dirty="0" smtClean="0">
              <a:solidFill>
                <a:schemeClr val="accent4">
                  <a:lumMod val="50000"/>
                </a:schemeClr>
              </a:solidFill>
            </a:endParaRPr>
          </a:p>
          <a:p>
            <a:pPr lvl="1" algn="r" rtl="1">
              <a:buFont typeface="Wingdings" pitchFamily="2" charset="2"/>
              <a:buChar char="Ø"/>
            </a:pPr>
            <a:r>
              <a:rPr lang="ar-EG" dirty="0">
                <a:solidFill>
                  <a:schemeClr val="accent4">
                    <a:lumMod val="50000"/>
                  </a:schemeClr>
                </a:solidFill>
              </a:rPr>
              <a:t>الحفظ الشامل للملفات .</a:t>
            </a:r>
            <a:endParaRPr lang="fr-FR" sz="2000" dirty="0">
              <a:solidFill>
                <a:schemeClr val="accent4">
                  <a:lumMod val="50000"/>
                </a:schemeClr>
              </a:solidFill>
            </a:endParaRPr>
          </a:p>
          <a:p>
            <a:pPr algn="just" rtl="1">
              <a:buFont typeface="Wingdings" pitchFamily="2" charset="2"/>
              <a:buChar char="Ø"/>
            </a:pPr>
            <a:r>
              <a:rPr lang="ar-EG" dirty="0">
                <a:solidFill>
                  <a:schemeClr val="accent4">
                    <a:lumMod val="50000"/>
                  </a:schemeClr>
                </a:solidFill>
              </a:rPr>
              <a:t>إمكانية الوصول إلى المواد </a:t>
            </a:r>
            <a:r>
              <a:rPr lang="ar-EG" dirty="0" smtClean="0">
                <a:solidFill>
                  <a:schemeClr val="accent4">
                    <a:lumMod val="50000"/>
                  </a:schemeClr>
                </a:solidFill>
              </a:rPr>
              <a:t>الخارجية</a:t>
            </a:r>
            <a:r>
              <a:rPr lang="ar-SA" dirty="0" smtClean="0">
                <a:solidFill>
                  <a:schemeClr val="accent4">
                    <a:lumMod val="50000"/>
                  </a:schemeClr>
                </a:solidFill>
              </a:rPr>
              <a:t>.</a:t>
            </a:r>
            <a:endParaRPr lang="fr-FR" sz="4400" dirty="0">
              <a:solidFill>
                <a:schemeClr val="accent4">
                  <a:lumMod val="50000"/>
                </a:schemeClr>
              </a:solidFill>
            </a:endParaRPr>
          </a:p>
          <a:p>
            <a:pPr algn="just" rtl="1"/>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TotalTime>
  <Words>729</Words>
  <Application>Microsoft Office PowerPoint</Application>
  <PresentationFormat>Affichage à l'écran (4:3)</PresentationFormat>
  <Paragraphs>43</Paragraphs>
  <Slides>10</Slides>
  <Notes>0</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Thème Office</vt:lpstr>
      <vt:lpstr>التدريب الالكتروني المحاضرة الثامنة</vt:lpstr>
      <vt:lpstr>تمهيد</vt:lpstr>
      <vt:lpstr>مفهوم التدريب</vt:lpstr>
      <vt:lpstr>عناصر التدريب</vt:lpstr>
      <vt:lpstr>أهداف التدريب</vt:lpstr>
      <vt:lpstr>أهمية التدريب</vt:lpstr>
      <vt:lpstr>مفهوم التدريب الالكتروني:</vt:lpstr>
      <vt:lpstr>أنواع التدريب الالكتروني</vt:lpstr>
      <vt:lpstr>فوائد التدريب الالكتروني</vt:lpstr>
      <vt:lpstr>سلبيات التدريب الالكتروني</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التدريب الالكتروني المحاضرة الثامنة</dc:title>
  <dc:creator>hp</dc:creator>
  <cp:lastModifiedBy>hp</cp:lastModifiedBy>
  <cp:revision>19</cp:revision>
  <dcterms:created xsi:type="dcterms:W3CDTF">2021-02-06T13:24:59Z</dcterms:created>
  <dcterms:modified xsi:type="dcterms:W3CDTF">2021-02-06T15:36:59Z</dcterms:modified>
</cp:coreProperties>
</file>