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sldIdLst>
    <p:sldId id="256" r:id="rId2"/>
    <p:sldId id="257" r:id="rId3"/>
    <p:sldId id="258" r:id="rId4"/>
    <p:sldId id="259" r:id="rId5"/>
    <p:sldId id="260" r:id="rId6"/>
    <p:sldId id="261" r:id="rId7"/>
    <p:sldId id="262" r:id="rId8"/>
  </p:sldIdLst>
  <p:sldSz cx="12192000" cy="9144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5" autoAdjust="0"/>
    <p:restoredTop sz="94660"/>
  </p:normalViewPr>
  <p:slideViewPr>
    <p:cSldViewPr snapToGrid="0">
      <p:cViewPr>
        <p:scale>
          <a:sx n="70" d="100"/>
          <a:sy n="70" d="100"/>
        </p:scale>
        <p:origin x="534" y="-9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C7823A-DED3-41BF-9E58-BB9460B23669}" type="datetimeFigureOut">
              <a:rPr lang="fr-FR" smtClean="0"/>
              <a:t>26/04/2022</a:t>
            </a:fld>
            <a:endParaRPr lang="fr-FR"/>
          </a:p>
        </p:txBody>
      </p:sp>
      <p:sp>
        <p:nvSpPr>
          <p:cNvPr id="4" name="Espace réservé de l'image des diapositives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A8D37B-86B4-4EAF-B159-0576C18138B4}" type="slidenum">
              <a:rPr lang="fr-FR" smtClean="0"/>
              <a:t>‹N°›</a:t>
            </a:fld>
            <a:endParaRPr lang="fr-FR"/>
          </a:p>
        </p:txBody>
      </p:sp>
    </p:spTree>
    <p:extLst>
      <p:ext uri="{BB962C8B-B14F-4D97-AF65-F5344CB8AC3E}">
        <p14:creationId xmlns:p14="http://schemas.microsoft.com/office/powerpoint/2010/main" val="2298902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496484"/>
            <a:ext cx="10363200" cy="3183467"/>
          </a:xfrm>
        </p:spPr>
        <p:txBody>
          <a:bodyPr anchor="b"/>
          <a:lstStyle>
            <a:lvl1pPr algn="ctr">
              <a:defRPr sz="8000"/>
            </a:lvl1pPr>
          </a:lstStyle>
          <a:p>
            <a:r>
              <a:rPr lang="fr-FR"/>
              <a:t>Modifiez le style du titre</a:t>
            </a:r>
            <a:endParaRPr lang="en-US" dirty="0"/>
          </a:p>
        </p:txBody>
      </p:sp>
      <p:sp>
        <p:nvSpPr>
          <p:cNvPr id="3" name="Subtitle 2"/>
          <p:cNvSpPr>
            <a:spLocks noGrp="1"/>
          </p:cNvSpPr>
          <p:nvPr>
            <p:ph type="subTitle" idx="1"/>
          </p:nvPr>
        </p:nvSpPr>
        <p:spPr>
          <a:xfrm>
            <a:off x="1524000" y="4802717"/>
            <a:ext cx="91440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E2C801C-6711-4031-ACDD-C66AD190969F}"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11493614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86CBE64-AD46-44B3-9FE4-2105EAD6A493}"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3238493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486834"/>
            <a:ext cx="2628900" cy="77491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486834"/>
            <a:ext cx="7734300" cy="77491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1EB95DF5-5138-4263-833B-8A47F2129CA2}"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609808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AD9240F2-3F69-4307-93B6-8C644D70DF74}"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2819518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2279653"/>
            <a:ext cx="10515600" cy="3803649"/>
          </a:xfrm>
        </p:spPr>
        <p:txBody>
          <a:bodyPr anchor="b"/>
          <a:lstStyle>
            <a:lvl1pPr>
              <a:defRPr sz="8000"/>
            </a:lvl1pPr>
          </a:lstStyle>
          <a:p>
            <a:r>
              <a:rPr lang="fr-FR"/>
              <a:t>Modifiez le style du titre</a:t>
            </a:r>
            <a:endParaRPr lang="en-US" dirty="0"/>
          </a:p>
        </p:txBody>
      </p:sp>
      <p:sp>
        <p:nvSpPr>
          <p:cNvPr id="3" name="Text Placeholder 2"/>
          <p:cNvSpPr>
            <a:spLocks noGrp="1"/>
          </p:cNvSpPr>
          <p:nvPr>
            <p:ph type="body" idx="1"/>
          </p:nvPr>
        </p:nvSpPr>
        <p:spPr>
          <a:xfrm>
            <a:off x="831851" y="6119286"/>
            <a:ext cx="10515600" cy="200024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7200F40-C708-4C8D-8A9C-E0256F0AD8EA}" type="datetime1">
              <a:rPr lang="fr-FR" smtClean="0"/>
              <a:t>26/04/2022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2072193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2434167"/>
            <a:ext cx="5181600" cy="580178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2434167"/>
            <a:ext cx="5181600" cy="580178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5D302A31-0747-477A-8C7F-D59966623983}" type="datetime1">
              <a:rPr lang="fr-FR" smtClean="0"/>
              <a:t>26/04/2022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1915060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486836"/>
            <a:ext cx="10515600" cy="1767417"/>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2241551"/>
            <a:ext cx="5157787"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fr-FR"/>
              <a:t>Cliquez pour modifier les styles du texte du masque</a:t>
            </a:r>
          </a:p>
        </p:txBody>
      </p:sp>
      <p:sp>
        <p:nvSpPr>
          <p:cNvPr id="4" name="Content Placeholder 3"/>
          <p:cNvSpPr>
            <a:spLocks noGrp="1"/>
          </p:cNvSpPr>
          <p:nvPr>
            <p:ph sz="half" idx="2"/>
          </p:nvPr>
        </p:nvSpPr>
        <p:spPr>
          <a:xfrm>
            <a:off x="839789" y="3340100"/>
            <a:ext cx="5157787" cy="491278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2241551"/>
            <a:ext cx="5183188"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fr-FR"/>
              <a:t>Cliquez pour modifier les styles du texte du masque</a:t>
            </a:r>
          </a:p>
        </p:txBody>
      </p:sp>
      <p:sp>
        <p:nvSpPr>
          <p:cNvPr id="6" name="Content Placeholder 5"/>
          <p:cNvSpPr>
            <a:spLocks noGrp="1"/>
          </p:cNvSpPr>
          <p:nvPr>
            <p:ph sz="quarter" idx="4"/>
          </p:nvPr>
        </p:nvSpPr>
        <p:spPr>
          <a:xfrm>
            <a:off x="6172201" y="3340100"/>
            <a:ext cx="5183188" cy="4912784"/>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A73D7EF1-1B9A-4D01-8B2A-5264D1C90D19}" type="datetime1">
              <a:rPr lang="fr-FR" smtClean="0"/>
              <a:t>26/04/2022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3741352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4BEFE0B-38AA-4ADC-9A63-7F2409D8E334}" type="datetime1">
              <a:rPr lang="fr-FR" smtClean="0"/>
              <a:t>26/04/2022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1950192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3591FCE-3E31-4434-A1D7-2653B31F380E}" type="datetime1">
              <a:rPr lang="fr-FR" smtClean="0"/>
              <a:t>26/04/2022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7066219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fr-FR"/>
              <a:t>Modifiez le style du titre</a:t>
            </a:r>
            <a:endParaRPr lang="en-US" dirty="0"/>
          </a:p>
        </p:txBody>
      </p:sp>
      <p:sp>
        <p:nvSpPr>
          <p:cNvPr id="3" name="Content Placeholder 2"/>
          <p:cNvSpPr>
            <a:spLocks noGrp="1"/>
          </p:cNvSpPr>
          <p:nvPr>
            <p:ph idx="1"/>
          </p:nvPr>
        </p:nvSpPr>
        <p:spPr>
          <a:xfrm>
            <a:off x="5183188" y="1316569"/>
            <a:ext cx="617220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AE02E99-4AA8-4DDF-98B0-DA9CDD420F7D}" type="datetime1">
              <a:rPr lang="fr-FR" smtClean="0"/>
              <a:t>26/04/2022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4010934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609600"/>
            <a:ext cx="3932237" cy="2133600"/>
          </a:xfrm>
        </p:spPr>
        <p:txBody>
          <a:bodyPr anchor="b"/>
          <a:lstStyle>
            <a:lvl1pPr>
              <a:defRPr sz="4267"/>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1316569"/>
            <a:ext cx="6172200" cy="6498167"/>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743200"/>
            <a:ext cx="3932237"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0E5A1ABC-DD54-406F-89CC-AB910B2C505C}" type="datetime1">
              <a:rPr lang="fr-FR" smtClean="0"/>
              <a:t>26/04/2022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34578BAE-86AA-4B02-97AD-FA88DA881D33}" type="slidenum">
              <a:rPr lang="fr-FR" smtClean="0"/>
              <a:t>‹N°›</a:t>
            </a:fld>
            <a:endParaRPr lang="fr-FR"/>
          </a:p>
        </p:txBody>
      </p:sp>
    </p:spTree>
    <p:extLst>
      <p:ext uri="{BB962C8B-B14F-4D97-AF65-F5344CB8AC3E}">
        <p14:creationId xmlns:p14="http://schemas.microsoft.com/office/powerpoint/2010/main" val="4236724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86836"/>
            <a:ext cx="10515600" cy="1767417"/>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2434167"/>
            <a:ext cx="10515600" cy="5801784"/>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8475136"/>
            <a:ext cx="274320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A70AA141-92A7-473D-BAA5-490193965680}" type="datetime1">
              <a:rPr lang="fr-FR" smtClean="0"/>
              <a:t>26/04/2022</a:t>
            </a:fld>
            <a:endParaRPr lang="fr-FR"/>
          </a:p>
        </p:txBody>
      </p:sp>
      <p:sp>
        <p:nvSpPr>
          <p:cNvPr id="5" name="Footer Placeholder 4"/>
          <p:cNvSpPr>
            <a:spLocks noGrp="1"/>
          </p:cNvSpPr>
          <p:nvPr>
            <p:ph type="ftr" sz="quarter" idx="3"/>
          </p:nvPr>
        </p:nvSpPr>
        <p:spPr>
          <a:xfrm>
            <a:off x="4038600" y="8475136"/>
            <a:ext cx="411480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8475136"/>
            <a:ext cx="274320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34578BAE-86AA-4B02-97AD-FA88DA881D33}" type="slidenum">
              <a:rPr lang="fr-FR" smtClean="0"/>
              <a:t>‹N°›</a:t>
            </a:fld>
            <a:endParaRPr lang="fr-FR"/>
          </a:p>
        </p:txBody>
      </p:sp>
    </p:spTree>
    <p:extLst>
      <p:ext uri="{BB962C8B-B14F-4D97-AF65-F5344CB8AC3E}">
        <p14:creationId xmlns:p14="http://schemas.microsoft.com/office/powerpoint/2010/main" val="398557974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C445BBE-EE31-4C5A-9734-1BC4AED6819B}"/>
              </a:ext>
            </a:extLst>
          </p:cNvPr>
          <p:cNvSpPr/>
          <p:nvPr/>
        </p:nvSpPr>
        <p:spPr>
          <a:xfrm>
            <a:off x="4626335" y="0"/>
            <a:ext cx="2939331" cy="369332"/>
          </a:xfrm>
          <a:prstGeom prst="rect">
            <a:avLst/>
          </a:prstGeom>
        </p:spPr>
        <p:txBody>
          <a:bodyPr wrap="none">
            <a:spAutoFit/>
          </a:bodyPr>
          <a:lstStyle/>
          <a:p>
            <a:pPr algn="ctr"/>
            <a:r>
              <a:rPr lang="fr-FR" b="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Les altérations des aliments </a:t>
            </a:r>
            <a:endParaRPr lang="fr-FR" dirty="0">
              <a:latin typeface="Times New Roman" panose="02020603050405020304" pitchFamily="18" charset="0"/>
              <a:cs typeface="Times New Roman" panose="02020603050405020304" pitchFamily="18" charset="0"/>
            </a:endParaRPr>
          </a:p>
        </p:txBody>
      </p:sp>
      <p:sp>
        <p:nvSpPr>
          <p:cNvPr id="6" name="Rectangle 5">
            <a:extLst>
              <a:ext uri="{FF2B5EF4-FFF2-40B4-BE49-F238E27FC236}">
                <a16:creationId xmlns:a16="http://schemas.microsoft.com/office/drawing/2014/main" id="{CC5B2807-7305-4E99-8F5A-4E2855C25F13}"/>
              </a:ext>
            </a:extLst>
          </p:cNvPr>
          <p:cNvSpPr/>
          <p:nvPr/>
        </p:nvSpPr>
        <p:spPr>
          <a:xfrm>
            <a:off x="0" y="2171343"/>
            <a:ext cx="12103768" cy="6690550"/>
          </a:xfrm>
          <a:prstGeom prst="rect">
            <a:avLst/>
          </a:prstGeom>
        </p:spPr>
        <p:txBody>
          <a:bodyPr wrap="square">
            <a:spAutoFit/>
          </a:bodyPr>
          <a:lstStyle/>
          <a:p>
            <a:pPr algn="just">
              <a:lnSpc>
                <a:spcPct val="150000"/>
              </a:lnSpc>
            </a:pPr>
            <a:r>
              <a:rPr lang="fr-FR" b="1" dirty="0">
                <a:latin typeface="Times New Roman" panose="02020603050405020304" pitchFamily="18" charset="0"/>
                <a:cs typeface="Times New Roman" panose="02020603050405020304" pitchFamily="18" charset="0"/>
              </a:rPr>
              <a:t>Définition d’une altération alimentaire :</a:t>
            </a:r>
          </a:p>
          <a:p>
            <a:pPr algn="just">
              <a:lnSpc>
                <a:spcPct val="150000"/>
              </a:lnSpc>
            </a:pPr>
            <a:r>
              <a:rPr lang="fr-FR" dirty="0">
                <a:latin typeface="Times New Roman" panose="02020603050405020304" pitchFamily="18" charset="0"/>
                <a:cs typeface="Times New Roman" panose="02020603050405020304" pitchFamily="18" charset="0"/>
              </a:rPr>
              <a:t>C’est une modification que subit un corps par rapport à sa constitution spécifique, ce qui diminue sa valeur </a:t>
            </a:r>
            <a:r>
              <a:rPr lang="fr-FR" dirty="0">
                <a:solidFill>
                  <a:srgbClr val="FF0000"/>
                </a:solidFill>
                <a:latin typeface="Times New Roman" panose="02020603050405020304" pitchFamily="18" charset="0"/>
                <a:cs typeface="Times New Roman" panose="02020603050405020304" pitchFamily="18" charset="0"/>
              </a:rPr>
              <a:t>nutritionnelle</a:t>
            </a:r>
            <a:r>
              <a:rPr lang="fr-FR" dirty="0">
                <a:latin typeface="Times New Roman" panose="02020603050405020304" pitchFamily="18" charset="0"/>
                <a:cs typeface="Times New Roman" panose="02020603050405020304" pitchFamily="18" charset="0"/>
              </a:rPr>
              <a:t>, </a:t>
            </a:r>
            <a:r>
              <a:rPr lang="fr-FR" dirty="0">
                <a:solidFill>
                  <a:srgbClr val="FF0000"/>
                </a:solidFill>
                <a:latin typeface="Times New Roman" panose="02020603050405020304" pitchFamily="18" charset="0"/>
                <a:cs typeface="Times New Roman" panose="02020603050405020304" pitchFamily="18" charset="0"/>
              </a:rPr>
              <a:t>organoleptiques</a:t>
            </a:r>
            <a:r>
              <a:rPr lang="fr-FR" dirty="0">
                <a:latin typeface="Times New Roman" panose="02020603050405020304" pitchFamily="18" charset="0"/>
                <a:cs typeface="Times New Roman" panose="02020603050405020304" pitchFamily="18" charset="0"/>
              </a:rPr>
              <a:t> et </a:t>
            </a:r>
            <a:r>
              <a:rPr lang="fr-FR" dirty="0">
                <a:solidFill>
                  <a:srgbClr val="FF0000"/>
                </a:solidFill>
                <a:latin typeface="Times New Roman" panose="02020603050405020304" pitchFamily="18" charset="0"/>
                <a:cs typeface="Times New Roman" panose="02020603050405020304" pitchFamily="18" charset="0"/>
              </a:rPr>
              <a:t>sanitaires</a:t>
            </a:r>
            <a:r>
              <a:rPr lang="fr-FR" dirty="0">
                <a:latin typeface="Times New Roman" panose="02020603050405020304" pitchFamily="18" charset="0"/>
                <a:cs typeface="Times New Roman" panose="02020603050405020304" pitchFamily="18" charset="0"/>
              </a:rPr>
              <a:t> le rend impropre à la consommation. </a:t>
            </a:r>
          </a:p>
          <a:p>
            <a:pPr algn="just">
              <a:lnSpc>
                <a:spcPct val="150000"/>
              </a:lnSpc>
            </a:pPr>
            <a:endParaRPr lang="fr-FR" dirty="0">
              <a:latin typeface="Times New Roman" panose="02020603050405020304" pitchFamily="18" charset="0"/>
              <a:cs typeface="Times New Roman" panose="02020603050405020304" pitchFamily="18" charset="0"/>
            </a:endParaRPr>
          </a:p>
          <a:p>
            <a:pPr algn="just">
              <a:lnSpc>
                <a:spcPct val="150000"/>
              </a:lnSpc>
            </a:pPr>
            <a:r>
              <a:rPr lang="fr-FR" dirty="0">
                <a:solidFill>
                  <a:srgbClr val="FF0000"/>
                </a:solidFill>
                <a:latin typeface="Times New Roman" panose="02020603050405020304" pitchFamily="18" charset="0"/>
                <a:cs typeface="Times New Roman" panose="02020603050405020304" pitchFamily="18" charset="0"/>
              </a:rPr>
              <a:t>L’aliment altéré </a:t>
            </a:r>
            <a:r>
              <a:rPr lang="fr-FR" dirty="0">
                <a:latin typeface="Times New Roman" panose="02020603050405020304" pitchFamily="18" charset="0"/>
                <a:cs typeface="Times New Roman" panose="02020603050405020304" pitchFamily="18" charset="0"/>
              </a:rPr>
              <a:t>a une incidence directe sur la santé du consommateur et peut provoquer des </a:t>
            </a:r>
            <a:r>
              <a:rPr lang="fr-FR" dirty="0">
                <a:solidFill>
                  <a:srgbClr val="FF0000"/>
                </a:solidFill>
                <a:latin typeface="Times New Roman" panose="02020603050405020304" pitchFamily="18" charset="0"/>
                <a:cs typeface="Times New Roman" panose="02020603050405020304" pitchFamily="18" charset="0"/>
              </a:rPr>
              <a:t>intoxications graves</a:t>
            </a:r>
            <a:r>
              <a:rPr lang="fr-FR" dirty="0">
                <a:latin typeface="Times New Roman" panose="02020603050405020304" pitchFamily="18" charset="0"/>
                <a:cs typeface="Times New Roman" panose="02020603050405020304" pitchFamily="18" charset="0"/>
              </a:rPr>
              <a:t>. Elle peut toucher n’importe quelle partie d’un produit, soit le produit en tant que tel ou l’emballage et l’étiquette. </a:t>
            </a:r>
          </a:p>
          <a:p>
            <a:pPr algn="just">
              <a:lnSpc>
                <a:spcPct val="150000"/>
              </a:lnSpc>
            </a:pPr>
            <a:endParaRPr lang="fr-FR" dirty="0">
              <a:latin typeface="Times New Roman" panose="02020603050405020304" pitchFamily="18" charset="0"/>
              <a:cs typeface="Times New Roman" panose="02020603050405020304" pitchFamily="18" charset="0"/>
            </a:endParaRPr>
          </a:p>
          <a:p>
            <a:pPr algn="just">
              <a:lnSpc>
                <a:spcPct val="150000"/>
              </a:lnSpc>
            </a:pPr>
            <a:r>
              <a:rPr lang="fr-FR" b="1" dirty="0">
                <a:latin typeface="Times New Roman" panose="02020603050405020304" pitchFamily="18" charset="0"/>
                <a:cs typeface="Times New Roman" panose="02020603050405020304" pitchFamily="18" charset="0"/>
              </a:rPr>
              <a:t>Signes d’altération d’un aliment </a:t>
            </a:r>
            <a:r>
              <a:rPr lang="fr-FR" dirty="0">
                <a:latin typeface="Times New Roman" panose="02020603050405020304" pitchFamily="18" charset="0"/>
                <a:cs typeface="Times New Roman" panose="02020603050405020304" pitchFamily="18" charset="0"/>
              </a:rPr>
              <a:t>: </a:t>
            </a:r>
          </a:p>
          <a:p>
            <a:pPr algn="just">
              <a:lnSpc>
                <a:spcPct val="150000"/>
              </a:lnSpc>
            </a:pPr>
            <a:r>
              <a:rPr lang="fr-FR" dirty="0">
                <a:latin typeface="Times New Roman" panose="02020603050405020304" pitchFamily="18" charset="0"/>
                <a:cs typeface="Times New Roman" panose="02020603050405020304" pitchFamily="18" charset="0"/>
              </a:rPr>
              <a:t>on soupçonne une altération alimentaire quand  </a:t>
            </a:r>
          </a:p>
          <a:p>
            <a:pPr algn="just">
              <a:lnSpc>
                <a:spcPct val="150000"/>
              </a:lnSpc>
            </a:pPr>
            <a:r>
              <a:rPr lang="fr-FR" dirty="0">
                <a:latin typeface="Times New Roman" panose="02020603050405020304" pitchFamily="18" charset="0"/>
                <a:cs typeface="Times New Roman" panose="02020603050405020304" pitchFamily="18" charset="0"/>
              </a:rPr>
              <a:t>Le produit ou l’emballage est coupé, tordu, perforé ou décoloré. </a:t>
            </a:r>
          </a:p>
          <a:p>
            <a:pPr algn="just">
              <a:lnSpc>
                <a:spcPct val="150000"/>
              </a:lnSpc>
            </a:pPr>
            <a:r>
              <a:rPr lang="fr-FR" dirty="0">
                <a:latin typeface="Times New Roman" panose="02020603050405020304" pitchFamily="18" charset="0"/>
                <a:cs typeface="Times New Roman" panose="02020603050405020304" pitchFamily="18" charset="0"/>
              </a:rPr>
              <a:t> Le produit est sale ou endommagé. </a:t>
            </a:r>
          </a:p>
          <a:p>
            <a:pPr algn="just">
              <a:lnSpc>
                <a:spcPct val="150000"/>
              </a:lnSpc>
            </a:pPr>
            <a:r>
              <a:rPr lang="fr-FR" dirty="0">
                <a:latin typeface="Times New Roman" panose="02020603050405020304" pitchFamily="18" charset="0"/>
                <a:cs typeface="Times New Roman" panose="02020603050405020304" pitchFamily="18" charset="0"/>
              </a:rPr>
              <a:t> Le produit a une odeur ou une saveur étrange.  La boîte de conserve ou le pot montre des signes de fuite, de déversement ou de corrosion. </a:t>
            </a:r>
          </a:p>
          <a:p>
            <a:pPr algn="just">
              <a:lnSpc>
                <a:spcPct val="150000"/>
              </a:lnSpc>
            </a:pPr>
            <a:r>
              <a:rPr lang="fr-FR" dirty="0">
                <a:latin typeface="Times New Roman" panose="02020603050405020304" pitchFamily="18" charset="0"/>
                <a:cs typeface="Times New Roman" panose="02020603050405020304" pitchFamily="18" charset="0"/>
              </a:rPr>
              <a:t> Le produit emballé sous vide ne comporte pas de joint scellé. </a:t>
            </a:r>
          </a:p>
          <a:p>
            <a:pPr algn="just">
              <a:lnSpc>
                <a:spcPct val="150000"/>
              </a:lnSpc>
            </a:pPr>
            <a:r>
              <a:rPr lang="fr-FR" dirty="0">
                <a:latin typeface="Times New Roman" panose="02020603050405020304" pitchFamily="18" charset="0"/>
                <a:cs typeface="Times New Roman" panose="02020603050405020304" pitchFamily="18" charset="0"/>
              </a:rPr>
              <a:t> L’emballage a été modifié (l’étiquette, le code de lot ou d’autres renseignements relatifs à l’identification). </a:t>
            </a:r>
          </a:p>
          <a:p>
            <a:pPr algn="just">
              <a:lnSpc>
                <a:spcPct val="150000"/>
              </a:lnSpc>
            </a:pPr>
            <a:r>
              <a:rPr lang="fr-FR" dirty="0">
                <a:latin typeface="Times New Roman" panose="02020603050405020304" pitchFamily="18" charset="0"/>
                <a:cs typeface="Times New Roman" panose="02020603050405020304" pitchFamily="18" charset="0"/>
              </a:rPr>
              <a:t> Le produit contient un corps étranger ou non alimentaire.</a:t>
            </a:r>
          </a:p>
        </p:txBody>
      </p:sp>
      <p:sp>
        <p:nvSpPr>
          <p:cNvPr id="2" name="Espace réservé du numéro de diapositive 1">
            <a:extLst>
              <a:ext uri="{FF2B5EF4-FFF2-40B4-BE49-F238E27FC236}">
                <a16:creationId xmlns:a16="http://schemas.microsoft.com/office/drawing/2014/main" id="{4991E21C-C066-41DB-BB60-B5F4E1D5452C}"/>
              </a:ext>
            </a:extLst>
          </p:cNvPr>
          <p:cNvSpPr>
            <a:spLocks noGrp="1"/>
          </p:cNvSpPr>
          <p:nvPr>
            <p:ph type="sldNum" sz="quarter" idx="12"/>
          </p:nvPr>
        </p:nvSpPr>
        <p:spPr/>
        <p:txBody>
          <a:bodyPr/>
          <a:lstStyle/>
          <a:p>
            <a:fld id="{34578BAE-86AA-4B02-97AD-FA88DA881D33}" type="slidenum">
              <a:rPr lang="fr-FR" smtClean="0">
                <a:latin typeface="Times New Roman" panose="02020603050405020304" pitchFamily="18" charset="0"/>
                <a:cs typeface="Times New Roman" panose="02020603050405020304" pitchFamily="18" charset="0"/>
              </a:rPr>
              <a:t>1</a:t>
            </a:fld>
            <a:endParaRPr lang="fr-F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75361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7436169-F9E3-4900-94B9-3A9CB37CE51D}"/>
              </a:ext>
            </a:extLst>
          </p:cNvPr>
          <p:cNvSpPr/>
          <p:nvPr/>
        </p:nvSpPr>
        <p:spPr>
          <a:xfrm>
            <a:off x="0" y="0"/>
            <a:ext cx="3243196" cy="458074"/>
          </a:xfrm>
          <a:prstGeom prst="rect">
            <a:avLst/>
          </a:prstGeom>
        </p:spPr>
        <p:txBody>
          <a:bodyPr wrap="none">
            <a:spAutoFit/>
          </a:bodyPr>
          <a:lstStyle/>
          <a:p>
            <a:pPr>
              <a:lnSpc>
                <a:spcPct val="150000"/>
              </a:lnSpc>
            </a:pPr>
            <a:r>
              <a:rPr lang="fr-FR" b="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Altération du Lait et ces drivés</a:t>
            </a:r>
            <a:endParaRPr lang="fr-FR" b="1" dirty="0">
              <a:latin typeface="Times New Roman" panose="02020603050405020304" pitchFamily="18" charset="0"/>
              <a:cs typeface="Times New Roman" panose="02020603050405020304" pitchFamily="18" charset="0"/>
            </a:endParaRPr>
          </a:p>
        </p:txBody>
      </p:sp>
      <p:sp>
        <p:nvSpPr>
          <p:cNvPr id="5" name="Espace réservé du texte 4">
            <a:extLst>
              <a:ext uri="{FF2B5EF4-FFF2-40B4-BE49-F238E27FC236}">
                <a16:creationId xmlns:a16="http://schemas.microsoft.com/office/drawing/2014/main" id="{1CFCBFE3-BE9B-42C6-B187-0F9B38DCF177}"/>
              </a:ext>
            </a:extLst>
          </p:cNvPr>
          <p:cNvSpPr>
            <a:spLocks noGrp="1"/>
          </p:cNvSpPr>
          <p:nvPr>
            <p:ph type="body" idx="1"/>
          </p:nvPr>
        </p:nvSpPr>
        <p:spPr>
          <a:xfrm>
            <a:off x="0" y="604529"/>
            <a:ext cx="10515600" cy="1556860"/>
          </a:xfrm>
        </p:spPr>
        <p:txBody>
          <a:bodyPr>
            <a:noAutofit/>
          </a:bodyPr>
          <a:lstStyle/>
          <a:p>
            <a:pPr>
              <a:lnSpc>
                <a:spcPct val="160000"/>
              </a:lnSpc>
            </a:pPr>
            <a:r>
              <a:rPr lang="fr-FR" sz="1800" dirty="0">
                <a:latin typeface="Times New Roman" panose="02020603050405020304" pitchFamily="18" charset="0"/>
                <a:cs typeface="Times New Roman" panose="02020603050405020304" pitchFamily="18" charset="0"/>
              </a:rPr>
              <a:t>De nombreux microorganismes peuvent se développer abondamment  dans le lait en entrainant par leur action des modifications de texture et de gout. ces altérations vont dépendre des conditions de stockage du lait (aération, température)et des traitement qu’il a subis.</a:t>
            </a:r>
          </a:p>
        </p:txBody>
      </p:sp>
      <p:sp>
        <p:nvSpPr>
          <p:cNvPr id="6" name="Rectangle 5">
            <a:extLst>
              <a:ext uri="{FF2B5EF4-FFF2-40B4-BE49-F238E27FC236}">
                <a16:creationId xmlns:a16="http://schemas.microsoft.com/office/drawing/2014/main" id="{7FFA6A09-D258-47B3-877A-E72EDE963AF7}"/>
              </a:ext>
            </a:extLst>
          </p:cNvPr>
          <p:cNvSpPr/>
          <p:nvPr/>
        </p:nvSpPr>
        <p:spPr>
          <a:xfrm>
            <a:off x="0" y="2307844"/>
            <a:ext cx="11899232" cy="4197559"/>
          </a:xfrm>
          <a:prstGeom prst="rect">
            <a:avLst/>
          </a:prstGeom>
        </p:spPr>
        <p:txBody>
          <a:bodyPr wrap="square">
            <a:spAutoFit/>
          </a:bodyPr>
          <a:lstStyle/>
          <a:p>
            <a:pPr>
              <a:lnSpc>
                <a:spcPct val="150000"/>
              </a:lnSpc>
            </a:pPr>
            <a:r>
              <a:rPr lang="fr-FR" b="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1. </a:t>
            </a:r>
            <a:r>
              <a:rPr lang="fr-FR" b="1" dirty="0" err="1">
                <a:solidFill>
                  <a:srgbClr val="000000"/>
                </a:solidFill>
                <a:latin typeface="Times New Roman" panose="02020603050405020304" pitchFamily="18" charset="0"/>
                <a:ea typeface="SimSun" panose="02010600030101010101" pitchFamily="2" charset="-122"/>
                <a:cs typeface="Times New Roman" panose="02020603050405020304" pitchFamily="18" charset="0"/>
              </a:rPr>
              <a:t>Surissement</a:t>
            </a:r>
            <a:r>
              <a:rPr lang="fr-FR" b="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et acidification avec coagulation</a:t>
            </a:r>
          </a:p>
          <a:p>
            <a:pPr>
              <a:lnSpc>
                <a:spcPct val="150000"/>
              </a:lnSpc>
            </a:pPr>
            <a:r>
              <a:rPr lang="fr-FR"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Le ph du lait est 6,6.la plupart des microorganismes du lait sont capable de fermenter le lactose en produisant une acidification</a:t>
            </a:r>
          </a:p>
          <a:p>
            <a:pPr>
              <a:lnSpc>
                <a:spcPct val="150000"/>
              </a:lnSpc>
            </a:pPr>
            <a:r>
              <a:rPr lang="fr-FR"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Qui entraine la coagulation de la caséine.</a:t>
            </a:r>
          </a:p>
          <a:p>
            <a:pPr>
              <a:lnSpc>
                <a:spcPct val="150000"/>
              </a:lnSpc>
            </a:pPr>
            <a:r>
              <a:rPr lang="fr-FR"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Elle facilitée par le chauffage du lait acidifié.</a:t>
            </a:r>
          </a:p>
          <a:p>
            <a:pPr>
              <a:lnSpc>
                <a:spcPct val="150000"/>
              </a:lnSpc>
            </a:pPr>
            <a:r>
              <a:rPr lang="fr-FR"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Les fermentations microbiennes responsables de l’acidification sont de type homo ou hétérolactiques.</a:t>
            </a:r>
          </a:p>
          <a:p>
            <a:pPr>
              <a:lnSpc>
                <a:spcPct val="150000"/>
              </a:lnSpc>
            </a:pPr>
            <a:r>
              <a:rPr lang="fr-FR"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Les germes incriminés sont variables en fonction du type de contamination du lait et de la température de stockage.</a:t>
            </a:r>
          </a:p>
          <a:p>
            <a:pPr>
              <a:lnSpc>
                <a:spcPct val="150000"/>
              </a:lnSpc>
            </a:pPr>
            <a:r>
              <a:rPr lang="fr-FR"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De 10°C à 37°C, le germe le plus fréquemment impliqué est </a:t>
            </a:r>
            <a:r>
              <a:rPr lang="fr-FR" b="1" i="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Lactococcus </a:t>
            </a:r>
            <a:r>
              <a:rPr lang="fr-FR" b="1" i="1" dirty="0" err="1">
                <a:solidFill>
                  <a:srgbClr val="000000"/>
                </a:solidFill>
                <a:latin typeface="Times New Roman" panose="02020603050405020304" pitchFamily="18" charset="0"/>
                <a:ea typeface="SimSun" panose="02010600030101010101" pitchFamily="2" charset="-122"/>
                <a:cs typeface="Times New Roman" panose="02020603050405020304" pitchFamily="18" charset="0"/>
              </a:rPr>
              <a:t>lactis</a:t>
            </a:r>
            <a:r>
              <a:rPr lang="fr-FR" b="1" i="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a:t>
            </a:r>
            <a:r>
              <a:rPr lang="fr-FR"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avec plus rarement association avec des coliformes, Entérocoques, microcoques et lactobacilles. </a:t>
            </a:r>
          </a:p>
          <a:p>
            <a:pPr>
              <a:lnSpc>
                <a:spcPct val="150000"/>
              </a:lnSpc>
            </a:pPr>
            <a:r>
              <a:rPr lang="fr-FR"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Au dessus de 37, les germes en cause sont </a:t>
            </a:r>
            <a:r>
              <a:rPr lang="fr-FR" b="1" i="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Streptococcus thermophilus</a:t>
            </a:r>
            <a:r>
              <a:rPr lang="fr-FR" i="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 </a:t>
            </a:r>
            <a:r>
              <a:rPr lang="fr-FR" b="1" i="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Enterococcus faecalis </a:t>
            </a:r>
            <a:r>
              <a:rPr lang="fr-FR" i="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ou </a:t>
            </a:r>
            <a:r>
              <a:rPr lang="fr-FR" b="1" i="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Lactobacillus bulgaricus</a:t>
            </a:r>
            <a:r>
              <a:rPr lang="fr-FR" i="1" dirty="0">
                <a:solidFill>
                  <a:srgbClr val="000000"/>
                </a:solidFill>
                <a:latin typeface="Times New Roman" panose="02020603050405020304" pitchFamily="18" charset="0"/>
                <a:ea typeface="SimSun" panose="02010600030101010101" pitchFamily="2" charset="-122"/>
                <a:cs typeface="Times New Roman" panose="02020603050405020304" pitchFamily="18" charset="0"/>
              </a:rPr>
              <a:t>.</a:t>
            </a:r>
          </a:p>
          <a:p>
            <a:pPr>
              <a:lnSpc>
                <a:spcPct val="150000"/>
              </a:lnSpc>
            </a:pPr>
            <a:endParaRPr lang="fr-FR" dirty="0">
              <a:latin typeface="Times New Roman" panose="02020603050405020304" pitchFamily="18" charset="0"/>
              <a:cs typeface="Times New Roman" panose="02020603050405020304" pitchFamily="18" charset="0"/>
            </a:endParaRPr>
          </a:p>
        </p:txBody>
      </p:sp>
      <p:sp>
        <p:nvSpPr>
          <p:cNvPr id="3" name="Espace réservé du numéro de diapositive 2">
            <a:extLst>
              <a:ext uri="{FF2B5EF4-FFF2-40B4-BE49-F238E27FC236}">
                <a16:creationId xmlns:a16="http://schemas.microsoft.com/office/drawing/2014/main" id="{A3A740D1-5859-4021-9CC7-24BDAB7185DF}"/>
              </a:ext>
            </a:extLst>
          </p:cNvPr>
          <p:cNvSpPr>
            <a:spLocks noGrp="1"/>
          </p:cNvSpPr>
          <p:nvPr>
            <p:ph type="sldNum" sz="quarter" idx="12"/>
          </p:nvPr>
        </p:nvSpPr>
        <p:spPr/>
        <p:txBody>
          <a:bodyPr/>
          <a:lstStyle/>
          <a:p>
            <a:fld id="{34578BAE-86AA-4B02-97AD-FA88DA881D33}" type="slidenum">
              <a:rPr lang="fr-FR" smtClean="0"/>
              <a:t>2</a:t>
            </a:fld>
            <a:endParaRPr lang="fr-FR"/>
          </a:p>
        </p:txBody>
      </p:sp>
    </p:spTree>
    <p:extLst>
      <p:ext uri="{BB962C8B-B14F-4D97-AF65-F5344CB8AC3E}">
        <p14:creationId xmlns:p14="http://schemas.microsoft.com/office/powerpoint/2010/main" val="1396544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6E7392-6790-4C99-B1B3-65DC1FC7C1B9}"/>
              </a:ext>
            </a:extLst>
          </p:cNvPr>
          <p:cNvSpPr>
            <a:spLocks noGrp="1"/>
          </p:cNvSpPr>
          <p:nvPr>
            <p:ph type="ctrTitle"/>
          </p:nvPr>
        </p:nvSpPr>
        <p:spPr>
          <a:xfrm>
            <a:off x="613611" y="240632"/>
            <a:ext cx="9360000" cy="1856873"/>
          </a:xfrm>
        </p:spPr>
        <p:txBody>
          <a:bodyPr lIns="36000" tIns="36000" rIns="36000" bIns="36000" anchor="ctr" anchorCtr="0">
            <a:noAutofit/>
          </a:bodyPr>
          <a:lstStyle/>
          <a:p>
            <a:pPr algn="l">
              <a:lnSpc>
                <a:spcPct val="150000"/>
              </a:lnSpc>
            </a:pPr>
            <a:r>
              <a:rPr lang="fr-FR" sz="1800" dirty="0">
                <a:latin typeface="Times New Roman" panose="02020603050405020304" pitchFamily="18" charset="0"/>
                <a:cs typeface="Times New Roman" panose="02020603050405020304" pitchFamily="18" charset="0"/>
              </a:rPr>
              <a:t>Lorsque le lait  a été pasteurisé, l’acidification est produite par des germes thermotolérants ou des sporulés ayant résisté (clostridium, Bacillus).</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Lorsque des bactéries lactique hétérofermentaires interviennent, il y a un </a:t>
            </a:r>
            <a:r>
              <a:rPr lang="fr-FR" sz="1800" b="1" dirty="0">
                <a:latin typeface="Times New Roman" panose="02020603050405020304" pitchFamily="18" charset="0"/>
                <a:cs typeface="Times New Roman" panose="02020603050405020304" pitchFamily="18" charset="0"/>
              </a:rPr>
              <a:t>dégagement de gaz </a:t>
            </a:r>
            <a:r>
              <a:rPr lang="fr-FR" sz="1800" dirty="0">
                <a:latin typeface="Times New Roman" panose="02020603050405020304" pitchFamily="18" charset="0"/>
                <a:cs typeface="Times New Roman" panose="02020603050405020304" pitchFamily="18" charset="0"/>
              </a:rPr>
              <a:t>qui peut conduire à la formation d’un caillé alvéolaire .</a:t>
            </a:r>
            <a:br>
              <a:rPr lang="fr-FR" sz="1800" dirty="0">
                <a:latin typeface="Times New Roman" panose="02020603050405020304" pitchFamily="18" charset="0"/>
                <a:cs typeface="Times New Roman" panose="02020603050405020304" pitchFamily="18" charset="0"/>
              </a:rPr>
            </a:br>
            <a:endParaRPr lang="fr-FR" sz="1800" dirty="0">
              <a:latin typeface="Times New Roman" panose="02020603050405020304" pitchFamily="18" charset="0"/>
              <a:cs typeface="Times New Roman" panose="02020603050405020304" pitchFamily="18" charset="0"/>
            </a:endParaRPr>
          </a:p>
        </p:txBody>
      </p:sp>
      <p:sp>
        <p:nvSpPr>
          <p:cNvPr id="3" name="Sous-titre 2">
            <a:extLst>
              <a:ext uri="{FF2B5EF4-FFF2-40B4-BE49-F238E27FC236}">
                <a16:creationId xmlns:a16="http://schemas.microsoft.com/office/drawing/2014/main" id="{76BE55E3-E420-446E-8F80-36572D4F699A}"/>
              </a:ext>
            </a:extLst>
          </p:cNvPr>
          <p:cNvSpPr>
            <a:spLocks noGrp="1"/>
          </p:cNvSpPr>
          <p:nvPr>
            <p:ph type="subTitle" idx="1"/>
          </p:nvPr>
        </p:nvSpPr>
        <p:spPr>
          <a:xfrm>
            <a:off x="613610" y="2097504"/>
            <a:ext cx="11578389" cy="5422233"/>
          </a:xfrm>
        </p:spPr>
        <p:txBody>
          <a:bodyPr>
            <a:noAutofit/>
          </a:bodyPr>
          <a:lstStyle/>
          <a:p>
            <a:pPr algn="just">
              <a:lnSpc>
                <a:spcPct val="150000"/>
              </a:lnSpc>
            </a:pPr>
            <a:r>
              <a:rPr lang="fr-FR" sz="1800" b="1" dirty="0">
                <a:latin typeface="Times New Roman" panose="02020603050405020304" pitchFamily="18" charset="0"/>
                <a:cs typeface="Times New Roman" panose="02020603050405020304" pitchFamily="18" charset="0"/>
              </a:rPr>
              <a:t>2. protéolyse:</a:t>
            </a:r>
          </a:p>
          <a:p>
            <a:pPr algn="just">
              <a:lnSpc>
                <a:spcPct val="150000"/>
              </a:lnSpc>
            </a:pPr>
            <a:r>
              <a:rPr lang="fr-FR" sz="1800" dirty="0">
                <a:latin typeface="Times New Roman" panose="02020603050405020304" pitchFamily="18" charset="0"/>
                <a:cs typeface="Times New Roman" panose="02020603050405020304" pitchFamily="18" charset="0"/>
              </a:rPr>
              <a:t>Elles est favorisé par un stockage à basse température.</a:t>
            </a:r>
          </a:p>
          <a:p>
            <a:pPr algn="just">
              <a:lnSpc>
                <a:spcPct val="150000"/>
              </a:lnSpc>
            </a:pPr>
            <a:r>
              <a:rPr lang="fr-FR" sz="1800" dirty="0">
                <a:latin typeface="Times New Roman" panose="02020603050405020304" pitchFamily="18" charset="0"/>
                <a:cs typeface="Times New Roman" panose="02020603050405020304" pitchFamily="18" charset="0"/>
              </a:rPr>
              <a:t>La protéolyse peut se manifester directement par </a:t>
            </a:r>
            <a:r>
              <a:rPr lang="fr-FR" sz="1800" b="1" dirty="0">
                <a:latin typeface="Times New Roman" panose="02020603050405020304" pitchFamily="18" charset="0"/>
                <a:cs typeface="Times New Roman" panose="02020603050405020304" pitchFamily="18" charset="0"/>
              </a:rPr>
              <a:t>l’odeur</a:t>
            </a:r>
            <a:r>
              <a:rPr lang="fr-FR" sz="1800" dirty="0">
                <a:latin typeface="Times New Roman" panose="02020603050405020304" pitchFamily="18" charset="0"/>
                <a:cs typeface="Times New Roman" panose="02020603050405020304" pitchFamily="18" charset="0"/>
              </a:rPr>
              <a:t> et par une </a:t>
            </a:r>
            <a:r>
              <a:rPr lang="fr-FR" sz="1800" b="1" dirty="0">
                <a:latin typeface="Times New Roman" panose="02020603050405020304" pitchFamily="18" charset="0"/>
                <a:cs typeface="Times New Roman" panose="02020603050405020304" pitchFamily="18" charset="0"/>
              </a:rPr>
              <a:t>légère alcalinisation </a:t>
            </a:r>
            <a:r>
              <a:rPr lang="fr-FR" sz="1800" dirty="0">
                <a:latin typeface="Times New Roman" panose="02020603050405020304" pitchFamily="18" charset="0"/>
                <a:cs typeface="Times New Roman" panose="02020603050405020304" pitchFamily="18" charset="0"/>
              </a:rPr>
              <a:t>du lait: les germes incriminés sont </a:t>
            </a:r>
            <a:r>
              <a:rPr lang="fr-FR" sz="1800" b="1" dirty="0">
                <a:latin typeface="Times New Roman" panose="02020603050405020304" pitchFamily="18" charset="0"/>
                <a:cs typeface="Times New Roman" panose="02020603050405020304" pitchFamily="18" charset="0"/>
              </a:rPr>
              <a:t>Micrococcus</a:t>
            </a:r>
            <a:r>
              <a:rPr lang="fr-FR" sz="1800" dirty="0">
                <a:latin typeface="Times New Roman" panose="02020603050405020304" pitchFamily="18" charset="0"/>
                <a:cs typeface="Times New Roman" panose="02020603050405020304" pitchFamily="18" charset="0"/>
              </a:rPr>
              <a:t>, </a:t>
            </a:r>
            <a:r>
              <a:rPr lang="fr-FR" sz="1800" b="1" i="1" dirty="0" err="1">
                <a:latin typeface="Times New Roman" panose="02020603050405020304" pitchFamily="18" charset="0"/>
                <a:cs typeface="Times New Roman" panose="02020603050405020304" pitchFamily="18" charset="0"/>
              </a:rPr>
              <a:t>Alcaligenes</a:t>
            </a:r>
            <a:r>
              <a:rPr lang="fr-FR" sz="1800" dirty="0">
                <a:latin typeface="Times New Roman" panose="02020603050405020304" pitchFamily="18" charset="0"/>
                <a:cs typeface="Times New Roman" panose="02020603050405020304" pitchFamily="18" charset="0"/>
              </a:rPr>
              <a:t>, </a:t>
            </a:r>
            <a:r>
              <a:rPr lang="fr-FR" sz="1800" b="1" i="1" dirty="0" err="1">
                <a:latin typeface="Times New Roman" panose="02020603050405020304" pitchFamily="18" charset="0"/>
                <a:cs typeface="Times New Roman" panose="02020603050405020304" pitchFamily="18" charset="0"/>
              </a:rPr>
              <a:t>aeromonas</a:t>
            </a:r>
            <a:r>
              <a:rPr lang="fr-FR" sz="1800" dirty="0">
                <a:latin typeface="Times New Roman" panose="02020603050405020304" pitchFamily="18" charset="0"/>
                <a:cs typeface="Times New Roman" panose="02020603050405020304" pitchFamily="18" charset="0"/>
              </a:rPr>
              <a:t>, </a:t>
            </a:r>
            <a:r>
              <a:rPr lang="fr-FR" sz="1800" b="1" dirty="0">
                <a:latin typeface="Times New Roman" panose="02020603050405020304" pitchFamily="18" charset="0"/>
                <a:cs typeface="Times New Roman" panose="02020603050405020304" pitchFamily="18" charset="0"/>
              </a:rPr>
              <a:t>Bacillus</a:t>
            </a:r>
            <a:r>
              <a:rPr lang="fr-FR" sz="1800" dirty="0">
                <a:latin typeface="Times New Roman" panose="02020603050405020304" pitchFamily="18" charset="0"/>
                <a:cs typeface="Times New Roman" panose="02020603050405020304" pitchFamily="18" charset="0"/>
              </a:rPr>
              <a:t>, </a:t>
            </a:r>
            <a:r>
              <a:rPr lang="fr-FR" sz="1800" b="1" i="1" dirty="0">
                <a:latin typeface="Times New Roman" panose="02020603050405020304" pitchFamily="18" charset="0"/>
                <a:cs typeface="Times New Roman" panose="02020603050405020304" pitchFamily="18" charset="0"/>
              </a:rPr>
              <a:t>Clostridium</a:t>
            </a:r>
            <a:r>
              <a:rPr lang="fr-FR" sz="1800" dirty="0">
                <a:latin typeface="Times New Roman" panose="02020603050405020304" pitchFamily="18" charset="0"/>
                <a:cs typeface="Times New Roman" panose="02020603050405020304" pitchFamily="18" charset="0"/>
              </a:rPr>
              <a:t>, </a:t>
            </a:r>
            <a:r>
              <a:rPr lang="fr-FR" sz="1800" b="1" i="1" dirty="0">
                <a:latin typeface="Times New Roman" panose="02020603050405020304" pitchFamily="18" charset="0"/>
                <a:cs typeface="Times New Roman" panose="02020603050405020304" pitchFamily="18" charset="0"/>
              </a:rPr>
              <a:t>pseudomonas</a:t>
            </a:r>
            <a:r>
              <a:rPr lang="fr-FR" sz="1800" dirty="0">
                <a:latin typeface="Times New Roman" panose="02020603050405020304" pitchFamily="18" charset="0"/>
                <a:cs typeface="Times New Roman" panose="02020603050405020304" pitchFamily="18" charset="0"/>
              </a:rPr>
              <a:t> et les autre germes de la flore banales </a:t>
            </a:r>
            <a:r>
              <a:rPr lang="fr-FR" sz="1800" b="1" dirty="0">
                <a:latin typeface="Times New Roman" panose="02020603050405020304" pitchFamily="18" charset="0"/>
                <a:cs typeface="Times New Roman" panose="02020603050405020304" pitchFamily="18" charset="0"/>
              </a:rPr>
              <a:t>Gram-</a:t>
            </a:r>
            <a:r>
              <a:rPr lang="fr-FR" sz="1800" dirty="0">
                <a:latin typeface="Times New Roman" panose="02020603050405020304" pitchFamily="18" charset="0"/>
                <a:cs typeface="Times New Roman" panose="02020603050405020304" pitchFamily="18" charset="0"/>
              </a:rPr>
              <a:t>.</a:t>
            </a:r>
          </a:p>
          <a:p>
            <a:pPr algn="just">
              <a:lnSpc>
                <a:spcPct val="150000"/>
              </a:lnSpc>
            </a:pPr>
            <a:r>
              <a:rPr lang="fr-FR" sz="1800" dirty="0">
                <a:latin typeface="Times New Roman" panose="02020603050405020304" pitchFamily="18" charset="0"/>
                <a:cs typeface="Times New Roman" panose="02020603050405020304" pitchFamily="18" charset="0"/>
              </a:rPr>
              <a:t>Ces microorganismes interviennes directement ou par action  de leurs enzymes thermostables.</a:t>
            </a:r>
          </a:p>
          <a:p>
            <a:pPr algn="just">
              <a:lnSpc>
                <a:spcPct val="150000"/>
              </a:lnSpc>
            </a:pPr>
            <a:r>
              <a:rPr lang="fr-FR" sz="1800" dirty="0">
                <a:latin typeface="Times New Roman" panose="02020603050405020304" pitchFamily="18" charset="0"/>
                <a:cs typeface="Times New Roman" panose="02020603050405020304" pitchFamily="18" charset="0"/>
              </a:rPr>
              <a:t>Pour </a:t>
            </a:r>
            <a:r>
              <a:rPr lang="fr-FR" sz="1800" b="1" dirty="0">
                <a:latin typeface="Times New Roman" panose="02020603050405020304" pitchFamily="18" charset="0"/>
                <a:cs typeface="Times New Roman" panose="02020603050405020304" pitchFamily="18" charset="0"/>
              </a:rPr>
              <a:t>pseudomonas </a:t>
            </a:r>
            <a:r>
              <a:rPr lang="fr-FR" sz="1800" b="1" dirty="0" err="1">
                <a:latin typeface="Times New Roman" panose="02020603050405020304" pitchFamily="18" charset="0"/>
                <a:cs typeface="Times New Roman" panose="02020603050405020304" pitchFamily="18" charset="0"/>
              </a:rPr>
              <a:t>fluoresens</a:t>
            </a:r>
            <a:r>
              <a:rPr lang="fr-FR" sz="1800" b="1" dirty="0">
                <a:latin typeface="Times New Roman" panose="02020603050405020304" pitchFamily="18" charset="0"/>
                <a:cs typeface="Times New Roman" panose="02020603050405020304" pitchFamily="18" charset="0"/>
              </a:rPr>
              <a:t> </a:t>
            </a:r>
            <a:r>
              <a:rPr lang="fr-FR" sz="1800" dirty="0">
                <a:latin typeface="Times New Roman" panose="02020603050405020304" pitchFamily="18" charset="0"/>
                <a:cs typeface="Times New Roman" panose="02020603050405020304" pitchFamily="18" charset="0"/>
              </a:rPr>
              <a:t>par exemple, une charge supérieure à 5,106 doit avoir été atteinte pour que les enzymes  protéolytiques puissent  avoir une action  sur un lait UHT. La protéolyse peut se développer aussi sur le caillé issu d’une acidification: elle provoque alors la digestion de ce caillé.</a:t>
            </a:r>
          </a:p>
          <a:p>
            <a:pPr algn="just"/>
            <a:endParaRPr lang="fr-FR" sz="1800" dirty="0">
              <a:latin typeface="Times New Roman" panose="02020603050405020304" pitchFamily="18" charset="0"/>
              <a:cs typeface="Times New Roman" panose="02020603050405020304" pitchFamily="18" charset="0"/>
            </a:endParaRPr>
          </a:p>
          <a:p>
            <a:pPr algn="just"/>
            <a:endParaRPr lang="fr-FR" sz="1800" dirty="0">
              <a:latin typeface="Times New Roman" panose="02020603050405020304" pitchFamily="18" charset="0"/>
              <a:cs typeface="Times New Roman" panose="02020603050405020304" pitchFamily="18" charset="0"/>
            </a:endParaRPr>
          </a:p>
          <a:p>
            <a:pPr algn="just"/>
            <a:endParaRPr lang="fr-FR" sz="1800" dirty="0">
              <a:latin typeface="Times New Roman" panose="02020603050405020304" pitchFamily="18" charset="0"/>
              <a:cs typeface="Times New Roman" panose="02020603050405020304" pitchFamily="18" charset="0"/>
            </a:endParaRPr>
          </a:p>
        </p:txBody>
      </p:sp>
      <p:sp>
        <p:nvSpPr>
          <p:cNvPr id="4" name="Espace réservé du numéro de diapositive 3">
            <a:extLst>
              <a:ext uri="{FF2B5EF4-FFF2-40B4-BE49-F238E27FC236}">
                <a16:creationId xmlns:a16="http://schemas.microsoft.com/office/drawing/2014/main" id="{224BAAA5-36ED-44FD-A6BC-FFFB62DACCB9}"/>
              </a:ext>
            </a:extLst>
          </p:cNvPr>
          <p:cNvSpPr>
            <a:spLocks noGrp="1"/>
          </p:cNvSpPr>
          <p:nvPr>
            <p:ph type="sldNum" sz="quarter" idx="12"/>
          </p:nvPr>
        </p:nvSpPr>
        <p:spPr/>
        <p:txBody>
          <a:bodyPr/>
          <a:lstStyle/>
          <a:p>
            <a:fld id="{34578BAE-86AA-4B02-97AD-FA88DA881D33}" type="slidenum">
              <a:rPr lang="fr-FR" smtClean="0"/>
              <a:t>3</a:t>
            </a:fld>
            <a:endParaRPr lang="fr-FR"/>
          </a:p>
        </p:txBody>
      </p:sp>
    </p:spTree>
    <p:extLst>
      <p:ext uri="{BB962C8B-B14F-4D97-AF65-F5344CB8AC3E}">
        <p14:creationId xmlns:p14="http://schemas.microsoft.com/office/powerpoint/2010/main" val="16628422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63C34856-52A1-47A7-8647-003A292F01AB}"/>
              </a:ext>
            </a:extLst>
          </p:cNvPr>
          <p:cNvSpPr>
            <a:spLocks noGrp="1"/>
          </p:cNvSpPr>
          <p:nvPr>
            <p:ph type="ctrTitle"/>
          </p:nvPr>
        </p:nvSpPr>
        <p:spPr>
          <a:xfrm>
            <a:off x="0" y="673768"/>
            <a:ext cx="12192000" cy="6292516"/>
          </a:xfrm>
        </p:spPr>
        <p:txBody>
          <a:bodyPr anchor="ctr" anchorCtr="0">
            <a:noAutofit/>
          </a:bodyPr>
          <a:lstStyle/>
          <a:p>
            <a:pPr algn="l">
              <a:lnSpc>
                <a:spcPct val="150000"/>
              </a:lnSpc>
            </a:pPr>
            <a:r>
              <a:rPr lang="fr-FR" sz="1800" b="1" dirty="0">
                <a:latin typeface="Times New Roman" panose="02020603050405020304" pitchFamily="18" charset="0"/>
                <a:cs typeface="Times New Roman" panose="02020603050405020304" pitchFamily="18" charset="0"/>
              </a:rPr>
              <a:t>3. Filage (lait visqueux)</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il peut être du à des  agents non bactériens( excès de crème, coagulation de la </a:t>
            </a:r>
            <a:r>
              <a:rPr lang="fr-FR" sz="1800" dirty="0" err="1">
                <a:latin typeface="Times New Roman" panose="02020603050405020304" pitchFamily="18" charset="0"/>
                <a:cs typeface="Times New Roman" panose="02020603050405020304" pitchFamily="18" charset="0"/>
              </a:rPr>
              <a:t>lactoalbumine</a:t>
            </a:r>
            <a:r>
              <a:rPr lang="fr-FR" sz="1800" dirty="0">
                <a:latin typeface="Times New Roman" panose="02020603050405020304" pitchFamily="18" charset="0"/>
                <a:cs typeface="Times New Roman" panose="02020603050405020304" pitchFamily="18" charset="0"/>
              </a:rPr>
              <a:t> par chauffage), à une action</a:t>
            </a:r>
            <a:br>
              <a:rPr lang="fr-FR" sz="1800" dirty="0">
                <a:latin typeface="Times New Roman" panose="02020603050405020304" pitchFamily="18" charset="0"/>
                <a:cs typeface="Times New Roman" panose="02020603050405020304" pitchFamily="18" charset="0"/>
              </a:rPr>
            </a:br>
            <a:r>
              <a:rPr lang="fr-FR" sz="1800" b="1" dirty="0">
                <a:latin typeface="Times New Roman" panose="02020603050405020304" pitchFamily="18" charset="0"/>
                <a:cs typeface="Times New Roman" panose="02020603050405020304" pitchFamily="18" charset="0"/>
              </a:rPr>
              <a:t>microbienne indirecte </a:t>
            </a:r>
            <a:r>
              <a:rPr lang="fr-FR" sz="1800" dirty="0">
                <a:latin typeface="Times New Roman" panose="02020603050405020304" pitchFamily="18" charset="0"/>
                <a:cs typeface="Times New Roman" panose="02020603050405020304" pitchFamily="18" charset="0"/>
              </a:rPr>
              <a:t>( passage de leucocytes et fibrine </a:t>
            </a:r>
            <a:r>
              <a:rPr lang="fr-FR" sz="1800" dirty="0" err="1">
                <a:latin typeface="Times New Roman" panose="02020603050405020304" pitchFamily="18" charset="0"/>
                <a:cs typeface="Times New Roman" panose="02020603050405020304" pitchFamily="18" charset="0"/>
              </a:rPr>
              <a:t>dand</a:t>
            </a:r>
            <a:r>
              <a:rPr lang="fr-FR" sz="1800" dirty="0">
                <a:latin typeface="Times New Roman" panose="02020603050405020304" pitchFamily="18" charset="0"/>
                <a:cs typeface="Times New Roman" panose="02020603050405020304" pitchFamily="18" charset="0"/>
              </a:rPr>
              <a:t> le lait consécutivement à une mammite) ou une action  </a:t>
            </a:r>
            <a:r>
              <a:rPr lang="fr-FR" sz="1800" b="1" dirty="0">
                <a:latin typeface="Times New Roman" panose="02020603050405020304" pitchFamily="18" charset="0"/>
                <a:cs typeface="Times New Roman" panose="02020603050405020304" pitchFamily="18" charset="0"/>
              </a:rPr>
              <a:t>microbienne directe</a:t>
            </a:r>
            <a:r>
              <a:rPr lang="fr-FR" sz="1800" dirty="0">
                <a:latin typeface="Times New Roman" panose="02020603050405020304" pitchFamily="18" charset="0"/>
                <a:cs typeface="Times New Roman" panose="02020603050405020304" pitchFamily="18" charset="0"/>
              </a:rPr>
              <a:t>.</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Il est causé alors par les </a:t>
            </a:r>
            <a:r>
              <a:rPr lang="fr-FR" sz="1800" b="1" dirty="0">
                <a:latin typeface="Times New Roman" panose="02020603050405020304" pitchFamily="18" charset="0"/>
                <a:cs typeface="Times New Roman" panose="02020603050405020304" pitchFamily="18" charset="0"/>
              </a:rPr>
              <a:t>capsules mucilagineuses de bactéries </a:t>
            </a:r>
            <a:r>
              <a:rPr lang="fr-FR" sz="1800" dirty="0">
                <a:latin typeface="Times New Roman" panose="02020603050405020304" pitchFamily="18" charset="0"/>
                <a:cs typeface="Times New Roman" panose="02020603050405020304" pitchFamily="18" charset="0"/>
              </a:rPr>
              <a:t>telles que </a:t>
            </a:r>
            <a:r>
              <a:rPr lang="fr-FR" sz="1800" i="1" dirty="0" err="1">
                <a:latin typeface="Times New Roman" panose="02020603050405020304" pitchFamily="18" charset="0"/>
                <a:cs typeface="Times New Roman" panose="02020603050405020304" pitchFamily="18" charset="0"/>
              </a:rPr>
              <a:t>Alcagines</a:t>
            </a:r>
            <a:r>
              <a:rPr lang="fr-FR" sz="1800" i="1" dirty="0">
                <a:latin typeface="Times New Roman" panose="02020603050405020304" pitchFamily="18" charset="0"/>
                <a:cs typeface="Times New Roman" panose="02020603050405020304" pitchFamily="18" charset="0"/>
              </a:rPr>
              <a:t> </a:t>
            </a:r>
            <a:r>
              <a:rPr lang="fr-FR" sz="1800" i="1" dirty="0" err="1">
                <a:latin typeface="Times New Roman" panose="02020603050405020304" pitchFamily="18" charset="0"/>
                <a:cs typeface="Times New Roman" panose="02020603050405020304" pitchFamily="18" charset="0"/>
              </a:rPr>
              <a:t>viscosus</a:t>
            </a:r>
            <a:r>
              <a:rPr lang="fr-FR" sz="1800" dirty="0">
                <a:latin typeface="Times New Roman" panose="02020603050405020304" pitchFamily="18" charset="0"/>
                <a:cs typeface="Times New Roman" panose="02020603050405020304" pitchFamily="18" charset="0"/>
              </a:rPr>
              <a:t>, </a:t>
            </a:r>
            <a:r>
              <a:rPr lang="fr-FR" sz="1800" i="1" dirty="0">
                <a:latin typeface="Times New Roman" panose="02020603050405020304" pitchFamily="18" charset="0"/>
                <a:cs typeface="Times New Roman" panose="02020603050405020304" pitchFamily="18" charset="0"/>
              </a:rPr>
              <a:t>Micrococcus</a:t>
            </a:r>
            <a:r>
              <a:rPr lang="fr-FR" sz="1800" dirty="0">
                <a:latin typeface="Times New Roman" panose="02020603050405020304" pitchFamily="18" charset="0"/>
                <a:cs typeface="Times New Roman" panose="02020603050405020304" pitchFamily="18" charset="0"/>
              </a:rPr>
              <a:t>, </a:t>
            </a:r>
            <a:r>
              <a:rPr lang="fr-FR" sz="1800" i="1" dirty="0" err="1">
                <a:latin typeface="Times New Roman" panose="02020603050405020304" pitchFamily="18" charset="0"/>
                <a:cs typeface="Times New Roman" panose="02020603050405020304" pitchFamily="18" charset="0"/>
              </a:rPr>
              <a:t>enterobacter</a:t>
            </a:r>
            <a:r>
              <a:rPr lang="fr-FR" sz="1800" i="1" dirty="0">
                <a:latin typeface="Times New Roman" panose="02020603050405020304" pitchFamily="18" charset="0"/>
                <a:cs typeface="Times New Roman" panose="02020603050405020304" pitchFamily="18" charset="0"/>
              </a:rPr>
              <a:t> </a:t>
            </a:r>
            <a:r>
              <a:rPr lang="fr-FR" sz="1800" dirty="0">
                <a:latin typeface="Times New Roman" panose="02020603050405020304" pitchFamily="18" charset="0"/>
                <a:cs typeface="Times New Roman" panose="02020603050405020304" pitchFamily="18" charset="0"/>
              </a:rPr>
              <a:t>ou </a:t>
            </a:r>
            <a:r>
              <a:rPr lang="fr-FR" sz="1800" i="1" dirty="0" err="1">
                <a:latin typeface="Times New Roman" panose="02020603050405020304" pitchFamily="18" charset="0"/>
                <a:cs typeface="Times New Roman" panose="02020603050405020304" pitchFamily="18" charset="0"/>
              </a:rPr>
              <a:t>leuconostoc</a:t>
            </a:r>
            <a:r>
              <a:rPr lang="fr-FR" sz="1800" dirty="0">
                <a:latin typeface="Times New Roman" panose="02020603050405020304" pitchFamily="18" charset="0"/>
                <a:cs typeface="Times New Roman" panose="02020603050405020304" pitchFamily="18" charset="0"/>
              </a:rPr>
              <a:t>, qui se développent à faible température.</a:t>
            </a:r>
            <a:br>
              <a:rPr lang="fr-FR" sz="1800" dirty="0">
                <a:latin typeface="Times New Roman" panose="02020603050405020304" pitchFamily="18" charset="0"/>
                <a:cs typeface="Times New Roman" panose="02020603050405020304" pitchFamily="18" charset="0"/>
              </a:rPr>
            </a:br>
            <a:br>
              <a:rPr lang="fr-FR" sz="1800" dirty="0">
                <a:latin typeface="Times New Roman" panose="02020603050405020304" pitchFamily="18" charset="0"/>
                <a:cs typeface="Times New Roman" panose="02020603050405020304" pitchFamily="18" charset="0"/>
              </a:rPr>
            </a:br>
            <a:br>
              <a:rPr lang="fr-FR" sz="1800" dirty="0">
                <a:latin typeface="Times New Roman" panose="02020603050405020304" pitchFamily="18" charset="0"/>
                <a:cs typeface="Times New Roman" panose="02020603050405020304" pitchFamily="18" charset="0"/>
              </a:rPr>
            </a:br>
            <a:r>
              <a:rPr lang="fr-FR" sz="1800" b="1" dirty="0">
                <a:latin typeface="Times New Roman" panose="02020603050405020304" pitchFamily="18" charset="0"/>
                <a:cs typeface="Times New Roman" panose="02020603050405020304" pitchFamily="18" charset="0"/>
              </a:rPr>
              <a:t>4. Autres  dégradations</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les </a:t>
            </a:r>
            <a:r>
              <a:rPr lang="fr-FR" sz="1800" i="1" dirty="0" err="1">
                <a:latin typeface="Times New Roman" panose="02020603050405020304" pitchFamily="18" charset="0"/>
                <a:cs typeface="Times New Roman" panose="02020603050405020304" pitchFamily="18" charset="0"/>
              </a:rPr>
              <a:t>pseudomonaceae</a:t>
            </a:r>
            <a:r>
              <a:rPr lang="fr-FR" sz="1800" i="1" dirty="0">
                <a:latin typeface="Times New Roman" panose="02020603050405020304" pitchFamily="18" charset="0"/>
                <a:cs typeface="Times New Roman" panose="02020603050405020304" pitchFamily="18" charset="0"/>
              </a:rPr>
              <a:t> </a:t>
            </a:r>
            <a:r>
              <a:rPr lang="fr-FR" sz="1800" dirty="0">
                <a:latin typeface="Times New Roman" panose="02020603050405020304" pitchFamily="18" charset="0"/>
                <a:cs typeface="Times New Roman" panose="02020603050405020304" pitchFamily="18" charset="0"/>
              </a:rPr>
              <a:t>et les </a:t>
            </a:r>
            <a:r>
              <a:rPr lang="fr-FR" sz="1800" dirty="0" err="1">
                <a:latin typeface="Times New Roman" panose="02020603050405020304" pitchFamily="18" charset="0"/>
                <a:cs typeface="Times New Roman" panose="02020603050405020304" pitchFamily="18" charset="0"/>
              </a:rPr>
              <a:t>sporlées</a:t>
            </a:r>
            <a:r>
              <a:rPr lang="fr-FR" sz="1800" dirty="0">
                <a:latin typeface="Times New Roman" panose="02020603050405020304" pitchFamily="18" charset="0"/>
                <a:cs typeface="Times New Roman" panose="02020603050405020304" pitchFamily="18" charset="0"/>
              </a:rPr>
              <a:t> (</a:t>
            </a:r>
            <a:r>
              <a:rPr lang="fr-FR" sz="1800" i="1" dirty="0">
                <a:latin typeface="Times New Roman" panose="02020603050405020304" pitchFamily="18" charset="0"/>
                <a:cs typeface="Times New Roman" panose="02020603050405020304" pitchFamily="18" charset="0"/>
              </a:rPr>
              <a:t>Bacillus cereus</a:t>
            </a:r>
            <a:r>
              <a:rPr lang="fr-FR" sz="1800" dirty="0">
                <a:latin typeface="Times New Roman" panose="02020603050405020304" pitchFamily="18" charset="0"/>
                <a:cs typeface="Times New Roman" panose="02020603050405020304" pitchFamily="18" charset="0"/>
              </a:rPr>
              <a:t>) peuvent dénaturer la </a:t>
            </a:r>
            <a:r>
              <a:rPr lang="fr-FR" sz="1800" b="1" dirty="0">
                <a:latin typeface="Times New Roman" panose="02020603050405020304" pitchFamily="18" charset="0"/>
                <a:cs typeface="Times New Roman" panose="02020603050405020304" pitchFamily="18" charset="0"/>
              </a:rPr>
              <a:t>matière grasse </a:t>
            </a:r>
            <a:r>
              <a:rPr lang="fr-FR" sz="1800" dirty="0">
                <a:latin typeface="Times New Roman" panose="02020603050405020304" pitchFamily="18" charset="0"/>
                <a:cs typeface="Times New Roman" panose="02020603050405020304" pitchFamily="18" charset="0"/>
              </a:rPr>
              <a:t>par </a:t>
            </a:r>
            <a:r>
              <a:rPr lang="fr-FR" sz="1800" b="1" dirty="0">
                <a:latin typeface="Times New Roman" panose="02020603050405020304" pitchFamily="18" charset="0"/>
                <a:cs typeface="Times New Roman" panose="02020603050405020304" pitchFamily="18" charset="0"/>
              </a:rPr>
              <a:t>oxydation </a:t>
            </a:r>
            <a:r>
              <a:rPr lang="fr-FR" sz="1800" dirty="0">
                <a:latin typeface="Times New Roman" panose="02020603050405020304" pitchFamily="18" charset="0"/>
                <a:cs typeface="Times New Roman" panose="02020603050405020304" pitchFamily="18" charset="0"/>
              </a:rPr>
              <a:t>des </a:t>
            </a:r>
            <a:r>
              <a:rPr lang="fr-FR" sz="1800" b="1" dirty="0">
                <a:latin typeface="Times New Roman" panose="02020603050405020304" pitchFamily="18" charset="0"/>
                <a:cs typeface="Times New Roman" panose="02020603050405020304" pitchFamily="18" charset="0"/>
              </a:rPr>
              <a:t>acides gras </a:t>
            </a:r>
            <a:r>
              <a:rPr lang="fr-FR" sz="1800" dirty="0">
                <a:latin typeface="Times New Roman" panose="02020603050405020304" pitchFamily="18" charset="0"/>
                <a:cs typeface="Times New Roman" panose="02020603050405020304" pitchFamily="18" charset="0"/>
              </a:rPr>
              <a:t>insaturé, hydrolyse ou les deux.</a:t>
            </a:r>
            <a:br>
              <a:rPr lang="fr-FR" sz="1800" dirty="0">
                <a:latin typeface="Times New Roman" panose="02020603050405020304" pitchFamily="18" charset="0"/>
                <a:cs typeface="Times New Roman" panose="02020603050405020304" pitchFamily="18" charset="0"/>
              </a:rPr>
            </a:br>
            <a:r>
              <a:rPr lang="fr-FR" sz="1800" dirty="0">
                <a:latin typeface="Times New Roman" panose="02020603050405020304" pitchFamily="18" charset="0"/>
                <a:cs typeface="Times New Roman" panose="02020603050405020304" pitchFamily="18" charset="0"/>
              </a:rPr>
              <a:t>D’autre germes </a:t>
            </a:r>
            <a:r>
              <a:rPr lang="fr-FR" sz="1800" b="1" i="1" dirty="0" err="1">
                <a:latin typeface="Times New Roman" panose="02020603050405020304" pitchFamily="18" charset="0"/>
                <a:cs typeface="Times New Roman" panose="02020603050405020304" pitchFamily="18" charset="0"/>
              </a:rPr>
              <a:t>pseudomonase</a:t>
            </a:r>
            <a:r>
              <a:rPr lang="fr-FR" sz="1800" b="1" i="1" dirty="0">
                <a:latin typeface="Times New Roman" panose="02020603050405020304" pitchFamily="18" charset="0"/>
                <a:cs typeface="Times New Roman" panose="02020603050405020304" pitchFamily="18" charset="0"/>
              </a:rPr>
              <a:t> </a:t>
            </a:r>
            <a:r>
              <a:rPr lang="fr-FR" sz="1800" b="1" i="1" dirty="0" err="1">
                <a:latin typeface="Times New Roman" panose="02020603050405020304" pitchFamily="18" charset="0"/>
                <a:cs typeface="Times New Roman" panose="02020603050405020304" pitchFamily="18" charset="0"/>
              </a:rPr>
              <a:t>fluorecens</a:t>
            </a:r>
            <a:r>
              <a:rPr lang="fr-FR" sz="1800" b="1" i="1" dirty="0">
                <a:latin typeface="Times New Roman" panose="02020603050405020304" pitchFamily="18" charset="0"/>
                <a:cs typeface="Times New Roman" panose="02020603050405020304" pitchFamily="18" charset="0"/>
              </a:rPr>
              <a:t> </a:t>
            </a:r>
            <a:r>
              <a:rPr lang="fr-FR" sz="1800" dirty="0">
                <a:latin typeface="Times New Roman" panose="02020603050405020304" pitchFamily="18" charset="0"/>
                <a:cs typeface="Times New Roman" panose="02020603050405020304" pitchFamily="18" charset="0"/>
              </a:rPr>
              <a:t>ou </a:t>
            </a:r>
            <a:r>
              <a:rPr lang="fr-FR" sz="1800" b="1" i="1" dirty="0" err="1">
                <a:latin typeface="Times New Roman" panose="02020603050405020304" pitchFamily="18" charset="0"/>
                <a:cs typeface="Times New Roman" panose="02020603050405020304" pitchFamily="18" charset="0"/>
              </a:rPr>
              <a:t>alcaligenes</a:t>
            </a:r>
            <a:r>
              <a:rPr lang="fr-FR" sz="1800" b="1" i="1" dirty="0">
                <a:latin typeface="Times New Roman" panose="02020603050405020304" pitchFamily="18" charset="0"/>
                <a:cs typeface="Times New Roman" panose="02020603050405020304" pitchFamily="18" charset="0"/>
              </a:rPr>
              <a:t> faecalis </a:t>
            </a:r>
            <a:r>
              <a:rPr lang="fr-FR" sz="1800" dirty="0">
                <a:latin typeface="Times New Roman" panose="02020603050405020304" pitchFamily="18" charset="0"/>
                <a:cs typeface="Times New Roman" panose="02020603050405020304" pitchFamily="18" charset="0"/>
              </a:rPr>
              <a:t>peuvent provoquer une alcalinisation  importante importante avec formation d’urée, d’ammoniac  et de carbonate.</a:t>
            </a:r>
            <a:br>
              <a:rPr lang="fr-FR" sz="1800" dirty="0">
                <a:latin typeface="Times New Roman" panose="02020603050405020304" pitchFamily="18" charset="0"/>
                <a:cs typeface="Times New Roman" panose="02020603050405020304" pitchFamily="18" charset="0"/>
              </a:rPr>
            </a:br>
            <a:r>
              <a:rPr lang="fr-FR" sz="1800" i="1" dirty="0">
                <a:latin typeface="Times New Roman" panose="02020603050405020304" pitchFamily="18" charset="0"/>
                <a:cs typeface="Times New Roman" panose="02020603050405020304" pitchFamily="18" charset="0"/>
              </a:rPr>
              <a:t>Lactococcus </a:t>
            </a:r>
            <a:r>
              <a:rPr lang="fr-FR" sz="1800" i="1" dirty="0" err="1">
                <a:latin typeface="Times New Roman" panose="02020603050405020304" pitchFamily="18" charset="0"/>
                <a:cs typeface="Times New Roman" panose="02020603050405020304" pitchFamily="18" charset="0"/>
              </a:rPr>
              <a:t>lactis</a:t>
            </a:r>
            <a:r>
              <a:rPr lang="fr-FR" sz="1800" i="1" dirty="0">
                <a:latin typeface="Times New Roman" panose="02020603050405020304" pitchFamily="18" charset="0"/>
                <a:cs typeface="Times New Roman" panose="02020603050405020304" pitchFamily="18" charset="0"/>
              </a:rPr>
              <a:t> </a:t>
            </a:r>
            <a:r>
              <a:rPr lang="fr-FR" sz="1800" dirty="0">
                <a:latin typeface="Times New Roman" panose="02020603050405020304" pitchFamily="18" charset="0"/>
                <a:cs typeface="Times New Roman" panose="02020603050405020304" pitchFamily="18" charset="0"/>
              </a:rPr>
              <a:t>var </a:t>
            </a:r>
            <a:r>
              <a:rPr lang="fr-FR" sz="1800" i="1" dirty="0" err="1">
                <a:latin typeface="Times New Roman" panose="02020603050405020304" pitchFamily="18" charset="0"/>
                <a:cs typeface="Times New Roman" panose="02020603050405020304" pitchFamily="18" charset="0"/>
              </a:rPr>
              <a:t>maltigenes</a:t>
            </a:r>
            <a:r>
              <a:rPr lang="fr-FR" sz="1800" dirty="0">
                <a:latin typeface="Times New Roman" panose="02020603050405020304" pitchFamily="18" charset="0"/>
                <a:cs typeface="Times New Roman" panose="02020603050405020304" pitchFamily="18" charset="0"/>
              </a:rPr>
              <a:t> peut donner au lait un gout de caramel. Enfin des microorganismes pigmenté peuvent entrainer des colorations parasites : bleue( </a:t>
            </a:r>
            <a:r>
              <a:rPr lang="fr-FR" sz="1800" b="1" i="1" dirty="0">
                <a:latin typeface="Times New Roman" panose="02020603050405020304" pitchFamily="18" charset="0"/>
                <a:cs typeface="Times New Roman" panose="02020603050405020304" pitchFamily="18" charset="0"/>
              </a:rPr>
              <a:t>pseudomonas </a:t>
            </a:r>
            <a:r>
              <a:rPr lang="fr-FR" sz="1800" b="1" i="1" dirty="0" err="1">
                <a:latin typeface="Times New Roman" panose="02020603050405020304" pitchFamily="18" charset="0"/>
                <a:cs typeface="Times New Roman" panose="02020603050405020304" pitchFamily="18" charset="0"/>
              </a:rPr>
              <a:t>syncyanea</a:t>
            </a:r>
            <a:r>
              <a:rPr lang="fr-FR" sz="1800" dirty="0">
                <a:latin typeface="Times New Roman" panose="02020603050405020304" pitchFamily="18" charset="0"/>
                <a:cs typeface="Times New Roman" panose="02020603050405020304" pitchFamily="18" charset="0"/>
              </a:rPr>
              <a:t>),jaune( </a:t>
            </a:r>
            <a:r>
              <a:rPr lang="fr-FR" sz="1800" b="1" i="1" dirty="0" err="1">
                <a:latin typeface="Times New Roman" panose="02020603050405020304" pitchFamily="18" charset="0"/>
                <a:cs typeface="Times New Roman" panose="02020603050405020304" pitchFamily="18" charset="0"/>
              </a:rPr>
              <a:t>flavobacterium</a:t>
            </a:r>
            <a:r>
              <a:rPr lang="fr-FR" sz="1800" b="1" i="1" dirty="0">
                <a:latin typeface="Times New Roman" panose="02020603050405020304" pitchFamily="18" charset="0"/>
                <a:cs typeface="Times New Roman" panose="02020603050405020304" pitchFamily="18" charset="0"/>
              </a:rPr>
              <a:t>)</a:t>
            </a:r>
            <a:r>
              <a:rPr lang="fr-FR" sz="1800" dirty="0">
                <a:latin typeface="Times New Roman" panose="02020603050405020304" pitchFamily="18" charset="0"/>
                <a:cs typeface="Times New Roman" panose="02020603050405020304" pitchFamily="18" charset="0"/>
              </a:rPr>
              <a:t> ou rouge(</a:t>
            </a:r>
            <a:r>
              <a:rPr lang="fr-FR" sz="1800" b="1" i="1" dirty="0" err="1">
                <a:latin typeface="Times New Roman" panose="02020603050405020304" pitchFamily="18" charset="0"/>
                <a:cs typeface="Times New Roman" panose="02020603050405020304" pitchFamily="18" charset="0"/>
              </a:rPr>
              <a:t>brevibacterium</a:t>
            </a:r>
            <a:r>
              <a:rPr lang="fr-FR" sz="1800" b="1" i="1" dirty="0">
                <a:latin typeface="Times New Roman" panose="02020603050405020304" pitchFamily="18" charset="0"/>
                <a:cs typeface="Times New Roman" panose="02020603050405020304" pitchFamily="18" charset="0"/>
              </a:rPr>
              <a:t> </a:t>
            </a:r>
            <a:r>
              <a:rPr lang="fr-FR" sz="1800" b="1" i="1" dirty="0" err="1">
                <a:latin typeface="Times New Roman" panose="02020603050405020304" pitchFamily="18" charset="0"/>
                <a:cs typeface="Times New Roman" panose="02020603050405020304" pitchFamily="18" charset="0"/>
              </a:rPr>
              <a:t>erythrogenes</a:t>
            </a:r>
            <a:r>
              <a:rPr lang="fr-FR" sz="1800" dirty="0">
                <a:latin typeface="Times New Roman" panose="02020603050405020304" pitchFamily="18" charset="0"/>
                <a:cs typeface="Times New Roman" panose="02020603050405020304" pitchFamily="18" charset="0"/>
              </a:rPr>
              <a:t>.</a:t>
            </a:r>
            <a:br>
              <a:rPr lang="fr-FR" sz="1800" dirty="0">
                <a:latin typeface="Times New Roman" panose="02020603050405020304" pitchFamily="18" charset="0"/>
                <a:cs typeface="Times New Roman" panose="02020603050405020304" pitchFamily="18" charset="0"/>
              </a:rPr>
            </a:br>
            <a:endParaRPr lang="fr-FR" sz="1800" dirty="0">
              <a:latin typeface="Times New Roman" panose="02020603050405020304" pitchFamily="18" charset="0"/>
              <a:cs typeface="Times New Roman" panose="02020603050405020304" pitchFamily="18" charset="0"/>
            </a:endParaRPr>
          </a:p>
        </p:txBody>
      </p:sp>
      <p:sp>
        <p:nvSpPr>
          <p:cNvPr id="2" name="Espace réservé du numéro de diapositive 1">
            <a:extLst>
              <a:ext uri="{FF2B5EF4-FFF2-40B4-BE49-F238E27FC236}">
                <a16:creationId xmlns:a16="http://schemas.microsoft.com/office/drawing/2014/main" id="{9A2F882D-3DF7-40A3-8CC0-C9800F184E2F}"/>
              </a:ext>
            </a:extLst>
          </p:cNvPr>
          <p:cNvSpPr>
            <a:spLocks noGrp="1"/>
          </p:cNvSpPr>
          <p:nvPr>
            <p:ph type="sldNum" sz="quarter" idx="12"/>
          </p:nvPr>
        </p:nvSpPr>
        <p:spPr/>
        <p:txBody>
          <a:bodyPr/>
          <a:lstStyle/>
          <a:p>
            <a:fld id="{34578BAE-86AA-4B02-97AD-FA88DA881D33}" type="slidenum">
              <a:rPr lang="fr-FR" smtClean="0"/>
              <a:t>4</a:t>
            </a:fld>
            <a:endParaRPr lang="fr-FR"/>
          </a:p>
        </p:txBody>
      </p:sp>
    </p:spTree>
    <p:extLst>
      <p:ext uri="{BB962C8B-B14F-4D97-AF65-F5344CB8AC3E}">
        <p14:creationId xmlns:p14="http://schemas.microsoft.com/office/powerpoint/2010/main" val="4059987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au 2">
            <a:extLst>
              <a:ext uri="{FF2B5EF4-FFF2-40B4-BE49-F238E27FC236}">
                <a16:creationId xmlns:a16="http://schemas.microsoft.com/office/drawing/2014/main" id="{1073636D-0DBC-41D6-A658-A271DD65484F}"/>
              </a:ext>
            </a:extLst>
          </p:cNvPr>
          <p:cNvGraphicFramePr>
            <a:graphicFrameLocks noGrp="1"/>
          </p:cNvGraphicFramePr>
          <p:nvPr>
            <p:extLst>
              <p:ext uri="{D42A27DB-BD31-4B8C-83A1-F6EECF244321}">
                <p14:modId xmlns:p14="http://schemas.microsoft.com/office/powerpoint/2010/main" val="205731611"/>
              </p:ext>
            </p:extLst>
          </p:nvPr>
        </p:nvGraphicFramePr>
        <p:xfrm>
          <a:off x="2042225" y="669737"/>
          <a:ext cx="10149775" cy="3377078"/>
        </p:xfrm>
        <a:graphic>
          <a:graphicData uri="http://schemas.openxmlformats.org/drawingml/2006/table">
            <a:tbl>
              <a:tblPr firstRow="1" firstCol="1" bandRow="1">
                <a:tableStyleId>{5940675A-B579-460E-94D1-54222C63F5DA}</a:tableStyleId>
              </a:tblPr>
              <a:tblGrid>
                <a:gridCol w="1287109">
                  <a:extLst>
                    <a:ext uri="{9D8B030D-6E8A-4147-A177-3AD203B41FA5}">
                      <a16:colId xmlns:a16="http://schemas.microsoft.com/office/drawing/2014/main" val="769133581"/>
                    </a:ext>
                  </a:extLst>
                </a:gridCol>
                <a:gridCol w="8862666">
                  <a:extLst>
                    <a:ext uri="{9D8B030D-6E8A-4147-A177-3AD203B41FA5}">
                      <a16:colId xmlns:a16="http://schemas.microsoft.com/office/drawing/2014/main" val="868002277"/>
                    </a:ext>
                  </a:extLst>
                </a:gridCol>
              </a:tblGrid>
              <a:tr h="317569">
                <a:tc gridSpan="2">
                  <a:txBody>
                    <a:bodyPr/>
                    <a:lstStyle/>
                    <a:p>
                      <a:pPr algn="ctr">
                        <a:spcAft>
                          <a:spcPts val="0"/>
                        </a:spcAft>
                      </a:pPr>
                      <a:r>
                        <a:rPr lang="fr-FR" sz="1800" dirty="0">
                          <a:effectLst/>
                          <a:latin typeface="Times New Roman" panose="02020603050405020304" pitchFamily="18" charset="0"/>
                          <a:cs typeface="Times New Roman" panose="02020603050405020304" pitchFamily="18" charset="0"/>
                        </a:rPr>
                        <a:t>Description :</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hMerge="1">
                  <a:txBody>
                    <a:bodyPr/>
                    <a:lstStyle/>
                    <a:p>
                      <a:endParaRPr lang="fr-FR"/>
                    </a:p>
                  </a:txBody>
                  <a:tcPr/>
                </a:tc>
                <a:extLst>
                  <a:ext uri="{0D108BD9-81ED-4DB2-BD59-A6C34878D82A}">
                    <a16:rowId xmlns:a16="http://schemas.microsoft.com/office/drawing/2014/main" val="3143611890"/>
                  </a:ext>
                </a:extLst>
              </a:tr>
              <a:tr h="336933">
                <a:tc gridSpan="2">
                  <a:txBody>
                    <a:bodyPr/>
                    <a:lstStyle/>
                    <a:p>
                      <a:pPr marL="28575" marR="28575">
                        <a:spcBef>
                          <a:spcPts val="225"/>
                        </a:spcBef>
                        <a:spcAft>
                          <a:spcPts val="225"/>
                        </a:spcAft>
                      </a:pPr>
                      <a:r>
                        <a:rPr lang="fr-FR" sz="1800" dirty="0">
                          <a:effectLst/>
                          <a:latin typeface="Times New Roman" panose="02020603050405020304" pitchFamily="18" charset="0"/>
                          <a:cs typeface="Times New Roman" panose="02020603050405020304" pitchFamily="18" charset="0"/>
                        </a:rPr>
                        <a:t>Acidification du lait par fermentation du lactose, ce qui provoque la coagulation de la caséine (pH 4,6)</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tc hMerge="1">
                  <a:txBody>
                    <a:bodyPr/>
                    <a:lstStyle/>
                    <a:p>
                      <a:endParaRPr lang="fr-FR"/>
                    </a:p>
                  </a:txBody>
                  <a:tcPr/>
                </a:tc>
                <a:extLst>
                  <a:ext uri="{0D108BD9-81ED-4DB2-BD59-A6C34878D82A}">
                    <a16:rowId xmlns:a16="http://schemas.microsoft.com/office/drawing/2014/main" val="281293876"/>
                  </a:ext>
                </a:extLst>
              </a:tr>
              <a:tr h="317569">
                <a:tc gridSpan="2">
                  <a:txBody>
                    <a:bodyPr/>
                    <a:lstStyle/>
                    <a:p>
                      <a:pPr algn="ctr">
                        <a:spcAft>
                          <a:spcPts val="0"/>
                        </a:spcAft>
                      </a:pPr>
                      <a:r>
                        <a:rPr lang="fr-FR" sz="1800" dirty="0">
                          <a:effectLst/>
                          <a:latin typeface="Times New Roman" panose="02020603050405020304" pitchFamily="18" charset="0"/>
                          <a:cs typeface="Times New Roman" panose="02020603050405020304" pitchFamily="18" charset="0"/>
                        </a:rPr>
                        <a:t>Germes responsables :</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hMerge="1">
                  <a:txBody>
                    <a:bodyPr/>
                    <a:lstStyle/>
                    <a:p>
                      <a:endParaRPr lang="fr-FR"/>
                    </a:p>
                  </a:txBody>
                  <a:tcPr/>
                </a:tc>
                <a:extLst>
                  <a:ext uri="{0D108BD9-81ED-4DB2-BD59-A6C34878D82A}">
                    <a16:rowId xmlns:a16="http://schemas.microsoft.com/office/drawing/2014/main" val="1585726261"/>
                  </a:ext>
                </a:extLst>
              </a:tr>
              <a:tr h="596411">
                <a:tc>
                  <a:txBody>
                    <a:bodyPr/>
                    <a:lstStyle/>
                    <a:p>
                      <a:pPr>
                        <a:spcAft>
                          <a:spcPts val="0"/>
                        </a:spcAft>
                      </a:pPr>
                      <a:r>
                        <a:rPr lang="fr-FR" sz="1800">
                          <a:effectLst/>
                          <a:latin typeface="Times New Roman" panose="02020603050405020304" pitchFamily="18" charset="0"/>
                          <a:cs typeface="Times New Roman" panose="02020603050405020304" pitchFamily="18" charset="0"/>
                        </a:rPr>
                        <a:t>Lait cru, 10 à 37 °C</a:t>
                      </a:r>
                      <a:endParaRPr lang="fr-FR"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spcBef>
                          <a:spcPts val="225"/>
                        </a:spcBef>
                        <a:spcAft>
                          <a:spcPts val="225"/>
                        </a:spcAft>
                      </a:pPr>
                      <a:r>
                        <a:rPr lang="fr-FR" sz="1800" dirty="0">
                          <a:effectLst/>
                          <a:latin typeface="Times New Roman" panose="02020603050405020304" pitchFamily="18" charset="0"/>
                          <a:cs typeface="Times New Roman" panose="02020603050405020304" pitchFamily="18" charset="0"/>
                        </a:rPr>
                        <a:t>Bactéries lactiques principalement, coliformes et entérocoques.</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406242968"/>
                  </a:ext>
                </a:extLst>
              </a:tr>
              <a:tr h="596411">
                <a:tc>
                  <a:txBody>
                    <a:bodyPr/>
                    <a:lstStyle/>
                    <a:p>
                      <a:pPr>
                        <a:spcAft>
                          <a:spcPts val="0"/>
                        </a:spcAft>
                      </a:pPr>
                      <a:r>
                        <a:rPr lang="fr-FR" sz="1800">
                          <a:effectLst/>
                          <a:latin typeface="Times New Roman" panose="02020603050405020304" pitchFamily="18" charset="0"/>
                          <a:cs typeface="Times New Roman" panose="02020603050405020304" pitchFamily="18" charset="0"/>
                        </a:rPr>
                        <a:t>Lait cru, 37 à 50 °C</a:t>
                      </a:r>
                      <a:endParaRPr lang="fr-FR"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spcBef>
                          <a:spcPts val="225"/>
                        </a:spcBef>
                        <a:spcAft>
                          <a:spcPts val="225"/>
                        </a:spcAft>
                      </a:pPr>
                      <a:r>
                        <a:rPr lang="fr-FR" sz="1800" dirty="0">
                          <a:effectLst/>
                          <a:latin typeface="Times New Roman" panose="02020603050405020304" pitchFamily="18" charset="0"/>
                          <a:cs typeface="Times New Roman" panose="02020603050405020304" pitchFamily="18" charset="0"/>
                        </a:rPr>
                        <a:t>Bactéries lactiques thermophiles, entérocoques</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4256054828"/>
                  </a:ext>
                </a:extLst>
              </a:tr>
              <a:tr h="875252">
                <a:tc>
                  <a:txBody>
                    <a:bodyPr/>
                    <a:lstStyle/>
                    <a:p>
                      <a:pPr>
                        <a:spcAft>
                          <a:spcPts val="0"/>
                        </a:spcAft>
                      </a:pPr>
                      <a:r>
                        <a:rPr lang="fr-FR" sz="1800" dirty="0">
                          <a:effectLst/>
                          <a:latin typeface="Times New Roman" panose="02020603050405020304" pitchFamily="18" charset="0"/>
                          <a:cs typeface="Times New Roman" panose="02020603050405020304" pitchFamily="18" charset="0"/>
                        </a:rPr>
                        <a:t>Lait pasteurisé, +10 °C</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spcBef>
                          <a:spcPts val="225"/>
                        </a:spcBef>
                        <a:spcAft>
                          <a:spcPts val="225"/>
                        </a:spcAft>
                      </a:pPr>
                      <a:r>
                        <a:rPr lang="fr-FR" sz="1800" dirty="0">
                          <a:effectLst/>
                          <a:latin typeface="Times New Roman" panose="02020603050405020304" pitchFamily="18" charset="0"/>
                          <a:cs typeface="Times New Roman" panose="02020603050405020304" pitchFamily="18" charset="0"/>
                        </a:rPr>
                        <a:t>Entérocoques, bactéries lactiques thermophiles (fermentation lactique), </a:t>
                      </a:r>
                      <a:r>
                        <a:rPr lang="fr-FR" sz="1800" i="1" dirty="0">
                          <a:effectLst/>
                          <a:latin typeface="Times New Roman" panose="02020603050405020304" pitchFamily="18" charset="0"/>
                          <a:cs typeface="Times New Roman" panose="02020603050405020304" pitchFamily="18" charset="0"/>
                        </a:rPr>
                        <a:t>Clostridium </a:t>
                      </a:r>
                      <a:r>
                        <a:rPr lang="fr-FR" sz="1800" dirty="0">
                          <a:effectLst/>
                          <a:latin typeface="Times New Roman" panose="02020603050405020304" pitchFamily="18" charset="0"/>
                          <a:cs typeface="Times New Roman" panose="02020603050405020304" pitchFamily="18" charset="0"/>
                        </a:rPr>
                        <a:t>(fermentation butyrique)</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2645878878"/>
                  </a:ext>
                </a:extLst>
              </a:tr>
              <a:tr h="336933">
                <a:tc>
                  <a:txBody>
                    <a:bodyPr/>
                    <a:lstStyle/>
                    <a:p>
                      <a:pPr>
                        <a:spcAft>
                          <a:spcPts val="0"/>
                        </a:spcAft>
                      </a:pPr>
                      <a:r>
                        <a:rPr lang="fr-FR" sz="1800">
                          <a:effectLst/>
                          <a:latin typeface="Times New Roman" panose="02020603050405020304" pitchFamily="18" charset="0"/>
                          <a:cs typeface="Times New Roman" panose="02020603050405020304" pitchFamily="18" charset="0"/>
                        </a:rPr>
                        <a:t>Lait réfrigéré</a:t>
                      </a:r>
                      <a:endParaRPr lang="fr-FR"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spcBef>
                          <a:spcPts val="225"/>
                        </a:spcBef>
                        <a:spcAft>
                          <a:spcPts val="225"/>
                        </a:spcAft>
                      </a:pPr>
                      <a:r>
                        <a:rPr lang="fr-FR" sz="1800" dirty="0">
                          <a:effectLst/>
                          <a:latin typeface="Times New Roman" panose="02020603050405020304" pitchFamily="18" charset="0"/>
                          <a:cs typeface="Times New Roman" panose="02020603050405020304" pitchFamily="18" charset="0"/>
                        </a:rPr>
                        <a:t>Lait réfrigéré, bactéries </a:t>
                      </a:r>
                      <a:r>
                        <a:rPr lang="fr-FR" sz="1800" dirty="0" err="1">
                          <a:effectLst/>
                          <a:latin typeface="Times New Roman" panose="02020603050405020304" pitchFamily="18" charset="0"/>
                          <a:cs typeface="Times New Roman" panose="02020603050405020304" pitchFamily="18" charset="0"/>
                        </a:rPr>
                        <a:t>psychrotrophes</a:t>
                      </a:r>
                      <a:r>
                        <a:rPr lang="fr-FR" sz="1800" dirty="0">
                          <a:effectLst/>
                          <a:latin typeface="Times New Roman" panose="02020603050405020304" pitchFamily="18" charset="0"/>
                          <a:cs typeface="Times New Roman" panose="02020603050405020304" pitchFamily="18" charset="0"/>
                        </a:rPr>
                        <a:t> comme Pseudomonas et Bacillus</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3078675947"/>
                  </a:ext>
                </a:extLst>
              </a:tr>
            </a:tbl>
          </a:graphicData>
        </a:graphic>
      </p:graphicFrame>
      <p:sp>
        <p:nvSpPr>
          <p:cNvPr id="4" name="Rectangle 3">
            <a:extLst>
              <a:ext uri="{FF2B5EF4-FFF2-40B4-BE49-F238E27FC236}">
                <a16:creationId xmlns:a16="http://schemas.microsoft.com/office/drawing/2014/main" id="{09F9D9A3-C576-4EC2-875D-A42752D73B6E}"/>
              </a:ext>
            </a:extLst>
          </p:cNvPr>
          <p:cNvSpPr/>
          <p:nvPr/>
        </p:nvSpPr>
        <p:spPr>
          <a:xfrm>
            <a:off x="0" y="1684566"/>
            <a:ext cx="2042225" cy="923330"/>
          </a:xfrm>
          <a:prstGeom prst="rect">
            <a:avLst/>
          </a:prstGeom>
        </p:spPr>
        <p:txBody>
          <a:bodyPr wrap="square">
            <a:spAutoFit/>
          </a:bodyPr>
          <a:lstStyle/>
          <a:p>
            <a:r>
              <a:rPr lang="fr-FR" dirty="0">
                <a:latin typeface="Times New Roman" panose="02020603050405020304" pitchFamily="18" charset="0"/>
                <a:ea typeface="Times New Roman" panose="02020603050405020304" pitchFamily="18" charset="0"/>
                <a:cs typeface="Times New Roman" panose="02020603050405020304" pitchFamily="18" charset="0"/>
              </a:rPr>
              <a:t>Surissement</a:t>
            </a:r>
            <a:br>
              <a:rPr lang="fr-FR" dirty="0">
                <a:latin typeface="Times New Roman" panose="02020603050405020304" pitchFamily="18" charset="0"/>
                <a:ea typeface="Times New Roman" panose="02020603050405020304" pitchFamily="18" charset="0"/>
                <a:cs typeface="Times New Roman" panose="02020603050405020304" pitchFamily="18" charset="0"/>
              </a:rPr>
            </a:br>
            <a:r>
              <a:rPr lang="fr-FR" dirty="0">
                <a:latin typeface="Times New Roman" panose="02020603050405020304" pitchFamily="18" charset="0"/>
                <a:ea typeface="Times New Roman" panose="02020603050405020304" pitchFamily="18" charset="0"/>
                <a:cs typeface="Times New Roman" panose="02020603050405020304" pitchFamily="18" charset="0"/>
              </a:rPr>
              <a:t>(goût de suri, caillage</a:t>
            </a:r>
            <a:endParaRPr lang="fr-FR" dirty="0">
              <a:latin typeface="Times New Roman" panose="02020603050405020304" pitchFamily="18" charset="0"/>
              <a:cs typeface="Times New Roman" panose="02020603050405020304" pitchFamily="18" charset="0"/>
            </a:endParaRPr>
          </a:p>
        </p:txBody>
      </p:sp>
      <p:graphicFrame>
        <p:nvGraphicFramePr>
          <p:cNvPr id="5" name="Tableau 4">
            <a:extLst>
              <a:ext uri="{FF2B5EF4-FFF2-40B4-BE49-F238E27FC236}">
                <a16:creationId xmlns:a16="http://schemas.microsoft.com/office/drawing/2014/main" id="{E970DEDA-B873-430B-B59D-E27EF7E6C4A9}"/>
              </a:ext>
            </a:extLst>
          </p:cNvPr>
          <p:cNvGraphicFramePr>
            <a:graphicFrameLocks noGrp="1"/>
          </p:cNvGraphicFramePr>
          <p:nvPr>
            <p:extLst>
              <p:ext uri="{D42A27DB-BD31-4B8C-83A1-F6EECF244321}">
                <p14:modId xmlns:p14="http://schemas.microsoft.com/office/powerpoint/2010/main" val="4248769439"/>
              </p:ext>
            </p:extLst>
          </p:nvPr>
        </p:nvGraphicFramePr>
        <p:xfrm>
          <a:off x="2042225" y="4242094"/>
          <a:ext cx="10149775" cy="4915154"/>
        </p:xfrm>
        <a:graphic>
          <a:graphicData uri="http://schemas.openxmlformats.org/drawingml/2006/table">
            <a:tbl>
              <a:tblPr firstRow="1" firstCol="1" bandRow="1">
                <a:tableStyleId>{5940675A-B579-460E-94D1-54222C63F5DA}</a:tableStyleId>
              </a:tblPr>
              <a:tblGrid>
                <a:gridCol w="1470981">
                  <a:extLst>
                    <a:ext uri="{9D8B030D-6E8A-4147-A177-3AD203B41FA5}">
                      <a16:colId xmlns:a16="http://schemas.microsoft.com/office/drawing/2014/main" val="1580737151"/>
                    </a:ext>
                  </a:extLst>
                </a:gridCol>
                <a:gridCol w="8678794">
                  <a:extLst>
                    <a:ext uri="{9D8B030D-6E8A-4147-A177-3AD203B41FA5}">
                      <a16:colId xmlns:a16="http://schemas.microsoft.com/office/drawing/2014/main" val="3278152398"/>
                    </a:ext>
                  </a:extLst>
                </a:gridCol>
              </a:tblGrid>
              <a:tr h="388110">
                <a:tc gridSpan="2">
                  <a:txBody>
                    <a:bodyPr/>
                    <a:lstStyle/>
                    <a:p>
                      <a:pPr algn="ctr">
                        <a:lnSpc>
                          <a:spcPct val="150000"/>
                        </a:lnSpc>
                        <a:spcAft>
                          <a:spcPts val="0"/>
                        </a:spcAft>
                      </a:pPr>
                      <a:r>
                        <a:rPr lang="fr-FR" sz="1800" dirty="0">
                          <a:effectLst/>
                          <a:latin typeface="Times New Roman" panose="02020603050405020304" pitchFamily="18" charset="0"/>
                          <a:cs typeface="Times New Roman" panose="02020603050405020304" pitchFamily="18" charset="0"/>
                        </a:rPr>
                        <a:t>Description :</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hMerge="1">
                  <a:txBody>
                    <a:bodyPr/>
                    <a:lstStyle/>
                    <a:p>
                      <a:endParaRPr lang="fr-FR"/>
                    </a:p>
                  </a:txBody>
                  <a:tcPr/>
                </a:tc>
                <a:extLst>
                  <a:ext uri="{0D108BD9-81ED-4DB2-BD59-A6C34878D82A}">
                    <a16:rowId xmlns:a16="http://schemas.microsoft.com/office/drawing/2014/main" val="1620819403"/>
                  </a:ext>
                </a:extLst>
              </a:tr>
              <a:tr h="1628042">
                <a:tc gridSpan="2">
                  <a:txBody>
                    <a:bodyPr/>
                    <a:lstStyle/>
                    <a:p>
                      <a:pPr marL="28575" marR="28575">
                        <a:lnSpc>
                          <a:spcPct val="150000"/>
                        </a:lnSpc>
                        <a:spcBef>
                          <a:spcPts val="225"/>
                        </a:spcBef>
                        <a:spcAft>
                          <a:spcPts val="225"/>
                        </a:spcAft>
                      </a:pPr>
                      <a:r>
                        <a:rPr lang="fr-FR" sz="1800" dirty="0">
                          <a:effectLst/>
                          <a:latin typeface="Times New Roman" panose="02020603050405020304" pitchFamily="18" charset="0"/>
                          <a:cs typeface="Times New Roman" panose="02020603050405020304" pitchFamily="18" charset="0"/>
                        </a:rPr>
                        <a:t>Attaque de la caséine par des </a:t>
                      </a:r>
                      <a:r>
                        <a:rPr lang="fr-FR" sz="1800" dirty="0" err="1">
                          <a:effectLst/>
                          <a:latin typeface="Times New Roman" panose="02020603050405020304" pitchFamily="18" charset="0"/>
                          <a:cs typeface="Times New Roman" panose="02020603050405020304" pitchFamily="18" charset="0"/>
                        </a:rPr>
                        <a:t>proteases</a:t>
                      </a:r>
                      <a:r>
                        <a:rPr lang="fr-FR" sz="1800" dirty="0">
                          <a:effectLst/>
                          <a:latin typeface="Times New Roman" panose="02020603050405020304" pitchFamily="18" charset="0"/>
                          <a:cs typeface="Times New Roman" panose="02020603050405020304" pitchFamily="18" charset="0"/>
                        </a:rPr>
                        <a:t> microbiennes, favorisée par l'inhibition de la flore lactique (faible température d'entreposage ou la pasteurisation). Deux cas peuvent se présenter : </a:t>
                      </a:r>
                    </a:p>
                    <a:p>
                      <a:pPr marL="342900" marR="28575" lvl="0" indent="-342900">
                        <a:lnSpc>
                          <a:spcPct val="150000"/>
                        </a:lnSpc>
                        <a:spcAft>
                          <a:spcPts val="0"/>
                        </a:spcAft>
                        <a:tabLst>
                          <a:tab pos="457200" algn="l"/>
                        </a:tabLst>
                      </a:pPr>
                      <a:r>
                        <a:rPr lang="fr-FR" sz="1800" dirty="0">
                          <a:effectLst/>
                          <a:latin typeface="Times New Roman" panose="02020603050405020304" pitchFamily="18" charset="0"/>
                          <a:cs typeface="Times New Roman" panose="02020603050405020304" pitchFamily="18" charset="0"/>
                        </a:rPr>
                        <a:t>Protéolyse sans fermentation du lactose (donc peu ou pas d'acidité) </a:t>
                      </a:r>
                    </a:p>
                    <a:p>
                      <a:pPr marL="342900" marR="28575" lvl="0" indent="-342900">
                        <a:lnSpc>
                          <a:spcPct val="150000"/>
                        </a:lnSpc>
                        <a:spcAft>
                          <a:spcPts val="0"/>
                        </a:spcAft>
                        <a:tabLst>
                          <a:tab pos="457200" algn="l"/>
                        </a:tabLst>
                      </a:pPr>
                      <a:r>
                        <a:rPr lang="fr-FR" sz="1800" dirty="0">
                          <a:effectLst/>
                          <a:latin typeface="Times New Roman" panose="02020603050405020304" pitchFamily="18" charset="0"/>
                          <a:cs typeface="Times New Roman" panose="02020603050405020304" pitchFamily="18" charset="0"/>
                        </a:rPr>
                        <a:t>Protéolyse acide (la fermentation du lactose est suivie d'une protéolyse du caillé) </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tc hMerge="1">
                  <a:txBody>
                    <a:bodyPr/>
                    <a:lstStyle/>
                    <a:p>
                      <a:endParaRPr lang="fr-FR"/>
                    </a:p>
                  </a:txBody>
                  <a:tcPr/>
                </a:tc>
                <a:extLst>
                  <a:ext uri="{0D108BD9-81ED-4DB2-BD59-A6C34878D82A}">
                    <a16:rowId xmlns:a16="http://schemas.microsoft.com/office/drawing/2014/main" val="1976760568"/>
                  </a:ext>
                </a:extLst>
              </a:tr>
              <a:tr h="388110">
                <a:tc gridSpan="2">
                  <a:txBody>
                    <a:bodyPr/>
                    <a:lstStyle/>
                    <a:p>
                      <a:pPr algn="ctr">
                        <a:lnSpc>
                          <a:spcPct val="150000"/>
                        </a:lnSpc>
                        <a:spcAft>
                          <a:spcPts val="0"/>
                        </a:spcAft>
                      </a:pPr>
                      <a:r>
                        <a:rPr lang="fr-FR" sz="1800" dirty="0">
                          <a:effectLst/>
                          <a:latin typeface="Times New Roman" panose="02020603050405020304" pitchFamily="18" charset="0"/>
                          <a:cs typeface="Times New Roman" panose="02020603050405020304" pitchFamily="18" charset="0"/>
                        </a:rPr>
                        <a:t>Germes responsables :</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hMerge="1">
                  <a:txBody>
                    <a:bodyPr/>
                    <a:lstStyle/>
                    <a:p>
                      <a:endParaRPr lang="fr-FR"/>
                    </a:p>
                  </a:txBody>
                  <a:tcPr/>
                </a:tc>
                <a:extLst>
                  <a:ext uri="{0D108BD9-81ED-4DB2-BD59-A6C34878D82A}">
                    <a16:rowId xmlns:a16="http://schemas.microsoft.com/office/drawing/2014/main" val="1701147315"/>
                  </a:ext>
                </a:extLst>
              </a:tr>
              <a:tr h="787055">
                <a:tc>
                  <a:txBody>
                    <a:bodyPr/>
                    <a:lstStyle/>
                    <a:p>
                      <a:pPr>
                        <a:lnSpc>
                          <a:spcPct val="150000"/>
                        </a:lnSpc>
                        <a:spcAft>
                          <a:spcPts val="0"/>
                        </a:spcAft>
                      </a:pPr>
                      <a:r>
                        <a:rPr lang="fr-FR" sz="1800">
                          <a:effectLst/>
                          <a:latin typeface="Times New Roman" panose="02020603050405020304" pitchFamily="18" charset="0"/>
                          <a:cs typeface="Times New Roman" panose="02020603050405020304" pitchFamily="18" charset="0"/>
                        </a:rPr>
                        <a:t>Lait cru réfrigéré (1)</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lgn="just">
                        <a:lnSpc>
                          <a:spcPct val="150000"/>
                        </a:lnSpc>
                        <a:spcBef>
                          <a:spcPts val="225"/>
                        </a:spcBef>
                        <a:spcAft>
                          <a:spcPts val="225"/>
                        </a:spcAft>
                      </a:pPr>
                      <a:r>
                        <a:rPr lang="fr-FR" sz="1800" i="1" dirty="0">
                          <a:effectLst/>
                          <a:latin typeface="Times New Roman" panose="02020603050405020304" pitchFamily="18" charset="0"/>
                          <a:cs typeface="Times New Roman" panose="02020603050405020304" pitchFamily="18" charset="0"/>
                        </a:rPr>
                        <a:t>Pseudomonas, </a:t>
                      </a:r>
                      <a:r>
                        <a:rPr lang="fr-FR" sz="1800" i="1" dirty="0" err="1">
                          <a:effectLst/>
                          <a:latin typeface="Times New Roman" panose="02020603050405020304" pitchFamily="18" charset="0"/>
                          <a:cs typeface="Times New Roman" panose="02020603050405020304" pitchFamily="18" charset="0"/>
                        </a:rPr>
                        <a:t>Alcaligenes</a:t>
                      </a:r>
                      <a:r>
                        <a:rPr lang="fr-FR" sz="1800" i="1" dirty="0">
                          <a:effectLst/>
                          <a:latin typeface="Times New Roman" panose="02020603050405020304" pitchFamily="18" charset="0"/>
                          <a:cs typeface="Times New Roman" panose="02020603050405020304" pitchFamily="18" charset="0"/>
                        </a:rPr>
                        <a:t>, </a:t>
                      </a:r>
                      <a:r>
                        <a:rPr lang="fr-FR" sz="1800" i="1" dirty="0" err="1">
                          <a:effectLst/>
                          <a:latin typeface="Times New Roman" panose="02020603050405020304" pitchFamily="18" charset="0"/>
                          <a:cs typeface="Times New Roman" panose="02020603050405020304" pitchFamily="18" charset="0"/>
                        </a:rPr>
                        <a:t>Flavobacterium</a:t>
                      </a:r>
                      <a:endParaRPr lang="fr-FR" sz="1800" i="1"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3768131911"/>
                  </a:ext>
                </a:extLst>
              </a:tr>
              <a:tr h="787055">
                <a:tc>
                  <a:txBody>
                    <a:bodyPr/>
                    <a:lstStyle/>
                    <a:p>
                      <a:pPr>
                        <a:lnSpc>
                          <a:spcPct val="150000"/>
                        </a:lnSpc>
                        <a:spcAft>
                          <a:spcPts val="0"/>
                        </a:spcAft>
                      </a:pPr>
                      <a:r>
                        <a:rPr lang="fr-FR" sz="1800">
                          <a:effectLst/>
                          <a:latin typeface="Times New Roman" panose="02020603050405020304" pitchFamily="18" charset="0"/>
                          <a:cs typeface="Times New Roman" panose="02020603050405020304" pitchFamily="18" charset="0"/>
                        </a:rPr>
                        <a:t>Lait pasteurisé réfrigéré</a:t>
                      </a:r>
                      <a:endParaRPr lang="fr-FR" sz="1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lnSpc>
                          <a:spcPct val="150000"/>
                        </a:lnSpc>
                        <a:spcBef>
                          <a:spcPts val="225"/>
                        </a:spcBef>
                        <a:spcAft>
                          <a:spcPts val="225"/>
                        </a:spcAft>
                      </a:pPr>
                      <a:r>
                        <a:rPr lang="fr-FR" sz="1800" i="1" dirty="0">
                          <a:effectLst/>
                          <a:latin typeface="Times New Roman" panose="02020603050405020304" pitchFamily="18" charset="0"/>
                          <a:cs typeface="Times New Roman" panose="02020603050405020304" pitchFamily="18" charset="0"/>
                        </a:rPr>
                        <a:t>Bacillus</a:t>
                      </a:r>
                      <a:r>
                        <a:rPr lang="fr-FR" sz="1800" dirty="0">
                          <a:effectLst/>
                          <a:latin typeface="Times New Roman" panose="02020603050405020304" pitchFamily="18" charset="0"/>
                          <a:cs typeface="Times New Roman" panose="02020603050405020304" pitchFamily="18" charset="0"/>
                        </a:rPr>
                        <a:t> surtout</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1800198479"/>
                  </a:ext>
                </a:extLst>
              </a:tr>
              <a:tr h="787055">
                <a:tc>
                  <a:txBody>
                    <a:bodyPr/>
                    <a:lstStyle/>
                    <a:p>
                      <a:pPr>
                        <a:lnSpc>
                          <a:spcPct val="150000"/>
                        </a:lnSpc>
                        <a:spcAft>
                          <a:spcPts val="0"/>
                        </a:spcAft>
                      </a:pPr>
                      <a:r>
                        <a:rPr lang="fr-FR" sz="1800" dirty="0">
                          <a:effectLst/>
                          <a:latin typeface="Times New Roman" panose="02020603050405020304" pitchFamily="18" charset="0"/>
                          <a:cs typeface="Times New Roman" panose="02020603050405020304" pitchFamily="18" charset="0"/>
                        </a:rPr>
                        <a:t>Lait pasteurisé(2)</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lnSpc>
                          <a:spcPct val="150000"/>
                        </a:lnSpc>
                        <a:spcBef>
                          <a:spcPts val="225"/>
                        </a:spcBef>
                        <a:spcAft>
                          <a:spcPts val="225"/>
                        </a:spcAft>
                      </a:pPr>
                      <a:r>
                        <a:rPr lang="fr-FR" sz="1800" dirty="0">
                          <a:effectLst/>
                          <a:latin typeface="Times New Roman" panose="02020603050405020304" pitchFamily="18" charset="0"/>
                          <a:cs typeface="Times New Roman" panose="02020603050405020304" pitchFamily="18" charset="0"/>
                        </a:rPr>
                        <a:t>Certains entérocoques, certains Bacillus</a:t>
                      </a:r>
                      <a:endParaRPr lang="fr-F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1390860502"/>
                  </a:ext>
                </a:extLst>
              </a:tr>
            </a:tbl>
          </a:graphicData>
        </a:graphic>
      </p:graphicFrame>
      <p:sp>
        <p:nvSpPr>
          <p:cNvPr id="6" name="Rectangle 5">
            <a:extLst>
              <a:ext uri="{FF2B5EF4-FFF2-40B4-BE49-F238E27FC236}">
                <a16:creationId xmlns:a16="http://schemas.microsoft.com/office/drawing/2014/main" id="{9E061CE5-6441-499B-A25D-7C9171FEC47E}"/>
              </a:ext>
            </a:extLst>
          </p:cNvPr>
          <p:cNvSpPr/>
          <p:nvPr/>
        </p:nvSpPr>
        <p:spPr>
          <a:xfrm>
            <a:off x="0" y="5977218"/>
            <a:ext cx="2042225" cy="1200329"/>
          </a:xfrm>
          <a:prstGeom prst="rect">
            <a:avLst/>
          </a:prstGeom>
        </p:spPr>
        <p:txBody>
          <a:bodyPr wrap="square">
            <a:spAutoFit/>
          </a:bodyPr>
          <a:lstStyle/>
          <a:p>
            <a:r>
              <a:rPr lang="fr-FR" dirty="0">
                <a:latin typeface="Times New Roman" panose="02020603050405020304" pitchFamily="18" charset="0"/>
                <a:ea typeface="Times New Roman" panose="02020603050405020304" pitchFamily="18" charset="0"/>
                <a:cs typeface="Times New Roman" panose="02020603050405020304" pitchFamily="18" charset="0"/>
              </a:rPr>
              <a:t>Protéolyse</a:t>
            </a:r>
            <a:br>
              <a:rPr lang="fr-FR" dirty="0">
                <a:latin typeface="Times New Roman" panose="02020603050405020304" pitchFamily="18" charset="0"/>
                <a:ea typeface="Times New Roman" panose="02020603050405020304" pitchFamily="18" charset="0"/>
                <a:cs typeface="Times New Roman" panose="02020603050405020304" pitchFamily="18" charset="0"/>
              </a:rPr>
            </a:br>
            <a:r>
              <a:rPr lang="fr-FR" dirty="0">
                <a:latin typeface="Times New Roman" panose="02020603050405020304" pitchFamily="18" charset="0"/>
                <a:ea typeface="Times New Roman" panose="02020603050405020304" pitchFamily="18" charset="0"/>
                <a:cs typeface="Times New Roman" panose="02020603050405020304" pitchFamily="18" charset="0"/>
              </a:rPr>
              <a:t>(goût amer, caillage </a:t>
            </a:r>
          </a:p>
          <a:p>
            <a:r>
              <a:rPr lang="fr-FR" dirty="0">
                <a:latin typeface="Times New Roman" panose="02020603050405020304" pitchFamily="18" charset="0"/>
                <a:ea typeface="Times New Roman" panose="02020603050405020304" pitchFamily="18" charset="0"/>
                <a:cs typeface="Times New Roman" panose="02020603050405020304" pitchFamily="18" charset="0"/>
              </a:rPr>
              <a:t>parfois peu </a:t>
            </a:r>
          </a:p>
          <a:p>
            <a:r>
              <a:rPr lang="fr-FR" dirty="0">
                <a:latin typeface="Times New Roman" panose="02020603050405020304" pitchFamily="18" charset="0"/>
                <a:ea typeface="Times New Roman" panose="02020603050405020304" pitchFamily="18" charset="0"/>
                <a:cs typeface="Times New Roman" panose="02020603050405020304" pitchFamily="18" charset="0"/>
              </a:rPr>
              <a:t>perceptible)</a:t>
            </a:r>
            <a:endParaRPr lang="fr-FR" dirty="0">
              <a:latin typeface="Times New Roman" panose="02020603050405020304" pitchFamily="18" charset="0"/>
              <a:cs typeface="Times New Roman" panose="02020603050405020304" pitchFamily="18" charset="0"/>
            </a:endParaRPr>
          </a:p>
        </p:txBody>
      </p:sp>
      <p:sp>
        <p:nvSpPr>
          <p:cNvPr id="8" name="Titre 7">
            <a:extLst>
              <a:ext uri="{FF2B5EF4-FFF2-40B4-BE49-F238E27FC236}">
                <a16:creationId xmlns:a16="http://schemas.microsoft.com/office/drawing/2014/main" id="{2FE99D5C-4477-4D07-823F-3084A23AFF41}"/>
              </a:ext>
            </a:extLst>
          </p:cNvPr>
          <p:cNvSpPr>
            <a:spLocks noGrp="1"/>
          </p:cNvSpPr>
          <p:nvPr>
            <p:ph type="title"/>
          </p:nvPr>
        </p:nvSpPr>
        <p:spPr>
          <a:xfrm>
            <a:off x="0" y="33671"/>
            <a:ext cx="10515600" cy="646332"/>
          </a:xfrm>
        </p:spPr>
        <p:txBody>
          <a:bodyPr>
            <a:normAutofit/>
          </a:bodyPr>
          <a:lstStyle/>
          <a:p>
            <a:r>
              <a:rPr lang="fr-FR" sz="1800" b="1" dirty="0">
                <a:latin typeface="Times New Roman" panose="02020603050405020304" pitchFamily="18" charset="0"/>
                <a:cs typeface="Times New Roman" panose="02020603050405020304" pitchFamily="18" charset="0"/>
              </a:rPr>
              <a:t>Des tableau résumant les altérations du lait et ces drivés</a:t>
            </a:r>
          </a:p>
        </p:txBody>
      </p:sp>
      <p:sp>
        <p:nvSpPr>
          <p:cNvPr id="2" name="Espace réservé du numéro de diapositive 1">
            <a:extLst>
              <a:ext uri="{FF2B5EF4-FFF2-40B4-BE49-F238E27FC236}">
                <a16:creationId xmlns:a16="http://schemas.microsoft.com/office/drawing/2014/main" id="{D3896928-EB7D-48A7-89CA-6D8BCEFE61EB}"/>
              </a:ext>
            </a:extLst>
          </p:cNvPr>
          <p:cNvSpPr>
            <a:spLocks noGrp="1"/>
          </p:cNvSpPr>
          <p:nvPr>
            <p:ph type="sldNum" sz="quarter" idx="12"/>
          </p:nvPr>
        </p:nvSpPr>
        <p:spPr/>
        <p:txBody>
          <a:bodyPr/>
          <a:lstStyle/>
          <a:p>
            <a:fld id="{34578BAE-86AA-4B02-97AD-FA88DA881D33}" type="slidenum">
              <a:rPr lang="fr-FR" smtClean="0">
                <a:latin typeface="Times New Roman" panose="02020603050405020304" pitchFamily="18" charset="0"/>
                <a:cs typeface="Times New Roman" panose="02020603050405020304" pitchFamily="18" charset="0"/>
              </a:rPr>
              <a:t>5</a:t>
            </a:fld>
            <a:endParaRPr lang="fr-FR">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283845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B6097EED-7CC2-4E4A-9E77-9740F891FA23}"/>
              </a:ext>
            </a:extLst>
          </p:cNvPr>
          <p:cNvGraphicFramePr>
            <a:graphicFrameLocks noGrp="1"/>
          </p:cNvGraphicFramePr>
          <p:nvPr>
            <p:extLst>
              <p:ext uri="{D42A27DB-BD31-4B8C-83A1-F6EECF244321}">
                <p14:modId xmlns:p14="http://schemas.microsoft.com/office/powerpoint/2010/main" val="3640131083"/>
              </p:ext>
            </p:extLst>
          </p:nvPr>
        </p:nvGraphicFramePr>
        <p:xfrm>
          <a:off x="2741824" y="213351"/>
          <a:ext cx="9404684" cy="2510929"/>
        </p:xfrm>
        <a:graphic>
          <a:graphicData uri="http://schemas.openxmlformats.org/drawingml/2006/table">
            <a:tbl>
              <a:tblPr firstRow="1" firstCol="1" bandRow="1">
                <a:tableStyleId>{5940675A-B579-460E-94D1-54222C63F5DA}</a:tableStyleId>
              </a:tblPr>
              <a:tblGrid>
                <a:gridCol w="2471621">
                  <a:extLst>
                    <a:ext uri="{9D8B030D-6E8A-4147-A177-3AD203B41FA5}">
                      <a16:colId xmlns:a16="http://schemas.microsoft.com/office/drawing/2014/main" val="2124546253"/>
                    </a:ext>
                  </a:extLst>
                </a:gridCol>
                <a:gridCol w="6933063">
                  <a:extLst>
                    <a:ext uri="{9D8B030D-6E8A-4147-A177-3AD203B41FA5}">
                      <a16:colId xmlns:a16="http://schemas.microsoft.com/office/drawing/2014/main" val="908126823"/>
                    </a:ext>
                  </a:extLst>
                </a:gridCol>
              </a:tblGrid>
              <a:tr h="224753">
                <a:tc gridSpan="2">
                  <a:txBody>
                    <a:bodyPr/>
                    <a:lstStyle/>
                    <a:p>
                      <a:pPr algn="ctr">
                        <a:lnSpc>
                          <a:spcPct val="150000"/>
                        </a:lnSpc>
                        <a:spcAft>
                          <a:spcPts val="0"/>
                        </a:spcAft>
                      </a:pPr>
                      <a:r>
                        <a:rPr lang="fr-FR" sz="1600">
                          <a:effectLst/>
                          <a:latin typeface="Times New Roman" panose="02020603050405020304" pitchFamily="18" charset="0"/>
                          <a:cs typeface="Times New Roman" panose="02020603050405020304" pitchFamily="18" charset="0"/>
                        </a:rPr>
                        <a:t>Description :</a:t>
                      </a:r>
                      <a:endParaRPr lang="fr-F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hMerge="1">
                  <a:txBody>
                    <a:bodyPr/>
                    <a:lstStyle/>
                    <a:p>
                      <a:endParaRPr lang="fr-FR"/>
                    </a:p>
                  </a:txBody>
                  <a:tcPr/>
                </a:tc>
                <a:extLst>
                  <a:ext uri="{0D108BD9-81ED-4DB2-BD59-A6C34878D82A}">
                    <a16:rowId xmlns:a16="http://schemas.microsoft.com/office/drawing/2014/main" val="1330652701"/>
                  </a:ext>
                </a:extLst>
              </a:tr>
              <a:tr h="239939">
                <a:tc gridSpan="2">
                  <a:txBody>
                    <a:bodyPr/>
                    <a:lstStyle/>
                    <a:p>
                      <a:pPr marL="28575" marR="28575">
                        <a:lnSpc>
                          <a:spcPct val="150000"/>
                        </a:lnSpc>
                        <a:spcBef>
                          <a:spcPts val="225"/>
                        </a:spcBef>
                        <a:spcAft>
                          <a:spcPts val="225"/>
                        </a:spcAft>
                      </a:pPr>
                      <a:r>
                        <a:rPr lang="fr-FR" sz="1600">
                          <a:effectLst/>
                          <a:latin typeface="Times New Roman" panose="02020603050405020304" pitchFamily="18" charset="0"/>
                          <a:cs typeface="Times New Roman" panose="02020603050405020304" pitchFamily="18" charset="0"/>
                        </a:rPr>
                        <a:t>Fermentation du lactose avec production de gaz (C02, H2)</a:t>
                      </a:r>
                      <a:endParaRPr lang="fr-F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tc hMerge="1">
                  <a:txBody>
                    <a:bodyPr/>
                    <a:lstStyle/>
                    <a:p>
                      <a:endParaRPr lang="fr-FR"/>
                    </a:p>
                  </a:txBody>
                  <a:tcPr/>
                </a:tc>
                <a:extLst>
                  <a:ext uri="{0D108BD9-81ED-4DB2-BD59-A6C34878D82A}">
                    <a16:rowId xmlns:a16="http://schemas.microsoft.com/office/drawing/2014/main" val="2544623387"/>
                  </a:ext>
                </a:extLst>
              </a:tr>
              <a:tr h="224753">
                <a:tc gridSpan="2">
                  <a:txBody>
                    <a:bodyPr/>
                    <a:lstStyle/>
                    <a:p>
                      <a:pPr algn="ctr">
                        <a:lnSpc>
                          <a:spcPct val="150000"/>
                        </a:lnSpc>
                        <a:spcAft>
                          <a:spcPts val="0"/>
                        </a:spcAft>
                      </a:pPr>
                      <a:r>
                        <a:rPr lang="fr-FR" sz="1600">
                          <a:effectLst/>
                          <a:latin typeface="Times New Roman" panose="02020603050405020304" pitchFamily="18" charset="0"/>
                          <a:cs typeface="Times New Roman" panose="02020603050405020304" pitchFamily="18" charset="0"/>
                        </a:rPr>
                        <a:t>Germes responsables :</a:t>
                      </a:r>
                      <a:endParaRPr lang="fr-F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hMerge="1">
                  <a:txBody>
                    <a:bodyPr/>
                    <a:lstStyle/>
                    <a:p>
                      <a:endParaRPr lang="fr-FR"/>
                    </a:p>
                  </a:txBody>
                  <a:tcPr/>
                </a:tc>
                <a:extLst>
                  <a:ext uri="{0D108BD9-81ED-4DB2-BD59-A6C34878D82A}">
                    <a16:rowId xmlns:a16="http://schemas.microsoft.com/office/drawing/2014/main" val="346715120"/>
                  </a:ext>
                </a:extLst>
              </a:tr>
              <a:tr h="419134">
                <a:tc>
                  <a:txBody>
                    <a:bodyPr/>
                    <a:lstStyle/>
                    <a:p>
                      <a:pPr>
                        <a:lnSpc>
                          <a:spcPct val="150000"/>
                        </a:lnSpc>
                        <a:spcAft>
                          <a:spcPts val="0"/>
                        </a:spcAft>
                      </a:pPr>
                      <a:r>
                        <a:rPr lang="fr-FR" sz="1600" dirty="0">
                          <a:effectLst/>
                          <a:latin typeface="Times New Roman" panose="02020603050405020304" pitchFamily="18" charset="0"/>
                          <a:cs typeface="Times New Roman" panose="02020603050405020304" pitchFamily="18" charset="0"/>
                        </a:rPr>
                        <a:t>Lait cru, 10 à 37 °C</a:t>
                      </a:r>
                      <a:endParaRPr lang="fr-F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lnSpc>
                          <a:spcPct val="150000"/>
                        </a:lnSpc>
                        <a:spcBef>
                          <a:spcPts val="225"/>
                        </a:spcBef>
                        <a:spcAft>
                          <a:spcPts val="225"/>
                        </a:spcAft>
                      </a:pPr>
                      <a:r>
                        <a:rPr lang="fr-FR" sz="1600" dirty="0">
                          <a:effectLst/>
                          <a:latin typeface="Times New Roman" panose="02020603050405020304" pitchFamily="18" charset="0"/>
                          <a:cs typeface="Times New Roman" panose="02020603050405020304" pitchFamily="18" charset="0"/>
                        </a:rPr>
                        <a:t>Bactéries coliformes surtout </a:t>
                      </a:r>
                      <a:endParaRPr lang="fr-F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2471205145"/>
                  </a:ext>
                </a:extLst>
              </a:tr>
              <a:tr h="261845">
                <a:tc>
                  <a:txBody>
                    <a:bodyPr/>
                    <a:lstStyle/>
                    <a:p>
                      <a:pPr>
                        <a:lnSpc>
                          <a:spcPct val="150000"/>
                        </a:lnSpc>
                        <a:spcAft>
                          <a:spcPts val="0"/>
                        </a:spcAft>
                      </a:pPr>
                      <a:r>
                        <a:rPr lang="fr-FR" sz="1600">
                          <a:effectLst/>
                          <a:latin typeface="Times New Roman" panose="02020603050405020304" pitchFamily="18" charset="0"/>
                          <a:cs typeface="Times New Roman" panose="02020603050405020304" pitchFamily="18" charset="0"/>
                        </a:rPr>
                        <a:t>Lait pasteurisé 10-37 °C</a:t>
                      </a:r>
                      <a:endParaRPr lang="fr-FR" sz="24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lnSpc>
                          <a:spcPct val="150000"/>
                        </a:lnSpc>
                        <a:spcBef>
                          <a:spcPts val="225"/>
                        </a:spcBef>
                        <a:spcAft>
                          <a:spcPts val="225"/>
                        </a:spcAft>
                      </a:pPr>
                      <a:r>
                        <a:rPr lang="fr-FR" sz="1600" dirty="0">
                          <a:effectLst/>
                          <a:latin typeface="Times New Roman" panose="02020603050405020304" pitchFamily="18" charset="0"/>
                          <a:cs typeface="Times New Roman" panose="02020603050405020304" pitchFamily="18" charset="0"/>
                        </a:rPr>
                        <a:t>Clostridium</a:t>
                      </a:r>
                      <a:endParaRPr lang="fr-F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3500544254"/>
                  </a:ext>
                </a:extLst>
              </a:tr>
              <a:tr h="613515">
                <a:tc>
                  <a:txBody>
                    <a:bodyPr/>
                    <a:lstStyle/>
                    <a:p>
                      <a:pPr>
                        <a:lnSpc>
                          <a:spcPct val="150000"/>
                        </a:lnSpc>
                        <a:spcAft>
                          <a:spcPts val="0"/>
                        </a:spcAft>
                      </a:pPr>
                      <a:r>
                        <a:rPr lang="fr-FR" sz="1600" dirty="0">
                          <a:effectLst/>
                          <a:latin typeface="Times New Roman" panose="02020603050405020304" pitchFamily="18" charset="0"/>
                          <a:cs typeface="Times New Roman" panose="02020603050405020304" pitchFamily="18" charset="0"/>
                        </a:rPr>
                        <a:t>Lait pasteurisé réfrigéré,</a:t>
                      </a:r>
                      <a:endParaRPr lang="fr-F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lnSpc>
                          <a:spcPct val="150000"/>
                        </a:lnSpc>
                        <a:spcBef>
                          <a:spcPts val="225"/>
                        </a:spcBef>
                        <a:spcAft>
                          <a:spcPts val="225"/>
                        </a:spcAft>
                      </a:pPr>
                      <a:r>
                        <a:rPr lang="fr-FR" sz="1600" dirty="0">
                          <a:effectLst/>
                          <a:latin typeface="Times New Roman" panose="02020603050405020304" pitchFamily="18" charset="0"/>
                          <a:cs typeface="Times New Roman" panose="02020603050405020304" pitchFamily="18" charset="0"/>
                        </a:rPr>
                        <a:t>Bacillus</a:t>
                      </a:r>
                      <a:endParaRPr lang="fr-FR" sz="2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51798945"/>
                  </a:ext>
                </a:extLst>
              </a:tr>
            </a:tbl>
          </a:graphicData>
        </a:graphic>
      </p:graphicFrame>
      <p:sp>
        <p:nvSpPr>
          <p:cNvPr id="3" name="Rectangle 2">
            <a:extLst>
              <a:ext uri="{FF2B5EF4-FFF2-40B4-BE49-F238E27FC236}">
                <a16:creationId xmlns:a16="http://schemas.microsoft.com/office/drawing/2014/main" id="{D25F916A-15D7-4B91-B788-1D3A3FBBA38C}"/>
              </a:ext>
            </a:extLst>
          </p:cNvPr>
          <p:cNvSpPr/>
          <p:nvPr/>
        </p:nvSpPr>
        <p:spPr>
          <a:xfrm>
            <a:off x="0" y="1141358"/>
            <a:ext cx="2741824" cy="646331"/>
          </a:xfrm>
          <a:prstGeom prst="rect">
            <a:avLst/>
          </a:prstGeom>
        </p:spPr>
        <p:txBody>
          <a:bodyPr wrap="square">
            <a:spAutoFit/>
          </a:bodyPr>
          <a:lstStyle/>
          <a:p>
            <a:r>
              <a:rPr lang="fr-FR" dirty="0">
                <a:latin typeface="Times New Roman" panose="02020603050405020304" pitchFamily="18" charset="0"/>
                <a:ea typeface="Times New Roman" panose="02020603050405020304" pitchFamily="18" charset="0"/>
              </a:rPr>
              <a:t>Production de gaz</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(bulles à la surface du lait)</a:t>
            </a:r>
            <a:endParaRPr lang="fr-FR" sz="4000" dirty="0"/>
          </a:p>
        </p:txBody>
      </p:sp>
      <p:graphicFrame>
        <p:nvGraphicFramePr>
          <p:cNvPr id="4" name="Tableau 3">
            <a:extLst>
              <a:ext uri="{FF2B5EF4-FFF2-40B4-BE49-F238E27FC236}">
                <a16:creationId xmlns:a16="http://schemas.microsoft.com/office/drawing/2014/main" id="{5EFCEC65-1E7D-493E-9651-8AB061C98D53}"/>
              </a:ext>
            </a:extLst>
          </p:cNvPr>
          <p:cNvGraphicFramePr>
            <a:graphicFrameLocks noGrp="1"/>
          </p:cNvGraphicFramePr>
          <p:nvPr>
            <p:extLst>
              <p:ext uri="{D42A27DB-BD31-4B8C-83A1-F6EECF244321}">
                <p14:modId xmlns:p14="http://schemas.microsoft.com/office/powerpoint/2010/main" val="3632177971"/>
              </p:ext>
            </p:extLst>
          </p:nvPr>
        </p:nvGraphicFramePr>
        <p:xfrm>
          <a:off x="2769120" y="4148966"/>
          <a:ext cx="9404684" cy="2148840"/>
        </p:xfrm>
        <a:graphic>
          <a:graphicData uri="http://schemas.openxmlformats.org/drawingml/2006/table">
            <a:tbl>
              <a:tblPr firstRow="1" firstCol="1" bandRow="1">
                <a:tableStyleId>{5940675A-B579-460E-94D1-54222C63F5DA}</a:tableStyleId>
              </a:tblPr>
              <a:tblGrid>
                <a:gridCol w="1362998">
                  <a:extLst>
                    <a:ext uri="{9D8B030D-6E8A-4147-A177-3AD203B41FA5}">
                      <a16:colId xmlns:a16="http://schemas.microsoft.com/office/drawing/2014/main" val="1102629821"/>
                    </a:ext>
                  </a:extLst>
                </a:gridCol>
                <a:gridCol w="8041686">
                  <a:extLst>
                    <a:ext uri="{9D8B030D-6E8A-4147-A177-3AD203B41FA5}">
                      <a16:colId xmlns:a16="http://schemas.microsoft.com/office/drawing/2014/main" val="1479426256"/>
                    </a:ext>
                  </a:extLst>
                </a:gridCol>
              </a:tblGrid>
              <a:tr h="0">
                <a:tc gridSpan="2">
                  <a:txBody>
                    <a:bodyPr/>
                    <a:lstStyle/>
                    <a:p>
                      <a:pPr algn="ctr">
                        <a:spcAft>
                          <a:spcPts val="0"/>
                        </a:spcAft>
                      </a:pPr>
                      <a:r>
                        <a:rPr lang="fr-FR" sz="1800">
                          <a:effectLst/>
                          <a:latin typeface="Times New Roman" panose="02020603050405020304" pitchFamily="18" charset="0"/>
                          <a:cs typeface="Times New Roman" panose="02020603050405020304" pitchFamily="18" charset="0"/>
                        </a:rPr>
                        <a:t>Description :</a:t>
                      </a:r>
                      <a:endParaRPr lang="fr-FR"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hMerge="1">
                  <a:txBody>
                    <a:bodyPr/>
                    <a:lstStyle/>
                    <a:p>
                      <a:endParaRPr lang="fr-FR"/>
                    </a:p>
                  </a:txBody>
                  <a:tcPr/>
                </a:tc>
                <a:extLst>
                  <a:ext uri="{0D108BD9-81ED-4DB2-BD59-A6C34878D82A}">
                    <a16:rowId xmlns:a16="http://schemas.microsoft.com/office/drawing/2014/main" val="2903742513"/>
                  </a:ext>
                </a:extLst>
              </a:tr>
              <a:tr h="0">
                <a:tc gridSpan="2">
                  <a:txBody>
                    <a:bodyPr/>
                    <a:lstStyle/>
                    <a:p>
                      <a:pPr marL="28575" marR="28575">
                        <a:spcBef>
                          <a:spcPts val="225"/>
                        </a:spcBef>
                        <a:spcAft>
                          <a:spcPts val="225"/>
                        </a:spcAft>
                      </a:pPr>
                      <a:r>
                        <a:rPr lang="fr-FR" sz="1800" dirty="0">
                          <a:effectLst/>
                          <a:latin typeface="Times New Roman" panose="02020603050405020304" pitchFamily="18" charset="0"/>
                          <a:cs typeface="Times New Roman" panose="02020603050405020304" pitchFamily="18" charset="0"/>
                        </a:rPr>
                        <a:t>Augmentation de la viscosité du lait. Plus fréquent dans un lait cru réfrigéré</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tc hMerge="1">
                  <a:txBody>
                    <a:bodyPr/>
                    <a:lstStyle/>
                    <a:p>
                      <a:endParaRPr lang="fr-FR"/>
                    </a:p>
                  </a:txBody>
                  <a:tcPr/>
                </a:tc>
                <a:extLst>
                  <a:ext uri="{0D108BD9-81ED-4DB2-BD59-A6C34878D82A}">
                    <a16:rowId xmlns:a16="http://schemas.microsoft.com/office/drawing/2014/main" val="2896225361"/>
                  </a:ext>
                </a:extLst>
              </a:tr>
              <a:tr h="0">
                <a:tc gridSpan="2">
                  <a:txBody>
                    <a:bodyPr/>
                    <a:lstStyle/>
                    <a:p>
                      <a:pPr algn="ctr">
                        <a:spcAft>
                          <a:spcPts val="0"/>
                        </a:spcAft>
                      </a:pPr>
                      <a:r>
                        <a:rPr lang="fr-FR" sz="1800" dirty="0">
                          <a:effectLst/>
                          <a:latin typeface="Times New Roman" panose="02020603050405020304" pitchFamily="18" charset="0"/>
                          <a:cs typeface="Times New Roman" panose="02020603050405020304" pitchFamily="18" charset="0"/>
                        </a:rPr>
                        <a:t>Germes responsables :</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hMerge="1">
                  <a:txBody>
                    <a:bodyPr/>
                    <a:lstStyle/>
                    <a:p>
                      <a:endParaRPr lang="fr-FR"/>
                    </a:p>
                  </a:txBody>
                  <a:tcPr/>
                </a:tc>
                <a:extLst>
                  <a:ext uri="{0D108BD9-81ED-4DB2-BD59-A6C34878D82A}">
                    <a16:rowId xmlns:a16="http://schemas.microsoft.com/office/drawing/2014/main" val="256246253"/>
                  </a:ext>
                </a:extLst>
              </a:tr>
              <a:tr h="0">
                <a:tc>
                  <a:txBody>
                    <a:bodyPr/>
                    <a:lstStyle/>
                    <a:p>
                      <a:pPr>
                        <a:spcAft>
                          <a:spcPts val="0"/>
                        </a:spcAft>
                      </a:pPr>
                      <a:r>
                        <a:rPr lang="fr-FR" sz="1800">
                          <a:effectLst/>
                          <a:latin typeface="Times New Roman" panose="02020603050405020304" pitchFamily="18" charset="0"/>
                          <a:cs typeface="Times New Roman" panose="02020603050405020304" pitchFamily="18" charset="0"/>
                        </a:rPr>
                        <a:t>Lait réfrigéré</a:t>
                      </a:r>
                      <a:endParaRPr lang="fr-FR"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spcBef>
                          <a:spcPts val="225"/>
                        </a:spcBef>
                        <a:spcAft>
                          <a:spcPts val="225"/>
                        </a:spcAft>
                      </a:pPr>
                      <a:r>
                        <a:rPr lang="fr-FR" sz="1800">
                          <a:effectLst/>
                          <a:latin typeface="Times New Roman" panose="02020603050405020304" pitchFamily="18" charset="0"/>
                          <a:cs typeface="Times New Roman" panose="02020603050405020304" pitchFamily="18" charset="0"/>
                        </a:rPr>
                        <a:t>Alcaligenes, microcoques (viscosité en surface surtout)</a:t>
                      </a:r>
                      <a:endParaRPr lang="fr-FR"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3478027027"/>
                  </a:ext>
                </a:extLst>
              </a:tr>
              <a:tr h="0">
                <a:tc>
                  <a:txBody>
                    <a:bodyPr/>
                    <a:lstStyle/>
                    <a:p>
                      <a:pPr>
                        <a:spcAft>
                          <a:spcPts val="0"/>
                        </a:spcAft>
                      </a:pPr>
                      <a:r>
                        <a:rPr lang="fr-FR" sz="1800">
                          <a:effectLst/>
                          <a:latin typeface="Times New Roman" panose="02020603050405020304" pitchFamily="18" charset="0"/>
                          <a:cs typeface="Times New Roman" panose="02020603050405020304" pitchFamily="18" charset="0"/>
                        </a:rPr>
                        <a:t>Lait à température de la pièce</a:t>
                      </a:r>
                      <a:endParaRPr lang="fr-FR"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tc>
                  <a:txBody>
                    <a:bodyPr/>
                    <a:lstStyle/>
                    <a:p>
                      <a:pPr marL="28575" marR="28575">
                        <a:spcBef>
                          <a:spcPts val="225"/>
                        </a:spcBef>
                        <a:spcAft>
                          <a:spcPts val="225"/>
                        </a:spcAft>
                      </a:pPr>
                      <a:r>
                        <a:rPr lang="fr-FR" sz="1800" dirty="0">
                          <a:effectLst/>
                          <a:latin typeface="Times New Roman" panose="02020603050405020304" pitchFamily="18" charset="0"/>
                          <a:cs typeface="Times New Roman" panose="02020603050405020304" pitchFamily="18" charset="0"/>
                        </a:rPr>
                        <a:t>certaines bactéries lactiques, coliformes (viscosité dans toute la masse)</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3501344335"/>
                  </a:ext>
                </a:extLst>
              </a:tr>
            </a:tbl>
          </a:graphicData>
        </a:graphic>
      </p:graphicFrame>
      <p:sp>
        <p:nvSpPr>
          <p:cNvPr id="5" name="Rectangle 4">
            <a:extLst>
              <a:ext uri="{FF2B5EF4-FFF2-40B4-BE49-F238E27FC236}">
                <a16:creationId xmlns:a16="http://schemas.microsoft.com/office/drawing/2014/main" id="{DC227207-705B-49DE-8531-A145D1371EF2}"/>
              </a:ext>
            </a:extLst>
          </p:cNvPr>
          <p:cNvSpPr/>
          <p:nvPr/>
        </p:nvSpPr>
        <p:spPr>
          <a:xfrm>
            <a:off x="-12335" y="5104404"/>
            <a:ext cx="2741824" cy="646331"/>
          </a:xfrm>
          <a:prstGeom prst="rect">
            <a:avLst/>
          </a:prstGeom>
        </p:spPr>
        <p:txBody>
          <a:bodyPr wrap="square">
            <a:spAutoFit/>
          </a:bodyPr>
          <a:lstStyle/>
          <a:p>
            <a:r>
              <a:rPr lang="fr-FR" dirty="0">
                <a:latin typeface="Times New Roman" panose="02020603050405020304" pitchFamily="18" charset="0"/>
                <a:ea typeface="Times New Roman" panose="02020603050405020304" pitchFamily="18" charset="0"/>
              </a:rPr>
              <a:t>Lait filant</a:t>
            </a:r>
            <a:br>
              <a:rPr lang="fr-FR" dirty="0">
                <a:latin typeface="Times New Roman" panose="02020603050405020304" pitchFamily="18" charset="0"/>
                <a:ea typeface="Times New Roman" panose="02020603050405020304" pitchFamily="18" charset="0"/>
              </a:rPr>
            </a:br>
            <a:r>
              <a:rPr lang="fr-FR" dirty="0">
                <a:latin typeface="Times New Roman" panose="02020603050405020304" pitchFamily="18" charset="0"/>
                <a:ea typeface="Times New Roman" panose="02020603050405020304" pitchFamily="18" charset="0"/>
              </a:rPr>
              <a:t>(lait visqueux)</a:t>
            </a:r>
            <a:endParaRPr lang="fr-FR" sz="4000" dirty="0"/>
          </a:p>
        </p:txBody>
      </p:sp>
      <p:sp>
        <p:nvSpPr>
          <p:cNvPr id="6" name="Espace réservé du numéro de diapositive 5">
            <a:extLst>
              <a:ext uri="{FF2B5EF4-FFF2-40B4-BE49-F238E27FC236}">
                <a16:creationId xmlns:a16="http://schemas.microsoft.com/office/drawing/2014/main" id="{A3950D81-EAD7-435A-8F63-4002F272CF81}"/>
              </a:ext>
            </a:extLst>
          </p:cNvPr>
          <p:cNvSpPr>
            <a:spLocks noGrp="1"/>
          </p:cNvSpPr>
          <p:nvPr>
            <p:ph type="sldNum" sz="quarter" idx="12"/>
          </p:nvPr>
        </p:nvSpPr>
        <p:spPr/>
        <p:txBody>
          <a:bodyPr/>
          <a:lstStyle/>
          <a:p>
            <a:fld id="{34578BAE-86AA-4B02-97AD-FA88DA881D33}" type="slidenum">
              <a:rPr lang="fr-FR" smtClean="0"/>
              <a:t>6</a:t>
            </a:fld>
            <a:endParaRPr lang="fr-FR"/>
          </a:p>
        </p:txBody>
      </p:sp>
    </p:spTree>
    <p:extLst>
      <p:ext uri="{BB962C8B-B14F-4D97-AF65-F5344CB8AC3E}">
        <p14:creationId xmlns:p14="http://schemas.microsoft.com/office/powerpoint/2010/main" val="29552498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a:extLst>
              <a:ext uri="{FF2B5EF4-FFF2-40B4-BE49-F238E27FC236}">
                <a16:creationId xmlns:a16="http://schemas.microsoft.com/office/drawing/2014/main" id="{19DC3CA0-855C-4EE7-8678-1D570EFFA638}"/>
              </a:ext>
            </a:extLst>
          </p:cNvPr>
          <p:cNvGraphicFramePr>
            <a:graphicFrameLocks noGrp="1"/>
          </p:cNvGraphicFramePr>
          <p:nvPr>
            <p:extLst>
              <p:ext uri="{D42A27DB-BD31-4B8C-83A1-F6EECF244321}">
                <p14:modId xmlns:p14="http://schemas.microsoft.com/office/powerpoint/2010/main" val="3293009079"/>
              </p:ext>
            </p:extLst>
          </p:nvPr>
        </p:nvGraphicFramePr>
        <p:xfrm>
          <a:off x="2280251" y="542676"/>
          <a:ext cx="9761621" cy="2050796"/>
        </p:xfrm>
        <a:graphic>
          <a:graphicData uri="http://schemas.openxmlformats.org/drawingml/2006/table">
            <a:tbl>
              <a:tblPr firstRow="1" firstCol="1" bandRow="1">
                <a:tableStyleId>{5940675A-B579-460E-94D1-54222C63F5DA}</a:tableStyleId>
              </a:tblPr>
              <a:tblGrid>
                <a:gridCol w="9761621">
                  <a:extLst>
                    <a:ext uri="{9D8B030D-6E8A-4147-A177-3AD203B41FA5}">
                      <a16:colId xmlns:a16="http://schemas.microsoft.com/office/drawing/2014/main" val="3699170322"/>
                    </a:ext>
                  </a:extLst>
                </a:gridCol>
              </a:tblGrid>
              <a:tr h="0">
                <a:tc>
                  <a:txBody>
                    <a:bodyPr/>
                    <a:lstStyle/>
                    <a:p>
                      <a:pPr algn="ctr">
                        <a:lnSpc>
                          <a:spcPct val="150000"/>
                        </a:lnSpc>
                        <a:spcAft>
                          <a:spcPts val="0"/>
                        </a:spcAft>
                      </a:pPr>
                      <a:r>
                        <a:rPr lang="fr-FR" sz="1800" dirty="0">
                          <a:effectLst/>
                          <a:latin typeface="Times New Roman" panose="02020603050405020304" pitchFamily="18" charset="0"/>
                          <a:cs typeface="Times New Roman" panose="02020603050405020304" pitchFamily="18" charset="0"/>
                        </a:rPr>
                        <a:t>Description :</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extLst>
                  <a:ext uri="{0D108BD9-81ED-4DB2-BD59-A6C34878D82A}">
                    <a16:rowId xmlns:a16="http://schemas.microsoft.com/office/drawing/2014/main" val="3371541781"/>
                  </a:ext>
                </a:extLst>
              </a:tr>
              <a:tr h="0">
                <a:tc>
                  <a:txBody>
                    <a:bodyPr/>
                    <a:lstStyle/>
                    <a:p>
                      <a:pPr marL="28575" marR="28575">
                        <a:lnSpc>
                          <a:spcPct val="150000"/>
                        </a:lnSpc>
                        <a:spcBef>
                          <a:spcPts val="225"/>
                        </a:spcBef>
                        <a:spcAft>
                          <a:spcPts val="225"/>
                        </a:spcAft>
                      </a:pPr>
                      <a:r>
                        <a:rPr lang="fr-FR" sz="1800" dirty="0">
                          <a:effectLst/>
                          <a:latin typeface="Times New Roman" panose="02020603050405020304" pitchFamily="18" charset="0"/>
                          <a:cs typeface="Times New Roman" panose="02020603050405020304" pitchFamily="18" charset="0"/>
                        </a:rPr>
                        <a:t>Plusieurs micro-organismes protéolytiques ne fermentant pas le lactose sont </a:t>
                      </a:r>
                      <a:r>
                        <a:rPr lang="fr-FR" sz="1800" b="1" dirty="0">
                          <a:effectLst/>
                          <a:latin typeface="Times New Roman" panose="02020603050405020304" pitchFamily="18" charset="0"/>
                          <a:cs typeface="Times New Roman" panose="02020603050405020304" pitchFamily="18" charset="0"/>
                        </a:rPr>
                        <a:t>lipolytiques</a:t>
                      </a:r>
                      <a:r>
                        <a:rPr lang="fr-FR" sz="1800" dirty="0">
                          <a:effectLst/>
                          <a:latin typeface="Times New Roman" panose="02020603050405020304" pitchFamily="18" charset="0"/>
                          <a:cs typeface="Times New Roman" panose="02020603050405020304" pitchFamily="18" charset="0"/>
                        </a:rPr>
                        <a:t>. Les graisses sont décomposées en </a:t>
                      </a:r>
                      <a:r>
                        <a:rPr lang="fr-FR" sz="1800" dirty="0" err="1">
                          <a:effectLst/>
                          <a:latin typeface="Times New Roman" panose="02020603050405020304" pitchFamily="18" charset="0"/>
                          <a:cs typeface="Times New Roman" panose="02020603050405020304" pitchFamily="18" charset="0"/>
                        </a:rPr>
                        <a:t>glycerol</a:t>
                      </a:r>
                      <a:r>
                        <a:rPr lang="fr-FR" sz="1800" dirty="0">
                          <a:effectLst/>
                          <a:latin typeface="Times New Roman" panose="02020603050405020304" pitchFamily="18" charset="0"/>
                          <a:cs typeface="Times New Roman" panose="02020603050405020304" pitchFamily="18" charset="0"/>
                        </a:rPr>
                        <a:t> et acides gras. Les acides gras insaturés sont oxydés.</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2897892023"/>
                  </a:ext>
                </a:extLst>
              </a:tr>
              <a:tr h="0">
                <a:tc>
                  <a:txBody>
                    <a:bodyPr/>
                    <a:lstStyle/>
                    <a:p>
                      <a:pPr algn="ctr">
                        <a:lnSpc>
                          <a:spcPct val="150000"/>
                        </a:lnSpc>
                        <a:spcAft>
                          <a:spcPts val="0"/>
                        </a:spcAft>
                      </a:pPr>
                      <a:r>
                        <a:rPr lang="fr-FR" sz="1800">
                          <a:effectLst/>
                          <a:latin typeface="Times New Roman" panose="02020603050405020304" pitchFamily="18" charset="0"/>
                          <a:cs typeface="Times New Roman" panose="02020603050405020304" pitchFamily="18" charset="0"/>
                        </a:rPr>
                        <a:t>Germes responsables :</a:t>
                      </a:r>
                      <a:endParaRPr lang="fr-FR"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7625" marR="19050" marT="19050" marB="19050"/>
                </a:tc>
                <a:extLst>
                  <a:ext uri="{0D108BD9-81ED-4DB2-BD59-A6C34878D82A}">
                    <a16:rowId xmlns:a16="http://schemas.microsoft.com/office/drawing/2014/main" val="3276272855"/>
                  </a:ext>
                </a:extLst>
              </a:tr>
              <a:tr h="0">
                <a:tc>
                  <a:txBody>
                    <a:bodyPr/>
                    <a:lstStyle/>
                    <a:p>
                      <a:pPr marL="28575" marR="28575">
                        <a:lnSpc>
                          <a:spcPct val="150000"/>
                        </a:lnSpc>
                        <a:spcBef>
                          <a:spcPts val="225"/>
                        </a:spcBef>
                        <a:spcAft>
                          <a:spcPts val="225"/>
                        </a:spcAft>
                      </a:pPr>
                      <a:r>
                        <a:rPr lang="fr-FR" sz="1800" dirty="0">
                          <a:effectLst/>
                          <a:latin typeface="Times New Roman" panose="02020603050405020304" pitchFamily="18" charset="0"/>
                          <a:cs typeface="Times New Roman" panose="02020603050405020304" pitchFamily="18" charset="0"/>
                        </a:rPr>
                        <a:t>Pseudomonas, </a:t>
                      </a:r>
                      <a:r>
                        <a:rPr lang="fr-FR" sz="1800" dirty="0" err="1">
                          <a:effectLst/>
                          <a:latin typeface="Times New Roman" panose="02020603050405020304" pitchFamily="18" charset="0"/>
                          <a:cs typeface="Times New Roman" panose="02020603050405020304" pitchFamily="18" charset="0"/>
                        </a:rPr>
                        <a:t>Alcaligenes</a:t>
                      </a:r>
                      <a:r>
                        <a:rPr lang="fr-FR" sz="1800" dirty="0">
                          <a:effectLst/>
                          <a:latin typeface="Times New Roman" panose="02020603050405020304" pitchFamily="18" charset="0"/>
                          <a:cs typeface="Times New Roman" panose="02020603050405020304" pitchFamily="18" charset="0"/>
                        </a:rPr>
                        <a:t>, microcoques, Proteus, Bacillus, Clostridium.</a:t>
                      </a:r>
                      <a:endParaRPr lang="fr-FR"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8575" marR="28575" marT="28575" marB="28575"/>
                </a:tc>
                <a:extLst>
                  <a:ext uri="{0D108BD9-81ED-4DB2-BD59-A6C34878D82A}">
                    <a16:rowId xmlns:a16="http://schemas.microsoft.com/office/drawing/2014/main" val="2551120901"/>
                  </a:ext>
                </a:extLst>
              </a:tr>
            </a:tbl>
          </a:graphicData>
        </a:graphic>
      </p:graphicFrame>
      <p:sp>
        <p:nvSpPr>
          <p:cNvPr id="3" name="Rectangle 2">
            <a:extLst>
              <a:ext uri="{FF2B5EF4-FFF2-40B4-BE49-F238E27FC236}">
                <a16:creationId xmlns:a16="http://schemas.microsoft.com/office/drawing/2014/main" id="{BB7E9C56-10E4-449C-8C03-2EA933984F06}"/>
              </a:ext>
            </a:extLst>
          </p:cNvPr>
          <p:cNvSpPr/>
          <p:nvPr/>
        </p:nvSpPr>
        <p:spPr>
          <a:xfrm>
            <a:off x="0" y="1278827"/>
            <a:ext cx="2430379" cy="830997"/>
          </a:xfrm>
          <a:prstGeom prst="rect">
            <a:avLst/>
          </a:prstGeom>
        </p:spPr>
        <p:txBody>
          <a:bodyPr wrap="square">
            <a:spAutoFit/>
          </a:bodyPr>
          <a:lstStyle/>
          <a:p>
            <a:r>
              <a:rPr lang="fr-FR" sz="1600" dirty="0">
                <a:latin typeface="Times New Roman" panose="02020603050405020304" pitchFamily="18" charset="0"/>
                <a:ea typeface="Times New Roman" panose="02020603050405020304" pitchFamily="18" charset="0"/>
              </a:rPr>
              <a:t>Lipolyse</a:t>
            </a:r>
            <a:br>
              <a:rPr lang="fr-FR" sz="1600" dirty="0">
                <a:latin typeface="Times New Roman" panose="02020603050405020304" pitchFamily="18" charset="0"/>
                <a:ea typeface="Times New Roman" panose="02020603050405020304" pitchFamily="18" charset="0"/>
              </a:rPr>
            </a:br>
            <a:r>
              <a:rPr lang="fr-FR" sz="1600" dirty="0">
                <a:latin typeface="Times New Roman" panose="02020603050405020304" pitchFamily="18" charset="0"/>
                <a:ea typeface="Times New Roman" panose="02020603050405020304" pitchFamily="18" charset="0"/>
              </a:rPr>
              <a:t>et oxydation des lipides</a:t>
            </a:r>
            <a:br>
              <a:rPr lang="fr-FR" sz="1600" dirty="0">
                <a:latin typeface="Times New Roman" panose="02020603050405020304" pitchFamily="18" charset="0"/>
                <a:ea typeface="Times New Roman" panose="02020603050405020304" pitchFamily="18" charset="0"/>
              </a:rPr>
            </a:br>
            <a:r>
              <a:rPr lang="fr-FR" sz="1600" dirty="0">
                <a:latin typeface="Times New Roman" panose="02020603050405020304" pitchFamily="18" charset="0"/>
                <a:ea typeface="Times New Roman" panose="02020603050405020304" pitchFamily="18" charset="0"/>
              </a:rPr>
              <a:t>(goût de suif ou de rance)</a:t>
            </a:r>
            <a:endParaRPr lang="fr-FR" sz="3600" dirty="0"/>
          </a:p>
        </p:txBody>
      </p:sp>
      <p:graphicFrame>
        <p:nvGraphicFramePr>
          <p:cNvPr id="5" name="Tableau 4">
            <a:extLst>
              <a:ext uri="{FF2B5EF4-FFF2-40B4-BE49-F238E27FC236}">
                <a16:creationId xmlns:a16="http://schemas.microsoft.com/office/drawing/2014/main" id="{FCB10020-59D8-41FC-BD0A-A95AC2365DF7}"/>
              </a:ext>
            </a:extLst>
          </p:cNvPr>
          <p:cNvGraphicFramePr>
            <a:graphicFrameLocks noGrp="1"/>
          </p:cNvGraphicFramePr>
          <p:nvPr>
            <p:extLst>
              <p:ext uri="{D42A27DB-BD31-4B8C-83A1-F6EECF244321}">
                <p14:modId xmlns:p14="http://schemas.microsoft.com/office/powerpoint/2010/main" val="2544992597"/>
              </p:ext>
            </p:extLst>
          </p:nvPr>
        </p:nvGraphicFramePr>
        <p:xfrm>
          <a:off x="407727" y="3104039"/>
          <a:ext cx="11376546" cy="5817870"/>
        </p:xfrm>
        <a:graphic>
          <a:graphicData uri="http://schemas.openxmlformats.org/drawingml/2006/table">
            <a:tbl>
              <a:tblPr firstRow="1" firstCol="1" bandRow="1"/>
              <a:tblGrid>
                <a:gridCol w="1599807">
                  <a:extLst>
                    <a:ext uri="{9D8B030D-6E8A-4147-A177-3AD203B41FA5}">
                      <a16:colId xmlns:a16="http://schemas.microsoft.com/office/drawing/2014/main" val="60677355"/>
                    </a:ext>
                  </a:extLst>
                </a:gridCol>
                <a:gridCol w="9776739">
                  <a:extLst>
                    <a:ext uri="{9D8B030D-6E8A-4147-A177-3AD203B41FA5}">
                      <a16:colId xmlns:a16="http://schemas.microsoft.com/office/drawing/2014/main" val="2344467626"/>
                    </a:ext>
                  </a:extLst>
                </a:gridCol>
              </a:tblGrid>
              <a:tr h="238125">
                <a:tc gridSpan="2">
                  <a:txBody>
                    <a:bodyPr/>
                    <a:lstStyle/>
                    <a:p>
                      <a:pPr algn="ctr">
                        <a:spcAft>
                          <a:spcPts val="0"/>
                        </a:spcAft>
                      </a:pPr>
                      <a:r>
                        <a:rPr lang="fr-FR" sz="1800" dirty="0">
                          <a:effectLst/>
                          <a:latin typeface="Times New Roman" panose="02020603050405020304" pitchFamily="18" charset="0"/>
                          <a:ea typeface="Times New Roman" panose="02020603050405020304" pitchFamily="18" charset="0"/>
                        </a:rPr>
                        <a:t>Lait U. H. 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extLst>
                  <a:ext uri="{0D108BD9-81ED-4DB2-BD59-A6C34878D82A}">
                    <a16:rowId xmlns:a16="http://schemas.microsoft.com/office/drawing/2014/main" val="822889572"/>
                  </a:ext>
                </a:extLst>
              </a:tr>
              <a:tr h="238125">
                <a:tc gridSpan="2">
                  <a:txBody>
                    <a:bodyPr/>
                    <a:lstStyle/>
                    <a:p>
                      <a:pPr marL="28575" marR="28575">
                        <a:spcBef>
                          <a:spcPts val="225"/>
                        </a:spcBef>
                        <a:spcAft>
                          <a:spcPts val="225"/>
                        </a:spcAft>
                      </a:pPr>
                      <a:r>
                        <a:rPr lang="fr-FR" sz="1800" dirty="0">
                          <a:effectLst/>
                          <a:latin typeface="Times New Roman" panose="02020603050405020304" pitchFamily="18" charset="0"/>
                          <a:ea typeface="Times New Roman" panose="02020603050405020304" pitchFamily="18" charset="0"/>
                        </a:rPr>
                        <a:t>Le lait U.H.T. (ultra-haute température) subit un traitement thermique important (généralement deux secondes à 138 °C) qui le rend pratiquement stérile.</a:t>
                      </a:r>
                      <a:br>
                        <a:rPr lang="fr-FR" sz="1800" dirty="0">
                          <a:effectLst/>
                          <a:latin typeface="Times New Roman" panose="02020603050405020304" pitchFamily="18" charset="0"/>
                          <a:ea typeface="Times New Roman" panose="02020603050405020304" pitchFamily="18" charset="0"/>
                        </a:rPr>
                      </a:br>
                      <a:r>
                        <a:rPr lang="fr-FR" sz="1800" dirty="0">
                          <a:effectLst/>
                          <a:latin typeface="Times New Roman" panose="02020603050405020304" pitchFamily="18" charset="0"/>
                          <a:ea typeface="Times New Roman" panose="02020603050405020304" pitchFamily="18" charset="0"/>
                        </a:rPr>
                        <a:t>Seules certaines bactéries sporulées (comme Bacillus) peuvent parfois provoquer son altération.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extLst>
                  <a:ext uri="{0D108BD9-81ED-4DB2-BD59-A6C34878D82A}">
                    <a16:rowId xmlns:a16="http://schemas.microsoft.com/office/drawing/2014/main" val="1657236003"/>
                  </a:ext>
                </a:extLst>
              </a:tr>
              <a:tr h="238125">
                <a:tc gridSpan="2">
                  <a:txBody>
                    <a:bodyPr/>
                    <a:lstStyle/>
                    <a:p>
                      <a:pPr algn="ctr">
                        <a:spcAft>
                          <a:spcPts val="0"/>
                        </a:spcAft>
                      </a:pPr>
                      <a:r>
                        <a:rPr lang="fr-FR" sz="1800">
                          <a:effectLst/>
                          <a:latin typeface="Times New Roman" panose="02020603050405020304" pitchFamily="18" charset="0"/>
                          <a:ea typeface="Times New Roman" panose="02020603050405020304" pitchFamily="18" charset="0"/>
                        </a:rPr>
                        <a:t>Beurre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extLst>
                  <a:ext uri="{0D108BD9-81ED-4DB2-BD59-A6C34878D82A}">
                    <a16:rowId xmlns:a16="http://schemas.microsoft.com/office/drawing/2014/main" val="3810063706"/>
                  </a:ext>
                </a:extLst>
              </a:tr>
              <a:tr h="238125">
                <a:tc gridSpan="2">
                  <a:txBody>
                    <a:bodyPr/>
                    <a:lstStyle/>
                    <a:p>
                      <a:pPr marL="28575" marR="28575">
                        <a:spcBef>
                          <a:spcPts val="225"/>
                        </a:spcBef>
                        <a:spcAft>
                          <a:spcPts val="225"/>
                        </a:spcAft>
                      </a:pPr>
                      <a:r>
                        <a:rPr lang="fr-FR" sz="1800">
                          <a:effectLst/>
                          <a:latin typeface="Times New Roman" panose="02020603050405020304" pitchFamily="18" charset="0"/>
                          <a:ea typeface="Times New Roman" panose="02020603050405020304" pitchFamily="18" charset="0"/>
                        </a:rPr>
                        <a:t>Le beurre faible en eau du fait de sa forte teneur en lipides. L'eau (environ 15 % ) est répartie sous forme de fines gouttelettes dans la masse.</a:t>
                      </a:r>
                      <a:br>
                        <a:rPr lang="fr-FR" sz="1800">
                          <a:effectLst/>
                          <a:latin typeface="Times New Roman" panose="02020603050405020304" pitchFamily="18" charset="0"/>
                          <a:ea typeface="Times New Roman" panose="02020603050405020304" pitchFamily="18" charset="0"/>
                        </a:rPr>
                      </a:br>
                      <a:r>
                        <a:rPr lang="fr-FR" sz="1800">
                          <a:effectLst/>
                          <a:latin typeface="Times New Roman" panose="02020603050405020304" pitchFamily="18" charset="0"/>
                          <a:ea typeface="Times New Roman" panose="02020603050405020304" pitchFamily="18" charset="0"/>
                        </a:rPr>
                        <a:t>L'ajout de sel (environ 3 % ) facilite également sa conservation.</a:t>
                      </a:r>
                      <a:br>
                        <a:rPr lang="fr-FR" sz="1800">
                          <a:effectLst/>
                          <a:latin typeface="Times New Roman" panose="02020603050405020304" pitchFamily="18" charset="0"/>
                          <a:ea typeface="Times New Roman" panose="02020603050405020304" pitchFamily="18" charset="0"/>
                        </a:rPr>
                      </a:br>
                      <a:r>
                        <a:rPr lang="fr-FR" sz="1800">
                          <a:effectLst/>
                          <a:latin typeface="Times New Roman" panose="02020603050405020304" pitchFamily="18" charset="0"/>
                          <a:ea typeface="Times New Roman" panose="02020603050405020304" pitchFamily="18" charset="0"/>
                        </a:rPr>
                        <a:t>Le beurre est microbiologiquement plus stable que le lait ou la crème.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a:p>
                  </a:txBody>
                  <a:tcPr/>
                </a:tc>
                <a:extLst>
                  <a:ext uri="{0D108BD9-81ED-4DB2-BD59-A6C34878D82A}">
                    <a16:rowId xmlns:a16="http://schemas.microsoft.com/office/drawing/2014/main" val="1788728506"/>
                  </a:ext>
                </a:extLst>
              </a:tr>
              <a:tr h="238125">
                <a:tc rowSpan="2">
                  <a:txBody>
                    <a:bodyPr/>
                    <a:lstStyle/>
                    <a:p>
                      <a:pPr algn="ctr">
                        <a:spcAft>
                          <a:spcPts val="0"/>
                        </a:spcAft>
                      </a:pPr>
                      <a:r>
                        <a:rPr lang="fr-FR" sz="1800" dirty="0">
                          <a:effectLst/>
                          <a:latin typeface="Times New Roman" panose="02020603050405020304" pitchFamily="18" charset="0"/>
                          <a:ea typeface="Times New Roman" panose="02020603050405020304" pitchFamily="18" charset="0"/>
                        </a:rPr>
                        <a:t>Taches colorées en surface ou goût de rance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800" dirty="0">
                          <a:effectLst/>
                          <a:latin typeface="Times New Roman" panose="02020603050405020304" pitchFamily="18" charset="0"/>
                          <a:ea typeface="Times New Roman" panose="02020603050405020304" pitchFamily="18" charset="0"/>
                        </a:rPr>
                        <a:t>Description :</a:t>
                      </a:r>
                    </a:p>
                    <a:p>
                      <a:endParaRPr lang="fr-FR" sz="1800"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32420262"/>
                  </a:ext>
                </a:extLst>
              </a:tr>
              <a:tr h="238125">
                <a:tc vMerge="1">
                  <a:txBody>
                    <a:bodyPr/>
                    <a:lstStyle/>
                    <a:p>
                      <a:pPr algn="ctr">
                        <a:spcAft>
                          <a:spcPts val="0"/>
                        </a:spcAft>
                      </a:pPr>
                      <a:endParaRPr lang="fr-FR" sz="1800" dirty="0">
                        <a:effectLst/>
                        <a:latin typeface="Times New Roman" panose="02020603050405020304" pitchFamily="18" charset="0"/>
                        <a:ea typeface="Times New Roman" panose="02020603050405020304" pitchFamily="18" charset="0"/>
                      </a:endParaRPr>
                    </a:p>
                  </a:txBody>
                  <a:tcPr marL="47625" marR="19050" marT="19050" marB="1905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800" dirty="0">
                          <a:effectLst/>
                          <a:latin typeface="Times New Roman" panose="02020603050405020304" pitchFamily="18" charset="0"/>
                          <a:ea typeface="Times New Roman" panose="02020603050405020304" pitchFamily="18" charset="0"/>
                        </a:rPr>
                        <a:t>Le beurre peut être attaqué par des souches lipolytiques, certaines levures et plusieurs moisissures qui provoque l'apparition de taches colorées en surface ou goût de rance.</a:t>
                      </a:r>
                    </a:p>
                    <a:p>
                      <a:pPr marL="0" marR="0" lvl="0" indent="0" algn="l" defTabSz="1219170" rtl="0" eaLnBrk="1" fontAlgn="auto" latinLnBrk="0" hangingPunct="1">
                        <a:lnSpc>
                          <a:spcPct val="100000"/>
                        </a:lnSpc>
                        <a:spcBef>
                          <a:spcPts val="0"/>
                        </a:spcBef>
                        <a:spcAft>
                          <a:spcPts val="0"/>
                        </a:spcAft>
                        <a:buClrTx/>
                        <a:buSzTx/>
                        <a:buFontTx/>
                        <a:buNone/>
                        <a:tabLst/>
                        <a:defRPr/>
                      </a:pPr>
                      <a:endParaRPr lang="fr-FR" sz="1800" dirty="0">
                        <a:effectLst/>
                        <a:latin typeface="Times New Roman" panose="02020603050405020304" pitchFamily="18" charset="0"/>
                        <a:ea typeface="Times New Roman" panose="02020603050405020304" pitchFamily="18" charset="0"/>
                      </a:endParaRPr>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extLst>
                  <a:ext uri="{0D108BD9-81ED-4DB2-BD59-A6C34878D82A}">
                    <a16:rowId xmlns:a16="http://schemas.microsoft.com/office/drawing/2014/main" val="2307327758"/>
                  </a:ext>
                </a:extLst>
              </a:tr>
              <a:tr h="238125">
                <a:tc gridSpan="2">
                  <a:txBody>
                    <a:bodyPr/>
                    <a:lstStyle/>
                    <a:p>
                      <a:pPr marL="28575" marR="28575">
                        <a:spcBef>
                          <a:spcPts val="225"/>
                        </a:spcBef>
                        <a:spcAft>
                          <a:spcPts val="225"/>
                        </a:spcAft>
                      </a:pPr>
                      <a:endParaRPr lang="fr-FR" sz="1800" dirty="0">
                        <a:effectLst/>
                        <a:latin typeface="Times New Roman" panose="02020603050405020304" pitchFamily="18" charset="0"/>
                        <a:ea typeface="Times New Roman" panose="02020603050405020304" pitchFamily="18" charset="0"/>
                      </a:endParaRPr>
                    </a:p>
                  </a:txBody>
                  <a:tcPr marL="28575" marR="28575" marT="28575" marB="28575">
                    <a:lnL>
                      <a:noFill/>
                    </a:lnL>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fr-FR" dirty="0"/>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422635019"/>
                  </a:ext>
                </a:extLst>
              </a:tr>
              <a:tr h="238125">
                <a:tc>
                  <a:txBody>
                    <a:bodyPr/>
                    <a:lstStyle/>
                    <a:p>
                      <a:pPr algn="ctr">
                        <a:spcAft>
                          <a:spcPts val="0"/>
                        </a:spcAft>
                      </a:pPr>
                      <a:r>
                        <a:rPr lang="fr-FR" sz="1800" dirty="0">
                          <a:effectLst/>
                          <a:latin typeface="Times New Roman" panose="02020603050405020304" pitchFamily="18" charset="0"/>
                          <a:ea typeface="Times New Roman" panose="02020603050405020304" pitchFamily="18" charset="0"/>
                        </a:rPr>
                        <a:t>Germes responsables :</a:t>
                      </a:r>
                    </a:p>
                  </a:txBody>
                  <a:tcPr marL="47625" marR="19050" marT="19050" marB="1905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fr-FR" sz="1800" dirty="0">
                          <a:effectLst/>
                          <a:latin typeface="Times New Roman" panose="02020603050405020304" pitchFamily="18" charset="0"/>
                          <a:ea typeface="Times New Roman" panose="02020603050405020304" pitchFamily="18" charset="0"/>
                        </a:rPr>
                        <a:t>Bactéries : Pseudomonas et Micrococcus</a:t>
                      </a:r>
                      <a:br>
                        <a:rPr lang="fr-FR" sz="1800" dirty="0">
                          <a:effectLst/>
                          <a:latin typeface="Times New Roman" panose="02020603050405020304" pitchFamily="18" charset="0"/>
                          <a:ea typeface="Times New Roman" panose="02020603050405020304" pitchFamily="18" charset="0"/>
                        </a:rPr>
                      </a:br>
                      <a:r>
                        <a:rPr lang="fr-FR" sz="1800" dirty="0">
                          <a:effectLst/>
                          <a:latin typeface="Times New Roman" panose="02020603050405020304" pitchFamily="18" charset="0"/>
                          <a:ea typeface="Times New Roman" panose="02020603050405020304" pitchFamily="18" charset="0"/>
                        </a:rPr>
                        <a:t>Levures : Candida</a:t>
                      </a:r>
                      <a:br>
                        <a:rPr lang="fr-FR" sz="1800" dirty="0">
                          <a:effectLst/>
                          <a:latin typeface="Times New Roman" panose="02020603050405020304" pitchFamily="18" charset="0"/>
                          <a:ea typeface="Times New Roman" panose="02020603050405020304" pitchFamily="18" charset="0"/>
                        </a:rPr>
                      </a:br>
                      <a:r>
                        <a:rPr lang="fr-FR" sz="1800" dirty="0">
                          <a:effectLst/>
                          <a:latin typeface="Times New Roman" panose="02020603050405020304" pitchFamily="18" charset="0"/>
                          <a:ea typeface="Times New Roman" panose="02020603050405020304" pitchFamily="18" charset="0"/>
                        </a:rPr>
                        <a:t>Moisissures : </a:t>
                      </a:r>
                      <a:r>
                        <a:rPr lang="fr-FR" sz="1800" dirty="0" err="1">
                          <a:effectLst/>
                          <a:latin typeface="Times New Roman" panose="02020603050405020304" pitchFamily="18" charset="0"/>
                          <a:ea typeface="Times New Roman" panose="02020603050405020304" pitchFamily="18" charset="0"/>
                        </a:rPr>
                        <a:t>Cladosporium</a:t>
                      </a:r>
                      <a:r>
                        <a:rPr lang="fr-FR" sz="1800" dirty="0">
                          <a:effectLst/>
                          <a:latin typeface="Times New Roman" panose="02020603050405020304" pitchFamily="18" charset="0"/>
                          <a:ea typeface="Times New Roman" panose="02020603050405020304" pitchFamily="18" charset="0"/>
                        </a:rPr>
                        <a:t>, Pénicillium et </a:t>
                      </a:r>
                      <a:r>
                        <a:rPr lang="fr-FR" sz="1800" dirty="0" err="1">
                          <a:effectLst/>
                          <a:latin typeface="Times New Roman" panose="02020603050405020304" pitchFamily="18" charset="0"/>
                          <a:ea typeface="Times New Roman" panose="02020603050405020304" pitchFamily="18" charset="0"/>
                        </a:rPr>
                        <a:t>Geotrichum</a:t>
                      </a:r>
                      <a:endParaRPr lang="fr-FR" sz="1800" dirty="0">
                        <a:effectLst/>
                        <a:latin typeface="Times New Roman" panose="02020603050405020304" pitchFamily="18" charset="0"/>
                        <a:ea typeface="Times New Roman" panose="02020603050405020304" pitchFamily="18" charset="0"/>
                      </a:endParaRPr>
                    </a:p>
                    <a:p>
                      <a:endParaRPr lang="fr-FR" sz="1800" dirty="0"/>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1485065316"/>
                  </a:ext>
                </a:extLst>
              </a:tr>
              <a:tr h="238125">
                <a:tc>
                  <a:txBody>
                    <a:bodyPr/>
                    <a:lstStyle/>
                    <a:p>
                      <a:pPr marL="28575" marR="28575">
                        <a:spcBef>
                          <a:spcPts val="225"/>
                        </a:spcBef>
                        <a:spcAft>
                          <a:spcPts val="225"/>
                        </a:spcAft>
                      </a:pPr>
                      <a:endParaRPr lang="fr-FR" sz="1800" dirty="0">
                        <a:effectLst/>
                        <a:latin typeface="Times New Roman" panose="02020603050405020304" pitchFamily="18" charset="0"/>
                        <a:ea typeface="Times New Roman" panose="02020603050405020304" pitchFamily="18" charset="0"/>
                      </a:endParaRPr>
                    </a:p>
                  </a:txBody>
                  <a:tcPr marL="28575" marR="28575" marT="28575" marB="28575">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fr-FR" sz="1800" dirty="0"/>
                    </a:p>
                  </a:txBody>
                  <a:tcPr>
                    <a:lnL w="12700" cap="flat" cmpd="sng" algn="ctr">
                      <a:solidFill>
                        <a:srgbClr val="000000"/>
                      </a:solidFill>
                      <a:prstDash val="solid"/>
                      <a:round/>
                      <a:headEnd type="none" w="med" len="med"/>
                      <a:tailEnd type="none" w="med" len="med"/>
                    </a:lnL>
                  </a:tcPr>
                </a:tc>
                <a:extLst>
                  <a:ext uri="{0D108BD9-81ED-4DB2-BD59-A6C34878D82A}">
                    <a16:rowId xmlns:a16="http://schemas.microsoft.com/office/drawing/2014/main" val="2709127128"/>
                  </a:ext>
                </a:extLst>
              </a:tr>
            </a:tbl>
          </a:graphicData>
        </a:graphic>
      </p:graphicFrame>
      <p:sp>
        <p:nvSpPr>
          <p:cNvPr id="4" name="Espace réservé du numéro de diapositive 3">
            <a:extLst>
              <a:ext uri="{FF2B5EF4-FFF2-40B4-BE49-F238E27FC236}">
                <a16:creationId xmlns:a16="http://schemas.microsoft.com/office/drawing/2014/main" id="{751EA430-D4D2-4621-BC23-208BE2C9A867}"/>
              </a:ext>
            </a:extLst>
          </p:cNvPr>
          <p:cNvSpPr>
            <a:spLocks noGrp="1"/>
          </p:cNvSpPr>
          <p:nvPr>
            <p:ph type="sldNum" sz="quarter" idx="12"/>
          </p:nvPr>
        </p:nvSpPr>
        <p:spPr/>
        <p:txBody>
          <a:bodyPr/>
          <a:lstStyle/>
          <a:p>
            <a:fld id="{34578BAE-86AA-4B02-97AD-FA88DA881D33}" type="slidenum">
              <a:rPr lang="fr-FR" smtClean="0"/>
              <a:t>7</a:t>
            </a:fld>
            <a:endParaRPr lang="fr-FR"/>
          </a:p>
        </p:txBody>
      </p:sp>
    </p:spTree>
    <p:extLst>
      <p:ext uri="{BB962C8B-B14F-4D97-AF65-F5344CB8AC3E}">
        <p14:creationId xmlns:p14="http://schemas.microsoft.com/office/powerpoint/2010/main" val="2273627581"/>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1454</TotalTime>
  <Words>1264</Words>
  <Application>Microsoft Office PowerPoint</Application>
  <PresentationFormat>Personnalisé</PresentationFormat>
  <Paragraphs>98</Paragraphs>
  <Slides>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Calibri Light</vt:lpstr>
      <vt:lpstr>Times New Roman</vt:lpstr>
      <vt:lpstr>Thème Office</vt:lpstr>
      <vt:lpstr>Présentation PowerPoint</vt:lpstr>
      <vt:lpstr>Présentation PowerPoint</vt:lpstr>
      <vt:lpstr>Lorsque le lait  a été pasteurisé, l’acidification est produite par des germes thermotolérants ou des sporulés ayant résisté (clostridium, Bacillus). Lorsque des bactéries lactique hétérofermentaires interviennent, il y a un dégagement de gaz qui peut conduire à la formation d’un caillé alvéolaire . </vt:lpstr>
      <vt:lpstr>3. Filage (lait visqueux) il peut être du à des  agents non bactériens( excès de crème, coagulation de la lactoalbumine par chauffage), à une action microbienne indirecte ( passage de leucocytes et fibrine dand le lait consécutivement à une mammite) ou une action  microbienne directe. Il est causé alors par les capsules mucilagineuses de bactéries telles que Alcagines viscosus, Micrococcus, enterobacter ou leuconostoc, qui se développent à faible température.   4. Autres  dégradations les pseudomonaceae et les sporlées (Bacillus cereus) peuvent dénaturer la matière grasse par oxydation des acides gras insaturé, hydrolyse ou les deux. D’autre germes pseudomonase fluorecens ou alcaligenes faecalis peuvent provoquer une alcalinisation  importante importante avec formation d’urée, d’ammoniac  et de carbonate. Lactococcus lactis var maltigenes peut donner au lait un gout de caramel. Enfin des microorganismes pigmenté peuvent entrainer des colorations parasites : bleue( pseudomonas syncyanea),jaune( flavobacterium) ou rouge(brevibacterium erythrogenes. </vt:lpstr>
      <vt:lpstr>Des tableau résumant les altérations du lait et ces drivés</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ASUS</dc:creator>
  <cp:lastModifiedBy>ASUS</cp:lastModifiedBy>
  <cp:revision>20</cp:revision>
  <dcterms:created xsi:type="dcterms:W3CDTF">2022-04-25T19:05:05Z</dcterms:created>
  <dcterms:modified xsi:type="dcterms:W3CDTF">2022-04-26T20:04:06Z</dcterms:modified>
</cp:coreProperties>
</file>